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353" r:id="rId5"/>
    <p:sldId id="384" r:id="rId6"/>
    <p:sldId id="351" r:id="rId7"/>
    <p:sldId id="350" r:id="rId8"/>
    <p:sldId id="385" r:id="rId9"/>
    <p:sldId id="368" r:id="rId10"/>
    <p:sldId id="422" r:id="rId11"/>
    <p:sldId id="356" r:id="rId12"/>
    <p:sldId id="421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4" r:id="rId22"/>
    <p:sldId id="403" r:id="rId23"/>
    <p:sldId id="405" r:id="rId24"/>
    <p:sldId id="407" r:id="rId25"/>
    <p:sldId id="409" r:id="rId26"/>
    <p:sldId id="425" r:id="rId27"/>
    <p:sldId id="424" r:id="rId28"/>
    <p:sldId id="427" r:id="rId29"/>
    <p:sldId id="428" r:id="rId30"/>
    <p:sldId id="429" r:id="rId31"/>
    <p:sldId id="430" r:id="rId32"/>
    <p:sldId id="431" r:id="rId33"/>
    <p:sldId id="432" r:id="rId34"/>
    <p:sldId id="435" r:id="rId35"/>
    <p:sldId id="433" r:id="rId36"/>
    <p:sldId id="436" r:id="rId37"/>
    <p:sldId id="434" r:id="rId38"/>
    <p:sldId id="437" r:id="rId39"/>
    <p:sldId id="438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BA97"/>
    <a:srgbClr val="3E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25" autoAdjust="0"/>
    <p:restoredTop sz="94404" autoAdjust="0"/>
  </p:normalViewPr>
  <p:slideViewPr>
    <p:cSldViewPr snapToGrid="0">
      <p:cViewPr varScale="1">
        <p:scale>
          <a:sx n="106" d="100"/>
          <a:sy n="106" d="100"/>
        </p:scale>
        <p:origin x="1362" y="-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6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1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2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1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4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4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8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0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9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3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8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1FBF5-2EA4-428B-B3E2-E425E4BEFE6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2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fc.fmf.gov.ba/" TargetMode="External"/><Relationship Id="rId4" Type="http://schemas.openxmlformats.org/officeDocument/2006/relationships/image" Target="../media/image2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91" y="1846640"/>
            <a:ext cx="7772400" cy="2864421"/>
          </a:xfrm>
        </p:spPr>
        <p:txBody>
          <a:bodyPr>
            <a:noAutofit/>
          </a:bodyPr>
          <a:lstStyle/>
          <a:p>
            <a:r>
              <a:rPr lang="en-US" sz="4400" dirty="0" err="1"/>
              <a:t>Izvještavanje</a:t>
            </a:r>
            <a:r>
              <a:rPr lang="en-US" sz="4400" dirty="0"/>
              <a:t> o </a:t>
            </a:r>
            <a:r>
              <a:rPr lang="en-US" sz="4400" dirty="0" err="1"/>
              <a:t>finansijskom</a:t>
            </a:r>
            <a:r>
              <a:rPr lang="en-US" sz="4400" dirty="0"/>
              <a:t> </a:t>
            </a:r>
            <a:r>
              <a:rPr lang="en-US" sz="4400" dirty="0" err="1"/>
              <a:t>upravljanju</a:t>
            </a:r>
            <a:r>
              <a:rPr lang="en-US" sz="4400" dirty="0"/>
              <a:t> i </a:t>
            </a:r>
            <a:r>
              <a:rPr lang="en-US" sz="4400" dirty="0" err="1"/>
              <a:t>kontroli</a:t>
            </a:r>
            <a:r>
              <a:rPr lang="en-US" sz="4400" dirty="0"/>
              <a:t>  </a:t>
            </a:r>
            <a:r>
              <a:rPr lang="bs-Latn-BA" sz="4400" dirty="0"/>
              <a:t>-</a:t>
            </a:r>
            <a:br>
              <a:rPr lang="bs-Latn-BA" sz="4400" dirty="0"/>
            </a:br>
            <a:r>
              <a:rPr lang="en-US" sz="4400" dirty="0" err="1"/>
              <a:t>kako</a:t>
            </a:r>
            <a:r>
              <a:rPr lang="en-US" sz="4400" dirty="0"/>
              <a:t> </a:t>
            </a:r>
            <a:r>
              <a:rPr lang="en-US" sz="4400" dirty="0" err="1"/>
              <a:t>sačiniti</a:t>
            </a:r>
            <a:r>
              <a:rPr lang="en-US" sz="4400" dirty="0"/>
              <a:t> </a:t>
            </a:r>
            <a:r>
              <a:rPr lang="en-US" sz="4400" dirty="0" err="1"/>
              <a:t>kvalitetan</a:t>
            </a:r>
            <a:r>
              <a:rPr lang="en-US" sz="4400" dirty="0"/>
              <a:t> </a:t>
            </a:r>
            <a:br>
              <a:rPr lang="bs-Latn-BA" sz="4400" dirty="0"/>
            </a:br>
            <a:r>
              <a:rPr lang="en-US" sz="4400" dirty="0" err="1"/>
              <a:t>izvještaj</a:t>
            </a:r>
            <a:r>
              <a:rPr lang="en-US" sz="4400" dirty="0"/>
              <a:t> GI FUK?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1876" y="6442562"/>
            <a:ext cx="3637230" cy="1655762"/>
          </a:xfrm>
        </p:spPr>
        <p:txBody>
          <a:bodyPr>
            <a:normAutofit/>
          </a:bodyPr>
          <a:lstStyle/>
          <a:p>
            <a:r>
              <a:rPr lang="bs-Latn-BA" sz="1800" dirty="0"/>
              <a:t>07. februar 2024. godine</a:t>
            </a:r>
            <a:endParaRPr lang="en-US" sz="1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2B0F96D-9FF5-41AD-88CE-07BE0C3F2A77}"/>
              </a:ext>
            </a:extLst>
          </p:cNvPr>
          <p:cNvSpPr txBox="1">
            <a:spLocks/>
          </p:cNvSpPr>
          <p:nvPr/>
        </p:nvSpPr>
        <p:spPr>
          <a:xfrm>
            <a:off x="4819461" y="5472333"/>
            <a:ext cx="363723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s-Latn-BA" dirty="0"/>
              <a:t>Predavači: Belma Islamović</a:t>
            </a:r>
          </a:p>
          <a:p>
            <a:pPr algn="r"/>
            <a:r>
              <a:rPr lang="bs-Latn-BA" dirty="0"/>
              <a:t>Monja Čabrilo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53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0945" y="1289304"/>
            <a:ext cx="6076568" cy="5495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u="sng" dirty="0">
                <a:solidFill>
                  <a:schemeClr val="tx1"/>
                </a:solidFill>
              </a:rPr>
              <a:t>MAJ</a:t>
            </a:r>
            <a:r>
              <a:rPr lang="bs-Latn-BA" dirty="0">
                <a:solidFill>
                  <a:schemeClr val="tx1"/>
                </a:solidFill>
              </a:rPr>
              <a:t> - CHJ sačinjava Godišnji konsolidovani izvještaj o funkcionisanju sistema FUK za javni sektor u FBiH </a:t>
            </a:r>
          </a:p>
          <a:p>
            <a:pPr marL="0" indent="0">
              <a:buNone/>
            </a:pPr>
            <a:endParaRPr lang="bs-Latn-B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s-Latn-BA" u="sng" dirty="0"/>
              <a:t>JUNI</a:t>
            </a:r>
            <a:r>
              <a:rPr lang="bs-Latn-BA" dirty="0"/>
              <a:t> FMF </a:t>
            </a:r>
            <a:r>
              <a:rPr lang="bs-Latn-BA" dirty="0">
                <a:solidFill>
                  <a:schemeClr val="tx1"/>
                </a:solidFill>
              </a:rPr>
              <a:t>šalje Vladi FBiH na razmatranje i usvajanje</a:t>
            </a:r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r>
              <a:rPr lang="bs-Latn-BA" dirty="0"/>
              <a:t>Nakon usvajanja Ki FUK se objavljuje na web stranici Federalnog ministarstva finansija-financija</a:t>
            </a:r>
          </a:p>
          <a:p>
            <a:pPr marL="0" indent="0">
              <a:buNone/>
            </a:pPr>
            <a:endParaRPr lang="bs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7" y="2980944"/>
            <a:ext cx="2814700" cy="166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6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14" y="1147237"/>
            <a:ext cx="8674972" cy="571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91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983" y="1499664"/>
            <a:ext cx="5833384" cy="42402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51" y="2586238"/>
            <a:ext cx="3001929" cy="180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75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" y="140293"/>
            <a:ext cx="8741663" cy="652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4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41" y="147066"/>
            <a:ext cx="8765841" cy="663778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AA747D0-1CDD-648D-D156-FED6FC73F140}"/>
              </a:ext>
            </a:extLst>
          </p:cNvPr>
          <p:cNvSpPr/>
          <p:nvPr/>
        </p:nvSpPr>
        <p:spPr>
          <a:xfrm>
            <a:off x="6483096" y="1298448"/>
            <a:ext cx="1975104" cy="3566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49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55" y="108146"/>
            <a:ext cx="8945483" cy="6658413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4E224104-FEBC-2AFD-4027-EFE939BA6149}"/>
              </a:ext>
            </a:extLst>
          </p:cNvPr>
          <p:cNvSpPr/>
          <p:nvPr/>
        </p:nvSpPr>
        <p:spPr>
          <a:xfrm>
            <a:off x="5239512" y="2043684"/>
            <a:ext cx="1591056" cy="192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1681AAB5-9D17-5CD8-7DCC-080E40A51511}"/>
              </a:ext>
            </a:extLst>
          </p:cNvPr>
          <p:cNvSpPr/>
          <p:nvPr/>
        </p:nvSpPr>
        <p:spPr>
          <a:xfrm>
            <a:off x="5318760" y="4430269"/>
            <a:ext cx="1591056" cy="192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4E7D5F5F-925A-5E36-8680-209FEDFB5161}"/>
              </a:ext>
            </a:extLst>
          </p:cNvPr>
          <p:cNvSpPr/>
          <p:nvPr/>
        </p:nvSpPr>
        <p:spPr>
          <a:xfrm>
            <a:off x="5407152" y="6054853"/>
            <a:ext cx="1591056" cy="192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43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8" y="296192"/>
            <a:ext cx="9034143" cy="6265615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8BABCE0D-293B-B7C7-9111-ADD00901C2C7}"/>
              </a:ext>
            </a:extLst>
          </p:cNvPr>
          <p:cNvSpPr/>
          <p:nvPr/>
        </p:nvSpPr>
        <p:spPr>
          <a:xfrm>
            <a:off x="5218176" y="3168397"/>
            <a:ext cx="1591056" cy="192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22821103-4F0B-52C6-1636-7BD70543C548}"/>
              </a:ext>
            </a:extLst>
          </p:cNvPr>
          <p:cNvSpPr/>
          <p:nvPr/>
        </p:nvSpPr>
        <p:spPr>
          <a:xfrm>
            <a:off x="5218176" y="4128517"/>
            <a:ext cx="1591056" cy="192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06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81" y="249882"/>
            <a:ext cx="8859635" cy="6511832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068577B0-55E6-C409-7635-37662162C17B}"/>
              </a:ext>
            </a:extLst>
          </p:cNvPr>
          <p:cNvSpPr/>
          <p:nvPr/>
        </p:nvSpPr>
        <p:spPr>
          <a:xfrm>
            <a:off x="5346192" y="1101853"/>
            <a:ext cx="1591056" cy="192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4EDEF368-899C-FB00-1964-6C46D0539341}"/>
              </a:ext>
            </a:extLst>
          </p:cNvPr>
          <p:cNvSpPr/>
          <p:nvPr/>
        </p:nvSpPr>
        <p:spPr>
          <a:xfrm>
            <a:off x="5346192" y="2226565"/>
            <a:ext cx="1591056" cy="192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2101E45B-32D7-3BDC-F9F1-6A8893688DE5}"/>
              </a:ext>
            </a:extLst>
          </p:cNvPr>
          <p:cNvSpPr/>
          <p:nvPr/>
        </p:nvSpPr>
        <p:spPr>
          <a:xfrm>
            <a:off x="5346192" y="4827895"/>
            <a:ext cx="1591056" cy="192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2C723F66-7835-A668-78C9-0598C99A1045}"/>
              </a:ext>
            </a:extLst>
          </p:cNvPr>
          <p:cNvSpPr/>
          <p:nvPr/>
        </p:nvSpPr>
        <p:spPr>
          <a:xfrm>
            <a:off x="5346192" y="5134357"/>
            <a:ext cx="1591056" cy="192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83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13" y="60021"/>
            <a:ext cx="8848173" cy="6516182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4F19737E-1CD1-6854-A173-0B74719F1F61}"/>
              </a:ext>
            </a:extLst>
          </p:cNvPr>
          <p:cNvSpPr/>
          <p:nvPr/>
        </p:nvSpPr>
        <p:spPr>
          <a:xfrm>
            <a:off x="5318760" y="4622293"/>
            <a:ext cx="1591056" cy="192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204ACFC7-761A-9EFA-B634-9641A639A41B}"/>
              </a:ext>
            </a:extLst>
          </p:cNvPr>
          <p:cNvSpPr/>
          <p:nvPr/>
        </p:nvSpPr>
        <p:spPr>
          <a:xfrm>
            <a:off x="5318760" y="5241037"/>
            <a:ext cx="1591056" cy="192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60DFC52B-D5EC-4BA9-32AF-B173838D92F7}"/>
              </a:ext>
            </a:extLst>
          </p:cNvPr>
          <p:cNvSpPr/>
          <p:nvPr/>
        </p:nvSpPr>
        <p:spPr>
          <a:xfrm>
            <a:off x="5318760" y="3717037"/>
            <a:ext cx="1591056" cy="192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02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10" y="163768"/>
            <a:ext cx="8928794" cy="6459848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0AA33DEA-793B-1FC1-7283-34E7DD0727FA}"/>
              </a:ext>
            </a:extLst>
          </p:cNvPr>
          <p:cNvSpPr/>
          <p:nvPr/>
        </p:nvSpPr>
        <p:spPr>
          <a:xfrm>
            <a:off x="5355336" y="2967229"/>
            <a:ext cx="1591056" cy="192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A2909EF7-BB9B-0971-5110-768A3E4D5A6D}"/>
              </a:ext>
            </a:extLst>
          </p:cNvPr>
          <p:cNvSpPr/>
          <p:nvPr/>
        </p:nvSpPr>
        <p:spPr>
          <a:xfrm>
            <a:off x="5355336" y="3502152"/>
            <a:ext cx="1591056" cy="192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5B43C74E-ACC6-7174-4D23-E31274C17E54}"/>
              </a:ext>
            </a:extLst>
          </p:cNvPr>
          <p:cNvSpPr/>
          <p:nvPr/>
        </p:nvSpPr>
        <p:spPr>
          <a:xfrm>
            <a:off x="5355336" y="3941063"/>
            <a:ext cx="1591056" cy="192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20F6EA8D-2277-BD7C-4C79-8C00A8C1AEDB}"/>
              </a:ext>
            </a:extLst>
          </p:cNvPr>
          <p:cNvSpPr/>
          <p:nvPr/>
        </p:nvSpPr>
        <p:spPr>
          <a:xfrm>
            <a:off x="5355336" y="4379974"/>
            <a:ext cx="1591056" cy="192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05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98" y="599650"/>
            <a:ext cx="7886700" cy="1325563"/>
          </a:xfrm>
        </p:spPr>
        <p:txBody>
          <a:bodyPr/>
          <a:lstStyle/>
          <a:p>
            <a:r>
              <a:rPr lang="bs-Latn-BA" dirty="0"/>
              <a:t>			SADRŽAJ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599" y="1708003"/>
            <a:ext cx="7886699" cy="4876271"/>
          </a:xfrm>
        </p:spPr>
        <p:txBody>
          <a:bodyPr>
            <a:normAutofit fontScale="925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  <a:latin typeface="Open Sans" panose="020F0502020204030204" pitchFamily="34" charset="0"/>
              </a:rPr>
              <a:t>Pojam</a:t>
            </a:r>
            <a:r>
              <a:rPr lang="en-US" b="0" i="0" dirty="0">
                <a:effectLst/>
                <a:latin typeface="Open Sans" panose="020F0502020204030204" pitchFamily="34" charset="0"/>
              </a:rPr>
              <a:t> i </a:t>
            </a:r>
            <a:r>
              <a:rPr lang="en-US" b="0" i="0" dirty="0" err="1">
                <a:effectLst/>
                <a:latin typeface="Open Sans" panose="020F0502020204030204" pitchFamily="34" charset="0"/>
              </a:rPr>
              <a:t>svrha</a:t>
            </a:r>
            <a:r>
              <a:rPr lang="en-US" b="0" i="0" dirty="0">
                <a:effectLst/>
                <a:latin typeface="Open Sans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Open Sans" panose="020F0502020204030204" pitchFamily="34" charset="0"/>
              </a:rPr>
              <a:t>samoprocjene</a:t>
            </a:r>
            <a:r>
              <a:rPr lang="en-US" b="0" i="0" dirty="0">
                <a:effectLst/>
                <a:latin typeface="Open Sans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Open Sans" panose="020F0502020204030204" pitchFamily="34" charset="0"/>
              </a:rPr>
              <a:t>sistema</a:t>
            </a:r>
            <a:r>
              <a:rPr lang="en-US" b="0" i="0" dirty="0">
                <a:effectLst/>
                <a:latin typeface="Open Sans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Open Sans" panose="020F0502020204030204" pitchFamily="34" charset="0"/>
              </a:rPr>
              <a:t>internih</a:t>
            </a:r>
            <a:r>
              <a:rPr lang="en-US" b="0" i="0" dirty="0">
                <a:effectLst/>
                <a:latin typeface="Open Sans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Open Sans" panose="020F0502020204030204" pitchFamily="34" charset="0"/>
              </a:rPr>
              <a:t>kontrola</a:t>
            </a:r>
            <a:endParaRPr lang="bs-Latn-BA" b="0" i="0" dirty="0">
              <a:effectLst/>
              <a:latin typeface="Open Sans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900" b="0" i="0" dirty="0">
              <a:effectLst/>
              <a:latin typeface="Open Sans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  <a:latin typeface="Open Sans" panose="020F0502020204030204" pitchFamily="34" charset="0"/>
              </a:rPr>
              <a:t>Regulatorni</a:t>
            </a:r>
            <a:r>
              <a:rPr lang="en-US" b="0" i="0" dirty="0">
                <a:effectLst/>
                <a:latin typeface="Open Sans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Open Sans" panose="020F0502020204030204" pitchFamily="34" charset="0"/>
              </a:rPr>
              <a:t>zahtjevi</a:t>
            </a:r>
            <a:r>
              <a:rPr lang="en-US" b="0" i="0" dirty="0">
                <a:effectLst/>
                <a:latin typeface="Open Sans" panose="020F0502020204030204" pitchFamily="34" charset="0"/>
              </a:rPr>
              <a:t> u </a:t>
            </a:r>
            <a:r>
              <a:rPr lang="en-US" b="0" i="0" dirty="0" err="1">
                <a:effectLst/>
                <a:latin typeface="Open Sans" panose="020F0502020204030204" pitchFamily="34" charset="0"/>
              </a:rPr>
              <a:t>vezi</a:t>
            </a:r>
            <a:r>
              <a:rPr lang="en-US" b="0" i="0" dirty="0">
                <a:effectLst/>
                <a:latin typeface="Open Sans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Open Sans" panose="020F0502020204030204" pitchFamily="34" charset="0"/>
              </a:rPr>
              <a:t>samoprocjene</a:t>
            </a:r>
            <a:r>
              <a:rPr lang="en-US" b="0" i="0" dirty="0">
                <a:effectLst/>
                <a:latin typeface="Open Sans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Open Sans" panose="020F0502020204030204" pitchFamily="34" charset="0"/>
              </a:rPr>
              <a:t>sistema</a:t>
            </a:r>
            <a:r>
              <a:rPr lang="en-US" b="0" i="0" dirty="0">
                <a:effectLst/>
                <a:latin typeface="Open Sans" panose="020F0502020204030204" pitchFamily="34" charset="0"/>
              </a:rPr>
              <a:t> internih </a:t>
            </a:r>
            <a:r>
              <a:rPr lang="en-US" b="0" i="0" dirty="0" err="1">
                <a:effectLst/>
                <a:latin typeface="Open Sans" panose="020F0502020204030204" pitchFamily="34" charset="0"/>
              </a:rPr>
              <a:t>kontrola</a:t>
            </a:r>
            <a:endParaRPr lang="en-US" b="0" i="0" dirty="0">
              <a:effectLst/>
              <a:latin typeface="Open Sans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900" b="0" i="0" dirty="0">
              <a:effectLst/>
              <a:latin typeface="Open Sans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  <a:latin typeface="Open Sans" panose="020F0502020204030204" pitchFamily="34" charset="0"/>
              </a:rPr>
              <a:t>Obrazac</a:t>
            </a:r>
            <a:r>
              <a:rPr lang="en-US" b="0" i="0" dirty="0">
                <a:effectLst/>
                <a:latin typeface="Open Sans" panose="020F0502020204030204" pitchFamily="34" charset="0"/>
              </a:rPr>
              <a:t> GI FUK - </a:t>
            </a:r>
            <a:r>
              <a:rPr lang="en-US" b="0" i="0" dirty="0" err="1">
                <a:effectLst/>
                <a:latin typeface="Open Sans" panose="020F0502020204030204" pitchFamily="34" charset="0"/>
              </a:rPr>
              <a:t>struktura</a:t>
            </a:r>
            <a:r>
              <a:rPr lang="en-US" b="0" i="0" dirty="0">
                <a:effectLst/>
                <a:latin typeface="Open Sans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Open Sans" panose="020F0502020204030204" pitchFamily="34" charset="0"/>
              </a:rPr>
              <a:t>i</a:t>
            </a:r>
            <a:r>
              <a:rPr lang="en-US" b="0" i="0" dirty="0">
                <a:effectLst/>
                <a:latin typeface="Open Sans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Open Sans" panose="020F0502020204030204" pitchFamily="34" charset="0"/>
              </a:rPr>
              <a:t>zahtjevi</a:t>
            </a:r>
            <a:endParaRPr lang="en-US" b="0" i="0" dirty="0">
              <a:effectLst/>
              <a:latin typeface="Open Sans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900" b="0" i="0" dirty="0">
              <a:effectLst/>
              <a:latin typeface="Open Sans" panose="020F0502020204030204" pitchFamily="34" charset="0"/>
            </a:endParaRPr>
          </a:p>
          <a:p>
            <a:r>
              <a:rPr lang="en-US" dirty="0" err="1">
                <a:latin typeface="Open Sans" panose="020F0502020204030204" pitchFamily="34" charset="0"/>
              </a:rPr>
              <a:t>Praktične</a:t>
            </a:r>
            <a:r>
              <a:rPr lang="en-US" dirty="0">
                <a:latin typeface="Open Sans" panose="020F0502020204030204" pitchFamily="34" charset="0"/>
              </a:rPr>
              <a:t> </a:t>
            </a:r>
            <a:r>
              <a:rPr lang="en-US" dirty="0" err="1">
                <a:latin typeface="Open Sans" panose="020F0502020204030204" pitchFamily="34" charset="0"/>
              </a:rPr>
              <a:t>dileme</a:t>
            </a:r>
            <a:r>
              <a:rPr lang="en-US" dirty="0">
                <a:latin typeface="Open Sans" panose="020F0502020204030204" pitchFamily="34" charset="0"/>
              </a:rPr>
              <a:t> u </a:t>
            </a:r>
            <a:r>
              <a:rPr lang="en-US" dirty="0" err="1">
                <a:latin typeface="Open Sans" panose="020F0502020204030204" pitchFamily="34" charset="0"/>
              </a:rPr>
              <a:t>vezi</a:t>
            </a:r>
            <a:r>
              <a:rPr lang="en-US" dirty="0">
                <a:latin typeface="Open Sans" panose="020F0502020204030204" pitchFamily="34" charset="0"/>
              </a:rPr>
              <a:t> </a:t>
            </a:r>
            <a:r>
              <a:rPr lang="en-US" dirty="0" err="1">
                <a:latin typeface="Open Sans" panose="020F0502020204030204" pitchFamily="34" charset="0"/>
              </a:rPr>
              <a:t>popunjavanja</a:t>
            </a:r>
            <a:r>
              <a:rPr lang="en-US" dirty="0">
                <a:latin typeface="Open Sans" panose="020F0502020204030204" pitchFamily="34" charset="0"/>
              </a:rPr>
              <a:t> </a:t>
            </a:r>
            <a:r>
              <a:rPr lang="en-US" dirty="0" err="1">
                <a:latin typeface="Open Sans" panose="020F0502020204030204" pitchFamily="34" charset="0"/>
              </a:rPr>
              <a:t>obrasca</a:t>
            </a:r>
            <a:endParaRPr lang="en-US" dirty="0">
              <a:latin typeface="Open Sans" panose="020F0502020204030204" pitchFamily="34" charset="0"/>
            </a:endParaRPr>
          </a:p>
          <a:p>
            <a:endParaRPr lang="en-US" sz="900" dirty="0">
              <a:latin typeface="Open Sans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  <a:latin typeface="Open Sans" panose="020F0502020204030204" pitchFamily="34" charset="0"/>
              </a:rPr>
              <a:t>Aplikacija</a:t>
            </a:r>
            <a:r>
              <a:rPr lang="en-US" b="0" i="0" dirty="0">
                <a:effectLst/>
                <a:latin typeface="Open Sans" panose="020F0502020204030204" pitchFamily="34" charset="0"/>
              </a:rPr>
              <a:t> PIFC - Modul za </a:t>
            </a:r>
            <a:r>
              <a:rPr lang="en-US" b="0" i="0" dirty="0" err="1">
                <a:effectLst/>
                <a:latin typeface="Open Sans" panose="020F0502020204030204" pitchFamily="34" charset="0"/>
              </a:rPr>
              <a:t>izvještavanje</a:t>
            </a:r>
            <a:endParaRPr lang="en-US" b="0" i="0" dirty="0">
              <a:effectLst/>
              <a:latin typeface="Open Sans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900" b="0" i="0" dirty="0">
              <a:effectLst/>
              <a:latin typeface="Open Sans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  <a:latin typeface="Open Sans" panose="020F0502020204030204" pitchFamily="34" charset="0"/>
              </a:rPr>
              <a:t>Praktične</a:t>
            </a:r>
            <a:r>
              <a:rPr lang="en-US" b="0" i="0" dirty="0">
                <a:effectLst/>
                <a:latin typeface="Open Sans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Open Sans" panose="020F0502020204030204" pitchFamily="34" charset="0"/>
              </a:rPr>
              <a:t>dileme</a:t>
            </a:r>
            <a:r>
              <a:rPr lang="en-US" b="0" i="0" dirty="0">
                <a:effectLst/>
                <a:latin typeface="Open Sans" panose="020F0502020204030204" pitchFamily="34" charset="0"/>
              </a:rPr>
              <a:t> u </a:t>
            </a:r>
            <a:r>
              <a:rPr lang="en-US" b="0" i="0" dirty="0" err="1">
                <a:effectLst/>
                <a:latin typeface="Open Sans" panose="020F0502020204030204" pitchFamily="34" charset="0"/>
              </a:rPr>
              <a:t>vezi</a:t>
            </a:r>
            <a:r>
              <a:rPr lang="en-US" b="0" i="0" dirty="0">
                <a:effectLst/>
                <a:latin typeface="Open Sans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Open Sans" panose="020F0502020204030204" pitchFamily="34" charset="0"/>
              </a:rPr>
              <a:t>unosa</a:t>
            </a:r>
            <a:r>
              <a:rPr lang="en-US" b="0" i="0" dirty="0">
                <a:effectLst/>
                <a:latin typeface="Open Sans" panose="020F0502020204030204" pitchFamily="34" charset="0"/>
              </a:rPr>
              <a:t> u </a:t>
            </a:r>
            <a:r>
              <a:rPr lang="en-US" b="0" i="0" dirty="0" err="1">
                <a:effectLst/>
                <a:latin typeface="Open Sans" panose="020F0502020204030204" pitchFamily="34" charset="0"/>
              </a:rPr>
              <a:t>aplikaciju</a:t>
            </a:r>
            <a:r>
              <a:rPr lang="en-US" b="0" i="0" dirty="0">
                <a:effectLst/>
                <a:latin typeface="Open Sans" panose="020F0502020204030204" pitchFamily="34" charset="0"/>
              </a:rPr>
              <a:t> PIFC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05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52" y="286681"/>
            <a:ext cx="8693496" cy="6492611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19B8890B-4D90-9019-C3C0-AB2A33FF87D2}"/>
              </a:ext>
            </a:extLst>
          </p:cNvPr>
          <p:cNvSpPr/>
          <p:nvPr/>
        </p:nvSpPr>
        <p:spPr>
          <a:xfrm>
            <a:off x="5282184" y="5911597"/>
            <a:ext cx="1591056" cy="192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21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89" y="207003"/>
            <a:ext cx="8871483" cy="6614507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1C64E2A3-7558-1315-70F9-26BF04E5C2E2}"/>
              </a:ext>
            </a:extLst>
          </p:cNvPr>
          <p:cNvSpPr/>
          <p:nvPr/>
        </p:nvSpPr>
        <p:spPr>
          <a:xfrm>
            <a:off x="5565648" y="4530853"/>
            <a:ext cx="1591056" cy="192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83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31" y="251308"/>
            <a:ext cx="8818937" cy="6611415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D897C5BF-517D-E6E9-3AA8-53DA5A432C09}"/>
              </a:ext>
            </a:extLst>
          </p:cNvPr>
          <p:cNvSpPr/>
          <p:nvPr/>
        </p:nvSpPr>
        <p:spPr>
          <a:xfrm>
            <a:off x="5291328" y="1851661"/>
            <a:ext cx="1591056" cy="192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E56929A-8DAA-8841-D26B-ED2BB50C5696}"/>
              </a:ext>
            </a:extLst>
          </p:cNvPr>
          <p:cNvSpPr/>
          <p:nvPr/>
        </p:nvSpPr>
        <p:spPr>
          <a:xfrm>
            <a:off x="429768" y="3291994"/>
            <a:ext cx="8439911" cy="6582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75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34" y="254241"/>
            <a:ext cx="8639706" cy="33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73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0;p37"/>
          <p:cNvSpPr txBox="1">
            <a:spLocks/>
          </p:cNvSpPr>
          <p:nvPr/>
        </p:nvSpPr>
        <p:spPr>
          <a:xfrm>
            <a:off x="2463085" y="1392200"/>
            <a:ext cx="5834129" cy="4255991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bs-Latn-BA" sz="1500" dirty="0"/>
          </a:p>
          <a:p>
            <a:pPr marL="0" indent="0" algn="just">
              <a:buNone/>
            </a:pPr>
            <a:endParaRPr lang="bs-Latn-BA" sz="1500" dirty="0"/>
          </a:p>
          <a:p>
            <a:pPr marL="0" indent="0" algn="just">
              <a:buNone/>
            </a:pPr>
            <a:endParaRPr lang="bs-Latn-BA" sz="1800" dirty="0"/>
          </a:p>
          <a:p>
            <a:pPr marL="0" indent="0" algn="just">
              <a:buNone/>
            </a:pPr>
            <a:endParaRPr lang="bs-Latn-BA" sz="1800" dirty="0"/>
          </a:p>
          <a:p>
            <a:pPr marL="0" indent="0" algn="just">
              <a:buNone/>
            </a:pPr>
            <a:endParaRPr lang="bs-Latn-BA" sz="1500" dirty="0"/>
          </a:p>
        </p:txBody>
      </p:sp>
      <p:sp>
        <p:nvSpPr>
          <p:cNvPr id="2" name="Rectangle 1"/>
          <p:cNvSpPr/>
          <p:nvPr/>
        </p:nvSpPr>
        <p:spPr>
          <a:xfrm>
            <a:off x="4427584" y="1218836"/>
            <a:ext cx="240482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bs-Latn-BA" sz="2100" b="1" cap="all" spc="7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Praktične dileme</a:t>
            </a:r>
            <a:endParaRPr lang="nn-NO" sz="2100" b="1" cap="all" spc="75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016" y="1930110"/>
            <a:ext cx="570844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s-Latn-BA" u="sng" dirty="0"/>
              <a:t>Da li GI FUK mogu dostavljati i organizacije javnog sektora koje nisu obveznici izvještavanja o funkcionisanju sistema finansijskog upravljanja i kontrole?</a:t>
            </a:r>
          </a:p>
          <a:p>
            <a:pPr algn="just"/>
            <a:endParaRPr lang="bs-Latn-BA" dirty="0"/>
          </a:p>
          <a:p>
            <a:pPr algn="just"/>
            <a:r>
              <a:rPr lang="bs-Latn-BA" dirty="0"/>
              <a:t>Da, to je i preporučljivo, jer je GI FUK obrazac samoprocjene i pokazuje korisniku kakvo mu je stanje sistema internih kontrola, odnosno koji su to segmenti koje je potrebno unaprijediti u cilju boljeg rada i poslovanja.  </a:t>
            </a:r>
          </a:p>
          <a:p>
            <a:pPr algn="just"/>
            <a:endParaRPr lang="bs-Latn-BA" dirty="0"/>
          </a:p>
          <a:p>
            <a:pPr algn="just"/>
            <a:endParaRPr lang="bs-Latn-BA" u="sng" dirty="0"/>
          </a:p>
          <a:p>
            <a:pPr algn="just"/>
            <a:r>
              <a:rPr lang="it-IT" u="sng" dirty="0"/>
              <a:t>Da li se može GI FUK dostaviti direktno CHJ?</a:t>
            </a:r>
          </a:p>
          <a:p>
            <a:pPr algn="just"/>
            <a:endParaRPr lang="bs-Latn-BA" dirty="0"/>
          </a:p>
          <a:p>
            <a:pPr algn="just"/>
            <a:r>
              <a:rPr lang="bs-Latn-BA" dirty="0"/>
              <a:t>Samo ako je propisano. Ukoliko nije, korisnici dostavljaju GI FUK nadležnom ministarstvu, odnosno kantonalnom ministarstvu finansija</a:t>
            </a:r>
          </a:p>
          <a:p>
            <a:pPr algn="just"/>
            <a:endParaRPr lang="bs-Latn-BA" dirty="0"/>
          </a:p>
          <a:p>
            <a:pPr algn="just"/>
            <a:endParaRPr lang="bs-Latn-BA" dirty="0"/>
          </a:p>
          <a:p>
            <a:endParaRPr lang="bs-Latn-BA" u="sn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73" y="2686683"/>
            <a:ext cx="2660291" cy="163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8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0;p37"/>
          <p:cNvSpPr txBox="1">
            <a:spLocks/>
          </p:cNvSpPr>
          <p:nvPr/>
        </p:nvSpPr>
        <p:spPr>
          <a:xfrm>
            <a:off x="2463085" y="1392200"/>
            <a:ext cx="5834129" cy="4255991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bs-Latn-BA" sz="1500" dirty="0"/>
          </a:p>
          <a:p>
            <a:pPr marL="0" indent="0" algn="just">
              <a:buNone/>
            </a:pPr>
            <a:endParaRPr lang="bs-Latn-BA" sz="1500" dirty="0"/>
          </a:p>
          <a:p>
            <a:pPr marL="0" indent="0" algn="just">
              <a:buNone/>
            </a:pPr>
            <a:endParaRPr lang="bs-Latn-BA" sz="1800" dirty="0"/>
          </a:p>
          <a:p>
            <a:pPr marL="0" indent="0" algn="just">
              <a:buNone/>
            </a:pPr>
            <a:endParaRPr lang="bs-Latn-BA" sz="1800" dirty="0"/>
          </a:p>
          <a:p>
            <a:pPr marL="0" indent="0" algn="just">
              <a:buNone/>
            </a:pPr>
            <a:endParaRPr lang="bs-Latn-BA" sz="1500" dirty="0"/>
          </a:p>
        </p:txBody>
      </p:sp>
      <p:sp>
        <p:nvSpPr>
          <p:cNvPr id="2" name="Rectangle 1"/>
          <p:cNvSpPr/>
          <p:nvPr/>
        </p:nvSpPr>
        <p:spPr>
          <a:xfrm>
            <a:off x="4437244" y="1195992"/>
            <a:ext cx="240482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bs-Latn-BA" sz="2100" b="1" cap="all" spc="7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Praktične dileme</a:t>
            </a:r>
            <a:endParaRPr lang="nn-NO" sz="2100" b="1" cap="all" spc="75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4954" y="1927922"/>
            <a:ext cx="570844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s-Latn-BA" u="sng" dirty="0"/>
              <a:t>Da li koordinator za FUK može sam izraditi izvještaj GI FUK?</a:t>
            </a:r>
          </a:p>
          <a:p>
            <a:pPr algn="just"/>
            <a:endParaRPr lang="bs-Latn-BA" dirty="0"/>
          </a:p>
          <a:p>
            <a:pPr algn="just"/>
            <a:r>
              <a:rPr lang="bs-Latn-BA" dirty="0"/>
              <a:t>Ukoliko GI FUK radi samo jedna osoba u organizacija, samoprocjena gubi svoju svrhu – a povećava se rizik da samoprocjena neće biti adekvatna, da će određeni podaci biti netačni ili djelimično tačni, te da planirane mjere neće biti svrsihodne i realne</a:t>
            </a:r>
          </a:p>
          <a:p>
            <a:pPr algn="just"/>
            <a:endParaRPr lang="bs-Latn-BA" dirty="0"/>
          </a:p>
          <a:p>
            <a:pPr algn="just"/>
            <a:endParaRPr lang="bs-Latn-BA" dirty="0"/>
          </a:p>
          <a:p>
            <a:r>
              <a:rPr lang="bs-Latn-BA" u="sng" dirty="0"/>
              <a:t>Da li smo u obavezi popuniti dio Planirane mjere?</a:t>
            </a:r>
          </a:p>
          <a:p>
            <a:pPr algn="just"/>
            <a:endParaRPr lang="bs-Latn-BA" dirty="0"/>
          </a:p>
          <a:p>
            <a:pPr algn="just"/>
            <a:r>
              <a:rPr lang="bs-Latn-BA" dirty="0"/>
              <a:t>Dio „Planirane mjere za unaprijeđenje“ može ostati prazan ukoliko je sistem FUK razvijen do savršenstva (što gotovo nikad nije slučaj).</a:t>
            </a:r>
          </a:p>
          <a:p>
            <a:pPr algn="just"/>
            <a:r>
              <a:rPr lang="bs-Latn-BA" dirty="0"/>
              <a:t>Planirane mjere oslikavaju svjesnost o slabostima i namjeru da se te sabosti otklone i sistem FUK unaprijedi</a:t>
            </a:r>
          </a:p>
          <a:p>
            <a:endParaRPr lang="bs-Latn-BA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43" y="2642499"/>
            <a:ext cx="2428592" cy="170001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60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39">
            <a:extLst>
              <a:ext uri="{FF2B5EF4-FFF2-40B4-BE49-F238E27FC236}">
                <a16:creationId xmlns:a16="http://schemas.microsoft.com/office/drawing/2014/main" id="{6FC23554-6363-424A-82B7-61B1B3BA08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4" t="16919" r="1566" b="24899"/>
          <a:stretch/>
        </p:blipFill>
        <p:spPr>
          <a:xfrm>
            <a:off x="675821" y="1744792"/>
            <a:ext cx="7792357" cy="4668193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90000"/>
              </a:scheme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5D3E9C9-2D90-470F-BA32-98F6A15AED9A}"/>
              </a:ext>
            </a:extLst>
          </p:cNvPr>
          <p:cNvSpPr/>
          <p:nvPr/>
        </p:nvSpPr>
        <p:spPr>
          <a:xfrm>
            <a:off x="1735282" y="2487429"/>
            <a:ext cx="5673436" cy="3420538"/>
          </a:xfrm>
          <a:prstGeom prst="rect">
            <a:avLst/>
          </a:prstGeom>
          <a:solidFill>
            <a:srgbClr val="174954"/>
          </a:solidFill>
          <a:effectLst>
            <a:outerShdw blurRad="50800" dist="50800" dir="5400000" algn="ctr" rotWithShape="0">
              <a:srgbClr val="1746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F4D7B1CB-21A3-48C9-95DA-F283A4E80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64" y="2902724"/>
            <a:ext cx="4961519" cy="30052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7408D5-D0EC-4433-A203-C6E3181DE8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5" t="17373" r="8400" b="74124"/>
          <a:stretch/>
        </p:blipFill>
        <p:spPr>
          <a:xfrm>
            <a:off x="1708808" y="2162470"/>
            <a:ext cx="5699910" cy="5752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3B59F74-CBA0-41B4-B76F-BBF83B1316CA}"/>
              </a:ext>
            </a:extLst>
          </p:cNvPr>
          <p:cNvSpPr txBox="1"/>
          <p:nvPr/>
        </p:nvSpPr>
        <p:spPr>
          <a:xfrm>
            <a:off x="2385419" y="2411820"/>
            <a:ext cx="3039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https://pifc.fmf.gov.ba/</a:t>
            </a:r>
            <a:endParaRPr lang="en-GB" sz="12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8928EFF-3300-42DC-9355-E1E2A349A3F4}"/>
              </a:ext>
            </a:extLst>
          </p:cNvPr>
          <p:cNvSpPr txBox="1">
            <a:spLocks/>
          </p:cNvSpPr>
          <p:nvPr/>
        </p:nvSpPr>
        <p:spPr>
          <a:xfrm>
            <a:off x="548264" y="1196740"/>
            <a:ext cx="8020998" cy="6186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s-Latn-BA" sz="3200" b="1" dirty="0"/>
              <a:t>Aplikacija PIFC – Modul za izvještavanje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265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70AB6D-312A-4064-9773-D90BE1B1F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7" y="1749187"/>
            <a:ext cx="8955506" cy="4132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236514-C830-41C4-A59B-7014AB0CF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47" y="1749187"/>
            <a:ext cx="8955506" cy="415757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F31B552-E408-4CC5-830D-C640A1C79B34}"/>
              </a:ext>
            </a:extLst>
          </p:cNvPr>
          <p:cNvSpPr/>
          <p:nvPr/>
        </p:nvSpPr>
        <p:spPr>
          <a:xfrm>
            <a:off x="1275436" y="3119037"/>
            <a:ext cx="1421394" cy="2716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10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F5110D-7E56-4FB1-94CA-E50C2D3E7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0180"/>
            <a:ext cx="9144000" cy="17478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241301-C0FC-4BF1-8596-998019B0C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17991"/>
            <a:ext cx="9144000" cy="183832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60B6E9F-EDFA-4CC9-A868-DAEFBBF8551A}"/>
              </a:ext>
            </a:extLst>
          </p:cNvPr>
          <p:cNvSpPr/>
          <p:nvPr/>
        </p:nvSpPr>
        <p:spPr>
          <a:xfrm>
            <a:off x="452673" y="2236206"/>
            <a:ext cx="851026" cy="3349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F6D6E80-AD82-4A5C-B4D4-0138E310EB9B}"/>
              </a:ext>
            </a:extLst>
          </p:cNvPr>
          <p:cNvCxnSpPr/>
          <p:nvPr/>
        </p:nvCxnSpPr>
        <p:spPr>
          <a:xfrm>
            <a:off x="1303699" y="2408222"/>
            <a:ext cx="45267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D40CD6-C170-470F-9D5A-8F43147634A3}"/>
              </a:ext>
            </a:extLst>
          </p:cNvPr>
          <p:cNvCxnSpPr/>
          <p:nvPr/>
        </p:nvCxnSpPr>
        <p:spPr>
          <a:xfrm>
            <a:off x="452673" y="5314384"/>
            <a:ext cx="4888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E3A2BBBF-5018-48DF-87D7-B9A331EA40E1}"/>
              </a:ext>
            </a:extLst>
          </p:cNvPr>
          <p:cNvSpPr/>
          <p:nvPr/>
        </p:nvSpPr>
        <p:spPr>
          <a:xfrm>
            <a:off x="6281596" y="4507117"/>
            <a:ext cx="851026" cy="3349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96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EE85E2-77D6-4557-80B7-5548741F6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2584"/>
            <a:ext cx="9120495" cy="340581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3D5D84E-53BC-409E-9516-65F1F504F3C1}"/>
              </a:ext>
            </a:extLst>
          </p:cNvPr>
          <p:cNvSpPr/>
          <p:nvPr/>
        </p:nvSpPr>
        <p:spPr>
          <a:xfrm>
            <a:off x="127220" y="3299791"/>
            <a:ext cx="962108" cy="3339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C6C8D120-CB95-4363-A926-A2A6F2219592}"/>
              </a:ext>
            </a:extLst>
          </p:cNvPr>
          <p:cNvCxnSpPr>
            <a:cxnSpLocks/>
            <a:stCxn id="3" idx="6"/>
          </p:cNvCxnSpPr>
          <p:nvPr/>
        </p:nvCxnSpPr>
        <p:spPr>
          <a:xfrm>
            <a:off x="1089328" y="3466769"/>
            <a:ext cx="667910" cy="262393"/>
          </a:xfrm>
          <a:prstGeom prst="bentConnector3">
            <a:avLst>
              <a:gd name="adj1" fmla="val 177381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269B05A-BC43-4DD4-9FED-053366D17089}"/>
              </a:ext>
            </a:extLst>
          </p:cNvPr>
          <p:cNvCxnSpPr/>
          <p:nvPr/>
        </p:nvCxnSpPr>
        <p:spPr>
          <a:xfrm>
            <a:off x="5955527" y="2600077"/>
            <a:ext cx="12085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AC2425-B35A-4590-85D8-7F53A9ADF28C}"/>
              </a:ext>
            </a:extLst>
          </p:cNvPr>
          <p:cNvCxnSpPr/>
          <p:nvPr/>
        </p:nvCxnSpPr>
        <p:spPr>
          <a:xfrm>
            <a:off x="7737944" y="2600077"/>
            <a:ext cx="12085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24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572" y="2186461"/>
            <a:ext cx="7948082" cy="4094163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1CADE4"/>
              </a:buClr>
              <a:buFont typeface="Tw Cen MT" panose="020B0602020104020603" pitchFamily="34" charset="0"/>
              <a:buNone/>
            </a:pPr>
            <a:r>
              <a:rPr lang="bs-Latn-BA" sz="2800" dirty="0">
                <a:solidFill>
                  <a:prstClr val="black"/>
                </a:solidFill>
                <a:latin typeface="Tw Cen MT" panose="020B0602020104020603"/>
              </a:rPr>
              <a:t>FUK se provodi u skladu sa Standardima interne kontrole koji su podijeljeni u sljedećih pet međusobno povezanih komponenti i to:</a:t>
            </a:r>
          </a:p>
          <a:p>
            <a:pPr marL="0" indent="0" algn="just">
              <a:buClr>
                <a:srgbClr val="1CADE4"/>
              </a:buClr>
              <a:buFont typeface="Tw Cen MT" panose="020B0602020104020603" pitchFamily="34" charset="0"/>
              <a:buNone/>
            </a:pPr>
            <a:r>
              <a:rPr lang="bs-Latn-BA" sz="2800" dirty="0">
                <a:solidFill>
                  <a:prstClr val="black"/>
                </a:solidFill>
                <a:latin typeface="Tw Cen MT" panose="020B0602020104020603"/>
              </a:rPr>
              <a:t>a) </a:t>
            </a:r>
            <a:r>
              <a:rPr lang="bs-Latn-BA" sz="2800" dirty="0">
                <a:solidFill>
                  <a:srgbClr val="2683C6"/>
                </a:solidFill>
                <a:latin typeface="Tw Cen MT" panose="020B0602020104020603"/>
              </a:rPr>
              <a:t>Kontrolno okruženje</a:t>
            </a:r>
          </a:p>
          <a:p>
            <a:pPr marL="0" indent="0" algn="just">
              <a:buClr>
                <a:srgbClr val="1CADE4"/>
              </a:buClr>
              <a:buFont typeface="Tw Cen MT" panose="020B0602020104020603" pitchFamily="34" charset="0"/>
              <a:buNone/>
            </a:pPr>
            <a:r>
              <a:rPr lang="bs-Latn-BA" sz="2800" dirty="0">
                <a:solidFill>
                  <a:prstClr val="black"/>
                </a:solidFill>
                <a:latin typeface="Tw Cen MT" panose="020B0602020104020603"/>
              </a:rPr>
              <a:t>      b) </a:t>
            </a:r>
            <a:r>
              <a:rPr lang="bs-Latn-BA" sz="2800" dirty="0">
                <a:solidFill>
                  <a:srgbClr val="00B050"/>
                </a:solidFill>
                <a:latin typeface="Tw Cen MT" panose="020B0602020104020603"/>
              </a:rPr>
              <a:t>Upravljanje rizicima</a:t>
            </a:r>
          </a:p>
          <a:p>
            <a:pPr marL="0" indent="0" algn="just">
              <a:buClr>
                <a:srgbClr val="1CADE4"/>
              </a:buClr>
              <a:buFont typeface="Tw Cen MT" panose="020B0602020104020603" pitchFamily="34" charset="0"/>
              <a:buNone/>
            </a:pPr>
            <a:r>
              <a:rPr lang="bs-Latn-BA" sz="2800" dirty="0">
                <a:solidFill>
                  <a:prstClr val="black"/>
                </a:solidFill>
                <a:latin typeface="Tw Cen MT" panose="020B0602020104020603"/>
              </a:rPr>
              <a:t>          c) </a:t>
            </a:r>
            <a:r>
              <a:rPr lang="bs-Latn-BA" sz="2800" dirty="0">
                <a:solidFill>
                  <a:srgbClr val="7030A0"/>
                </a:solidFill>
                <a:latin typeface="Tw Cen MT" panose="020B0602020104020603"/>
              </a:rPr>
              <a:t>Kontrolne aktivnosti</a:t>
            </a:r>
          </a:p>
          <a:p>
            <a:pPr marL="0" indent="0" algn="just">
              <a:buClr>
                <a:srgbClr val="1CADE4"/>
              </a:buClr>
              <a:buFont typeface="Tw Cen MT" panose="020B0602020104020603" pitchFamily="34" charset="0"/>
              <a:buNone/>
            </a:pPr>
            <a:r>
              <a:rPr lang="bs-Latn-BA" sz="2800" dirty="0">
                <a:solidFill>
                  <a:prstClr val="black"/>
                </a:solidFill>
                <a:latin typeface="Tw Cen MT" panose="020B0602020104020603"/>
              </a:rPr>
              <a:t>              d) </a:t>
            </a:r>
            <a:r>
              <a:rPr lang="bs-Latn-BA" sz="2800" dirty="0">
                <a:solidFill>
                  <a:srgbClr val="002060"/>
                </a:solidFill>
                <a:latin typeface="Tw Cen MT" panose="020B0602020104020603"/>
              </a:rPr>
              <a:t>Informacije i komunikacija </a:t>
            </a:r>
            <a:r>
              <a:rPr lang="bs-Latn-BA" sz="2800" dirty="0">
                <a:solidFill>
                  <a:prstClr val="black"/>
                </a:solidFill>
                <a:latin typeface="Tw Cen MT" panose="020B0602020104020603"/>
              </a:rPr>
              <a:t>i</a:t>
            </a:r>
          </a:p>
          <a:p>
            <a:pPr marL="0" indent="0" algn="just">
              <a:buClr>
                <a:srgbClr val="1CADE4"/>
              </a:buClr>
              <a:buFont typeface="Tw Cen MT" panose="020B0602020104020603" pitchFamily="34" charset="0"/>
              <a:buNone/>
            </a:pPr>
            <a:r>
              <a:rPr lang="bs-Latn-BA" sz="2800" dirty="0">
                <a:solidFill>
                  <a:prstClr val="black"/>
                </a:solidFill>
                <a:latin typeface="Tw Cen MT" panose="020B0602020104020603"/>
              </a:rPr>
              <a:t>                   e) </a:t>
            </a:r>
            <a:r>
              <a:rPr lang="bs-Latn-BA" sz="2800" dirty="0">
                <a:solidFill>
                  <a:srgbClr val="42BA97">
                    <a:lumMod val="50000"/>
                  </a:srgbClr>
                </a:solidFill>
                <a:latin typeface="Tw Cen MT" panose="020B0602020104020603"/>
              </a:rPr>
              <a:t>Praćenj</a:t>
            </a:r>
            <a:r>
              <a:rPr lang="en-US" sz="2800" dirty="0">
                <a:solidFill>
                  <a:srgbClr val="42BA97">
                    <a:lumMod val="50000"/>
                  </a:srgbClr>
                </a:solidFill>
                <a:latin typeface="Tw Cen MT" panose="020B0602020104020603"/>
              </a:rPr>
              <a:t>e</a:t>
            </a:r>
            <a:r>
              <a:rPr lang="bs-Latn-BA" sz="2800" dirty="0">
                <a:solidFill>
                  <a:srgbClr val="42BA97">
                    <a:lumMod val="50000"/>
                  </a:srgbClr>
                </a:solidFill>
                <a:latin typeface="Tw Cen MT" panose="020B0602020104020603"/>
              </a:rPr>
              <a:t> i procjene sistema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3291A8-11F1-0CCB-1FEF-030AC198E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72" y="1315650"/>
            <a:ext cx="8020998" cy="618617"/>
          </a:xfrm>
        </p:spPr>
        <p:txBody>
          <a:bodyPr>
            <a:normAutofit fontScale="90000"/>
          </a:bodyPr>
          <a:lstStyle/>
          <a:p>
            <a:r>
              <a:rPr lang="en-US" sz="3200" b="1" dirty="0" err="1"/>
              <a:t>Pojam</a:t>
            </a:r>
            <a:r>
              <a:rPr lang="en-US" sz="3200" b="1" dirty="0"/>
              <a:t> </a:t>
            </a:r>
            <a:r>
              <a:rPr lang="en-US" sz="3200" b="1" dirty="0" err="1"/>
              <a:t>i</a:t>
            </a:r>
            <a:r>
              <a:rPr lang="en-US" sz="3200" b="1" dirty="0"/>
              <a:t> </a:t>
            </a:r>
            <a:r>
              <a:rPr lang="en-US" sz="3200" b="1" dirty="0" err="1"/>
              <a:t>svrha</a:t>
            </a:r>
            <a:r>
              <a:rPr lang="en-US" sz="3200" b="1" dirty="0"/>
              <a:t> </a:t>
            </a:r>
            <a:r>
              <a:rPr lang="en-US" sz="3200" b="1" dirty="0" err="1"/>
              <a:t>samoprocjene</a:t>
            </a:r>
            <a:r>
              <a:rPr lang="en-US" sz="3200" b="1" dirty="0"/>
              <a:t> </a:t>
            </a:r>
            <a:r>
              <a:rPr lang="en-US" sz="3200" b="1" dirty="0" err="1"/>
              <a:t>sistema</a:t>
            </a:r>
            <a:r>
              <a:rPr lang="en-US" sz="3200" b="1" dirty="0"/>
              <a:t> internih </a:t>
            </a:r>
            <a:r>
              <a:rPr lang="en-US" sz="3200" b="1" dirty="0" err="1"/>
              <a:t>kontrola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10196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B2B9FD-C778-4997-AC0E-4D0E5B40A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32" y="1550503"/>
            <a:ext cx="9149732" cy="417516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FA1295C-0F8F-4081-98F8-1895E395CFBF}"/>
              </a:ext>
            </a:extLst>
          </p:cNvPr>
          <p:cNvCxnSpPr/>
          <p:nvPr/>
        </p:nvCxnSpPr>
        <p:spPr>
          <a:xfrm>
            <a:off x="2806810" y="4142630"/>
            <a:ext cx="18606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73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17FBE9-8AE0-4682-B05E-0874247C7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1078"/>
            <a:ext cx="9144000" cy="42639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B0AF1D-9BE6-4E55-9034-2753E7AE8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1078"/>
            <a:ext cx="9144000" cy="426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4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45AE2DC-9AEC-4E54-8DFE-F5AD7A57A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117"/>
            <a:ext cx="9144000" cy="424405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1EAE441-62D4-4D92-971D-A766E689D09F}"/>
              </a:ext>
            </a:extLst>
          </p:cNvPr>
          <p:cNvSpPr/>
          <p:nvPr/>
        </p:nvSpPr>
        <p:spPr>
          <a:xfrm>
            <a:off x="1798096" y="2649674"/>
            <a:ext cx="326004" cy="4691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8A0A0E3A-6138-4707-A652-C7D898EC4340}"/>
              </a:ext>
            </a:extLst>
          </p:cNvPr>
          <p:cNvCxnSpPr>
            <a:stCxn id="3" idx="7"/>
          </p:cNvCxnSpPr>
          <p:nvPr/>
        </p:nvCxnSpPr>
        <p:spPr>
          <a:xfrm rot="5400000" flipH="1" flipV="1">
            <a:off x="2920643" y="1861049"/>
            <a:ext cx="13043" cy="1701613"/>
          </a:xfrm>
          <a:prstGeom prst="bentConnector4">
            <a:avLst>
              <a:gd name="adj1" fmla="val 1752664"/>
              <a:gd name="adj2" fmla="val 9953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94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E69ED9-EBAA-4745-95E8-A5DF48CA3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9883"/>
            <a:ext cx="9144000" cy="427298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71D55F-891F-41B6-AB1D-3A9FBE50CE78}"/>
              </a:ext>
            </a:extLst>
          </p:cNvPr>
          <p:cNvCxnSpPr/>
          <p:nvPr/>
        </p:nvCxnSpPr>
        <p:spPr>
          <a:xfrm>
            <a:off x="405517" y="2615979"/>
            <a:ext cx="38643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D31B5CA6-7B55-4183-9F4B-462A65D2D379}"/>
              </a:ext>
            </a:extLst>
          </p:cNvPr>
          <p:cNvSpPr/>
          <p:nvPr/>
        </p:nvSpPr>
        <p:spPr>
          <a:xfrm>
            <a:off x="4245997" y="2321781"/>
            <a:ext cx="477078" cy="4373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51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CF4621-F9CC-451C-8F1C-CEAA8A3A7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71121"/>
            <a:ext cx="9144001" cy="18173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9D32F7-4247-4650-B0B7-08C6AF2A60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39" t="20952" r="19792" b="9048"/>
          <a:stretch/>
        </p:blipFill>
        <p:spPr>
          <a:xfrm>
            <a:off x="1906258" y="2742421"/>
            <a:ext cx="5527145" cy="281788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49C4E12-4A62-4386-8044-60AE4A5B4C3B}"/>
              </a:ext>
            </a:extLst>
          </p:cNvPr>
          <p:cNvSpPr/>
          <p:nvPr/>
        </p:nvSpPr>
        <p:spPr>
          <a:xfrm>
            <a:off x="7993546" y="2298049"/>
            <a:ext cx="363497" cy="2566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2FC6AE2C-99FD-41E0-85ED-224DA08D5AC0}"/>
              </a:ext>
            </a:extLst>
          </p:cNvPr>
          <p:cNvCxnSpPr>
            <a:cxnSpLocks/>
          </p:cNvCxnSpPr>
          <p:nvPr/>
        </p:nvCxnSpPr>
        <p:spPr>
          <a:xfrm rot="5400000">
            <a:off x="7472072" y="2668129"/>
            <a:ext cx="816696" cy="589752"/>
          </a:xfrm>
          <a:prstGeom prst="bentConnector3">
            <a:avLst>
              <a:gd name="adj1" fmla="val 9868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3FDBF5-4646-4E11-8B14-28B66A7E235F}"/>
              </a:ext>
            </a:extLst>
          </p:cNvPr>
          <p:cNvCxnSpPr>
            <a:cxnSpLocks/>
          </p:cNvCxnSpPr>
          <p:nvPr/>
        </p:nvCxnSpPr>
        <p:spPr>
          <a:xfrm>
            <a:off x="6486415" y="2953856"/>
            <a:ext cx="8147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78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A11EF8-5F54-4E87-B10E-81392BECD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8305"/>
            <a:ext cx="9144000" cy="18173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908D3C-90EF-4F77-9647-25DF105E11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0" r="1959" b="1217"/>
          <a:stretch/>
        </p:blipFill>
        <p:spPr>
          <a:xfrm>
            <a:off x="3108960" y="2914226"/>
            <a:ext cx="3166189" cy="34794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CBBDF8-9B77-4A31-A7E3-7A1E8BE58D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89" t="1188" r="3835" b="2376"/>
          <a:stretch/>
        </p:blipFill>
        <p:spPr>
          <a:xfrm>
            <a:off x="3073963" y="2914226"/>
            <a:ext cx="3236182" cy="347949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68E44B1-2DA7-4E7C-B539-9B7886E3CD78}"/>
              </a:ext>
            </a:extLst>
          </p:cNvPr>
          <p:cNvSpPr/>
          <p:nvPr/>
        </p:nvSpPr>
        <p:spPr>
          <a:xfrm>
            <a:off x="8228032" y="2186981"/>
            <a:ext cx="375279" cy="3653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CBA21322-F1BC-4E8E-86F0-3934C03EF42E}"/>
              </a:ext>
            </a:extLst>
          </p:cNvPr>
          <p:cNvCxnSpPr>
            <a:stCxn id="5" idx="4"/>
          </p:cNvCxnSpPr>
          <p:nvPr/>
        </p:nvCxnSpPr>
        <p:spPr>
          <a:xfrm rot="5400000">
            <a:off x="6854933" y="2201604"/>
            <a:ext cx="1209975" cy="1911505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05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175D42-BDF1-4A90-A1C7-D898C004B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8305"/>
            <a:ext cx="9144000" cy="181735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6B68A9F-092D-4016-A82E-44BB51E646A5}"/>
              </a:ext>
            </a:extLst>
          </p:cNvPr>
          <p:cNvSpPr/>
          <p:nvPr/>
        </p:nvSpPr>
        <p:spPr>
          <a:xfrm>
            <a:off x="7784327" y="2178657"/>
            <a:ext cx="341906" cy="3260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AD3A9B-67A8-4AD9-B2CB-D65ECEDE6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42" y="2719345"/>
            <a:ext cx="7836325" cy="370781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3633EBD-56FA-4FC4-8498-FA03F9076C6B}"/>
              </a:ext>
            </a:extLst>
          </p:cNvPr>
          <p:cNvSpPr/>
          <p:nvPr/>
        </p:nvSpPr>
        <p:spPr>
          <a:xfrm>
            <a:off x="7021002" y="6050943"/>
            <a:ext cx="1009815" cy="4373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81664E-5522-416A-9EC7-8A5E57914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134" y="3701948"/>
            <a:ext cx="3238952" cy="12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539FCB-1258-40E1-9796-11AA9935C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4072"/>
            <a:ext cx="9144000" cy="20574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E3CA07-469F-4DDA-A206-E79475E9AA05}"/>
              </a:ext>
            </a:extLst>
          </p:cNvPr>
          <p:cNvCxnSpPr/>
          <p:nvPr/>
        </p:nvCxnSpPr>
        <p:spPr>
          <a:xfrm>
            <a:off x="7482177" y="3508513"/>
            <a:ext cx="10098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D264BBAA-A2D9-4EF7-9D24-BCF08E455841}"/>
              </a:ext>
            </a:extLst>
          </p:cNvPr>
          <p:cNvSpPr/>
          <p:nvPr/>
        </p:nvSpPr>
        <p:spPr>
          <a:xfrm>
            <a:off x="8253454" y="3228239"/>
            <a:ext cx="302149" cy="2802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8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BB15E4-93BD-438D-A92F-BF94888227FC}"/>
              </a:ext>
            </a:extLst>
          </p:cNvPr>
          <p:cNvSpPr txBox="1"/>
          <p:nvPr/>
        </p:nvSpPr>
        <p:spPr>
          <a:xfrm>
            <a:off x="937033" y="1786715"/>
            <a:ext cx="72699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s-Latn-BA" u="sng" dirty="0"/>
              <a:t>A</a:t>
            </a:r>
            <a:r>
              <a:rPr lang="en-GB" u="sng" dirty="0" err="1"/>
              <a:t>plikacija</a:t>
            </a:r>
            <a:r>
              <a:rPr lang="bs-Latn-BA" u="sng" dirty="0"/>
              <a:t> PIFC nam</a:t>
            </a:r>
            <a:r>
              <a:rPr lang="en-GB" u="sng" dirty="0"/>
              <a:t> ne </a:t>
            </a:r>
            <a:r>
              <a:rPr lang="en-GB" u="sng" dirty="0" err="1"/>
              <a:t>dozvoljava</a:t>
            </a:r>
            <a:r>
              <a:rPr lang="en-GB" u="sng" dirty="0"/>
              <a:t> da </a:t>
            </a:r>
            <a:r>
              <a:rPr lang="en-GB" u="sng" dirty="0" err="1"/>
              <a:t>nastavimo</a:t>
            </a:r>
            <a:r>
              <a:rPr lang="en-GB" u="sng" dirty="0"/>
              <a:t> s </a:t>
            </a:r>
            <a:r>
              <a:rPr lang="en-GB" u="sng" dirty="0" err="1"/>
              <a:t>radom</a:t>
            </a:r>
            <a:r>
              <a:rPr lang="en-GB" u="sng" dirty="0"/>
              <a:t>, </a:t>
            </a:r>
            <a:r>
              <a:rPr lang="bs-Latn-BA" u="sng" dirty="0"/>
              <a:t>dobivamo poruku </a:t>
            </a:r>
            <a:r>
              <a:rPr lang="en-GB" u="sng" dirty="0"/>
              <a:t>da je </a:t>
            </a:r>
            <a:r>
              <a:rPr lang="en-GB" u="sng" dirty="0" err="1"/>
              <a:t>Izvještaj</a:t>
            </a:r>
            <a:r>
              <a:rPr lang="en-GB" u="sng" dirty="0"/>
              <a:t> za 2023. </a:t>
            </a:r>
            <a:r>
              <a:rPr lang="en-GB" u="sng" dirty="0" err="1"/>
              <a:t>urađen</a:t>
            </a:r>
            <a:r>
              <a:rPr lang="en-GB" u="sng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3503C4-1F58-4894-83F1-CC4B792B7ED8}"/>
              </a:ext>
            </a:extLst>
          </p:cNvPr>
          <p:cNvSpPr/>
          <p:nvPr/>
        </p:nvSpPr>
        <p:spPr>
          <a:xfrm>
            <a:off x="3432962" y="1232206"/>
            <a:ext cx="240482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bs-Latn-BA" sz="2100" b="1" cap="all" spc="7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Praktične dileme</a:t>
            </a:r>
            <a:endParaRPr lang="nn-NO" sz="2100" b="1" cap="all" spc="75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BFCBB0-99C8-479F-BF45-11A38EADCC2B}"/>
              </a:ext>
            </a:extLst>
          </p:cNvPr>
          <p:cNvSpPr txBox="1"/>
          <p:nvPr/>
        </p:nvSpPr>
        <p:spPr>
          <a:xfrm>
            <a:off x="470780" y="3962700"/>
            <a:ext cx="869359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s-Latn-BA" dirty="0"/>
              <a:t>	</a:t>
            </a:r>
            <a:endParaRPr lang="bs-Latn-BA" u="sng" dirty="0"/>
          </a:p>
          <a:p>
            <a:r>
              <a:rPr lang="bs-Latn-BA" dirty="0"/>
              <a:t>                    - Imate li popunjena sva obvezna polja u dijelu </a:t>
            </a:r>
            <a:r>
              <a:rPr lang="bs-Latn-BA" i="1" u="sng" dirty="0"/>
              <a:t>Opći podaci o organizaciji</a:t>
            </a:r>
            <a:r>
              <a:rPr lang="bs-Latn-BA" dirty="0"/>
              <a:t>;</a:t>
            </a:r>
          </a:p>
          <a:p>
            <a:r>
              <a:rPr lang="bs-Latn-BA" dirty="0"/>
              <a:t>	   - Pitanja odgovorena sa „DA“ moraju imati Evidenciju potvrdnog odgovora;</a:t>
            </a:r>
          </a:p>
          <a:p>
            <a:r>
              <a:rPr lang="bs-Latn-BA" dirty="0"/>
              <a:t>	   - Imate li dodana, ali prazna polja u dijelu:</a:t>
            </a:r>
          </a:p>
          <a:p>
            <a:r>
              <a:rPr lang="bs-Latn-BA" dirty="0"/>
              <a:t>				KOMENTARI I PRIJEDLOZI i/ili</a:t>
            </a:r>
          </a:p>
          <a:p>
            <a:r>
              <a:rPr lang="bs-Latn-BA" dirty="0"/>
              <a:t>				MJERE KOJE SE PLANIRAJU PODUZETI i/ili</a:t>
            </a:r>
          </a:p>
          <a:p>
            <a:r>
              <a:rPr lang="bs-Latn-BA" dirty="0"/>
              <a:t>				PRIJEDLOG TEMA OBUKA i/ili</a:t>
            </a:r>
          </a:p>
          <a:p>
            <a:r>
              <a:rPr lang="bs-Latn-BA" dirty="0"/>
              <a:t>				PRIJEDLOZI ZA UNAPREĐENJE SARADNJE S CHJ FMF</a:t>
            </a:r>
          </a:p>
          <a:p>
            <a:r>
              <a:rPr lang="bs-Latn-BA" dirty="0"/>
              <a:t>	   - Imate li dodan skeniran potpisan godišnji izvještaj;</a:t>
            </a:r>
          </a:p>
          <a:p>
            <a:r>
              <a:rPr lang="bs-Latn-BA" dirty="0"/>
              <a:t>	   - Prazno polje – šifra organizacije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A770BD-53BC-415E-9CF5-7C6551A99964}"/>
              </a:ext>
            </a:extLst>
          </p:cNvPr>
          <p:cNvSpPr txBox="1"/>
          <p:nvPr/>
        </p:nvSpPr>
        <p:spPr>
          <a:xfrm>
            <a:off x="932506" y="2489019"/>
            <a:ext cx="78131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s-Latn-BA" dirty="0"/>
              <a:t>Ukoliko ste već započeli s unosom Izvještaja za 2023. godinu, spasili uneseno i želite nastaviti kasnije sa unosom ostalih podataka, onda ne dodajete ponovno Novi izvještaj (       ) , već klikom na Uredi / Pogledaj (         ) nastavljate s unosom.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99AFB6-7793-4453-BB8B-609FA4CAE22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495" y="3090617"/>
            <a:ext cx="325545" cy="3180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E2A1F7-7A3C-4352-8E80-9248ED47E9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734" y="3029921"/>
            <a:ext cx="408726" cy="3359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DB5502-918F-4C94-89F2-680B09733C8A}"/>
              </a:ext>
            </a:extLst>
          </p:cNvPr>
          <p:cNvSpPr txBox="1"/>
          <p:nvPr/>
        </p:nvSpPr>
        <p:spPr>
          <a:xfrm>
            <a:off x="954009" y="3593368"/>
            <a:ext cx="7362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s-Latn-BA" u="sng" dirty="0"/>
              <a:t>Odgovorio/la sam na sva pitanja, ali ne mogu zaključiti Izvještaj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81E2652-0DE8-4DAC-9D99-33C02094EEF5}"/>
              </a:ext>
            </a:extLst>
          </p:cNvPr>
          <p:cNvSpPr/>
          <p:nvPr/>
        </p:nvSpPr>
        <p:spPr>
          <a:xfrm>
            <a:off x="226337" y="1786715"/>
            <a:ext cx="710696" cy="646331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2400" b="1" dirty="0">
                <a:solidFill>
                  <a:schemeClr val="tx1"/>
                </a:solidFill>
              </a:rPr>
              <a:t>1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9D1075A-755E-4A72-9D42-2F39689A1375}"/>
              </a:ext>
            </a:extLst>
          </p:cNvPr>
          <p:cNvSpPr/>
          <p:nvPr/>
        </p:nvSpPr>
        <p:spPr>
          <a:xfrm>
            <a:off x="221810" y="3436388"/>
            <a:ext cx="710696" cy="646331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2400" b="1" dirty="0">
                <a:solidFill>
                  <a:schemeClr val="tx1"/>
                </a:solidFill>
              </a:rPr>
              <a:t>2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F93C91-6D5E-4735-BB90-F2B636602EA8}"/>
              </a:ext>
            </a:extLst>
          </p:cNvPr>
          <p:cNvSpPr txBox="1"/>
          <p:nvPr/>
        </p:nvSpPr>
        <p:spPr>
          <a:xfrm>
            <a:off x="221810" y="4242370"/>
            <a:ext cx="1163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s-Latn-BA" dirty="0"/>
              <a:t>Provjerite: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32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  <p:bldP spid="12" grpId="0" animBg="1"/>
      <p:bldP spid="13" grpId="0" animBg="1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DE23B32-B3D7-4827-B5A8-3DDD41C97E0E}"/>
              </a:ext>
            </a:extLst>
          </p:cNvPr>
          <p:cNvSpPr/>
          <p:nvPr/>
        </p:nvSpPr>
        <p:spPr>
          <a:xfrm>
            <a:off x="57200" y="3349783"/>
            <a:ext cx="2752253" cy="3009107"/>
          </a:xfrm>
          <a:prstGeom prst="roundRect">
            <a:avLst/>
          </a:prstGeom>
          <a:solidFill>
            <a:srgbClr val="30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F62B88-EA49-476D-B7D9-2B0006099998}"/>
              </a:ext>
            </a:extLst>
          </p:cNvPr>
          <p:cNvSpPr/>
          <p:nvPr/>
        </p:nvSpPr>
        <p:spPr>
          <a:xfrm>
            <a:off x="558258" y="1584354"/>
            <a:ext cx="1750139" cy="164152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2D2C85E-4561-43D2-82BB-2CC5B025DCA1}"/>
              </a:ext>
            </a:extLst>
          </p:cNvPr>
          <p:cNvSpPr/>
          <p:nvPr/>
        </p:nvSpPr>
        <p:spPr>
          <a:xfrm>
            <a:off x="3753511" y="1584353"/>
            <a:ext cx="1750139" cy="1641525"/>
          </a:xfrm>
          <a:prstGeom prst="ellipse">
            <a:avLst/>
          </a:prstGeom>
          <a:solidFill>
            <a:srgbClr val="3EE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BF1A4A6-3EA9-419E-84AB-9D9470604AB4}"/>
              </a:ext>
            </a:extLst>
          </p:cNvPr>
          <p:cNvSpPr/>
          <p:nvPr/>
        </p:nvSpPr>
        <p:spPr>
          <a:xfrm>
            <a:off x="6859030" y="1584353"/>
            <a:ext cx="1750139" cy="1641525"/>
          </a:xfrm>
          <a:prstGeom prst="ellipse">
            <a:avLst/>
          </a:prstGeom>
          <a:solidFill>
            <a:srgbClr val="42B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 descr="Bullseye with solid fill">
            <a:extLst>
              <a:ext uri="{FF2B5EF4-FFF2-40B4-BE49-F238E27FC236}">
                <a16:creationId xmlns:a16="http://schemas.microsoft.com/office/drawing/2014/main" id="{CC376274-6328-4F17-8D4B-7B5586C4C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53782" y="1870933"/>
            <a:ext cx="960634" cy="960634"/>
          </a:xfrm>
          <a:prstGeom prst="rect">
            <a:avLst/>
          </a:prstGeom>
        </p:spPr>
      </p:pic>
      <p:pic>
        <p:nvPicPr>
          <p:cNvPr id="12" name="Graphic 11" descr="Group brainstorm with solid fill">
            <a:extLst>
              <a:ext uri="{FF2B5EF4-FFF2-40B4-BE49-F238E27FC236}">
                <a16:creationId xmlns:a16="http://schemas.microsoft.com/office/drawing/2014/main" id="{66BE33DB-2D32-4556-B879-A3AA45665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23744" y="1773324"/>
            <a:ext cx="1009671" cy="1009671"/>
          </a:xfrm>
          <a:prstGeom prst="rect">
            <a:avLst/>
          </a:prstGeom>
        </p:spPr>
      </p:pic>
      <p:pic>
        <p:nvPicPr>
          <p:cNvPr id="13" name="Graphic 12" descr="Business Growth with solid fill">
            <a:extLst>
              <a:ext uri="{FF2B5EF4-FFF2-40B4-BE49-F238E27FC236}">
                <a16:creationId xmlns:a16="http://schemas.microsoft.com/office/drawing/2014/main" id="{FDCBF18F-6179-4143-8771-C2D9AED8DE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3966" y="1925757"/>
            <a:ext cx="958718" cy="95871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F4EE71-8A7C-4B12-B3AF-1B7CBCF66DAB}"/>
              </a:ext>
            </a:extLst>
          </p:cNvPr>
          <p:cNvSpPr/>
          <p:nvPr/>
        </p:nvSpPr>
        <p:spPr>
          <a:xfrm>
            <a:off x="3195871" y="3349782"/>
            <a:ext cx="2752253" cy="3009107"/>
          </a:xfrm>
          <a:prstGeom prst="roundRect">
            <a:avLst/>
          </a:prstGeom>
          <a:solidFill>
            <a:srgbClr val="3EE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FC68506-6CD3-4D26-A55C-67D956DABE87}"/>
              </a:ext>
            </a:extLst>
          </p:cNvPr>
          <p:cNvSpPr/>
          <p:nvPr/>
        </p:nvSpPr>
        <p:spPr>
          <a:xfrm>
            <a:off x="6334547" y="3349781"/>
            <a:ext cx="2752253" cy="3009107"/>
          </a:xfrm>
          <a:prstGeom prst="roundRect">
            <a:avLst/>
          </a:prstGeom>
          <a:solidFill>
            <a:srgbClr val="42B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064734-BFF7-4F71-9CD5-7206F0276F7E}"/>
              </a:ext>
            </a:extLst>
          </p:cNvPr>
          <p:cNvSpPr txBox="1"/>
          <p:nvPr/>
        </p:nvSpPr>
        <p:spPr>
          <a:xfrm>
            <a:off x="113783" y="3775297"/>
            <a:ext cx="263908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finansijskog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en-US" dirty="0"/>
              <a:t> i  </a:t>
            </a:r>
            <a:r>
              <a:rPr lang="en-US" dirty="0" err="1"/>
              <a:t>kontrole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moguć</a:t>
            </a:r>
            <a:r>
              <a:rPr lang="en-US" dirty="0"/>
              <a:t> bez </a:t>
            </a:r>
            <a:r>
              <a:rPr lang="en-US" dirty="0" err="1"/>
              <a:t>redovne</a:t>
            </a:r>
            <a:r>
              <a:rPr lang="en-US" dirty="0"/>
              <a:t> </a:t>
            </a:r>
            <a:r>
              <a:rPr lang="en-US" dirty="0" err="1"/>
              <a:t>detaljne</a:t>
            </a:r>
            <a:r>
              <a:rPr lang="en-US" dirty="0"/>
              <a:t> i </a:t>
            </a:r>
            <a:r>
              <a:rPr lang="en-US" dirty="0" err="1"/>
              <a:t>kvalitetne</a:t>
            </a:r>
            <a:r>
              <a:rPr lang="en-US" dirty="0"/>
              <a:t> </a:t>
            </a:r>
            <a:r>
              <a:rPr lang="en-US" dirty="0" err="1"/>
              <a:t>samoprocjene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po </a:t>
            </a:r>
            <a:r>
              <a:rPr lang="en-US" dirty="0" err="1"/>
              <a:t>zakonu</a:t>
            </a:r>
            <a:r>
              <a:rPr lang="en-US" dirty="0"/>
              <a:t> </a:t>
            </a:r>
            <a:r>
              <a:rPr lang="en-US" dirty="0" err="1"/>
              <a:t>provodi</a:t>
            </a:r>
            <a:r>
              <a:rPr lang="en-US" dirty="0"/>
              <a:t> </a:t>
            </a:r>
            <a:r>
              <a:rPr lang="en-US" dirty="0" err="1"/>
              <a:t>najmanje</a:t>
            </a:r>
            <a:r>
              <a:rPr lang="en-US" dirty="0"/>
              <a:t>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godišnje</a:t>
            </a:r>
            <a:r>
              <a:rPr lang="en-US" dirty="0"/>
              <a:t>.</a:t>
            </a:r>
            <a:endParaRPr lang="bs-Latn-B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000198-284A-4DD4-BA06-6A0F5CD9B4BC}"/>
              </a:ext>
            </a:extLst>
          </p:cNvPr>
          <p:cNvSpPr txBox="1"/>
          <p:nvPr/>
        </p:nvSpPr>
        <p:spPr>
          <a:xfrm>
            <a:off x="3309039" y="3561672"/>
            <a:ext cx="263908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s-Latn-BA" sz="1800" dirty="0"/>
              <a:t>Od samoprocjene nema koristi ukoliko organizacija na osnovu nje ne planira jasne, precizne, kratkoročne mjere za unaprijeđenje sa jasno definisanim rokovima i odgovornim osobama za realizaciju.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89D3B7-3D91-4704-BB3F-73E539D45397}"/>
              </a:ext>
            </a:extLst>
          </p:cNvPr>
          <p:cNvSpPr txBox="1"/>
          <p:nvPr/>
        </p:nvSpPr>
        <p:spPr>
          <a:xfrm>
            <a:off x="6414558" y="3636797"/>
            <a:ext cx="26390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s-Latn-BA" sz="1800" dirty="0"/>
              <a:t>Samoprocjena treba biti provedena na pravi način i ne smije sebi biti svrha, nego je treba posmatrati kao koristan instrument za „skeniranje“ sistema FUK i orijentir za buduće djelovanje i razvoj.</a:t>
            </a:r>
          </a:p>
        </p:txBody>
      </p:sp>
    </p:spTree>
    <p:extLst>
      <p:ext uri="{BB962C8B-B14F-4D97-AF65-F5344CB8AC3E}">
        <p14:creationId xmlns:p14="http://schemas.microsoft.com/office/powerpoint/2010/main" val="195091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4" grpId="0" animBg="1"/>
      <p:bldP spid="15" grpId="0" animBg="1"/>
      <p:bldP spid="17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406" y="1500574"/>
            <a:ext cx="7379594" cy="43498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2623" y="3221251"/>
            <a:ext cx="160229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hr-HR" sz="2100" b="1" cap="all" spc="7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Coso okvir</a:t>
            </a:r>
            <a:endParaRPr lang="bs-Latn-BA" sz="2100" b="1" cap="all" spc="75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4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313" y="2195083"/>
            <a:ext cx="7379594" cy="43498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5006" y="4369999"/>
            <a:ext cx="160229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hr-HR" sz="2100" b="1" cap="all" spc="7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Coso okvir</a:t>
            </a:r>
            <a:endParaRPr lang="bs-Latn-BA" sz="2100" b="1" cap="all" spc="75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sp>
        <p:nvSpPr>
          <p:cNvPr id="13" name="Line Callout 1 12"/>
          <p:cNvSpPr/>
          <p:nvPr/>
        </p:nvSpPr>
        <p:spPr>
          <a:xfrm>
            <a:off x="530352" y="2610582"/>
            <a:ext cx="1677830" cy="1348770"/>
          </a:xfrm>
          <a:prstGeom prst="borderCallout1">
            <a:avLst>
              <a:gd name="adj1" fmla="val 30694"/>
              <a:gd name="adj2" fmla="val 102553"/>
              <a:gd name="adj3" fmla="val 82639"/>
              <a:gd name="adj4" fmla="val 1204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1600" dirty="0"/>
              <a:t>Stalno praćenje</a:t>
            </a:r>
          </a:p>
          <a:p>
            <a:pPr algn="ctr"/>
            <a:r>
              <a:rPr lang="bs-Latn-BA" sz="1600" dirty="0"/>
              <a:t>Samoprocjena (GI FUK),</a:t>
            </a:r>
          </a:p>
          <a:p>
            <a:pPr algn="ctr"/>
            <a:r>
              <a:rPr lang="bs-Latn-BA" sz="1600" dirty="0"/>
              <a:t>Interna revizija</a:t>
            </a:r>
          </a:p>
          <a:p>
            <a:pPr algn="ctr"/>
            <a:endParaRPr lang="bs-Latn-BA" sz="1350" dirty="0"/>
          </a:p>
        </p:txBody>
      </p:sp>
    </p:spTree>
    <p:extLst>
      <p:ext uri="{BB962C8B-B14F-4D97-AF65-F5344CB8AC3E}">
        <p14:creationId xmlns:p14="http://schemas.microsoft.com/office/powerpoint/2010/main" val="385128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5184" y="2139696"/>
            <a:ext cx="6428755" cy="4288621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s-Latn-BA" sz="2100" dirty="0"/>
              <a:t> Preispitivanje stepena razvoja sistema internih kontrola unutar organizacije – da li su ispunjeni zahtjevi Standarda interne kontrole</a:t>
            </a:r>
          </a:p>
          <a:p>
            <a:pPr marL="0" indent="0">
              <a:buNone/>
            </a:pPr>
            <a:endParaRPr lang="bs-Latn-BA" sz="2100" dirty="0"/>
          </a:p>
          <a:p>
            <a:pPr>
              <a:buFont typeface="Wingdings" panose="05000000000000000000" pitchFamily="2" charset="2"/>
              <a:buChar char="q"/>
            </a:pPr>
            <a:r>
              <a:rPr lang="bs-Latn-BA" sz="2100" dirty="0"/>
              <a:t>Pokazatelj stanja FUK za CHJ/Ministarstvo finansija/Vladu</a:t>
            </a:r>
          </a:p>
          <a:p>
            <a:pPr marL="0" indent="0">
              <a:buNone/>
            </a:pPr>
            <a:endParaRPr lang="bs-Latn-BA" sz="2100" dirty="0"/>
          </a:p>
          <a:p>
            <a:pPr>
              <a:buFont typeface="Wingdings" panose="05000000000000000000" pitchFamily="2" charset="2"/>
              <a:buChar char="q"/>
            </a:pPr>
            <a:r>
              <a:rPr lang="bs-Latn-BA" sz="2100" dirty="0"/>
              <a:t> Pokazatelj stanja FUK za internu reviziju</a:t>
            </a:r>
          </a:p>
          <a:p>
            <a:pPr marL="0" indent="0">
              <a:buNone/>
            </a:pPr>
            <a:endParaRPr lang="bs-Latn-BA" sz="2100" dirty="0"/>
          </a:p>
          <a:p>
            <a:pPr>
              <a:buFont typeface="Wingdings" panose="05000000000000000000" pitchFamily="2" charset="2"/>
              <a:buChar char="q"/>
            </a:pPr>
            <a:r>
              <a:rPr lang="bs-Latn-BA" sz="2100" dirty="0"/>
              <a:t>Pokazatelj stanja FUK za Ured  za reviziju</a:t>
            </a:r>
          </a:p>
          <a:p>
            <a:pPr marL="0" indent="0">
              <a:buNone/>
            </a:pPr>
            <a:endParaRPr lang="bs-Latn-BA" sz="2100" dirty="0"/>
          </a:p>
          <a:p>
            <a:pPr>
              <a:buFont typeface="Wingdings" panose="05000000000000000000" pitchFamily="2" charset="2"/>
              <a:buChar char="q"/>
            </a:pPr>
            <a:r>
              <a:rPr lang="bs-Latn-BA" sz="2100" dirty="0"/>
              <a:t>Pokazatelj stanja FUK za resorno ministarstvo</a:t>
            </a:r>
          </a:p>
          <a:p>
            <a:pPr marL="0" indent="0">
              <a:buNone/>
            </a:pPr>
            <a:endParaRPr lang="bs-Latn-BA" sz="2100" dirty="0"/>
          </a:p>
          <a:p>
            <a:pPr>
              <a:buFont typeface="Wingdings" panose="05000000000000000000" pitchFamily="2" charset="2"/>
              <a:buChar char="q"/>
            </a:pPr>
            <a:r>
              <a:rPr lang="bs-Latn-BA" sz="2100" dirty="0"/>
              <a:t>Pokazatelj stanja FUK za druge interesne strane (javnost, NVO, donatori i dr.)</a:t>
            </a:r>
            <a:endParaRPr lang="bs-Latn-BA" dirty="0"/>
          </a:p>
          <a:p>
            <a:pPr>
              <a:buFont typeface="Wingdings" panose="05000000000000000000" pitchFamily="2" charset="2"/>
              <a:buChar char="q"/>
            </a:pPr>
            <a:endParaRPr lang="bs-Latn-BA" dirty="0"/>
          </a:p>
          <a:p>
            <a:pPr marL="0" indent="0">
              <a:buNone/>
            </a:pPr>
            <a:endParaRPr lang="bs-Latn-BA" sz="900" dirty="0"/>
          </a:p>
          <a:p>
            <a:pPr>
              <a:buFont typeface="Wingdings" panose="05000000000000000000" pitchFamily="2" charset="2"/>
              <a:buChar char="q"/>
            </a:pPr>
            <a:endParaRPr lang="bs-Latn-B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1" y="2761487"/>
            <a:ext cx="2458438" cy="167339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B33769D-641B-0C58-2FD5-7689AB79F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" y="1207008"/>
            <a:ext cx="8020998" cy="618617"/>
          </a:xfrm>
        </p:spPr>
        <p:txBody>
          <a:bodyPr>
            <a:normAutofit/>
          </a:bodyPr>
          <a:lstStyle/>
          <a:p>
            <a:r>
              <a:rPr lang="bs-Latn-BA" sz="3200" b="1" dirty="0"/>
              <a:t>S</a:t>
            </a:r>
            <a:r>
              <a:rPr lang="en-US" sz="2800" b="1" dirty="0" err="1"/>
              <a:t>vrha</a:t>
            </a:r>
            <a:r>
              <a:rPr lang="en-US" sz="2800" b="1" dirty="0"/>
              <a:t> </a:t>
            </a:r>
            <a:r>
              <a:rPr lang="en-US" sz="2800" b="1" dirty="0" err="1"/>
              <a:t>samoprocjene</a:t>
            </a:r>
            <a:r>
              <a:rPr lang="en-US" sz="2800" b="1" dirty="0"/>
              <a:t> </a:t>
            </a:r>
            <a:r>
              <a:rPr lang="en-US" sz="2800" b="1" dirty="0" err="1"/>
              <a:t>sistema</a:t>
            </a:r>
            <a:r>
              <a:rPr lang="en-US" sz="2800" b="1" dirty="0"/>
              <a:t> internih </a:t>
            </a:r>
            <a:r>
              <a:rPr lang="en-US" sz="2800" b="1" dirty="0" err="1"/>
              <a:t>kontrola</a:t>
            </a:r>
            <a:r>
              <a:rPr lang="bs-Latn-BA" sz="2800" b="1" dirty="0"/>
              <a:t>: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8020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24" y="2000249"/>
            <a:ext cx="8597048" cy="48577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s-Latn-BA" sz="2100" dirty="0"/>
              <a:t> Strategija razvoja sistema internih finansijskih kontrola u javnom sektoru u Federaciji 2021-2027, sa pripadajućim Akcionim planom (Strategija PIFC 2021-2027.)</a:t>
            </a:r>
          </a:p>
          <a:p>
            <a:pPr marL="0" indent="0">
              <a:buNone/>
            </a:pPr>
            <a:endParaRPr lang="bs-Latn-BA" sz="1200" dirty="0"/>
          </a:p>
          <a:p>
            <a:pPr>
              <a:buFont typeface="Wingdings" panose="05000000000000000000" pitchFamily="2" charset="2"/>
              <a:buChar char="q"/>
            </a:pPr>
            <a:r>
              <a:rPr lang="bs-Latn-BA" sz="2100" dirty="0"/>
              <a:t>Zakon o finansijskom upravljanju i kontroli u javnom sektoru u Federaciji Bosne i Hercegovine („Službene novine FBiH“, broj 38/16) </a:t>
            </a:r>
          </a:p>
          <a:p>
            <a:pPr>
              <a:buFont typeface="Wingdings" panose="05000000000000000000" pitchFamily="2" charset="2"/>
              <a:buChar char="q"/>
            </a:pPr>
            <a:endParaRPr lang="bs-Latn-BA" sz="2100" dirty="0"/>
          </a:p>
          <a:p>
            <a:pPr>
              <a:buFont typeface="Wingdings" panose="05000000000000000000" pitchFamily="2" charset="2"/>
              <a:buChar char="q"/>
            </a:pPr>
            <a:r>
              <a:rPr lang="bs-Latn-BA" sz="2100" dirty="0"/>
              <a:t>Pravilnik o provođenju finansijskog upravljanja i kontrole u javnom sektoru u Federaciji Bosne i Hercegovine („Službene novine FBiH” broj 06/17 i 3/19)</a:t>
            </a:r>
          </a:p>
          <a:p>
            <a:pPr marL="0" indent="0">
              <a:buNone/>
            </a:pPr>
            <a:endParaRPr lang="bs-Latn-BA" sz="2100" dirty="0"/>
          </a:p>
          <a:p>
            <a:pPr>
              <a:buFont typeface="Wingdings" panose="05000000000000000000" pitchFamily="2" charset="2"/>
              <a:buChar char="q"/>
            </a:pPr>
            <a:r>
              <a:rPr lang="bs-Latn-BA" sz="2100" dirty="0"/>
              <a:t>Standardi interne kontrole u javnom sektoru u Federaciji Bosne i Hercegovine („Službene novine FBiH” broj 75/16)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D9475F-B580-462F-8C00-66821B64B76B}"/>
              </a:ext>
            </a:extLst>
          </p:cNvPr>
          <p:cNvSpPr txBox="1"/>
          <p:nvPr/>
        </p:nvSpPr>
        <p:spPr>
          <a:xfrm>
            <a:off x="509076" y="1283572"/>
            <a:ext cx="81258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 err="1">
                <a:effectLst/>
                <a:latin typeface="+mj-lt"/>
              </a:rPr>
              <a:t>Regulatorni</a:t>
            </a:r>
            <a:r>
              <a:rPr lang="en-US" sz="2400" b="1" i="0" dirty="0">
                <a:effectLst/>
                <a:latin typeface="+mj-lt"/>
              </a:rPr>
              <a:t> </a:t>
            </a:r>
            <a:r>
              <a:rPr lang="en-US" sz="2400" b="1" i="0" dirty="0" err="1">
                <a:effectLst/>
                <a:latin typeface="+mj-lt"/>
              </a:rPr>
              <a:t>zahtjevi</a:t>
            </a:r>
            <a:r>
              <a:rPr lang="en-US" sz="2400" b="1" i="0" dirty="0">
                <a:effectLst/>
                <a:latin typeface="+mj-lt"/>
              </a:rPr>
              <a:t> u </a:t>
            </a:r>
            <a:r>
              <a:rPr lang="en-US" sz="2400" b="1" i="0" dirty="0" err="1">
                <a:effectLst/>
                <a:latin typeface="+mj-lt"/>
              </a:rPr>
              <a:t>vezi</a:t>
            </a:r>
            <a:r>
              <a:rPr lang="en-US" sz="2400" b="1" i="0" dirty="0">
                <a:effectLst/>
                <a:latin typeface="+mj-lt"/>
              </a:rPr>
              <a:t> </a:t>
            </a:r>
            <a:r>
              <a:rPr lang="en-US" sz="2400" b="1" i="0" dirty="0" err="1">
                <a:effectLst/>
                <a:latin typeface="+mj-lt"/>
              </a:rPr>
              <a:t>samoprocjene</a:t>
            </a:r>
            <a:r>
              <a:rPr lang="en-US" sz="2400" b="1" i="0" dirty="0">
                <a:effectLst/>
                <a:latin typeface="+mj-lt"/>
              </a:rPr>
              <a:t> </a:t>
            </a:r>
            <a:r>
              <a:rPr lang="en-US" sz="2400" b="1" i="0" dirty="0" err="1">
                <a:effectLst/>
                <a:latin typeface="+mj-lt"/>
              </a:rPr>
              <a:t>sistema</a:t>
            </a:r>
            <a:r>
              <a:rPr lang="en-US" sz="2400" b="1" i="0" dirty="0">
                <a:effectLst/>
                <a:latin typeface="+mj-lt"/>
              </a:rPr>
              <a:t> </a:t>
            </a:r>
            <a:r>
              <a:rPr lang="en-US" sz="2400" b="1" i="0" dirty="0" err="1">
                <a:effectLst/>
                <a:latin typeface="+mj-lt"/>
              </a:rPr>
              <a:t>internih</a:t>
            </a:r>
            <a:r>
              <a:rPr lang="en-US" sz="2400" b="1" i="0" dirty="0">
                <a:effectLst/>
                <a:latin typeface="+mj-lt"/>
              </a:rPr>
              <a:t> </a:t>
            </a:r>
            <a:r>
              <a:rPr lang="en-US" sz="2400" b="1" i="0" dirty="0" err="1">
                <a:effectLst/>
                <a:latin typeface="+mj-lt"/>
              </a:rPr>
              <a:t>kontrola</a:t>
            </a:r>
            <a:endParaRPr lang="en-US" sz="2400" b="1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0380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0;p37"/>
          <p:cNvSpPr txBox="1">
            <a:spLocks/>
          </p:cNvSpPr>
          <p:nvPr/>
        </p:nvSpPr>
        <p:spPr>
          <a:xfrm>
            <a:off x="427959" y="1691640"/>
            <a:ext cx="8434385" cy="4590924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bs-Latn-BA" sz="2000" b="1" dirty="0"/>
              <a:t>Član 14. Zakona o finansijskom upravljanju i kontroli u javnom sektoru u FBiH:</a:t>
            </a:r>
          </a:p>
          <a:p>
            <a:pPr marL="0" indent="0" algn="just">
              <a:buNone/>
            </a:pPr>
            <a:r>
              <a:rPr lang="bs-Latn-BA" sz="2000" u="sng" dirty="0"/>
              <a:t>Godišnji izvještaj o funkcionisanju sistema FUK-a dužni su izraditi sljedeći korisnici javnih sredstava: </a:t>
            </a:r>
          </a:p>
          <a:p>
            <a:pPr marL="0" indent="0" algn="just">
              <a:buNone/>
            </a:pPr>
            <a:r>
              <a:rPr lang="bs-Latn-BA" sz="2000" dirty="0"/>
              <a:t>a) </a:t>
            </a:r>
            <a:r>
              <a:rPr lang="bs-Latn-BA" sz="2000" b="1" dirty="0"/>
              <a:t>korisnici javnih sredstava prvog nivoa i vanbudžetski fondovi na federalnom nivou</a:t>
            </a:r>
            <a:r>
              <a:rPr lang="bs-Latn-BA" sz="2000" dirty="0"/>
              <a:t> koji izvještaj dostavljaju Federalnom ministarstvu finansija;</a:t>
            </a:r>
          </a:p>
          <a:p>
            <a:pPr marL="0" indent="0" algn="just">
              <a:buNone/>
            </a:pPr>
            <a:r>
              <a:rPr lang="bs-Latn-BA" sz="2000" dirty="0"/>
              <a:t>b) </a:t>
            </a:r>
            <a:r>
              <a:rPr lang="bs-Latn-BA" sz="2000" b="1" dirty="0"/>
              <a:t>korisnici javnih sredstava prvog nivoa i vanbudžetski fondovi na kantonalnom nivou</a:t>
            </a:r>
            <a:r>
              <a:rPr lang="bs-Latn-BA" sz="2000" dirty="0"/>
              <a:t> koji izvještaj dostavljaju nadležnom kantonalnom ministarstvu finansija;</a:t>
            </a:r>
          </a:p>
          <a:p>
            <a:pPr marL="0" indent="0" algn="just">
              <a:buNone/>
            </a:pPr>
            <a:r>
              <a:rPr lang="bs-Latn-BA" sz="2000" dirty="0"/>
              <a:t>c) </a:t>
            </a:r>
            <a:r>
              <a:rPr lang="bs-Latn-BA" sz="2000" b="1" dirty="0"/>
              <a:t>jedinice lokalne samouprave sa statusom grada </a:t>
            </a:r>
            <a:r>
              <a:rPr lang="bs-Latn-BA" sz="2000" dirty="0"/>
              <a:t>koji izvještaj dostavljaju nadležnom kantonalnom ministarstvu finansija i</a:t>
            </a:r>
          </a:p>
          <a:p>
            <a:pPr marL="0" indent="0" algn="just">
              <a:buNone/>
            </a:pPr>
            <a:r>
              <a:rPr lang="bs-Latn-BA" sz="2000" dirty="0"/>
              <a:t>d) </a:t>
            </a:r>
            <a:r>
              <a:rPr lang="bs-Latn-BA" sz="2000" b="1" dirty="0"/>
              <a:t>pravna lica u kojima Federacija ili kanton imaju većinski vlasnički udio</a:t>
            </a:r>
            <a:r>
              <a:rPr lang="bs-Latn-BA" sz="2000" dirty="0"/>
              <a:t>, a koji izvještaj dostavljaju nadležnom resornom ministarstvu.</a:t>
            </a:r>
          </a:p>
          <a:p>
            <a:pPr marL="0" indent="0" algn="just">
              <a:buNone/>
            </a:pPr>
            <a:endParaRPr lang="bs-Latn-BA" sz="15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84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5155" y="1399032"/>
            <a:ext cx="6032357" cy="538581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bs-Latn-BA" dirty="0"/>
              <a:t>Izvještavanje o funkcionisanju sistema finansijskog upravljanja i kontrole u javnom sektoru provodi se sistematski u fazama: </a:t>
            </a:r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r>
              <a:rPr lang="bs-Latn-BA" u="sng" dirty="0"/>
              <a:t>JANUAR</a:t>
            </a:r>
            <a:r>
              <a:rPr lang="bs-Latn-BA" dirty="0"/>
              <a:t> - Pravna lica u kojima većinski udio ima FBiH i kanton/ili su njihovi osnivači dostavljaju GI FUK resornim ministarstvima</a:t>
            </a:r>
          </a:p>
          <a:p>
            <a:pPr marL="0" indent="0">
              <a:buNone/>
            </a:pPr>
            <a:r>
              <a:rPr lang="bs-Latn-BA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bs-Latn-BA" u="sng" dirty="0">
                <a:solidFill>
                  <a:schemeClr val="tx1"/>
                </a:solidFill>
              </a:rPr>
              <a:t>FEBRUAR</a:t>
            </a:r>
            <a:r>
              <a:rPr lang="bs-Latn-BA" dirty="0">
                <a:solidFill>
                  <a:schemeClr val="tx1"/>
                </a:solidFill>
              </a:rPr>
              <a:t> - ministarstva i ostale organizacije na nivou FBIH/kantona dostavljaju GI FUK FMF/kantonalnom ministarstvu finansija </a:t>
            </a:r>
          </a:p>
          <a:p>
            <a:pPr marL="0" indent="0">
              <a:buNone/>
            </a:pPr>
            <a:endParaRPr lang="bs-Latn-B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s-Latn-BA" u="sng" dirty="0">
                <a:solidFill>
                  <a:schemeClr val="tx1"/>
                </a:solidFill>
              </a:rPr>
              <a:t>MART</a:t>
            </a:r>
            <a:r>
              <a:rPr lang="bs-Latn-BA" dirty="0">
                <a:solidFill>
                  <a:schemeClr val="tx1"/>
                </a:solidFill>
              </a:rPr>
              <a:t>- Kantonalna ministarstva finansija dostavljaju objedinjeni izvještaj za kanton CHJ</a:t>
            </a:r>
            <a:endParaRPr lang="bs-Latn-BA" dirty="0"/>
          </a:p>
          <a:p>
            <a:pPr marL="0" indent="0">
              <a:buNone/>
            </a:pPr>
            <a:endParaRPr lang="bs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7" y="2907792"/>
            <a:ext cx="2938669" cy="173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1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825</TotalTime>
  <Words>1025</Words>
  <Application>Microsoft Office PowerPoint</Application>
  <PresentationFormat>On-screen Show (4:3)</PresentationFormat>
  <Paragraphs>120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Open Sans</vt:lpstr>
      <vt:lpstr>Tw Cen MT</vt:lpstr>
      <vt:lpstr>Wingdings</vt:lpstr>
      <vt:lpstr>Office Theme</vt:lpstr>
      <vt:lpstr>Izvještavanje o finansijskom upravljanju i kontroli  - kako sačiniti kvalitetan  izvještaj GI FUK?</vt:lpstr>
      <vt:lpstr>   SADRŽAJ</vt:lpstr>
      <vt:lpstr>Pojam i svrha samoprocjene sistema internih kontrola</vt:lpstr>
      <vt:lpstr>PowerPoint Presentation</vt:lpstr>
      <vt:lpstr>PowerPoint Presentation</vt:lpstr>
      <vt:lpstr>Svrha samoprocjene sistema internih kontrola: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Velickovic</dc:creator>
  <cp:lastModifiedBy>Monja Ljepava</cp:lastModifiedBy>
  <cp:revision>30</cp:revision>
  <dcterms:created xsi:type="dcterms:W3CDTF">2019-04-24T11:33:41Z</dcterms:created>
  <dcterms:modified xsi:type="dcterms:W3CDTF">2024-01-31T13:56:48Z</dcterms:modified>
</cp:coreProperties>
</file>