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6" r:id="rId19"/>
    <p:sldId id="277"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9" d="100"/>
          <a:sy n="89" d="100"/>
        </p:scale>
        <p:origin x="124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46736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990013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41224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11FBF5-2EA4-428B-B3E2-E425E4BEFE66}"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286419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11FBF5-2EA4-428B-B3E2-E425E4BEFE66}"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6599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11FBF5-2EA4-428B-B3E2-E425E4BEFE66}"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74554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11FBF5-2EA4-428B-B3E2-E425E4BEFE66}" type="datetimeFigureOut">
              <a:rPr lang="en-US" smtClean="0"/>
              <a:t>8/20/2024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1646088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11FBF5-2EA4-428B-B3E2-E425E4BEFE66}" type="datetimeFigureOut">
              <a:rPr lang="en-US" smtClean="0"/>
              <a:t>8/20/2024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85430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11FBF5-2EA4-428B-B3E2-E425E4BEFE66}" type="datetimeFigureOut">
              <a:rPr lang="en-US" smtClean="0"/>
              <a:t>8/20/2024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77959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216563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11FBF5-2EA4-428B-B3E2-E425E4BEFE66}"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C962F-56FA-4D9B-A21D-E92FBA76F31F}" type="slidenum">
              <a:rPr lang="en-US" smtClean="0"/>
              <a:t>‹#›</a:t>
            </a:fld>
            <a:endParaRPr lang="en-US"/>
          </a:p>
        </p:txBody>
      </p:sp>
    </p:spTree>
    <p:extLst>
      <p:ext uri="{BB962C8B-B14F-4D97-AF65-F5344CB8AC3E}">
        <p14:creationId xmlns:p14="http://schemas.microsoft.com/office/powerpoint/2010/main" val="3961281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11FBF5-2EA4-428B-B3E2-E425E4BEFE66}" type="datetimeFigureOut">
              <a:rPr lang="en-US" smtClean="0"/>
              <a:t>8/20/2024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C962F-56FA-4D9B-A21D-E92FBA76F31F}" type="slidenum">
              <a:rPr lang="en-US" smtClean="0"/>
              <a:t>‹#›</a:t>
            </a:fld>
            <a:endParaRPr lang="en-US"/>
          </a:p>
        </p:txBody>
      </p:sp>
    </p:spTree>
    <p:extLst>
      <p:ext uri="{BB962C8B-B14F-4D97-AF65-F5344CB8AC3E}">
        <p14:creationId xmlns:p14="http://schemas.microsoft.com/office/powerpoint/2010/main" val="410732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altLang="sr-Latn-RS" sz="4000" spc="-100" dirty="0">
                <a:solidFill>
                  <a:srgbClr val="000000"/>
                </a:solidFill>
                <a:latin typeface="Calibri" panose="020F0502020204030204" pitchFamily="34" charset="0"/>
              </a:rPr>
              <a:t>PRAVILNA PRIPREMA TENDERSKE DOKUMENTACIJE SA AKCENTOM NA </a:t>
            </a:r>
            <a:r>
              <a:rPr lang="bs-Latn-BA" altLang="sr-Latn-RS" sz="3600" spc="-100" dirty="0">
                <a:solidFill>
                  <a:srgbClr val="000000"/>
                </a:solidFill>
                <a:latin typeface="Calibri" panose="020F0502020204030204" pitchFamily="34" charset="0"/>
              </a:rPr>
              <a:t/>
            </a:r>
            <a:br>
              <a:rPr lang="bs-Latn-BA" altLang="sr-Latn-RS" sz="3600" spc="-100" dirty="0">
                <a:solidFill>
                  <a:srgbClr val="000000"/>
                </a:solidFill>
                <a:latin typeface="Calibri" panose="020F0502020204030204" pitchFamily="34" charset="0"/>
              </a:rPr>
            </a:br>
            <a:r>
              <a:rPr lang="bs-Latn-BA" altLang="sr-Latn-RS" sz="3200" spc="-100" dirty="0">
                <a:solidFill>
                  <a:srgbClr val="696969"/>
                </a:solidFill>
                <a:latin typeface="Calibri" panose="020F0502020204030204" pitchFamily="34" charset="0"/>
              </a:rPr>
              <a:t>U</a:t>
            </a:r>
            <a:r>
              <a:rPr lang="en-US" altLang="sr-Latn-RS" sz="3200" spc="-100" dirty="0">
                <a:solidFill>
                  <a:srgbClr val="696969"/>
                </a:solidFill>
                <a:latin typeface="Calibri" panose="020F0502020204030204" pitchFamily="34" charset="0"/>
              </a:rPr>
              <a:t>SLOV</a:t>
            </a:r>
            <a:r>
              <a:rPr lang="bs-Latn-BA" altLang="sr-Latn-RS" sz="3200" spc="-100" dirty="0">
                <a:solidFill>
                  <a:srgbClr val="696969"/>
                </a:solidFill>
                <a:latin typeface="Calibri" panose="020F0502020204030204" pitchFamily="34" charset="0"/>
              </a:rPr>
              <a:t>E</a:t>
            </a:r>
            <a:r>
              <a:rPr lang="en-US" altLang="sr-Latn-RS" sz="3200" spc="-100" dirty="0">
                <a:solidFill>
                  <a:srgbClr val="696969"/>
                </a:solidFill>
                <a:latin typeface="Calibri" panose="020F0502020204030204" pitchFamily="34" charset="0"/>
              </a:rPr>
              <a:t> ZA KVALIFIKACIJU PONUĐAČA</a:t>
            </a:r>
            <a:r>
              <a:rPr lang="bs-Latn-BA" altLang="sr-Latn-RS" sz="3200" spc="-100" dirty="0">
                <a:solidFill>
                  <a:srgbClr val="696969"/>
                </a:solidFill>
                <a:latin typeface="Calibri" panose="020F0502020204030204" pitchFamily="34" charset="0"/>
              </a:rPr>
              <a:t> I TEHNIČKE SPECIFIKACIJE</a:t>
            </a:r>
            <a:endParaRPr lang="en-US" dirty="0"/>
          </a:p>
        </p:txBody>
      </p:sp>
      <p:sp>
        <p:nvSpPr>
          <p:cNvPr id="3" name="Subtitle 2"/>
          <p:cNvSpPr>
            <a:spLocks noGrp="1"/>
          </p:cNvSpPr>
          <p:nvPr>
            <p:ph type="subTitle" idx="1"/>
          </p:nvPr>
        </p:nvSpPr>
        <p:spPr>
          <a:xfrm>
            <a:off x="179462" y="3602038"/>
            <a:ext cx="8631252" cy="3055136"/>
          </a:xfrm>
        </p:spPr>
        <p:txBody>
          <a:bodyPr>
            <a:normAutofit/>
          </a:bodyPr>
          <a:lstStyle/>
          <a:p>
            <a:pPr algn="l"/>
            <a:r>
              <a:rPr lang="en-US" dirty="0" smtClean="0"/>
              <a:t>Tuzla, 05.09.2024. </a:t>
            </a:r>
            <a:r>
              <a:rPr lang="en-US" dirty="0" err="1" smtClean="0"/>
              <a:t>godine</a:t>
            </a:r>
            <a:r>
              <a:rPr lang="en-US" dirty="0" smtClean="0"/>
              <a:t> </a:t>
            </a:r>
          </a:p>
          <a:p>
            <a:pPr algn="l"/>
            <a:endParaRPr lang="en-US" dirty="0" smtClean="0"/>
          </a:p>
          <a:p>
            <a:pPr algn="l"/>
            <a:endParaRPr lang="en-US" dirty="0"/>
          </a:p>
          <a:p>
            <a:pPr algn="l"/>
            <a:r>
              <a:rPr lang="en-US" dirty="0" err="1" smtClean="0"/>
              <a:t>Rahmanović</a:t>
            </a:r>
            <a:r>
              <a:rPr lang="en-US" dirty="0" smtClean="0"/>
              <a:t> Amir, </a:t>
            </a:r>
            <a:r>
              <a:rPr lang="en-US" dirty="0" err="1" smtClean="0"/>
              <a:t>dipl.ecc</a:t>
            </a:r>
            <a:r>
              <a:rPr lang="en-US" dirty="0" smtClean="0"/>
              <a:t>. </a:t>
            </a:r>
          </a:p>
          <a:p>
            <a:pPr algn="l"/>
            <a:r>
              <a:rPr lang="en-US" dirty="0" err="1" smtClean="0"/>
              <a:t>Ovlašteni</a:t>
            </a:r>
            <a:r>
              <a:rPr lang="en-US" dirty="0" smtClean="0"/>
              <a:t> </a:t>
            </a:r>
            <a:r>
              <a:rPr lang="en-US" dirty="0" err="1" smtClean="0"/>
              <a:t>predavač</a:t>
            </a:r>
            <a:r>
              <a:rPr lang="en-US" dirty="0" smtClean="0"/>
              <a:t> </a:t>
            </a:r>
            <a:r>
              <a:rPr lang="en-US" dirty="0" err="1" smtClean="0"/>
              <a:t>Agencije</a:t>
            </a:r>
            <a:r>
              <a:rPr lang="en-US" dirty="0" smtClean="0"/>
              <a:t> </a:t>
            </a:r>
            <a:r>
              <a:rPr lang="en-US" dirty="0" err="1" smtClean="0"/>
              <a:t>za</a:t>
            </a:r>
            <a:r>
              <a:rPr lang="en-US" dirty="0" smtClean="0"/>
              <a:t> </a:t>
            </a:r>
            <a:r>
              <a:rPr lang="en-US" dirty="0" err="1" smtClean="0"/>
              <a:t>javne</a:t>
            </a:r>
            <a:r>
              <a:rPr lang="en-US" dirty="0" smtClean="0"/>
              <a:t> </a:t>
            </a:r>
            <a:r>
              <a:rPr lang="en-US" dirty="0" err="1" smtClean="0"/>
              <a:t>nabavke</a:t>
            </a:r>
            <a:r>
              <a:rPr lang="en-US" dirty="0" smtClean="0"/>
              <a:t> </a:t>
            </a:r>
            <a:r>
              <a:rPr lang="en-US" dirty="0" err="1" smtClean="0"/>
              <a:t>BiH</a:t>
            </a:r>
            <a:endParaRPr lang="en-US" dirty="0" smtClean="0"/>
          </a:p>
        </p:txBody>
      </p:sp>
    </p:spTree>
    <p:extLst>
      <p:ext uri="{BB962C8B-B14F-4D97-AF65-F5344CB8AC3E}">
        <p14:creationId xmlns:p14="http://schemas.microsoft.com/office/powerpoint/2010/main" val="287605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65881"/>
            <a:ext cx="7886700" cy="1325563"/>
          </a:xfrm>
        </p:spPr>
        <p:txBody>
          <a:bodyPr/>
          <a:lstStyle/>
          <a:p>
            <a:pPr>
              <a:defRPr/>
            </a:pPr>
            <a:r>
              <a:rPr lang="bs-Latn-BA" dirty="0"/>
              <a:t>Ko izdaje potvrdu iz člana 45. stav 1. tačka a. ???</a:t>
            </a:r>
          </a:p>
        </p:txBody>
      </p:sp>
      <p:sp>
        <p:nvSpPr>
          <p:cNvPr id="12291" name="Content Placeholder 2"/>
          <p:cNvSpPr>
            <a:spLocks noGrp="1"/>
          </p:cNvSpPr>
          <p:nvPr>
            <p:ph idx="1"/>
          </p:nvPr>
        </p:nvSpPr>
        <p:spPr>
          <a:xfrm>
            <a:off x="152400" y="2221906"/>
            <a:ext cx="8305800" cy="4499569"/>
          </a:xfrm>
        </p:spPr>
        <p:txBody>
          <a:bodyPr>
            <a:normAutofit fontScale="77500" lnSpcReduction="20000"/>
          </a:bodyPr>
          <a:lstStyle/>
          <a:p>
            <a:pPr algn="just"/>
            <a:endParaRPr lang="en-US" altLang="sr-Latn-RS" dirty="0" smtClean="0"/>
          </a:p>
          <a:p>
            <a:pPr algn="just"/>
            <a:r>
              <a:rPr lang="bs-Latn-BA" altLang="sr-Latn-RS" dirty="0" smtClean="0"/>
              <a:t>Da kandidat/ponuđač nije u krivičnom postupku osuđen pravosnažnom presudom za krivična djela organizovanog kriminala, korupcije, prevare ili pranja novca, u skladu s važećim propisima u Bosni i Hercegovini ili zemlji u kojoj je registrovan.</a:t>
            </a:r>
            <a:br>
              <a:rPr lang="bs-Latn-BA" altLang="sr-Latn-RS" dirty="0" smtClean="0"/>
            </a:br>
            <a:r>
              <a:rPr lang="bs-Latn-BA" altLang="sr-Latn-RS" dirty="0" smtClean="0">
                <a:solidFill>
                  <a:srgbClr val="FF0000"/>
                </a:solidFill>
              </a:rPr>
              <a:t>ZVANIČAN STAV AGENCIJE ZA JN</a:t>
            </a:r>
          </a:p>
          <a:p>
            <a:pPr algn="just">
              <a:buFont typeface="Arial" panose="020B0604020202020204" pitchFamily="34" charset="0"/>
              <a:buNone/>
            </a:pPr>
            <a:r>
              <a:rPr lang="bs-Latn-BA" altLang="sr-Latn-RS" dirty="0" smtClean="0"/>
              <a:t>Kako se u posljednje vrijeme u praksi javilo pitanje nadležnosti suda koji izdaje naprijed navedeno uvjerenje, odnosno da li izdaje isključivo Sud BiH ili mogu i drugi sudovi u Bosni i Hercegovini, Agencija za javne nabavke se obratila Sudu BiH aktom br: 01-02-1-1083-3/19 od 14.05.2019. godine sa pitanjem: „Da li je za ispunjenje ovog uslova iz člana 45. stav (1) tačka a) Zakona, a u vezi sa stavom (2) tačkom a) iste odredbe Zakona, neophodno da potencijalni kandidat/ponuđač kumulativno dostavi potvrdu Suda BiH i potvrdu suda prema sjedištu pravnog lica odnosno kandidata/ponuđača?“.</a:t>
            </a:r>
            <a:br>
              <a:rPr lang="bs-Latn-BA" altLang="sr-Latn-RS" dirty="0" smtClean="0"/>
            </a:br>
            <a:endParaRPr lang="bs-Latn-BA" altLang="sr-Latn-RS" dirty="0" smtClean="0">
              <a:solidFill>
                <a:srgbClr val="FF0000"/>
              </a:solidFill>
            </a:endParaRPr>
          </a:p>
        </p:txBody>
      </p:sp>
      <p:sp>
        <p:nvSpPr>
          <p:cNvPr id="1229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FF0202C-4CD2-4D80-8FB8-8A3BDAD051C9}" type="slidenum">
              <a:rPr lang="en-US" altLang="sr-Latn-RS">
                <a:solidFill>
                  <a:srgbClr val="FFFFFF"/>
                </a:solidFill>
                <a:latin typeface="Calibri" panose="020F0502020204030204" pitchFamily="34" charset="0"/>
              </a:rPr>
              <a:pPr/>
              <a:t>10</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545603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94068"/>
            <a:ext cx="7886700" cy="1325563"/>
          </a:xfrm>
        </p:spPr>
        <p:txBody>
          <a:bodyPr/>
          <a:lstStyle/>
          <a:p>
            <a:pPr>
              <a:defRPr/>
            </a:pPr>
            <a:r>
              <a:rPr lang="bs-Latn-BA" dirty="0">
                <a:solidFill>
                  <a:srgbClr val="858585"/>
                </a:solidFill>
              </a:rPr>
              <a:t>Ko izdaje potvrdu iz člana 45. stav 1. tačka a. ???</a:t>
            </a:r>
            <a:endParaRPr lang="bs-Latn-BA" dirty="0"/>
          </a:p>
        </p:txBody>
      </p:sp>
      <p:sp>
        <p:nvSpPr>
          <p:cNvPr id="13315" name="Content Placeholder 2"/>
          <p:cNvSpPr>
            <a:spLocks noGrp="1"/>
          </p:cNvSpPr>
          <p:nvPr>
            <p:ph idx="1"/>
          </p:nvPr>
        </p:nvSpPr>
        <p:spPr>
          <a:xfrm>
            <a:off x="457200" y="2691924"/>
            <a:ext cx="7924800" cy="4029551"/>
          </a:xfrm>
        </p:spPr>
        <p:txBody>
          <a:bodyPr>
            <a:normAutofit fontScale="77500" lnSpcReduction="20000"/>
          </a:bodyPr>
          <a:lstStyle/>
          <a:p>
            <a:pPr algn="just"/>
            <a:r>
              <a:rPr lang="bs-Latn-BA" altLang="sr-Latn-RS" dirty="0" smtClean="0"/>
              <a:t>Sud BiH je svojim aktom od 21.05.2019. godine, obavjestio Agenciju da je u cilju urednosti ponuda, a prema članu 45. stav (1) tačka a), u vezi sa stavom (2) tačka a) istog člana Zakona, neophodno da svaki kandidat/ponuđač kumulativno dostavi potvrdu Suda BiH i potvrdu suda prema sjedištu pravnog lica, odnosno kandidata/ponuđača, iz razloga što nije definisan Jedinstveni registar na nivou Bosne i Hercegovine, u koji bi se upisivale pravosnažne presude za osuđene za krivična djela organizovanog kriminala, korupcije, prevare i pranja novca.</a:t>
            </a:r>
          </a:p>
          <a:p>
            <a:pPr algn="just"/>
            <a:r>
              <a:rPr lang="bs-Latn-BA" altLang="sr-Latn-RS" dirty="0" smtClean="0">
                <a:solidFill>
                  <a:srgbClr val="FF0000"/>
                </a:solidFill>
              </a:rPr>
              <a:t>OBAVEZNO ugovorni organ u tenderskoj dokumentaciji mora propisatu obavezu za kandidate/ponuđače da, u smislu odredbi člana 45. stav (1) taka a), u vezi sa stavom (2) tačka a) iste odredbe Zakona, dostave uvjerenje Suda BiH i suda prema sjedištu pravnog lica, odnosno kandidata/ponuđača.</a:t>
            </a:r>
            <a:br>
              <a:rPr lang="bs-Latn-BA" altLang="sr-Latn-RS" dirty="0" smtClean="0">
                <a:solidFill>
                  <a:srgbClr val="FF0000"/>
                </a:solidFill>
              </a:rPr>
            </a:br>
            <a:r>
              <a:rPr lang="bs-Latn-BA" altLang="sr-Latn-RS" dirty="0" smtClean="0"/>
              <a:t/>
            </a:r>
            <a:br>
              <a:rPr lang="bs-Latn-BA" altLang="sr-Latn-RS" dirty="0" smtClean="0"/>
            </a:br>
            <a:endParaRPr lang="bs-Latn-BA" altLang="sr-Latn-RS" dirty="0" smtClean="0"/>
          </a:p>
        </p:txBody>
      </p:sp>
      <p:sp>
        <p:nvSpPr>
          <p:cNvPr id="1331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33C053D-43DA-419E-9B5F-90830051C92B}" type="slidenum">
              <a:rPr lang="en-US" altLang="sr-Latn-RS">
                <a:solidFill>
                  <a:srgbClr val="FFFFFF"/>
                </a:solidFill>
                <a:latin typeface="Calibri" panose="020F0502020204030204" pitchFamily="34" charset="0"/>
              </a:rPr>
              <a:pPr/>
              <a:t>11</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2226328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82075"/>
            <a:ext cx="7886700" cy="1325563"/>
          </a:xfrm>
        </p:spPr>
        <p:txBody>
          <a:bodyPr wrap="square" numCol="1" anchorCtr="0" compatLnSpc="1">
            <a:prstTxWarp prst="textNoShape">
              <a:avLst/>
            </a:prstTxWarp>
          </a:bodyPr>
          <a:lstStyle/>
          <a:p>
            <a:r>
              <a:rPr lang="bs-Latn-BA" altLang="sr-Latn-RS" dirty="0" smtClean="0">
                <a:solidFill>
                  <a:srgbClr val="FF0000"/>
                </a:solidFill>
              </a:rPr>
              <a:t>Šta ako ponuđač ima duga po osnovu poreza i doprinosa???</a:t>
            </a:r>
          </a:p>
        </p:txBody>
      </p:sp>
      <p:sp>
        <p:nvSpPr>
          <p:cNvPr id="15363" name="Content Placeholder 2"/>
          <p:cNvSpPr>
            <a:spLocks noGrp="1"/>
          </p:cNvSpPr>
          <p:nvPr>
            <p:ph idx="1"/>
          </p:nvPr>
        </p:nvSpPr>
        <p:spPr>
          <a:xfrm>
            <a:off x="628650" y="3016664"/>
            <a:ext cx="7886700" cy="3469593"/>
          </a:xfrm>
        </p:spPr>
        <p:txBody>
          <a:bodyPr/>
          <a:lstStyle/>
          <a:p>
            <a:pPr algn="just"/>
            <a:r>
              <a:rPr lang="bs-Latn-BA" altLang="sr-Latn-RS" sz="3600" dirty="0" smtClean="0"/>
              <a:t>Kako postupiti ako su potvrdi stoji da ponuđač ima duga po osnovu poreza i doprinosa???</a:t>
            </a:r>
          </a:p>
          <a:p>
            <a:pPr algn="just"/>
            <a:endParaRPr lang="bs-Latn-BA" altLang="sr-Latn-RS" sz="3600" dirty="0" smtClean="0"/>
          </a:p>
          <a:p>
            <a:pPr algn="just"/>
            <a:r>
              <a:rPr lang="bs-Latn-BA" altLang="sr-Latn-RS" sz="3600" dirty="0" smtClean="0"/>
              <a:t>Reprogram obaveza</a:t>
            </a:r>
          </a:p>
        </p:txBody>
      </p:sp>
      <p:sp>
        <p:nvSpPr>
          <p:cNvPr id="1536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7316371-F078-43EC-A02F-9CF9FC3AB304}" type="slidenum">
              <a:rPr lang="en-US" altLang="sr-Latn-RS">
                <a:solidFill>
                  <a:srgbClr val="FFFFFF"/>
                </a:solidFill>
                <a:latin typeface="Calibri" panose="020F0502020204030204" pitchFamily="34" charset="0"/>
              </a:rPr>
              <a:pPr/>
              <a:t>12</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2691780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2273180"/>
            <a:ext cx="7620000" cy="4127619"/>
          </a:xfrm>
        </p:spPr>
        <p:txBody>
          <a:bodyPr/>
          <a:lstStyle/>
          <a:p>
            <a:r>
              <a:rPr lang="bs-Latn-BA" altLang="sr-Latn-RS" sz="3200" dirty="0" smtClean="0"/>
              <a:t>Obaveze u smislu člana 45. ako ponudu dostavlja grupa ponuđača.</a:t>
            </a:r>
          </a:p>
          <a:p>
            <a:endParaRPr lang="bs-Latn-BA" altLang="sr-Latn-RS" sz="3200" dirty="0" smtClean="0"/>
          </a:p>
          <a:p>
            <a:r>
              <a:rPr lang="bs-Latn-BA" altLang="sr-Latn-RS" sz="3200" dirty="0" smtClean="0"/>
              <a:t>Šta su dužni dostaviti članovi grupe ponuđača??</a:t>
            </a:r>
          </a:p>
        </p:txBody>
      </p:sp>
      <p:sp>
        <p:nvSpPr>
          <p:cNvPr id="16387"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E4AAD01-B9D6-4D47-A9C0-FB610D1EA8B1}" type="slidenum">
              <a:rPr lang="en-US" altLang="sr-Latn-RS">
                <a:solidFill>
                  <a:srgbClr val="FFFFFF"/>
                </a:solidFill>
                <a:latin typeface="Calibri" panose="020F0502020204030204" pitchFamily="34" charset="0"/>
              </a:rPr>
              <a:pPr/>
              <a:t>13</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54258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96" y="1086488"/>
            <a:ext cx="8302625" cy="1143000"/>
          </a:xfrm>
        </p:spPr>
        <p:txBody>
          <a:bodyPr/>
          <a:lstStyle/>
          <a:p>
            <a:pPr>
              <a:defRPr/>
            </a:pPr>
            <a:r>
              <a:rPr lang="bs-Latn-BA" sz="4400" spc="0" dirty="0">
                <a:solidFill>
                  <a:prstClr val="black"/>
                </a:solidFill>
                <a:latin typeface="Calibri"/>
              </a:rPr>
              <a:t>USLOVI ZA KVALIFIKACIJU (član 46.)</a:t>
            </a:r>
            <a:endParaRPr lang="bs-Latn-BA" dirty="0"/>
          </a:p>
        </p:txBody>
      </p:sp>
      <p:sp>
        <p:nvSpPr>
          <p:cNvPr id="17411" name="Content Placeholder 2"/>
          <p:cNvSpPr>
            <a:spLocks noGrp="1"/>
          </p:cNvSpPr>
          <p:nvPr>
            <p:ph idx="1"/>
          </p:nvPr>
        </p:nvSpPr>
        <p:spPr>
          <a:xfrm>
            <a:off x="628650" y="2370138"/>
            <a:ext cx="7886700" cy="4351338"/>
          </a:xfrm>
        </p:spPr>
        <p:txBody>
          <a:bodyPr/>
          <a:lstStyle/>
          <a:p>
            <a:pPr indent="-342900" eaLnBrk="1" hangingPunct="1">
              <a:buClrTx/>
              <a:buFont typeface="Wingdings" panose="05000000000000000000" pitchFamily="2" charset="2"/>
              <a:buChar char="q"/>
            </a:pPr>
            <a:r>
              <a:rPr lang="bs-Latn-BA" altLang="sr-Latn-RS" sz="2600" b="1" dirty="0" smtClean="0">
                <a:solidFill>
                  <a:srgbClr val="000000"/>
                </a:solidFill>
              </a:rPr>
              <a:t>Član 46. (OBAVLJANJE PROF. DJELATNOSTI)</a:t>
            </a:r>
          </a:p>
          <a:p>
            <a:pPr indent="-342900" eaLnBrk="1" hangingPunct="1">
              <a:buClrTx/>
              <a:buFont typeface="Wingdings" panose="05000000000000000000" pitchFamily="2" charset="2"/>
              <a:buChar char="q"/>
            </a:pPr>
            <a:endParaRPr lang="bs-Latn-BA" altLang="sr-Latn-RS" sz="2600" b="1" dirty="0" smtClean="0">
              <a:solidFill>
                <a:srgbClr val="000000"/>
              </a:solidFill>
            </a:endParaRPr>
          </a:p>
          <a:p>
            <a:pPr indent="-342900" eaLnBrk="1" hangingPunct="1">
              <a:buClrTx/>
              <a:buFont typeface="Wingdings" panose="05000000000000000000" pitchFamily="2" charset="2"/>
              <a:buChar char="q"/>
            </a:pPr>
            <a:r>
              <a:rPr lang="bs-Latn-BA" altLang="sr-Latn-RS" sz="2600" b="1" dirty="0" smtClean="0">
                <a:solidFill>
                  <a:srgbClr val="000000"/>
                </a:solidFill>
              </a:rPr>
              <a:t>Dokaz o registraciji za obavljanje djelatnosti</a:t>
            </a:r>
          </a:p>
          <a:p>
            <a:pPr indent="-342900" eaLnBrk="1" hangingPunct="1">
              <a:buClrTx/>
              <a:buFont typeface="Wingdings" panose="05000000000000000000" pitchFamily="2" charset="2"/>
              <a:buChar char="q"/>
            </a:pPr>
            <a:endParaRPr lang="bs-Latn-BA" altLang="sr-Latn-RS" sz="2600" b="1" dirty="0" smtClean="0">
              <a:solidFill>
                <a:srgbClr val="000000"/>
              </a:solidFill>
            </a:endParaRPr>
          </a:p>
          <a:p>
            <a:pPr indent="-342900" eaLnBrk="1" hangingPunct="1">
              <a:buClrTx/>
              <a:buFont typeface="Wingdings" panose="05000000000000000000" pitchFamily="2" charset="2"/>
              <a:buChar char="q"/>
            </a:pPr>
            <a:r>
              <a:rPr lang="bs-Latn-BA" altLang="sr-Latn-RS" sz="2600" b="1" dirty="0" smtClean="0">
                <a:solidFill>
                  <a:srgbClr val="000000"/>
                </a:solidFill>
              </a:rPr>
              <a:t>Rješenje, Izvod ili izjava nadležnog organa</a:t>
            </a:r>
          </a:p>
          <a:p>
            <a:pPr indent="-342900" eaLnBrk="1" hangingPunct="1">
              <a:buClrTx/>
              <a:buFont typeface="Wingdings" panose="05000000000000000000" pitchFamily="2" charset="2"/>
              <a:buChar char="q"/>
            </a:pPr>
            <a:endParaRPr lang="bs-Latn-BA" altLang="sr-Latn-RS" sz="2600" b="1" dirty="0" smtClean="0">
              <a:solidFill>
                <a:srgbClr val="000000"/>
              </a:solidFill>
            </a:endParaRPr>
          </a:p>
          <a:p>
            <a:pPr indent="-342900" eaLnBrk="1" hangingPunct="1">
              <a:buClrTx/>
              <a:buFont typeface="Wingdings" panose="05000000000000000000" pitchFamily="2" charset="2"/>
              <a:buChar char="q"/>
            </a:pPr>
            <a:r>
              <a:rPr lang="bs-Latn-BA" altLang="sr-Latn-RS" sz="2600" b="1" dirty="0" smtClean="0">
                <a:solidFill>
                  <a:srgbClr val="000000"/>
                </a:solidFill>
              </a:rPr>
              <a:t>Kopija u ponudi, original ili ovjerena kopija odabrani ponuđač</a:t>
            </a:r>
          </a:p>
          <a:p>
            <a:pPr indent="-342900"/>
            <a:endParaRPr lang="bs-Latn-BA" altLang="sr-Latn-RS" dirty="0" smtClean="0"/>
          </a:p>
        </p:txBody>
      </p:sp>
      <p:sp>
        <p:nvSpPr>
          <p:cNvPr id="1741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83AF48E-7928-4B5D-B2EE-2ABF25795A5D}" type="slidenum">
              <a:rPr lang="en-US" altLang="sr-Latn-RS">
                <a:solidFill>
                  <a:srgbClr val="FFFFFF"/>
                </a:solidFill>
                <a:latin typeface="Calibri" panose="020F0502020204030204" pitchFamily="34" charset="0"/>
              </a:rPr>
              <a:pPr/>
              <a:t>14</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58460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052305"/>
            <a:ext cx="8610600" cy="1143000"/>
          </a:xfrm>
        </p:spPr>
        <p:txBody>
          <a:bodyPr>
            <a:normAutofit fontScale="90000"/>
          </a:bodyPr>
          <a:lstStyle/>
          <a:p>
            <a:pPr>
              <a:defRPr/>
            </a:pPr>
            <a:r>
              <a:rPr lang="bs-Latn-BA" sz="4400" spc="0" dirty="0">
                <a:solidFill>
                  <a:prstClr val="black"/>
                </a:solidFill>
                <a:latin typeface="Calibri"/>
              </a:rPr>
              <a:t>USLOVI ZA KVALIFIKACIJU </a:t>
            </a:r>
            <a:br>
              <a:rPr lang="bs-Latn-BA" sz="4400" spc="0" dirty="0">
                <a:solidFill>
                  <a:prstClr val="black"/>
                </a:solidFill>
                <a:latin typeface="Calibri"/>
              </a:rPr>
            </a:br>
            <a:r>
              <a:rPr lang="bs-Latn-BA" sz="4400" spc="0" dirty="0">
                <a:solidFill>
                  <a:prstClr val="black"/>
                </a:solidFill>
                <a:latin typeface="Calibri"/>
              </a:rPr>
              <a:t>(član 47. ZJN)</a:t>
            </a:r>
            <a:endParaRPr lang="bs-Latn-BA" dirty="0"/>
          </a:p>
        </p:txBody>
      </p:sp>
      <p:sp>
        <p:nvSpPr>
          <p:cNvPr id="3" name="Content Placeholder 2"/>
          <p:cNvSpPr>
            <a:spLocks noGrp="1"/>
          </p:cNvSpPr>
          <p:nvPr>
            <p:ph idx="1"/>
          </p:nvPr>
        </p:nvSpPr>
        <p:spPr>
          <a:xfrm>
            <a:off x="628650" y="2370138"/>
            <a:ext cx="7886700" cy="4351338"/>
          </a:xfrm>
        </p:spPr>
        <p:txBody>
          <a:bodyPr/>
          <a:lstStyle/>
          <a:p>
            <a:pPr indent="-342900" eaLnBrk="1" fontAlgn="auto" hangingPunct="1">
              <a:spcAft>
                <a:spcPts val="0"/>
              </a:spcAft>
              <a:buClrTx/>
              <a:buFont typeface="Wingdings" panose="05000000000000000000" pitchFamily="2" charset="2"/>
              <a:buChar char="q"/>
              <a:defRPr/>
            </a:pPr>
            <a:r>
              <a:rPr lang="bs-Latn-BA" sz="2400" dirty="0">
                <a:solidFill>
                  <a:prstClr val="black"/>
                </a:solidFill>
              </a:rPr>
              <a:t>Član 47. (EKONOMSKO-FINANSIJSKA SPOSOBNOST)</a:t>
            </a:r>
          </a:p>
          <a:p>
            <a:pPr indent="-342900" eaLnBrk="1" fontAlgn="auto" hangingPunct="1">
              <a:spcAft>
                <a:spcPts val="0"/>
              </a:spcAft>
              <a:buClrTx/>
              <a:buFont typeface="Wingdings" panose="05000000000000000000" pitchFamily="2" charset="2"/>
              <a:buChar char="q"/>
              <a:defRPr/>
            </a:pPr>
            <a:r>
              <a:rPr lang="bs-Latn-BA" sz="2400" dirty="0">
                <a:solidFill>
                  <a:prstClr val="black"/>
                </a:solidFill>
              </a:rPr>
              <a:t>Minimalni uslovi za kvalifikaciju</a:t>
            </a:r>
          </a:p>
          <a:p>
            <a:pPr indent="-342900" eaLnBrk="1" fontAlgn="auto" hangingPunct="1">
              <a:spcAft>
                <a:spcPts val="0"/>
              </a:spcAft>
              <a:buClrTx/>
              <a:buFont typeface="Wingdings" panose="05000000000000000000" pitchFamily="2" charset="2"/>
              <a:buChar char="q"/>
              <a:defRPr/>
            </a:pPr>
            <a:r>
              <a:rPr lang="bs-Latn-BA" sz="2400" dirty="0">
                <a:solidFill>
                  <a:prstClr val="black"/>
                </a:solidFill>
              </a:rPr>
              <a:t>Jasno razgraničiti uslove od dokaza</a:t>
            </a:r>
          </a:p>
          <a:p>
            <a:pPr indent="-342900" eaLnBrk="1" fontAlgn="auto" hangingPunct="1">
              <a:spcAft>
                <a:spcPts val="0"/>
              </a:spcAft>
              <a:buClrTx/>
              <a:buFont typeface="Wingdings" panose="05000000000000000000" pitchFamily="2" charset="2"/>
              <a:buChar char="q"/>
              <a:defRPr/>
            </a:pPr>
            <a:r>
              <a:rPr lang="bs-Latn-BA" sz="2400" dirty="0">
                <a:solidFill>
                  <a:prstClr val="black"/>
                </a:solidFill>
              </a:rPr>
              <a:t>Zakonom definisani dokazi koji se mogu tražiti  i to:</a:t>
            </a:r>
          </a:p>
          <a:p>
            <a:pPr marL="1600200" lvl="3" eaLnBrk="1" fontAlgn="auto" hangingPunct="1">
              <a:spcAft>
                <a:spcPts val="0"/>
              </a:spcAft>
              <a:buClrTx/>
              <a:buFont typeface="Wingdings" panose="05000000000000000000" pitchFamily="2" charset="2"/>
              <a:buChar char="q"/>
              <a:defRPr/>
            </a:pPr>
            <a:r>
              <a:rPr lang="bs-Latn-BA" sz="1700" dirty="0">
                <a:solidFill>
                  <a:prstClr val="black"/>
                </a:solidFill>
              </a:rPr>
              <a:t>Odgovarajući dokument koji izdaje banka ili druga finansijska institucija</a:t>
            </a:r>
          </a:p>
          <a:p>
            <a:pPr marL="1600200" lvl="3" eaLnBrk="1" fontAlgn="auto" hangingPunct="1">
              <a:spcAft>
                <a:spcPts val="0"/>
              </a:spcAft>
              <a:buClrTx/>
              <a:buFont typeface="Wingdings" panose="05000000000000000000" pitchFamily="2" charset="2"/>
              <a:buChar char="q"/>
              <a:defRPr/>
            </a:pPr>
            <a:r>
              <a:rPr lang="bs-Latn-BA" sz="1700" dirty="0">
                <a:solidFill>
                  <a:prstClr val="black"/>
                </a:solidFill>
              </a:rPr>
              <a:t>Garancija za pokriće osiguranja od odgovornosti</a:t>
            </a:r>
          </a:p>
          <a:p>
            <a:pPr marL="1600200" lvl="3" eaLnBrk="1" fontAlgn="auto" hangingPunct="1">
              <a:spcAft>
                <a:spcPts val="0"/>
              </a:spcAft>
              <a:buClrTx/>
              <a:buFont typeface="Wingdings" panose="05000000000000000000" pitchFamily="2" charset="2"/>
              <a:buChar char="q"/>
              <a:defRPr/>
            </a:pPr>
            <a:r>
              <a:rPr lang="bs-Latn-BA" sz="1700" dirty="0">
                <a:solidFill>
                  <a:prstClr val="black"/>
                </a:solidFill>
              </a:rPr>
              <a:t>Poslovni bilansi ili izvodi iz poslovnih bilansa za posljednje tri godine</a:t>
            </a:r>
          </a:p>
          <a:p>
            <a:pPr marL="1600200" lvl="3" eaLnBrk="1" fontAlgn="auto" hangingPunct="1">
              <a:spcAft>
                <a:spcPts val="0"/>
              </a:spcAft>
              <a:buClrTx/>
              <a:buFont typeface="Wingdings" panose="05000000000000000000" pitchFamily="2" charset="2"/>
              <a:buChar char="q"/>
              <a:defRPr/>
            </a:pPr>
            <a:r>
              <a:rPr lang="bs-Latn-BA" sz="1700" dirty="0">
                <a:solidFill>
                  <a:prstClr val="black"/>
                </a:solidFill>
              </a:rPr>
              <a:t>Izjava o ukupnom prometu </a:t>
            </a:r>
          </a:p>
          <a:p>
            <a:pPr marL="361950" lvl="3" indent="-269875" eaLnBrk="1" fontAlgn="auto" hangingPunct="1">
              <a:spcAft>
                <a:spcPts val="0"/>
              </a:spcAft>
              <a:buClrTx/>
              <a:buFont typeface="Wingdings" panose="05000000000000000000" pitchFamily="2" charset="2"/>
              <a:buChar char="q"/>
              <a:defRPr/>
            </a:pPr>
            <a:r>
              <a:rPr lang="bs-Latn-BA" sz="2200" dirty="0">
                <a:solidFill>
                  <a:prstClr val="black"/>
                </a:solidFill>
              </a:rPr>
              <a:t>Kopija dokumenata uz izjavu o vjerodostojnosti </a:t>
            </a:r>
          </a:p>
          <a:p>
            <a:pPr marL="361950" lvl="3" indent="-269875" eaLnBrk="1" fontAlgn="auto" hangingPunct="1">
              <a:spcAft>
                <a:spcPts val="0"/>
              </a:spcAft>
              <a:buClrTx/>
              <a:buFont typeface="Wingdings" panose="05000000000000000000" pitchFamily="2" charset="2"/>
              <a:buChar char="q"/>
              <a:defRPr/>
            </a:pPr>
            <a:r>
              <a:rPr lang="bs-Latn-BA" sz="2200" dirty="0">
                <a:solidFill>
                  <a:prstClr val="black"/>
                </a:solidFill>
              </a:rPr>
              <a:t>U slučaju ukupnog prometa mora se voditi računa o proporcionalnosti</a:t>
            </a:r>
          </a:p>
          <a:p>
            <a:pPr>
              <a:defRPr/>
            </a:pPr>
            <a:endParaRPr lang="bs-Latn-BA" dirty="0"/>
          </a:p>
        </p:txBody>
      </p:sp>
      <p:sp>
        <p:nvSpPr>
          <p:cNvPr id="1843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CB98503-A2CE-4D1C-8518-6D26161498E0}" type="slidenum">
              <a:rPr lang="en-US" altLang="sr-Latn-RS">
                <a:solidFill>
                  <a:srgbClr val="FFFFFF"/>
                </a:solidFill>
                <a:latin typeface="Calibri" panose="020F0502020204030204" pitchFamily="34" charset="0"/>
              </a:rPr>
              <a:pPr/>
              <a:t>15</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950828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657061"/>
            <a:ext cx="7886700" cy="1325563"/>
          </a:xfrm>
        </p:spPr>
        <p:txBody>
          <a:bodyPr/>
          <a:lstStyle/>
          <a:p>
            <a:pPr>
              <a:defRPr/>
            </a:pPr>
            <a:r>
              <a:rPr lang="bs-Latn-BA" sz="4400" spc="0" dirty="0">
                <a:solidFill>
                  <a:prstClr val="black"/>
                </a:solidFill>
                <a:latin typeface="Calibri"/>
              </a:rPr>
              <a:t>USLOVI ZA KVALIFIKACIJU </a:t>
            </a:r>
            <a:br>
              <a:rPr lang="bs-Latn-BA" sz="4400" spc="0" dirty="0">
                <a:solidFill>
                  <a:prstClr val="black"/>
                </a:solidFill>
                <a:latin typeface="Calibri"/>
              </a:rPr>
            </a:br>
            <a:r>
              <a:rPr lang="bs-Latn-BA" sz="4400" spc="0" dirty="0">
                <a:solidFill>
                  <a:prstClr val="black"/>
                </a:solidFill>
                <a:latin typeface="Calibri"/>
              </a:rPr>
              <a:t>(član 49. do 51.) </a:t>
            </a:r>
            <a:endParaRPr lang="bs-Latn-BA" dirty="0"/>
          </a:p>
        </p:txBody>
      </p:sp>
      <p:sp>
        <p:nvSpPr>
          <p:cNvPr id="19459" name="Content Placeholder 2"/>
          <p:cNvSpPr>
            <a:spLocks noGrp="1"/>
          </p:cNvSpPr>
          <p:nvPr>
            <p:ph idx="1"/>
          </p:nvPr>
        </p:nvSpPr>
        <p:spPr>
          <a:xfrm>
            <a:off x="457200" y="1982624"/>
            <a:ext cx="7924800" cy="4875376"/>
          </a:xfrm>
        </p:spPr>
        <p:txBody>
          <a:bodyPr>
            <a:normAutofit lnSpcReduction="10000"/>
          </a:bodyPr>
          <a:lstStyle/>
          <a:p>
            <a:pPr indent="-342900" eaLnBrk="1" hangingPunct="1">
              <a:buClrTx/>
              <a:buFont typeface="Wingdings" panose="05000000000000000000" pitchFamily="2" charset="2"/>
              <a:buChar char="q"/>
            </a:pPr>
            <a:r>
              <a:rPr lang="bs-Latn-BA" altLang="sr-Latn-RS" dirty="0" smtClean="0">
                <a:solidFill>
                  <a:srgbClr val="000000"/>
                </a:solidFill>
              </a:rPr>
              <a:t>Član 48, 49, 50 i 51.(TEHNIČKA I PROFESIONALNA SPOSOBNOST)</a:t>
            </a:r>
          </a:p>
          <a:p>
            <a:pPr indent="-342900" eaLnBrk="1" hangingPunct="1">
              <a:buClrTx/>
              <a:buFont typeface="Wingdings" panose="05000000000000000000" pitchFamily="2" charset="2"/>
              <a:buChar char="q"/>
            </a:pPr>
            <a:r>
              <a:rPr lang="bs-Latn-BA" altLang="sr-Latn-RS" dirty="0" smtClean="0">
                <a:solidFill>
                  <a:srgbClr val="000000"/>
                </a:solidFill>
              </a:rPr>
              <a:t>Jasno razgraničiti uslove od dokaza</a:t>
            </a:r>
          </a:p>
          <a:p>
            <a:pPr indent="-342900" eaLnBrk="1" hangingPunct="1">
              <a:buClrTx/>
              <a:buFont typeface="Wingdings" panose="05000000000000000000" pitchFamily="2" charset="2"/>
              <a:buChar char="q"/>
            </a:pPr>
            <a:r>
              <a:rPr lang="bs-Latn-BA" altLang="sr-Latn-RS" dirty="0" smtClean="0">
                <a:solidFill>
                  <a:srgbClr val="000000"/>
                </a:solidFill>
              </a:rPr>
              <a:t>Zakonom definisani dokazi koji se mogu tražiti  i to:</a:t>
            </a:r>
          </a:p>
          <a:p>
            <a:pPr marL="1600200" lvl="3" eaLnBrk="1" hangingPunct="1">
              <a:buClrTx/>
              <a:buFont typeface="Wingdings" panose="05000000000000000000" pitchFamily="2" charset="2"/>
              <a:buChar char="q"/>
            </a:pPr>
            <a:r>
              <a:rPr lang="bs-Latn-BA" altLang="sr-Latn-RS" sz="1500" dirty="0" smtClean="0">
                <a:solidFill>
                  <a:srgbClr val="000000"/>
                </a:solidFill>
              </a:rPr>
              <a:t>Referenc liste sa potvrdama naručioca posla</a:t>
            </a:r>
          </a:p>
          <a:p>
            <a:pPr marL="1600200" lvl="3" eaLnBrk="1" hangingPunct="1">
              <a:buClrTx/>
              <a:buFont typeface="Wingdings" panose="05000000000000000000" pitchFamily="2" charset="2"/>
              <a:buChar char="q"/>
            </a:pPr>
            <a:r>
              <a:rPr lang="bs-Latn-BA" altLang="sr-Latn-RS" sz="1500" dirty="0" smtClean="0">
                <a:solidFill>
                  <a:srgbClr val="000000"/>
                </a:solidFill>
              </a:rPr>
              <a:t>Opis tehničke opremljenosti i osposobljenosti, mjere za osiguranje kvaliteta</a:t>
            </a:r>
          </a:p>
          <a:p>
            <a:pPr marL="1600200" lvl="3" eaLnBrk="1" hangingPunct="1">
              <a:buClrTx/>
              <a:buFont typeface="Wingdings" panose="05000000000000000000" pitchFamily="2" charset="2"/>
              <a:buChar char="q"/>
            </a:pPr>
            <a:r>
              <a:rPr lang="bs-Latn-BA" altLang="sr-Latn-RS" sz="1500" dirty="0" smtClean="0">
                <a:solidFill>
                  <a:srgbClr val="000000"/>
                </a:solidFill>
              </a:rPr>
              <a:t>Navode (izjavu) o angažiranom tehničkom osoblju</a:t>
            </a:r>
          </a:p>
          <a:p>
            <a:pPr marL="1600200" lvl="3" eaLnBrk="1" hangingPunct="1">
              <a:buClrTx/>
              <a:buFont typeface="Wingdings" panose="05000000000000000000" pitchFamily="2" charset="2"/>
              <a:buChar char="q"/>
            </a:pPr>
            <a:r>
              <a:rPr lang="bs-Latn-BA" altLang="sr-Latn-RS" sz="1500" dirty="0" smtClean="0">
                <a:solidFill>
                  <a:srgbClr val="000000"/>
                </a:solidFill>
              </a:rPr>
              <a:t>Uzorke, opise, fotografije</a:t>
            </a:r>
          </a:p>
          <a:p>
            <a:pPr marL="1600200" lvl="3" eaLnBrk="1" hangingPunct="1">
              <a:buClrTx/>
              <a:buFont typeface="Wingdings" panose="05000000000000000000" pitchFamily="2" charset="2"/>
              <a:buChar char="q"/>
            </a:pPr>
            <a:r>
              <a:rPr lang="bs-Latn-BA" altLang="sr-Latn-RS" sz="1500" dirty="0" smtClean="0">
                <a:solidFill>
                  <a:srgbClr val="000000"/>
                </a:solidFill>
              </a:rPr>
              <a:t>Uvjerenje agencija – institucija za kontrolu kvaliteta</a:t>
            </a:r>
          </a:p>
          <a:p>
            <a:pPr marL="1600200" lvl="3" eaLnBrk="1" hangingPunct="1">
              <a:buClrTx/>
              <a:buFont typeface="Wingdings" panose="05000000000000000000" pitchFamily="2" charset="2"/>
              <a:buChar char="q"/>
            </a:pPr>
            <a:r>
              <a:rPr lang="bs-Latn-BA" altLang="sr-Latn-RS" sz="1500" dirty="0" smtClean="0">
                <a:solidFill>
                  <a:srgbClr val="000000"/>
                </a:solidFill>
              </a:rPr>
              <a:t>potvrda o prihvatanju postupka kontrole robe složenije vrste</a:t>
            </a:r>
          </a:p>
          <a:p>
            <a:pPr marL="1600200" lvl="3" eaLnBrk="1" hangingPunct="1">
              <a:buClrTx/>
              <a:buFont typeface="Wingdings" panose="05000000000000000000" pitchFamily="2" charset="2"/>
              <a:buChar char="q"/>
            </a:pPr>
            <a:r>
              <a:rPr lang="bs-Latn-BA" altLang="sr-Latn-RS" sz="1500" dirty="0" smtClean="0">
                <a:solidFill>
                  <a:srgbClr val="000000"/>
                </a:solidFill>
              </a:rPr>
              <a:t>Obrazovne i profesionalne kvalifikacije pružaoca usluga</a:t>
            </a:r>
          </a:p>
          <a:p>
            <a:pPr marL="1600200" lvl="3" eaLnBrk="1" hangingPunct="1">
              <a:buClrTx/>
              <a:buFont typeface="Wingdings" panose="05000000000000000000" pitchFamily="2" charset="2"/>
              <a:buChar char="q"/>
            </a:pPr>
            <a:r>
              <a:rPr lang="bs-Latn-BA" altLang="sr-Latn-RS" sz="1500" dirty="0" smtClean="0">
                <a:solidFill>
                  <a:srgbClr val="000000"/>
                </a:solidFill>
              </a:rPr>
              <a:t>Izjavu o prosječnom godišnjem broju zaposlenih i rukovodećeg osoblja</a:t>
            </a:r>
          </a:p>
          <a:p>
            <a:pPr marL="1600200" lvl="3" eaLnBrk="1" hangingPunct="1">
              <a:buClrTx/>
              <a:buFont typeface="Wingdings" panose="05000000000000000000" pitchFamily="2" charset="2"/>
              <a:buChar char="q"/>
            </a:pPr>
            <a:r>
              <a:rPr lang="bs-Latn-BA" altLang="sr-Latn-RS" sz="1500" dirty="0" smtClean="0">
                <a:solidFill>
                  <a:srgbClr val="000000"/>
                </a:solidFill>
              </a:rPr>
              <a:t>Izjavu o tehničkoj opremljenosti i osposobljenosti i mjerama za osiguranje kvaliteta</a:t>
            </a:r>
          </a:p>
          <a:p>
            <a:pPr marL="1600200" lvl="3" eaLnBrk="1" hangingPunct="1">
              <a:buClrTx/>
              <a:buFont typeface="Wingdings" panose="05000000000000000000" pitchFamily="2" charset="2"/>
              <a:buChar char="q"/>
            </a:pPr>
            <a:r>
              <a:rPr lang="bs-Latn-BA" altLang="sr-Latn-RS" sz="1500" dirty="0" smtClean="0">
                <a:solidFill>
                  <a:srgbClr val="000000"/>
                </a:solidFill>
              </a:rPr>
              <a:t>Izjava o prihvatanju mjera za upravljanje zaštitom okoline i mjera energetske efikasnosti</a:t>
            </a:r>
          </a:p>
          <a:p>
            <a:pPr marL="1600200" lvl="3" eaLnBrk="1" hangingPunct="1">
              <a:buClrTx/>
              <a:buFont typeface="Wingdings" panose="05000000000000000000" pitchFamily="2" charset="2"/>
              <a:buChar char="q"/>
            </a:pPr>
            <a:r>
              <a:rPr lang="bs-Latn-BA" altLang="sr-Latn-RS" sz="1500" dirty="0" smtClean="0">
                <a:solidFill>
                  <a:srgbClr val="000000"/>
                </a:solidFill>
              </a:rPr>
              <a:t>Potvrda o građevinskim mašinama i tehničkoj opremi na raspolaganju</a:t>
            </a:r>
          </a:p>
          <a:p>
            <a:pPr indent="-342900"/>
            <a:endParaRPr lang="bs-Latn-BA" altLang="sr-Latn-RS" dirty="0" smtClean="0"/>
          </a:p>
        </p:txBody>
      </p:sp>
      <p:sp>
        <p:nvSpPr>
          <p:cNvPr id="1946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EA550B1-DFFE-481E-85B6-328458A58F90}" type="slidenum">
              <a:rPr lang="en-US" altLang="sr-Latn-RS">
                <a:solidFill>
                  <a:srgbClr val="FFFFFF"/>
                </a:solidFill>
                <a:latin typeface="Calibri" panose="020F0502020204030204" pitchFamily="34" charset="0"/>
              </a:rPr>
              <a:pPr/>
              <a:t>16</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2874383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750" y="1227138"/>
            <a:ext cx="7848600" cy="1143000"/>
          </a:xfrm>
        </p:spPr>
        <p:txBody>
          <a:bodyPr/>
          <a:lstStyle/>
          <a:p>
            <a:pPr>
              <a:defRPr/>
            </a:pPr>
            <a:r>
              <a:rPr lang="bs-Latn-BA" dirty="0"/>
              <a:t>NEKOLIKO VAŽNIH NAPOMENA</a:t>
            </a:r>
          </a:p>
        </p:txBody>
      </p:sp>
      <p:sp>
        <p:nvSpPr>
          <p:cNvPr id="20483" name="Content Placeholder 2"/>
          <p:cNvSpPr>
            <a:spLocks noGrp="1"/>
          </p:cNvSpPr>
          <p:nvPr>
            <p:ph idx="1"/>
          </p:nvPr>
        </p:nvSpPr>
        <p:spPr>
          <a:xfrm>
            <a:off x="628650" y="2370138"/>
            <a:ext cx="7886700" cy="4351338"/>
          </a:xfrm>
        </p:spPr>
        <p:txBody>
          <a:bodyPr/>
          <a:lstStyle/>
          <a:p>
            <a:pPr indent="-342900" eaLnBrk="1" hangingPunct="1">
              <a:buClrTx/>
              <a:buFont typeface="Wingdings" panose="05000000000000000000" pitchFamily="2" charset="2"/>
              <a:buChar char="q"/>
            </a:pPr>
            <a:r>
              <a:rPr lang="bs-Latn-BA" altLang="sr-Latn-RS" sz="2600" dirty="0" smtClean="0">
                <a:solidFill>
                  <a:srgbClr val="000000"/>
                </a:solidFill>
              </a:rPr>
              <a:t>Uslove definisati na osnovu propisanih dokaza</a:t>
            </a:r>
          </a:p>
          <a:p>
            <a:pPr indent="-342900" eaLnBrk="1" hangingPunct="1">
              <a:buClrTx/>
              <a:buFont typeface="Wingdings" panose="05000000000000000000" pitchFamily="2" charset="2"/>
              <a:buChar char="q"/>
            </a:pPr>
            <a:r>
              <a:rPr lang="bs-Latn-BA" altLang="sr-Latn-RS" sz="2600" dirty="0" smtClean="0">
                <a:solidFill>
                  <a:srgbClr val="000000"/>
                </a:solidFill>
              </a:rPr>
              <a:t>Voditi računa o srazmjernosti i proporcionalnosti u odnosu na predmet nabavke u skladu sa podzakonskim aktom</a:t>
            </a:r>
          </a:p>
          <a:p>
            <a:pPr indent="-342900" eaLnBrk="1" hangingPunct="1">
              <a:buClrTx/>
              <a:buFont typeface="Wingdings" panose="05000000000000000000" pitchFamily="2" charset="2"/>
              <a:buChar char="q"/>
            </a:pPr>
            <a:r>
              <a:rPr lang="bs-Latn-BA" altLang="sr-Latn-RS" sz="2600" dirty="0" smtClean="0">
                <a:solidFill>
                  <a:srgbClr val="000000"/>
                </a:solidFill>
              </a:rPr>
              <a:t>Jasno precizirati uslove i dokaze pozivajući se tačno na ono što je definisano u zakonu i podzakonskim aktima</a:t>
            </a:r>
          </a:p>
          <a:p>
            <a:pPr indent="-342900" eaLnBrk="1" hangingPunct="1">
              <a:buClrTx/>
              <a:buFont typeface="Wingdings" panose="05000000000000000000" pitchFamily="2" charset="2"/>
              <a:buChar char="q"/>
            </a:pPr>
            <a:r>
              <a:rPr lang="bs-Latn-BA" altLang="sr-Latn-RS" sz="2600" dirty="0" smtClean="0">
                <a:solidFill>
                  <a:srgbClr val="000000"/>
                </a:solidFill>
              </a:rPr>
              <a:t>Definisati odredbe u slučaju grupe ponuđača</a:t>
            </a:r>
          </a:p>
          <a:p>
            <a:pPr indent="-342900" eaLnBrk="1" hangingPunct="1">
              <a:buClrTx/>
              <a:buFont typeface="Wingdings" panose="05000000000000000000" pitchFamily="2" charset="2"/>
              <a:buChar char="q"/>
            </a:pPr>
            <a:r>
              <a:rPr lang="bs-Latn-BA" altLang="sr-Latn-RS" sz="2600" dirty="0" smtClean="0">
                <a:solidFill>
                  <a:srgbClr val="000000"/>
                </a:solidFill>
              </a:rPr>
              <a:t>Definisati šta se kada dostavlja (izjava – ostala dokumentacija. </a:t>
            </a:r>
          </a:p>
          <a:p>
            <a:pPr indent="-342900"/>
            <a:endParaRPr lang="bs-Latn-BA" altLang="sr-Latn-RS" dirty="0" smtClean="0"/>
          </a:p>
        </p:txBody>
      </p:sp>
      <p:sp>
        <p:nvSpPr>
          <p:cNvPr id="2048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7ECF875-D50B-4D16-A60E-7A4B220A1FBF}" type="slidenum">
              <a:rPr lang="en-US" altLang="sr-Latn-RS">
                <a:solidFill>
                  <a:srgbClr val="FFFFFF"/>
                </a:solidFill>
                <a:latin typeface="Calibri" panose="020F0502020204030204" pitchFamily="34" charset="0"/>
              </a:rPr>
              <a:pPr/>
              <a:t>17</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917020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44575"/>
            <a:ext cx="7886700" cy="1325563"/>
          </a:xfrm>
        </p:spPr>
        <p:txBody>
          <a:bodyPr/>
          <a:lstStyle/>
          <a:p>
            <a:pPr>
              <a:defRPr/>
            </a:pPr>
            <a:r>
              <a:rPr lang="bs-Latn-BA" sz="3600" spc="0" dirty="0">
                <a:solidFill>
                  <a:prstClr val="black"/>
                </a:solidFill>
                <a:latin typeface="Calibri"/>
              </a:rPr>
              <a:t>USLOVI ZA KVALIFIKACIJU-SRAZMJERNOST</a:t>
            </a:r>
            <a:endParaRPr lang="bs-Latn-BA" dirty="0"/>
          </a:p>
        </p:txBody>
      </p:sp>
      <p:sp>
        <p:nvSpPr>
          <p:cNvPr id="3" name="Content Placeholder 2"/>
          <p:cNvSpPr>
            <a:spLocks noGrp="1"/>
          </p:cNvSpPr>
          <p:nvPr>
            <p:ph idx="1"/>
          </p:nvPr>
        </p:nvSpPr>
        <p:spPr>
          <a:xfrm>
            <a:off x="628650" y="2370138"/>
            <a:ext cx="7886700" cy="4351338"/>
          </a:xfrm>
        </p:spPr>
        <p:txBody>
          <a:bodyPr/>
          <a:lstStyle/>
          <a:p>
            <a:pPr indent="-342900" algn="just" eaLnBrk="1" fontAlgn="auto" hangingPunct="1">
              <a:spcAft>
                <a:spcPts val="0"/>
              </a:spcAft>
              <a:buClrTx/>
              <a:buFont typeface="Wingdings" panose="05000000000000000000" pitchFamily="2" charset="2"/>
              <a:buChar char="q"/>
              <a:defRPr/>
            </a:pPr>
            <a:r>
              <a:rPr lang="bs-Latn-BA" sz="3200" dirty="0">
                <a:solidFill>
                  <a:prstClr val="black"/>
                </a:solidFill>
              </a:rPr>
              <a:t>Ukoliko zahtijeva uslove u pogledu ekonomsko finansijske i/ili tehničke i profesionalne spos. oni moraju biti:</a:t>
            </a:r>
          </a:p>
          <a:p>
            <a:pPr marL="0" indent="0" algn="just" eaLnBrk="1" fontAlgn="auto" hangingPunct="1">
              <a:spcAft>
                <a:spcPts val="0"/>
              </a:spcAft>
              <a:buClrTx/>
              <a:buFont typeface="Arial" panose="020B0604020202020204" pitchFamily="34" charset="0"/>
              <a:buNone/>
              <a:defRPr/>
            </a:pPr>
            <a:r>
              <a:rPr lang="bs-Latn-BA" sz="3200" dirty="0">
                <a:solidFill>
                  <a:prstClr val="black"/>
                </a:solidFill>
              </a:rPr>
              <a:t>     - minimalni, </a:t>
            </a:r>
          </a:p>
          <a:p>
            <a:pPr marL="0" indent="0" algn="just" eaLnBrk="1" fontAlgn="auto" hangingPunct="1">
              <a:spcAft>
                <a:spcPts val="0"/>
              </a:spcAft>
              <a:buClrTx/>
              <a:buFont typeface="Arial" panose="020B0604020202020204" pitchFamily="34" charset="0"/>
              <a:buNone/>
              <a:defRPr/>
            </a:pPr>
            <a:r>
              <a:rPr lang="bs-Latn-BA" sz="3200" dirty="0">
                <a:solidFill>
                  <a:prstClr val="black"/>
                </a:solidFill>
              </a:rPr>
              <a:t>     - u vezi sa predmetom nabavke i </a:t>
            </a:r>
          </a:p>
          <a:p>
            <a:pPr marL="0" indent="0" algn="just" eaLnBrk="1" fontAlgn="auto" hangingPunct="1">
              <a:spcAft>
                <a:spcPts val="0"/>
              </a:spcAft>
              <a:buClrTx/>
              <a:buFont typeface="Arial" panose="020B0604020202020204" pitchFamily="34" charset="0"/>
              <a:buNone/>
              <a:defRPr/>
            </a:pPr>
            <a:r>
              <a:rPr lang="bs-Latn-BA" sz="3200" dirty="0">
                <a:solidFill>
                  <a:prstClr val="black"/>
                </a:solidFill>
              </a:rPr>
              <a:t>     - srazmjerni predmetu nabavke odnosno </a:t>
            </a:r>
          </a:p>
          <a:p>
            <a:pPr marL="0" indent="0" algn="just" eaLnBrk="1" fontAlgn="auto" hangingPunct="1">
              <a:spcAft>
                <a:spcPts val="0"/>
              </a:spcAft>
              <a:buClrTx/>
              <a:buFont typeface="Arial" panose="020B0604020202020204" pitchFamily="34" charset="0"/>
              <a:buNone/>
              <a:defRPr/>
            </a:pPr>
            <a:r>
              <a:rPr lang="bs-Latn-BA" sz="3200" dirty="0">
                <a:solidFill>
                  <a:prstClr val="black"/>
                </a:solidFill>
              </a:rPr>
              <a:t>       srazmjerni LOT-u</a:t>
            </a:r>
            <a:endParaRPr lang="bs-Latn-BA" dirty="0"/>
          </a:p>
        </p:txBody>
      </p:sp>
      <p:sp>
        <p:nvSpPr>
          <p:cNvPr id="2253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2C7C9A-5B1A-49EE-9196-E37123317C40}" type="slidenum">
              <a:rPr lang="en-US" altLang="sr-Latn-RS">
                <a:solidFill>
                  <a:srgbClr val="FFFFFF"/>
                </a:solidFill>
                <a:latin typeface="Calibri" panose="020F0502020204030204" pitchFamily="34" charset="0"/>
              </a:rPr>
              <a:pPr/>
              <a:t>18</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047904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525" y="921981"/>
            <a:ext cx="7886700" cy="1325563"/>
          </a:xfrm>
        </p:spPr>
        <p:txBody>
          <a:bodyPr/>
          <a:lstStyle/>
          <a:p>
            <a:pPr>
              <a:defRPr/>
            </a:pPr>
            <a:r>
              <a:rPr lang="bs-Latn-BA" sz="3200" spc="0" dirty="0">
                <a:solidFill>
                  <a:prstClr val="black"/>
                </a:solidFill>
                <a:latin typeface="Calibri"/>
              </a:rPr>
              <a:t>USLOVI ZA KVALIFIKACIJU-SRAZMJERNOST </a:t>
            </a:r>
            <a:br>
              <a:rPr lang="bs-Latn-BA" sz="3200" spc="0" dirty="0">
                <a:solidFill>
                  <a:prstClr val="black"/>
                </a:solidFill>
                <a:latin typeface="Calibri"/>
              </a:rPr>
            </a:br>
            <a:r>
              <a:rPr lang="bs-Latn-BA" sz="3200" spc="0" dirty="0">
                <a:solidFill>
                  <a:prstClr val="black"/>
                </a:solidFill>
                <a:latin typeface="Calibri"/>
              </a:rPr>
              <a:t>(tehnička i profesionalna sposobnost)</a:t>
            </a:r>
            <a:endParaRPr lang="bs-Latn-BA" dirty="0"/>
          </a:p>
        </p:txBody>
      </p:sp>
      <p:sp>
        <p:nvSpPr>
          <p:cNvPr id="23555" name="Content Placeholder 2"/>
          <p:cNvSpPr>
            <a:spLocks noGrp="1"/>
          </p:cNvSpPr>
          <p:nvPr>
            <p:ph idx="1"/>
          </p:nvPr>
        </p:nvSpPr>
        <p:spPr>
          <a:xfrm>
            <a:off x="152400" y="2247544"/>
            <a:ext cx="8378825" cy="4473932"/>
          </a:xfrm>
        </p:spPr>
        <p:txBody>
          <a:bodyPr>
            <a:normAutofit fontScale="85000" lnSpcReduction="20000"/>
          </a:bodyPr>
          <a:lstStyle/>
          <a:p>
            <a:pPr indent="-342900" algn="just" eaLnBrk="1" hangingPunct="1">
              <a:buClrTx/>
              <a:buFont typeface="Wingdings" panose="05000000000000000000" pitchFamily="2" charset="2"/>
              <a:buChar char="q"/>
            </a:pPr>
            <a:r>
              <a:rPr lang="bs-Latn-BA" altLang="sr-Latn-RS" dirty="0" smtClean="0">
                <a:solidFill>
                  <a:srgbClr val="000000"/>
                </a:solidFill>
              </a:rPr>
              <a:t>Ako  ugovorni  organ  od  kandidata/ponuđača  kao  dokaz  tehničke  i profesionalne sposobnosti traži popis ugovora, smatra se da je uslov:</a:t>
            </a:r>
          </a:p>
          <a:p>
            <a:pPr indent="-342900" algn="just" eaLnBrk="1" hangingPunct="1">
              <a:buClrTx/>
              <a:buFont typeface="Cambria" panose="02040503050406030204" pitchFamily="18" charset="0"/>
              <a:buAutoNum type="alphaLcParenR"/>
            </a:pPr>
            <a:r>
              <a:rPr lang="bs-Latn-BA" altLang="sr-Latn-RS" dirty="0" smtClean="0">
                <a:solidFill>
                  <a:srgbClr val="000000"/>
                </a:solidFill>
              </a:rPr>
              <a:t>u  vezi  sa predmetom nabavke,  odnosno  grupom predmeta nabavke, ako se traži dokaz o izvršenju  istog  ili sličnog,  odnosno  istih  ili  sličnih  ugovora  kao  što  je  predmet  nabavke, odnosno lot, te</a:t>
            </a:r>
          </a:p>
          <a:p>
            <a:pPr indent="-342900" algn="just" eaLnBrk="1" hangingPunct="1">
              <a:buClrTx/>
              <a:buFont typeface="Cambria" panose="02040503050406030204" pitchFamily="18" charset="0"/>
              <a:buAutoNum type="alphaLcParenR"/>
            </a:pPr>
            <a:r>
              <a:rPr lang="bs-Latn-BA" altLang="sr-Latn-RS" dirty="0" smtClean="0">
                <a:solidFill>
                  <a:srgbClr val="000000"/>
                </a:solidFill>
              </a:rPr>
              <a:t>srazmjeran predmetu nabavke, odnosno lotu, u sljedećim slučajevima:</a:t>
            </a:r>
          </a:p>
          <a:p>
            <a:pPr indent="-342900" algn="just" eaLnBrk="1" hangingPunct="1">
              <a:buClrTx/>
              <a:buFont typeface="Cambria" panose="02040503050406030204" pitchFamily="18" charset="0"/>
              <a:buAutoNum type="arabicPeriod"/>
            </a:pPr>
            <a:r>
              <a:rPr lang="bs-Latn-BA" altLang="sr-Latn-RS" dirty="0" smtClean="0">
                <a:solidFill>
                  <a:srgbClr val="000000"/>
                </a:solidFill>
              </a:rPr>
              <a:t>kada  se  traži  dokaz  o  izvršenju  jednog  ugovora,  ako  njegov  iznos  nije  viši  od procijenjene vrijednosti nabavke, odnosno od procijenjene vrijednosti pojedinog lota;</a:t>
            </a:r>
          </a:p>
          <a:p>
            <a:pPr indent="-342900" algn="just" eaLnBrk="1" hangingPunct="1">
              <a:buClrTx/>
              <a:buFont typeface="Cambria" panose="02040503050406030204" pitchFamily="18" charset="0"/>
              <a:buAutoNum type="arabicPeriod"/>
            </a:pPr>
            <a:r>
              <a:rPr lang="bs-Latn-BA" altLang="sr-Latn-RS" dirty="0" smtClean="0">
                <a:solidFill>
                  <a:srgbClr val="000000"/>
                </a:solidFill>
              </a:rPr>
              <a:t>kada se traži dokaz o izvršenju više ugovora, ako njihov zbirni iznos nije viši od procijenjene vrijednosti nabavke, odnosno od procijenjene vrijednosti pojedinog lota.</a:t>
            </a:r>
            <a:endParaRPr lang="bs-Latn-BA" altLang="sr-Latn-RS" sz="1800" dirty="0" smtClean="0">
              <a:solidFill>
                <a:srgbClr val="000000"/>
              </a:solidFill>
            </a:endParaRPr>
          </a:p>
          <a:p>
            <a:pPr indent="-342900"/>
            <a:endParaRPr lang="bs-Latn-BA" altLang="sr-Latn-RS" dirty="0" smtClean="0"/>
          </a:p>
        </p:txBody>
      </p:sp>
      <p:sp>
        <p:nvSpPr>
          <p:cNvPr id="2355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B9831AF-839E-4F34-9579-59859F351D36}" type="slidenum">
              <a:rPr lang="en-US" altLang="sr-Latn-RS">
                <a:solidFill>
                  <a:srgbClr val="FFFFFF"/>
                </a:solidFill>
                <a:latin typeface="Calibri" panose="020F0502020204030204" pitchFamily="34" charset="0"/>
              </a:rPr>
              <a:pPr/>
              <a:t>19</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445587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6116"/>
            <a:ext cx="7620000" cy="838200"/>
          </a:xfrm>
        </p:spPr>
        <p:txBody>
          <a:bodyPr/>
          <a:lstStyle/>
          <a:p>
            <a:pPr eaLnBrk="1" fontAlgn="auto" hangingPunct="1">
              <a:spcAft>
                <a:spcPts val="0"/>
              </a:spcAft>
              <a:defRPr/>
            </a:pPr>
            <a:r>
              <a:rPr lang="sr-Latn-RS" dirty="0">
                <a:latin typeface="Arial" pitchFamily="34" charset="0"/>
                <a:cs typeface="Arial" pitchFamily="34" charset="0"/>
              </a:rPr>
              <a:t>Teme:</a:t>
            </a:r>
            <a:endParaRPr lang="en-US" dirty="0">
              <a:latin typeface="Arial" pitchFamily="34" charset="0"/>
              <a:cs typeface="Arial" pitchFamily="34" charset="0"/>
            </a:endParaRPr>
          </a:p>
        </p:txBody>
      </p:sp>
      <p:sp>
        <p:nvSpPr>
          <p:cNvPr id="3" name="Content Placeholder 2"/>
          <p:cNvSpPr>
            <a:spLocks noGrp="1"/>
          </p:cNvSpPr>
          <p:nvPr>
            <p:ph idx="1"/>
          </p:nvPr>
        </p:nvSpPr>
        <p:spPr>
          <a:xfrm>
            <a:off x="68365" y="2025352"/>
            <a:ext cx="8537249" cy="4832647"/>
          </a:xfrm>
        </p:spPr>
        <p:txBody>
          <a:bodyPr rtlCol="0">
            <a:normAutofit fontScale="85000" lnSpcReduction="10000"/>
          </a:bodyPr>
          <a:lstStyle/>
          <a:p>
            <a:pPr algn="just" eaLnBrk="1" fontAlgn="auto" hangingPunct="1">
              <a:spcAft>
                <a:spcPts val="0"/>
              </a:spcAft>
              <a:buClrTx/>
              <a:buFont typeface="Calibri" pitchFamily="34" charset="0"/>
              <a:buChar char="•"/>
              <a:defRPr/>
            </a:pPr>
            <a:r>
              <a:rPr lang="bs-Latn-BA" dirty="0">
                <a:latin typeface="Arial" pitchFamily="34" charset="0"/>
                <a:cs typeface="Arial" pitchFamily="34" charset="0"/>
              </a:rPr>
              <a:t>SADRŽAJ TENDERSKE DOKUMENTACIJE</a:t>
            </a:r>
          </a:p>
          <a:p>
            <a:pPr algn="just" eaLnBrk="1" fontAlgn="auto" hangingPunct="1">
              <a:spcAft>
                <a:spcPts val="0"/>
              </a:spcAft>
              <a:buClrTx/>
              <a:buFont typeface="Calibri" pitchFamily="34" charset="0"/>
              <a:buChar char="•"/>
              <a:defRPr/>
            </a:pPr>
            <a:r>
              <a:rPr lang="bs-Latn-BA" dirty="0">
                <a:latin typeface="Arial" pitchFamily="34" charset="0"/>
                <a:cs typeface="Arial" pitchFamily="34" charset="0"/>
              </a:rPr>
              <a:t>USLOVI ZA KVALIFIKACIJU</a:t>
            </a:r>
          </a:p>
          <a:p>
            <a:pPr marL="114300" indent="0" algn="just" eaLnBrk="1" fontAlgn="auto" hangingPunct="1">
              <a:spcAft>
                <a:spcPts val="0"/>
              </a:spcAft>
              <a:buClrTx/>
              <a:buFont typeface="Arial" panose="020B0604020202020204" pitchFamily="34" charset="0"/>
              <a:buNone/>
              <a:defRPr/>
            </a:pPr>
            <a:r>
              <a:rPr lang="bs-Latn-BA" dirty="0">
                <a:latin typeface="Arial" pitchFamily="34" charset="0"/>
                <a:cs typeface="Arial" pitchFamily="34" charset="0"/>
              </a:rPr>
              <a:t>    Lična sposobnost (član 45.)</a:t>
            </a:r>
          </a:p>
          <a:p>
            <a:pPr marL="114300" indent="0" algn="just" eaLnBrk="1" fontAlgn="auto" hangingPunct="1">
              <a:spcAft>
                <a:spcPts val="0"/>
              </a:spcAft>
              <a:buClrTx/>
              <a:buFont typeface="Arial" panose="020B0604020202020204" pitchFamily="34" charset="0"/>
              <a:buNone/>
              <a:defRPr/>
            </a:pPr>
            <a:r>
              <a:rPr lang="bs-Latn-BA" dirty="0">
                <a:latin typeface="Arial" pitchFamily="34" charset="0"/>
                <a:cs typeface="Arial" pitchFamily="34" charset="0"/>
              </a:rPr>
              <a:t>    Registracijska sposobnost (član 46.)</a:t>
            </a:r>
          </a:p>
          <a:p>
            <a:pPr marL="114300" indent="0" algn="just" eaLnBrk="1" fontAlgn="auto" hangingPunct="1">
              <a:spcAft>
                <a:spcPts val="0"/>
              </a:spcAft>
              <a:buClrTx/>
              <a:buFont typeface="Arial" panose="020B0604020202020204" pitchFamily="34" charset="0"/>
              <a:buNone/>
              <a:defRPr/>
            </a:pPr>
            <a:r>
              <a:rPr lang="bs-Latn-BA" dirty="0">
                <a:latin typeface="Arial" pitchFamily="34" charset="0"/>
                <a:cs typeface="Arial" pitchFamily="34" charset="0"/>
              </a:rPr>
              <a:t>    Ekonomsko finansijska sposobnost (član 47.)</a:t>
            </a:r>
          </a:p>
          <a:p>
            <a:pPr marL="114300" indent="0" algn="just" eaLnBrk="1" fontAlgn="auto" hangingPunct="1">
              <a:spcAft>
                <a:spcPts val="0"/>
              </a:spcAft>
              <a:buClrTx/>
              <a:buFont typeface="Arial" panose="020B0604020202020204" pitchFamily="34" charset="0"/>
              <a:buNone/>
              <a:defRPr/>
            </a:pPr>
            <a:r>
              <a:rPr lang="bs-Latn-BA" dirty="0">
                <a:latin typeface="Arial" pitchFamily="34" charset="0"/>
                <a:cs typeface="Arial" pitchFamily="34" charset="0"/>
              </a:rPr>
              <a:t>    Tehnička i profesionalna sposobnost ( član 49. do 51.)</a:t>
            </a:r>
          </a:p>
          <a:p>
            <a:pPr algn="just" eaLnBrk="1" fontAlgn="auto" hangingPunct="1">
              <a:spcAft>
                <a:spcPts val="0"/>
              </a:spcAft>
              <a:buClrTx/>
              <a:defRPr/>
            </a:pPr>
            <a:r>
              <a:rPr lang="bs-Latn-BA" dirty="0">
                <a:latin typeface="Arial" pitchFamily="34" charset="0"/>
                <a:cs typeface="Arial" pitchFamily="34" charset="0"/>
              </a:rPr>
              <a:t>DOKAZI ZA KVALIFIKACIJU</a:t>
            </a:r>
          </a:p>
          <a:p>
            <a:pPr algn="just" eaLnBrk="1" fontAlgn="auto" hangingPunct="1">
              <a:spcAft>
                <a:spcPts val="0"/>
              </a:spcAft>
              <a:buClrTx/>
              <a:defRPr/>
            </a:pPr>
            <a:r>
              <a:rPr lang="bs-Latn-BA" dirty="0">
                <a:latin typeface="Arial" pitchFamily="34" charset="0"/>
                <a:cs typeface="Arial" pitchFamily="34" charset="0"/>
              </a:rPr>
              <a:t>USLOVI ZA KVALIFIKACIJU U RAZLIČITIM POSTUPCIMA NABAVKE (OBAVEZNI I NEOBAVEZNI)</a:t>
            </a:r>
          </a:p>
          <a:p>
            <a:pPr algn="just" eaLnBrk="1" fontAlgn="auto" hangingPunct="1">
              <a:spcAft>
                <a:spcPts val="0"/>
              </a:spcAft>
              <a:buClrTx/>
              <a:defRPr/>
            </a:pPr>
            <a:r>
              <a:rPr lang="bs-Latn-BA" dirty="0">
                <a:latin typeface="Arial" pitchFamily="34" charset="0"/>
                <a:cs typeface="Arial" pitchFamily="34" charset="0"/>
              </a:rPr>
              <a:t>TEHNIČKE SPECIFIKACIJE I OPIS PREDMETA NABAVKE I PRAVILA ZA NJIHOVU PRIPREMU U TD</a:t>
            </a:r>
          </a:p>
          <a:p>
            <a:pPr algn="just" eaLnBrk="1" fontAlgn="auto" hangingPunct="1">
              <a:spcAft>
                <a:spcPts val="0"/>
              </a:spcAft>
              <a:buClrTx/>
              <a:defRPr/>
            </a:pPr>
            <a:r>
              <a:rPr lang="bs-Latn-BA" dirty="0">
                <a:latin typeface="Arial" pitchFamily="34" charset="0"/>
                <a:cs typeface="Arial" pitchFamily="34" charset="0"/>
              </a:rPr>
              <a:t>PITANJA </a:t>
            </a:r>
          </a:p>
          <a:p>
            <a:pPr algn="just" eaLnBrk="1" fontAlgn="auto" hangingPunct="1">
              <a:spcAft>
                <a:spcPts val="0"/>
              </a:spcAft>
              <a:buClrTx/>
              <a:buFont typeface="Calibri" pitchFamily="34" charset="0"/>
              <a:buChar char="•"/>
              <a:defRPr/>
            </a:pPr>
            <a:endParaRPr lang="en-US" dirty="0">
              <a:latin typeface="Arial" pitchFamily="34" charset="0"/>
              <a:cs typeface="Arial" pitchFamily="34" charset="0"/>
            </a:endParaRPr>
          </a:p>
        </p:txBody>
      </p:sp>
      <p:sp>
        <p:nvSpPr>
          <p:cNvPr id="4100"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B205154-6C9E-49D0-9B1D-4A982BBBC0BB}" type="slidenum">
              <a:rPr lang="en-US" altLang="sr-Latn-RS">
                <a:solidFill>
                  <a:srgbClr val="FFFFFF"/>
                </a:solidFill>
                <a:latin typeface="Calibri" panose="020F0502020204030204" pitchFamily="34" charset="0"/>
              </a:rPr>
              <a:pPr/>
              <a:t>2</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23429184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1060850"/>
            <a:ext cx="7886700" cy="1325563"/>
          </a:xfrm>
        </p:spPr>
        <p:txBody>
          <a:bodyPr/>
          <a:lstStyle/>
          <a:p>
            <a:pPr>
              <a:defRPr/>
            </a:pPr>
            <a:r>
              <a:rPr lang="bs-Latn-BA" dirty="0"/>
              <a:t>Primjeri iz prakse-diskusija</a:t>
            </a:r>
          </a:p>
        </p:txBody>
      </p:sp>
      <p:sp>
        <p:nvSpPr>
          <p:cNvPr id="3" name="Content Placeholder 2"/>
          <p:cNvSpPr>
            <a:spLocks noGrp="1"/>
          </p:cNvSpPr>
          <p:nvPr>
            <p:ph idx="1"/>
          </p:nvPr>
        </p:nvSpPr>
        <p:spPr>
          <a:xfrm>
            <a:off x="514350" y="2386413"/>
            <a:ext cx="8001000" cy="4800600"/>
          </a:xfrm>
        </p:spPr>
        <p:txBody>
          <a:bodyPr/>
          <a:lstStyle/>
          <a:p>
            <a:pPr>
              <a:defRPr/>
            </a:pPr>
            <a:r>
              <a:rPr lang="bs-Latn-BA" dirty="0"/>
              <a:t>Primjer 1.</a:t>
            </a:r>
          </a:p>
          <a:p>
            <a:pPr marL="114300" indent="0">
              <a:buFont typeface="Arial" panose="020B0604020202020204" pitchFamily="34" charset="0"/>
              <a:buNone/>
              <a:defRPr/>
            </a:pPr>
            <a:r>
              <a:rPr lang="bs-Latn-BA" dirty="0"/>
              <a:t>Predmet nabavke je nabavka goriva. PV nabavke je 300.000,00 KM. UO zahtijeva uspješno iskustvo u realizaciji jednog ugovora u zadnjih 3 godine u vrijednosti od 300.000,00 KM. </a:t>
            </a:r>
          </a:p>
          <a:p>
            <a:pPr marL="114300" indent="0">
              <a:buFont typeface="Arial" panose="020B0604020202020204" pitchFamily="34" charset="0"/>
              <a:buNone/>
              <a:defRPr/>
            </a:pPr>
            <a:endParaRPr lang="bs-Latn-BA" dirty="0"/>
          </a:p>
          <a:p>
            <a:pPr marL="114300" indent="0">
              <a:buFont typeface="Arial" panose="020B0604020202020204" pitchFamily="34" charset="0"/>
              <a:buNone/>
              <a:defRPr/>
            </a:pPr>
            <a:r>
              <a:rPr lang="bs-Latn-BA" dirty="0">
                <a:solidFill>
                  <a:srgbClr val="FF0000"/>
                </a:solidFill>
              </a:rPr>
              <a:t>-Da li je ovo u skladu sa Zakonom o JN?</a:t>
            </a:r>
          </a:p>
          <a:p>
            <a:pPr marL="114300" indent="0">
              <a:buFont typeface="Arial" panose="020B0604020202020204" pitchFamily="34" charset="0"/>
              <a:buNone/>
              <a:defRPr/>
            </a:pPr>
            <a:r>
              <a:rPr lang="bs-Latn-BA" dirty="0">
                <a:solidFill>
                  <a:srgbClr val="FF0000"/>
                </a:solidFill>
              </a:rPr>
              <a:t>-Da li ovo utiče na ograničavanje konkurencije? </a:t>
            </a:r>
          </a:p>
        </p:txBody>
      </p:sp>
      <p:sp>
        <p:nvSpPr>
          <p:cNvPr id="26628"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8882EB0-0C2D-4C6C-8FD5-C4B3AB795BAA}" type="slidenum">
              <a:rPr lang="en-US" altLang="sr-Latn-RS">
                <a:solidFill>
                  <a:srgbClr val="FFFFFF"/>
                </a:solidFill>
                <a:latin typeface="Calibri" panose="020F0502020204030204" pitchFamily="34" charset="0"/>
              </a:rPr>
              <a:pPr/>
              <a:t>20</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919501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26599"/>
            <a:ext cx="7886700" cy="1325563"/>
          </a:xfrm>
        </p:spPr>
        <p:txBody>
          <a:bodyPr/>
          <a:lstStyle/>
          <a:p>
            <a:pPr>
              <a:defRPr/>
            </a:pPr>
            <a:r>
              <a:rPr lang="bs-Latn-BA" dirty="0">
                <a:solidFill>
                  <a:srgbClr val="858585"/>
                </a:solidFill>
              </a:rPr>
              <a:t>Primjeri iz prakse-diskusija</a:t>
            </a:r>
            <a:endParaRPr lang="bs-Latn-BA" dirty="0"/>
          </a:p>
        </p:txBody>
      </p:sp>
      <p:sp>
        <p:nvSpPr>
          <p:cNvPr id="27651" name="Content Placeholder 2"/>
          <p:cNvSpPr>
            <a:spLocks noGrp="1"/>
          </p:cNvSpPr>
          <p:nvPr>
            <p:ph idx="1"/>
          </p:nvPr>
        </p:nvSpPr>
        <p:spPr>
          <a:xfrm>
            <a:off x="457200" y="2057400"/>
            <a:ext cx="7924800" cy="4800600"/>
          </a:xfrm>
        </p:spPr>
        <p:txBody>
          <a:bodyPr/>
          <a:lstStyle/>
          <a:p>
            <a:r>
              <a:rPr lang="bs-Latn-BA" altLang="sr-Latn-RS" dirty="0" smtClean="0"/>
              <a:t>Primjer 2.</a:t>
            </a:r>
          </a:p>
          <a:p>
            <a:pPr>
              <a:buFont typeface="Arial" panose="020B0604020202020204" pitchFamily="34" charset="0"/>
              <a:buNone/>
            </a:pPr>
            <a:r>
              <a:rPr lang="bs-Latn-BA" altLang="sr-Latn-RS" dirty="0" smtClean="0"/>
              <a:t>Ugovorni organ provodi postupak nabavke radova na postavljanju znakova turisičke signalizacije. Zahtijeva uspješno iskustvo na izvršenju ugovora a pod istim ili sličnim ugovorima će se smatrati ugovori na izvođenju radova na postavljanju turističke signalizacije.</a:t>
            </a:r>
          </a:p>
          <a:p>
            <a:pPr>
              <a:buFont typeface="Arial" panose="020B0604020202020204" pitchFamily="34" charset="0"/>
              <a:buNone/>
            </a:pPr>
            <a:endParaRPr lang="bs-Latn-BA" altLang="sr-Latn-RS" dirty="0" smtClean="0"/>
          </a:p>
          <a:p>
            <a:pPr>
              <a:buFont typeface="Arial" panose="020B0604020202020204" pitchFamily="34" charset="0"/>
              <a:buNone/>
            </a:pPr>
            <a:r>
              <a:rPr lang="bs-Latn-BA" altLang="sr-Latn-RS" dirty="0" smtClean="0">
                <a:solidFill>
                  <a:srgbClr val="FF0000"/>
                </a:solidFill>
              </a:rPr>
              <a:t>-Da li je ovaj uslov diskriminirajući i da li je postavljen na način da ograničava konkurenciju u predmetnom postupku nabavke? </a:t>
            </a:r>
          </a:p>
        </p:txBody>
      </p:sp>
      <p:sp>
        <p:nvSpPr>
          <p:cNvPr id="2765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8A9FB77-89E3-4754-812C-0235CA51935E}" type="slidenum">
              <a:rPr lang="en-US" altLang="sr-Latn-RS">
                <a:solidFill>
                  <a:srgbClr val="FFFFFF"/>
                </a:solidFill>
                <a:latin typeface="Calibri" panose="020F0502020204030204" pitchFamily="34" charset="0"/>
              </a:rPr>
              <a:pPr/>
              <a:t>21</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5708171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46240"/>
            <a:ext cx="7886700" cy="1325563"/>
          </a:xfrm>
        </p:spPr>
        <p:txBody>
          <a:bodyPr/>
          <a:lstStyle/>
          <a:p>
            <a:pPr>
              <a:defRPr/>
            </a:pPr>
            <a:r>
              <a:rPr lang="bs-Latn-BA" dirty="0">
                <a:solidFill>
                  <a:srgbClr val="858585"/>
                </a:solidFill>
              </a:rPr>
              <a:t>Primjeri iz prakse-diskusija</a:t>
            </a:r>
            <a:endParaRPr lang="bs-Latn-BA" dirty="0"/>
          </a:p>
        </p:txBody>
      </p:sp>
      <p:sp>
        <p:nvSpPr>
          <p:cNvPr id="28675" name="Content Placeholder 2"/>
          <p:cNvSpPr>
            <a:spLocks noGrp="1"/>
          </p:cNvSpPr>
          <p:nvPr>
            <p:ph idx="1"/>
          </p:nvPr>
        </p:nvSpPr>
        <p:spPr>
          <a:xfrm>
            <a:off x="628650" y="2370138"/>
            <a:ext cx="7886700" cy="4351338"/>
          </a:xfrm>
        </p:spPr>
        <p:txBody>
          <a:bodyPr>
            <a:normAutofit lnSpcReduction="10000"/>
          </a:bodyPr>
          <a:lstStyle/>
          <a:p>
            <a:r>
              <a:rPr lang="bs-Latn-BA" altLang="sr-Latn-RS" dirty="0" smtClean="0"/>
              <a:t>Primjer 3.</a:t>
            </a:r>
          </a:p>
          <a:p>
            <a:pPr>
              <a:buFont typeface="Arial" panose="020B0604020202020204" pitchFamily="34" charset="0"/>
              <a:buNone/>
            </a:pPr>
            <a:r>
              <a:rPr lang="bs-Latn-BA" altLang="sr-Latn-RS" dirty="0" smtClean="0"/>
              <a:t>UO provodi postupak nabavke radova na izgradnji kružnog toka sa izradom odvodnje oborinskih voda. PV nabavke je 500.000,00 KM. </a:t>
            </a:r>
          </a:p>
          <a:p>
            <a:pPr>
              <a:buFont typeface="Arial" panose="020B0604020202020204" pitchFamily="34" charset="0"/>
              <a:buNone/>
            </a:pPr>
            <a:r>
              <a:rPr lang="bs-Latn-BA" altLang="sr-Latn-RS" dirty="0" smtClean="0"/>
              <a:t>UO zahtijeva da ponuđač ima iskustvo u realizaciji jednog ili više ugovora na asfaltiranju čiji zbir iznosi minimalno 200.000,00 KM.</a:t>
            </a:r>
          </a:p>
          <a:p>
            <a:pPr>
              <a:buFont typeface="Arial" panose="020B0604020202020204" pitchFamily="34" charset="0"/>
              <a:buNone/>
            </a:pPr>
            <a:endParaRPr lang="bs-Latn-BA" altLang="sr-Latn-RS" dirty="0" smtClean="0"/>
          </a:p>
          <a:p>
            <a:pPr>
              <a:buFont typeface="Arial" panose="020B0604020202020204" pitchFamily="34" charset="0"/>
              <a:buNone/>
            </a:pPr>
            <a:endParaRPr lang="bs-Latn-BA" altLang="sr-Latn-RS" dirty="0" smtClean="0"/>
          </a:p>
          <a:p>
            <a:pPr>
              <a:buFont typeface="Arial" panose="020B0604020202020204" pitchFamily="34" charset="0"/>
              <a:buNone/>
            </a:pPr>
            <a:r>
              <a:rPr lang="bs-Latn-BA" altLang="sr-Latn-RS" dirty="0" smtClean="0">
                <a:solidFill>
                  <a:srgbClr val="FF0000"/>
                </a:solidFill>
              </a:rPr>
              <a:t>Diskusija</a:t>
            </a:r>
          </a:p>
        </p:txBody>
      </p:sp>
      <p:sp>
        <p:nvSpPr>
          <p:cNvPr id="2867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B806CC1-174A-4F71-8CB7-88691D41A015}" type="slidenum">
              <a:rPr lang="en-US" altLang="sr-Latn-RS">
                <a:solidFill>
                  <a:srgbClr val="FFFFFF"/>
                </a:solidFill>
                <a:latin typeface="Calibri" panose="020F0502020204030204" pitchFamily="34" charset="0"/>
              </a:rPr>
              <a:pPr/>
              <a:t>22</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1658095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2497" y="1522324"/>
            <a:ext cx="7924800" cy="1143000"/>
          </a:xfrm>
        </p:spPr>
        <p:txBody>
          <a:bodyPr/>
          <a:lstStyle/>
          <a:p>
            <a:pPr>
              <a:defRPr/>
            </a:pPr>
            <a:r>
              <a:rPr lang="hr-HR" dirty="0"/>
              <a:t>Definicija tehničkih specifikacija</a:t>
            </a:r>
          </a:p>
        </p:txBody>
      </p:sp>
      <p:sp>
        <p:nvSpPr>
          <p:cNvPr id="29699" name="Content Placeholder 2"/>
          <p:cNvSpPr>
            <a:spLocks noGrp="1"/>
          </p:cNvSpPr>
          <p:nvPr>
            <p:ph idx="1"/>
          </p:nvPr>
        </p:nvSpPr>
        <p:spPr>
          <a:xfrm>
            <a:off x="628650" y="2586200"/>
            <a:ext cx="7886700" cy="4351338"/>
          </a:xfrm>
        </p:spPr>
        <p:txBody>
          <a:bodyPr/>
          <a:lstStyle/>
          <a:p>
            <a:pPr algn="just"/>
            <a:endParaRPr lang="hr-HR" altLang="sr-Latn-RS" dirty="0" smtClean="0">
              <a:latin typeface="Arial" panose="020B0604020202020204" pitchFamily="34" charset="0"/>
              <a:cs typeface="Arial" panose="020B0604020202020204" pitchFamily="34" charset="0"/>
            </a:endParaRPr>
          </a:p>
          <a:p>
            <a:pPr algn="just">
              <a:buFont typeface="Arial" panose="020B0604020202020204" pitchFamily="34" charset="0"/>
              <a:buNone/>
            </a:pPr>
            <a:r>
              <a:rPr lang="hr-HR" altLang="sr-Latn-RS" sz="2400" dirty="0" smtClean="0">
                <a:latin typeface="Arial" panose="020B0604020202020204" pitchFamily="34" charset="0"/>
                <a:cs typeface="Arial" panose="020B0604020202020204" pitchFamily="34" charset="0"/>
              </a:rPr>
              <a:t>  ‘’Tehničke specifikacije označavaju skup svih tehničkih zahtjeva sadržanih i opisanih u posebnom dijelu tenderske dokumentacije. Ti zahtjevi definišu karakteristike koje mora ispunjavati materijal ili proizvod koji je predmet nabavke, usluga koja treba da se izvrši odnosno radovi koji treba da se izvedu, i na osnovu kojih se roba, usluga ili radovi mogu opisati tako da odgovaraju namjeni koju je predvidio ugovorni organ.’’</a:t>
            </a:r>
          </a:p>
        </p:txBody>
      </p:sp>
      <p:sp>
        <p:nvSpPr>
          <p:cNvPr id="2970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F30A800-17D7-45C6-9BAC-6C7598F0361A}" type="slidenum">
              <a:rPr lang="en-US" altLang="sr-Latn-RS">
                <a:solidFill>
                  <a:srgbClr val="FFFFFF"/>
                </a:solidFill>
                <a:latin typeface="Calibri" panose="020F0502020204030204" pitchFamily="34" charset="0"/>
              </a:rPr>
              <a:pPr/>
              <a:t>23</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907439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3580"/>
            <a:ext cx="7620000" cy="868362"/>
          </a:xfrm>
        </p:spPr>
        <p:txBody>
          <a:bodyPr/>
          <a:lstStyle/>
          <a:p>
            <a:pPr eaLnBrk="1" fontAlgn="auto" hangingPunct="1">
              <a:spcAft>
                <a:spcPts val="0"/>
              </a:spcAft>
              <a:defRPr/>
            </a:pPr>
            <a:r>
              <a:rPr lang="hr-HR" dirty="0">
                <a:latin typeface="Arial" pitchFamily="34" charset="0"/>
                <a:cs typeface="Arial" pitchFamily="34" charset="0"/>
              </a:rPr>
              <a:t>Principi javnih nabavki</a:t>
            </a:r>
            <a:endParaRPr lang="en-US" dirty="0">
              <a:latin typeface="Arial" pitchFamily="34" charset="0"/>
              <a:cs typeface="Arial" pitchFamily="34" charset="0"/>
            </a:endParaRPr>
          </a:p>
        </p:txBody>
      </p:sp>
      <p:sp>
        <p:nvSpPr>
          <p:cNvPr id="30723" name="Content Placeholder 2"/>
          <p:cNvSpPr>
            <a:spLocks noGrp="1"/>
          </p:cNvSpPr>
          <p:nvPr>
            <p:ph idx="1"/>
          </p:nvPr>
        </p:nvSpPr>
        <p:spPr>
          <a:xfrm>
            <a:off x="457200" y="1828800"/>
            <a:ext cx="8001000" cy="4956560"/>
          </a:xfrm>
        </p:spPr>
        <p:txBody>
          <a:bodyPr>
            <a:normAutofit fontScale="85000" lnSpcReduction="20000"/>
          </a:bodyPr>
          <a:lstStyle/>
          <a:p>
            <a:pPr eaLnBrk="1" hangingPunct="1">
              <a:buClrTx/>
            </a:pPr>
            <a:endParaRPr lang="sr-Latn-CS" altLang="sr-Latn-RS" dirty="0" smtClean="0">
              <a:latin typeface="Arial" panose="020B0604020202020204" pitchFamily="34" charset="0"/>
              <a:cs typeface="Arial" panose="020B0604020202020204" pitchFamily="34" charset="0"/>
            </a:endParaRPr>
          </a:p>
          <a:p>
            <a:pPr eaLnBrk="1" hangingPunct="1">
              <a:buClrTx/>
            </a:pPr>
            <a:r>
              <a:rPr lang="sr-Latn-CS" altLang="sr-Latn-RS" dirty="0" smtClean="0">
                <a:latin typeface="Arial" panose="020B0604020202020204" pitchFamily="34" charset="0"/>
                <a:cs typeface="Arial" panose="020B0604020202020204" pitchFamily="34" charset="0"/>
              </a:rPr>
              <a:t>Princip transparentnosti</a:t>
            </a:r>
          </a:p>
          <a:p>
            <a:pPr eaLnBrk="1" hangingPunct="1">
              <a:buClrTx/>
            </a:pPr>
            <a:endParaRPr lang="sr-Latn-CS" altLang="sr-Latn-RS" dirty="0" smtClean="0">
              <a:latin typeface="Arial" panose="020B0604020202020204" pitchFamily="34" charset="0"/>
              <a:cs typeface="Arial" panose="020B0604020202020204" pitchFamily="34" charset="0"/>
            </a:endParaRPr>
          </a:p>
          <a:p>
            <a:pPr eaLnBrk="1" hangingPunct="1">
              <a:buClrTx/>
            </a:pPr>
            <a:r>
              <a:rPr lang="sr-Latn-CS" altLang="sr-Latn-RS" dirty="0" smtClean="0">
                <a:latin typeface="Arial" panose="020B0604020202020204" pitchFamily="34" charset="0"/>
                <a:cs typeface="Arial" panose="020B0604020202020204" pitchFamily="34" charset="0"/>
              </a:rPr>
              <a:t>Princip pravične i aktivne konkurencije</a:t>
            </a:r>
          </a:p>
          <a:p>
            <a:pPr eaLnBrk="1" hangingPunct="1">
              <a:buClrTx/>
            </a:pPr>
            <a:endParaRPr lang="sr-Latn-CS" altLang="sr-Latn-RS" dirty="0" smtClean="0">
              <a:latin typeface="Arial" panose="020B0604020202020204" pitchFamily="34" charset="0"/>
              <a:cs typeface="Arial" panose="020B0604020202020204" pitchFamily="34" charset="0"/>
            </a:endParaRPr>
          </a:p>
          <a:p>
            <a:pPr eaLnBrk="1" hangingPunct="1">
              <a:buClrTx/>
            </a:pPr>
            <a:r>
              <a:rPr lang="sr-Latn-CS" altLang="sr-Latn-RS" dirty="0" smtClean="0">
                <a:latin typeface="Arial" panose="020B0604020202020204" pitchFamily="34" charset="0"/>
                <a:cs typeface="Arial" panose="020B0604020202020204" pitchFamily="34" charset="0"/>
              </a:rPr>
              <a:t>Princip efikasnog trošenja javnih sredstava</a:t>
            </a:r>
          </a:p>
          <a:p>
            <a:pPr eaLnBrk="1" hangingPunct="1">
              <a:buClrTx/>
            </a:pPr>
            <a:endParaRPr lang="sr-Latn-CS" altLang="sr-Latn-RS" dirty="0" smtClean="0">
              <a:latin typeface="Arial" panose="020B0604020202020204" pitchFamily="34" charset="0"/>
              <a:cs typeface="Arial" panose="020B0604020202020204" pitchFamily="34" charset="0"/>
            </a:endParaRPr>
          </a:p>
          <a:p>
            <a:pPr eaLnBrk="1" hangingPunct="1">
              <a:buClrTx/>
            </a:pPr>
            <a:r>
              <a:rPr lang="sr-Latn-CS" altLang="sr-Latn-RS" dirty="0" smtClean="0">
                <a:solidFill>
                  <a:srgbClr val="FF0000"/>
                </a:solidFill>
                <a:latin typeface="Arial" panose="020B0604020202020204" pitchFamily="34" charset="0"/>
                <a:cs typeface="Arial" panose="020B0604020202020204" pitchFamily="34" charset="0"/>
              </a:rPr>
              <a:t>Princip jednakog tretmana i nediskriminacije</a:t>
            </a:r>
          </a:p>
          <a:p>
            <a:pPr eaLnBrk="1" hangingPunct="1">
              <a:buClrTx/>
            </a:pPr>
            <a:endParaRPr lang="sr-Latn-CS" altLang="sr-Latn-RS" dirty="0" smtClean="0">
              <a:solidFill>
                <a:srgbClr val="FF0000"/>
              </a:solidFill>
              <a:latin typeface="Arial" panose="020B0604020202020204" pitchFamily="34" charset="0"/>
              <a:cs typeface="Arial" panose="020B0604020202020204" pitchFamily="34" charset="0"/>
            </a:endParaRPr>
          </a:p>
          <a:p>
            <a:pPr eaLnBrk="1" hangingPunct="1">
              <a:buClrTx/>
            </a:pPr>
            <a:r>
              <a:rPr lang="sr-Latn-CS" altLang="sr-Latn-RS" dirty="0" smtClean="0">
                <a:solidFill>
                  <a:srgbClr val="FF0000"/>
                </a:solidFill>
                <a:latin typeface="Arial" panose="020B0604020202020204" pitchFamily="34" charset="0"/>
                <a:cs typeface="Arial" panose="020B0604020202020204" pitchFamily="34" charset="0"/>
              </a:rPr>
              <a:t>Član 54. stav 1. ZJN</a:t>
            </a:r>
          </a:p>
          <a:p>
            <a:pPr eaLnBrk="1" hangingPunct="1">
              <a:buClrTx/>
              <a:buFont typeface="Arial" panose="020B0604020202020204" pitchFamily="34" charset="0"/>
              <a:buNone/>
            </a:pPr>
            <a:r>
              <a:rPr lang="hr-HR" altLang="sr-Latn-RS" dirty="0" smtClean="0"/>
              <a:t>    ‘’</a:t>
            </a:r>
            <a:r>
              <a:rPr lang="vi-VN" altLang="sr-Latn-RS" dirty="0" smtClean="0"/>
              <a:t>Tehničke specifikacije moraju svim</a:t>
            </a:r>
            <a:r>
              <a:rPr lang="hr-HR" altLang="sr-Latn-RS" dirty="0" smtClean="0"/>
              <a:t> </a:t>
            </a:r>
            <a:r>
              <a:rPr lang="vi-VN" altLang="sr-Latn-RS" dirty="0" smtClean="0"/>
              <a:t>ponuđačima omogućiti</a:t>
            </a:r>
            <a:r>
              <a:rPr lang="hr-HR" altLang="sr-Latn-RS" dirty="0" smtClean="0"/>
              <a:t> </a:t>
            </a:r>
            <a:r>
              <a:rPr lang="vi-VN" altLang="sr-Latn-RS" dirty="0" smtClean="0"/>
              <a:t>jednak i nediskriminirajući pristup nadmetanju.</a:t>
            </a:r>
            <a:r>
              <a:rPr lang="hr-HR" altLang="sr-Latn-RS" dirty="0" smtClean="0"/>
              <a:t>’’</a:t>
            </a:r>
            <a:r>
              <a:rPr lang="vi-VN" altLang="sr-Latn-RS" dirty="0" smtClean="0"/>
              <a:t> </a:t>
            </a:r>
            <a:endParaRPr lang="sr-Latn-CS" altLang="sr-Latn-RS" dirty="0" smtClean="0">
              <a:solidFill>
                <a:srgbClr val="FF0000"/>
              </a:solidFill>
              <a:latin typeface="Arial" panose="020B0604020202020204" pitchFamily="34" charset="0"/>
              <a:cs typeface="Arial" panose="020B0604020202020204" pitchFamily="34" charset="0"/>
            </a:endParaRPr>
          </a:p>
        </p:txBody>
      </p:sp>
      <p:sp>
        <p:nvSpPr>
          <p:cNvPr id="30724"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302727D-D483-448F-B4E3-464C6DDF531C}" type="slidenum">
              <a:rPr lang="en-US" altLang="sr-Latn-RS">
                <a:solidFill>
                  <a:srgbClr val="FFFFFF"/>
                </a:solidFill>
                <a:latin typeface="Calibri" panose="020F0502020204030204" pitchFamily="34" charset="0"/>
              </a:rPr>
              <a:pPr/>
              <a:t>24</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0722251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020" y="877873"/>
            <a:ext cx="7886700" cy="1325563"/>
          </a:xfrm>
        </p:spPr>
        <p:txBody>
          <a:bodyPr/>
          <a:lstStyle/>
          <a:p>
            <a:pPr eaLnBrk="1" fontAlgn="auto" hangingPunct="1">
              <a:spcAft>
                <a:spcPts val="0"/>
              </a:spcAft>
              <a:defRPr/>
            </a:pPr>
            <a:r>
              <a:rPr lang="hr-HR" dirty="0">
                <a:latin typeface="Arial" pitchFamily="34" charset="0"/>
                <a:cs typeface="Arial" pitchFamily="34" charset="0"/>
              </a:rPr>
              <a:t>Zabrana diskriminacije-Direktive EU</a:t>
            </a:r>
            <a:endParaRPr lang="en-US" dirty="0">
              <a:latin typeface="Arial" pitchFamily="34" charset="0"/>
              <a:cs typeface="Arial" pitchFamily="34" charset="0"/>
            </a:endParaRPr>
          </a:p>
        </p:txBody>
      </p:sp>
      <p:sp>
        <p:nvSpPr>
          <p:cNvPr id="31747" name="Content Placeholder 2"/>
          <p:cNvSpPr>
            <a:spLocks noGrp="1"/>
          </p:cNvSpPr>
          <p:nvPr>
            <p:ph idx="1"/>
          </p:nvPr>
        </p:nvSpPr>
        <p:spPr>
          <a:xfrm>
            <a:off x="517021" y="2133600"/>
            <a:ext cx="7620000" cy="4724400"/>
          </a:xfrm>
        </p:spPr>
        <p:txBody>
          <a:bodyPr>
            <a:normAutofit fontScale="92500" lnSpcReduction="10000"/>
          </a:bodyPr>
          <a:lstStyle/>
          <a:p>
            <a:r>
              <a:rPr lang="hr-HR" altLang="sr-Latn-RS" dirty="0" smtClean="0">
                <a:latin typeface="Arial" panose="020B0604020202020204" pitchFamily="34" charset="0"/>
                <a:cs typeface="Arial" panose="020B0604020202020204" pitchFamily="34" charset="0"/>
              </a:rPr>
              <a:t>Prilikom pripreme tehničkih specifikacija postoji </a:t>
            </a:r>
            <a:r>
              <a:rPr lang="hr-HR" altLang="sr-Latn-RS" dirty="0" smtClean="0">
                <a:solidFill>
                  <a:srgbClr val="FF0000"/>
                </a:solidFill>
                <a:latin typeface="Arial" panose="020B0604020202020204" pitchFamily="34" charset="0"/>
                <a:cs typeface="Arial" panose="020B0604020202020204" pitchFamily="34" charset="0"/>
              </a:rPr>
              <a:t>opća zabrana korištenja tehničkih specifikacija </a:t>
            </a:r>
            <a:r>
              <a:rPr lang="pl-PL" altLang="sr-Latn-RS" dirty="0" smtClean="0">
                <a:solidFill>
                  <a:srgbClr val="FF0000"/>
                </a:solidFill>
                <a:latin typeface="Arial" panose="020B0604020202020204" pitchFamily="34" charset="0"/>
                <a:cs typeface="Arial" panose="020B0604020202020204" pitchFamily="34" charset="0"/>
              </a:rPr>
              <a:t>u kojima se upućuje na robe određene izrade ili izvora, ili na određeni postupak, odnosno </a:t>
            </a:r>
            <a:r>
              <a:rPr lang="vi-VN" altLang="sr-Latn-RS" dirty="0" smtClean="0">
                <a:solidFill>
                  <a:srgbClr val="FF0000"/>
                </a:solidFill>
                <a:cs typeface="Arial" panose="020B0604020202020204" pitchFamily="34" charset="0"/>
              </a:rPr>
              <a:t>tehničk</a:t>
            </a:r>
            <a:r>
              <a:rPr lang="hr-HR" altLang="sr-Latn-RS" dirty="0" smtClean="0">
                <a:solidFill>
                  <a:srgbClr val="FF0000"/>
                </a:solidFill>
                <a:latin typeface="Arial" panose="020B0604020202020204" pitchFamily="34" charset="0"/>
                <a:cs typeface="Arial" panose="020B0604020202020204" pitchFamily="34" charset="0"/>
              </a:rPr>
              <a:t>ih</a:t>
            </a:r>
            <a:r>
              <a:rPr lang="vi-VN" altLang="sr-Latn-RS" dirty="0" smtClean="0">
                <a:solidFill>
                  <a:srgbClr val="FF0000"/>
                </a:solidFill>
                <a:cs typeface="Arial" panose="020B0604020202020204" pitchFamily="34" charset="0"/>
              </a:rPr>
              <a:t> specifikacija kojima se favorizuju ili eliminišu određena preduzeća ili proizvodi</a:t>
            </a:r>
            <a:r>
              <a:rPr lang="vi-VN" altLang="sr-Latn-RS" dirty="0" smtClean="0">
                <a:cs typeface="Arial" panose="020B0604020202020204" pitchFamily="34" charset="0"/>
              </a:rPr>
              <a:t>.</a:t>
            </a:r>
            <a:endParaRPr lang="hr-HR" altLang="sr-Latn-RS" dirty="0" smtClean="0">
              <a:latin typeface="Arial" panose="020B0604020202020204" pitchFamily="34" charset="0"/>
              <a:cs typeface="Arial" panose="020B0604020202020204" pitchFamily="34" charset="0"/>
            </a:endParaRPr>
          </a:p>
          <a:p>
            <a:pPr>
              <a:buFont typeface="Arial" panose="020B0604020202020204" pitchFamily="34" charset="0"/>
              <a:buNone/>
            </a:pPr>
            <a:endParaRPr lang="vi-VN" altLang="sr-Latn-RS" dirty="0" smtClean="0">
              <a:cs typeface="Arial" panose="020B0604020202020204" pitchFamily="34" charset="0"/>
            </a:endParaRPr>
          </a:p>
          <a:p>
            <a:r>
              <a:rPr lang="sv-SE" altLang="sr-Latn-RS" dirty="0" smtClean="0">
                <a:latin typeface="Arial" panose="020B0604020202020204" pitchFamily="34" charset="0"/>
                <a:cs typeface="Arial" panose="020B0604020202020204" pitchFamily="34" charset="0"/>
              </a:rPr>
              <a:t>U Direktivama se među tehničkim specifikacijama koje mogu imati takav diskriminatorni</a:t>
            </a:r>
            <a:r>
              <a:rPr lang="hr-HR" altLang="sr-Latn-RS" dirty="0" smtClean="0">
                <a:latin typeface="Arial" panose="020B0604020202020204" pitchFamily="34" charset="0"/>
                <a:cs typeface="Arial" panose="020B0604020202020204" pitchFamily="34" charset="0"/>
              </a:rPr>
              <a:t> </a:t>
            </a:r>
            <a:r>
              <a:rPr lang="pl-PL" altLang="sr-Latn-RS" dirty="0" smtClean="0">
                <a:latin typeface="Arial" panose="020B0604020202020204" pitchFamily="34" charset="0"/>
                <a:cs typeface="Arial" panose="020B0604020202020204" pitchFamily="34" charset="0"/>
              </a:rPr>
              <a:t>efekat, i stoga su zabranjene naročito spominju specifikacije </a:t>
            </a:r>
            <a:r>
              <a:rPr lang="pl-PL" altLang="sr-Latn-RS" dirty="0" smtClean="0">
                <a:solidFill>
                  <a:srgbClr val="FF0000"/>
                </a:solidFill>
                <a:latin typeface="Arial" panose="020B0604020202020204" pitchFamily="34" charset="0"/>
                <a:cs typeface="Arial" panose="020B0604020202020204" pitchFamily="34" charset="0"/>
              </a:rPr>
              <a:t>koje upućuju na robne znakove, </a:t>
            </a:r>
            <a:r>
              <a:rPr lang="hr-HR" altLang="sr-Latn-RS" dirty="0" smtClean="0">
                <a:solidFill>
                  <a:srgbClr val="FF0000"/>
                </a:solidFill>
                <a:latin typeface="Arial" panose="020B0604020202020204" pitchFamily="34" charset="0"/>
                <a:cs typeface="Arial" panose="020B0604020202020204" pitchFamily="34" charset="0"/>
              </a:rPr>
              <a:t>patente i tipove, odnosno konkretno poreklo ili proizvodnju</a:t>
            </a:r>
            <a:r>
              <a:rPr lang="hr-HR" altLang="sr-Latn-RS" dirty="0" smtClean="0">
                <a:latin typeface="Arial" panose="020B0604020202020204" pitchFamily="34" charset="0"/>
                <a:cs typeface="Arial" panose="020B0604020202020204" pitchFamily="34" charset="0"/>
              </a:rPr>
              <a:t>.</a:t>
            </a:r>
            <a:endParaRPr lang="sr-Latn-CS" altLang="sr-Latn-RS" dirty="0" smtClean="0">
              <a:latin typeface="Arial" panose="020B0604020202020204" pitchFamily="34" charset="0"/>
              <a:cs typeface="Arial" panose="020B0604020202020204" pitchFamily="34" charset="0"/>
            </a:endParaRPr>
          </a:p>
        </p:txBody>
      </p:sp>
      <p:sp>
        <p:nvSpPr>
          <p:cNvPr id="31748"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CF58F6B-057E-49D7-8863-3C29743F4DCC}" type="slidenum">
              <a:rPr lang="en-US" altLang="sr-Latn-RS">
                <a:solidFill>
                  <a:srgbClr val="FFFFFF"/>
                </a:solidFill>
                <a:latin typeface="Calibri" panose="020F0502020204030204" pitchFamily="34" charset="0"/>
              </a:rPr>
              <a:pPr/>
              <a:t>25</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900568635"/>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86420"/>
            <a:ext cx="7886700" cy="1325563"/>
          </a:xfrm>
        </p:spPr>
        <p:txBody>
          <a:bodyPr/>
          <a:lstStyle/>
          <a:p>
            <a:pPr eaLnBrk="1" fontAlgn="auto" hangingPunct="1">
              <a:spcAft>
                <a:spcPts val="0"/>
              </a:spcAft>
              <a:defRPr/>
            </a:pPr>
            <a:r>
              <a:rPr lang="hr-HR" dirty="0">
                <a:latin typeface="Arial" pitchFamily="34" charset="0"/>
                <a:cs typeface="Arial" pitchFamily="34" charset="0"/>
              </a:rPr>
              <a:t>Zabrana diskriminacije - ZJN</a:t>
            </a:r>
            <a:endParaRPr lang="en-US" dirty="0">
              <a:latin typeface="Arial" pitchFamily="34" charset="0"/>
              <a:cs typeface="Arial" pitchFamily="34" charset="0"/>
            </a:endParaRPr>
          </a:p>
        </p:txBody>
      </p:sp>
      <p:sp>
        <p:nvSpPr>
          <p:cNvPr id="32771" name="Content Placeholder 2"/>
          <p:cNvSpPr>
            <a:spLocks noGrp="1"/>
          </p:cNvSpPr>
          <p:nvPr>
            <p:ph idx="1"/>
          </p:nvPr>
        </p:nvSpPr>
        <p:spPr>
          <a:xfrm>
            <a:off x="457200" y="1690688"/>
            <a:ext cx="7620000" cy="4710111"/>
          </a:xfrm>
        </p:spPr>
        <p:txBody>
          <a:bodyPr/>
          <a:lstStyle/>
          <a:p>
            <a:pPr marL="114300" indent="0" eaLnBrk="1" hangingPunct="1">
              <a:buClrTx/>
              <a:buFont typeface="Arial" panose="020B0604020202020204" pitchFamily="34" charset="0"/>
              <a:buNone/>
            </a:pPr>
            <a:endParaRPr lang="hr-HR" altLang="sr-Latn-RS" dirty="0" smtClean="0">
              <a:latin typeface="Arial" panose="020B0604020202020204" pitchFamily="34" charset="0"/>
              <a:cs typeface="Arial" panose="020B0604020202020204" pitchFamily="34" charset="0"/>
            </a:endParaRPr>
          </a:p>
          <a:p>
            <a:pPr marL="114300" indent="0" eaLnBrk="1" hangingPunct="1">
              <a:buClrTx/>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Član 54. stav 9. ZJN u skladu sa direktivama propisuje:</a:t>
            </a:r>
          </a:p>
          <a:p>
            <a:pPr marL="114300" indent="0" eaLnBrk="1" hangingPunct="1">
              <a:buClrTx/>
              <a:buFont typeface="Arial" panose="020B0604020202020204" pitchFamily="34" charset="0"/>
              <a:buNone/>
            </a:pPr>
            <a:endParaRPr lang="hr-HR" altLang="sr-Latn-RS" dirty="0" smtClean="0"/>
          </a:p>
          <a:p>
            <a:pPr marL="114300" indent="0" algn="just" eaLnBrk="1" hangingPunct="1">
              <a:buClrTx/>
              <a:buFont typeface="Arial" panose="020B0604020202020204" pitchFamily="34" charset="0"/>
              <a:buNone/>
            </a:pPr>
            <a:r>
              <a:rPr lang="hr-HR" altLang="sr-Latn-RS" dirty="0" smtClean="0"/>
              <a:t>‘’</a:t>
            </a:r>
            <a:r>
              <a:rPr lang="vi-VN" altLang="sr-Latn-RS" dirty="0" smtClean="0"/>
              <a:t>Osim ako nije opravdano predmetom nabavke, u tehničkoj specifikaciji ne smije se uputiti na određenog proizvođača, na porijeklo ili na poseban postupak, na marke, patente, tipove ili određeno porijeklo, ako bi se time pogodovalo ili bi se isključili određeni privredni subjekti ili određeni proizvodi.</a:t>
            </a:r>
            <a:r>
              <a:rPr lang="hr-HR" altLang="sr-Latn-RS" dirty="0" smtClean="0"/>
              <a:t>’’</a:t>
            </a:r>
            <a:r>
              <a:rPr lang="vi-VN" altLang="sr-Latn-RS" dirty="0" smtClean="0"/>
              <a:t> </a:t>
            </a:r>
            <a:endParaRPr lang="sr-Latn-CS" altLang="sr-Latn-RS" dirty="0" smtClean="0">
              <a:latin typeface="Times New Roman" panose="02020603050405020304" pitchFamily="18" charset="0"/>
              <a:cs typeface="Times New Roman" panose="02020603050405020304" pitchFamily="18" charset="0"/>
            </a:endParaRPr>
          </a:p>
        </p:txBody>
      </p:sp>
      <p:sp>
        <p:nvSpPr>
          <p:cNvPr id="32772"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9B60CA-333A-43EF-B117-ED3D308394B8}" type="slidenum">
              <a:rPr lang="en-US" altLang="sr-Latn-RS">
                <a:solidFill>
                  <a:srgbClr val="FFFFFF"/>
                </a:solidFill>
                <a:latin typeface="Calibri" panose="020F0502020204030204" pitchFamily="34" charset="0"/>
              </a:rPr>
              <a:pPr/>
              <a:t>26</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219888504"/>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97515"/>
            <a:ext cx="7886700" cy="1325563"/>
          </a:xfrm>
        </p:spPr>
        <p:txBody>
          <a:bodyPr/>
          <a:lstStyle/>
          <a:p>
            <a:pPr>
              <a:defRPr/>
            </a:pPr>
            <a:r>
              <a:rPr lang="hr-HR" dirty="0"/>
              <a:t>Upotreba standarda i ekoloških oznaka pri pripremi TS</a:t>
            </a:r>
          </a:p>
        </p:txBody>
      </p:sp>
      <p:sp>
        <p:nvSpPr>
          <p:cNvPr id="33795" name="Content Placeholder 2"/>
          <p:cNvSpPr>
            <a:spLocks noGrp="1"/>
          </p:cNvSpPr>
          <p:nvPr>
            <p:ph idx="1"/>
          </p:nvPr>
        </p:nvSpPr>
        <p:spPr>
          <a:xfrm>
            <a:off x="482837" y="2541661"/>
            <a:ext cx="7620000" cy="4953000"/>
          </a:xfrm>
        </p:spPr>
        <p:txBody>
          <a:bodyPr>
            <a:normAutofit fontScale="77500" lnSpcReduction="20000"/>
          </a:bodyPr>
          <a:lstStyle/>
          <a:p>
            <a:r>
              <a:rPr lang="hr-HR" altLang="sr-Latn-RS" dirty="0" smtClean="0">
                <a:latin typeface="Arial" panose="020B0604020202020204" pitchFamily="34" charset="0"/>
                <a:cs typeface="Arial" panose="020B0604020202020204" pitchFamily="34" charset="0"/>
              </a:rPr>
              <a:t>Pozivanje na standarde se vrši slijedećim redoslijedom</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 bosanskohercegovačke standarde</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 bosanskohercegovačke standarde kojima se preuzimaju evropski standardi</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 međunarodne standarde </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 </a:t>
            </a:r>
            <a:r>
              <a:rPr lang="vi-VN" altLang="sr-Latn-RS" dirty="0" smtClean="0"/>
              <a:t>druge tehničke referentne sisteme koje su utemeljila evropska tijela za standardizaciju ili, ako oni ne postoje, na bosanskohercegovačke standarde, bosanskohercegovačka tehnička odobrenja ili bosanskohercegovačke tehničke specifikacije koje se odnose na projektovanje, izračun i izvođenje radova te upotrebu proizvoda, pri čemu se svaka uputa mora označiti riječima "ili ekvivalent“</a:t>
            </a:r>
            <a:endParaRPr lang="hr-HR" altLang="sr-Latn-RS" dirty="0" smtClean="0"/>
          </a:p>
          <a:p>
            <a:r>
              <a:rPr lang="hr-HR" altLang="sr-Latn-RS" dirty="0" smtClean="0">
                <a:latin typeface="Arial" panose="020B0604020202020204" pitchFamily="34" charset="0"/>
                <a:cs typeface="Arial" panose="020B0604020202020204" pitchFamily="34" charset="0"/>
              </a:rPr>
              <a:t>Dozvoljena je upotreba određenih oznaka energetske efikasnosti kao i određenih ekoloških zahtjeva </a:t>
            </a:r>
          </a:p>
        </p:txBody>
      </p:sp>
      <p:sp>
        <p:nvSpPr>
          <p:cNvPr id="3379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4D21975-2BBE-44CD-957A-AA0D19324C4D}" type="slidenum">
              <a:rPr lang="en-US" altLang="sr-Latn-RS">
                <a:solidFill>
                  <a:srgbClr val="FFFFFF"/>
                </a:solidFill>
                <a:latin typeface="Calibri" panose="020F0502020204030204" pitchFamily="34" charset="0"/>
              </a:rPr>
              <a:pPr/>
              <a:t>27</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896363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753202"/>
            <a:ext cx="8077200" cy="1143000"/>
          </a:xfrm>
        </p:spPr>
        <p:txBody>
          <a:bodyPr/>
          <a:lstStyle/>
          <a:p>
            <a:pPr>
              <a:defRPr/>
            </a:pPr>
            <a:r>
              <a:rPr lang="hr-HR" dirty="0"/>
              <a:t>Primjena termina ‘’ili ekvivalent’’</a:t>
            </a:r>
          </a:p>
        </p:txBody>
      </p:sp>
      <p:sp>
        <p:nvSpPr>
          <p:cNvPr id="34819" name="Content Placeholder 2"/>
          <p:cNvSpPr>
            <a:spLocks noGrp="1"/>
          </p:cNvSpPr>
          <p:nvPr>
            <p:ph idx="1"/>
          </p:nvPr>
        </p:nvSpPr>
        <p:spPr>
          <a:xfrm>
            <a:off x="94004" y="1803163"/>
            <a:ext cx="8896171" cy="4918312"/>
          </a:xfrm>
        </p:spPr>
        <p:txBody>
          <a:bodyPr>
            <a:normAutofit lnSpcReduction="10000"/>
          </a:bodyPr>
          <a:lstStyle/>
          <a:p>
            <a:r>
              <a:rPr lang="vi-VN" altLang="sr-Latn-RS" dirty="0" smtClean="0"/>
              <a:t>Osim ako nije opravdano predmetom nabavke, u tehničkoj specifikaciji ne smije se uputiti na određenog proizvođača, na porijeklo ili na poseban postupak, na marke, patente, tipove ili određeno porijeklo, ako bi se time pogodovalo ili bi se isključili određeni privredni subjekti ili određeni proizvodi. Takve napomene dopuštene su samo ako se predmet nabavke ne može dovoljno precizno i razumljivo opisati, ali se bez izuzetka moraju označiti s dodatkom "ili ekvivalent". </a:t>
            </a:r>
            <a:r>
              <a:rPr lang="vi-VN" altLang="sr-Latn-RS" i="1" u="sng" dirty="0" smtClean="0"/>
              <a:t>Nepoznavanje predmeta nabavke ne oslobađa ugovorni organ obaveze za definiranje predmeta nabavke na stvarno konkurentskoj osnovi</a:t>
            </a:r>
            <a:endParaRPr lang="hr-HR" altLang="sr-Latn-RS" i="1" u="sng" dirty="0" smtClean="0">
              <a:latin typeface="Arial" panose="020B0604020202020204" pitchFamily="34" charset="0"/>
              <a:cs typeface="Arial" panose="020B0604020202020204" pitchFamily="34" charset="0"/>
            </a:endParaRPr>
          </a:p>
        </p:txBody>
      </p:sp>
      <p:sp>
        <p:nvSpPr>
          <p:cNvPr id="3482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7D159B7-7921-4DBD-9135-074D0CC421FD}" type="slidenum">
              <a:rPr lang="en-US" altLang="sr-Latn-RS">
                <a:solidFill>
                  <a:srgbClr val="FFFFFF"/>
                </a:solidFill>
                <a:latin typeface="Calibri" panose="020F0502020204030204" pitchFamily="34" charset="0"/>
              </a:rPr>
              <a:pPr/>
              <a:t>28</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27996346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4229" y="881390"/>
            <a:ext cx="8001000" cy="1143000"/>
          </a:xfrm>
        </p:spPr>
        <p:txBody>
          <a:bodyPr/>
          <a:lstStyle/>
          <a:p>
            <a:pPr>
              <a:defRPr/>
            </a:pPr>
            <a:r>
              <a:rPr lang="hr-HR" dirty="0"/>
              <a:t>Primjena termina ‘’ili ekvivalent’’</a:t>
            </a:r>
          </a:p>
        </p:txBody>
      </p:sp>
      <p:sp>
        <p:nvSpPr>
          <p:cNvPr id="35843" name="Content Placeholder 2"/>
          <p:cNvSpPr>
            <a:spLocks noGrp="1"/>
          </p:cNvSpPr>
          <p:nvPr>
            <p:ph idx="1"/>
          </p:nvPr>
        </p:nvSpPr>
        <p:spPr>
          <a:xfrm>
            <a:off x="333286" y="1825625"/>
            <a:ext cx="8562886" cy="4351338"/>
          </a:xfrm>
        </p:spPr>
        <p:txBody>
          <a:bodyPr>
            <a:normAutofit lnSpcReduction="10000"/>
          </a:bodyPr>
          <a:lstStyle/>
          <a:p>
            <a:r>
              <a:rPr lang="vi-VN" altLang="sr-Latn-RS" dirty="0" smtClean="0"/>
              <a:t>Ako se izuzetno objavi poziv za određeni proizvod s dodatkom "ili ekvivalent", ponuđač mora na za to predviđenim praznim mjestima, prema odgovarajućim stavkama, navesti podatke o proizvodu i tipu odgovarajućeg proizvoda koji nudi te, ako se to traži, i ostale podatke koji se odnose na taj proizvod. Kriteriji mjerodavni za ocjenjivanje ekvivalentnosti navode se u opisu predmeta nabavke</a:t>
            </a:r>
            <a:r>
              <a:rPr lang="hr-HR" altLang="sr-Latn-RS" dirty="0" smtClean="0"/>
              <a:t>. </a:t>
            </a:r>
            <a:r>
              <a:rPr lang="vi-VN" altLang="sr-Latn-RS" dirty="0" smtClean="0"/>
              <a:t>Proizvodi koji su u tenderskoj dokumentaciji navedeni kao primjeri smatraju se ponuđenima ako ponuđač ne navede nikakve druge proizvode na predviđenom mjestu.</a:t>
            </a:r>
            <a:endParaRPr lang="hr-HR" altLang="sr-Latn-RS" dirty="0" smtClean="0"/>
          </a:p>
        </p:txBody>
      </p:sp>
      <p:sp>
        <p:nvSpPr>
          <p:cNvPr id="3584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CBC981E-4A49-4B0A-BB61-72FC753D6974}" type="slidenum">
              <a:rPr lang="en-US" altLang="sr-Latn-RS">
                <a:solidFill>
                  <a:srgbClr val="FFFFFF"/>
                </a:solidFill>
                <a:latin typeface="Calibri" panose="020F0502020204030204" pitchFamily="34" charset="0"/>
              </a:rPr>
              <a:pPr/>
              <a:t>29</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50505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5494"/>
            <a:ext cx="7620000" cy="672981"/>
          </a:xfrm>
        </p:spPr>
        <p:txBody>
          <a:bodyPr>
            <a:normAutofit fontScale="90000"/>
          </a:bodyPr>
          <a:lstStyle/>
          <a:p>
            <a:pPr eaLnBrk="1" fontAlgn="auto" hangingPunct="1">
              <a:spcAft>
                <a:spcPts val="0"/>
              </a:spcAft>
              <a:defRPr/>
            </a:pPr>
            <a:r>
              <a:rPr lang="bs-Latn-BA" sz="4400" spc="0" dirty="0">
                <a:solidFill>
                  <a:prstClr val="black"/>
                </a:solidFill>
                <a:latin typeface="Arial" charset="0"/>
                <a:cs typeface="Arial" charset="0"/>
              </a:rPr>
              <a:t>SADRŽAJ TD</a:t>
            </a:r>
            <a:endParaRPr lang="en-US" dirty="0">
              <a:latin typeface="Arial" pitchFamily="34" charset="0"/>
              <a:cs typeface="Arial" pitchFamily="34" charset="0"/>
            </a:endParaRPr>
          </a:p>
        </p:txBody>
      </p:sp>
      <p:sp>
        <p:nvSpPr>
          <p:cNvPr id="5123" name="Content Placeholder 2"/>
          <p:cNvSpPr>
            <a:spLocks noGrp="1"/>
          </p:cNvSpPr>
          <p:nvPr>
            <p:ph idx="1"/>
          </p:nvPr>
        </p:nvSpPr>
        <p:spPr>
          <a:xfrm>
            <a:off x="228600" y="1768978"/>
            <a:ext cx="8302625" cy="5089021"/>
          </a:xfrm>
        </p:spPr>
        <p:txBody>
          <a:bodyPr>
            <a:normAutofit fontScale="92500" lnSpcReduction="10000"/>
          </a:bodyPr>
          <a:lstStyle/>
          <a:p>
            <a:pPr marL="285750" indent="-285750" algn="just" eaLnBrk="1" hangingPunct="1">
              <a:buClrTx/>
              <a:buFont typeface="Wingdings" panose="05000000000000000000" pitchFamily="2" charset="2"/>
              <a:buChar char="q"/>
            </a:pPr>
            <a:r>
              <a:rPr lang="bs-Latn-BA" altLang="sr-Latn-RS" dirty="0" smtClean="0">
                <a:solidFill>
                  <a:srgbClr val="000000"/>
                </a:solidFill>
                <a:latin typeface="Arial" panose="020B0604020202020204" pitchFamily="34" charset="0"/>
                <a:cs typeface="Arial" panose="020B0604020202020204" pitchFamily="34" charset="0"/>
              </a:rPr>
              <a:t>Opšti podaci</a:t>
            </a:r>
            <a:r>
              <a:rPr lang="bs-Latn-BA" altLang="sr-Latn-RS" sz="1800" dirty="0" smtClean="0">
                <a:solidFill>
                  <a:srgbClr val="000000"/>
                </a:solidFill>
                <a:latin typeface="Arial" panose="020B0604020202020204" pitchFamily="34" charset="0"/>
                <a:cs typeface="Arial" panose="020B0604020202020204" pitchFamily="34" charset="0"/>
              </a:rPr>
              <a:t>(naziv i adresa UO, IDB UO, kontakt informacije, kontakt osoba, PS koji su u sukobu interesa-čl52, r.br. nabavke u planu i postupak, vrstu ugovora r/u/r i procijenj. vrij., okv sporazum da ili ne)</a:t>
            </a:r>
          </a:p>
          <a:p>
            <a:pPr marL="285750" indent="-285750" algn="just" eaLnBrk="1" hangingPunct="1">
              <a:buClrTx/>
              <a:buFont typeface="Wingdings" panose="05000000000000000000" pitchFamily="2" charset="2"/>
              <a:buChar char="q"/>
            </a:pPr>
            <a:r>
              <a:rPr lang="bs-Latn-BA" altLang="sr-Latn-RS" dirty="0" smtClean="0">
                <a:solidFill>
                  <a:srgbClr val="FF0000"/>
                </a:solidFill>
                <a:latin typeface="Arial" panose="020B0604020202020204" pitchFamily="34" charset="0"/>
                <a:cs typeface="Arial" panose="020B0604020202020204" pitchFamily="34" charset="0"/>
              </a:rPr>
              <a:t>Podaci o predmetu nabavke</a:t>
            </a:r>
            <a:r>
              <a:rPr lang="bs-Latn-BA" altLang="sr-Latn-RS" sz="1800" dirty="0" smtClean="0">
                <a:solidFill>
                  <a:srgbClr val="FF0000"/>
                </a:solidFill>
                <a:latin typeface="Arial" panose="020B0604020202020204" pitchFamily="34" charset="0"/>
                <a:cs typeface="Arial" panose="020B0604020202020204" pitchFamily="34" charset="0"/>
              </a:rPr>
              <a:t>(opis predmeta i JRJN, termin ‘’ekvivalent’’ –oprez, precizno navođenje lotova,količ. specif., rad/usl -detaljan opis posla,tehn spec, obrzac za cijenu, mjesto isporuke/izvr/izvođenja,rok izvršenja ugovora i rok za početak izvršenja, podaci o OS-trajanje i sa koliko ponuđača) </a:t>
            </a:r>
          </a:p>
          <a:p>
            <a:pPr marL="285750" indent="-285750" algn="just" eaLnBrk="1" hangingPunct="1">
              <a:buClrTx/>
              <a:buFont typeface="Wingdings" panose="05000000000000000000" pitchFamily="2" charset="2"/>
              <a:buChar char="q"/>
            </a:pPr>
            <a:r>
              <a:rPr lang="bs-Latn-BA" altLang="sr-Latn-RS" dirty="0" smtClean="0">
                <a:solidFill>
                  <a:srgbClr val="FF0000"/>
                </a:solidFill>
                <a:latin typeface="Arial" panose="020B0604020202020204" pitchFamily="34" charset="0"/>
                <a:cs typeface="Arial" panose="020B0604020202020204" pitchFamily="34" charset="0"/>
              </a:rPr>
              <a:t>Uslovi za kvalifikaciju kandidata/ponuđača</a:t>
            </a:r>
            <a:r>
              <a:rPr lang="bs-Latn-BA" altLang="sr-Latn-RS" sz="1800" dirty="0" smtClean="0">
                <a:solidFill>
                  <a:srgbClr val="FF0000"/>
                </a:solidFill>
                <a:latin typeface="Arial" panose="020B0604020202020204" pitchFamily="34" charset="0"/>
                <a:cs typeface="Arial" panose="020B0604020202020204" pitchFamily="34" charset="0"/>
              </a:rPr>
              <a:t>(min. uslovi za kv. pon.-izjava i obične kopije dokumenata, posebo definisani uslovi za kv. ukoliko ponudu dostavlja grupa ponuđača, rok u kojem je izabrani ponuđač dužan dostaviti dokaze o kvalifikovanosti (orig ili ov kopija) nakon obavještenja ponuđača o rezultatima.)       </a:t>
            </a:r>
          </a:p>
          <a:p>
            <a:pPr marL="285750" indent="-285750" algn="just" eaLnBrk="1" hangingPunct="1">
              <a:buClrTx/>
              <a:buFont typeface="Wingdings" panose="05000000000000000000" pitchFamily="2" charset="2"/>
              <a:buChar char="q"/>
            </a:pPr>
            <a:r>
              <a:rPr lang="hr-HR" altLang="sr-Latn-RS" dirty="0" smtClean="0">
                <a:solidFill>
                  <a:srgbClr val="000000"/>
                </a:solidFill>
                <a:latin typeface="Arial" panose="020B0604020202020204" pitchFamily="34" charset="0"/>
                <a:ea typeface="Calibri" panose="020F0502020204030204" pitchFamily="34" charset="0"/>
                <a:cs typeface="Arial" panose="020B0604020202020204" pitchFamily="34" charset="0"/>
              </a:rPr>
              <a:t>Podaci o zahtjevu za učešće/ponudi</a:t>
            </a:r>
            <a:r>
              <a:rPr lang="hr-HR" altLang="sr-Latn-RS" sz="1800" dirty="0" smtClean="0">
                <a:solidFill>
                  <a:srgbClr val="000000"/>
                </a:solidFill>
                <a:latin typeface="Arial" panose="020B0604020202020204" pitchFamily="34" charset="0"/>
                <a:ea typeface="Calibri" panose="020F0502020204030204" pitchFamily="34" charset="0"/>
                <a:cs typeface="Arial" panose="020B0604020202020204" pitchFamily="34" charset="0"/>
              </a:rPr>
              <a:t>(sadržaj pon i način izrade, način dostave, način dostave dokum za više lotova, alternativna ponuda ako je dozvoljena, način određivanja cijene (valuta, svi zavisni troškovi...), kriterije za dodjelu ugovora, jezik ponude, važenje, uzorci-način dostavljanja, ‘’ekvivalent’’-pojašnjenje, mjesto-datum –vrijeme prijema, m/d/v otvaranja, nacrt ili osnovne elemente ugovora/OS) </a:t>
            </a:r>
            <a:endParaRPr lang="hr-HR" altLang="sr-Latn-RS" dirty="0" smtClean="0">
              <a:solidFill>
                <a:srgbClr val="000000"/>
              </a:solidFill>
              <a:latin typeface="Arial" panose="020B0604020202020204" pitchFamily="34" charset="0"/>
              <a:ea typeface="Calibri" panose="020F0502020204030204" pitchFamily="34" charset="0"/>
              <a:cs typeface="Arial" panose="020B0604020202020204" pitchFamily="34" charset="0"/>
            </a:endParaRPr>
          </a:p>
          <a:p>
            <a:pPr marL="285750" indent="-285750" eaLnBrk="1" hangingPunct="1">
              <a:buClrTx/>
            </a:pPr>
            <a:endParaRPr lang="sr-Latn-RS" altLang="sr-Latn-RS" dirty="0" smtClean="0">
              <a:latin typeface="Arial" panose="020B0604020202020204" pitchFamily="34" charset="0"/>
              <a:cs typeface="Arial" panose="020B0604020202020204" pitchFamily="34" charset="0"/>
            </a:endParaRPr>
          </a:p>
        </p:txBody>
      </p:sp>
      <p:sp>
        <p:nvSpPr>
          <p:cNvPr id="5124"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C8B3360-8201-4887-8792-61870B2694A5}" type="slidenum">
              <a:rPr lang="en-US" altLang="sr-Latn-RS">
                <a:solidFill>
                  <a:srgbClr val="FFFFFF"/>
                </a:solidFill>
                <a:latin typeface="Calibri" panose="020F0502020204030204" pitchFamily="34" charset="0"/>
              </a:rPr>
              <a:pPr/>
              <a:t>3</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93630564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94965"/>
            <a:ext cx="7886700" cy="1325563"/>
          </a:xfrm>
        </p:spPr>
        <p:txBody>
          <a:bodyPr/>
          <a:lstStyle/>
          <a:p>
            <a:pPr>
              <a:defRPr/>
            </a:pPr>
            <a:r>
              <a:rPr lang="hr-HR" dirty="0"/>
              <a:t>Primjer:</a:t>
            </a:r>
            <a:r>
              <a:rPr lang="vi-VN" dirty="0"/>
              <a:t>  </a:t>
            </a:r>
            <a:endParaRPr lang="hr-HR"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76527452"/>
              </p:ext>
            </p:extLst>
          </p:nvPr>
        </p:nvGraphicFramePr>
        <p:xfrm>
          <a:off x="457200" y="2217633"/>
          <a:ext cx="7620000" cy="2651460"/>
        </p:xfrm>
        <a:graphic>
          <a:graphicData uri="http://schemas.openxmlformats.org/drawingml/2006/table">
            <a:tbl>
              <a:tblPr/>
              <a:tblGrid>
                <a:gridCol w="609600"/>
                <a:gridCol w="2667000"/>
                <a:gridCol w="1295400"/>
                <a:gridCol w="762000"/>
                <a:gridCol w="1143000"/>
                <a:gridCol w="1143000"/>
              </a:tblGrid>
              <a:tr h="639763">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Red</a:t>
                      </a:r>
                      <a:endParaRPr kumimoji="0" lang="hr-HR" altLang="sr-Latn-RS" sz="18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rPr>
                        <a:t>broj</a:t>
                      </a:r>
                      <a:endParaRPr kumimoji="0" lang="hr-HR" altLang="sr-Latn-RS" sz="1800" b="1" i="0" u="none" strike="noStrike" cap="none" normalizeH="0" baseline="0" dirty="0" smtClean="0">
                        <a:ln>
                          <a:noFill/>
                        </a:ln>
                        <a:solidFill>
                          <a:srgbClr val="FFFFFF"/>
                        </a:solidFill>
                        <a:effectLst/>
                        <a:latin typeface="Calibri" panose="020F0502020204030204" pitchFamily="34" charset="0"/>
                        <a:cs typeface="Arial" panose="020B0604020202020204" pitchFamily="34" charset="0"/>
                      </a:endParaRP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Opis </a:t>
                      </a:r>
                      <a:endParaRPr kumimoji="0" lang="hr-HR"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endParaRP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Ponuđena svjetiljka </a:t>
                      </a:r>
                    </a:p>
                  </a:txBody>
                  <a:tcPr marT="45645" marB="45645"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Jed mjere</a:t>
                      </a: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Količina</a:t>
                      </a: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hr-HR"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Cijena </a:t>
                      </a: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011363">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1</a:t>
                      </a: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CE"/>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Svjetiljka ‘’PHILIPS’’ ili ekvivalent.</a:t>
                      </a:r>
                    </a:p>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-min. 10 lumena</a:t>
                      </a:r>
                    </a:p>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-trajnost minimalno 2000 paljenja</a:t>
                      </a:r>
                    </a:p>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-led svjetiljka</a:t>
                      </a:r>
                    </a:p>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rPr>
                        <a:t>...</a:t>
                      </a: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CE"/>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__________________</a:t>
                      </a:r>
                    </a:p>
                  </a:txBody>
                  <a:tcPr marT="45645" marB="45645"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CE"/>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kom</a:t>
                      </a: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CE"/>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hr-HR" altLang="sr-Latn-RS" sz="1800" b="0" i="0" u="none" strike="noStrike" cap="none" normalizeH="0" baseline="0" smtClean="0">
                          <a:ln>
                            <a:noFill/>
                          </a:ln>
                          <a:solidFill>
                            <a:srgbClr val="000000"/>
                          </a:solidFill>
                          <a:effectLst/>
                          <a:latin typeface="Calibri" panose="020F0502020204030204" pitchFamily="34" charset="0"/>
                          <a:cs typeface="Arial" panose="020B0604020202020204" pitchFamily="34" charset="0"/>
                        </a:rPr>
                        <a:t>50</a:t>
                      </a: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CE"/>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hr-HR" altLang="sr-Latn-RS" sz="1800" b="0" i="0" u="none" strike="noStrike" cap="none" normalizeH="0" baseline="0" dirty="0" smtClean="0">
                        <a:ln>
                          <a:noFill/>
                        </a:ln>
                        <a:solidFill>
                          <a:srgbClr val="000000"/>
                        </a:solidFill>
                        <a:effectLst/>
                        <a:latin typeface="Calibri" panose="020F0502020204030204" pitchFamily="34" charset="0"/>
                        <a:cs typeface="Arial" panose="020B0604020202020204" pitchFamily="34" charset="0"/>
                      </a:endParaRPr>
                    </a:p>
                  </a:txBody>
                  <a:tcPr marT="45645" marB="4564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CE"/>
                    </a:solidFill>
                  </a:tcPr>
                </a:tc>
              </a:tr>
            </a:tbl>
          </a:graphicData>
        </a:graphic>
      </p:graphicFrame>
      <p:sp>
        <p:nvSpPr>
          <p:cNvPr id="3689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0909D7B-C04F-48EF-8AFC-65B41B42F67A}" type="slidenum">
              <a:rPr lang="en-US" altLang="sr-Latn-RS">
                <a:solidFill>
                  <a:srgbClr val="FFFFFF"/>
                </a:solidFill>
                <a:latin typeface="Calibri" panose="020F0502020204030204" pitchFamily="34" charset="0"/>
              </a:rPr>
              <a:pPr/>
              <a:t>30</a:t>
            </a:fld>
            <a:endParaRPr lang="en-US" altLang="sr-Latn-RS">
              <a:solidFill>
                <a:srgbClr val="FFFFFF"/>
              </a:solidFill>
              <a:latin typeface="Calibri" panose="020F0502020204030204" pitchFamily="34" charset="0"/>
            </a:endParaRPr>
          </a:p>
        </p:txBody>
      </p:sp>
      <p:sp>
        <p:nvSpPr>
          <p:cNvPr id="6" name="Title 1"/>
          <p:cNvSpPr txBox="1">
            <a:spLocks/>
          </p:cNvSpPr>
          <p:nvPr/>
        </p:nvSpPr>
        <p:spPr>
          <a:xfrm>
            <a:off x="457200" y="4343400"/>
            <a:ext cx="7620000" cy="2209800"/>
          </a:xfrm>
          <a:prstGeom prst="rect">
            <a:avLst/>
          </a:prstGeom>
        </p:spPr>
        <p:txBody>
          <a:bodyPr anchor="ctr"/>
          <a:lstStyle/>
          <a:p>
            <a:pPr>
              <a:defRPr/>
            </a:pPr>
            <a:endParaRPr lang="hr-HR" sz="4600" spc="-100" dirty="0">
              <a:solidFill>
                <a:schemeClr val="tx2"/>
              </a:solidFill>
              <a:latin typeface="+mj-lt"/>
              <a:ea typeface="+mj-ea"/>
              <a:cs typeface="+mj-cs"/>
            </a:endParaRPr>
          </a:p>
        </p:txBody>
      </p:sp>
      <p:sp>
        <p:nvSpPr>
          <p:cNvPr id="7" name="Title 1"/>
          <p:cNvSpPr txBox="1">
            <a:spLocks/>
          </p:cNvSpPr>
          <p:nvPr/>
        </p:nvSpPr>
        <p:spPr>
          <a:xfrm>
            <a:off x="566871" y="5045076"/>
            <a:ext cx="7620000" cy="1676400"/>
          </a:xfrm>
          <a:prstGeom prst="rect">
            <a:avLst/>
          </a:prstGeom>
        </p:spPr>
        <p:txBody>
          <a:bodyPr anchor="ctr"/>
          <a:lstStyle/>
          <a:p>
            <a:pPr algn="just">
              <a:defRPr/>
            </a:pPr>
            <a:r>
              <a:rPr lang="vi-VN" sz="2800" spc="-100" dirty="0">
                <a:ea typeface="+mj-ea"/>
              </a:rPr>
              <a:t>Dokaz ekvivalentnosti u smislu ispunjavanja zahtjeva u vezi s predmetom nabavke dužan je osigurati ponuđač, u skladu sa zahtjevima definiranim u tenderskoj dokumentaciji. </a:t>
            </a:r>
            <a:endParaRPr lang="hr-HR" sz="2800" spc="-100" dirty="0">
              <a:ea typeface="+mj-ea"/>
            </a:endParaRPr>
          </a:p>
        </p:txBody>
      </p:sp>
    </p:spTree>
    <p:extLst>
      <p:ext uri="{BB962C8B-B14F-4D97-AF65-F5344CB8AC3E}">
        <p14:creationId xmlns:p14="http://schemas.microsoft.com/office/powerpoint/2010/main" val="12063435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61534"/>
            <a:ext cx="7886700" cy="1325563"/>
          </a:xfrm>
        </p:spPr>
        <p:txBody>
          <a:bodyPr>
            <a:normAutofit fontScale="90000"/>
          </a:bodyPr>
          <a:lstStyle/>
          <a:p>
            <a:pPr>
              <a:defRPr/>
            </a:pPr>
            <a:r>
              <a:rPr lang="hr-HR" sz="4800" dirty="0">
                <a:solidFill>
                  <a:srgbClr val="FF0000"/>
                </a:solidFill>
                <a:latin typeface="Arial" pitchFamily="34" charset="0"/>
                <a:cs typeface="Arial" pitchFamily="34" charset="0"/>
              </a:rPr>
              <a:t>Praktičan primjer tehničkih specifikacija(pogrešan) </a:t>
            </a:r>
            <a:endParaRPr lang="hr-HR" dirty="0"/>
          </a:p>
        </p:txBody>
      </p:sp>
      <p:sp>
        <p:nvSpPr>
          <p:cNvPr id="37891" name="Content Placeholder 2"/>
          <p:cNvSpPr>
            <a:spLocks noGrp="1"/>
          </p:cNvSpPr>
          <p:nvPr>
            <p:ph idx="1"/>
          </p:nvPr>
        </p:nvSpPr>
        <p:spPr>
          <a:xfrm>
            <a:off x="628650" y="2287097"/>
            <a:ext cx="7886700" cy="4831549"/>
          </a:xfrm>
        </p:spPr>
        <p:txBody>
          <a:bodyPr>
            <a:normAutofit fontScale="92500" lnSpcReduction="20000"/>
          </a:bodyPr>
          <a:lstStyle/>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-Snaga motora:                        105 KW</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-Dužina vozila:                         4886 cm</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-Širina bez retrovizora:            1938 cm</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-Širina sa retrovizorima:           2184 cm</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-Međuosovinsko rastojanje:     2933 cm</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-Spremnik za gorivo:                    85 l</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-Težina vozila:                           2110 kg</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-Prtljažnik:                                 650 l</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-Motor cilindara:                          6</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-Obim motora:                          2500 m3</a:t>
            </a:r>
          </a:p>
          <a:p>
            <a:pPr marL="0" indent="0">
              <a:buFont typeface="Arial" panose="020B0604020202020204" pitchFamily="34" charset="0"/>
              <a:buNone/>
            </a:pPr>
            <a:r>
              <a:rPr lang="hr-HR" altLang="sr-Latn-RS" dirty="0" smtClean="0">
                <a:solidFill>
                  <a:srgbClr val="FF0000"/>
                </a:solidFill>
                <a:latin typeface="Arial" panose="020B0604020202020204" pitchFamily="34" charset="0"/>
                <a:cs typeface="Arial" panose="020B0604020202020204" pitchFamily="34" charset="0"/>
              </a:rPr>
              <a:t>-Ubrzanje 0-100km:                   10 s </a:t>
            </a:r>
          </a:p>
          <a:p>
            <a:pPr marL="0" indent="0"/>
            <a:endParaRPr lang="hr-HR" altLang="sr-Latn-RS" dirty="0" smtClean="0"/>
          </a:p>
        </p:txBody>
      </p:sp>
      <p:sp>
        <p:nvSpPr>
          <p:cNvPr id="3789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191A7AE-C747-4F45-A74A-17CD84C546D3}" type="slidenum">
              <a:rPr lang="en-US" altLang="sr-Latn-RS">
                <a:solidFill>
                  <a:srgbClr val="FFFFFF"/>
                </a:solidFill>
                <a:latin typeface="Calibri" panose="020F0502020204030204" pitchFamily="34" charset="0"/>
              </a:rPr>
              <a:pPr/>
              <a:t>31</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9871635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1587"/>
            <a:ext cx="7620000" cy="639762"/>
          </a:xfrm>
        </p:spPr>
        <p:txBody>
          <a:bodyPr>
            <a:normAutofit fontScale="90000"/>
          </a:bodyPr>
          <a:lstStyle/>
          <a:p>
            <a:pPr>
              <a:defRPr/>
            </a:pPr>
            <a:r>
              <a:rPr lang="hr-HR" sz="4400" dirty="0">
                <a:latin typeface="Arial" pitchFamily="34" charset="0"/>
                <a:cs typeface="Arial" pitchFamily="34" charset="0"/>
              </a:rPr>
              <a:t>Praktičan primjer tehničkih specifikacija - ispravan</a:t>
            </a:r>
            <a:endParaRPr lang="hr-HR" sz="4400" dirty="0"/>
          </a:p>
        </p:txBody>
      </p:sp>
      <p:sp>
        <p:nvSpPr>
          <p:cNvPr id="38915" name="Content Placeholder 2"/>
          <p:cNvSpPr>
            <a:spLocks noGrp="1"/>
          </p:cNvSpPr>
          <p:nvPr>
            <p:ph idx="1"/>
          </p:nvPr>
        </p:nvSpPr>
        <p:spPr>
          <a:xfrm>
            <a:off x="457200" y="2279591"/>
            <a:ext cx="7620000" cy="5257800"/>
          </a:xfrm>
        </p:spPr>
        <p:txBody>
          <a:bodyPr>
            <a:normAutofit fontScale="77500" lnSpcReduction="20000"/>
          </a:bodyPr>
          <a:lstStyle/>
          <a:p>
            <a:r>
              <a:rPr lang="hr-HR" altLang="sr-Latn-RS" dirty="0" smtClean="0">
                <a:latin typeface="Arial" panose="020B0604020202020204" pitchFamily="34" charset="0"/>
                <a:cs typeface="Arial" panose="020B0604020202020204" pitchFamily="34" charset="0"/>
              </a:rPr>
              <a:t>Dužina vozila: minimalno  4800 mm </a:t>
            </a:r>
          </a:p>
          <a:p>
            <a:r>
              <a:rPr lang="hr-HR" altLang="sr-Latn-RS" dirty="0" smtClean="0">
                <a:latin typeface="Arial" panose="020B0604020202020204" pitchFamily="34" charset="0"/>
                <a:cs typeface="Arial" panose="020B0604020202020204" pitchFamily="34" charset="0"/>
              </a:rPr>
              <a:t>- Vrsta pogonskog agregata : Dizelski agregat,</a:t>
            </a:r>
          </a:p>
          <a:p>
            <a:r>
              <a:rPr lang="hr-HR" altLang="sr-Latn-RS" dirty="0" smtClean="0">
                <a:latin typeface="Arial" panose="020B0604020202020204" pitchFamily="34" charset="0"/>
                <a:cs typeface="Arial" panose="020B0604020202020204" pitchFamily="34" charset="0"/>
              </a:rPr>
              <a:t>- Jačina pogonskog agregata: minimalno 110 kW</a:t>
            </a:r>
          </a:p>
          <a:p>
            <a:r>
              <a:rPr lang="hr-HR" altLang="sr-Latn-RS" dirty="0" smtClean="0">
                <a:latin typeface="Arial" panose="020B0604020202020204" pitchFamily="34" charset="0"/>
                <a:cs typeface="Arial" panose="020B0604020202020204" pitchFamily="34" charset="0"/>
              </a:rPr>
              <a:t>- Norma izduvnih gasova: minimalno EURO 5,</a:t>
            </a:r>
          </a:p>
          <a:p>
            <a:r>
              <a:rPr lang="hr-HR" altLang="sr-Latn-RS" dirty="0" smtClean="0">
                <a:latin typeface="Arial" panose="020B0604020202020204" pitchFamily="34" charset="0"/>
                <a:cs typeface="Arial" panose="020B0604020202020204" pitchFamily="34" charset="0"/>
              </a:rPr>
              <a:t>- Vrsta mjenjača: manuelni ili automatski</a:t>
            </a:r>
          </a:p>
          <a:p>
            <a:r>
              <a:rPr lang="hr-HR" altLang="sr-Latn-RS" dirty="0" smtClean="0">
                <a:latin typeface="Arial" panose="020B0604020202020204" pitchFamily="34" charset="0"/>
                <a:cs typeface="Arial" panose="020B0604020202020204" pitchFamily="34" charset="0"/>
              </a:rPr>
              <a:t>- Pogon: na prednje točkove ili pogon na sve točkove,</a:t>
            </a:r>
          </a:p>
          <a:p>
            <a:r>
              <a:rPr lang="hr-HR" altLang="sr-Latn-RS" dirty="0" smtClean="0">
                <a:latin typeface="Arial" panose="020B0604020202020204" pitchFamily="34" charset="0"/>
                <a:cs typeface="Arial" panose="020B0604020202020204" pitchFamily="34" charset="0"/>
              </a:rPr>
              <a:t>- Godina proizvodnje 201</a:t>
            </a:r>
            <a:r>
              <a:rPr lang="en-US" altLang="sr-Latn-RS" dirty="0" smtClean="0">
                <a:latin typeface="Arial" panose="020B0604020202020204" pitchFamily="34" charset="0"/>
                <a:cs typeface="Arial" panose="020B0604020202020204" pitchFamily="34" charset="0"/>
              </a:rPr>
              <a:t>9</a:t>
            </a:r>
            <a:r>
              <a:rPr lang="hr-HR" altLang="sr-Latn-RS" dirty="0" smtClean="0">
                <a:latin typeface="Arial" panose="020B0604020202020204" pitchFamily="34" charset="0"/>
                <a:cs typeface="Arial" panose="020B0604020202020204" pitchFamily="34" charset="0"/>
              </a:rPr>
              <a:t> (novo vozilo)</a:t>
            </a:r>
          </a:p>
          <a:p>
            <a:r>
              <a:rPr lang="hr-HR" altLang="sr-Latn-RS" dirty="0" smtClean="0">
                <a:latin typeface="Arial" panose="020B0604020202020204" pitchFamily="34" charset="0"/>
                <a:cs typeface="Arial" panose="020B0604020202020204" pitchFamily="34" charset="0"/>
              </a:rPr>
              <a:t>- Broj vrata: 5,</a:t>
            </a:r>
          </a:p>
          <a:p>
            <a:r>
              <a:rPr lang="hr-HR" altLang="sr-Latn-RS" dirty="0" smtClean="0">
                <a:latin typeface="Arial" panose="020B0604020202020204" pitchFamily="34" charset="0"/>
                <a:cs typeface="Arial" panose="020B0604020202020204" pitchFamily="34" charset="0"/>
              </a:rPr>
              <a:t>- Broj sjedišta: 5, </a:t>
            </a:r>
          </a:p>
          <a:p>
            <a:r>
              <a:rPr lang="hr-HR" altLang="sr-Latn-RS" dirty="0" smtClean="0">
                <a:latin typeface="Arial" panose="020B0604020202020204" pitchFamily="34" charset="0"/>
                <a:cs typeface="Arial" panose="020B0604020202020204" pitchFamily="34" charset="0"/>
              </a:rPr>
              <a:t>- Boja: crna  metalik</a:t>
            </a:r>
          </a:p>
          <a:p>
            <a:r>
              <a:rPr lang="hr-HR" altLang="sr-Latn-RS" dirty="0" smtClean="0">
                <a:latin typeface="Arial" panose="020B0604020202020204" pitchFamily="34" charset="0"/>
                <a:cs typeface="Arial" panose="020B0604020202020204" pitchFamily="34" charset="0"/>
              </a:rPr>
              <a:t>- Zapremina prtljažnika bez preklapanja-pomjeranja zadnjih sjedišta (bez rezervnog točka) : minimalno 600 lit.</a:t>
            </a:r>
          </a:p>
          <a:p>
            <a:r>
              <a:rPr lang="hr-HR" altLang="sr-Latn-RS" dirty="0" smtClean="0">
                <a:latin typeface="Arial" panose="020B0604020202020204" pitchFamily="34" charset="0"/>
                <a:cs typeface="Arial" panose="020B0604020202020204" pitchFamily="34" charset="0"/>
              </a:rPr>
              <a:t>BITI PAŽLJIV KOD DEFINISANJA  DODATNE OPREME</a:t>
            </a:r>
          </a:p>
          <a:p>
            <a:endParaRPr lang="hr-HR" altLang="sr-Latn-RS" dirty="0" smtClean="0"/>
          </a:p>
        </p:txBody>
      </p:sp>
      <p:sp>
        <p:nvSpPr>
          <p:cNvPr id="3891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FB76421-DD82-40DD-BDE8-20400B41DC87}" type="slidenum">
              <a:rPr lang="en-US" altLang="sr-Latn-RS">
                <a:solidFill>
                  <a:srgbClr val="FFFFFF"/>
                </a:solidFill>
                <a:latin typeface="Calibri" panose="020F0502020204030204" pitchFamily="34" charset="0"/>
              </a:rPr>
              <a:pPr/>
              <a:t>32</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0084015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02614"/>
            <a:ext cx="7886700" cy="1325563"/>
          </a:xfrm>
        </p:spPr>
        <p:txBody>
          <a:bodyPr/>
          <a:lstStyle/>
          <a:p>
            <a:pPr>
              <a:defRPr/>
            </a:pPr>
            <a:r>
              <a:rPr lang="hr-HR" sz="4000" dirty="0"/>
              <a:t>Tehničke specifikacije moraju biti</a:t>
            </a:r>
          </a:p>
        </p:txBody>
      </p:sp>
      <p:sp>
        <p:nvSpPr>
          <p:cNvPr id="39939" name="Content Placeholder 2"/>
          <p:cNvSpPr>
            <a:spLocks noGrp="1"/>
          </p:cNvSpPr>
          <p:nvPr>
            <p:ph idx="1"/>
          </p:nvPr>
        </p:nvSpPr>
        <p:spPr>
          <a:xfrm>
            <a:off x="628650" y="2370138"/>
            <a:ext cx="7886700" cy="4351338"/>
          </a:xfrm>
        </p:spPr>
        <p:txBody>
          <a:bodyPr/>
          <a:lstStyle/>
          <a:p>
            <a:r>
              <a:rPr lang="hr-HR" altLang="sr-Latn-RS" sz="3200" dirty="0" smtClean="0">
                <a:latin typeface="Arial" panose="020B0604020202020204" pitchFamily="34" charset="0"/>
                <a:cs typeface="Arial" panose="020B0604020202020204" pitchFamily="34" charset="0"/>
              </a:rPr>
              <a:t>Razumljive</a:t>
            </a:r>
          </a:p>
          <a:p>
            <a:r>
              <a:rPr lang="hr-HR" altLang="sr-Latn-RS" sz="3200" dirty="0" smtClean="0">
                <a:latin typeface="Arial" panose="020B0604020202020204" pitchFamily="34" charset="0"/>
                <a:cs typeface="Arial" panose="020B0604020202020204" pitchFamily="34" charset="0"/>
              </a:rPr>
              <a:t>Jasne</a:t>
            </a:r>
          </a:p>
          <a:p>
            <a:r>
              <a:rPr lang="hr-HR" altLang="sr-Latn-RS" sz="3200" dirty="0" smtClean="0">
                <a:latin typeface="Arial" panose="020B0604020202020204" pitchFamily="34" charset="0"/>
                <a:cs typeface="Arial" panose="020B0604020202020204" pitchFamily="34" charset="0"/>
              </a:rPr>
              <a:t>Nedvosmislene</a:t>
            </a:r>
          </a:p>
          <a:p>
            <a:r>
              <a:rPr lang="hr-HR" altLang="sr-Latn-RS" sz="3200" dirty="0" smtClean="0">
                <a:latin typeface="Arial" panose="020B0604020202020204" pitchFamily="34" charset="0"/>
                <a:cs typeface="Arial" panose="020B0604020202020204" pitchFamily="34" charset="0"/>
              </a:rPr>
              <a:t>Transparentne</a:t>
            </a:r>
          </a:p>
          <a:p>
            <a:r>
              <a:rPr lang="hr-HR" altLang="sr-Latn-RS" sz="3200" dirty="0" smtClean="0">
                <a:latin typeface="Arial" panose="020B0604020202020204" pitchFamily="34" charset="0"/>
                <a:cs typeface="Arial" panose="020B0604020202020204" pitchFamily="34" charset="0"/>
              </a:rPr>
              <a:t>Nediskriminirajuće</a:t>
            </a:r>
          </a:p>
          <a:p>
            <a:r>
              <a:rPr lang="hr-HR" altLang="sr-Latn-RS" sz="3200" dirty="0" smtClean="0">
                <a:latin typeface="Arial" panose="020B0604020202020204" pitchFamily="34" charset="0"/>
                <a:cs typeface="Arial" panose="020B0604020202020204" pitchFamily="34" charset="0"/>
              </a:rPr>
              <a:t>Potpune</a:t>
            </a:r>
          </a:p>
          <a:p>
            <a:r>
              <a:rPr lang="hr-HR" altLang="sr-Latn-RS" sz="3200" dirty="0" smtClean="0">
                <a:latin typeface="Arial" panose="020B0604020202020204" pitchFamily="34" charset="0"/>
                <a:cs typeface="Arial" panose="020B0604020202020204" pitchFamily="34" charset="0"/>
              </a:rPr>
              <a:t>Detaljne....</a:t>
            </a:r>
          </a:p>
        </p:txBody>
      </p:sp>
      <p:sp>
        <p:nvSpPr>
          <p:cNvPr id="3994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61977A7-D149-486E-9815-BA17F2B37F1A}" type="slidenum">
              <a:rPr lang="en-US" altLang="sr-Latn-RS">
                <a:solidFill>
                  <a:srgbClr val="FFFFFF"/>
                </a:solidFill>
                <a:latin typeface="Calibri" panose="020F0502020204030204" pitchFamily="34" charset="0"/>
              </a:rPr>
              <a:pPr/>
              <a:t>33</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1767461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94965"/>
            <a:ext cx="7886700" cy="1325563"/>
          </a:xfrm>
        </p:spPr>
        <p:txBody>
          <a:bodyPr/>
          <a:lstStyle/>
          <a:p>
            <a:pPr>
              <a:defRPr/>
            </a:pPr>
            <a:r>
              <a:rPr lang="hr-HR" sz="4000" dirty="0"/>
              <a:t>Smjernice za pripremu tehničkih specifikacija</a:t>
            </a:r>
          </a:p>
        </p:txBody>
      </p:sp>
      <p:sp>
        <p:nvSpPr>
          <p:cNvPr id="40963" name="Content Placeholder 2"/>
          <p:cNvSpPr>
            <a:spLocks noGrp="1"/>
          </p:cNvSpPr>
          <p:nvPr>
            <p:ph idx="1"/>
          </p:nvPr>
        </p:nvSpPr>
        <p:spPr>
          <a:xfrm>
            <a:off x="628650" y="2418460"/>
            <a:ext cx="7886700" cy="4602117"/>
          </a:xfrm>
        </p:spPr>
        <p:txBody>
          <a:bodyPr>
            <a:normAutofit fontScale="85000" lnSpcReduction="20000"/>
          </a:bodyPr>
          <a:lstStyle/>
          <a:p>
            <a:r>
              <a:rPr lang="hr-HR" altLang="sr-Latn-RS" dirty="0" smtClean="0">
                <a:latin typeface="Arial" panose="020B0604020202020204" pitchFamily="34" charset="0"/>
                <a:cs typeface="Arial" panose="020B0604020202020204" pitchFamily="34" charset="0"/>
              </a:rPr>
              <a:t>Služite se jednostavnim jezikom,</a:t>
            </a:r>
          </a:p>
          <a:p>
            <a:r>
              <a:rPr lang="hr-HR" altLang="sr-Latn-RS" dirty="0" smtClean="0">
                <a:latin typeface="Arial" panose="020B0604020202020204" pitchFamily="34" charset="0"/>
                <a:cs typeface="Arial" panose="020B0604020202020204" pitchFamily="34" charset="0"/>
              </a:rPr>
              <a:t>Izbjegavajte riječi ili fraze koje nisu konkretne i koje mogu stvoriti nedoumice, npr:</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a. treba da,</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b. visok,</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c. možda,</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d. normalan,</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e. razuman,</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f. približno,</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h. moguć,</a:t>
            </a:r>
          </a:p>
          <a:p>
            <a:pPr>
              <a:buFont typeface="Arial" panose="020B0604020202020204" pitchFamily="34" charset="0"/>
              <a:buNone/>
            </a:pPr>
            <a:r>
              <a:rPr lang="hr-HR" altLang="sr-Latn-RS" dirty="0" smtClean="0">
                <a:latin typeface="Arial" panose="020B0604020202020204" pitchFamily="34" charset="0"/>
                <a:cs typeface="Arial" panose="020B0604020202020204" pitchFamily="34" charset="0"/>
              </a:rPr>
              <a:t>          i. oko,</a:t>
            </a:r>
          </a:p>
          <a:p>
            <a:r>
              <a:rPr lang="sv-SE" altLang="sr-Latn-RS" dirty="0" smtClean="0">
                <a:latin typeface="Arial" panose="020B0604020202020204" pitchFamily="34" charset="0"/>
                <a:cs typeface="Arial" panose="020B0604020202020204" pitchFamily="34" charset="0"/>
              </a:rPr>
              <a:t>Ne koristite žargonske izraze.</a:t>
            </a:r>
            <a:endParaRPr lang="hr-HR" altLang="sr-Latn-RS" dirty="0" smtClean="0">
              <a:latin typeface="Arial" panose="020B0604020202020204" pitchFamily="34" charset="0"/>
              <a:cs typeface="Arial" panose="020B0604020202020204" pitchFamily="34" charset="0"/>
            </a:endParaRPr>
          </a:p>
        </p:txBody>
      </p:sp>
      <p:sp>
        <p:nvSpPr>
          <p:cNvPr id="4096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9542EDC-C4A9-40DF-BA0D-BC70C4A871FB}" type="slidenum">
              <a:rPr lang="en-US" altLang="sr-Latn-RS">
                <a:solidFill>
                  <a:srgbClr val="FFFFFF"/>
                </a:solidFill>
                <a:latin typeface="Calibri" panose="020F0502020204030204" pitchFamily="34" charset="0"/>
              </a:rPr>
              <a:pPr/>
              <a:t>34</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1629562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idx="1"/>
          </p:nvPr>
        </p:nvSpPr>
        <p:spPr>
          <a:xfrm>
            <a:off x="152400" y="1591654"/>
            <a:ext cx="8229600" cy="5715000"/>
          </a:xfrm>
        </p:spPr>
        <p:txBody>
          <a:bodyPr/>
          <a:lstStyle/>
          <a:p>
            <a:r>
              <a:rPr lang="it-IT" altLang="sr-Latn-RS" sz="2400" dirty="0" smtClean="0">
                <a:latin typeface="Arial" panose="020B0604020202020204" pitchFamily="34" charset="0"/>
                <a:cs typeface="Arial" panose="020B0604020202020204" pitchFamily="34" charset="0"/>
              </a:rPr>
              <a:t>Definišite termine, simbole i skraćenice</a:t>
            </a:r>
            <a:endParaRPr lang="hr-HR" altLang="sr-Latn-RS" sz="2400" dirty="0" smtClean="0">
              <a:latin typeface="Arial" panose="020B0604020202020204" pitchFamily="34" charset="0"/>
              <a:cs typeface="Arial" panose="020B0604020202020204" pitchFamily="34" charset="0"/>
            </a:endParaRPr>
          </a:p>
          <a:p>
            <a:r>
              <a:rPr lang="hr-HR" altLang="sr-Latn-RS" sz="2400" dirty="0" smtClean="0">
                <a:latin typeface="Arial" panose="020B0604020202020204" pitchFamily="34" charset="0"/>
                <a:cs typeface="Arial" panose="020B0604020202020204" pitchFamily="34" charset="0"/>
              </a:rPr>
              <a:t>Pišite razumljivim jezikom. Ne očekujte da će specifikaciju čitati samo stručnjaci.</a:t>
            </a:r>
          </a:p>
          <a:p>
            <a:r>
              <a:rPr lang="hr-HR" altLang="sr-Latn-RS" sz="2400" dirty="0" smtClean="0">
                <a:latin typeface="Arial" panose="020B0604020202020204" pitchFamily="34" charset="0"/>
                <a:cs typeface="Arial" panose="020B0604020202020204" pitchFamily="34" charset="0"/>
              </a:rPr>
              <a:t>Budite što koncizniji, ali ne na uštrb razumijevanja specifikacija.</a:t>
            </a:r>
          </a:p>
          <a:p>
            <a:r>
              <a:rPr lang="hr-HR" altLang="sr-Latn-RS" sz="2400" dirty="0" smtClean="0">
                <a:latin typeface="Arial" panose="020B0604020202020204" pitchFamily="34" charset="0"/>
                <a:cs typeface="Arial" panose="020B0604020202020204" pitchFamily="34" charset="0"/>
              </a:rPr>
              <a:t>Ne objašnjavajte isti zahtjev u više odjeljaka.</a:t>
            </a:r>
          </a:p>
          <a:p>
            <a:r>
              <a:rPr lang="hr-HR" altLang="sr-Latn-RS" sz="2400" dirty="0" smtClean="0">
                <a:latin typeface="Arial" panose="020B0604020202020204" pitchFamily="34" charset="0"/>
                <a:cs typeface="Arial" panose="020B0604020202020204" pitchFamily="34" charset="0"/>
              </a:rPr>
              <a:t>Obilježite svaki odjeljak i paragraf brojem koristeći logički i konzistentan metod numeracije, npr. 5.6.3 je peti odjeljak, šesti paragraf, treća tačka.</a:t>
            </a:r>
          </a:p>
          <a:p>
            <a:r>
              <a:rPr lang="hr-HR" altLang="sr-Latn-RS" sz="2400" dirty="0" smtClean="0">
                <a:latin typeface="Arial" panose="020B0604020202020204" pitchFamily="34" charset="0"/>
                <a:cs typeface="Arial" panose="020B0604020202020204" pitchFamily="34" charset="0"/>
              </a:rPr>
              <a:t>Zamolite nekoga ko nije upoznat sa specifikacijom da je pročita i ocijeni njenu čitljivost i efektivnost.</a:t>
            </a:r>
          </a:p>
          <a:p>
            <a:r>
              <a:rPr lang="hr-HR" altLang="sr-Latn-RS" sz="2400" dirty="0" smtClean="0">
                <a:latin typeface="Arial" panose="020B0604020202020204" pitchFamily="34" charset="0"/>
                <a:cs typeface="Arial" panose="020B0604020202020204" pitchFamily="34" charset="0"/>
              </a:rPr>
              <a:t>Razmotrite nacrte sa kolegama i korisnicima.</a:t>
            </a:r>
          </a:p>
        </p:txBody>
      </p:sp>
      <p:sp>
        <p:nvSpPr>
          <p:cNvPr id="41987"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8615675-A5CA-4063-9634-608B3DB52F42}" type="slidenum">
              <a:rPr lang="en-US" altLang="sr-Latn-RS">
                <a:solidFill>
                  <a:srgbClr val="FFFFFF"/>
                </a:solidFill>
                <a:latin typeface="Calibri" panose="020F0502020204030204" pitchFamily="34" charset="0"/>
              </a:rPr>
              <a:pPr/>
              <a:t>35</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661246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93171"/>
            <a:ext cx="7886700" cy="1325563"/>
          </a:xfrm>
        </p:spPr>
        <p:txBody>
          <a:bodyPr/>
          <a:lstStyle/>
          <a:p>
            <a:pPr algn="ctr">
              <a:defRPr/>
            </a:pPr>
            <a:r>
              <a:rPr lang="bs-Latn-BA" sz="4000" dirty="0"/>
              <a:t>PRIMJERI LOŠIH SPECIFIKACIJA I OPISA PREDMETA NABAVKE</a:t>
            </a:r>
          </a:p>
        </p:txBody>
      </p:sp>
      <p:sp>
        <p:nvSpPr>
          <p:cNvPr id="43011" name="Content Placeholder 2"/>
          <p:cNvSpPr>
            <a:spLocks noGrp="1"/>
          </p:cNvSpPr>
          <p:nvPr>
            <p:ph idx="1"/>
          </p:nvPr>
        </p:nvSpPr>
        <p:spPr/>
        <p:txBody>
          <a:bodyPr/>
          <a:lstStyle/>
          <a:p>
            <a:pPr marL="114300" indent="0">
              <a:buFont typeface="Arial" panose="020B0604020202020204" pitchFamily="34" charset="0"/>
              <a:buNone/>
            </a:pPr>
            <a:endParaRPr lang="en-US" altLang="sr-Latn-RS" dirty="0"/>
          </a:p>
          <a:p>
            <a:pPr marL="114300" indent="0">
              <a:buFont typeface="Arial" panose="020B0604020202020204" pitchFamily="34" charset="0"/>
              <a:buNone/>
            </a:pPr>
            <a:endParaRPr lang="en-US" altLang="sr-Latn-RS" dirty="0" smtClean="0"/>
          </a:p>
          <a:p>
            <a:pPr marL="114300" indent="0">
              <a:buFont typeface="Arial" panose="020B0604020202020204" pitchFamily="34" charset="0"/>
              <a:buNone/>
            </a:pPr>
            <a:r>
              <a:rPr lang="bs-Latn-BA" altLang="sr-Latn-RS" dirty="0" smtClean="0"/>
              <a:t>Primjer 1.</a:t>
            </a:r>
          </a:p>
          <a:p>
            <a:pPr marL="114300" indent="0">
              <a:buFont typeface="Arial" panose="020B0604020202020204" pitchFamily="34" charset="0"/>
              <a:buNone/>
            </a:pPr>
            <a:endParaRPr lang="bs-Latn-BA" altLang="sr-Latn-RS" dirty="0" smtClean="0"/>
          </a:p>
        </p:txBody>
      </p:sp>
      <p:sp>
        <p:nvSpPr>
          <p:cNvPr id="43012"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C50B4D7-DC54-4D3A-9090-281DD4ABBAA8}" type="slidenum">
              <a:rPr lang="en-US" altLang="sr-Latn-RS">
                <a:solidFill>
                  <a:srgbClr val="FFFFFF"/>
                </a:solidFill>
                <a:latin typeface="Calibri" panose="020F0502020204030204" pitchFamily="34" charset="0"/>
              </a:rPr>
              <a:pPr/>
              <a:t>36</a:t>
            </a:fld>
            <a:endParaRPr lang="en-US" altLang="sr-Latn-RS">
              <a:solidFill>
                <a:srgbClr val="FFFFFF"/>
              </a:solidFill>
              <a:latin typeface="Calibri" panose="020F050202020403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547147338"/>
              </p:ext>
            </p:extLst>
          </p:nvPr>
        </p:nvGraphicFramePr>
        <p:xfrm>
          <a:off x="279163" y="4397523"/>
          <a:ext cx="7772400" cy="1238250"/>
        </p:xfrm>
        <a:graphic>
          <a:graphicData uri="http://schemas.openxmlformats.org/drawingml/2006/table">
            <a:tbl>
              <a:tblPr firstRow="1" firstCol="1" bandRow="1">
                <a:tableStyleId>{5C22544A-7EE6-4342-B048-85BDC9FD1C3A}</a:tableStyleId>
              </a:tblPr>
              <a:tblGrid>
                <a:gridCol w="457200"/>
                <a:gridCol w="3225251"/>
                <a:gridCol w="674451"/>
                <a:gridCol w="905643"/>
                <a:gridCol w="1213346"/>
                <a:gridCol w="1296509"/>
              </a:tblGrid>
              <a:tr h="1238250">
                <a:tc>
                  <a:txBody>
                    <a:bodyPr/>
                    <a:lstStyle/>
                    <a:p>
                      <a:pPr>
                        <a:spcAft>
                          <a:spcPts val="0"/>
                        </a:spcAft>
                      </a:pPr>
                      <a:r>
                        <a:rPr lang="bs-Latn-BA" sz="1800" dirty="0">
                          <a:effectLst/>
                        </a:rPr>
                        <a:t>1.</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bs-Latn-BA" sz="1800" dirty="0">
                          <a:effectLst/>
                        </a:rPr>
                        <a:t>Ručni iskop zemlje za rovove</a:t>
                      </a:r>
                      <a:br>
                        <a:rPr lang="bs-Latn-BA" sz="1800" dirty="0">
                          <a:effectLst/>
                        </a:rPr>
                      </a:br>
                      <a:r>
                        <a:rPr lang="bs-Latn-BA" sz="1800" dirty="0">
                          <a:effectLst/>
                        </a:rPr>
                        <a:t>( slivnici, kanalizacija, šahtovi ), utovar i odvoz </a:t>
                      </a:r>
                    </a:p>
                    <a:p>
                      <a:pPr>
                        <a:spcAft>
                          <a:spcPts val="0"/>
                        </a:spcAft>
                      </a:pPr>
                      <a:r>
                        <a:rPr lang="bs-Latn-BA" sz="1800" dirty="0">
                          <a:solidFill>
                            <a:srgbClr val="FFFF00"/>
                          </a:solidFill>
                          <a:effectLst/>
                          <a:latin typeface="Times New Roman" panose="02020603050405020304" pitchFamily="18" charset="0"/>
                          <a:ea typeface="Times New Roman" panose="02020603050405020304" pitchFamily="18" charset="0"/>
                        </a:rPr>
                        <a:t>Gdje odvoz???</a:t>
                      </a:r>
                    </a:p>
                  </a:txBody>
                  <a:tcPr marL="68580" marR="68580" marT="0" marB="0" anchor="ctr"/>
                </a:tc>
                <a:tc>
                  <a:txBody>
                    <a:bodyPr/>
                    <a:lstStyle/>
                    <a:p>
                      <a:pPr algn="ctr">
                        <a:spcAft>
                          <a:spcPts val="0"/>
                        </a:spcAft>
                      </a:pPr>
                      <a:r>
                        <a:rPr lang="bs-Latn-BA" sz="1800" dirty="0">
                          <a:effectLst/>
                        </a:rPr>
                        <a:t>m3</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bs-Latn-BA" sz="1800" dirty="0">
                          <a:effectLst/>
                        </a:rPr>
                        <a:t>   5    </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bs-Latn-BA" sz="1800" dirty="0">
                          <a:effectLst/>
                        </a:rPr>
                        <a:t> </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bs-Latn-BA" sz="1800" dirty="0">
                          <a:effectLst/>
                        </a:rPr>
                        <a:t> </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5890197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114300">
              <a:spcBef>
                <a:spcPct val="20000"/>
              </a:spcBef>
              <a:defRPr/>
            </a:pP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en-US" altLang="sr-Latn-RS" sz="2200" spc="0" dirty="0" smtClean="0">
                <a:solidFill>
                  <a:prstClr val="black"/>
                </a:solidFill>
                <a:latin typeface="Calibri"/>
                <a:ea typeface="+mn-ea"/>
                <a:cs typeface="+mn-cs"/>
              </a:rPr>
              <a:t/>
            </a:r>
            <a:br>
              <a:rPr lang="en-US" altLang="sr-Latn-RS" sz="2200" spc="0" dirty="0" smtClean="0">
                <a:solidFill>
                  <a:prstClr val="black"/>
                </a:solidFill>
                <a:latin typeface="Calibri"/>
                <a:ea typeface="+mn-ea"/>
                <a:cs typeface="+mn-cs"/>
              </a:rPr>
            </a:br>
            <a:r>
              <a:rPr lang="en-US" altLang="sr-Latn-RS" sz="2200" dirty="0">
                <a:solidFill>
                  <a:prstClr val="black"/>
                </a:solidFill>
                <a:latin typeface="Calibri"/>
                <a:ea typeface="+mn-ea"/>
                <a:cs typeface="+mn-cs"/>
              </a:rPr>
              <a:t/>
            </a:r>
            <a:br>
              <a:rPr lang="en-US" altLang="sr-Latn-RS" sz="2200" dirty="0">
                <a:solidFill>
                  <a:prstClr val="black"/>
                </a:solidFill>
                <a:latin typeface="Calibri"/>
                <a:ea typeface="+mn-ea"/>
                <a:cs typeface="+mn-cs"/>
              </a:rPr>
            </a:br>
            <a:r>
              <a:rPr lang="bs-Latn-BA" altLang="sr-Latn-RS" sz="2200" spc="0" dirty="0" smtClean="0">
                <a:solidFill>
                  <a:prstClr val="black"/>
                </a:solidFill>
                <a:latin typeface="Calibri"/>
                <a:ea typeface="+mn-ea"/>
                <a:cs typeface="+mn-cs"/>
              </a:rPr>
              <a:t>Primjer </a:t>
            </a:r>
            <a:r>
              <a:rPr lang="bs-Latn-BA" altLang="sr-Latn-RS" sz="2200" spc="0" dirty="0">
                <a:solidFill>
                  <a:prstClr val="black"/>
                </a:solidFill>
                <a:latin typeface="Calibri"/>
                <a:ea typeface="+mn-ea"/>
                <a:cs typeface="+mn-cs"/>
              </a:rPr>
              <a:t>2.</a:t>
            </a:r>
            <a:br>
              <a:rPr lang="bs-Latn-BA" altLang="sr-Latn-RS" sz="2200" spc="0" dirty="0">
                <a:solidFill>
                  <a:prstClr val="black"/>
                </a:solidFill>
                <a:latin typeface="Calibri"/>
                <a:ea typeface="+mn-ea"/>
                <a:cs typeface="+mn-cs"/>
              </a:rPr>
            </a:br>
            <a:endParaRPr lang="bs-Latn-BA" dirty="0"/>
          </a:p>
        </p:txBody>
      </p:sp>
      <p:graphicFrame>
        <p:nvGraphicFramePr>
          <p:cNvPr id="5" name="Content Placeholder 4"/>
          <p:cNvGraphicFramePr>
            <a:graphicFrameLocks noGrp="1"/>
          </p:cNvGraphicFramePr>
          <p:nvPr>
            <p:ph idx="1"/>
          </p:nvPr>
        </p:nvGraphicFramePr>
        <p:xfrm>
          <a:off x="396875" y="2514600"/>
          <a:ext cx="7015162" cy="1752600"/>
        </p:xfrm>
        <a:graphic>
          <a:graphicData uri="http://schemas.openxmlformats.org/drawingml/2006/table">
            <a:tbl>
              <a:tblPr firstRow="1" firstCol="1" bandRow="1">
                <a:tableStyleId>{5C22544A-7EE6-4342-B048-85BDC9FD1C3A}</a:tableStyleId>
              </a:tblPr>
              <a:tblGrid>
                <a:gridCol w="502423"/>
                <a:gridCol w="3348099"/>
                <a:gridCol w="590677"/>
                <a:gridCol w="689355"/>
                <a:gridCol w="886711"/>
                <a:gridCol w="997897"/>
              </a:tblGrid>
              <a:tr h="1752600">
                <a:tc>
                  <a:txBody>
                    <a:bodyPr/>
                    <a:lstStyle/>
                    <a:p>
                      <a:pPr algn="ctr">
                        <a:spcAft>
                          <a:spcPts val="0"/>
                        </a:spcAft>
                      </a:pPr>
                      <a:r>
                        <a:rPr lang="bs-Latn-BA" sz="1600" dirty="0">
                          <a:effectLst/>
                        </a:rPr>
                        <a:t> </a:t>
                      </a:r>
                    </a:p>
                    <a:p>
                      <a:pPr algn="ctr">
                        <a:spcAft>
                          <a:spcPts val="0"/>
                        </a:spcAft>
                      </a:pPr>
                      <a:r>
                        <a:rPr lang="bs-Latn-BA" sz="1600" dirty="0">
                          <a:effectLst/>
                        </a:rPr>
                        <a:t> </a:t>
                      </a:r>
                    </a:p>
                    <a:p>
                      <a:pPr algn="ctr">
                        <a:spcAft>
                          <a:spcPts val="0"/>
                        </a:spcAft>
                      </a:pPr>
                      <a:r>
                        <a:rPr lang="bs-Latn-BA" sz="1600" dirty="0">
                          <a:effectLst/>
                        </a:rPr>
                        <a:t>1.</a:t>
                      </a:r>
                      <a:endParaRPr lang="bs-Latn-BA"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bs-Latn-BA" sz="1600" dirty="0">
                          <a:effectLst/>
                        </a:rPr>
                        <a:t>Nabavka i ugradnja cijevi za podzemnu odvodnju oborinskih voda. </a:t>
                      </a:r>
                    </a:p>
                    <a:p>
                      <a:pPr algn="just">
                        <a:spcAft>
                          <a:spcPts val="0"/>
                        </a:spcAft>
                      </a:pPr>
                      <a:r>
                        <a:rPr lang="bs-Latn-BA" sz="1600" dirty="0">
                          <a:solidFill>
                            <a:srgbClr val="FFFF00"/>
                          </a:solidFill>
                          <a:effectLst/>
                        </a:rPr>
                        <a:t>Od kojeg materijala ???</a:t>
                      </a:r>
                    </a:p>
                    <a:p>
                      <a:pPr algn="just">
                        <a:spcAft>
                          <a:spcPts val="0"/>
                        </a:spcAft>
                      </a:pPr>
                      <a:r>
                        <a:rPr lang="bs-Latn-BA" sz="1600" dirty="0">
                          <a:solidFill>
                            <a:srgbClr val="FFFF00"/>
                          </a:solidFill>
                          <a:effectLst/>
                        </a:rPr>
                        <a:t>Koji promjer ???</a:t>
                      </a:r>
                    </a:p>
                    <a:p>
                      <a:pPr algn="just">
                        <a:spcAft>
                          <a:spcPts val="0"/>
                        </a:spcAft>
                      </a:pPr>
                      <a:r>
                        <a:rPr lang="bs-Latn-BA" sz="1600" dirty="0">
                          <a:solidFill>
                            <a:srgbClr val="FFFF00"/>
                          </a:solidFill>
                          <a:effectLst/>
                        </a:rPr>
                        <a:t>Koja čvrstoća???</a:t>
                      </a:r>
                    </a:p>
                  </a:txBody>
                  <a:tcPr marL="68580" marR="68580" marT="0" marB="0"/>
                </a:tc>
                <a:tc>
                  <a:txBody>
                    <a:bodyPr/>
                    <a:lstStyle/>
                    <a:p>
                      <a:pPr algn="ctr">
                        <a:spcAft>
                          <a:spcPts val="0"/>
                        </a:spcAft>
                      </a:pPr>
                      <a:r>
                        <a:rPr lang="bs-Latn-BA" sz="1600" dirty="0">
                          <a:effectLst/>
                        </a:rPr>
                        <a:t>m</a:t>
                      </a:r>
                      <a:endParaRPr lang="bs-Latn-BA" sz="16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lgn="r">
                        <a:spcAft>
                          <a:spcPts val="0"/>
                        </a:spcAft>
                      </a:pPr>
                      <a:r>
                        <a:rPr lang="bs-Latn-BA" sz="1600" dirty="0">
                          <a:effectLst/>
                          <a:latin typeface="Times New Roman" panose="02020603050405020304" pitchFamily="18" charset="0"/>
                          <a:ea typeface="Times New Roman" panose="02020603050405020304" pitchFamily="18" charset="0"/>
                        </a:rPr>
                        <a:t>100</a:t>
                      </a:r>
                    </a:p>
                  </a:txBody>
                  <a:tcPr marL="68580" marR="68580" marT="0" marB="0" anchor="b"/>
                </a:tc>
                <a:tc>
                  <a:txBody>
                    <a:bodyPr/>
                    <a:lstStyle/>
                    <a:p>
                      <a:pPr>
                        <a:spcAft>
                          <a:spcPts val="0"/>
                        </a:spcAft>
                      </a:pPr>
                      <a:r>
                        <a:rPr lang="bs-Latn-BA" sz="1600" dirty="0">
                          <a:effectLst/>
                        </a:rPr>
                        <a:t> </a:t>
                      </a:r>
                      <a:endParaRPr lang="bs-Latn-BA"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bs-Latn-BA" sz="1600" dirty="0">
                          <a:effectLst/>
                        </a:rPr>
                        <a:t> </a:t>
                      </a:r>
                      <a:endParaRPr lang="bs-Latn-BA" sz="16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44051"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A65FCE6-3DA1-4951-978E-FC5D757B5F92}" type="slidenum">
              <a:rPr lang="en-US" altLang="sr-Latn-RS">
                <a:solidFill>
                  <a:srgbClr val="FFFFFF"/>
                </a:solidFill>
                <a:latin typeface="Calibri" panose="020F0502020204030204" pitchFamily="34" charset="0"/>
              </a:rPr>
              <a:pPr/>
              <a:t>37</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4219874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114300">
              <a:spcBef>
                <a:spcPct val="20000"/>
              </a:spcBef>
              <a:defRPr/>
            </a:pP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Primjer 3.</a:t>
            </a:r>
            <a:br>
              <a:rPr lang="bs-Latn-BA" altLang="sr-Latn-RS" sz="2200" spc="0" dirty="0">
                <a:solidFill>
                  <a:prstClr val="black"/>
                </a:solidFill>
                <a:latin typeface="Calibri"/>
                <a:ea typeface="+mn-ea"/>
                <a:cs typeface="+mn-cs"/>
              </a:rPr>
            </a:br>
            <a:endParaRPr lang="bs-Latn-BA" dirty="0"/>
          </a:p>
        </p:txBody>
      </p:sp>
      <p:graphicFrame>
        <p:nvGraphicFramePr>
          <p:cNvPr id="5" name="Content Placeholder 4"/>
          <p:cNvGraphicFramePr>
            <a:graphicFrameLocks noGrp="1"/>
          </p:cNvGraphicFramePr>
          <p:nvPr>
            <p:ph idx="1"/>
          </p:nvPr>
        </p:nvGraphicFramePr>
        <p:xfrm>
          <a:off x="457200" y="3463925"/>
          <a:ext cx="7015163" cy="1646238"/>
        </p:xfrm>
        <a:graphic>
          <a:graphicData uri="http://schemas.openxmlformats.org/drawingml/2006/table">
            <a:tbl>
              <a:tblPr firstRow="1" firstCol="1" bandRow="1">
                <a:tableStyleId>{5C22544A-7EE6-4342-B048-85BDC9FD1C3A}</a:tableStyleId>
              </a:tblPr>
              <a:tblGrid>
                <a:gridCol w="381000"/>
                <a:gridCol w="3733800"/>
                <a:gridCol w="533400"/>
                <a:gridCol w="685800"/>
                <a:gridCol w="686532"/>
                <a:gridCol w="994631"/>
              </a:tblGrid>
              <a:tr h="1646238">
                <a:tc>
                  <a:txBody>
                    <a:bodyPr/>
                    <a:lstStyle/>
                    <a:p>
                      <a:pPr algn="ctr">
                        <a:spcAft>
                          <a:spcPts val="0"/>
                        </a:spcAft>
                      </a:pPr>
                      <a:r>
                        <a:rPr lang="bs-Latn-BA" sz="1800" dirty="0">
                          <a:effectLst/>
                        </a:rPr>
                        <a:t>1.</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spcAft>
                          <a:spcPts val="0"/>
                        </a:spcAft>
                      </a:pPr>
                      <a:r>
                        <a:rPr lang="bs-Latn-BA" sz="1800" dirty="0">
                          <a:effectLst/>
                        </a:rPr>
                        <a:t>Sanacija oštećenih metalnih ograda </a:t>
                      </a:r>
                      <a:r>
                        <a:rPr lang="bs-Latn-BA" sz="1800" dirty="0">
                          <a:solidFill>
                            <a:srgbClr val="FFFF00"/>
                          </a:solidFill>
                          <a:effectLst/>
                        </a:rPr>
                        <a:t>(po potrebi nabavka novih elemenata ograde, kao postojeća). </a:t>
                      </a:r>
                      <a:r>
                        <a:rPr lang="bs-Latn-BA" sz="1800" dirty="0">
                          <a:effectLst/>
                        </a:rPr>
                        <a:t>Sve komplet do potpune funkcionalnosti i upotrebljivosti. Obračun po m1 ograde</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bs-Latn-BA" sz="1800" dirty="0">
                          <a:effectLst/>
                        </a:rPr>
                        <a:t>m'</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800" dirty="0">
                          <a:effectLst/>
                          <a:latin typeface="Times New Roman" panose="02020603050405020304" pitchFamily="18" charset="0"/>
                          <a:ea typeface="Times New Roman" panose="02020603050405020304" pitchFamily="18" charset="0"/>
                        </a:rPr>
                        <a:t>5</a:t>
                      </a:r>
                      <a:r>
                        <a:rPr lang="bs-Latn-BA" sz="1800" dirty="0">
                          <a:effectLst/>
                          <a:latin typeface="Times New Roman" panose="02020603050405020304" pitchFamily="18" charset="0"/>
                          <a:ea typeface="Times New Roman" panose="02020603050405020304" pitchFamily="18" charset="0"/>
                        </a:rPr>
                        <a:t>00</a:t>
                      </a:r>
                    </a:p>
                  </a:txBody>
                  <a:tcPr marL="68580" marR="68580" marT="0" marB="0" anchor="ctr"/>
                </a:tc>
                <a:tc>
                  <a:txBody>
                    <a:bodyPr/>
                    <a:lstStyle/>
                    <a:p>
                      <a:pPr>
                        <a:spcAft>
                          <a:spcPts val="0"/>
                        </a:spcAft>
                      </a:pPr>
                      <a:r>
                        <a:rPr lang="bs-Latn-BA" sz="1800" dirty="0">
                          <a:effectLst/>
                        </a:rPr>
                        <a:t> </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a:spcAft>
                          <a:spcPts val="0"/>
                        </a:spcAft>
                      </a:pPr>
                      <a:r>
                        <a:rPr lang="bs-Latn-BA" sz="1800" dirty="0">
                          <a:effectLst/>
                        </a:rPr>
                        <a:t> </a:t>
                      </a:r>
                      <a:endParaRPr lang="bs-Latn-BA" sz="1800" dirty="0">
                        <a:effectLst/>
                        <a:latin typeface="Times New Roman" panose="02020603050405020304" pitchFamily="18" charset="0"/>
                        <a:ea typeface="Times New Roman" panose="02020603050405020304" pitchFamily="18" charset="0"/>
                      </a:endParaRPr>
                    </a:p>
                  </a:txBody>
                  <a:tcPr marL="68580" marR="68580" marT="0" marB="0" anchor="b"/>
                </a:tc>
              </a:tr>
            </a:tbl>
          </a:graphicData>
        </a:graphic>
      </p:graphicFrame>
      <p:sp>
        <p:nvSpPr>
          <p:cNvPr id="45075"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482E721-5F79-456B-B24C-CBBE52093E49}" type="slidenum">
              <a:rPr lang="en-US" altLang="sr-Latn-RS">
                <a:solidFill>
                  <a:srgbClr val="FFFFFF"/>
                </a:solidFill>
                <a:latin typeface="Calibri" panose="020F0502020204030204" pitchFamily="34" charset="0"/>
              </a:rPr>
              <a:pPr/>
              <a:t>38</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709155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114300">
              <a:spcBef>
                <a:spcPct val="20000"/>
              </a:spcBef>
              <a:defRPr/>
            </a:pP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
            </a:r>
            <a:br>
              <a:rPr lang="bs-Latn-BA" altLang="sr-Latn-RS" sz="2200" spc="0" dirty="0">
                <a:solidFill>
                  <a:prstClr val="black"/>
                </a:solidFill>
                <a:latin typeface="Calibri"/>
                <a:ea typeface="+mn-ea"/>
                <a:cs typeface="+mn-cs"/>
              </a:rPr>
            </a:br>
            <a:r>
              <a:rPr lang="bs-Latn-BA" altLang="sr-Latn-RS" sz="2200" spc="0" dirty="0">
                <a:solidFill>
                  <a:prstClr val="black"/>
                </a:solidFill>
                <a:latin typeface="Calibri"/>
                <a:ea typeface="+mn-ea"/>
                <a:cs typeface="+mn-cs"/>
              </a:rPr>
              <a:t>Primjer 4.</a:t>
            </a:r>
            <a:br>
              <a:rPr lang="bs-Latn-BA" altLang="sr-Latn-RS" sz="2200" spc="0" dirty="0">
                <a:solidFill>
                  <a:prstClr val="black"/>
                </a:solidFill>
                <a:latin typeface="Calibri"/>
                <a:ea typeface="+mn-ea"/>
                <a:cs typeface="+mn-cs"/>
              </a:rPr>
            </a:br>
            <a:endParaRPr lang="bs-Latn-BA" dirty="0"/>
          </a:p>
        </p:txBody>
      </p:sp>
      <p:graphicFrame>
        <p:nvGraphicFramePr>
          <p:cNvPr id="5" name="Content Placeholder 4"/>
          <p:cNvGraphicFramePr>
            <a:graphicFrameLocks noGrp="1"/>
          </p:cNvGraphicFramePr>
          <p:nvPr>
            <p:ph idx="1"/>
          </p:nvPr>
        </p:nvGraphicFramePr>
        <p:xfrm>
          <a:off x="457200" y="3463925"/>
          <a:ext cx="7015163" cy="1828800"/>
        </p:xfrm>
        <a:graphic>
          <a:graphicData uri="http://schemas.openxmlformats.org/drawingml/2006/table">
            <a:tbl>
              <a:tblPr/>
              <a:tblGrid>
                <a:gridCol w="381000"/>
                <a:gridCol w="3733800"/>
                <a:gridCol w="609600"/>
                <a:gridCol w="609600"/>
                <a:gridCol w="685800"/>
                <a:gridCol w="995363"/>
              </a:tblGrid>
              <a:tr h="1073150">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1.</a:t>
                      </a:r>
                      <a:endParaRPr kumimoji="0" lang="bs-Latn-BA" altLang="sr-Latn-RS" sz="1800" b="1" i="0" u="none" strike="noStrike" cap="none" normalizeH="0" baseline="0" smtClean="0">
                        <a:ln>
                          <a:noFill/>
                        </a:ln>
                        <a:solidFill>
                          <a:srgbClr val="FFFFFF"/>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bs-Latn-BA" altLang="sr-Latn-RS" sz="20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Isporuka i montaža poliesterskog ormara RO. Ormar sa posebnim podnožjem Končar Zagreb ili ekvivalent.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bs-Latn-BA" altLang="sr-Latn-RS" sz="2000" b="1" i="0" u="none" strike="noStrike" cap="none" normalizeH="0" baseline="0" smtClean="0">
                          <a:ln>
                            <a:noFill/>
                          </a:ln>
                          <a:solidFill>
                            <a:srgbClr val="FFFF00"/>
                          </a:solidFill>
                          <a:effectLst/>
                          <a:latin typeface="Calibri" panose="020F0502020204030204" pitchFamily="34" charset="0"/>
                          <a:cs typeface="Arial" panose="020B0604020202020204" pitchFamily="34" charset="0"/>
                        </a:rPr>
                        <a:t>Nedovoljno karakteristika za određivanje ekvivalentnosti</a:t>
                      </a:r>
                      <a:endParaRPr kumimoji="0" lang="bs-Latn-BA" altLang="sr-Latn-RS" sz="2000" b="1" i="0" u="none" strike="noStrike" cap="none" normalizeH="0" baseline="0" smtClean="0">
                        <a:ln>
                          <a:noFill/>
                        </a:ln>
                        <a:solidFill>
                          <a:srgbClr val="FFFF00"/>
                        </a:solidFill>
                        <a:effectLst/>
                        <a:latin typeface="Times New Roman" panose="02020603050405020304" pitchFamily="18"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smtClean="0">
                          <a:ln>
                            <a:noFill/>
                          </a:ln>
                          <a:solidFill>
                            <a:srgbClr val="FFFFFF"/>
                          </a:solidFill>
                          <a:effectLst/>
                          <a:latin typeface="Times New Roman" panose="02020603050405020304" pitchFamily="18" charset="0"/>
                          <a:cs typeface="Times New Roman" panose="02020603050405020304" pitchFamily="18" charset="0"/>
                        </a:rPr>
                        <a:t>kom</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smtClean="0">
                          <a:ln>
                            <a:noFill/>
                          </a:ln>
                          <a:solidFill>
                            <a:srgbClr val="FFFFFF"/>
                          </a:solidFill>
                          <a:effectLst/>
                          <a:latin typeface="Times New Roman" panose="02020603050405020304" pitchFamily="18" charset="0"/>
                          <a:cs typeface="Times New Roman" panose="02020603050405020304" pitchFamily="18" charset="0"/>
                        </a:rPr>
                        <a:t>1</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 </a:t>
                      </a:r>
                      <a:endParaRPr kumimoji="0" lang="bs-Latn-BA" altLang="sr-Latn-RS" sz="1800" b="1" i="0" u="none" strike="noStrike" cap="none" normalizeH="0" baseline="0" smtClean="0">
                        <a:ln>
                          <a:noFill/>
                        </a:ln>
                        <a:solidFill>
                          <a:srgbClr val="FFFFFF"/>
                        </a:solidFill>
                        <a:effectLst/>
                        <a:latin typeface="Times New Roman" panose="02020603050405020304" pitchFamily="18" charset="0"/>
                        <a:cs typeface="Times New Roman" panose="02020603050405020304"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Font typeface="Arial" panose="020B0604020202020204" pitchFamily="34" charset="0"/>
                        <a:defRPr sz="2000">
                          <a:solidFill>
                            <a:schemeClr val="tx1"/>
                          </a:solidFill>
                          <a:latin typeface="Calibri" panose="020F0502020204030204" pitchFamily="34" charset="0"/>
                        </a:defRPr>
                      </a:lvl1pPr>
                      <a:lvl2pPr marL="742950" indent="-285750">
                        <a:spcBef>
                          <a:spcPct val="20000"/>
                        </a:spcBef>
                        <a:buClr>
                          <a:schemeClr val="accent2"/>
                        </a:buClr>
                        <a:buFont typeface="Arial" panose="020B0604020202020204" pitchFamily="34" charset="0"/>
                        <a:defRPr>
                          <a:solidFill>
                            <a:schemeClr val="tx1"/>
                          </a:solidFill>
                          <a:latin typeface="Calibri" panose="020F0502020204030204" pitchFamily="34" charset="0"/>
                        </a:defRPr>
                      </a:lvl2pPr>
                      <a:lvl3pPr marL="1143000" indent="-228600">
                        <a:spcBef>
                          <a:spcPct val="20000"/>
                        </a:spcBef>
                        <a:buClr>
                          <a:srgbClr val="000000"/>
                        </a:buClr>
                        <a:buFont typeface="Arial" panose="020B0604020202020204" pitchFamily="34" charset="0"/>
                        <a:defRPr sz="1600">
                          <a:solidFill>
                            <a:schemeClr val="tx1"/>
                          </a:solidFill>
                          <a:latin typeface="Calibri" panose="020F0502020204030204" pitchFamily="34" charset="0"/>
                        </a:defRPr>
                      </a:lvl3pPr>
                      <a:lvl4pPr marL="1600200" indent="-228600">
                        <a:spcBef>
                          <a:spcPct val="20000"/>
                        </a:spcBef>
                        <a:buClr>
                          <a:srgbClr val="484848"/>
                        </a:buClr>
                        <a:buFont typeface="Arial" panose="020B0604020202020204" pitchFamily="34" charset="0"/>
                        <a:defRPr sz="1400">
                          <a:solidFill>
                            <a:schemeClr val="tx1"/>
                          </a:solidFill>
                          <a:latin typeface="Calibri" panose="020F0502020204030204" pitchFamily="34" charset="0"/>
                        </a:defRPr>
                      </a:lvl4pPr>
                      <a:lvl5pPr marL="2057400" indent="-228600">
                        <a:spcBef>
                          <a:spcPct val="20000"/>
                        </a:spcBef>
                        <a:buClr>
                          <a:srgbClr val="151515"/>
                        </a:buClr>
                        <a:buFont typeface="Arial" panose="020B0604020202020204" pitchFamily="34" charset="0"/>
                        <a:defRPr sz="1200">
                          <a:solidFill>
                            <a:schemeClr val="tx1"/>
                          </a:solidFill>
                          <a:latin typeface="Calibri" panose="020F0502020204030204" pitchFamily="34" charset="0"/>
                        </a:defRPr>
                      </a:lvl5pPr>
                      <a:lvl6pPr marL="25146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6pPr>
                      <a:lvl7pPr marL="29718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7pPr>
                      <a:lvl8pPr marL="34290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8pPr>
                      <a:lvl9pPr marL="3886200" indent="-228600" eaLnBrk="0" fontAlgn="base" hangingPunct="0">
                        <a:spcBef>
                          <a:spcPct val="20000"/>
                        </a:spcBef>
                        <a:spcAft>
                          <a:spcPct val="0"/>
                        </a:spcAft>
                        <a:buClr>
                          <a:srgbClr val="151515"/>
                        </a:buClr>
                        <a:buFont typeface="Arial" panose="020B0604020202020204" pitchFamily="34" charset="0"/>
                        <a:defRPr sz="12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s-Latn-BA" altLang="sr-Latn-RS" sz="1800" b="1" i="0" u="none" strike="noStrike" cap="none" normalizeH="0" baseline="0" smtClean="0">
                          <a:ln>
                            <a:noFill/>
                          </a:ln>
                          <a:solidFill>
                            <a:srgbClr val="FFFFFF"/>
                          </a:solidFill>
                          <a:effectLst/>
                          <a:latin typeface="Calibri" panose="020F0502020204030204" pitchFamily="34" charset="0"/>
                          <a:cs typeface="Arial" panose="020B0604020202020204" pitchFamily="34" charset="0"/>
                        </a:rPr>
                        <a:t> </a:t>
                      </a:r>
                      <a:endParaRPr kumimoji="0" lang="bs-Latn-BA" altLang="sr-Latn-RS" sz="1800" b="1" i="0" u="none" strike="noStrike" cap="none" normalizeH="0" baseline="0" smtClean="0">
                        <a:ln>
                          <a:noFill/>
                        </a:ln>
                        <a:solidFill>
                          <a:srgbClr val="FFFFFF"/>
                        </a:solidFill>
                        <a:effectLst/>
                        <a:latin typeface="Times New Roman" panose="02020603050405020304" pitchFamily="18" charset="0"/>
                        <a:cs typeface="Times New Roman" panose="02020603050405020304"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
        <p:nvSpPr>
          <p:cNvPr id="46099"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7E8BB4A-74EC-42F7-86A9-DB2C845D0D60}" type="slidenum">
              <a:rPr lang="en-US" altLang="sr-Latn-RS">
                <a:solidFill>
                  <a:srgbClr val="FFFFFF"/>
                </a:solidFill>
                <a:latin typeface="Calibri" panose="020F0502020204030204" pitchFamily="34" charset="0"/>
              </a:rPr>
              <a:pPr/>
              <a:t>39</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441282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59678"/>
            <a:ext cx="7886700" cy="730873"/>
          </a:xfrm>
        </p:spPr>
        <p:txBody>
          <a:bodyPr>
            <a:normAutofit/>
          </a:bodyPr>
          <a:lstStyle/>
          <a:p>
            <a:pPr eaLnBrk="1" fontAlgn="auto" hangingPunct="1">
              <a:spcAft>
                <a:spcPts val="0"/>
              </a:spcAft>
              <a:defRPr/>
            </a:pPr>
            <a:r>
              <a:rPr lang="bs-Latn-BA" sz="4400" spc="0" dirty="0">
                <a:solidFill>
                  <a:prstClr val="black"/>
                </a:solidFill>
                <a:latin typeface="Arial" charset="0"/>
                <a:cs typeface="Arial" charset="0"/>
              </a:rPr>
              <a:t>SADRŽAJ TD</a:t>
            </a:r>
            <a:endParaRPr lang="en-US" dirty="0">
              <a:latin typeface="Arial" pitchFamily="34" charset="0"/>
              <a:cs typeface="Arial" pitchFamily="34" charset="0"/>
            </a:endParaRPr>
          </a:p>
        </p:txBody>
      </p:sp>
      <p:sp>
        <p:nvSpPr>
          <p:cNvPr id="6147" name="Content Placeholder 2"/>
          <p:cNvSpPr>
            <a:spLocks noGrp="1"/>
          </p:cNvSpPr>
          <p:nvPr>
            <p:ph idx="1"/>
          </p:nvPr>
        </p:nvSpPr>
        <p:spPr>
          <a:xfrm>
            <a:off x="304800" y="1854437"/>
            <a:ext cx="8226425" cy="4930924"/>
          </a:xfrm>
        </p:spPr>
        <p:txBody>
          <a:bodyPr>
            <a:normAutofit lnSpcReduction="10000"/>
          </a:bodyPr>
          <a:lstStyle/>
          <a:p>
            <a:pPr marL="285750" indent="-285750" algn="just" eaLnBrk="1" hangingPunct="1">
              <a:buClrTx/>
              <a:buFont typeface="Wingdings" panose="05000000000000000000" pitchFamily="2" charset="2"/>
              <a:buChar char="q"/>
            </a:pPr>
            <a:r>
              <a:rPr lang="hr-HR" altLang="sr-Latn-RS" sz="3700" dirty="0" smtClean="0">
                <a:solidFill>
                  <a:srgbClr val="000000"/>
                </a:solidFill>
                <a:latin typeface="Arial" panose="020B0604020202020204" pitchFamily="34" charset="0"/>
                <a:cs typeface="Arial" panose="020B0604020202020204" pitchFamily="34" charset="0"/>
              </a:rPr>
              <a:t>Ostali podaci</a:t>
            </a:r>
            <a:r>
              <a:rPr lang="hr-HR" altLang="sr-Latn-RS" sz="2100" dirty="0" smtClean="0">
                <a:solidFill>
                  <a:srgbClr val="000000"/>
                </a:solidFill>
                <a:latin typeface="Arial" panose="020B0604020202020204" pitchFamily="34" charset="0"/>
                <a:cs typeface="Arial" panose="020B0604020202020204" pitchFamily="34" charset="0"/>
              </a:rPr>
              <a:t>(podaci o garancijama, informacije o obilasku lokacije, obrazloženje za OS na duže od 4 godine, način zaključivanja ugovora na osnovu OS, odredbe za grupu ponuđača, odredbe vezane za podugovaranje kao i direktno plaćanje podugovaraču, dokazi o kvalifikaciji kako je traženo u TD, definisanje dokaza za kval. za fizička lica, rok za donošenje odluke o izboru ukoliko je primjenjiv, rok način i uslovi plaćanja izabranom ponuđaču, naziv i adresa organa kome se izjavljuje žalba, ostali podaci koji su bitni a vezani su za konkretni postupak nabavke) </a:t>
            </a:r>
          </a:p>
          <a:p>
            <a:pPr marL="285750" indent="-285750" algn="just" eaLnBrk="1" hangingPunct="1">
              <a:buClrTx/>
              <a:buFont typeface="Wingdings" panose="05000000000000000000" pitchFamily="2" charset="2"/>
              <a:buChar char="q"/>
            </a:pPr>
            <a:r>
              <a:rPr lang="bs-Latn-BA" altLang="sr-Latn-RS" sz="3700" dirty="0" smtClean="0">
                <a:solidFill>
                  <a:srgbClr val="000000"/>
                </a:solidFill>
                <a:cs typeface="Arial" panose="020B0604020202020204" pitchFamily="34" charset="0"/>
              </a:rPr>
              <a:t>Obrasci, izjave i sl.;</a:t>
            </a:r>
          </a:p>
          <a:p>
            <a:pPr marL="285750" indent="-285750" algn="just" eaLnBrk="1" hangingPunct="1">
              <a:buClrTx/>
              <a:buFont typeface="Wingdings" panose="05000000000000000000" pitchFamily="2" charset="2"/>
              <a:buChar char="q"/>
            </a:pPr>
            <a:r>
              <a:rPr lang="bs-Latn-BA" altLang="sr-Latn-RS" sz="3700" dirty="0" smtClean="0">
                <a:solidFill>
                  <a:srgbClr val="000000"/>
                </a:solidFill>
                <a:cs typeface="Arial" panose="020B0604020202020204" pitchFamily="34" charset="0"/>
              </a:rPr>
              <a:t>Prijedlog ugovora o javnoj nabavci/okvirnog sporazuma;</a:t>
            </a:r>
          </a:p>
          <a:p>
            <a:pPr marL="285750" indent="-285750" eaLnBrk="1" hangingPunct="1">
              <a:buClrTx/>
              <a:buFont typeface="Arial" panose="020B0604020202020204" pitchFamily="34" charset="0"/>
              <a:buNone/>
            </a:pPr>
            <a:endParaRPr lang="sr-Latn-RS" altLang="sr-Latn-RS" dirty="0" smtClean="0">
              <a:latin typeface="Arial" panose="020B0604020202020204" pitchFamily="34" charset="0"/>
              <a:cs typeface="Arial" panose="020B0604020202020204" pitchFamily="34" charset="0"/>
            </a:endParaRPr>
          </a:p>
        </p:txBody>
      </p:sp>
      <p:sp>
        <p:nvSpPr>
          <p:cNvPr id="6148"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71FEE8F-4BCF-4E69-8423-0EAC015F7BAD}" type="slidenum">
              <a:rPr lang="en-US" altLang="sr-Latn-RS">
                <a:solidFill>
                  <a:srgbClr val="FFFFFF"/>
                </a:solidFill>
                <a:latin typeface="Calibri" panose="020F0502020204030204" pitchFamily="34" charset="0"/>
              </a:rPr>
              <a:pPr/>
              <a:t>4</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160839197"/>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620000" cy="5486400"/>
          </a:xfrm>
        </p:spPr>
        <p:txBody>
          <a:bodyPr/>
          <a:lstStyle/>
          <a:p>
            <a:pPr>
              <a:defRPr/>
            </a:pPr>
            <a:endParaRPr lang="bs-Latn-BA" dirty="0"/>
          </a:p>
          <a:p>
            <a:pPr marL="114300" indent="0" algn="ctr">
              <a:buFont typeface="Arial" panose="020B0604020202020204" pitchFamily="34" charset="0"/>
              <a:buNone/>
              <a:defRPr/>
            </a:pPr>
            <a:endParaRPr lang="bs-Latn-BA" sz="5400" dirty="0">
              <a:solidFill>
                <a:prstClr val="black"/>
              </a:solidFill>
              <a:ea typeface="+mj-ea"/>
              <a:cs typeface="+mj-cs"/>
            </a:endParaRPr>
          </a:p>
          <a:p>
            <a:pPr marL="114300" indent="0" algn="ctr">
              <a:buFont typeface="Arial" panose="020B0604020202020204" pitchFamily="34" charset="0"/>
              <a:buNone/>
              <a:defRPr/>
            </a:pPr>
            <a:endParaRPr lang="en-US" sz="5400" dirty="0" smtClean="0">
              <a:solidFill>
                <a:prstClr val="black"/>
              </a:solidFill>
              <a:ea typeface="+mj-ea"/>
              <a:cs typeface="+mj-cs"/>
            </a:endParaRPr>
          </a:p>
          <a:p>
            <a:pPr marL="114300" indent="0" algn="ctr">
              <a:buFont typeface="Arial" panose="020B0604020202020204" pitchFamily="34" charset="0"/>
              <a:buNone/>
              <a:defRPr/>
            </a:pPr>
            <a:r>
              <a:rPr lang="bs-Latn-BA" sz="5400" dirty="0" smtClean="0">
                <a:solidFill>
                  <a:prstClr val="black"/>
                </a:solidFill>
                <a:ea typeface="+mj-ea"/>
                <a:cs typeface="+mj-cs"/>
              </a:rPr>
              <a:t>HVALA </a:t>
            </a:r>
            <a:r>
              <a:rPr lang="bs-Latn-BA" sz="5400" dirty="0">
                <a:solidFill>
                  <a:prstClr val="black"/>
                </a:solidFill>
                <a:ea typeface="+mj-ea"/>
                <a:cs typeface="+mj-cs"/>
              </a:rPr>
              <a:t>NA PAŽNJI </a:t>
            </a:r>
            <a:r>
              <a:rPr lang="bs-Latn-BA" sz="5400" dirty="0" smtClean="0">
                <a:solidFill>
                  <a:prstClr val="black"/>
                </a:solidFill>
                <a:ea typeface="+mj-ea"/>
                <a:cs typeface="+mj-cs"/>
              </a:rPr>
              <a:t>!</a:t>
            </a:r>
            <a:endParaRPr lang="bs-Latn-BA" sz="5400" dirty="0">
              <a:solidFill>
                <a:prstClr val="black"/>
              </a:solidFill>
              <a:ea typeface="+mj-ea"/>
              <a:cs typeface="+mj-cs"/>
            </a:endParaRPr>
          </a:p>
        </p:txBody>
      </p:sp>
      <p:sp>
        <p:nvSpPr>
          <p:cNvPr id="47107"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ABD0EBF-61B3-4F53-9FEB-8B809D1BCE4E}" type="slidenum">
              <a:rPr lang="en-US" altLang="sr-Latn-RS">
                <a:solidFill>
                  <a:srgbClr val="FFFFFF"/>
                </a:solidFill>
                <a:latin typeface="Calibri" panose="020F0502020204030204" pitchFamily="34" charset="0"/>
              </a:rPr>
              <a:pPr/>
              <a:t>40</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675119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56163"/>
            <a:ext cx="7886700" cy="1325563"/>
          </a:xfrm>
        </p:spPr>
        <p:txBody>
          <a:bodyPr/>
          <a:lstStyle/>
          <a:p>
            <a:pPr eaLnBrk="1" fontAlgn="auto" hangingPunct="1">
              <a:spcAft>
                <a:spcPts val="0"/>
              </a:spcAft>
              <a:defRPr/>
            </a:pPr>
            <a:r>
              <a:rPr lang="bs-Latn-BA" sz="4400" spc="0" dirty="0">
                <a:solidFill>
                  <a:prstClr val="black"/>
                </a:solidFill>
                <a:latin typeface="Calibri"/>
              </a:rPr>
              <a:t>USLOVI ZA KVALIFIKACIJU</a:t>
            </a:r>
            <a:endParaRPr lang="en-US" dirty="0">
              <a:latin typeface="Arial" pitchFamily="34" charset="0"/>
              <a:cs typeface="Arial" pitchFamily="34" charset="0"/>
            </a:endParaRPr>
          </a:p>
        </p:txBody>
      </p:sp>
      <p:sp>
        <p:nvSpPr>
          <p:cNvPr id="7171" name="Content Placeholder 2"/>
          <p:cNvSpPr>
            <a:spLocks noGrp="1"/>
          </p:cNvSpPr>
          <p:nvPr>
            <p:ph idx="1"/>
          </p:nvPr>
        </p:nvSpPr>
        <p:spPr>
          <a:xfrm>
            <a:off x="457200" y="2281726"/>
            <a:ext cx="7620000" cy="4119073"/>
          </a:xfrm>
        </p:spPr>
        <p:txBody>
          <a:bodyPr/>
          <a:lstStyle/>
          <a:p>
            <a:pPr indent="-342900" algn="just" eaLnBrk="1" hangingPunct="1">
              <a:buClrTx/>
              <a:buFont typeface="Wingdings" panose="05000000000000000000" pitchFamily="2" charset="2"/>
              <a:buChar char="q"/>
            </a:pPr>
            <a:r>
              <a:rPr lang="bs-Latn-BA" altLang="sr-Latn-RS" sz="3200" b="1" dirty="0" smtClean="0">
                <a:solidFill>
                  <a:srgbClr val="000000"/>
                </a:solidFill>
              </a:rPr>
              <a:t>Definisani Zakonom o JN – članovima 44. do 51. </a:t>
            </a:r>
          </a:p>
          <a:p>
            <a:pPr indent="-342900" algn="just" eaLnBrk="1" hangingPunct="1">
              <a:buClrTx/>
              <a:buFont typeface="Arial" panose="020B0604020202020204" pitchFamily="34" charset="0"/>
              <a:buNone/>
            </a:pPr>
            <a:endParaRPr lang="bs-Latn-BA" altLang="sr-Latn-RS" sz="3200" b="1" dirty="0" smtClean="0">
              <a:solidFill>
                <a:srgbClr val="000000"/>
              </a:solidFill>
            </a:endParaRPr>
          </a:p>
          <a:p>
            <a:pPr indent="-342900" algn="just" eaLnBrk="1" hangingPunct="1">
              <a:buClrTx/>
              <a:buFont typeface="Wingdings" panose="05000000000000000000" pitchFamily="2" charset="2"/>
              <a:buChar char="q"/>
            </a:pPr>
            <a:r>
              <a:rPr lang="bs-Latn-BA" altLang="sr-Latn-RS" sz="3200" b="1" dirty="0" smtClean="0">
                <a:solidFill>
                  <a:srgbClr val="000000"/>
                </a:solidFill>
              </a:rPr>
              <a:t>Način određivanja minimalnih zahtjeva sposobnosti kandidata/ponuđača definisan podzakosnkim aktom Uputstvo za pripremu modela TD i ponuda ( član 7.)</a:t>
            </a:r>
          </a:p>
          <a:p>
            <a:pPr indent="-342900" eaLnBrk="1" hangingPunct="1">
              <a:buClrTx/>
              <a:buFont typeface="Arial" panose="020B0604020202020204" pitchFamily="34" charset="0"/>
              <a:buNone/>
            </a:pPr>
            <a:endParaRPr lang="sr-Latn-RS" altLang="sr-Latn-RS" dirty="0" smtClean="0">
              <a:latin typeface="Times New Roman" panose="02020603050405020304" pitchFamily="18" charset="0"/>
              <a:cs typeface="Times New Roman" panose="02020603050405020304" pitchFamily="18" charset="0"/>
            </a:endParaRPr>
          </a:p>
        </p:txBody>
      </p:sp>
      <p:sp>
        <p:nvSpPr>
          <p:cNvPr id="7172" name="Slide Number Placeholder 4"/>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233EEF1-F4BF-45F7-8076-ECCD0F50E57D}" type="slidenum">
              <a:rPr lang="en-US" altLang="sr-Latn-RS">
                <a:solidFill>
                  <a:srgbClr val="FFFFFF"/>
                </a:solidFill>
                <a:latin typeface="Calibri" panose="020F0502020204030204" pitchFamily="34" charset="0"/>
              </a:rPr>
              <a:pPr/>
              <a:t>5</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27854465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017" y="894965"/>
            <a:ext cx="7886700" cy="1325563"/>
          </a:xfrm>
        </p:spPr>
        <p:txBody>
          <a:bodyPr/>
          <a:lstStyle/>
          <a:p>
            <a:pPr eaLnBrk="1" fontAlgn="auto" hangingPunct="1">
              <a:spcAft>
                <a:spcPts val="0"/>
              </a:spcAft>
              <a:defRPr/>
            </a:pPr>
            <a:r>
              <a:rPr lang="bs-Latn-BA" sz="4400" spc="0" dirty="0">
                <a:solidFill>
                  <a:prstClr val="black"/>
                </a:solidFill>
                <a:latin typeface="Calibri"/>
              </a:rPr>
              <a:t>USLOVI ZA KVALIFIKACIJU</a:t>
            </a:r>
            <a:endParaRPr lang="en-US" dirty="0"/>
          </a:p>
        </p:txBody>
      </p:sp>
      <p:sp>
        <p:nvSpPr>
          <p:cNvPr id="8195" name="Content Placeholder 2"/>
          <p:cNvSpPr>
            <a:spLocks noGrp="1"/>
          </p:cNvSpPr>
          <p:nvPr>
            <p:ph idx="1"/>
          </p:nvPr>
        </p:nvSpPr>
        <p:spPr>
          <a:xfrm>
            <a:off x="628650" y="2127903"/>
            <a:ext cx="7886700" cy="4049060"/>
          </a:xfrm>
        </p:spPr>
        <p:txBody>
          <a:bodyPr>
            <a:normAutofit fontScale="92500" lnSpcReduction="10000"/>
          </a:bodyPr>
          <a:lstStyle/>
          <a:p>
            <a:pPr indent="-342900" eaLnBrk="1" hangingPunct="1">
              <a:lnSpc>
                <a:spcPct val="90000"/>
              </a:lnSpc>
              <a:buClrTx/>
              <a:buFont typeface="Wingdings" panose="05000000000000000000" pitchFamily="2" charset="2"/>
              <a:buChar char="q"/>
            </a:pPr>
            <a:r>
              <a:rPr lang="bs-Latn-BA" altLang="sr-Latn-RS" sz="3200" b="1" dirty="0" smtClean="0">
                <a:solidFill>
                  <a:srgbClr val="000000"/>
                </a:solidFill>
              </a:rPr>
              <a:t>Čemu služe uslovi za kvalifikaciju?</a:t>
            </a:r>
          </a:p>
          <a:p>
            <a:pPr indent="-342900" eaLnBrk="1" hangingPunct="1">
              <a:lnSpc>
                <a:spcPct val="90000"/>
              </a:lnSpc>
              <a:buClrTx/>
              <a:buFont typeface="Arial" panose="020B0604020202020204" pitchFamily="34" charset="0"/>
              <a:buNone/>
            </a:pPr>
            <a:r>
              <a:rPr lang="bs-Latn-BA" altLang="sr-Latn-RS" sz="1800" dirty="0" smtClean="0">
                <a:solidFill>
                  <a:srgbClr val="000000"/>
                </a:solidFill>
              </a:rPr>
              <a:t>        - Provjera i ocjena da li je kandidat/ponuđač pouzdan i sposoban da izvrši budući   ugovor u skladu sa uslovima iz tenderske dokumentacije. </a:t>
            </a:r>
          </a:p>
          <a:p>
            <a:pPr indent="-342900" algn="just" eaLnBrk="1" hangingPunct="1">
              <a:lnSpc>
                <a:spcPct val="90000"/>
              </a:lnSpc>
              <a:buClrTx/>
              <a:buFont typeface="Wingdings" panose="05000000000000000000" pitchFamily="2" charset="2"/>
              <a:buChar char="q"/>
            </a:pPr>
            <a:r>
              <a:rPr lang="bs-Latn-BA" altLang="sr-Latn-RS" sz="3200" b="1" dirty="0" smtClean="0">
                <a:solidFill>
                  <a:srgbClr val="000000"/>
                </a:solidFill>
              </a:rPr>
              <a:t>Minimum uslova za kvalifikaciju i dokumenti kojima se dokazuju uslovi moraju obavezno biti srazmjerni predmetu nabavke i ne smiju imati ograničavajući karakter na konkurenciju</a:t>
            </a:r>
          </a:p>
          <a:p>
            <a:pPr indent="-342900" algn="just" eaLnBrk="1" hangingPunct="1">
              <a:lnSpc>
                <a:spcPct val="90000"/>
              </a:lnSpc>
              <a:buClrTx/>
              <a:buFont typeface="Wingdings" panose="05000000000000000000" pitchFamily="2" charset="2"/>
              <a:buChar char="q"/>
            </a:pPr>
            <a:r>
              <a:rPr lang="bs-Latn-BA" altLang="sr-Latn-RS" sz="3200" b="1" dirty="0" smtClean="0">
                <a:solidFill>
                  <a:srgbClr val="000000"/>
                </a:solidFill>
              </a:rPr>
              <a:t>UO zahtijeva samo one dokaze kojima se dokazuje ispunjavanje postavljenih uslova za kvalifikaciju</a:t>
            </a:r>
          </a:p>
          <a:p>
            <a:pPr indent="-342900" eaLnBrk="1" hangingPunct="1">
              <a:lnSpc>
                <a:spcPct val="90000"/>
              </a:lnSpc>
            </a:pPr>
            <a:endParaRPr lang="sr-Latn-RS" altLang="sr-Latn-RS" dirty="0" smtClean="0">
              <a:latin typeface="Arial" panose="020B0604020202020204" pitchFamily="34" charset="0"/>
              <a:cs typeface="Arial" panose="020B0604020202020204" pitchFamily="34" charset="0"/>
            </a:endParaRPr>
          </a:p>
          <a:p>
            <a:pPr indent="-342900" algn="ctr" eaLnBrk="1" hangingPunct="1">
              <a:lnSpc>
                <a:spcPct val="90000"/>
              </a:lnSpc>
            </a:pPr>
            <a:endParaRPr lang="sr-Latn-RS" altLang="sr-Latn-RS" dirty="0" smtClean="0">
              <a:latin typeface="Arial" panose="020B0604020202020204" pitchFamily="34" charset="0"/>
              <a:cs typeface="Arial" panose="020B0604020202020204" pitchFamily="34" charset="0"/>
            </a:endParaRPr>
          </a:p>
          <a:p>
            <a:pPr indent="-342900" algn="ctr" eaLnBrk="1" hangingPunct="1">
              <a:lnSpc>
                <a:spcPct val="90000"/>
              </a:lnSpc>
              <a:buFont typeface="Arial" panose="020B0604020202020204" pitchFamily="34" charset="0"/>
              <a:buNone/>
            </a:pPr>
            <a:endParaRPr lang="sr-Latn-RS" altLang="sr-Latn-RS" dirty="0" smtClean="0">
              <a:latin typeface="Arial" panose="020B0604020202020204" pitchFamily="34" charset="0"/>
              <a:cs typeface="Arial" panose="020B0604020202020204" pitchFamily="34" charset="0"/>
            </a:endParaRPr>
          </a:p>
        </p:txBody>
      </p:sp>
      <p:sp>
        <p:nvSpPr>
          <p:cNvPr id="8196"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B56AC5F-B067-4C3A-A87A-15CA54C18540}" type="slidenum">
              <a:rPr lang="en-US" altLang="sr-Latn-RS">
                <a:solidFill>
                  <a:srgbClr val="FFFFFF"/>
                </a:solidFill>
                <a:latin typeface="Calibri" panose="020F0502020204030204" pitchFamily="34" charset="0"/>
              </a:rPr>
              <a:pPr/>
              <a:t>6</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2387508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37694"/>
            <a:ext cx="7886700" cy="1325563"/>
          </a:xfrm>
        </p:spPr>
        <p:txBody>
          <a:bodyPr/>
          <a:lstStyle/>
          <a:p>
            <a:pPr>
              <a:defRPr/>
            </a:pPr>
            <a:r>
              <a:rPr lang="bs-Latn-BA" sz="4400" spc="0" dirty="0">
                <a:solidFill>
                  <a:prstClr val="black"/>
                </a:solidFill>
                <a:latin typeface="Calibri"/>
              </a:rPr>
              <a:t>USLOVI ZA KVALIFIKACIJU</a:t>
            </a:r>
            <a:endParaRPr lang="bs-Latn-BA" dirty="0"/>
          </a:p>
        </p:txBody>
      </p:sp>
      <p:sp>
        <p:nvSpPr>
          <p:cNvPr id="3" name="Content Placeholder 2"/>
          <p:cNvSpPr>
            <a:spLocks noGrp="1"/>
          </p:cNvSpPr>
          <p:nvPr>
            <p:ph idx="1"/>
          </p:nvPr>
        </p:nvSpPr>
        <p:spPr>
          <a:xfrm>
            <a:off x="228600" y="2076628"/>
            <a:ext cx="8382000" cy="4644848"/>
          </a:xfrm>
        </p:spPr>
        <p:txBody>
          <a:bodyPr>
            <a:normAutofit lnSpcReduction="10000"/>
          </a:bodyPr>
          <a:lstStyle/>
          <a:p>
            <a:pPr indent="-342900" eaLnBrk="1" fontAlgn="auto" hangingPunct="1">
              <a:spcAft>
                <a:spcPts val="0"/>
              </a:spcAft>
              <a:buClrTx/>
              <a:buFont typeface="Wingdings" panose="05000000000000000000" pitchFamily="2" charset="2"/>
              <a:buChar char="q"/>
              <a:defRPr/>
            </a:pPr>
            <a:r>
              <a:rPr lang="bs-Latn-BA" sz="3200" b="1" dirty="0">
                <a:solidFill>
                  <a:prstClr val="black"/>
                </a:solidFill>
              </a:rPr>
              <a:t>Lična sposobnost (Član 45.)</a:t>
            </a:r>
          </a:p>
          <a:p>
            <a:pPr indent="-342900" eaLnBrk="1" fontAlgn="auto" hangingPunct="1">
              <a:spcAft>
                <a:spcPts val="0"/>
              </a:spcAft>
              <a:buClrTx/>
              <a:buFont typeface="Wingdings" panose="05000000000000000000" pitchFamily="2" charset="2"/>
              <a:buChar char="q"/>
              <a:defRPr/>
            </a:pPr>
            <a:r>
              <a:rPr lang="bs-Latn-BA" sz="3200" b="1" dirty="0">
                <a:solidFill>
                  <a:prstClr val="black"/>
                </a:solidFill>
              </a:rPr>
              <a:t>Sposobnost za obavljanje profesionalne djelatnosti (Član 46.)</a:t>
            </a:r>
          </a:p>
          <a:p>
            <a:pPr indent="-342900" eaLnBrk="1" fontAlgn="auto" hangingPunct="1">
              <a:spcAft>
                <a:spcPts val="0"/>
              </a:spcAft>
              <a:buClrTx/>
              <a:buFont typeface="Wingdings" panose="05000000000000000000" pitchFamily="2" charset="2"/>
              <a:buChar char="q"/>
              <a:defRPr/>
            </a:pPr>
            <a:r>
              <a:rPr lang="bs-Latn-BA" sz="3200" b="1" dirty="0">
                <a:solidFill>
                  <a:prstClr val="black"/>
                </a:solidFill>
              </a:rPr>
              <a:t>Ekonomska i finansijska sposobnost (Član 47.)</a:t>
            </a:r>
          </a:p>
          <a:p>
            <a:pPr indent="-342900" eaLnBrk="1" fontAlgn="auto" hangingPunct="1">
              <a:spcAft>
                <a:spcPts val="0"/>
              </a:spcAft>
              <a:buClrTx/>
              <a:buFont typeface="Wingdings" panose="05000000000000000000" pitchFamily="2" charset="2"/>
              <a:buChar char="q"/>
              <a:defRPr/>
            </a:pPr>
            <a:r>
              <a:rPr lang="bs-Latn-BA" sz="3200" b="1" dirty="0">
                <a:solidFill>
                  <a:prstClr val="black"/>
                </a:solidFill>
              </a:rPr>
              <a:t>Tehnička i profesionalna sposobnost (Član 48. do 51.)</a:t>
            </a:r>
          </a:p>
          <a:p>
            <a:pPr marL="0" indent="0" eaLnBrk="1" fontAlgn="auto" hangingPunct="1">
              <a:spcAft>
                <a:spcPts val="0"/>
              </a:spcAft>
              <a:buClrTx/>
              <a:buFont typeface="Arial" panose="020B0604020202020204" pitchFamily="34" charset="0"/>
              <a:buNone/>
              <a:defRPr/>
            </a:pPr>
            <a:r>
              <a:rPr lang="bs-Latn-BA" sz="3200" b="1" dirty="0">
                <a:solidFill>
                  <a:prstClr val="black"/>
                </a:solidFill>
              </a:rPr>
              <a:t>-</a:t>
            </a:r>
            <a:r>
              <a:rPr lang="bs-Latn-BA" sz="2800" b="1" dirty="0">
                <a:solidFill>
                  <a:prstClr val="black"/>
                </a:solidFill>
              </a:rPr>
              <a:t>tehnička i profesionalna sposobnost za – robe (49.)</a:t>
            </a:r>
            <a:endParaRPr lang="bs-Latn-BA" sz="3200" b="1" dirty="0">
              <a:solidFill>
                <a:prstClr val="black"/>
              </a:solidFill>
            </a:endParaRPr>
          </a:p>
          <a:p>
            <a:pPr marL="0" indent="0" eaLnBrk="1" fontAlgn="auto" hangingPunct="1">
              <a:spcAft>
                <a:spcPts val="0"/>
              </a:spcAft>
              <a:buClrTx/>
              <a:buFont typeface="Arial" panose="020B0604020202020204" pitchFamily="34" charset="0"/>
              <a:buNone/>
              <a:defRPr/>
            </a:pPr>
            <a:r>
              <a:rPr lang="bs-Latn-BA" sz="2800" b="1" dirty="0">
                <a:solidFill>
                  <a:prstClr val="black"/>
                </a:solidFill>
              </a:rPr>
              <a:t>-tehnička i profesionalna sposobnost za – usluge (50.)</a:t>
            </a:r>
            <a:endParaRPr lang="bs-Latn-BA" sz="3200" b="1" dirty="0">
              <a:solidFill>
                <a:prstClr val="black"/>
              </a:solidFill>
            </a:endParaRPr>
          </a:p>
          <a:p>
            <a:pPr marL="0" indent="0" eaLnBrk="1" fontAlgn="auto" hangingPunct="1">
              <a:spcAft>
                <a:spcPts val="0"/>
              </a:spcAft>
              <a:buClrTx/>
              <a:buFont typeface="Arial" panose="020B0604020202020204" pitchFamily="34" charset="0"/>
              <a:buNone/>
              <a:defRPr/>
            </a:pPr>
            <a:r>
              <a:rPr lang="bs-Latn-BA" sz="2800" b="1" dirty="0">
                <a:solidFill>
                  <a:prstClr val="black"/>
                </a:solidFill>
              </a:rPr>
              <a:t>- tehnička i profesionalna sposobnost za – radovi (51.)</a:t>
            </a:r>
            <a:endParaRPr lang="bs-Latn-BA" sz="3200" b="1" dirty="0">
              <a:solidFill>
                <a:prstClr val="black"/>
              </a:solidFill>
            </a:endParaRPr>
          </a:p>
          <a:p>
            <a:pPr>
              <a:defRPr/>
            </a:pPr>
            <a:endParaRPr lang="bs-Latn-BA" dirty="0"/>
          </a:p>
        </p:txBody>
      </p:sp>
      <p:sp>
        <p:nvSpPr>
          <p:cNvPr id="9220"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4DBEB29-4BA8-408B-B8E6-21441CC5BE28}" type="slidenum">
              <a:rPr lang="en-US" altLang="sr-Latn-RS">
                <a:solidFill>
                  <a:srgbClr val="FFFFFF"/>
                </a:solidFill>
                <a:latin typeface="Calibri" panose="020F0502020204030204" pitchFamily="34" charset="0"/>
              </a:rPr>
              <a:pPr/>
              <a:t>7</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1385942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39140"/>
            <a:ext cx="7886700" cy="1256232"/>
          </a:xfrm>
        </p:spPr>
        <p:txBody>
          <a:bodyPr>
            <a:normAutofit fontScale="90000"/>
          </a:bodyPr>
          <a:lstStyle/>
          <a:p>
            <a:pPr marL="342900" indent="-342900" algn="ctr" eaLnBrk="1" fontAlgn="auto" hangingPunct="1">
              <a:spcBef>
                <a:spcPct val="20000"/>
              </a:spcBef>
              <a:spcAft>
                <a:spcPts val="0"/>
              </a:spcAft>
              <a:defRPr/>
            </a:pPr>
            <a:r>
              <a:rPr lang="bs-Latn-BA" sz="4400" b="1" spc="0" dirty="0">
                <a:solidFill>
                  <a:prstClr val="black"/>
                </a:solidFill>
                <a:latin typeface="Calibri"/>
                <a:ea typeface="+mn-ea"/>
                <a:cs typeface="+mn-cs"/>
              </a:rPr>
              <a:t/>
            </a:r>
            <a:br>
              <a:rPr lang="bs-Latn-BA" sz="4400" b="1" spc="0" dirty="0">
                <a:solidFill>
                  <a:prstClr val="black"/>
                </a:solidFill>
                <a:latin typeface="Calibri"/>
                <a:ea typeface="+mn-ea"/>
                <a:cs typeface="+mn-cs"/>
              </a:rPr>
            </a:br>
            <a:r>
              <a:rPr lang="bs-Latn-BA" sz="4400" spc="0" dirty="0">
                <a:solidFill>
                  <a:prstClr val="black"/>
                </a:solidFill>
                <a:latin typeface="Calibri"/>
                <a:ea typeface="+mn-ea"/>
                <a:cs typeface="+mn-cs"/>
              </a:rPr>
              <a:t>LIČNA SITUACIJA (ČLAN 45.)-USLOVI</a:t>
            </a:r>
            <a:r>
              <a:rPr lang="bs-Latn-BA" sz="2100" b="1" spc="0" dirty="0">
                <a:solidFill>
                  <a:prstClr val="black"/>
                </a:solidFill>
                <a:latin typeface="Calibri"/>
                <a:ea typeface="+mn-ea"/>
                <a:cs typeface="+mn-cs"/>
              </a:rPr>
              <a:t/>
            </a:r>
            <a:br>
              <a:rPr lang="bs-Latn-BA" sz="2100" b="1" spc="0" dirty="0">
                <a:solidFill>
                  <a:prstClr val="black"/>
                </a:solidFill>
                <a:latin typeface="Calibri"/>
                <a:ea typeface="+mn-ea"/>
                <a:cs typeface="+mn-cs"/>
              </a:rPr>
            </a:br>
            <a:endParaRPr lang="bs-Latn-BA" dirty="0"/>
          </a:p>
        </p:txBody>
      </p:sp>
      <p:sp>
        <p:nvSpPr>
          <p:cNvPr id="10243" name="Content Placeholder 2"/>
          <p:cNvSpPr>
            <a:spLocks noGrp="1"/>
          </p:cNvSpPr>
          <p:nvPr>
            <p:ph idx="1"/>
          </p:nvPr>
        </p:nvSpPr>
        <p:spPr>
          <a:xfrm>
            <a:off x="304800" y="2495372"/>
            <a:ext cx="8077200" cy="4362628"/>
          </a:xfrm>
        </p:spPr>
        <p:txBody>
          <a:bodyPr/>
          <a:lstStyle/>
          <a:p>
            <a:pPr indent="-342900" eaLnBrk="1" hangingPunct="1">
              <a:buClrTx/>
              <a:buFont typeface="Wingdings" panose="05000000000000000000" pitchFamily="2" charset="2"/>
              <a:buChar char="q"/>
            </a:pPr>
            <a:r>
              <a:rPr lang="bs-Latn-BA" altLang="sr-Latn-RS" sz="2800" b="1" dirty="0" smtClean="0">
                <a:solidFill>
                  <a:srgbClr val="000000"/>
                </a:solidFill>
              </a:rPr>
              <a:t>Član 45. (LIČNA SITUACIJA)</a:t>
            </a:r>
          </a:p>
          <a:p>
            <a:pPr indent="-342900" eaLnBrk="1" hangingPunct="1">
              <a:buClrTx/>
            </a:pPr>
            <a:r>
              <a:rPr lang="bs-Latn-BA" altLang="sr-Latn-RS" sz="2800" b="1" dirty="0" smtClean="0">
                <a:solidFill>
                  <a:srgbClr val="000000"/>
                </a:solidFill>
              </a:rPr>
              <a:t>da nije osuđen za kr. djela org kriminala, prevaru, korupciju, pranje novca</a:t>
            </a:r>
          </a:p>
          <a:p>
            <a:pPr indent="-342900" eaLnBrk="1" hangingPunct="1">
              <a:buClrTx/>
            </a:pPr>
            <a:r>
              <a:rPr lang="bs-Latn-BA" altLang="sr-Latn-RS" sz="2800" b="1" dirty="0" smtClean="0">
                <a:solidFill>
                  <a:srgbClr val="000000"/>
                </a:solidFill>
              </a:rPr>
              <a:t>da nije u stečaju/postupku stečaja ili u postupku likvidacije</a:t>
            </a:r>
          </a:p>
          <a:p>
            <a:pPr indent="-342900" eaLnBrk="1" hangingPunct="1">
              <a:buClrTx/>
            </a:pPr>
            <a:r>
              <a:rPr lang="bs-Latn-BA" altLang="sr-Latn-RS" sz="2800" b="1" dirty="0" smtClean="0">
                <a:solidFill>
                  <a:srgbClr val="000000"/>
                </a:solidFill>
              </a:rPr>
              <a:t>da redovno plaća obaveze za PIO i zdravstveno osig.</a:t>
            </a:r>
          </a:p>
          <a:p>
            <a:pPr indent="-342900" eaLnBrk="1" hangingPunct="1">
              <a:buClrTx/>
            </a:pPr>
            <a:r>
              <a:rPr lang="bs-Latn-BA" altLang="sr-Latn-RS" sz="2800" b="1" dirty="0" smtClean="0">
                <a:solidFill>
                  <a:srgbClr val="000000"/>
                </a:solidFill>
              </a:rPr>
              <a:t>da redovno plaća direktne i indirektne poreske obaveze</a:t>
            </a:r>
          </a:p>
          <a:p>
            <a:pPr indent="-342900">
              <a:buFont typeface="Arial" panose="020B0604020202020204" pitchFamily="34" charset="0"/>
              <a:buNone/>
            </a:pPr>
            <a:endParaRPr lang="bs-Latn-BA" altLang="sr-Latn-RS" dirty="0" smtClean="0"/>
          </a:p>
        </p:txBody>
      </p:sp>
      <p:sp>
        <p:nvSpPr>
          <p:cNvPr id="10244"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43B6BAC-83F1-4773-A427-E2F1ACF3935F}" type="slidenum">
              <a:rPr lang="en-US" altLang="sr-Latn-RS">
                <a:solidFill>
                  <a:srgbClr val="FFFFFF"/>
                </a:solidFill>
                <a:latin typeface="Calibri" panose="020F0502020204030204" pitchFamily="34" charset="0"/>
              </a:rPr>
              <a:pPr/>
              <a:t>8</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3660781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038" y="959263"/>
            <a:ext cx="8378825" cy="1143000"/>
          </a:xfrm>
        </p:spPr>
        <p:txBody>
          <a:bodyPr/>
          <a:lstStyle/>
          <a:p>
            <a:pPr>
              <a:defRPr/>
            </a:pPr>
            <a:r>
              <a:rPr lang="bs-Latn-BA" sz="4400" spc="0" dirty="0">
                <a:solidFill>
                  <a:prstClr val="black"/>
                </a:solidFill>
                <a:latin typeface="Calibri"/>
              </a:rPr>
              <a:t>LIČNA SITUACIJA (ČLAN 45.)-DOKAZI</a:t>
            </a:r>
            <a:endParaRPr lang="bs-Latn-BA" dirty="0"/>
          </a:p>
        </p:txBody>
      </p:sp>
      <p:sp>
        <p:nvSpPr>
          <p:cNvPr id="11267" name="Content Placeholder 2"/>
          <p:cNvSpPr>
            <a:spLocks noGrp="1"/>
          </p:cNvSpPr>
          <p:nvPr>
            <p:ph idx="1"/>
          </p:nvPr>
        </p:nvSpPr>
        <p:spPr>
          <a:xfrm>
            <a:off x="63500" y="2102264"/>
            <a:ext cx="8318500" cy="4619211"/>
          </a:xfrm>
        </p:spPr>
        <p:txBody>
          <a:bodyPr/>
          <a:lstStyle/>
          <a:p>
            <a:pPr indent="-342900" algn="just" eaLnBrk="1" hangingPunct="1">
              <a:buClrTx/>
              <a:buFont typeface="Wingdings" panose="05000000000000000000" pitchFamily="2" charset="2"/>
              <a:buChar char="q"/>
            </a:pPr>
            <a:r>
              <a:rPr lang="bs-Latn-BA" altLang="sr-Latn-RS" sz="2800" dirty="0" smtClean="0">
                <a:solidFill>
                  <a:srgbClr val="000000"/>
                </a:solidFill>
              </a:rPr>
              <a:t>Izjava iz člana 45. Zakona o JN ovjerena od strane nadležnog organa ( notar ili općinska/gradska nadležna služba)</a:t>
            </a:r>
          </a:p>
          <a:p>
            <a:pPr indent="-342900" algn="just" eaLnBrk="1" hangingPunct="1">
              <a:buClrTx/>
              <a:buFont typeface="Wingdings" panose="05000000000000000000" pitchFamily="2" charset="2"/>
              <a:buChar char="q"/>
            </a:pPr>
            <a:r>
              <a:rPr lang="bs-Latn-BA" altLang="sr-Latn-RS" sz="2800" dirty="0" smtClean="0">
                <a:solidFill>
                  <a:srgbClr val="000000"/>
                </a:solidFill>
              </a:rPr>
              <a:t>Dokumentacija kojom se dokazuje ispunjenost uslova iz izjave dostavlja se nakon obavijesti o rezultatima postupka.</a:t>
            </a:r>
          </a:p>
          <a:p>
            <a:pPr indent="-342900" algn="just" eaLnBrk="1" hangingPunct="1">
              <a:buClrTx/>
              <a:buFont typeface="Arial" panose="020B0604020202020204" pitchFamily="34" charset="0"/>
              <a:buNone/>
            </a:pPr>
            <a:r>
              <a:rPr lang="bs-Latn-BA" altLang="sr-Latn-RS" sz="2800" dirty="0" smtClean="0">
                <a:solidFill>
                  <a:srgbClr val="000000"/>
                </a:solidFill>
              </a:rPr>
              <a:t>    (provjeriti dostavljene potvrde ili uvjerenja)</a:t>
            </a:r>
          </a:p>
          <a:p>
            <a:pPr indent="-342900" algn="just" eaLnBrk="1" hangingPunct="1">
              <a:buClrTx/>
              <a:buFont typeface="Wingdings" panose="05000000000000000000" pitchFamily="2" charset="2"/>
              <a:buChar char="q"/>
            </a:pPr>
            <a:r>
              <a:rPr lang="bs-Latn-BA" altLang="sr-Latn-RS" sz="2800" dirty="0" smtClean="0">
                <a:solidFill>
                  <a:srgbClr val="000000"/>
                </a:solidFill>
              </a:rPr>
              <a:t>Obavezno definisati rok za dostavu dokumentacije (u obavještenju o rezultatima ponovo pozvati najpovoljnijeg ponuđača da dostavi dokumentaciju)</a:t>
            </a:r>
          </a:p>
          <a:p>
            <a:pPr indent="-342900" algn="just" eaLnBrk="1" hangingPunct="1">
              <a:buClrTx/>
              <a:buFont typeface="Wingdings" panose="05000000000000000000" pitchFamily="2" charset="2"/>
              <a:buChar char="q"/>
            </a:pPr>
            <a:endParaRPr lang="bs-Latn-BA" altLang="sr-Latn-RS" sz="3200" b="1" dirty="0" smtClean="0">
              <a:solidFill>
                <a:srgbClr val="000000"/>
              </a:solidFill>
            </a:endParaRPr>
          </a:p>
          <a:p>
            <a:pPr indent="-342900"/>
            <a:endParaRPr lang="bs-Latn-BA" altLang="sr-Latn-RS" dirty="0" smtClean="0"/>
          </a:p>
        </p:txBody>
      </p:sp>
      <p:sp>
        <p:nvSpPr>
          <p:cNvPr id="11268" name="Slide Number Placeholder 3"/>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53E931D-62A4-47BE-8401-41A65646F29A}" type="slidenum">
              <a:rPr lang="en-US" altLang="sr-Latn-RS">
                <a:solidFill>
                  <a:srgbClr val="FFFFFF"/>
                </a:solidFill>
                <a:latin typeface="Calibri" panose="020F0502020204030204" pitchFamily="34" charset="0"/>
              </a:rPr>
              <a:pPr/>
              <a:t>9</a:t>
            </a:fld>
            <a:endParaRPr lang="en-US" altLang="sr-Latn-RS">
              <a:solidFill>
                <a:srgbClr val="FFFFFF"/>
              </a:solidFill>
              <a:latin typeface="Calibri" panose="020F0502020204030204" pitchFamily="34" charset="0"/>
            </a:endParaRPr>
          </a:p>
        </p:txBody>
      </p:sp>
    </p:spTree>
    <p:extLst>
      <p:ext uri="{BB962C8B-B14F-4D97-AF65-F5344CB8AC3E}">
        <p14:creationId xmlns:p14="http://schemas.microsoft.com/office/powerpoint/2010/main" val="29616663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TotalTime>
  <Words>2735</Words>
  <Application>Microsoft Office PowerPoint</Application>
  <PresentationFormat>On-screen Show (4:3)</PresentationFormat>
  <Paragraphs>336</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Calibri Light</vt:lpstr>
      <vt:lpstr>Cambria</vt:lpstr>
      <vt:lpstr>Times New Roman</vt:lpstr>
      <vt:lpstr>Wingdings</vt:lpstr>
      <vt:lpstr>Office Theme</vt:lpstr>
      <vt:lpstr>PRAVILNA PRIPREMA TENDERSKE DOKUMENTACIJE SA AKCENTOM NA  USLOVE ZA KVALIFIKACIJU PONUĐAČA I TEHNIČKE SPECIFIKACIJE</vt:lpstr>
      <vt:lpstr>Teme:</vt:lpstr>
      <vt:lpstr>SADRŽAJ TD</vt:lpstr>
      <vt:lpstr>SADRŽAJ TD</vt:lpstr>
      <vt:lpstr>USLOVI ZA KVALIFIKACIJU</vt:lpstr>
      <vt:lpstr>USLOVI ZA KVALIFIKACIJU</vt:lpstr>
      <vt:lpstr>USLOVI ZA KVALIFIKACIJU</vt:lpstr>
      <vt:lpstr> LIČNA SITUACIJA (ČLAN 45.)-USLOVI </vt:lpstr>
      <vt:lpstr>LIČNA SITUACIJA (ČLAN 45.)-DOKAZI</vt:lpstr>
      <vt:lpstr>Ko izdaje potvrdu iz člana 45. stav 1. tačka a. ???</vt:lpstr>
      <vt:lpstr>Ko izdaje potvrdu iz člana 45. stav 1. tačka a. ???</vt:lpstr>
      <vt:lpstr>Šta ako ponuđač ima duga po osnovu poreza i doprinosa???</vt:lpstr>
      <vt:lpstr>PowerPoint Presentation</vt:lpstr>
      <vt:lpstr>USLOVI ZA KVALIFIKACIJU (član 46.)</vt:lpstr>
      <vt:lpstr>USLOVI ZA KVALIFIKACIJU  (član 47. ZJN)</vt:lpstr>
      <vt:lpstr>USLOVI ZA KVALIFIKACIJU  (član 49. do 51.) </vt:lpstr>
      <vt:lpstr>NEKOLIKO VAŽNIH NAPOMENA</vt:lpstr>
      <vt:lpstr>USLOVI ZA KVALIFIKACIJU-SRAZMJERNOST</vt:lpstr>
      <vt:lpstr>USLOVI ZA KVALIFIKACIJU-SRAZMJERNOST  (tehnička i profesionalna sposobnost)</vt:lpstr>
      <vt:lpstr>Primjeri iz prakse-diskusija</vt:lpstr>
      <vt:lpstr>Primjeri iz prakse-diskusija</vt:lpstr>
      <vt:lpstr>Primjeri iz prakse-diskusija</vt:lpstr>
      <vt:lpstr>Definicija tehničkih specifikacija</vt:lpstr>
      <vt:lpstr>Principi javnih nabavki</vt:lpstr>
      <vt:lpstr>Zabrana diskriminacije-Direktive EU</vt:lpstr>
      <vt:lpstr>Zabrana diskriminacije - ZJN</vt:lpstr>
      <vt:lpstr>Upotreba standarda i ekoloških oznaka pri pripremi TS</vt:lpstr>
      <vt:lpstr>Primjena termina ‘’ili ekvivalent’’</vt:lpstr>
      <vt:lpstr>Primjena termina ‘’ili ekvivalent’’</vt:lpstr>
      <vt:lpstr>Primjer:  </vt:lpstr>
      <vt:lpstr>Praktičan primjer tehničkih specifikacija(pogrešan) </vt:lpstr>
      <vt:lpstr>Praktičan primjer tehničkih specifikacija - ispravan</vt:lpstr>
      <vt:lpstr>Tehničke specifikacije moraju biti</vt:lpstr>
      <vt:lpstr>Smjernice za pripremu tehničkih specifikacija</vt:lpstr>
      <vt:lpstr>PowerPoint Presentation</vt:lpstr>
      <vt:lpstr>PRIMJERI LOŠIH SPECIFIKACIJA I OPISA PREDMETA NABAVKE</vt:lpstr>
      <vt:lpstr>      Primjer 2. </vt:lpstr>
      <vt:lpstr>       Primjer 3. </vt:lpstr>
      <vt:lpstr>        Primjer 4.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Stefan Velickovic</dc:creator>
  <cp:lastModifiedBy>Windows User</cp:lastModifiedBy>
  <cp:revision>5</cp:revision>
  <dcterms:created xsi:type="dcterms:W3CDTF">2019-04-24T11:33:41Z</dcterms:created>
  <dcterms:modified xsi:type="dcterms:W3CDTF">2024-08-20T08:53:29Z</dcterms:modified>
</cp:coreProperties>
</file>