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7" r:id="rId4"/>
    <p:sldId id="318" r:id="rId5"/>
    <p:sldId id="319" r:id="rId6"/>
    <p:sldId id="320" r:id="rId7"/>
    <p:sldId id="262" r:id="rId8"/>
    <p:sldId id="322" r:id="rId9"/>
    <p:sldId id="264" r:id="rId10"/>
    <p:sldId id="265" r:id="rId11"/>
    <p:sldId id="323" r:id="rId12"/>
    <p:sldId id="266" r:id="rId13"/>
    <p:sldId id="267" r:id="rId14"/>
    <p:sldId id="268" r:id="rId15"/>
    <p:sldId id="269" r:id="rId16"/>
    <p:sldId id="270" r:id="rId17"/>
    <p:sldId id="32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41" r:id="rId26"/>
    <p:sldId id="278" r:id="rId27"/>
    <p:sldId id="279" r:id="rId28"/>
    <p:sldId id="280" r:id="rId29"/>
    <p:sldId id="339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34" r:id="rId44"/>
    <p:sldId id="333" r:id="rId45"/>
    <p:sldId id="328" r:id="rId46"/>
    <p:sldId id="335" r:id="rId47"/>
    <p:sldId id="337" r:id="rId48"/>
    <p:sldId id="295" r:id="rId49"/>
    <p:sldId id="336" r:id="rId50"/>
    <p:sldId id="296" r:id="rId51"/>
    <p:sldId id="297" r:id="rId52"/>
    <p:sldId id="298" r:id="rId53"/>
    <p:sldId id="299" r:id="rId54"/>
    <p:sldId id="329" r:id="rId55"/>
    <p:sldId id="330" r:id="rId56"/>
    <p:sldId id="300" r:id="rId57"/>
    <p:sldId id="331" r:id="rId58"/>
    <p:sldId id="332" r:id="rId59"/>
    <p:sldId id="301" r:id="rId60"/>
    <p:sldId id="302" r:id="rId61"/>
    <p:sldId id="303" r:id="rId62"/>
    <p:sldId id="304" r:id="rId63"/>
    <p:sldId id="305" r:id="rId64"/>
    <p:sldId id="324" r:id="rId65"/>
    <p:sldId id="325" r:id="rId66"/>
    <p:sldId id="32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40" r:id="rId78"/>
    <p:sldId id="33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3498DB"/>
    <a:srgbClr val="FFFFFF"/>
    <a:srgbClr val="A99362"/>
    <a:srgbClr val="B2B2B2"/>
    <a:srgbClr val="F2F2F2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5196" autoAdjust="0"/>
  </p:normalViewPr>
  <p:slideViewPr>
    <p:cSldViewPr snapToGrid="0">
      <p:cViewPr varScale="1">
        <p:scale>
          <a:sx n="98" d="100"/>
          <a:sy n="98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A2602-8D1A-41A3-943D-D4C972BADB4C}" type="doc">
      <dgm:prSet loTypeId="urn:microsoft.com/office/officeart/2005/8/layout/hierarchy5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C55BF7-BB68-4BAC-A600-603BA5224AD2}">
      <dgm:prSet phldrT="[Text]"/>
      <dgm:spPr>
        <a:solidFill>
          <a:srgbClr val="A99362"/>
        </a:solidFill>
      </dgm:spPr>
      <dgm:t>
        <a:bodyPr/>
        <a:lstStyle/>
        <a:p>
          <a:r>
            <a:rPr lang="bs-Latn-BA" dirty="0"/>
            <a:t>Vrsta revizorske usluge</a:t>
          </a:r>
          <a:endParaRPr lang="en-US" dirty="0"/>
        </a:p>
      </dgm:t>
    </dgm:pt>
    <dgm:pt modelId="{CEF3B810-D64F-4774-A87A-DE0ACF04631B}" type="parTrans" cxnId="{65740CBB-C476-46A0-B75F-24A95BB95933}">
      <dgm:prSet/>
      <dgm:spPr/>
      <dgm:t>
        <a:bodyPr/>
        <a:lstStyle/>
        <a:p>
          <a:endParaRPr lang="en-US"/>
        </a:p>
      </dgm:t>
    </dgm:pt>
    <dgm:pt modelId="{12B3DBFA-50E3-4E9C-BB80-D0C7A670DEFC}" type="sibTrans" cxnId="{65740CBB-C476-46A0-B75F-24A95BB95933}">
      <dgm:prSet/>
      <dgm:spPr/>
      <dgm:t>
        <a:bodyPr/>
        <a:lstStyle/>
        <a:p>
          <a:endParaRPr lang="en-US"/>
        </a:p>
      </dgm:t>
    </dgm:pt>
    <dgm:pt modelId="{42A37FCB-8BFC-457A-A9BC-0F0642CEDEE6}">
      <dgm:prSet phldrT="[Text]" custT="1"/>
      <dgm:spPr>
        <a:solidFill>
          <a:srgbClr val="002060"/>
        </a:solidFill>
        <a:ln>
          <a:solidFill>
            <a:srgbClr val="A99362"/>
          </a:solidFill>
        </a:ln>
      </dgm:spPr>
      <dgm:t>
        <a:bodyPr/>
        <a:lstStyle/>
        <a:p>
          <a:r>
            <a:rPr lang="bs-Latn-BA" sz="2000" b="1" dirty="0"/>
            <a:t>Uvjeravanje </a:t>
          </a:r>
        </a:p>
        <a:p>
          <a:r>
            <a:rPr lang="bs-Latn-BA" sz="2000" b="1" dirty="0"/>
            <a:t>Revizija </a:t>
          </a:r>
          <a:r>
            <a:rPr lang="bs-Latn-BA" sz="2000" b="1" dirty="0" smtClean="0"/>
            <a:t>usklađenosti</a:t>
          </a:r>
        </a:p>
        <a:p>
          <a:r>
            <a:rPr lang="bs-Latn-BA" sz="2000" dirty="0" smtClean="0"/>
            <a:t> </a:t>
          </a:r>
          <a:r>
            <a:rPr lang="bs-Latn-BA" sz="2000" dirty="0"/>
            <a:t>Revizija </a:t>
          </a:r>
          <a:r>
            <a:rPr lang="bs-Latn-BA" sz="2000" dirty="0" smtClean="0"/>
            <a:t>sistema</a:t>
          </a:r>
          <a:r>
            <a:rPr lang="bs-Latn-BA" sz="2000" dirty="0"/>
            <a:t>, </a:t>
          </a:r>
          <a:r>
            <a:rPr lang="bs-Latn-BA" sz="2000" dirty="0" smtClean="0"/>
            <a:t>revizija </a:t>
          </a:r>
          <a:r>
            <a:rPr lang="bs-Latn-BA" sz="2000" dirty="0"/>
            <a:t>učinka, </a:t>
          </a:r>
          <a:r>
            <a:rPr lang="bs-Latn-BA" sz="2000" dirty="0" smtClean="0"/>
            <a:t>finansijska </a:t>
          </a:r>
          <a:r>
            <a:rPr lang="bs-Latn-BA" sz="2000" dirty="0"/>
            <a:t>revizij, </a:t>
          </a:r>
          <a:r>
            <a:rPr lang="bs-Latn-BA" sz="2000" dirty="0" smtClean="0"/>
            <a:t>revizija </a:t>
          </a:r>
          <a:r>
            <a:rPr lang="bs-Latn-BA" sz="2000" dirty="0"/>
            <a:t>IT sistema, </a:t>
          </a:r>
          <a:r>
            <a:rPr lang="bs-Latn-BA" sz="2000" dirty="0" smtClean="0"/>
            <a:t>revizija </a:t>
          </a:r>
          <a:r>
            <a:rPr lang="bs-Latn-BA" sz="2000" dirty="0"/>
            <a:t>programa i projekata EU</a:t>
          </a:r>
        </a:p>
        <a:p>
          <a:endParaRPr lang="en-US" sz="2000" dirty="0"/>
        </a:p>
      </dgm:t>
    </dgm:pt>
    <dgm:pt modelId="{63A141A7-DAD9-44A1-80C3-40C1CDC8AC39}" type="parTrans" cxnId="{40D07C70-DB6B-4AEC-A2F0-2634122E8BC5}">
      <dgm:prSet/>
      <dgm:spPr>
        <a:ln>
          <a:solidFill>
            <a:srgbClr val="A99362"/>
          </a:solidFill>
        </a:ln>
      </dgm:spPr>
      <dgm:t>
        <a:bodyPr/>
        <a:lstStyle/>
        <a:p>
          <a:endParaRPr lang="en-US"/>
        </a:p>
      </dgm:t>
    </dgm:pt>
    <dgm:pt modelId="{5ABAE169-BB24-4ADD-8052-5EE25F92776B}" type="sibTrans" cxnId="{40D07C70-DB6B-4AEC-A2F0-2634122E8BC5}">
      <dgm:prSet/>
      <dgm:spPr/>
      <dgm:t>
        <a:bodyPr/>
        <a:lstStyle/>
        <a:p>
          <a:endParaRPr lang="en-US"/>
        </a:p>
      </dgm:t>
    </dgm:pt>
    <dgm:pt modelId="{F912DE71-1315-4786-937D-CE7DD222C8F7}">
      <dgm:prSet phldrT="[Text]" custT="1"/>
      <dgm:spPr>
        <a:solidFill>
          <a:srgbClr val="002060"/>
        </a:solidFill>
        <a:ln>
          <a:solidFill>
            <a:srgbClr val="A99362"/>
          </a:solidFill>
        </a:ln>
      </dgm:spPr>
      <dgm:t>
        <a:bodyPr/>
        <a:lstStyle/>
        <a:p>
          <a:r>
            <a:rPr lang="bs-Latn-BA" sz="2000" b="1" dirty="0"/>
            <a:t>Uvid</a:t>
          </a:r>
        </a:p>
        <a:p>
          <a:r>
            <a:rPr lang="bs-Latn-BA" sz="2000" dirty="0"/>
            <a:t>Uz poseban izvještaj i Na zahtjev</a:t>
          </a:r>
          <a:endParaRPr lang="en-US" sz="2000" dirty="0"/>
        </a:p>
      </dgm:t>
    </dgm:pt>
    <dgm:pt modelId="{9794324B-C3BF-47AF-A694-8E80CD530D31}" type="parTrans" cxnId="{6C68AE06-8559-4462-8592-13320D9F34F4}">
      <dgm:prSet/>
      <dgm:spPr>
        <a:solidFill>
          <a:srgbClr val="A99362"/>
        </a:solidFill>
        <a:ln>
          <a:solidFill>
            <a:srgbClr val="A99362"/>
          </a:solidFill>
        </a:ln>
      </dgm:spPr>
      <dgm:t>
        <a:bodyPr/>
        <a:lstStyle/>
        <a:p>
          <a:endParaRPr lang="en-US"/>
        </a:p>
      </dgm:t>
    </dgm:pt>
    <dgm:pt modelId="{5E7FA429-B2D9-45D0-8ED7-22D1B90434BA}" type="sibTrans" cxnId="{6C68AE06-8559-4462-8592-13320D9F34F4}">
      <dgm:prSet/>
      <dgm:spPr/>
      <dgm:t>
        <a:bodyPr/>
        <a:lstStyle/>
        <a:p>
          <a:endParaRPr lang="en-US"/>
        </a:p>
      </dgm:t>
    </dgm:pt>
    <dgm:pt modelId="{3E32A244-5D21-4822-9A9B-7DE93BDDE032}">
      <dgm:prSet phldrT="[Text]" custT="1"/>
      <dgm:spPr>
        <a:solidFill>
          <a:srgbClr val="002060"/>
        </a:solidFill>
        <a:ln>
          <a:solidFill>
            <a:srgbClr val="A99362"/>
          </a:solidFill>
        </a:ln>
      </dgm:spPr>
      <dgm:t>
        <a:bodyPr/>
        <a:lstStyle/>
        <a:p>
          <a:r>
            <a:rPr lang="bs-Latn-BA" sz="2000" b="1" dirty="0"/>
            <a:t>Savjetodavne usluge</a:t>
          </a:r>
        </a:p>
        <a:p>
          <a:r>
            <a:rPr lang="bs-Latn-BA" sz="2000" dirty="0"/>
            <a:t>Planirane i Na zahtjev</a:t>
          </a:r>
          <a:endParaRPr lang="en-US" sz="2000" dirty="0"/>
        </a:p>
      </dgm:t>
    </dgm:pt>
    <dgm:pt modelId="{D39A9944-C86E-41E8-8D47-6EB07344F867}" type="sibTrans" cxnId="{7832E6EC-1858-43CC-AFFB-3B9FB8223850}">
      <dgm:prSet/>
      <dgm:spPr/>
      <dgm:t>
        <a:bodyPr/>
        <a:lstStyle/>
        <a:p>
          <a:endParaRPr lang="en-US"/>
        </a:p>
      </dgm:t>
    </dgm:pt>
    <dgm:pt modelId="{B3FE62C3-78E8-430F-9E39-E5A3A28125C6}" type="parTrans" cxnId="{7832E6EC-1858-43CC-AFFB-3B9FB8223850}">
      <dgm:prSet/>
      <dgm:spPr>
        <a:ln>
          <a:solidFill>
            <a:srgbClr val="A99362"/>
          </a:solidFill>
        </a:ln>
      </dgm:spPr>
      <dgm:t>
        <a:bodyPr/>
        <a:lstStyle/>
        <a:p>
          <a:endParaRPr lang="en-US"/>
        </a:p>
      </dgm:t>
    </dgm:pt>
    <dgm:pt modelId="{8243F222-FC15-4194-B80D-3311328C6B60}" type="pres">
      <dgm:prSet presAssocID="{69AA2602-8D1A-41A3-943D-D4C972BADB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C75CF-D59B-40C2-A39F-600ED58ABA72}" type="pres">
      <dgm:prSet presAssocID="{69AA2602-8D1A-41A3-943D-D4C972BADB4C}" presName="hierFlow" presStyleCnt="0"/>
      <dgm:spPr/>
    </dgm:pt>
    <dgm:pt modelId="{E78928B7-F982-4562-A694-09185E11908A}" type="pres">
      <dgm:prSet presAssocID="{69AA2602-8D1A-41A3-943D-D4C972BADB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A436560-5A5D-4C43-A011-0C311489B18C}" type="pres">
      <dgm:prSet presAssocID="{2EC55BF7-BB68-4BAC-A600-603BA5224AD2}" presName="Name17" presStyleCnt="0"/>
      <dgm:spPr/>
    </dgm:pt>
    <dgm:pt modelId="{448866AD-D721-469F-8B93-4482A874AE2C}" type="pres">
      <dgm:prSet presAssocID="{2EC55BF7-BB68-4BAC-A600-603BA5224AD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05BC7-34E3-42B3-9B0E-DBC48A99D33B}" type="pres">
      <dgm:prSet presAssocID="{2EC55BF7-BB68-4BAC-A600-603BA5224AD2}" presName="hierChild2" presStyleCnt="0"/>
      <dgm:spPr/>
    </dgm:pt>
    <dgm:pt modelId="{449BE6AE-77ED-41C5-AAC3-CF88670CE307}" type="pres">
      <dgm:prSet presAssocID="{63A141A7-DAD9-44A1-80C3-40C1CDC8AC39}" presName="Name25" presStyleLbl="parChTrans1D2" presStyleIdx="0" presStyleCnt="3"/>
      <dgm:spPr/>
      <dgm:t>
        <a:bodyPr/>
        <a:lstStyle/>
        <a:p>
          <a:endParaRPr lang="en-US"/>
        </a:p>
      </dgm:t>
    </dgm:pt>
    <dgm:pt modelId="{DA21945A-8DB9-4B9D-B830-A175E4F53DA4}" type="pres">
      <dgm:prSet presAssocID="{63A141A7-DAD9-44A1-80C3-40C1CDC8AC3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C529DBF-EF24-4AD8-9AC2-9315197E751D}" type="pres">
      <dgm:prSet presAssocID="{42A37FCB-8BFC-457A-A9BC-0F0642CEDEE6}" presName="Name30" presStyleCnt="0"/>
      <dgm:spPr/>
    </dgm:pt>
    <dgm:pt modelId="{CD6C753A-D895-463E-B736-15BE7AE349ED}" type="pres">
      <dgm:prSet presAssocID="{42A37FCB-8BFC-457A-A9BC-0F0642CEDEE6}" presName="level2Shape" presStyleLbl="node2" presStyleIdx="0" presStyleCnt="3" custScaleX="136063"/>
      <dgm:spPr/>
      <dgm:t>
        <a:bodyPr/>
        <a:lstStyle/>
        <a:p>
          <a:endParaRPr lang="en-US"/>
        </a:p>
      </dgm:t>
    </dgm:pt>
    <dgm:pt modelId="{153DDA62-757B-4B6C-B3E8-296AE1C679ED}" type="pres">
      <dgm:prSet presAssocID="{42A37FCB-8BFC-457A-A9BC-0F0642CEDEE6}" presName="hierChild3" presStyleCnt="0"/>
      <dgm:spPr/>
    </dgm:pt>
    <dgm:pt modelId="{FC1A2427-2033-49D7-9A2A-F1F3CD61D610}" type="pres">
      <dgm:prSet presAssocID="{B3FE62C3-78E8-430F-9E39-E5A3A28125C6}" presName="Name25" presStyleLbl="parChTrans1D2" presStyleIdx="1" presStyleCnt="3"/>
      <dgm:spPr/>
      <dgm:t>
        <a:bodyPr/>
        <a:lstStyle/>
        <a:p>
          <a:endParaRPr lang="en-US"/>
        </a:p>
      </dgm:t>
    </dgm:pt>
    <dgm:pt modelId="{E39DC5CE-4F21-43F7-8459-7542DCB56B0A}" type="pres">
      <dgm:prSet presAssocID="{B3FE62C3-78E8-430F-9E39-E5A3A28125C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40C0F0D-AAC0-4FC1-B049-0488A14E7FE6}" type="pres">
      <dgm:prSet presAssocID="{3E32A244-5D21-4822-9A9B-7DE93BDDE032}" presName="Name30" presStyleCnt="0"/>
      <dgm:spPr/>
    </dgm:pt>
    <dgm:pt modelId="{96352FFB-AFF5-4047-ADD9-7C52A7086F39}" type="pres">
      <dgm:prSet presAssocID="{3E32A244-5D21-4822-9A9B-7DE93BDDE032}" presName="level2Shape" presStyleLbl="node2" presStyleIdx="1" presStyleCnt="3" custScaleX="136015"/>
      <dgm:spPr/>
      <dgm:t>
        <a:bodyPr/>
        <a:lstStyle/>
        <a:p>
          <a:endParaRPr lang="en-US"/>
        </a:p>
      </dgm:t>
    </dgm:pt>
    <dgm:pt modelId="{35811DD7-8089-48D4-8431-860A828C64DE}" type="pres">
      <dgm:prSet presAssocID="{3E32A244-5D21-4822-9A9B-7DE93BDDE032}" presName="hierChild3" presStyleCnt="0"/>
      <dgm:spPr/>
    </dgm:pt>
    <dgm:pt modelId="{AD7FA22C-4B22-4A57-A43B-6FCBACC70F09}" type="pres">
      <dgm:prSet presAssocID="{9794324B-C3BF-47AF-A694-8E80CD530D31}" presName="Name25" presStyleLbl="parChTrans1D2" presStyleIdx="2" presStyleCnt="3"/>
      <dgm:spPr/>
      <dgm:t>
        <a:bodyPr/>
        <a:lstStyle/>
        <a:p>
          <a:endParaRPr lang="en-US"/>
        </a:p>
      </dgm:t>
    </dgm:pt>
    <dgm:pt modelId="{EB7062C3-8CB7-4497-8496-0496C4B7DF74}" type="pres">
      <dgm:prSet presAssocID="{9794324B-C3BF-47AF-A694-8E80CD530D3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2A12032-91CB-4931-A8B3-3367BC3B4BE2}" type="pres">
      <dgm:prSet presAssocID="{F912DE71-1315-4786-937D-CE7DD222C8F7}" presName="Name30" presStyleCnt="0"/>
      <dgm:spPr/>
    </dgm:pt>
    <dgm:pt modelId="{C58ED90F-78B7-4FF3-A0CB-50DA404F6834}" type="pres">
      <dgm:prSet presAssocID="{F912DE71-1315-4786-937D-CE7DD222C8F7}" presName="level2Shape" presStyleLbl="node2" presStyleIdx="2" presStyleCnt="3" custScaleX="136015"/>
      <dgm:spPr/>
      <dgm:t>
        <a:bodyPr/>
        <a:lstStyle/>
        <a:p>
          <a:endParaRPr lang="en-US"/>
        </a:p>
      </dgm:t>
    </dgm:pt>
    <dgm:pt modelId="{80160DC9-B59E-49F7-828B-5C5F3D910FC4}" type="pres">
      <dgm:prSet presAssocID="{F912DE71-1315-4786-937D-CE7DD222C8F7}" presName="hierChild3" presStyleCnt="0"/>
      <dgm:spPr/>
    </dgm:pt>
    <dgm:pt modelId="{3BE46826-3EBF-49E3-9C97-505160F3688D}" type="pres">
      <dgm:prSet presAssocID="{69AA2602-8D1A-41A3-943D-D4C972BADB4C}" presName="bgShapesFlow" presStyleCnt="0"/>
      <dgm:spPr/>
    </dgm:pt>
  </dgm:ptLst>
  <dgm:cxnLst>
    <dgm:cxn modelId="{6C68AE06-8559-4462-8592-13320D9F34F4}" srcId="{2EC55BF7-BB68-4BAC-A600-603BA5224AD2}" destId="{F912DE71-1315-4786-937D-CE7DD222C8F7}" srcOrd="2" destOrd="0" parTransId="{9794324B-C3BF-47AF-A694-8E80CD530D31}" sibTransId="{5E7FA429-B2D9-45D0-8ED7-22D1B90434BA}"/>
    <dgm:cxn modelId="{72ECDDA2-AD48-4B9A-BF70-B3049847ACD7}" type="presOf" srcId="{63A141A7-DAD9-44A1-80C3-40C1CDC8AC39}" destId="{449BE6AE-77ED-41C5-AAC3-CF88670CE307}" srcOrd="0" destOrd="0" presId="urn:microsoft.com/office/officeart/2005/8/layout/hierarchy5"/>
    <dgm:cxn modelId="{5AB39E13-C3AE-4383-8224-2CC000EBA448}" type="presOf" srcId="{2EC55BF7-BB68-4BAC-A600-603BA5224AD2}" destId="{448866AD-D721-469F-8B93-4482A874AE2C}" srcOrd="0" destOrd="0" presId="urn:microsoft.com/office/officeart/2005/8/layout/hierarchy5"/>
    <dgm:cxn modelId="{1F4CCF8B-CFBF-4834-B103-3357D51B3802}" type="presOf" srcId="{9794324B-C3BF-47AF-A694-8E80CD530D31}" destId="{AD7FA22C-4B22-4A57-A43B-6FCBACC70F09}" srcOrd="0" destOrd="0" presId="urn:microsoft.com/office/officeart/2005/8/layout/hierarchy5"/>
    <dgm:cxn modelId="{7832E6EC-1858-43CC-AFFB-3B9FB8223850}" srcId="{2EC55BF7-BB68-4BAC-A600-603BA5224AD2}" destId="{3E32A244-5D21-4822-9A9B-7DE93BDDE032}" srcOrd="1" destOrd="0" parTransId="{B3FE62C3-78E8-430F-9E39-E5A3A28125C6}" sibTransId="{D39A9944-C86E-41E8-8D47-6EB07344F867}"/>
    <dgm:cxn modelId="{A9A1B9E2-DF5F-440F-A1BC-C3C1C6130B4C}" type="presOf" srcId="{63A141A7-DAD9-44A1-80C3-40C1CDC8AC39}" destId="{DA21945A-8DB9-4B9D-B830-A175E4F53DA4}" srcOrd="1" destOrd="0" presId="urn:microsoft.com/office/officeart/2005/8/layout/hierarchy5"/>
    <dgm:cxn modelId="{F03FAECD-91AA-4096-9CFD-B18A86EBF04D}" type="presOf" srcId="{42A37FCB-8BFC-457A-A9BC-0F0642CEDEE6}" destId="{CD6C753A-D895-463E-B736-15BE7AE349ED}" srcOrd="0" destOrd="0" presId="urn:microsoft.com/office/officeart/2005/8/layout/hierarchy5"/>
    <dgm:cxn modelId="{FA66A0B8-7F21-4438-972B-1B376AFE517E}" type="presOf" srcId="{F912DE71-1315-4786-937D-CE7DD222C8F7}" destId="{C58ED90F-78B7-4FF3-A0CB-50DA404F6834}" srcOrd="0" destOrd="0" presId="urn:microsoft.com/office/officeart/2005/8/layout/hierarchy5"/>
    <dgm:cxn modelId="{65740CBB-C476-46A0-B75F-24A95BB95933}" srcId="{69AA2602-8D1A-41A3-943D-D4C972BADB4C}" destId="{2EC55BF7-BB68-4BAC-A600-603BA5224AD2}" srcOrd="0" destOrd="0" parTransId="{CEF3B810-D64F-4774-A87A-DE0ACF04631B}" sibTransId="{12B3DBFA-50E3-4E9C-BB80-D0C7A670DEFC}"/>
    <dgm:cxn modelId="{2272DF2F-F84B-4FA7-B898-9F82BAB892F8}" type="presOf" srcId="{69AA2602-8D1A-41A3-943D-D4C972BADB4C}" destId="{8243F222-FC15-4194-B80D-3311328C6B60}" srcOrd="0" destOrd="0" presId="urn:microsoft.com/office/officeart/2005/8/layout/hierarchy5"/>
    <dgm:cxn modelId="{EA017197-CFDD-499C-844E-9E87D0C8EA27}" type="presOf" srcId="{B3FE62C3-78E8-430F-9E39-E5A3A28125C6}" destId="{FC1A2427-2033-49D7-9A2A-F1F3CD61D610}" srcOrd="0" destOrd="0" presId="urn:microsoft.com/office/officeart/2005/8/layout/hierarchy5"/>
    <dgm:cxn modelId="{40D07C70-DB6B-4AEC-A2F0-2634122E8BC5}" srcId="{2EC55BF7-BB68-4BAC-A600-603BA5224AD2}" destId="{42A37FCB-8BFC-457A-A9BC-0F0642CEDEE6}" srcOrd="0" destOrd="0" parTransId="{63A141A7-DAD9-44A1-80C3-40C1CDC8AC39}" sibTransId="{5ABAE169-BB24-4ADD-8052-5EE25F92776B}"/>
    <dgm:cxn modelId="{2BD5CD17-AFE3-48B0-9BD1-DDEC9A3EBD47}" type="presOf" srcId="{9794324B-C3BF-47AF-A694-8E80CD530D31}" destId="{EB7062C3-8CB7-4497-8496-0496C4B7DF74}" srcOrd="1" destOrd="0" presId="urn:microsoft.com/office/officeart/2005/8/layout/hierarchy5"/>
    <dgm:cxn modelId="{F503E927-5D75-4DB5-90DF-5A0A8A13C220}" type="presOf" srcId="{3E32A244-5D21-4822-9A9B-7DE93BDDE032}" destId="{96352FFB-AFF5-4047-ADD9-7C52A7086F39}" srcOrd="0" destOrd="0" presId="urn:microsoft.com/office/officeart/2005/8/layout/hierarchy5"/>
    <dgm:cxn modelId="{9B5B1CF3-EABA-417F-AF98-032B7A275CF4}" type="presOf" srcId="{B3FE62C3-78E8-430F-9E39-E5A3A28125C6}" destId="{E39DC5CE-4F21-43F7-8459-7542DCB56B0A}" srcOrd="1" destOrd="0" presId="urn:microsoft.com/office/officeart/2005/8/layout/hierarchy5"/>
    <dgm:cxn modelId="{35FBC3EF-BB09-43B1-9FD3-3B7C5CA31EBB}" type="presParOf" srcId="{8243F222-FC15-4194-B80D-3311328C6B60}" destId="{CF1C75CF-D59B-40C2-A39F-600ED58ABA72}" srcOrd="0" destOrd="0" presId="urn:microsoft.com/office/officeart/2005/8/layout/hierarchy5"/>
    <dgm:cxn modelId="{7FC2F727-78E3-4DC0-A237-5A18B42ABD75}" type="presParOf" srcId="{CF1C75CF-D59B-40C2-A39F-600ED58ABA72}" destId="{E78928B7-F982-4562-A694-09185E11908A}" srcOrd="0" destOrd="0" presId="urn:microsoft.com/office/officeart/2005/8/layout/hierarchy5"/>
    <dgm:cxn modelId="{26EF3429-E1D7-4DF2-B013-97A34EA9ABE0}" type="presParOf" srcId="{E78928B7-F982-4562-A694-09185E11908A}" destId="{1A436560-5A5D-4C43-A011-0C311489B18C}" srcOrd="0" destOrd="0" presId="urn:microsoft.com/office/officeart/2005/8/layout/hierarchy5"/>
    <dgm:cxn modelId="{D2B6ECD0-0EAA-4A2D-B3AC-1709BBB82AAB}" type="presParOf" srcId="{1A436560-5A5D-4C43-A011-0C311489B18C}" destId="{448866AD-D721-469F-8B93-4482A874AE2C}" srcOrd="0" destOrd="0" presId="urn:microsoft.com/office/officeart/2005/8/layout/hierarchy5"/>
    <dgm:cxn modelId="{3930D9CD-5C1E-4D2F-9D2C-7DE8F8FD1906}" type="presParOf" srcId="{1A436560-5A5D-4C43-A011-0C311489B18C}" destId="{F9205BC7-34E3-42B3-9B0E-DBC48A99D33B}" srcOrd="1" destOrd="0" presId="urn:microsoft.com/office/officeart/2005/8/layout/hierarchy5"/>
    <dgm:cxn modelId="{F1804199-C8DC-424E-87B0-280193796BBA}" type="presParOf" srcId="{F9205BC7-34E3-42B3-9B0E-DBC48A99D33B}" destId="{449BE6AE-77ED-41C5-AAC3-CF88670CE307}" srcOrd="0" destOrd="0" presId="urn:microsoft.com/office/officeart/2005/8/layout/hierarchy5"/>
    <dgm:cxn modelId="{744A27D3-0EA3-4577-964D-9FDE50171D84}" type="presParOf" srcId="{449BE6AE-77ED-41C5-AAC3-CF88670CE307}" destId="{DA21945A-8DB9-4B9D-B830-A175E4F53DA4}" srcOrd="0" destOrd="0" presId="urn:microsoft.com/office/officeart/2005/8/layout/hierarchy5"/>
    <dgm:cxn modelId="{7BF7CE02-3D48-4B96-B051-493589CC6E7A}" type="presParOf" srcId="{F9205BC7-34E3-42B3-9B0E-DBC48A99D33B}" destId="{3C529DBF-EF24-4AD8-9AC2-9315197E751D}" srcOrd="1" destOrd="0" presId="urn:microsoft.com/office/officeart/2005/8/layout/hierarchy5"/>
    <dgm:cxn modelId="{EB9BB55B-1A74-4F52-A38E-3416163CF249}" type="presParOf" srcId="{3C529DBF-EF24-4AD8-9AC2-9315197E751D}" destId="{CD6C753A-D895-463E-B736-15BE7AE349ED}" srcOrd="0" destOrd="0" presId="urn:microsoft.com/office/officeart/2005/8/layout/hierarchy5"/>
    <dgm:cxn modelId="{2E17DAB7-8143-4618-A03D-138E340C9DBE}" type="presParOf" srcId="{3C529DBF-EF24-4AD8-9AC2-9315197E751D}" destId="{153DDA62-757B-4B6C-B3E8-296AE1C679ED}" srcOrd="1" destOrd="0" presId="urn:microsoft.com/office/officeart/2005/8/layout/hierarchy5"/>
    <dgm:cxn modelId="{A0D85ECF-A336-4E8B-B952-06255ABA3A34}" type="presParOf" srcId="{F9205BC7-34E3-42B3-9B0E-DBC48A99D33B}" destId="{FC1A2427-2033-49D7-9A2A-F1F3CD61D610}" srcOrd="2" destOrd="0" presId="urn:microsoft.com/office/officeart/2005/8/layout/hierarchy5"/>
    <dgm:cxn modelId="{F9BB63D9-4454-422E-AE53-F0FFF57ADFA3}" type="presParOf" srcId="{FC1A2427-2033-49D7-9A2A-F1F3CD61D610}" destId="{E39DC5CE-4F21-43F7-8459-7542DCB56B0A}" srcOrd="0" destOrd="0" presId="urn:microsoft.com/office/officeart/2005/8/layout/hierarchy5"/>
    <dgm:cxn modelId="{C96ED726-562B-4B4E-9504-F4361A75E62B}" type="presParOf" srcId="{F9205BC7-34E3-42B3-9B0E-DBC48A99D33B}" destId="{940C0F0D-AAC0-4FC1-B049-0488A14E7FE6}" srcOrd="3" destOrd="0" presId="urn:microsoft.com/office/officeart/2005/8/layout/hierarchy5"/>
    <dgm:cxn modelId="{D25028A5-DA01-4EFB-B40D-F0FA2503C7B8}" type="presParOf" srcId="{940C0F0D-AAC0-4FC1-B049-0488A14E7FE6}" destId="{96352FFB-AFF5-4047-ADD9-7C52A7086F39}" srcOrd="0" destOrd="0" presId="urn:microsoft.com/office/officeart/2005/8/layout/hierarchy5"/>
    <dgm:cxn modelId="{7FFF4A54-BF1B-4FBB-B68B-F07D030310FE}" type="presParOf" srcId="{940C0F0D-AAC0-4FC1-B049-0488A14E7FE6}" destId="{35811DD7-8089-48D4-8431-860A828C64DE}" srcOrd="1" destOrd="0" presId="urn:microsoft.com/office/officeart/2005/8/layout/hierarchy5"/>
    <dgm:cxn modelId="{06F84412-C04E-4F35-8713-7B5658F13E79}" type="presParOf" srcId="{F9205BC7-34E3-42B3-9B0E-DBC48A99D33B}" destId="{AD7FA22C-4B22-4A57-A43B-6FCBACC70F09}" srcOrd="4" destOrd="0" presId="urn:microsoft.com/office/officeart/2005/8/layout/hierarchy5"/>
    <dgm:cxn modelId="{F7E00B29-001F-409E-A140-4B372EF936EF}" type="presParOf" srcId="{AD7FA22C-4B22-4A57-A43B-6FCBACC70F09}" destId="{EB7062C3-8CB7-4497-8496-0496C4B7DF74}" srcOrd="0" destOrd="0" presId="urn:microsoft.com/office/officeart/2005/8/layout/hierarchy5"/>
    <dgm:cxn modelId="{50699918-7A91-473D-9F72-7F5ED8F25003}" type="presParOf" srcId="{F9205BC7-34E3-42B3-9B0E-DBC48A99D33B}" destId="{82A12032-91CB-4931-A8B3-3367BC3B4BE2}" srcOrd="5" destOrd="0" presId="urn:microsoft.com/office/officeart/2005/8/layout/hierarchy5"/>
    <dgm:cxn modelId="{94AF0753-9053-4747-996B-65FC73FDC066}" type="presParOf" srcId="{82A12032-91CB-4931-A8B3-3367BC3B4BE2}" destId="{C58ED90F-78B7-4FF3-A0CB-50DA404F6834}" srcOrd="0" destOrd="0" presId="urn:microsoft.com/office/officeart/2005/8/layout/hierarchy5"/>
    <dgm:cxn modelId="{00DBF7D4-3B52-4C08-B1AD-74E7C7A0FB3B}" type="presParOf" srcId="{82A12032-91CB-4931-A8B3-3367BC3B4BE2}" destId="{80160DC9-B59E-49F7-828B-5C5F3D910FC4}" srcOrd="1" destOrd="0" presId="urn:microsoft.com/office/officeart/2005/8/layout/hierarchy5"/>
    <dgm:cxn modelId="{2B9767CA-694F-4842-BCB0-18BFAF24D499}" type="presParOf" srcId="{8243F222-FC15-4194-B80D-3311328C6B60}" destId="{3BE46826-3EBF-49E3-9C97-505160F3688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66C2F-D3D6-4948-AFE0-13C611BA0A5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615FD4-9A48-49E6-80D1-C1DF12957A4B}">
      <dgm:prSet phldrT="[Text]" custT="1"/>
      <dgm:spPr>
        <a:solidFill>
          <a:srgbClr val="A99362"/>
        </a:solidFill>
      </dgm:spPr>
      <dgm:t>
        <a:bodyPr/>
        <a:lstStyle/>
        <a:p>
          <a:r>
            <a:rPr lang="bs-Latn-BA" sz="1800">
              <a:latin typeface="Arial" panose="020B0604020202020204" pitchFamily="34" charset="0"/>
              <a:cs typeface="Arial" panose="020B0604020202020204" pitchFamily="34" charset="0"/>
            </a:rPr>
            <a:t>Adekvatnost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DDFF7-14D0-4F0F-AAC9-C57E845FB330}" type="parTrans" cxnId="{91CC6685-1F88-429F-827D-ADB8588DE271}">
      <dgm:prSet/>
      <dgm:spPr/>
      <dgm:t>
        <a:bodyPr/>
        <a:lstStyle/>
        <a:p>
          <a:endParaRPr lang="en-US" sz="1400"/>
        </a:p>
      </dgm:t>
    </dgm:pt>
    <dgm:pt modelId="{458CA353-5A5C-45D0-A014-422C0DC54EA1}" type="sibTrans" cxnId="{91CC6685-1F88-429F-827D-ADB8588DE271}">
      <dgm:prSet/>
      <dgm:spPr/>
      <dgm:t>
        <a:bodyPr/>
        <a:lstStyle/>
        <a:p>
          <a:endParaRPr lang="en-US" sz="1400"/>
        </a:p>
      </dgm:t>
    </dgm:pt>
    <dgm:pt modelId="{27217860-F3C9-4577-907C-0B7828BD035C}">
      <dgm:prSet phldrT="[Text]" custT="1"/>
      <dgm:spPr>
        <a:solidFill>
          <a:srgbClr val="A99362">
            <a:alpha val="90000"/>
          </a:srgbClr>
        </a:solidFill>
      </dgm:spPr>
      <dgm:t>
        <a:bodyPr/>
        <a:lstStyle/>
        <a:p>
          <a:r>
            <a:rPr lang="bs-Latn-BA" sz="1100" dirty="0">
              <a:latin typeface="Arial" panose="020B0604020202020204" pitchFamily="34" charset="0"/>
              <a:cs typeface="Arial" panose="020B0604020202020204" pitchFamily="34" charset="0"/>
            </a:rPr>
            <a:t>kontrole su osmišljene da se osigura usklađenost i ostvarivanje ciljeva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144D1-FAA0-4F8E-AB0B-971CCEEAC595}" type="parTrans" cxnId="{30145579-AA95-40BF-9597-B53266F576E0}">
      <dgm:prSet/>
      <dgm:spPr/>
      <dgm:t>
        <a:bodyPr/>
        <a:lstStyle/>
        <a:p>
          <a:endParaRPr lang="en-US" sz="1400"/>
        </a:p>
      </dgm:t>
    </dgm:pt>
    <dgm:pt modelId="{E1E774E6-3B88-40F1-BBD2-DAB3BED43C73}" type="sibTrans" cxnId="{30145579-AA95-40BF-9597-B53266F576E0}">
      <dgm:prSet/>
      <dgm:spPr/>
      <dgm:t>
        <a:bodyPr/>
        <a:lstStyle/>
        <a:p>
          <a:endParaRPr lang="en-US" sz="1400"/>
        </a:p>
      </dgm:t>
    </dgm:pt>
    <dgm:pt modelId="{E62BDDDC-472F-4235-938E-0BFBF3858E9D}">
      <dgm:prSet phldrT="[Text]" custT="1"/>
      <dgm:spPr>
        <a:solidFill>
          <a:srgbClr val="A99362"/>
        </a:solidFill>
      </dgm:spPr>
      <dgm:t>
        <a:bodyPr/>
        <a:lstStyle/>
        <a:p>
          <a:r>
            <a:rPr lang="bs-Latn-BA" sz="1800">
              <a:latin typeface="Arial" panose="020B0604020202020204" pitchFamily="34" charset="0"/>
              <a:cs typeface="Arial" panose="020B0604020202020204" pitchFamily="34" charset="0"/>
            </a:rPr>
            <a:t>Efikasnost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0AEB7-9CC3-4A42-BD49-72434402D3EF}" type="parTrans" cxnId="{239A2A94-5D92-4E1B-811D-0D5BB6BC0A4F}">
      <dgm:prSet/>
      <dgm:spPr/>
      <dgm:t>
        <a:bodyPr/>
        <a:lstStyle/>
        <a:p>
          <a:endParaRPr lang="en-US" sz="1400"/>
        </a:p>
      </dgm:t>
    </dgm:pt>
    <dgm:pt modelId="{56F70A0F-D97E-4665-8E29-FE4B7F8A9A9A}" type="sibTrans" cxnId="{239A2A94-5D92-4E1B-811D-0D5BB6BC0A4F}">
      <dgm:prSet/>
      <dgm:spPr/>
      <dgm:t>
        <a:bodyPr/>
        <a:lstStyle/>
        <a:p>
          <a:endParaRPr lang="en-US" sz="1400"/>
        </a:p>
      </dgm:t>
    </dgm:pt>
    <dgm:pt modelId="{55809BE0-E8CE-418B-BA33-406952F52432}">
      <dgm:prSet phldrT="[Text]" custT="1"/>
      <dgm:spPr>
        <a:solidFill>
          <a:srgbClr val="A99362">
            <a:alpha val="90000"/>
          </a:srgbClr>
        </a:solidFill>
      </dgm:spPr>
      <dgm:t>
        <a:bodyPr/>
        <a:lstStyle/>
        <a:p>
          <a:r>
            <a:rPr lang="bs-Latn-BA" sz="1100" dirty="0">
              <a:latin typeface="Arial" panose="020B0604020202020204" pitchFamily="34" charset="0"/>
              <a:cs typeface="Arial" panose="020B0604020202020204" pitchFamily="34" charset="0"/>
            </a:rPr>
            <a:t>kontrole koriste najmanje moguće ulazne resurse da osiguraju najveće rezultate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35F0-13E7-4181-B73B-869F74DE83C3}" type="parTrans" cxnId="{9D6679E6-198B-4506-AEF3-298BB08DE086}">
      <dgm:prSet/>
      <dgm:spPr/>
      <dgm:t>
        <a:bodyPr/>
        <a:lstStyle/>
        <a:p>
          <a:endParaRPr lang="en-US" sz="1400"/>
        </a:p>
      </dgm:t>
    </dgm:pt>
    <dgm:pt modelId="{3CC85934-0C5F-4D4B-BC86-F03D2512667A}" type="sibTrans" cxnId="{9D6679E6-198B-4506-AEF3-298BB08DE086}">
      <dgm:prSet/>
      <dgm:spPr/>
      <dgm:t>
        <a:bodyPr/>
        <a:lstStyle/>
        <a:p>
          <a:endParaRPr lang="en-US" sz="1400"/>
        </a:p>
      </dgm:t>
    </dgm:pt>
    <dgm:pt modelId="{8D2B5573-0167-461C-A502-C04057AB7608}" type="pres">
      <dgm:prSet presAssocID="{04766C2F-D3D6-4948-AFE0-13C611BA0A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FC0840B0-DA69-4ACA-A1D2-0B72F672E432}" type="pres">
      <dgm:prSet presAssocID="{97615FD4-9A48-49E6-80D1-C1DF12957A4B}" presName="linNode" presStyleCnt="0"/>
      <dgm:spPr/>
    </dgm:pt>
    <dgm:pt modelId="{03852514-557F-4A03-8313-B4EFAB7459E4}" type="pres">
      <dgm:prSet presAssocID="{97615FD4-9A48-49E6-80D1-C1DF12957A4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2D858C2-9C37-42F1-9C87-733C91A20758}" type="pres">
      <dgm:prSet presAssocID="{97615FD4-9A48-49E6-80D1-C1DF12957A4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D5EB31-0595-42C9-AE3B-3E2739BC6CB3}" type="pres">
      <dgm:prSet presAssocID="{458CA353-5A5C-45D0-A014-422C0DC54EA1}" presName="sp" presStyleCnt="0"/>
      <dgm:spPr/>
    </dgm:pt>
    <dgm:pt modelId="{48A75CB8-ADF3-45CD-B038-556FD03804F2}" type="pres">
      <dgm:prSet presAssocID="{E62BDDDC-472F-4235-938E-0BFBF3858E9D}" presName="linNode" presStyleCnt="0"/>
      <dgm:spPr/>
    </dgm:pt>
    <dgm:pt modelId="{F2888AE5-6C2C-4D9C-8E2E-78A27188F5A4}" type="pres">
      <dgm:prSet presAssocID="{E62BDDDC-472F-4235-938E-0BFBF3858E9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6F5D288-4C12-42FD-9EE9-B557FFCA99CC}" type="pres">
      <dgm:prSet presAssocID="{E62BDDDC-472F-4235-938E-0BFBF3858E9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988CF484-596C-4EE5-9035-F0D6DA3C0BE9}" type="presOf" srcId="{04766C2F-D3D6-4948-AFE0-13C611BA0A57}" destId="{8D2B5573-0167-461C-A502-C04057AB7608}" srcOrd="0" destOrd="0" presId="urn:microsoft.com/office/officeart/2005/8/layout/vList5"/>
    <dgm:cxn modelId="{4A467E83-5791-463A-A195-1800712B5A72}" type="presOf" srcId="{27217860-F3C9-4577-907C-0B7828BD035C}" destId="{62D858C2-9C37-42F1-9C87-733C91A20758}" srcOrd="0" destOrd="0" presId="urn:microsoft.com/office/officeart/2005/8/layout/vList5"/>
    <dgm:cxn modelId="{9D6679E6-198B-4506-AEF3-298BB08DE086}" srcId="{E62BDDDC-472F-4235-938E-0BFBF3858E9D}" destId="{55809BE0-E8CE-418B-BA33-406952F52432}" srcOrd="0" destOrd="0" parTransId="{096F35F0-13E7-4181-B73B-869F74DE83C3}" sibTransId="{3CC85934-0C5F-4D4B-BC86-F03D2512667A}"/>
    <dgm:cxn modelId="{81507FFB-5792-4121-A89B-C7EB06A82129}" type="presOf" srcId="{97615FD4-9A48-49E6-80D1-C1DF12957A4B}" destId="{03852514-557F-4A03-8313-B4EFAB7459E4}" srcOrd="0" destOrd="0" presId="urn:microsoft.com/office/officeart/2005/8/layout/vList5"/>
    <dgm:cxn modelId="{DA176B01-CE71-4714-8CB9-18C45088E03F}" type="presOf" srcId="{55809BE0-E8CE-418B-BA33-406952F52432}" destId="{D6F5D288-4C12-42FD-9EE9-B557FFCA99CC}" srcOrd="0" destOrd="0" presId="urn:microsoft.com/office/officeart/2005/8/layout/vList5"/>
    <dgm:cxn modelId="{239A2A94-5D92-4E1B-811D-0D5BB6BC0A4F}" srcId="{04766C2F-D3D6-4948-AFE0-13C611BA0A57}" destId="{E62BDDDC-472F-4235-938E-0BFBF3858E9D}" srcOrd="1" destOrd="0" parTransId="{B910AEB7-9CC3-4A42-BD49-72434402D3EF}" sibTransId="{56F70A0F-D97E-4665-8E29-FE4B7F8A9A9A}"/>
    <dgm:cxn modelId="{91CC6685-1F88-429F-827D-ADB8588DE271}" srcId="{04766C2F-D3D6-4948-AFE0-13C611BA0A57}" destId="{97615FD4-9A48-49E6-80D1-C1DF12957A4B}" srcOrd="0" destOrd="0" parTransId="{0A6DDFF7-14D0-4F0F-AAC9-C57E845FB330}" sibTransId="{458CA353-5A5C-45D0-A014-422C0DC54EA1}"/>
    <dgm:cxn modelId="{A365FCE3-6474-4EB8-9881-B34AAF389427}" type="presOf" srcId="{E62BDDDC-472F-4235-938E-0BFBF3858E9D}" destId="{F2888AE5-6C2C-4D9C-8E2E-78A27188F5A4}" srcOrd="0" destOrd="0" presId="urn:microsoft.com/office/officeart/2005/8/layout/vList5"/>
    <dgm:cxn modelId="{30145579-AA95-40BF-9597-B53266F576E0}" srcId="{97615FD4-9A48-49E6-80D1-C1DF12957A4B}" destId="{27217860-F3C9-4577-907C-0B7828BD035C}" srcOrd="0" destOrd="0" parTransId="{072144D1-FAA0-4F8E-AB0B-971CCEEAC595}" sibTransId="{E1E774E6-3B88-40F1-BBD2-DAB3BED43C73}"/>
    <dgm:cxn modelId="{8CF8C694-866E-4FED-B72C-9AE5559C3842}" type="presParOf" srcId="{8D2B5573-0167-461C-A502-C04057AB7608}" destId="{FC0840B0-DA69-4ACA-A1D2-0B72F672E432}" srcOrd="0" destOrd="0" presId="urn:microsoft.com/office/officeart/2005/8/layout/vList5"/>
    <dgm:cxn modelId="{0B5C5BD0-E23A-4064-B406-42A5A24E580D}" type="presParOf" srcId="{FC0840B0-DA69-4ACA-A1D2-0B72F672E432}" destId="{03852514-557F-4A03-8313-B4EFAB7459E4}" srcOrd="0" destOrd="0" presId="urn:microsoft.com/office/officeart/2005/8/layout/vList5"/>
    <dgm:cxn modelId="{3C3FE5D2-96EE-4CF0-971D-352C9D628535}" type="presParOf" srcId="{FC0840B0-DA69-4ACA-A1D2-0B72F672E432}" destId="{62D858C2-9C37-42F1-9C87-733C91A20758}" srcOrd="1" destOrd="0" presId="urn:microsoft.com/office/officeart/2005/8/layout/vList5"/>
    <dgm:cxn modelId="{708D85A6-20BD-4B53-90B2-29A1ABC08609}" type="presParOf" srcId="{8D2B5573-0167-461C-A502-C04057AB7608}" destId="{B7D5EB31-0595-42C9-AE3B-3E2739BC6CB3}" srcOrd="1" destOrd="0" presId="urn:microsoft.com/office/officeart/2005/8/layout/vList5"/>
    <dgm:cxn modelId="{E99EA1EC-EBEE-4D04-BECB-DC4A31D44096}" type="presParOf" srcId="{8D2B5573-0167-461C-A502-C04057AB7608}" destId="{48A75CB8-ADF3-45CD-B038-556FD03804F2}" srcOrd="2" destOrd="0" presId="urn:microsoft.com/office/officeart/2005/8/layout/vList5"/>
    <dgm:cxn modelId="{C14D8847-DED3-4C99-9026-E38A01E5074B}" type="presParOf" srcId="{48A75CB8-ADF3-45CD-B038-556FD03804F2}" destId="{F2888AE5-6C2C-4D9C-8E2E-78A27188F5A4}" srcOrd="0" destOrd="0" presId="urn:microsoft.com/office/officeart/2005/8/layout/vList5"/>
    <dgm:cxn modelId="{123A904F-58AB-453E-9497-34C150F380D0}" type="presParOf" srcId="{48A75CB8-ADF3-45CD-B038-556FD03804F2}" destId="{D6F5D288-4C12-42FD-9EE9-B557FFCA99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866AD-D721-469F-8B93-4482A874AE2C}">
      <dsp:nvSpPr>
        <dsp:cNvPr id="0" name=""/>
        <dsp:cNvSpPr/>
      </dsp:nvSpPr>
      <dsp:spPr>
        <a:xfrm>
          <a:off x="195777" y="1684051"/>
          <a:ext cx="2924684" cy="1462342"/>
        </a:xfrm>
        <a:prstGeom prst="roundRect">
          <a:avLst>
            <a:gd name="adj" fmla="val 10000"/>
          </a:avLst>
        </a:prstGeom>
        <a:solidFill>
          <a:srgbClr val="A9936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400" kern="1200" dirty="0"/>
            <a:t>Vrsta revizorske usluge</a:t>
          </a:r>
          <a:endParaRPr lang="en-US" sz="3400" kern="1200" dirty="0"/>
        </a:p>
      </dsp:txBody>
      <dsp:txXfrm>
        <a:off x="238608" y="1726882"/>
        <a:ext cx="2839022" cy="1376680"/>
      </dsp:txXfrm>
    </dsp:sp>
    <dsp:sp modelId="{449BE6AE-77ED-41C5-AAC3-CF88670CE307}">
      <dsp:nvSpPr>
        <dsp:cNvPr id="0" name=""/>
        <dsp:cNvSpPr/>
      </dsp:nvSpPr>
      <dsp:spPr>
        <a:xfrm rot="18289469">
          <a:off x="2681106" y="1547130"/>
          <a:ext cx="204858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48584" y="27246"/>
              </a:lnTo>
            </a:path>
          </a:pathLst>
        </a:custGeom>
        <a:noFill/>
        <a:ln w="12700" cap="flat" cmpd="sng" algn="ctr">
          <a:solidFill>
            <a:srgbClr val="A9936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54183" y="1523161"/>
        <a:ext cx="102429" cy="102429"/>
      </dsp:txXfrm>
    </dsp:sp>
    <dsp:sp modelId="{CD6C753A-D895-463E-B736-15BE7AE349ED}">
      <dsp:nvSpPr>
        <dsp:cNvPr id="0" name=""/>
        <dsp:cNvSpPr/>
      </dsp:nvSpPr>
      <dsp:spPr>
        <a:xfrm>
          <a:off x="4290334" y="2358"/>
          <a:ext cx="3979412" cy="14623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A9936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/>
            <a:t>Uvjeravanje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/>
            <a:t>Revizija </a:t>
          </a:r>
          <a:r>
            <a:rPr lang="bs-Latn-BA" sz="2000" b="1" kern="1200" dirty="0" smtClean="0"/>
            <a:t>usklađenosti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 </a:t>
          </a:r>
          <a:r>
            <a:rPr lang="bs-Latn-BA" sz="2000" kern="1200" dirty="0"/>
            <a:t>Revizija </a:t>
          </a:r>
          <a:r>
            <a:rPr lang="bs-Latn-BA" sz="2000" kern="1200" dirty="0" smtClean="0"/>
            <a:t>sistema</a:t>
          </a:r>
          <a:r>
            <a:rPr lang="bs-Latn-BA" sz="2000" kern="1200" dirty="0"/>
            <a:t>, </a:t>
          </a:r>
          <a:r>
            <a:rPr lang="bs-Latn-BA" sz="2000" kern="1200" dirty="0" smtClean="0"/>
            <a:t>revizija </a:t>
          </a:r>
          <a:r>
            <a:rPr lang="bs-Latn-BA" sz="2000" kern="1200" dirty="0"/>
            <a:t>učinka, </a:t>
          </a:r>
          <a:r>
            <a:rPr lang="bs-Latn-BA" sz="2000" kern="1200" dirty="0" smtClean="0"/>
            <a:t>finansijska </a:t>
          </a:r>
          <a:r>
            <a:rPr lang="bs-Latn-BA" sz="2000" kern="1200" dirty="0"/>
            <a:t>revizij, </a:t>
          </a:r>
          <a:r>
            <a:rPr lang="bs-Latn-BA" sz="2000" kern="1200" dirty="0" smtClean="0"/>
            <a:t>revizija </a:t>
          </a:r>
          <a:r>
            <a:rPr lang="bs-Latn-BA" sz="2000" kern="1200" dirty="0"/>
            <a:t>IT sistema, </a:t>
          </a:r>
          <a:r>
            <a:rPr lang="bs-Latn-BA" sz="2000" kern="1200" dirty="0" smtClean="0"/>
            <a:t>revizija </a:t>
          </a:r>
          <a:r>
            <a:rPr lang="bs-Latn-BA" sz="2000" kern="1200" dirty="0"/>
            <a:t>programa i projekata EU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333165" y="45189"/>
        <a:ext cx="3893750" cy="1376680"/>
      </dsp:txXfrm>
    </dsp:sp>
    <dsp:sp modelId="{FC1A2427-2033-49D7-9A2A-F1F3CD61D610}">
      <dsp:nvSpPr>
        <dsp:cNvPr id="0" name=""/>
        <dsp:cNvSpPr/>
      </dsp:nvSpPr>
      <dsp:spPr>
        <a:xfrm>
          <a:off x="3120461" y="2387976"/>
          <a:ext cx="11698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9873" y="27246"/>
              </a:lnTo>
            </a:path>
          </a:pathLst>
        </a:custGeom>
        <a:noFill/>
        <a:ln w="12700" cap="flat" cmpd="sng" algn="ctr">
          <a:solidFill>
            <a:srgbClr val="A9936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6151" y="2385976"/>
        <a:ext cx="58493" cy="58493"/>
      </dsp:txXfrm>
    </dsp:sp>
    <dsp:sp modelId="{96352FFB-AFF5-4047-ADD9-7C52A7086F39}">
      <dsp:nvSpPr>
        <dsp:cNvPr id="0" name=""/>
        <dsp:cNvSpPr/>
      </dsp:nvSpPr>
      <dsp:spPr>
        <a:xfrm>
          <a:off x="4290334" y="1684051"/>
          <a:ext cx="3978009" cy="14623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A9936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/>
            <a:t>Savjetodavne usluge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/>
            <a:t>Planirane i Na zahtjev</a:t>
          </a:r>
          <a:endParaRPr lang="en-US" sz="2000" kern="1200" dirty="0"/>
        </a:p>
      </dsp:txBody>
      <dsp:txXfrm>
        <a:off x="4333165" y="1726882"/>
        <a:ext cx="3892347" cy="1376680"/>
      </dsp:txXfrm>
    </dsp:sp>
    <dsp:sp modelId="{AD7FA22C-4B22-4A57-A43B-6FCBACC70F09}">
      <dsp:nvSpPr>
        <dsp:cNvPr id="0" name=""/>
        <dsp:cNvSpPr/>
      </dsp:nvSpPr>
      <dsp:spPr>
        <a:xfrm rot="3310531">
          <a:off x="2681106" y="3228823"/>
          <a:ext cx="204858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48584" y="27246"/>
              </a:lnTo>
            </a:path>
          </a:pathLst>
        </a:custGeom>
        <a:noFill/>
        <a:ln w="12700" cap="flat" cmpd="sng" algn="ctr">
          <a:solidFill>
            <a:srgbClr val="A9936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54183" y="3204855"/>
        <a:ext cx="102429" cy="102429"/>
      </dsp:txXfrm>
    </dsp:sp>
    <dsp:sp modelId="{C58ED90F-78B7-4FF3-A0CB-50DA404F6834}">
      <dsp:nvSpPr>
        <dsp:cNvPr id="0" name=""/>
        <dsp:cNvSpPr/>
      </dsp:nvSpPr>
      <dsp:spPr>
        <a:xfrm>
          <a:off x="4290334" y="3365745"/>
          <a:ext cx="3978009" cy="14623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A9936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/>
            <a:t>Uvid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/>
            <a:t>Uz poseban izvještaj i Na zahtjev</a:t>
          </a:r>
          <a:endParaRPr lang="en-US" sz="2000" kern="1200" dirty="0"/>
        </a:p>
      </dsp:txBody>
      <dsp:txXfrm>
        <a:off x="4333165" y="3408576"/>
        <a:ext cx="3892347" cy="1376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58C2-9C37-42F1-9C87-733C91A20758}">
      <dsp:nvSpPr>
        <dsp:cNvPr id="0" name=""/>
        <dsp:cNvSpPr/>
      </dsp:nvSpPr>
      <dsp:spPr>
        <a:xfrm rot="5400000">
          <a:off x="3577159" y="-1379539"/>
          <a:ext cx="779575" cy="3733596"/>
        </a:xfrm>
        <a:prstGeom prst="round2SameRect">
          <a:avLst/>
        </a:prstGeom>
        <a:solidFill>
          <a:srgbClr val="A99362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100" kern="1200" dirty="0">
              <a:latin typeface="Arial" panose="020B0604020202020204" pitchFamily="34" charset="0"/>
              <a:cs typeface="Arial" panose="020B0604020202020204" pitchFamily="34" charset="0"/>
            </a:rPr>
            <a:t>kontrole su osmišljene da se osigura usklađenost i ostvarivanje ciljeva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149" y="135527"/>
        <a:ext cx="3695540" cy="703463"/>
      </dsp:txXfrm>
    </dsp:sp>
    <dsp:sp modelId="{03852514-557F-4A03-8313-B4EFAB7459E4}">
      <dsp:nvSpPr>
        <dsp:cNvPr id="0" name=""/>
        <dsp:cNvSpPr/>
      </dsp:nvSpPr>
      <dsp:spPr>
        <a:xfrm>
          <a:off x="0" y="24"/>
          <a:ext cx="2100148" cy="974468"/>
        </a:xfrm>
        <a:prstGeom prst="roundRect">
          <a:avLst/>
        </a:prstGeom>
        <a:solidFill>
          <a:srgbClr val="A993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>
              <a:latin typeface="Arial" panose="020B0604020202020204" pitchFamily="34" charset="0"/>
              <a:cs typeface="Arial" panose="020B0604020202020204" pitchFamily="34" charset="0"/>
            </a:rPr>
            <a:t>Adekvatnost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70" y="47594"/>
        <a:ext cx="2005008" cy="879328"/>
      </dsp:txXfrm>
    </dsp:sp>
    <dsp:sp modelId="{D6F5D288-4C12-42FD-9EE9-B557FFCA99CC}">
      <dsp:nvSpPr>
        <dsp:cNvPr id="0" name=""/>
        <dsp:cNvSpPr/>
      </dsp:nvSpPr>
      <dsp:spPr>
        <a:xfrm rot="5400000">
          <a:off x="3577159" y="-356347"/>
          <a:ext cx="779575" cy="3733596"/>
        </a:xfrm>
        <a:prstGeom prst="round2SameRect">
          <a:avLst/>
        </a:prstGeom>
        <a:solidFill>
          <a:srgbClr val="A99362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100" kern="1200" dirty="0">
              <a:latin typeface="Arial" panose="020B0604020202020204" pitchFamily="34" charset="0"/>
              <a:cs typeface="Arial" panose="020B0604020202020204" pitchFamily="34" charset="0"/>
            </a:rPr>
            <a:t>kontrole koriste najmanje moguće ulazne resurse da osiguraju najveće rezultate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149" y="1158719"/>
        <a:ext cx="3695540" cy="703463"/>
      </dsp:txXfrm>
    </dsp:sp>
    <dsp:sp modelId="{F2888AE5-6C2C-4D9C-8E2E-78A27188F5A4}">
      <dsp:nvSpPr>
        <dsp:cNvPr id="0" name=""/>
        <dsp:cNvSpPr/>
      </dsp:nvSpPr>
      <dsp:spPr>
        <a:xfrm>
          <a:off x="0" y="1023216"/>
          <a:ext cx="2100148" cy="974468"/>
        </a:xfrm>
        <a:prstGeom prst="roundRect">
          <a:avLst/>
        </a:prstGeom>
        <a:solidFill>
          <a:srgbClr val="A993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>
              <a:latin typeface="Arial" panose="020B0604020202020204" pitchFamily="34" charset="0"/>
              <a:cs typeface="Arial" panose="020B0604020202020204" pitchFamily="34" charset="0"/>
            </a:rPr>
            <a:t>Efikasnost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70" y="1070786"/>
        <a:ext cx="2005008" cy="87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tm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tmp"/><Relationship Id="rId4" Type="http://schemas.openxmlformats.org/officeDocument/2006/relationships/image" Target="../media/image63.tm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tmp"/><Relationship Id="rId4" Type="http://schemas.openxmlformats.org/officeDocument/2006/relationships/image" Target="../media/image78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tm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Unos podataka u aplikaciju PIFC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40185"/>
            <a:ext cx="6858000" cy="1655762"/>
          </a:xfrm>
        </p:spPr>
        <p:txBody>
          <a:bodyPr/>
          <a:lstStyle/>
          <a:p>
            <a:r>
              <a:rPr lang="bs-Latn-BA" dirty="0"/>
              <a:t>Lejla Šipur, dipl.ecc</a:t>
            </a:r>
          </a:p>
          <a:p>
            <a:r>
              <a:rPr lang="bs-Latn-BA" dirty="0"/>
              <a:t>Sarajevo, 08.02.2024. godine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0"/>
            <a:ext cx="9065940" cy="49133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95EDA1-500B-6145-B27A-45F14002075F}"/>
              </a:ext>
            </a:extLst>
          </p:cNvPr>
          <p:cNvGrpSpPr/>
          <p:nvPr/>
        </p:nvGrpSpPr>
        <p:grpSpPr>
          <a:xfrm>
            <a:off x="7192536" y="1648880"/>
            <a:ext cx="1951463" cy="1752242"/>
            <a:chOff x="7192536" y="1648880"/>
            <a:chExt cx="1951463" cy="1752242"/>
          </a:xfrm>
        </p:grpSpPr>
        <p:sp>
          <p:nvSpPr>
            <p:cNvPr id="7" name="Rectangle 6"/>
            <p:cNvSpPr/>
            <p:nvPr/>
          </p:nvSpPr>
          <p:spPr>
            <a:xfrm>
              <a:off x="7192536" y="1648880"/>
              <a:ext cx="1951463" cy="1182029"/>
            </a:xfrm>
            <a:prstGeom prst="rect">
              <a:avLst/>
            </a:prstGeom>
            <a:solidFill>
              <a:srgbClr val="A9936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s-Latn-BA" dirty="0"/>
                <a:t>Padajući meni:</a:t>
              </a:r>
            </a:p>
            <a:p>
              <a:pPr algn="just"/>
              <a:r>
                <a:rPr lang="en-US" dirty="0"/>
                <a:t>- </a:t>
              </a:r>
              <a:r>
                <a:rPr lang="bs-Latn-BA" dirty="0"/>
                <a:t>Zakon</a:t>
              </a:r>
            </a:p>
            <a:p>
              <a:pPr algn="just"/>
              <a:r>
                <a:rPr lang="en-US" dirty="0"/>
                <a:t>- </a:t>
              </a:r>
              <a:r>
                <a:rPr lang="bs-Latn-BA" dirty="0"/>
                <a:t>Podzakonski akti</a:t>
              </a:r>
            </a:p>
            <a:p>
              <a:pPr algn="just"/>
              <a:r>
                <a:rPr lang="en-US" dirty="0"/>
                <a:t>- </a:t>
              </a:r>
              <a:r>
                <a:rPr lang="bs-Latn-BA" dirty="0"/>
                <a:t>Ostalo</a:t>
              </a:r>
              <a:endParaRPr lang="en-GB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8263055" y="2934003"/>
              <a:ext cx="144965" cy="467119"/>
            </a:xfrm>
            <a:prstGeom prst="straightConnector1">
              <a:avLst/>
            </a:prstGeom>
            <a:ln>
              <a:solidFill>
                <a:srgbClr val="A993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3209453-9F8D-3630-E986-032262670AA2}"/>
              </a:ext>
            </a:extLst>
          </p:cNvPr>
          <p:cNvSpPr/>
          <p:nvPr/>
        </p:nvSpPr>
        <p:spPr>
          <a:xfrm>
            <a:off x="4751293" y="2727815"/>
            <a:ext cx="1586753" cy="206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C9E436-2AB6-8A64-2F61-52F8502E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STALNI REVIZORSKI DOSIJE</a:t>
            </a:r>
          </a:p>
        </p:txBody>
      </p:sp>
    </p:spTree>
    <p:extLst>
      <p:ext uri="{BB962C8B-B14F-4D97-AF65-F5344CB8AC3E}">
        <p14:creationId xmlns:p14="http://schemas.microsoft.com/office/powerpoint/2010/main" val="680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43642" y="455064"/>
            <a:ext cx="1951463" cy="1182029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Uskladi registar rizika</a:t>
            </a:r>
          </a:p>
          <a:p>
            <a:pPr algn="ctr"/>
            <a:r>
              <a:rPr lang="bs-Latn-BA" dirty="0"/>
              <a:t>(</a:t>
            </a:r>
            <a:r>
              <a:rPr lang="bs-Latn-BA" dirty="0" smtClean="0"/>
              <a:t>sinhronizacija </a:t>
            </a:r>
            <a:r>
              <a:rPr lang="bs-Latn-BA" dirty="0"/>
              <a:t>podataka)</a:t>
            </a:r>
            <a:endParaRPr lang="en-GB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438"/>
            <a:ext cx="9066179" cy="4980561"/>
          </a:xfrm>
        </p:spPr>
      </p:pic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2305455" y="1637093"/>
            <a:ext cx="2113919" cy="2973818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1A0104-6240-E84E-D985-34E05BBC7942}"/>
              </a:ext>
            </a:extLst>
          </p:cNvPr>
          <p:cNvSpPr/>
          <p:nvPr/>
        </p:nvSpPr>
        <p:spPr>
          <a:xfrm>
            <a:off x="612843" y="4863344"/>
            <a:ext cx="924128" cy="3554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150"/>
            <a:ext cx="9144000" cy="5609064"/>
          </a:xfrm>
        </p:spPr>
      </p:pic>
      <p:sp>
        <p:nvSpPr>
          <p:cNvPr id="9" name="Rectangle 8"/>
          <p:cNvSpPr/>
          <p:nvPr/>
        </p:nvSpPr>
        <p:spPr>
          <a:xfrm>
            <a:off x="1031183" y="1027550"/>
            <a:ext cx="1951463" cy="1182029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Dodaj novi rizik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47432" y="2209579"/>
            <a:ext cx="1419875" cy="3600206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68019" y="2308302"/>
            <a:ext cx="179413" cy="2071546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3267307" y="4973222"/>
            <a:ext cx="463296" cy="18409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F33D21-F24B-0DFF-0249-23D96A311D03}"/>
              </a:ext>
            </a:extLst>
          </p:cNvPr>
          <p:cNvSpPr/>
          <p:nvPr/>
        </p:nvSpPr>
        <p:spPr>
          <a:xfrm>
            <a:off x="492760" y="4490720"/>
            <a:ext cx="939800" cy="411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30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04" b="5341"/>
          <a:stretch/>
        </p:blipFill>
        <p:spPr>
          <a:xfrm>
            <a:off x="0" y="1182030"/>
            <a:ext cx="9144000" cy="5675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2829C5-AD79-9461-8798-6F0B8B50239C}"/>
              </a:ext>
            </a:extLst>
          </p:cNvPr>
          <p:cNvSpPr/>
          <p:nvPr/>
        </p:nvSpPr>
        <p:spPr>
          <a:xfrm>
            <a:off x="880110" y="3429000"/>
            <a:ext cx="613410" cy="133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" name="Rectangle 3"/>
          <p:cNvSpPr/>
          <p:nvPr/>
        </p:nvSpPr>
        <p:spPr>
          <a:xfrm>
            <a:off x="7869678" y="1614791"/>
            <a:ext cx="223736" cy="145915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1148576"/>
            <a:ext cx="8920975" cy="5597912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98D3E9-BD5A-6567-1F5E-5649AEEA543D}"/>
              </a:ext>
            </a:extLst>
          </p:cNvPr>
          <p:cNvGrpSpPr/>
          <p:nvPr/>
        </p:nvGrpSpPr>
        <p:grpSpPr>
          <a:xfrm>
            <a:off x="401444" y="93194"/>
            <a:ext cx="5034329" cy="3765128"/>
            <a:chOff x="401444" y="93194"/>
            <a:chExt cx="5034329" cy="3765128"/>
          </a:xfrm>
        </p:grpSpPr>
        <p:sp>
          <p:nvSpPr>
            <p:cNvPr id="5" name="Rectangle 4"/>
            <p:cNvSpPr/>
            <p:nvPr/>
          </p:nvSpPr>
          <p:spPr>
            <a:xfrm>
              <a:off x="3484310" y="93194"/>
              <a:ext cx="1951463" cy="1182029"/>
            </a:xfrm>
            <a:prstGeom prst="rect">
              <a:avLst/>
            </a:prstGeom>
            <a:solidFill>
              <a:srgbClr val="A9936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/>
                <a:t>Uredi/Pregledaj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01444" y="1275223"/>
              <a:ext cx="3997117" cy="2583099"/>
            </a:xfrm>
            <a:prstGeom prst="straightConnector1">
              <a:avLst/>
            </a:prstGeom>
            <a:ln>
              <a:solidFill>
                <a:srgbClr val="A993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94D133-1EF3-0F9D-5A56-30369AED50E8}"/>
              </a:ext>
            </a:extLst>
          </p:cNvPr>
          <p:cNvGrpSpPr/>
          <p:nvPr/>
        </p:nvGrpSpPr>
        <p:grpSpPr>
          <a:xfrm>
            <a:off x="-27878" y="1148576"/>
            <a:ext cx="1951463" cy="2616335"/>
            <a:chOff x="-27878" y="1148576"/>
            <a:chExt cx="1951463" cy="2616335"/>
          </a:xfrm>
        </p:grpSpPr>
        <p:sp>
          <p:nvSpPr>
            <p:cNvPr id="6" name="Rectangle 5"/>
            <p:cNvSpPr/>
            <p:nvPr/>
          </p:nvSpPr>
          <p:spPr>
            <a:xfrm>
              <a:off x="-27878" y="1148576"/>
              <a:ext cx="1951463" cy="1182029"/>
            </a:xfrm>
            <a:prstGeom prst="rect">
              <a:avLst/>
            </a:prstGeom>
            <a:solidFill>
              <a:srgbClr val="A9936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/>
                <a:t>Pregledaj kontrolu, planove i nadzor rizika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50643" y="2330605"/>
              <a:ext cx="797210" cy="1434306"/>
            </a:xfrm>
            <a:prstGeom prst="straightConnector1">
              <a:avLst/>
            </a:prstGeom>
            <a:ln>
              <a:solidFill>
                <a:srgbClr val="A993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788D0D-230B-902E-3508-72287BEDD7F8}"/>
              </a:ext>
            </a:extLst>
          </p:cNvPr>
          <p:cNvSpPr/>
          <p:nvPr/>
        </p:nvSpPr>
        <p:spPr>
          <a:xfrm>
            <a:off x="2724150" y="2373630"/>
            <a:ext cx="400050" cy="106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095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423"/>
            <a:ext cx="9054790" cy="572057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2F99D2-738C-74D7-4C75-A5D696AAEF8D}"/>
              </a:ext>
            </a:extLst>
          </p:cNvPr>
          <p:cNvSpPr/>
          <p:nvPr/>
        </p:nvSpPr>
        <p:spPr>
          <a:xfrm>
            <a:off x="2672080" y="2778760"/>
            <a:ext cx="429260" cy="193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85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6702"/>
            <a:ext cx="9043639" cy="5921298"/>
          </a:xfr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7309326" y="1261769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s-Latn-BA" sz="2000" dirty="0"/>
              <a:t>Dodaj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02733" y="1924550"/>
            <a:ext cx="906593" cy="1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09"/>
            <a:ext cx="9144000" cy="4063413"/>
          </a:xfrm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6949083" y="1392990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Započni</a:t>
            </a:r>
            <a:endParaRPr lang="en-GB" sz="2000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42951" y="1392990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Upiši prvu godinu strateškog plana</a:t>
            </a:r>
            <a:endParaRPr lang="en-GB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16239" y="2718553"/>
            <a:ext cx="509341" cy="187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1338170" y="2718553"/>
            <a:ext cx="171937" cy="92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23"/>
            <a:ext cx="9144000" cy="5620214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6954217" y="1115123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 smtClean="0"/>
              <a:t>Odobrava </a:t>
            </a:r>
            <a:r>
              <a:rPr lang="bs-Latn-BA" sz="2000" dirty="0"/>
              <a:t>rukovodilac organizacije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21373" y="2440686"/>
            <a:ext cx="0" cy="480934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2C3F4D6-4143-109D-CEBB-CB01628788FF}"/>
              </a:ext>
            </a:extLst>
          </p:cNvPr>
          <p:cNvSpPr/>
          <p:nvPr/>
        </p:nvSpPr>
        <p:spPr>
          <a:xfrm>
            <a:off x="1103376" y="2871216"/>
            <a:ext cx="591312" cy="2560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796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1037063"/>
            <a:ext cx="8987881" cy="5720575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5409273" y="1086906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Dodaj reviziju</a:t>
            </a:r>
            <a:endParaRPr lang="en-GB" sz="2000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7143585" y="3259490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Dodaj zadatak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43585" y="1304693"/>
            <a:ext cx="1364795" cy="566096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010741" y="1460810"/>
            <a:ext cx="963293" cy="1798680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2"/>
            <a:ext cx="7886700" cy="4351338"/>
          </a:xfrm>
        </p:spPr>
        <p:txBody>
          <a:bodyPr/>
          <a:lstStyle/>
          <a:p>
            <a:pPr algn="just"/>
            <a:r>
              <a:rPr lang="en-US" dirty="0" err="1"/>
              <a:t>Praktičan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interne </a:t>
            </a:r>
            <a:r>
              <a:rPr lang="en-US" dirty="0" err="1"/>
              <a:t>revizije</a:t>
            </a:r>
            <a:r>
              <a:rPr lang="en-US" dirty="0"/>
              <a:t> u </a:t>
            </a:r>
            <a:r>
              <a:rPr lang="en-US" dirty="0" err="1"/>
              <a:t>aplikaciji</a:t>
            </a:r>
            <a:r>
              <a:rPr lang="en-US" dirty="0"/>
              <a:t> </a:t>
            </a:r>
            <a:r>
              <a:rPr lang="en-US" dirty="0" smtClean="0"/>
              <a:t>PIFC</a:t>
            </a:r>
            <a:endParaRPr lang="en-US" dirty="0"/>
          </a:p>
          <a:p>
            <a:pPr algn="just"/>
            <a:r>
              <a:rPr lang="en-US" dirty="0" err="1"/>
              <a:t>Praktičan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godišnjeg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interne </a:t>
            </a:r>
            <a:r>
              <a:rPr lang="en-US" dirty="0" err="1"/>
              <a:t>revizije</a:t>
            </a:r>
            <a:r>
              <a:rPr lang="en-US" dirty="0"/>
              <a:t> u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 smtClean="0"/>
              <a:t>PIFC</a:t>
            </a:r>
            <a:endParaRPr lang="en-US" dirty="0"/>
          </a:p>
          <a:p>
            <a:pPr algn="just"/>
            <a:r>
              <a:rPr lang="en-US" dirty="0" err="1"/>
              <a:t>Praktičan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interne </a:t>
            </a:r>
            <a:r>
              <a:rPr lang="en-US" dirty="0" err="1"/>
              <a:t>revizije</a:t>
            </a:r>
            <a:r>
              <a:rPr lang="en-US" dirty="0"/>
              <a:t> u </a:t>
            </a:r>
            <a:r>
              <a:rPr lang="en-US" dirty="0" err="1"/>
              <a:t>aplikaciji</a:t>
            </a:r>
            <a:r>
              <a:rPr lang="en-US" dirty="0"/>
              <a:t> </a:t>
            </a:r>
            <a:r>
              <a:rPr lang="en-US" dirty="0" smtClean="0"/>
              <a:t>PIFC</a:t>
            </a:r>
            <a:endParaRPr lang="en-US" dirty="0"/>
          </a:p>
          <a:p>
            <a:pPr algn="just"/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dileme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aplikaciju</a:t>
            </a:r>
            <a:r>
              <a:rPr lang="en-US" dirty="0"/>
              <a:t> PIFC</a:t>
            </a:r>
          </a:p>
        </p:txBody>
      </p:sp>
    </p:spTree>
    <p:extLst>
      <p:ext uri="{BB962C8B-B14F-4D97-AF65-F5344CB8AC3E}">
        <p14:creationId xmlns:p14="http://schemas.microsoft.com/office/powerpoint/2010/main" val="3513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37"/>
            <a:ext cx="9144000" cy="56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A993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9570" y="1726972"/>
            <a:ext cx="8675649" cy="4498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0700" y="1025241"/>
            <a:ext cx="482260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lnSpc>
                <a:spcPct val="90000"/>
              </a:lnSpc>
              <a:spcBef>
                <a:spcPct val="0"/>
              </a:spcBef>
            </a:pPr>
            <a:r>
              <a:rPr lang="bs-Latn-BA" sz="4400" dirty="0">
                <a:latin typeface="+mj-lt"/>
                <a:ea typeface="+mj-ea"/>
                <a:cs typeface="+mj-cs"/>
              </a:rPr>
              <a:t>UKUPAN BROJ DANA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700" y="1025241"/>
            <a:ext cx="482260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lnSpc>
                <a:spcPct val="90000"/>
              </a:lnSpc>
              <a:spcBef>
                <a:spcPct val="0"/>
              </a:spcBef>
            </a:pPr>
            <a:r>
              <a:rPr lang="bs-Latn-BA" sz="4400" dirty="0">
                <a:latin typeface="+mj-lt"/>
                <a:ea typeface="+mj-ea"/>
                <a:cs typeface="+mj-cs"/>
              </a:rPr>
              <a:t>UKUPAN BROJ DANA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A993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210" y="1546698"/>
            <a:ext cx="8876370" cy="22447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75" y="3791415"/>
            <a:ext cx="5506640" cy="2776682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7409688" y="3830364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Planirane revizije</a:t>
            </a:r>
            <a:endParaRPr lang="en-GB" sz="2000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-24723" y="4771634"/>
            <a:ext cx="1734312" cy="1325563"/>
          </a:xfrm>
          <a:prstGeom prst="rect">
            <a:avLst/>
          </a:prstGeom>
          <a:solidFill>
            <a:srgbClr val="A9936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000" dirty="0"/>
              <a:t>Treba dodati u aplikaciji i druge aktivnosti interne revizije</a:t>
            </a:r>
            <a:endParaRPr lang="en-GB" sz="2000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1709589" y="4649821"/>
            <a:ext cx="3309883" cy="784595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5729216" y="4108854"/>
            <a:ext cx="1680472" cy="384292"/>
          </a:xfrm>
          <a:prstGeom prst="straightConnector1">
            <a:avLst/>
          </a:prstGeom>
          <a:ln>
            <a:solidFill>
              <a:srgbClr val="A993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770"/>
            <a:ext cx="9144000" cy="3210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97D298-B8E6-0D42-9F03-77C9151B958B}"/>
              </a:ext>
            </a:extLst>
          </p:cNvPr>
          <p:cNvSpPr/>
          <p:nvPr/>
        </p:nvSpPr>
        <p:spPr>
          <a:xfrm>
            <a:off x="1" y="1083607"/>
            <a:ext cx="8871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latin typeface="+mj-lt"/>
                <a:ea typeface="+mj-ea"/>
                <a:cs typeface="+mj-cs"/>
              </a:rPr>
              <a:t>STRATEŠKO PLANIRANJE-INTERNE</a:t>
            </a:r>
          </a:p>
          <a:p>
            <a:pPr algn="ctr" defTabSz="914378"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latin typeface="+mj-lt"/>
                <a:ea typeface="+mj-ea"/>
                <a:cs typeface="+mj-cs"/>
              </a:rPr>
              <a:t> REVIZIJE 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915" y="2412460"/>
            <a:ext cx="887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Elementi strateškog plana-revizije: organizacija, godina u kojoj je izvršena procjena rizika, rizici, organizacione jedinice, poslovni proces, naziv revizije, vrste revizorskih usluga, vrsta interne revizije, dani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05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1" y="1204332"/>
            <a:ext cx="9144000" cy="56536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88B821-12C7-32E0-0E38-CAE34036BA78}"/>
              </a:ext>
            </a:extLst>
          </p:cNvPr>
          <p:cNvSpPr/>
          <p:nvPr/>
        </p:nvSpPr>
        <p:spPr>
          <a:xfrm>
            <a:off x="822960" y="3958776"/>
            <a:ext cx="426720" cy="144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15E26-89DF-776A-F65F-1ABECC29F61E}"/>
              </a:ext>
            </a:extLst>
          </p:cNvPr>
          <p:cNvSpPr/>
          <p:nvPr/>
        </p:nvSpPr>
        <p:spPr>
          <a:xfrm>
            <a:off x="967740" y="4854126"/>
            <a:ext cx="426720" cy="144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97D298-B8E6-0D42-9F03-77C9151B958B}"/>
              </a:ext>
            </a:extLst>
          </p:cNvPr>
          <p:cNvSpPr/>
          <p:nvPr/>
        </p:nvSpPr>
        <p:spPr>
          <a:xfrm>
            <a:off x="1" y="1083607"/>
            <a:ext cx="887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latin typeface="+mj-lt"/>
                <a:ea typeface="+mj-ea"/>
                <a:cs typeface="+mj-cs"/>
              </a:rPr>
              <a:t>STRATEŠKO </a:t>
            </a:r>
            <a:r>
              <a:rPr lang="en-GB" sz="4000" dirty="0" smtClean="0">
                <a:latin typeface="+mj-lt"/>
                <a:ea typeface="+mj-ea"/>
                <a:cs typeface="+mj-cs"/>
              </a:rPr>
              <a:t>PLANIRANJE-</a:t>
            </a:r>
            <a:r>
              <a:rPr lang="bs-Latn-BA" sz="4000" dirty="0" smtClean="0">
                <a:latin typeface="+mj-lt"/>
                <a:ea typeface="+mj-ea"/>
                <a:cs typeface="+mj-cs"/>
              </a:rPr>
              <a:t>ZADACI</a:t>
            </a:r>
            <a:r>
              <a:rPr lang="en-GB" sz="4000" dirty="0" smtClean="0">
                <a:latin typeface="+mj-lt"/>
                <a:ea typeface="+mj-ea"/>
                <a:cs typeface="+mj-cs"/>
              </a:rPr>
              <a:t> 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915" y="2412460"/>
            <a:ext cx="88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Elementi strateškog plana-zadaci: organizacija, zadatak, naziv i dani </a:t>
            </a:r>
            <a:endParaRPr lang="en-GB" sz="20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109"/>
            <a:ext cx="8871625" cy="2486687"/>
          </a:xfrm>
        </p:spPr>
      </p:pic>
    </p:spTree>
    <p:extLst>
      <p:ext uri="{BB962C8B-B14F-4D97-AF65-F5344CB8AC3E}">
        <p14:creationId xmlns:p14="http://schemas.microsoft.com/office/powerpoint/2010/main" val="30482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0" t="24667" r="7575" b="8000"/>
          <a:stretch/>
        </p:blipFill>
        <p:spPr>
          <a:xfrm>
            <a:off x="0" y="1182029"/>
            <a:ext cx="9144000" cy="5675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80CEE-3A95-7E33-F34E-C2B1604B4F99}"/>
              </a:ext>
            </a:extLst>
          </p:cNvPr>
          <p:cNvSpPr/>
          <p:nvPr/>
        </p:nvSpPr>
        <p:spPr>
          <a:xfrm>
            <a:off x="73152" y="1383792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89050-76A8-719C-7D32-10B51452707D}"/>
              </a:ext>
            </a:extLst>
          </p:cNvPr>
          <p:cNvSpPr/>
          <p:nvPr/>
        </p:nvSpPr>
        <p:spPr>
          <a:xfrm>
            <a:off x="85344" y="2613155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9FC5D-DE71-7162-8BF7-A72933997F69}"/>
              </a:ext>
            </a:extLst>
          </p:cNvPr>
          <p:cNvSpPr/>
          <p:nvPr/>
        </p:nvSpPr>
        <p:spPr>
          <a:xfrm>
            <a:off x="81041" y="2003555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0047F-BAD6-6BEF-8F01-197C336B871A}"/>
              </a:ext>
            </a:extLst>
          </p:cNvPr>
          <p:cNvSpPr/>
          <p:nvPr/>
        </p:nvSpPr>
        <p:spPr>
          <a:xfrm>
            <a:off x="48768" y="3228247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CC8BB-18EE-78B4-4C96-039FD0D22EC7}"/>
              </a:ext>
            </a:extLst>
          </p:cNvPr>
          <p:cNvSpPr/>
          <p:nvPr/>
        </p:nvSpPr>
        <p:spPr>
          <a:xfrm>
            <a:off x="72076" y="4530762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9F64D-88D3-E7C5-6B30-B6D963B8850D}"/>
              </a:ext>
            </a:extLst>
          </p:cNvPr>
          <p:cNvSpPr/>
          <p:nvPr/>
        </p:nvSpPr>
        <p:spPr>
          <a:xfrm>
            <a:off x="81041" y="3848010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A2DC3-9123-C673-5A8B-13D220312280}"/>
              </a:ext>
            </a:extLst>
          </p:cNvPr>
          <p:cNvSpPr/>
          <p:nvPr/>
        </p:nvSpPr>
        <p:spPr>
          <a:xfrm>
            <a:off x="83551" y="5207418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2B0F7-BEB7-21B8-F451-D14F69F5BB1E}"/>
              </a:ext>
            </a:extLst>
          </p:cNvPr>
          <p:cNvSpPr/>
          <p:nvPr/>
        </p:nvSpPr>
        <p:spPr>
          <a:xfrm>
            <a:off x="86420" y="5810922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30CC4C-3BF2-6285-979C-2173D7FABA64}"/>
              </a:ext>
            </a:extLst>
          </p:cNvPr>
          <p:cNvSpPr/>
          <p:nvPr/>
        </p:nvSpPr>
        <p:spPr>
          <a:xfrm>
            <a:off x="81041" y="6493674"/>
            <a:ext cx="658368" cy="14630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71158"/>
              </p:ext>
            </p:extLst>
          </p:nvPr>
        </p:nvGraphicFramePr>
        <p:xfrm>
          <a:off x="339237" y="1539539"/>
          <a:ext cx="8465525" cy="483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2064" y="936744"/>
            <a:ext cx="9000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4000" dirty="0">
                <a:latin typeface="+mj-lt"/>
              </a:rPr>
              <a:t>STRATEŠKO PLANIRANJE-INTERNE REVIZIJE 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5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866AD-D721-469F-8B93-4482A874A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48866AD-D721-469F-8B93-4482A874A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9BE6AE-77ED-41C5-AAC3-CF88670CE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49BE6AE-77ED-41C5-AAC3-CF88670CE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C753A-D895-463E-B736-15BE7AE34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D6C753A-D895-463E-B736-15BE7AE34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A2427-2033-49D7-9A2A-F1F3CD61D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C1A2427-2033-49D7-9A2A-F1F3CD61D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352FFB-AFF5-4047-ADD9-7C52A7086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6352FFB-AFF5-4047-ADD9-7C52A7086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FA22C-4B22-4A57-A43B-6FCBACC70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D7FA22C-4B22-4A57-A43B-6FCBACC70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ED90F-78B7-4FF3-A0CB-50DA404F6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58ED90F-78B7-4FF3-A0CB-50DA404F6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50" y="1009403"/>
            <a:ext cx="898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4000" dirty="0">
                <a:latin typeface="+mj-lt"/>
              </a:rPr>
              <a:t>GODIŠNJE  PLANIRANJE –INTERNE REVIZIJE</a:t>
            </a:r>
            <a:endParaRPr lang="en-GB" sz="4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B7183-CE2D-7382-1F9F-41A97D5E4245}"/>
              </a:ext>
            </a:extLst>
          </p:cNvPr>
          <p:cNvSpPr/>
          <p:nvPr/>
        </p:nvSpPr>
        <p:spPr>
          <a:xfrm>
            <a:off x="589280" y="3296920"/>
            <a:ext cx="568960" cy="19812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0" y="2256816"/>
            <a:ext cx="8857090" cy="2957209"/>
          </a:xfrm>
        </p:spPr>
      </p:pic>
      <p:sp>
        <p:nvSpPr>
          <p:cNvPr id="9" name="Rectangle 8"/>
          <p:cNvSpPr/>
          <p:nvPr/>
        </p:nvSpPr>
        <p:spPr>
          <a:xfrm>
            <a:off x="6332706" y="1585609"/>
            <a:ext cx="1945533" cy="1332689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 smtClean="0"/>
              <a:t>Dopuni za godišnji plan </a:t>
            </a:r>
            <a:endParaRPr lang="en-GB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14034" y="2918298"/>
            <a:ext cx="671209" cy="146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717289"/>
            <a:ext cx="9010185" cy="4973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50" y="1009403"/>
            <a:ext cx="898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4000" dirty="0">
                <a:latin typeface="+mj-lt"/>
              </a:rPr>
              <a:t>GODIŠNJE  PLANIRANJE –INTERNE REVIZIJE</a:t>
            </a:r>
            <a:endParaRPr lang="en-GB" sz="4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B7183-CE2D-7382-1F9F-41A97D5E4245}"/>
              </a:ext>
            </a:extLst>
          </p:cNvPr>
          <p:cNvSpPr/>
          <p:nvPr/>
        </p:nvSpPr>
        <p:spPr>
          <a:xfrm>
            <a:off x="589280" y="3296920"/>
            <a:ext cx="568960" cy="19812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Rectangle 1"/>
          <p:cNvSpPr/>
          <p:nvPr/>
        </p:nvSpPr>
        <p:spPr>
          <a:xfrm>
            <a:off x="5223753" y="2178996"/>
            <a:ext cx="408562" cy="3696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92221" y="3142034"/>
            <a:ext cx="700392" cy="353006"/>
          </a:xfrm>
          <a:prstGeom prst="rect">
            <a:avLst/>
          </a:prstGeom>
          <a:solidFill>
            <a:srgbClr val="3498DB"/>
          </a:solidFill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2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PIFC </a:t>
            </a:r>
            <a:r>
              <a:rPr lang="en-US" dirty="0" err="1"/>
              <a:t>aplikacija</a:t>
            </a:r>
            <a:r>
              <a:rPr lang="en-US" dirty="0"/>
              <a:t> je </a:t>
            </a:r>
            <a:r>
              <a:rPr lang="en-US" dirty="0" err="1"/>
              <a:t>softverska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, </a:t>
            </a:r>
            <a:r>
              <a:rPr lang="en-US" dirty="0" err="1"/>
              <a:t>izvještavanje</a:t>
            </a:r>
            <a:r>
              <a:rPr lang="en-US" dirty="0"/>
              <a:t> o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, </a:t>
            </a:r>
            <a:r>
              <a:rPr lang="en-US" b="1" dirty="0" err="1"/>
              <a:t>efikasno</a:t>
            </a:r>
            <a:r>
              <a:rPr lang="en-US" b="1" dirty="0"/>
              <a:t> upravljanje </a:t>
            </a:r>
            <a:r>
              <a:rPr lang="en-US" b="1" dirty="0" err="1"/>
              <a:t>procesom</a:t>
            </a:r>
            <a:r>
              <a:rPr lang="en-US" b="1" dirty="0"/>
              <a:t> interne </a:t>
            </a:r>
            <a:r>
              <a:rPr lang="en-US" b="1" dirty="0" err="1"/>
              <a:t>revizije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izvještavanje</a:t>
            </a:r>
            <a:r>
              <a:rPr lang="en-US" b="1" dirty="0"/>
              <a:t> o </a:t>
            </a:r>
            <a:r>
              <a:rPr lang="en-US" b="1" dirty="0" err="1"/>
              <a:t>aktivnostima</a:t>
            </a:r>
            <a:r>
              <a:rPr lang="en-US" b="1" dirty="0"/>
              <a:t> interne </a:t>
            </a:r>
            <a:r>
              <a:rPr lang="en-US" b="1" dirty="0" err="1" smtClean="0"/>
              <a:t>revizije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Međunarodnim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 interne </a:t>
            </a:r>
            <a:r>
              <a:rPr lang="en-US" dirty="0" err="1"/>
              <a:t>revizije</a:t>
            </a:r>
            <a:r>
              <a:rPr lang="en-US" dirty="0"/>
              <a:t> u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/>
              <a:t>sektoru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61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50" y="890099"/>
            <a:ext cx="898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4000" dirty="0">
                <a:latin typeface="+mj-lt"/>
              </a:rPr>
              <a:t>GODIŠNJE  PLANIRANJE –INTERNE REVIZIJE</a:t>
            </a:r>
            <a:endParaRPr lang="en-GB" sz="4000" dirty="0">
              <a:latin typeface="+mj-lt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356"/>
            <a:ext cx="9144000" cy="5140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EED934-5813-1B9E-0F6B-1FD7278DBE8F}"/>
              </a:ext>
            </a:extLst>
          </p:cNvPr>
          <p:cNvSpPr/>
          <p:nvPr/>
        </p:nvSpPr>
        <p:spPr>
          <a:xfrm>
            <a:off x="2125980" y="2476500"/>
            <a:ext cx="941070" cy="14097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B83D5-A588-C4F3-5CBE-D061EB667222}"/>
              </a:ext>
            </a:extLst>
          </p:cNvPr>
          <p:cNvSpPr/>
          <p:nvPr/>
        </p:nvSpPr>
        <p:spPr>
          <a:xfrm>
            <a:off x="5871210" y="2335530"/>
            <a:ext cx="941070" cy="140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01A5F-693C-32CB-9FA8-54A70C9D302F}"/>
              </a:ext>
            </a:extLst>
          </p:cNvPr>
          <p:cNvSpPr/>
          <p:nvPr/>
        </p:nvSpPr>
        <p:spPr>
          <a:xfrm>
            <a:off x="411480" y="4490720"/>
            <a:ext cx="955040" cy="123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6FCD7-0373-0434-3D8F-0D040B788132}"/>
              </a:ext>
            </a:extLst>
          </p:cNvPr>
          <p:cNvSpPr/>
          <p:nvPr/>
        </p:nvSpPr>
        <p:spPr>
          <a:xfrm>
            <a:off x="4541520" y="4857750"/>
            <a:ext cx="521970" cy="118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98612"/>
            <a:ext cx="9273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4000" dirty="0">
                <a:latin typeface="+mj-lt"/>
              </a:rPr>
              <a:t>GODIŠNJE  </a:t>
            </a:r>
            <a:r>
              <a:rPr lang="bs-Latn-BA" sz="4000" dirty="0" smtClean="0">
                <a:latin typeface="+mj-lt"/>
              </a:rPr>
              <a:t>PLANIRANJE–OSTALE </a:t>
            </a:r>
            <a:r>
              <a:rPr lang="bs-Latn-BA" sz="4000" dirty="0">
                <a:latin typeface="+mj-lt"/>
              </a:rPr>
              <a:t>AKTIVNOSTI</a:t>
            </a:r>
            <a:endParaRPr lang="en-GB" sz="4000" dirty="0">
              <a:latin typeface="+mj-lt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" y="1806498"/>
            <a:ext cx="8987882" cy="12823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09" y="3335735"/>
            <a:ext cx="2486372" cy="327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120646" y="3978614"/>
            <a:ext cx="1945533" cy="1332689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 smtClean="0"/>
              <a:t>Dopuni za godišnji plan </a:t>
            </a:r>
            <a:endParaRPr lang="en-GB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278238" y="2889115"/>
            <a:ext cx="330741" cy="108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841602"/>
            <a:ext cx="930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4000" dirty="0">
                <a:latin typeface="+mj-lt"/>
              </a:rPr>
              <a:t>GODIŠNJE  </a:t>
            </a:r>
            <a:r>
              <a:rPr lang="bs-Latn-BA" sz="4000" dirty="0" smtClean="0">
                <a:latin typeface="+mj-lt"/>
              </a:rPr>
              <a:t>PLANIRANJE–OSTALE </a:t>
            </a:r>
            <a:r>
              <a:rPr lang="bs-Latn-BA" sz="4000" dirty="0">
                <a:latin typeface="+mj-lt"/>
              </a:rPr>
              <a:t>AKTIVNOSTI</a:t>
            </a:r>
            <a:endParaRPr lang="en-GB" sz="4000" dirty="0">
              <a:latin typeface="+mj-lt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3077"/>
            <a:ext cx="9144000" cy="5034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1E8EA8-7CC0-487A-22B1-5D92B19FB7EE}"/>
              </a:ext>
            </a:extLst>
          </p:cNvPr>
          <p:cNvSpPr/>
          <p:nvPr/>
        </p:nvSpPr>
        <p:spPr>
          <a:xfrm>
            <a:off x="143435" y="2209131"/>
            <a:ext cx="753036" cy="24204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D0F58-2DA8-CD5B-5A19-F8B6B322598F}"/>
              </a:ext>
            </a:extLst>
          </p:cNvPr>
          <p:cNvSpPr/>
          <p:nvPr/>
        </p:nvSpPr>
        <p:spPr>
          <a:xfrm>
            <a:off x="143435" y="3176176"/>
            <a:ext cx="753036" cy="24204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DE8F2-319B-EAAA-329F-BDAB80CB3E1B}"/>
              </a:ext>
            </a:extLst>
          </p:cNvPr>
          <p:cNvSpPr/>
          <p:nvPr/>
        </p:nvSpPr>
        <p:spPr>
          <a:xfrm>
            <a:off x="5047129" y="4508103"/>
            <a:ext cx="1255059" cy="23308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8361" y="930812"/>
            <a:ext cx="4993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4000" dirty="0">
                <a:latin typeface="+mj-lt"/>
              </a:rPr>
              <a:t>GODIŠNJE  PLANIRANJE</a:t>
            </a:r>
            <a:endParaRPr lang="en-GB" sz="4000" dirty="0">
              <a:latin typeface="+mj-lt"/>
            </a:endParaRP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1" y="1488332"/>
            <a:ext cx="8939719" cy="5175115"/>
          </a:xfrm>
        </p:spPr>
      </p:pic>
    </p:spTree>
    <p:extLst>
      <p:ext uri="{BB962C8B-B14F-4D97-AF65-F5344CB8AC3E}">
        <p14:creationId xmlns:p14="http://schemas.microsoft.com/office/powerpoint/2010/main" val="18438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1057792"/>
            <a:ext cx="8721344" cy="510702"/>
          </a:xfrm>
        </p:spPr>
        <p:txBody>
          <a:bodyPr>
            <a:noAutofit/>
          </a:bodyPr>
          <a:lstStyle/>
          <a:p>
            <a:pPr algn="ctr"/>
            <a:r>
              <a:rPr lang="bs-Latn-BA" sz="4000" dirty="0"/>
              <a:t>STRATEŠKO I GODIŠNJE PLANIRANJE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67511" y="1408712"/>
            <a:ext cx="80414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/>
              <a:t>Kako se koriste sva polja u koloni "Akcije" Strateškog i godišnjeg planiranja?</a:t>
            </a:r>
          </a:p>
          <a:p>
            <a:endParaRPr lang="en-GB" sz="1350" dirty="0"/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4560924"/>
            <a:ext cx="3442247" cy="202823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DD47F0D-4A33-3404-724C-13B16D2EA5A2}"/>
              </a:ext>
            </a:extLst>
          </p:cNvPr>
          <p:cNvGrpSpPr/>
          <p:nvPr/>
        </p:nvGrpSpPr>
        <p:grpSpPr>
          <a:xfrm>
            <a:off x="111760" y="1798320"/>
            <a:ext cx="8578996" cy="2701278"/>
            <a:chOff x="111760" y="1751497"/>
            <a:chExt cx="8578996" cy="274810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28"/>
            <a:stretch/>
          </p:blipFill>
          <p:spPr>
            <a:xfrm>
              <a:off x="2843703" y="1751497"/>
              <a:ext cx="3115110" cy="123401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4459318" y="2869734"/>
              <a:ext cx="15732" cy="869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5448801" y="2761767"/>
              <a:ext cx="1020023" cy="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906BF9-AF42-E53A-3128-E43ACFB2EE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3691" y="2763960"/>
              <a:ext cx="1020023" cy="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61BE58-9BBD-A794-6CF1-6CC5A1E3C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3242" y="2867569"/>
              <a:ext cx="602435" cy="445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1A26B4B-A6AC-82FA-9583-F230AF232D35}"/>
                </a:ext>
              </a:extLst>
            </p:cNvPr>
            <p:cNvSpPr/>
            <p:nvPr/>
          </p:nvSpPr>
          <p:spPr>
            <a:xfrm>
              <a:off x="1133474" y="3207640"/>
              <a:ext cx="2127828" cy="664845"/>
            </a:xfrm>
            <a:prstGeom prst="roundRect">
              <a:avLst/>
            </a:prstGeom>
            <a:solidFill>
              <a:srgbClr val="A993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bs-Latn-BA" sz="1600" dirty="0"/>
                <a:t>2. </a:t>
              </a:r>
              <a:r>
                <a:rPr lang="bs-Latn-BA" sz="1600" dirty="0" smtClean="0"/>
                <a:t>Generiraj </a:t>
              </a:r>
              <a:r>
                <a:rPr lang="bs-Latn-BA" sz="1600" dirty="0"/>
                <a:t>dokument</a:t>
              </a:r>
            </a:p>
            <a:p>
              <a:pPr algn="ctr"/>
              <a:endParaRPr lang="bs-Latn-BA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0CA1D30-1E4D-1D16-F507-5CC6ABDFCE2E}"/>
                </a:ext>
              </a:extLst>
            </p:cNvPr>
            <p:cNvCxnSpPr>
              <a:cxnSpLocks/>
            </p:cNvCxnSpPr>
            <p:nvPr/>
          </p:nvCxnSpPr>
          <p:spPr>
            <a:xfrm>
              <a:off x="4969331" y="2867569"/>
              <a:ext cx="602435" cy="445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E85749-72B6-C8C2-E16F-D2ABA24D9D79}"/>
                </a:ext>
              </a:extLst>
            </p:cNvPr>
            <p:cNvSpPr/>
            <p:nvPr/>
          </p:nvSpPr>
          <p:spPr>
            <a:xfrm>
              <a:off x="5657335" y="3219814"/>
              <a:ext cx="2127828" cy="664845"/>
            </a:xfrm>
            <a:prstGeom prst="roundRect">
              <a:avLst/>
            </a:prstGeom>
            <a:solidFill>
              <a:srgbClr val="A993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pl-PL" sz="1600" dirty="0"/>
                <a:t>4. Zadaci koji ne proizlaze iz RR</a:t>
              </a:r>
            </a:p>
            <a:p>
              <a:pPr algn="ctr"/>
              <a:endParaRPr lang="bs-Latn-BA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E4209A3-27B1-3F2D-82A3-A555ACE76257}"/>
                </a:ext>
              </a:extLst>
            </p:cNvPr>
            <p:cNvSpPr/>
            <p:nvPr/>
          </p:nvSpPr>
          <p:spPr>
            <a:xfrm>
              <a:off x="111760" y="2435923"/>
              <a:ext cx="2127828" cy="664845"/>
            </a:xfrm>
            <a:prstGeom prst="roundRect">
              <a:avLst/>
            </a:prstGeom>
            <a:solidFill>
              <a:srgbClr val="A993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bs-Latn-BA" sz="1600" dirty="0"/>
                <a:t>1. Uredi/pogledaj </a:t>
              </a:r>
            </a:p>
            <a:p>
              <a:pPr algn="ctr"/>
              <a:endParaRPr lang="bs-Latn-BA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0B8D266-84CC-B3E4-BF15-CC899234D055}"/>
                </a:ext>
              </a:extLst>
            </p:cNvPr>
            <p:cNvSpPr/>
            <p:nvPr/>
          </p:nvSpPr>
          <p:spPr>
            <a:xfrm>
              <a:off x="6562927" y="2435923"/>
              <a:ext cx="2127829" cy="664845"/>
            </a:xfrm>
            <a:prstGeom prst="roundRect">
              <a:avLst/>
            </a:prstGeom>
            <a:solidFill>
              <a:srgbClr val="A993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bs-Latn-BA" sz="1600" dirty="0"/>
                <a:t>5. Godišnji izvještaj statistika</a:t>
              </a:r>
            </a:p>
            <a:p>
              <a:pPr algn="ctr"/>
              <a:endParaRPr lang="bs-Latn-BA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98C52EF-BF84-000F-31BE-3FA848E8D277}"/>
                </a:ext>
              </a:extLst>
            </p:cNvPr>
            <p:cNvSpPr/>
            <p:nvPr/>
          </p:nvSpPr>
          <p:spPr>
            <a:xfrm>
              <a:off x="3395404" y="3834753"/>
              <a:ext cx="2127828" cy="664845"/>
            </a:xfrm>
            <a:prstGeom prst="roundRect">
              <a:avLst/>
            </a:prstGeom>
            <a:solidFill>
              <a:srgbClr val="A993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/>
                <a:t>3. Prikaži i ubaci dodatne dokumente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5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3235"/>
            <a:ext cx="8861898" cy="505621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3. PRIKAŽI I UBACI </a:t>
            </a:r>
            <a:r>
              <a:rPr lang="pl-PL" sz="4000" dirty="0" smtClean="0"/>
              <a:t>DODATNE DOKUMENTE</a:t>
            </a:r>
            <a:endParaRPr lang="pl-PL" sz="4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894"/>
            <a:ext cx="9144000" cy="4863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7288353" y="5055124"/>
            <a:ext cx="283714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506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53" y="970576"/>
            <a:ext cx="8908894" cy="762283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4. ZADACI KOJI NE PROIZLAZE IZ RR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259"/>
            <a:ext cx="9144000" cy="42528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17AB12-6C58-0014-A755-98C1A9EE72ED}"/>
              </a:ext>
            </a:extLst>
          </p:cNvPr>
          <p:cNvSpPr/>
          <p:nvPr/>
        </p:nvSpPr>
        <p:spPr>
          <a:xfrm>
            <a:off x="2672512" y="3866926"/>
            <a:ext cx="1562100" cy="28956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9D4D8D-81BE-0EFB-C15B-78B8D39682F3}"/>
              </a:ext>
            </a:extLst>
          </p:cNvPr>
          <p:cNvSpPr/>
          <p:nvPr/>
        </p:nvSpPr>
        <p:spPr>
          <a:xfrm>
            <a:off x="418289" y="2568102"/>
            <a:ext cx="758757" cy="1426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A73F1-74E0-9AE3-D717-C695C6CE690D}"/>
              </a:ext>
            </a:extLst>
          </p:cNvPr>
          <p:cNvSpPr/>
          <p:nvPr/>
        </p:nvSpPr>
        <p:spPr>
          <a:xfrm flipV="1">
            <a:off x="2772383" y="2710722"/>
            <a:ext cx="1063557" cy="3826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4" y="936001"/>
            <a:ext cx="9075906" cy="751220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UNOS INTERNE REVIZIJE U APLIKACIJU PIFC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37"/>
          <a:stretch/>
        </p:blipFill>
        <p:spPr>
          <a:xfrm>
            <a:off x="6986287" y="1605063"/>
            <a:ext cx="2157713" cy="19139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3"/>
          <a:stretch/>
        </p:blipFill>
        <p:spPr>
          <a:xfrm>
            <a:off x="210021" y="1605064"/>
            <a:ext cx="2121990" cy="20273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1" y="3486353"/>
            <a:ext cx="8933979" cy="2910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57984D-8FF3-EAEE-BEAE-C373FBFE6D61}"/>
              </a:ext>
            </a:extLst>
          </p:cNvPr>
          <p:cNvSpPr/>
          <p:nvPr/>
        </p:nvSpPr>
        <p:spPr>
          <a:xfrm>
            <a:off x="3646170" y="4526986"/>
            <a:ext cx="1424940" cy="1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073C3-0A89-ED83-1C24-897571CA8478}"/>
              </a:ext>
            </a:extLst>
          </p:cNvPr>
          <p:cNvSpPr/>
          <p:nvPr/>
        </p:nvSpPr>
        <p:spPr>
          <a:xfrm>
            <a:off x="3646170" y="4548723"/>
            <a:ext cx="1424940" cy="1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AFE897-117A-47AB-A426-37B45750BC1B}"/>
              </a:ext>
            </a:extLst>
          </p:cNvPr>
          <p:cNvSpPr/>
          <p:nvPr/>
        </p:nvSpPr>
        <p:spPr>
          <a:xfrm>
            <a:off x="3684270" y="4788753"/>
            <a:ext cx="1424940" cy="1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31F9E-48A9-207C-3893-D18667D67492}"/>
              </a:ext>
            </a:extLst>
          </p:cNvPr>
          <p:cNvSpPr/>
          <p:nvPr/>
        </p:nvSpPr>
        <p:spPr>
          <a:xfrm>
            <a:off x="3684270" y="5066466"/>
            <a:ext cx="1424940" cy="1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BDBCA-47D5-2690-0B57-FB15A3CFC14E}"/>
              </a:ext>
            </a:extLst>
          </p:cNvPr>
          <p:cNvSpPr/>
          <p:nvPr/>
        </p:nvSpPr>
        <p:spPr>
          <a:xfrm>
            <a:off x="3684270" y="5327792"/>
            <a:ext cx="1424940" cy="1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E8766F-A217-FFB3-C4D9-BF7936BF1711}"/>
              </a:ext>
            </a:extLst>
          </p:cNvPr>
          <p:cNvSpPr/>
          <p:nvPr/>
        </p:nvSpPr>
        <p:spPr>
          <a:xfrm>
            <a:off x="3669679" y="4679386"/>
            <a:ext cx="1386840" cy="17288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69" y="970577"/>
            <a:ext cx="8900809" cy="78278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PIFC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30864E-A3A8-B695-C078-BBD14C5A241A}"/>
              </a:ext>
            </a:extLst>
          </p:cNvPr>
          <p:cNvGrpSpPr/>
          <p:nvPr/>
        </p:nvGrpSpPr>
        <p:grpSpPr>
          <a:xfrm>
            <a:off x="437745" y="2201418"/>
            <a:ext cx="8545727" cy="4032504"/>
            <a:chOff x="2258568" y="1835658"/>
            <a:chExt cx="6684264" cy="4032504"/>
          </a:xfrm>
          <a:solidFill>
            <a:srgbClr val="A99362"/>
          </a:solidFill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568" y="1835658"/>
              <a:ext cx="4572000" cy="3172968"/>
            </a:xfrm>
            <a:prstGeom prst="rect">
              <a:avLst/>
            </a:prstGeom>
            <a:grpFill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5605274" y="2558034"/>
              <a:ext cx="1957066" cy="64008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690104" y="2109978"/>
              <a:ext cx="1252728" cy="1088136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350" dirty="0"/>
                <a:t>Započni reviziju</a:t>
              </a:r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90104" y="3486150"/>
              <a:ext cx="1252728" cy="1088136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350" dirty="0"/>
                <a:t>Nije odobrena</a:t>
              </a:r>
              <a:endParaRPr lang="en-GB" sz="1350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5605272" y="3920490"/>
              <a:ext cx="2084832" cy="10972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90104" y="4780026"/>
              <a:ext cx="1252728" cy="1088136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350" dirty="0"/>
                <a:t>Otkaži reviziju</a:t>
              </a:r>
              <a:endParaRPr lang="en-GB" sz="1350" dirty="0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>
              <a:off x="6519924" y="4567428"/>
              <a:ext cx="1170182" cy="75666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6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" y="3164894"/>
            <a:ext cx="9087581" cy="3411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970576"/>
            <a:ext cx="8369679" cy="82904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PIFC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8D821-5F84-3C83-0A89-B8B37084F031}"/>
              </a:ext>
            </a:extLst>
          </p:cNvPr>
          <p:cNvSpPr/>
          <p:nvPr/>
        </p:nvSpPr>
        <p:spPr>
          <a:xfrm>
            <a:off x="365760" y="3482340"/>
            <a:ext cx="548640" cy="243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19" y="1945532"/>
            <a:ext cx="874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R</a:t>
            </a:r>
            <a:r>
              <a:rPr lang="bs-Latn-BA" sz="2000" dirty="0" smtClean="0"/>
              <a:t>evizije: detaljan pregled, planiranje, preliminarna procjena kontrola, program revizije i rezultati testiranja, nacrt i konačni izvještaj, plan aktivnosti, upitnik o zadovoljstvu revidirane organizacije, registar dokumenata, obrasci i izlazni dokumenti.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37745" y="4990289"/>
            <a:ext cx="564204" cy="223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2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Softverska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PIFC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standardiziranih</a:t>
            </a:r>
            <a:r>
              <a:rPr lang="en-US" dirty="0"/>
              <a:t>,</a:t>
            </a:r>
            <a:r>
              <a:rPr lang="bs-Latn-BA" dirty="0"/>
              <a:t> </a:t>
            </a:r>
            <a:r>
              <a:rPr lang="en-US" dirty="0" err="1"/>
              <a:t>formata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predložaka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 smtClean="0"/>
              <a:t>dokumentacije</a:t>
            </a:r>
            <a:r>
              <a:rPr lang="en-US" dirty="0" smtClean="0"/>
              <a:t>:</a:t>
            </a:r>
            <a:r>
              <a:rPr lang="bs-Latn-BA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predložaka</a:t>
            </a:r>
            <a:r>
              <a:rPr lang="en-US" dirty="0"/>
              <a:t>, </a:t>
            </a:r>
          </a:p>
          <a:p>
            <a:pPr marL="0" indent="0" algn="just"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označavanja</a:t>
            </a:r>
            <a:r>
              <a:rPr lang="en-US" dirty="0"/>
              <a:t>, </a:t>
            </a:r>
          </a:p>
          <a:p>
            <a:pPr marL="0" indent="0" algn="just"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referenciranja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dokumentaciju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bs-Latn-BA" dirty="0"/>
              <a:t> </a:t>
            </a:r>
            <a:r>
              <a:rPr lang="en-US" dirty="0" err="1"/>
              <a:t>označavanje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faze </a:t>
            </a:r>
            <a:r>
              <a:rPr lang="en-US" dirty="0" err="1"/>
              <a:t>revizije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u </a:t>
            </a:r>
            <a:r>
              <a:rPr lang="en-US" dirty="0" err="1"/>
              <a:t>drugu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2880"/>
            <a:ext cx="9017540" cy="5955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 detaljan pregled</a:t>
            </a:r>
            <a:endParaRPr lang="pl-PL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640"/>
            <a:ext cx="9144000" cy="4440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DEE7E-38BE-87D1-6D8A-6CA5E05DE596}"/>
              </a:ext>
            </a:extLst>
          </p:cNvPr>
          <p:cNvSpPr/>
          <p:nvPr/>
        </p:nvSpPr>
        <p:spPr>
          <a:xfrm>
            <a:off x="1757680" y="2716394"/>
            <a:ext cx="482600" cy="1435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2C8BC-1424-C707-457B-AD1E0BEBC1DD}"/>
              </a:ext>
            </a:extLst>
          </p:cNvPr>
          <p:cNvSpPr/>
          <p:nvPr/>
        </p:nvSpPr>
        <p:spPr>
          <a:xfrm>
            <a:off x="2047618" y="3988340"/>
            <a:ext cx="987411" cy="11074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D981C-39A2-D61E-18B3-50FA84CB53DE}"/>
              </a:ext>
            </a:extLst>
          </p:cNvPr>
          <p:cNvSpPr/>
          <p:nvPr/>
        </p:nvSpPr>
        <p:spPr>
          <a:xfrm>
            <a:off x="5833110" y="3799840"/>
            <a:ext cx="666750" cy="1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C124B-E365-62C6-E9C4-8479DD496173}"/>
              </a:ext>
            </a:extLst>
          </p:cNvPr>
          <p:cNvSpPr/>
          <p:nvPr/>
        </p:nvSpPr>
        <p:spPr>
          <a:xfrm>
            <a:off x="491490" y="5327650"/>
            <a:ext cx="666750" cy="90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055EE-B047-E930-5000-B7E4DE49D468}"/>
              </a:ext>
            </a:extLst>
          </p:cNvPr>
          <p:cNvSpPr/>
          <p:nvPr/>
        </p:nvSpPr>
        <p:spPr>
          <a:xfrm>
            <a:off x="6303645" y="5406390"/>
            <a:ext cx="392430" cy="90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4" y="970576"/>
            <a:ext cx="9036996" cy="75428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PIFC-planiranje</a:t>
            </a:r>
            <a:endParaRPr lang="pl-PL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351"/>
            <a:ext cx="9144000" cy="3727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" y="2052066"/>
            <a:ext cx="779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Sva polja se mogu uređivati izuzev organizacione jedinice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38DD7-5FE6-F25A-EA32-39AA68C17633}"/>
              </a:ext>
            </a:extLst>
          </p:cNvPr>
          <p:cNvSpPr/>
          <p:nvPr/>
        </p:nvSpPr>
        <p:spPr>
          <a:xfrm>
            <a:off x="467360" y="6187440"/>
            <a:ext cx="883920" cy="219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8" y="1055975"/>
            <a:ext cx="9144000" cy="104110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PIFC-preliminarna procjena kontrola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72EBF-A840-BAAA-91BC-DE9E40D2AE07}"/>
              </a:ext>
            </a:extLst>
          </p:cNvPr>
          <p:cNvSpPr/>
          <p:nvPr/>
        </p:nvSpPr>
        <p:spPr>
          <a:xfrm>
            <a:off x="1221105" y="3524249"/>
            <a:ext cx="613410" cy="16383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78" y="2056864"/>
            <a:ext cx="903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Unijeti očekivane kontrole , preliminarnu procjenu rizika, regulatorni akt kojim se uređuje očekivana kontrola, objasniti internu kontrolu, adekvatnost (adekvatno, djelimično i neadekvatno), efikasnost (efikasno, djelimično i neefikasno) i nivo rezidualnog rizika (nizak, srednji, visok rizičan).</a:t>
            </a:r>
            <a:endParaRPr lang="en-GB" sz="20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89" y="3276136"/>
            <a:ext cx="5601482" cy="32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8" y="1055975"/>
            <a:ext cx="9144000" cy="104110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PIFC-preliminarna procjena kontrola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72EBF-A840-BAAA-91BC-DE9E40D2AE07}"/>
              </a:ext>
            </a:extLst>
          </p:cNvPr>
          <p:cNvSpPr/>
          <p:nvPr/>
        </p:nvSpPr>
        <p:spPr>
          <a:xfrm>
            <a:off x="1221105" y="3524249"/>
            <a:ext cx="613410" cy="16383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78" y="2056864"/>
            <a:ext cx="903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Unijeti očekivane kontrole , preliminarnu procjenu rizika, regulatorni akt kojim se uređuje očekivana kontrola, objasniti internu kontrolu, adekvatnost (adekvatno, djelimično i neadekvatno), efikasnost (efikasno, djelimično i neefikasno) i nivo rezidualnog rizika (nizak, srednji, visok rizičan).</a:t>
            </a:r>
            <a:endParaRPr lang="en-GB" sz="2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54569902"/>
              </p:ext>
            </p:extLst>
          </p:nvPr>
        </p:nvGraphicFramePr>
        <p:xfrm>
          <a:off x="2015050" y="3957388"/>
          <a:ext cx="5833745" cy="199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1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8" y="1055975"/>
            <a:ext cx="9144000" cy="104110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PIFC-preliminarna procjena kontrola</a:t>
            </a:r>
            <a:endParaRPr lang="pl-PL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813"/>
            <a:ext cx="9144000" cy="16895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0" y="4498435"/>
            <a:ext cx="2434303" cy="14306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8" y="4349073"/>
            <a:ext cx="3467095" cy="1947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072EBF-A840-BAAA-91BC-DE9E40D2AE07}"/>
              </a:ext>
            </a:extLst>
          </p:cNvPr>
          <p:cNvSpPr/>
          <p:nvPr/>
        </p:nvSpPr>
        <p:spPr>
          <a:xfrm>
            <a:off x="1221105" y="3524249"/>
            <a:ext cx="613410" cy="16383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1593782" y="3688080"/>
            <a:ext cx="1042414" cy="81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5000017" y="3688080"/>
            <a:ext cx="1347509" cy="660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576"/>
            <a:ext cx="8968902" cy="116302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PIFC-dodaj dokument u preliminarnoj procjeni kontrola</a:t>
            </a:r>
            <a:endParaRPr lang="pl-PL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14" y="2580198"/>
            <a:ext cx="4532971" cy="39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8" y="1055975"/>
            <a:ext cx="9144000" cy="104110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PIFC-preliminarna procjena kontrola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72EBF-A840-BAAA-91BC-DE9E40D2AE07}"/>
              </a:ext>
            </a:extLst>
          </p:cNvPr>
          <p:cNvSpPr/>
          <p:nvPr/>
        </p:nvSpPr>
        <p:spPr>
          <a:xfrm>
            <a:off x="1221105" y="3524249"/>
            <a:ext cx="613410" cy="16383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808"/>
            <a:ext cx="9144000" cy="4231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1105" y="3688080"/>
            <a:ext cx="977346" cy="1273026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5" y="1463932"/>
            <a:ext cx="8978630" cy="65476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PIFC-program revizije i rezultati testiranja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436"/>
            <a:ext cx="9144000" cy="4025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61499" y="2118701"/>
            <a:ext cx="1702340" cy="961677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2000" dirty="0" smtClean="0"/>
              <a:t>Dodaj kontrolu</a:t>
            </a:r>
            <a:endParaRPr lang="en-GB" sz="2000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6512669" y="3080378"/>
            <a:ext cx="2368684" cy="59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6512669" y="3080378"/>
            <a:ext cx="1859603" cy="1498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12669" y="3080378"/>
            <a:ext cx="1859603" cy="229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5" y="1463932"/>
            <a:ext cx="8978630" cy="65476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PIFC-program revizije i rezultati testiranja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643"/>
            <a:ext cx="9144000" cy="2568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2816" y="2637557"/>
            <a:ext cx="1282495" cy="961677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350" dirty="0" smtClean="0"/>
              <a:t>Dodaj kontrolu</a:t>
            </a:r>
            <a:endParaRPr lang="en-GB" sz="13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73949" y="3122579"/>
            <a:ext cx="3287949" cy="95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5" y="1463932"/>
            <a:ext cx="8978630" cy="65476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PIFC-program revizije i rezultati testiranja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3" y="5487817"/>
            <a:ext cx="1964806" cy="121940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15"/>
            <a:ext cx="9144000" cy="301173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0"/>
          </p:cNvCxnSpPr>
          <p:nvPr/>
        </p:nvCxnSpPr>
        <p:spPr>
          <a:xfrm flipH="1" flipV="1">
            <a:off x="5359940" y="4805464"/>
            <a:ext cx="672676" cy="682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461760" y="4194048"/>
            <a:ext cx="1028538" cy="28898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KORACI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2"/>
            <a:ext cx="78867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Registracija</a:t>
            </a:r>
            <a:r>
              <a:rPr lang="en-US" dirty="0"/>
              <a:t> (</a:t>
            </a:r>
            <a:r>
              <a:rPr lang="en-US" dirty="0" err="1"/>
              <a:t>podatke</a:t>
            </a:r>
            <a:r>
              <a:rPr lang="en-US" dirty="0"/>
              <a:t> za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dostavlja</a:t>
            </a:r>
            <a:r>
              <a:rPr lang="bs-Latn-BA" dirty="0"/>
              <a:t> </a:t>
            </a:r>
            <a:r>
              <a:rPr lang="en-US" dirty="0"/>
              <a:t>CHJ link https://pifc.fmf.gov.ba/)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u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revizorski</a:t>
            </a:r>
            <a:r>
              <a:rPr lang="en-US" dirty="0"/>
              <a:t> </a:t>
            </a:r>
            <a:r>
              <a:rPr lang="en-US" dirty="0" err="1"/>
              <a:t>dosije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Unos</a:t>
            </a:r>
            <a:r>
              <a:rPr lang="en-US" dirty="0"/>
              <a:t>/</a:t>
            </a:r>
            <a:r>
              <a:rPr lang="en-US" dirty="0" err="1"/>
              <a:t>uređivanje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Godišnjeg</a:t>
            </a:r>
            <a:r>
              <a:rPr lang="en-US" dirty="0"/>
              <a:t> plana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Streteškog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godišnjeg</a:t>
            </a:r>
            <a:r>
              <a:rPr lang="en-US" dirty="0"/>
              <a:t> plana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revizije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Izvještavanje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7" y="970576"/>
            <a:ext cx="8813259" cy="106656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</a:t>
            </a:r>
            <a:br>
              <a:rPr lang="pl-PL" dirty="0" smtClean="0"/>
            </a:br>
            <a:r>
              <a:rPr lang="pl-PL" dirty="0" smtClean="0"/>
              <a:t>-program </a:t>
            </a:r>
            <a:r>
              <a:rPr lang="pl-PL" dirty="0"/>
              <a:t>revizije i rezultati testiranja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817"/>
            <a:ext cx="9144000" cy="180752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4861698"/>
            <a:ext cx="2893622" cy="10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70577"/>
            <a:ext cx="9015845" cy="113454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</a:t>
            </a:r>
            <a:br>
              <a:rPr lang="pl-PL" dirty="0" smtClean="0"/>
            </a:br>
            <a:r>
              <a:rPr lang="pl-PL" dirty="0" smtClean="0"/>
              <a:t>program </a:t>
            </a:r>
            <a:r>
              <a:rPr lang="pl-PL" dirty="0"/>
              <a:t>revizije i rezultati testiranja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FFD15B-CD78-8F71-C8A5-4D3BF024A1F2}"/>
              </a:ext>
            </a:extLst>
          </p:cNvPr>
          <p:cNvGrpSpPr/>
          <p:nvPr/>
        </p:nvGrpSpPr>
        <p:grpSpPr>
          <a:xfrm>
            <a:off x="128155" y="2155408"/>
            <a:ext cx="8887690" cy="4156675"/>
            <a:chOff x="91718" y="1625346"/>
            <a:chExt cx="8887690" cy="4156675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8" y="1625346"/>
              <a:ext cx="2872188" cy="1193173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952" y="1632490"/>
              <a:ext cx="2907912" cy="1327880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378" y="4129292"/>
              <a:ext cx="2557820" cy="165272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8" y="2778998"/>
              <a:ext cx="8887690" cy="1300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70576"/>
            <a:ext cx="9046723" cy="99504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</a:t>
            </a:r>
            <a:br>
              <a:rPr lang="pl-PL" dirty="0" smtClean="0"/>
            </a:br>
            <a:r>
              <a:rPr lang="pl-PL" dirty="0" smtClean="0"/>
              <a:t>program </a:t>
            </a:r>
            <a:r>
              <a:rPr lang="pl-PL" dirty="0"/>
              <a:t>revizije i rezultati testiranja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62" y="1794147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4345AF-E1A5-1F31-0AC4-FD7EE9BB5010}"/>
              </a:ext>
            </a:extLst>
          </p:cNvPr>
          <p:cNvGrpSpPr/>
          <p:nvPr/>
        </p:nvGrpSpPr>
        <p:grpSpPr>
          <a:xfrm>
            <a:off x="136186" y="2206835"/>
            <a:ext cx="8959173" cy="4365457"/>
            <a:chOff x="0" y="1412054"/>
            <a:chExt cx="9144000" cy="43654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28850"/>
              <a:ext cx="9144000" cy="192938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10" y="1433486"/>
              <a:ext cx="3015083" cy="1171739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818" y="1412054"/>
              <a:ext cx="3065096" cy="1193173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793" y="4634351"/>
              <a:ext cx="2507807" cy="114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3" y="670494"/>
            <a:ext cx="8881353" cy="95485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PIFC-izvještaj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386"/>
            <a:ext cx="9144000" cy="47907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08374" y="3626709"/>
            <a:ext cx="2286587" cy="1088136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350" dirty="0"/>
              <a:t>- Zadovoljavajuće</a:t>
            </a:r>
          </a:p>
          <a:p>
            <a:r>
              <a:rPr lang="bs-Latn-BA" sz="1350" dirty="0"/>
              <a:t>- Nezadovoljavajuće</a:t>
            </a:r>
          </a:p>
          <a:p>
            <a:r>
              <a:rPr lang="bs-Latn-BA" sz="1350" dirty="0"/>
              <a:t>- Zadovoljavajuće uz određene nedostatke</a:t>
            </a:r>
            <a:endParaRPr lang="en-GB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6BDD8-DB44-9BE6-3772-EB4DD0472C3A}"/>
              </a:ext>
            </a:extLst>
          </p:cNvPr>
          <p:cNvSpPr/>
          <p:nvPr/>
        </p:nvSpPr>
        <p:spPr>
          <a:xfrm>
            <a:off x="574473" y="2580198"/>
            <a:ext cx="457200" cy="147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" y="970576"/>
            <a:ext cx="8939719" cy="9548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PIFC-izvršni rezime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6BDD8-DB44-9BE6-3772-EB4DD0472C3A}"/>
              </a:ext>
            </a:extLst>
          </p:cNvPr>
          <p:cNvSpPr/>
          <p:nvPr/>
        </p:nvSpPr>
        <p:spPr>
          <a:xfrm>
            <a:off x="584200" y="2411919"/>
            <a:ext cx="457200" cy="147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" y="1843318"/>
            <a:ext cx="9144000" cy="4451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2816" y="2172041"/>
            <a:ext cx="202724" cy="239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PIFC-izvršni rezime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822"/>
            <a:ext cx="9144000" cy="274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566" y="2928026"/>
            <a:ext cx="651753" cy="68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98860" y="3151762"/>
            <a:ext cx="1128408" cy="1546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84060" y="3258765"/>
            <a:ext cx="4114799" cy="1556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87566" y="3103122"/>
            <a:ext cx="651753" cy="223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7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PIFC-uvod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234"/>
            <a:ext cx="9144000" cy="31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PIFC-uvod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991"/>
            <a:ext cx="9144000" cy="3797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4264" y="3229583"/>
            <a:ext cx="428017" cy="10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29200" y="3385226"/>
            <a:ext cx="369651" cy="9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247106" y="5009745"/>
            <a:ext cx="398834" cy="9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13251" y="4737370"/>
            <a:ext cx="408562" cy="116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29400" y="3349448"/>
            <a:ext cx="428017" cy="10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70834" y="3488768"/>
            <a:ext cx="428017" cy="10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PIFC-revizorsko mišljenje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6634264" y="3229583"/>
            <a:ext cx="428017" cy="10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29200" y="3385226"/>
            <a:ext cx="369651" cy="9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247106" y="5009745"/>
            <a:ext cx="398834" cy="9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13251" y="4737370"/>
            <a:ext cx="408562" cy="116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219"/>
            <a:ext cx="9144000" cy="29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PIFC-nalazi i preporuke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342"/>
            <a:ext cx="9144000" cy="2725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0104" y="2109978"/>
            <a:ext cx="1252728" cy="1088136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350" dirty="0"/>
              <a:t>Prenesi nalaze</a:t>
            </a:r>
            <a:endParaRPr lang="en-GB" sz="135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84464" y="3216402"/>
            <a:ext cx="60350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13548" y="4809947"/>
            <a:ext cx="1252728" cy="1088136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350" dirty="0"/>
              <a:t>Izradi Plan aktivnosti</a:t>
            </a:r>
          </a:p>
          <a:p>
            <a:pPr algn="ctr"/>
            <a:r>
              <a:rPr lang="bs-Latn-BA" sz="1350" dirty="0"/>
              <a:t>(Dodaj)</a:t>
            </a:r>
            <a:endParaRPr lang="en-GB" sz="135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22208" y="4405123"/>
            <a:ext cx="365760" cy="38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REGISTRACIJA</a:t>
            </a:r>
            <a:endParaRPr lang="en-US" dirty="0"/>
          </a:p>
        </p:txBody>
      </p:sp>
      <p:pic>
        <p:nvPicPr>
          <p:cNvPr id="6" name="Content Placeholder 2" descr="Screen Clipping">
            <a:extLst>
              <a:ext uri="{FF2B5EF4-FFF2-40B4-BE49-F238E27FC236}">
                <a16:creationId xmlns:a16="http://schemas.microsoft.com/office/drawing/2014/main" id="{A5E714EC-F315-08E2-A27C-CC5943390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676400"/>
            <a:ext cx="8831765" cy="5081239"/>
          </a:xfrm>
        </p:spPr>
      </p:pic>
    </p:spTree>
    <p:extLst>
      <p:ext uri="{BB962C8B-B14F-4D97-AF65-F5344CB8AC3E}">
        <p14:creationId xmlns:p14="http://schemas.microsoft.com/office/powerpoint/2010/main" val="273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105499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PIFC-nalazi i preporuke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284181"/>
            <a:ext cx="8741664" cy="39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40" y="756076"/>
            <a:ext cx="5968556" cy="112444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PIFC-nalazi i preporuke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766"/>
            <a:ext cx="9144000" cy="3075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11796" y="1661651"/>
            <a:ext cx="1252728" cy="1088136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350" dirty="0" smtClean="0"/>
              <a:t>Prihvaćene preporuka</a:t>
            </a:r>
            <a:endParaRPr lang="en-GB" sz="135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988340" y="2205719"/>
            <a:ext cx="3423456" cy="60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56887" y="5569120"/>
            <a:ext cx="3028545" cy="1088136"/>
          </a:xfrm>
          <a:prstGeom prst="rect">
            <a:avLst/>
          </a:prstGeom>
          <a:solidFill>
            <a:srgbClr val="A9936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350" dirty="0" smtClean="0"/>
              <a:t>Popuniti nakon popunjavanja Plana aktivnosti od strane revidiranog subjekta</a:t>
            </a:r>
            <a:endParaRPr lang="en-GB" sz="135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812763" y="1519947"/>
            <a:ext cx="885216" cy="6940686"/>
          </a:xfrm>
          <a:prstGeom prst="leftBrace">
            <a:avLst>
              <a:gd name="adj1" fmla="val 14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7"/>
            <a:ext cx="5968556" cy="130963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UNOS INTERNE REVIZIJE U APLIKACIJU </a:t>
            </a:r>
            <a:r>
              <a:rPr lang="pl-PL" dirty="0" smtClean="0"/>
              <a:t>PIFC-prilozi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845"/>
            <a:ext cx="9144000" cy="17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82" y="970576"/>
            <a:ext cx="5968556" cy="954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UNOS INTERNE REVIZIJE U APLIKACIJU PIFC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72" y="1625346"/>
            <a:ext cx="7790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428"/>
            <a:ext cx="9144000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148358"/>
              </p:ext>
            </p:extLst>
          </p:nvPr>
        </p:nvGraphicFramePr>
        <p:xfrm>
          <a:off x="618923" y="1445050"/>
          <a:ext cx="78867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810">
                  <a:extLst>
                    <a:ext uri="{9D8B030D-6E8A-4147-A177-3AD203B41FA5}">
                      <a16:colId xmlns:a16="http://schemas.microsoft.com/office/drawing/2014/main" val="2129187075"/>
                    </a:ext>
                  </a:extLst>
                </a:gridCol>
                <a:gridCol w="3842425">
                  <a:extLst>
                    <a:ext uri="{9D8B030D-6E8A-4147-A177-3AD203B41FA5}">
                      <a16:colId xmlns:a16="http://schemas.microsoft.com/office/drawing/2014/main" val="260550332"/>
                    </a:ext>
                  </a:extLst>
                </a:gridCol>
                <a:gridCol w="2260465">
                  <a:extLst>
                    <a:ext uri="{9D8B030D-6E8A-4147-A177-3AD203B41FA5}">
                      <a16:colId xmlns:a16="http://schemas.microsoft.com/office/drawing/2014/main" val="282919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Dokumenti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Gdje se nalaze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Ikona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6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/>
                        <a:t>Izvještaj rizika (Eksel)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Interna revizija→Kopija registra rizika→Uređivanje registra rizika→Preuzmi izvještaj rizika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/>
                        <a:t>Strateški i godišnji plan 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Interna revizija→ Strateško i godišnje planiranje→Generiši dokument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/>
                        <a:t>Godišnji izvještaj interne revizije-statistika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Interna revizija → Strateško i godišnje planiranje→Godišnji izvještaj interne revizije –statistika </a:t>
                      </a:r>
                    </a:p>
                    <a:p>
                      <a:r>
                        <a:rPr lang="bs-Latn-BA" dirty="0"/>
                        <a:t>ILI 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Izvještavanje </a:t>
                      </a:r>
                      <a:r>
                        <a:rPr lang="bs-Latn-BA" dirty="0"/>
                        <a:t>→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Godišnji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izvještaji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revizije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procjene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r>
                        <a:rPr lang="bs-Latn-BA" dirty="0"/>
                        <a:t>→Godišnji izvještaj interne revizije –statistika 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59757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5489" r="14815" b="9693"/>
          <a:stretch/>
        </p:blipFill>
        <p:spPr>
          <a:xfrm>
            <a:off x="7168074" y="2017925"/>
            <a:ext cx="523948" cy="5350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6" y="2777796"/>
            <a:ext cx="2079491" cy="80973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4" y="4876752"/>
            <a:ext cx="2250739" cy="990738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4" y="3993985"/>
            <a:ext cx="225074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11915"/>
              </p:ext>
            </p:extLst>
          </p:nvPr>
        </p:nvGraphicFramePr>
        <p:xfrm>
          <a:off x="165370" y="1579287"/>
          <a:ext cx="844725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004">
                  <a:extLst>
                    <a:ext uri="{9D8B030D-6E8A-4147-A177-3AD203B41FA5}">
                      <a16:colId xmlns:a16="http://schemas.microsoft.com/office/drawing/2014/main" val="2129187075"/>
                    </a:ext>
                  </a:extLst>
                </a:gridCol>
                <a:gridCol w="3633123">
                  <a:extLst>
                    <a:ext uri="{9D8B030D-6E8A-4147-A177-3AD203B41FA5}">
                      <a16:colId xmlns:a16="http://schemas.microsoft.com/office/drawing/2014/main" val="260550332"/>
                    </a:ext>
                  </a:extLst>
                </a:gridCol>
                <a:gridCol w="2421130">
                  <a:extLst>
                    <a:ext uri="{9D8B030D-6E8A-4147-A177-3AD203B41FA5}">
                      <a16:colId xmlns:a16="http://schemas.microsoft.com/office/drawing/2014/main" val="282919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Dokumenti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Gdje se nalaze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Ikona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6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/>
                        <a:t>Nalog za pokretanje interne revizije</a:t>
                      </a:r>
                    </a:p>
                    <a:p>
                      <a:r>
                        <a:rPr lang="bs-Latn-BA" dirty="0"/>
                        <a:t>Plan revizije</a:t>
                      </a:r>
                    </a:p>
                    <a:p>
                      <a:r>
                        <a:rPr lang="bs-Latn-BA" dirty="0"/>
                        <a:t>Preliminarna procjena kontrola</a:t>
                      </a:r>
                    </a:p>
                    <a:p>
                      <a:r>
                        <a:rPr lang="bs-Latn-BA" dirty="0"/>
                        <a:t>Program revizije i rezultati testiranja</a:t>
                      </a:r>
                    </a:p>
                    <a:p>
                      <a:r>
                        <a:rPr lang="bs-Latn-BA" dirty="0"/>
                        <a:t>Nacrt izvještaja</a:t>
                      </a:r>
                    </a:p>
                    <a:p>
                      <a:r>
                        <a:rPr lang="bs-Latn-BA" dirty="0"/>
                        <a:t>Konačni izvještaj</a:t>
                      </a:r>
                    </a:p>
                    <a:p>
                      <a:r>
                        <a:rPr lang="bs-Latn-BA" dirty="0"/>
                        <a:t>Plan aktivnosti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Interna revizija →Pregled interne revizije-za svaku pojedinačnu reviziju</a:t>
                      </a:r>
                    </a:p>
                    <a:p>
                      <a:r>
                        <a:rPr lang="bs-Latn-BA" dirty="0"/>
                        <a:t>→Izlazni dokumenti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85469"/>
                  </a:ext>
                </a:extLst>
              </a:tr>
            </a:tbl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9" y="2421767"/>
            <a:ext cx="2178996" cy="24801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1" y="8794828"/>
            <a:ext cx="2010056" cy="4477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07" y="10174766"/>
            <a:ext cx="64779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54328"/>
              </p:ext>
            </p:extLst>
          </p:nvPr>
        </p:nvGraphicFramePr>
        <p:xfrm>
          <a:off x="537242" y="1944517"/>
          <a:ext cx="7886700" cy="355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810">
                  <a:extLst>
                    <a:ext uri="{9D8B030D-6E8A-4147-A177-3AD203B41FA5}">
                      <a16:colId xmlns:a16="http://schemas.microsoft.com/office/drawing/2014/main" val="2129187075"/>
                    </a:ext>
                  </a:extLst>
                </a:gridCol>
                <a:gridCol w="3842425">
                  <a:extLst>
                    <a:ext uri="{9D8B030D-6E8A-4147-A177-3AD203B41FA5}">
                      <a16:colId xmlns:a16="http://schemas.microsoft.com/office/drawing/2014/main" val="260550332"/>
                    </a:ext>
                  </a:extLst>
                </a:gridCol>
                <a:gridCol w="2260465">
                  <a:extLst>
                    <a:ext uri="{9D8B030D-6E8A-4147-A177-3AD203B41FA5}">
                      <a16:colId xmlns:a16="http://schemas.microsoft.com/office/drawing/2014/main" val="2829195616"/>
                    </a:ext>
                  </a:extLst>
                </a:gridCol>
              </a:tblGrid>
              <a:tr h="753372"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Dokumenti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Gdje se nalaze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dirty="0">
                          <a:solidFill>
                            <a:schemeClr val="tx1"/>
                          </a:solidFill>
                        </a:rPr>
                        <a:t>Ikona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67970"/>
                  </a:ext>
                </a:extLst>
              </a:tr>
              <a:tr h="1399119">
                <a:tc>
                  <a:txBody>
                    <a:bodyPr/>
                    <a:lstStyle/>
                    <a:p>
                      <a:r>
                        <a:rPr lang="pl-PL" dirty="0"/>
                        <a:t>Praćenje realizacije preporuka i akcionog plana 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dirty="0"/>
                        <a:t>Izvještavanje→</a:t>
                      </a:r>
                      <a:r>
                        <a:rPr lang="pl-PL" dirty="0"/>
                        <a:t>Praćenje realizacije preporuka i akcionog plana</a:t>
                      </a:r>
                      <a:r>
                        <a:rPr lang="bs-Latn-BA" dirty="0"/>
                        <a:t>→Preuzmi dokument</a:t>
                      </a:r>
                      <a:r>
                        <a:rPr lang="pl-PL" dirty="0"/>
                        <a:t>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45983"/>
                  </a:ext>
                </a:extLst>
              </a:tr>
              <a:tr h="1399119">
                <a:tc>
                  <a:txBody>
                    <a:bodyPr/>
                    <a:lstStyle/>
                    <a:p>
                      <a:r>
                        <a:rPr lang="en-GB" dirty="0" err="1"/>
                        <a:t>Godišnji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izvještaji</a:t>
                      </a:r>
                      <a:r>
                        <a:rPr lang="en-GB" dirty="0"/>
                        <a:t> interne </a:t>
                      </a:r>
                      <a:r>
                        <a:rPr lang="en-GB" dirty="0" err="1"/>
                        <a:t>revizije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procjene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kvaliteta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Izvještavanje </a:t>
                      </a:r>
                      <a:r>
                        <a:rPr lang="bs-Latn-BA" dirty="0"/>
                        <a:t>→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Godišnji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izvještaji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revizije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procjene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r>
                        <a:rPr lang="bs-Latn-BA" dirty="0"/>
                        <a:t>→generiraj dokument</a:t>
                      </a:r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99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51110"/>
                  </a:ext>
                </a:extLst>
              </a:tr>
            </a:tbl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28" y="3160474"/>
            <a:ext cx="2091235" cy="44773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29" y="4438398"/>
            <a:ext cx="2091235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498593" y="1418049"/>
            <a:ext cx="6952794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bs-Latn-BA" sz="2000" b="1" dirty="0"/>
              <a:t>U organizaciji nije uspostavljen  FUK, dakle nisu  evidentirani poslovni procesi i registar rizika?</a:t>
            </a:r>
          </a:p>
          <a:p>
            <a:pPr marL="257175" indent="-257175">
              <a:buAutoNum type="arabicPeriod"/>
            </a:pPr>
            <a:endParaRPr lang="bs-Latn-BA" sz="2000" dirty="0"/>
          </a:p>
          <a:p>
            <a:pPr algn="just"/>
            <a:r>
              <a:rPr lang="bs-Latn-BA" sz="2000" dirty="0"/>
              <a:t>U nedostatku mapiranja, interni revizori se oslanjaju na vlastite evidencije. Za izradu popisa poslovnih procesa, interna revizija analizira relevantne propise i dokumente, poput nadležnosti organizacije, odluke o organizaciji, pravilnika, strategija, planova rada i budžeta. Osim analize dokumenata, interna revizija može poslati obrasce identifikacije procesa jedinicama, a nakon analize odgovora raspravlja s rukovodstvom o ciljevima i prioritetima organizacije. </a:t>
            </a:r>
          </a:p>
          <a:p>
            <a:endParaRPr lang="bs-Latn-BA" sz="2000" dirty="0"/>
          </a:p>
          <a:p>
            <a:r>
              <a:rPr lang="bs-Latn-BA" sz="2000" dirty="0"/>
              <a:t>2.    </a:t>
            </a:r>
            <a:r>
              <a:rPr lang="bs-Latn-BA" sz="2000" b="1" dirty="0"/>
              <a:t>Organizacioni problemi- jedan interni revizor</a:t>
            </a:r>
          </a:p>
          <a:p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83" y="2075641"/>
            <a:ext cx="1448525" cy="2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91830" y="1679986"/>
            <a:ext cx="700508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/>
              <a:t>3. Kako u aplikaciji PIFC računati ukupno planiranih dana za revizorske aktivnosti i dane za ostale aktivnosti, te dani za izvanrevizorske aktivnosti (administracija, obaveze u organizaciji kao što je kolegij, sastanci, izrada internih akata i sl.)?</a:t>
            </a:r>
          </a:p>
          <a:p>
            <a:endParaRPr lang="bs-Latn-BA" sz="2000" b="1" dirty="0"/>
          </a:p>
          <a:p>
            <a:r>
              <a:rPr lang="bs-Latn-BA" sz="2000" dirty="0"/>
              <a:t>U aplikaciji PIFC nije predviđeno posebno planiranje dana za ostale aktivnosti, uključujući izvanrevizorske obaveze poput administrativnih poslova, učešća u organizacijskim aktivnostima kao što su kolegiji, sastanci te izrada internih akata i slično. Preporučuje se da ove aktivnosti budu integrirani u  planiranja dana revizije i za zadatke koje nisu proizašle iz registra rizika.</a:t>
            </a:r>
          </a:p>
          <a:p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2075641"/>
            <a:ext cx="1448525" cy="2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79380" y="1679986"/>
            <a:ext cx="691753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350" dirty="0"/>
          </a:p>
          <a:p>
            <a:r>
              <a:rPr lang="bs-Latn-BA" sz="2000" b="1" dirty="0"/>
              <a:t>4. Kako evidentirati aktivnosti interne revizije propisane Priručnikom za procjenu rizika i planiranje interne revizije u javnom sektoru u FBiH (Službene novine Federacije BiH“, broj 106/14)?</a:t>
            </a:r>
          </a:p>
          <a:p>
            <a:r>
              <a:rPr lang="bs-Latn-BA" sz="2000" dirty="0"/>
              <a:t>Ukoliko želite prikazati izvršene aktivnosti i u aplikaciji PIFC može se koristiti kod Strateškog i godišnjeg planiranja u stupcu akcija polje-prikaži dodatne dokumente</a:t>
            </a:r>
          </a:p>
          <a:p>
            <a:endParaRPr lang="bs-Latn-BA" sz="2000" dirty="0"/>
          </a:p>
          <a:p>
            <a:endParaRPr lang="bs-Latn-BA" sz="1350" b="1" dirty="0"/>
          </a:p>
          <a:p>
            <a:endParaRPr lang="bs-Latn-BA" sz="1350" b="1" dirty="0"/>
          </a:p>
          <a:p>
            <a:endParaRPr lang="bs-Latn-BA" sz="1350" b="1" dirty="0"/>
          </a:p>
          <a:p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29" y="936405"/>
            <a:ext cx="1448525" cy="213765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0" y="4133998"/>
            <a:ext cx="8110670" cy="2201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82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7" y="589275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MODULI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" y="1517515"/>
            <a:ext cx="9056451" cy="5116749"/>
          </a:xfrm>
        </p:spPr>
      </p:pic>
      <p:sp>
        <p:nvSpPr>
          <p:cNvPr id="3" name="Rectangle 2"/>
          <p:cNvSpPr/>
          <p:nvPr/>
        </p:nvSpPr>
        <p:spPr>
          <a:xfrm>
            <a:off x="8171234" y="1614791"/>
            <a:ext cx="175098" cy="12646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037294" y="1263661"/>
            <a:ext cx="789269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350" dirty="0"/>
          </a:p>
          <a:p>
            <a:r>
              <a:rPr lang="bs-Latn-BA" sz="2000" b="1" dirty="0"/>
              <a:t>5. Gdje prikazati savjetodavne usluge kod strateškog i godišnjeg planiranja interne revizije?</a:t>
            </a:r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  <a:p>
            <a:pPr marL="214313" indent="-214313">
              <a:buFontTx/>
              <a:buChar char="-"/>
            </a:pPr>
            <a:endParaRPr lang="bs-Latn-BA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2075641"/>
            <a:ext cx="1448525" cy="29593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6" y="2264777"/>
            <a:ext cx="6920657" cy="17984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6" y="4191168"/>
            <a:ext cx="6893551" cy="15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43192" y="1263661"/>
            <a:ext cx="7655668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350" dirty="0"/>
          </a:p>
          <a:p>
            <a:r>
              <a:rPr lang="bs-Latn-BA" sz="2000" b="1" dirty="0"/>
              <a:t>5.  Kod primjene aplikacije PIFC nadzor kvaliteta predviđen samo za rukovodioca?</a:t>
            </a:r>
          </a:p>
          <a:p>
            <a:pPr marL="214313" indent="-214313">
              <a:buFontTx/>
              <a:buChar char="-"/>
            </a:pPr>
            <a:endParaRPr lang="bs-Latn-BA" sz="2000" dirty="0"/>
          </a:p>
          <a:p>
            <a:r>
              <a:rPr lang="bs-Latn-BA" sz="2000" dirty="0"/>
              <a:t>U Federaciji Bosne i Hercegovine, sistem nadzora kvalitete nije regulisan propisima, za razliku od Državnog nivoa, gdje je uspostavljen Pravilnik koji određuje postupke nadzora kvaliteta. Do donošenja navedenog akta u FBIH zanemarit će se ovaj dio aplikacije. </a:t>
            </a:r>
            <a:endParaRPr lang="bs-Latn-BA" sz="2000" dirty="0" smtClean="0"/>
          </a:p>
          <a:p>
            <a:endParaRPr lang="bs-Latn-BA" sz="2000" dirty="0"/>
          </a:p>
          <a:p>
            <a:r>
              <a:rPr lang="bs-Latn-BA" sz="2000" b="1" dirty="0" smtClean="0"/>
              <a:t>6</a:t>
            </a:r>
            <a:r>
              <a:rPr lang="bs-Latn-BA" sz="2000" b="1" dirty="0"/>
              <a:t>. Datumi izrade i  odobrenja pojedinačnih obrazaca kod unošenja podataka revizije u aplikaciju PIFC?</a:t>
            </a:r>
          </a:p>
          <a:p>
            <a:endParaRPr lang="bs-Latn-BA" sz="2000" b="1" dirty="0"/>
          </a:p>
          <a:p>
            <a:r>
              <a:rPr lang="bs-Latn-BA" sz="2000" dirty="0"/>
              <a:t>U aplikaciji PIFC nisu predviđene opcije za unošenje datuma izrade i odobrenja pojedinačnih obrazaca, poput plana revizije, preliminarne procjene kontrola, programa revizije i rezultata testiranja. Ova odsutnost funkcionalnosti predstavlja izazov u praćenju vremenske usklađenosti, te trenutačno jedini način za evidentiranje tih datuma je kroz izlazne dokumente.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2075641"/>
            <a:ext cx="1448525" cy="2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23736" y="1533080"/>
            <a:ext cx="76751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350" dirty="0"/>
          </a:p>
          <a:p>
            <a:r>
              <a:rPr lang="bs-Latn-BA" sz="2000" b="1" dirty="0"/>
              <a:t>7. Gdje u aplikaciji PIFC dodati dijagram toka, blok dijagram i druge načine dokumentovanja predmeta revizije?</a:t>
            </a:r>
          </a:p>
          <a:p>
            <a:endParaRPr lang="bs-Latn-BA" sz="2000" b="1" dirty="0"/>
          </a:p>
          <a:p>
            <a:r>
              <a:rPr lang="bs-Latn-BA" sz="2000" dirty="0"/>
              <a:t>Jedna opcija je dodati dokumentaciju o predmetu revizije u Prelimarnu procjenu kontrola, što će rezultirati njenim pojavljivanjem kao priloga u Nacrtu i Konačnom izvještaju.</a:t>
            </a:r>
          </a:p>
          <a:p>
            <a:endParaRPr lang="bs-Latn-BA" sz="2000" dirty="0"/>
          </a:p>
          <a:p>
            <a:endParaRPr lang="bs-Latn-BA" sz="2000" dirty="0"/>
          </a:p>
          <a:p>
            <a:r>
              <a:rPr lang="bs-Latn-BA" sz="2000" b="1" dirty="0"/>
              <a:t>8. Kako priložiti svu radnu dokumentaciju ukoliko je ima više po testu, s obzirom da je ograničen  broj dokumenata  koji se može priložiti?</a:t>
            </a:r>
          </a:p>
          <a:p>
            <a:endParaRPr lang="bs-Latn-BA" sz="2000" b="1" dirty="0"/>
          </a:p>
          <a:p>
            <a:r>
              <a:rPr lang="bs-Latn-BA" sz="2000" dirty="0"/>
              <a:t>Jedna mogućnost je objediniti sve dokumente za jedan test u jednom dokumentu. Excel omogućava spremanje dokumenata po stranicama, dok Word omogućava postavljanje dokumenata jedno ispod drugog.</a:t>
            </a:r>
          </a:p>
          <a:p>
            <a:endParaRPr lang="bs-Latn-B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2075641"/>
            <a:ext cx="1448525" cy="2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587724" y="943863"/>
            <a:ext cx="62235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+mj-lt"/>
                <a:ea typeface="+mj-ea"/>
                <a:cs typeface="+mj-cs"/>
              </a:rPr>
              <a:t>DILEME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408562" y="1368595"/>
            <a:ext cx="69366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/>
              <a:t>9. Izvršni rezime i revizorsko mišljenje (elementi izvještaja) ograničen na 1000 karaktera!</a:t>
            </a:r>
          </a:p>
          <a:p>
            <a:endParaRPr lang="bs-Latn-BA" sz="2000" b="1" dirty="0"/>
          </a:p>
          <a:p>
            <a:r>
              <a:rPr lang="bs-Latn-BA" sz="2000" dirty="0"/>
              <a:t>Za potrebe sastavljanja konsolidiranog izvještaja svaki nalaz treba da ima  kratak opis, navodeći uzrok u jednoj rečenici. Na primjer, može se napisati: "Nepridržavanje odredbi Zakona o javnim </a:t>
            </a:r>
            <a:r>
              <a:rPr lang="bs-Latn-BA" sz="2000" dirty="0" smtClean="0"/>
              <a:t>nabavkama kod donošenja Plana nabavke." </a:t>
            </a:r>
            <a:r>
              <a:rPr lang="bs-Latn-BA" sz="2000" dirty="0"/>
              <a:t>Dodatne informacije ili dopune mogu se unaprijediti nakon preuzimanja dokumenta kod izvještavanja rukovodstva i revidiranog subjekta.</a:t>
            </a:r>
          </a:p>
          <a:p>
            <a:endParaRPr lang="bs-Latn-BA" sz="2000" dirty="0"/>
          </a:p>
          <a:p>
            <a:r>
              <a:rPr lang="bs-Latn-BA" sz="2000" b="1" dirty="0"/>
              <a:t>8. Upitnik o zadovoljstvu revidirane organizacije – može se unijeti samo za jednu organizaciju, šta ukoliko ima više revidiranih subjekata?</a:t>
            </a:r>
          </a:p>
          <a:p>
            <a:endParaRPr lang="bs-Latn-BA" sz="2000" b="1" dirty="0"/>
          </a:p>
          <a:p>
            <a:r>
              <a:rPr lang="bs-Latn-BA" sz="2000" dirty="0"/>
              <a:t>Jedna opcija je sumiranje odgovora za sve subjekte i unos statističke sredine.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2075641"/>
            <a:ext cx="1448525" cy="2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460206" y="1133842"/>
            <a:ext cx="6223589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s-Latn-BA" sz="2400" dirty="0">
                <a:latin typeface="+mj-lt"/>
                <a:ea typeface="+mj-ea"/>
                <a:cs typeface="+mj-cs"/>
              </a:rPr>
              <a:t>PREPORUKA </a:t>
            </a:r>
            <a:endParaRPr lang="en-GB" sz="2400" dirty="0">
              <a:latin typeface="+mj-lt"/>
              <a:ea typeface="+mj-ea"/>
              <a:cs typeface="+mj-cs"/>
            </a:endParaRPr>
          </a:p>
          <a:p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6059" y="3093813"/>
            <a:ext cx="4674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Pripremiti operativno uputstvo za dileme koji se pojavljuju tokom rada prilagođene individualnim potrebama i specifičnim zadacima.</a:t>
            </a:r>
          </a:p>
        </p:txBody>
      </p:sp>
      <p:pic>
        <p:nvPicPr>
          <p:cNvPr id="1026" name="Picture 2" descr="The Role of Performance Management in Employee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3" y="2189385"/>
            <a:ext cx="3463047" cy="26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77822" y="995080"/>
            <a:ext cx="89105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s-Latn-BA" sz="2400" dirty="0">
                <a:latin typeface="+mj-lt"/>
                <a:ea typeface="+mj-ea"/>
                <a:cs typeface="+mj-cs"/>
              </a:rPr>
              <a:t>ČESTA PITANJA I ODGOVORI KOD </a:t>
            </a:r>
            <a:r>
              <a:rPr lang="bs-Latn-BA" sz="2400" dirty="0" smtClean="0">
                <a:latin typeface="+mj-lt"/>
                <a:ea typeface="+mj-ea"/>
                <a:cs typeface="+mj-cs"/>
              </a:rPr>
              <a:t>UNOSA PODATAKA</a:t>
            </a: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4046" y="1404005"/>
            <a:ext cx="89883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i="1" dirty="0"/>
              <a:t>Pitanje: </a:t>
            </a:r>
            <a:r>
              <a:rPr lang="bs-Latn-BA" sz="2000" dirty="0"/>
              <a:t>Kako postupiti u slučaju prekoračenja ukupnog broja dana za planiranu reviziju u dijelu "Dopuni za godišnji plan", s obzirom na to da prelazak maksimalnog broja dana za reviziju onemogućava odobrenje pojedinačne revizije? </a:t>
            </a:r>
          </a:p>
          <a:p>
            <a:r>
              <a:rPr lang="bs-Latn-BA" sz="2000" i="1" dirty="0"/>
              <a:t>Odgovor: </a:t>
            </a:r>
            <a:r>
              <a:rPr lang="bs-Latn-BA" sz="2000" dirty="0"/>
              <a:t>Da biste odobrili pojedinačnu reviziju i samim tim i čitav plan , potrebno je uskladiti ukupan broj dana sa brojem dana za pojedinačnu reviziju.</a:t>
            </a:r>
          </a:p>
          <a:p>
            <a:endParaRPr lang="bs-Latn-BA" sz="2000" dirty="0"/>
          </a:p>
          <a:p>
            <a:r>
              <a:rPr lang="bs-Latn-BA" sz="2000" i="1" dirty="0"/>
              <a:t>Pitanje: </a:t>
            </a:r>
            <a:r>
              <a:rPr lang="bs-Latn-BA" sz="2000" dirty="0"/>
              <a:t>Kako riješiti neslaganje u statistici preporuka u GI IR, s obzirom na odstupanje između ukupnog broja datih preporuka i broja preporuka navedenog u polju aktivnosti - status)?</a:t>
            </a:r>
          </a:p>
          <a:p>
            <a:r>
              <a:rPr lang="bs-Latn-BA" sz="2000" i="1" dirty="0"/>
              <a:t>Odgovor: </a:t>
            </a:r>
            <a:r>
              <a:rPr lang="bs-Latn-BA" sz="2000" dirty="0"/>
              <a:t>U dijelu Nacrt i konačni izvještaj, preporučuje se pažljivo provjeriti jesu li sve preporuke prihvaćene.</a:t>
            </a:r>
          </a:p>
          <a:p>
            <a:endParaRPr lang="bs-Latn-BA" sz="2000" dirty="0"/>
          </a:p>
          <a:p>
            <a:r>
              <a:rPr lang="bs-Latn-BA" sz="2000" i="1" dirty="0"/>
              <a:t>Pitanje: </a:t>
            </a:r>
            <a:r>
              <a:rPr lang="bs-Latn-BA" sz="2000" dirty="0"/>
              <a:t>Kako riješiti situaciju kada korisnik unese preporuke u dijelu Program revizije i rezultati testiranja, ali iste se ne pojavljuju u dijelu Nacrt i konačni izvještaj?</a:t>
            </a:r>
          </a:p>
          <a:p>
            <a:r>
              <a:rPr lang="bs-Latn-BA" sz="2000" dirty="0"/>
              <a:t>Odgovor: Da bi se prenijeli nalaze i preporuke iz dijela Program revizije i rezultati testiranja u Nacrt i konačni izvještaj, korisnik treba izvršiti sljedeće korake: nakon prenosa, u istom dijelu kliknite na strelicu s opcijom "Prikaži preporuke", a zatim je nužno koristiti opciju "Prihvaćeno".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47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259206" y="995080"/>
            <a:ext cx="87194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s-Latn-BA" sz="2400" dirty="0">
                <a:latin typeface="+mj-lt"/>
                <a:ea typeface="+mj-ea"/>
                <a:cs typeface="+mj-cs"/>
              </a:rPr>
              <a:t>ČESTA PITANJA I ODGOVORI KOD UNOSA PODATAKA</a:t>
            </a: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440592" y="1419812"/>
            <a:ext cx="85380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i="1" dirty="0"/>
              <a:t>Pitanje: </a:t>
            </a:r>
            <a:r>
              <a:rPr lang="bs-Latn-BA" sz="2000" dirty="0"/>
              <a:t>Ko ima ovlaštenja za kreiranje Strateškog i godišnjeg plana? </a:t>
            </a:r>
          </a:p>
          <a:p>
            <a:r>
              <a:rPr lang="bs-Latn-BA" sz="2000" i="1" dirty="0"/>
              <a:t>Odgovor: </a:t>
            </a:r>
            <a:r>
              <a:rPr lang="bs-Latn-BA" sz="2000" dirty="0"/>
              <a:t>U PIFC aplikaciji, interni revizor nema ovlaštenja za kreiranje Strateškog i godišnjeg plana. Ova funkcionalnost je rezervirana isključivo za rukovodioca IR, koji ima odgovarajuća ovlaštenja. Interni revizor koji je član revizorskog tima, unosi podatke u pojedinačnoj reviziji, dok rukovodilac IR odobrava svaki korak procesa, uključujući Preliminarnu procjenu kontrola, Program revizije, rezultate testiranja itd.</a:t>
            </a:r>
          </a:p>
          <a:p>
            <a:endParaRPr lang="bs-Latn-BA" sz="2000" dirty="0"/>
          </a:p>
          <a:p>
            <a:r>
              <a:rPr lang="bs-Latn-BA" sz="2000" i="1" dirty="0"/>
              <a:t>Pitanje: </a:t>
            </a:r>
            <a:r>
              <a:rPr lang="bs-Latn-BA" sz="2000" dirty="0"/>
              <a:t>Kako riješiti situaciju kada Rukovodilac interne revizije ne vidi rizike koje je prethodno unio FUK koordinator?</a:t>
            </a:r>
          </a:p>
          <a:p>
            <a:r>
              <a:rPr lang="bs-Latn-BA" sz="2000" i="1" dirty="0"/>
              <a:t>Odgovor: </a:t>
            </a:r>
            <a:r>
              <a:rPr lang="bs-Latn-BA" sz="2000" dirty="0"/>
              <a:t>Da bi rukovodilac interne revizije vidio rizike koje je prethodno unio FUK koordinator, potrebno je koristiti opciju "Uskladi registar rizika" na kopiji registra rizika. Ova funkcionalnost omogućuje sinhronizaciju podataka i osigurava da su rizici jasno vidljivi rukovodiocu IR.</a:t>
            </a:r>
          </a:p>
          <a:p>
            <a:endParaRPr lang="bs-Latn-BA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4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259206" y="995080"/>
            <a:ext cx="87194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s-Latn-BA" sz="2400" dirty="0">
                <a:latin typeface="+mj-lt"/>
                <a:ea typeface="+mj-ea"/>
                <a:cs typeface="+mj-cs"/>
              </a:rPr>
              <a:t>ČESTA PITANJA I ODGOVORI KOD UNOSA PODATAKA</a:t>
            </a: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440592" y="1419812"/>
            <a:ext cx="8538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2000" dirty="0"/>
          </a:p>
          <a:p>
            <a:r>
              <a:rPr lang="bs-Latn-BA" sz="2000" i="1" dirty="0"/>
              <a:t>Pitanje: </a:t>
            </a:r>
            <a:r>
              <a:rPr lang="bs-Latn-BA" sz="2000" dirty="0"/>
              <a:t>Kako riješiti problem kada nije moguće snimiti nalog za Ad-hoc reviziju, odnosno kada se nalog ne može uspješno sačuvati?</a:t>
            </a:r>
          </a:p>
          <a:p>
            <a:r>
              <a:rPr lang="bs-Latn-BA" sz="2000" dirty="0"/>
              <a:t>Odgovor: Razlog nemogućnosti snimanja Ad-hoc revizije može biti nedostatak unosa skeniranog naloga za pokretanje od strane korisnika.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2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21" y="1667078"/>
            <a:ext cx="5968556" cy="40856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57500" y="2994904"/>
            <a:ext cx="33414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460206" y="1133843"/>
            <a:ext cx="6223589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727053" y="2994904"/>
            <a:ext cx="760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400" b="1" dirty="0" smtClean="0"/>
              <a:t>HVALA NA PAŽNJI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627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algn="ctr"/>
            <a:r>
              <a:rPr lang="bs-Latn-BA" dirty="0"/>
              <a:t>INTERNA REVIZIJA</a:t>
            </a:r>
            <a:endParaRPr lang="en-US" dirty="0"/>
          </a:p>
        </p:txBody>
      </p:sp>
      <p:pic>
        <p:nvPicPr>
          <p:cNvPr id="3" name="Content Placeholder 2" descr="Screen Clipping">
            <a:extLst>
              <a:ext uri="{FF2B5EF4-FFF2-40B4-BE49-F238E27FC236}">
                <a16:creationId xmlns:a16="http://schemas.microsoft.com/office/drawing/2014/main" id="{0E17C5B4-6B96-068A-9276-7DCBFDD8E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r="1963"/>
          <a:stretch/>
        </p:blipFill>
        <p:spPr>
          <a:xfrm>
            <a:off x="150660" y="1935804"/>
            <a:ext cx="1800000" cy="431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563C416-00F4-3FDD-46CD-7A716E7F1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52" y="1935803"/>
            <a:ext cx="1815543" cy="4319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572E480F-BCFD-877E-3D49-445AEDB52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4" y="1926750"/>
            <a:ext cx="1800000" cy="4319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8EC9B-9480-4A09-7B8B-F4A4824ED145}"/>
              </a:ext>
            </a:extLst>
          </p:cNvPr>
          <p:cNvSpPr txBox="1"/>
          <p:nvPr/>
        </p:nvSpPr>
        <p:spPr>
          <a:xfrm>
            <a:off x="3998838" y="3688451"/>
            <a:ext cx="79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ILI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5" y="1917697"/>
            <a:ext cx="1799618" cy="433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8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8270"/>
            <a:ext cx="9065941" cy="5569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CF4808-89F7-E0D8-D0CE-84F972E0C119}"/>
              </a:ext>
            </a:extLst>
          </p:cNvPr>
          <p:cNvGrpSpPr/>
          <p:nvPr/>
        </p:nvGrpSpPr>
        <p:grpSpPr>
          <a:xfrm>
            <a:off x="6478859" y="1225659"/>
            <a:ext cx="2587081" cy="1182029"/>
            <a:chOff x="6478859" y="1225659"/>
            <a:chExt cx="2587081" cy="1182029"/>
          </a:xfrm>
        </p:grpSpPr>
        <p:sp>
          <p:nvSpPr>
            <p:cNvPr id="10" name="Rectangle 9"/>
            <p:cNvSpPr/>
            <p:nvPr/>
          </p:nvSpPr>
          <p:spPr>
            <a:xfrm>
              <a:off x="7114477" y="1225659"/>
              <a:ext cx="1951463" cy="1182029"/>
            </a:xfrm>
            <a:prstGeom prst="rect">
              <a:avLst/>
            </a:prstGeom>
            <a:solidFill>
              <a:srgbClr val="A9936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/>
                <a:t>Dodaj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478859" y="1816673"/>
              <a:ext cx="63561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505856" y="5311302"/>
            <a:ext cx="525294" cy="282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2641</Words>
  <Application>Microsoft Office PowerPoint</Application>
  <PresentationFormat>On-screen Show (4:3)</PresentationFormat>
  <Paragraphs>256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Wingdings</vt:lpstr>
      <vt:lpstr>Office Theme</vt:lpstr>
      <vt:lpstr>Unos podataka u aplikaciju PIFC</vt:lpstr>
      <vt:lpstr>SADRŽAJ</vt:lpstr>
      <vt:lpstr>UVOD</vt:lpstr>
      <vt:lpstr>UVOD</vt:lpstr>
      <vt:lpstr>KORACI</vt:lpstr>
      <vt:lpstr>REGISTRACIJA</vt:lpstr>
      <vt:lpstr>MODULI</vt:lpstr>
      <vt:lpstr>INTERNA REVIZIJA</vt:lpstr>
      <vt:lpstr>PowerPoint Presentation</vt:lpstr>
      <vt:lpstr>STALNI REVIZORSKI DOSIJE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STRATEŠKO I GODIŠNJE PLANIRANJE</vt:lpstr>
      <vt:lpstr>3. PRIKAŽI I UBACI DODATNE DOKUMENTE</vt:lpstr>
      <vt:lpstr>4. ZADACI KOJI NE PROIZLAZE IZ RR</vt:lpstr>
      <vt:lpstr>UNOS INTERNE REVIZIJE U APLIKACIJU PIFC</vt:lpstr>
      <vt:lpstr>UNOS INTERNE REVIZIJE U APLIKACIJU PIFC</vt:lpstr>
      <vt:lpstr>UNOS INTERNE REVIZIJE U APLIKACIJU PIFC</vt:lpstr>
      <vt:lpstr>UNOS INTERNE REVIZIJE U APLIKACIJU PIFC- detaljan pregled</vt:lpstr>
      <vt:lpstr>UNOS INTERNE REVIZIJE U APLIKACIJU PIFC-planiranje</vt:lpstr>
      <vt:lpstr>UNOS INTERNE REVIZIJE U APLIKACIJU PIFC-preliminarna procjena kontrola</vt:lpstr>
      <vt:lpstr>UNOS INTERNE REVIZIJE U APLIKACIJU PIFC-preliminarna procjena kontrola</vt:lpstr>
      <vt:lpstr>UNOS INTERNE REVIZIJE U APLIKACIJU PIFC-preliminarna procjena kontrola</vt:lpstr>
      <vt:lpstr>UNOS INTERNE REVIZIJE U APLIKACIJU PIFC-dodaj dokument u preliminarnoj procjeni kontrola</vt:lpstr>
      <vt:lpstr>UNOS INTERNE REVIZIJE U APLIKACIJU PIFC-preliminarna procjena kontrola</vt:lpstr>
      <vt:lpstr>UNOS INTERNE REVIZIJE U APLIKACIJU PIFC-program revizije i rezultati testiranja</vt:lpstr>
      <vt:lpstr>UNOS INTERNE REVIZIJE U APLIKACIJU PIFC-program revizije i rezultati testiranja</vt:lpstr>
      <vt:lpstr>UNOS INTERNE REVIZIJE U APLIKACIJU PIFC-program revizije i rezultati testiranja</vt:lpstr>
      <vt:lpstr>UNOS INTERNE REVIZIJE U APLIKACIJU PIFC -program revizije i rezultati testiranja</vt:lpstr>
      <vt:lpstr>UNOS INTERNE REVIZIJE U APLIKACIJU PIFC program revizije i rezultati testiranja</vt:lpstr>
      <vt:lpstr>UNOS INTERNE REVIZIJE U APLIKACIJU PIFC program revizije i rezultati testiranja</vt:lpstr>
      <vt:lpstr>UNOS INTERNE REVIZIJE U APLIKACIJU PIFC-izvještaj</vt:lpstr>
      <vt:lpstr>UNOS INTERNE REVIZIJE U APLIKACIJU PIFC-izvršni rezime</vt:lpstr>
      <vt:lpstr>UNOS INTERNE REVIZIJE U APLIKACIJU PIFC-izvršni rezime</vt:lpstr>
      <vt:lpstr>UNOS INTERNE REVIZIJE U APLIKACIJU PIFC-uvod</vt:lpstr>
      <vt:lpstr>UNOS INTERNE REVIZIJE U APLIKACIJU PIFC-uvod</vt:lpstr>
      <vt:lpstr>UNOS INTERNE REVIZIJE U APLIKACIJU PIFC-revizorsko mišljenje</vt:lpstr>
      <vt:lpstr>UNOS INTERNE REVIZIJE U APLIKACIJU PIFC-nalazi i preporuke</vt:lpstr>
      <vt:lpstr>UNOS INTERNE REVIZIJE U APLIKACIJU PIFC-nalazi i preporuke</vt:lpstr>
      <vt:lpstr>UNOS INTERNE REVIZIJE U APLIKACIJU PIFC-nalazi i preporuke</vt:lpstr>
      <vt:lpstr>UNOS INTERNE REVIZIJE U APLIKACIJU PIFC-prilozi</vt:lpstr>
      <vt:lpstr>UNOS INTERNE REVIZIJE U APLIKACIJU PIFC</vt:lpstr>
      <vt:lpstr>PowerPoint Presentation</vt:lpstr>
      <vt:lpstr>PowerPoint Presentation</vt:lpstr>
      <vt:lpstr>PowerPoint Presentation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  <vt:lpstr>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Lejla Šipur</cp:lastModifiedBy>
  <cp:revision>32</cp:revision>
  <dcterms:created xsi:type="dcterms:W3CDTF">2019-04-24T11:33:41Z</dcterms:created>
  <dcterms:modified xsi:type="dcterms:W3CDTF">2024-02-01T08:19:27Z</dcterms:modified>
</cp:coreProperties>
</file>