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6858000" cy="5143500"/>
  <p:notesSz cx="9144000" cy="51435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1014" y="126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30-May-23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069" y="473346"/>
            <a:ext cx="6261862" cy="18466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30-May-23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069" y="473346"/>
            <a:ext cx="6261862" cy="18466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30-May-23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069" y="473346"/>
            <a:ext cx="6261862" cy="18466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30-May-23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30-May-23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069" y="473346"/>
            <a:ext cx="62618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016" y="1610270"/>
            <a:ext cx="57183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6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30-May-23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69" y="927121"/>
            <a:ext cx="1699736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3600" spc="-4" dirty="0">
                <a:latin typeface="Impact"/>
                <a:cs typeface="Impact"/>
              </a:rPr>
              <a:t>Procjena  rizika </a:t>
            </a:r>
            <a:r>
              <a:rPr sz="3600" dirty="0">
                <a:latin typeface="Impact"/>
                <a:cs typeface="Impact"/>
              </a:rPr>
              <a:t> </a:t>
            </a:r>
            <a:r>
              <a:rPr sz="3600" spc="-8" dirty="0">
                <a:latin typeface="Impact"/>
                <a:cs typeface="Impact"/>
              </a:rPr>
              <a:t>radnog </a:t>
            </a:r>
            <a:r>
              <a:rPr sz="3600" spc="-4" dirty="0">
                <a:latin typeface="Impact"/>
                <a:cs typeface="Impact"/>
              </a:rPr>
              <a:t> mjesta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69" y="3830943"/>
            <a:ext cx="2571750" cy="412453"/>
          </a:xfrm>
          <a:prstGeom prst="rect">
            <a:avLst/>
          </a:prstGeom>
        </p:spPr>
        <p:txBody>
          <a:bodyPr vert="horz" wrap="square" lIns="0" tIns="52864" rIns="0" bIns="0" rtlCol="0">
            <a:spAutoFit/>
          </a:bodyPr>
          <a:lstStyle/>
          <a:p>
            <a:pPr marL="9525" marR="3810">
              <a:lnSpc>
                <a:spcPts val="1433"/>
              </a:lnSpc>
              <a:spcBef>
                <a:spcPts val="416"/>
              </a:spcBef>
            </a:pPr>
            <a:r>
              <a:rPr sz="1463" b="1" spc="68" dirty="0">
                <a:latin typeface="Tahoma"/>
                <a:cs typeface="Tahoma"/>
              </a:rPr>
              <a:t>Mr</a:t>
            </a:r>
            <a:r>
              <a:rPr sz="1463" b="1" spc="-56" dirty="0">
                <a:latin typeface="Tahoma"/>
                <a:cs typeface="Tahoma"/>
              </a:rPr>
              <a:t> </a:t>
            </a:r>
            <a:r>
              <a:rPr sz="1463" b="1" spc="-11" dirty="0">
                <a:latin typeface="Tahoma"/>
                <a:cs typeface="Tahoma"/>
              </a:rPr>
              <a:t>sc</a:t>
            </a:r>
            <a:r>
              <a:rPr sz="1463" b="1" spc="-49" dirty="0">
                <a:latin typeface="Tahoma"/>
                <a:cs typeface="Tahoma"/>
              </a:rPr>
              <a:t> </a:t>
            </a:r>
            <a:r>
              <a:rPr sz="1463" b="1" spc="30" dirty="0">
                <a:latin typeface="Tahoma"/>
                <a:cs typeface="Tahoma"/>
              </a:rPr>
              <a:t>dr</a:t>
            </a:r>
            <a:r>
              <a:rPr sz="1463" b="1" spc="-56" dirty="0">
                <a:latin typeface="Tahoma"/>
                <a:cs typeface="Tahoma"/>
              </a:rPr>
              <a:t> </a:t>
            </a:r>
            <a:r>
              <a:rPr sz="1463" b="1" spc="4" dirty="0">
                <a:latin typeface="Tahoma"/>
                <a:cs typeface="Tahoma"/>
              </a:rPr>
              <a:t>Elma</a:t>
            </a:r>
            <a:r>
              <a:rPr sz="1463" b="1" spc="-49" dirty="0">
                <a:latin typeface="Tahoma"/>
                <a:cs typeface="Tahoma"/>
              </a:rPr>
              <a:t> </a:t>
            </a:r>
            <a:r>
              <a:rPr sz="1463" b="1" spc="-4" dirty="0">
                <a:latin typeface="Tahoma"/>
                <a:cs typeface="Tahoma"/>
              </a:rPr>
              <a:t>Ibrahimpašić </a:t>
            </a:r>
            <a:r>
              <a:rPr sz="1463" b="1" spc="-416" dirty="0">
                <a:latin typeface="Tahoma"/>
                <a:cs typeface="Tahoma"/>
              </a:rPr>
              <a:t> </a:t>
            </a:r>
            <a:r>
              <a:rPr sz="1463" b="1" spc="-8" dirty="0">
                <a:latin typeface="Tahoma"/>
                <a:cs typeface="Tahoma"/>
              </a:rPr>
              <a:t>Specijalista</a:t>
            </a:r>
            <a:r>
              <a:rPr sz="1463" b="1" spc="-60" dirty="0">
                <a:latin typeface="Tahoma"/>
                <a:cs typeface="Tahoma"/>
              </a:rPr>
              <a:t> </a:t>
            </a:r>
            <a:r>
              <a:rPr sz="1463" b="1" spc="19" dirty="0">
                <a:latin typeface="Tahoma"/>
                <a:cs typeface="Tahoma"/>
              </a:rPr>
              <a:t>medicine</a:t>
            </a:r>
            <a:r>
              <a:rPr sz="1463" b="1" spc="-64" dirty="0">
                <a:latin typeface="Tahoma"/>
                <a:cs typeface="Tahoma"/>
              </a:rPr>
              <a:t> </a:t>
            </a:r>
            <a:r>
              <a:rPr sz="1463" b="1" spc="23" dirty="0">
                <a:latin typeface="Tahoma"/>
                <a:cs typeface="Tahoma"/>
              </a:rPr>
              <a:t>rada</a:t>
            </a:r>
            <a:endParaRPr sz="1463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544" y="1021874"/>
            <a:ext cx="1507331" cy="3000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875" dirty="0">
                <a:latin typeface="Arial MT"/>
                <a:cs typeface="Arial MT"/>
              </a:rPr>
              <a:t>Elektromonter</a:t>
            </a:r>
            <a:endParaRPr sz="1875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4840" y="1021874"/>
            <a:ext cx="1806416" cy="3000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875" b="0" spc="4" dirty="0">
                <a:latin typeface="Arial MT"/>
                <a:cs typeface="Arial MT"/>
              </a:rPr>
              <a:t>Manipulant</a:t>
            </a:r>
            <a:r>
              <a:rPr sz="1875" b="0" spc="-15" dirty="0">
                <a:latin typeface="Arial MT"/>
                <a:cs typeface="Arial MT"/>
              </a:rPr>
              <a:t> </a:t>
            </a:r>
            <a:r>
              <a:rPr sz="1875" b="0" spc="8" dirty="0">
                <a:latin typeface="Arial MT"/>
                <a:cs typeface="Arial MT"/>
              </a:rPr>
              <a:t>u</a:t>
            </a:r>
            <a:r>
              <a:rPr sz="1875" b="0" spc="-15" dirty="0">
                <a:latin typeface="Arial MT"/>
                <a:cs typeface="Arial MT"/>
              </a:rPr>
              <a:t> </a:t>
            </a:r>
            <a:r>
              <a:rPr sz="1875" b="0" spc="4" dirty="0">
                <a:latin typeface="Arial MT"/>
                <a:cs typeface="Arial MT"/>
              </a:rPr>
              <a:t>HC</a:t>
            </a:r>
            <a:endParaRPr sz="1875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1175" y="1312744"/>
            <a:ext cx="4274344" cy="2699861"/>
            <a:chOff x="374899" y="893075"/>
            <a:chExt cx="5699125" cy="35998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899" y="1017724"/>
              <a:ext cx="1576799" cy="3416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3825" y="1017712"/>
              <a:ext cx="1989749" cy="34163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1700" y="893075"/>
              <a:ext cx="2166924" cy="35997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8216" y="1362235"/>
            <a:ext cx="1711331" cy="26502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44" y="997947"/>
            <a:ext cx="5738336" cy="412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14999"/>
              </a:lnSpc>
              <a:spcBef>
                <a:spcPts val="75"/>
              </a:spcBef>
            </a:pPr>
            <a:r>
              <a:rPr spc="-98" dirty="0"/>
              <a:t>Kako</a:t>
            </a:r>
            <a:r>
              <a:rPr spc="-105" dirty="0"/>
              <a:t> </a:t>
            </a:r>
            <a:r>
              <a:rPr spc="-38" dirty="0"/>
              <a:t>se</a:t>
            </a:r>
            <a:r>
              <a:rPr spc="-105" dirty="0"/>
              <a:t> </a:t>
            </a:r>
            <a:r>
              <a:rPr spc="-83" dirty="0"/>
              <a:t>izračunava</a:t>
            </a:r>
            <a:r>
              <a:rPr spc="-105" dirty="0"/>
              <a:t> </a:t>
            </a:r>
            <a:r>
              <a:rPr spc="-83" dirty="0"/>
              <a:t>vjerovatnoća</a:t>
            </a:r>
            <a:r>
              <a:rPr spc="-105" dirty="0"/>
              <a:t> </a:t>
            </a:r>
            <a:r>
              <a:rPr spc="-83" dirty="0"/>
              <a:t>nastanka</a:t>
            </a:r>
            <a:r>
              <a:rPr spc="-105" dirty="0"/>
              <a:t> </a:t>
            </a:r>
            <a:r>
              <a:rPr spc="-75" dirty="0"/>
              <a:t>profesionalnih</a:t>
            </a:r>
            <a:r>
              <a:rPr spc="-105" dirty="0"/>
              <a:t> </a:t>
            </a:r>
            <a:r>
              <a:rPr spc="-90" dirty="0"/>
              <a:t>oboljenja,</a:t>
            </a:r>
            <a:r>
              <a:rPr spc="-105" dirty="0"/>
              <a:t> </a:t>
            </a:r>
            <a:r>
              <a:rPr spc="-79" dirty="0"/>
              <a:t>povreda</a:t>
            </a:r>
            <a:r>
              <a:rPr spc="-105" dirty="0"/>
              <a:t> </a:t>
            </a:r>
            <a:r>
              <a:rPr spc="-101" dirty="0"/>
              <a:t>na</a:t>
            </a:r>
            <a:r>
              <a:rPr spc="-105" dirty="0"/>
              <a:t> </a:t>
            </a:r>
            <a:r>
              <a:rPr spc="-86" dirty="0"/>
              <a:t>radu</a:t>
            </a:r>
            <a:r>
              <a:rPr spc="-105" dirty="0"/>
              <a:t> </a:t>
            </a:r>
            <a:r>
              <a:rPr spc="-56" dirty="0"/>
              <a:t>i </a:t>
            </a:r>
            <a:r>
              <a:rPr spc="-338" dirty="0"/>
              <a:t> </a:t>
            </a:r>
            <a:r>
              <a:rPr spc="-60" dirty="0"/>
              <a:t>bolesti</a:t>
            </a:r>
            <a:r>
              <a:rPr spc="-116" dirty="0"/>
              <a:t> </a:t>
            </a:r>
            <a:r>
              <a:rPr spc="-90" dirty="0"/>
              <a:t>vezanih</a:t>
            </a:r>
            <a:r>
              <a:rPr spc="-113" dirty="0"/>
              <a:t> </a:t>
            </a:r>
            <a:r>
              <a:rPr spc="-98" dirty="0"/>
              <a:t>uz</a:t>
            </a:r>
            <a:r>
              <a:rPr spc="-113" dirty="0"/>
              <a:t> </a:t>
            </a:r>
            <a:r>
              <a:rPr spc="-71" dirty="0"/>
              <a:t>rad?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544" y="1724173"/>
            <a:ext cx="6260306" cy="2060468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788" dirty="0">
                <a:latin typeface="Tahoma"/>
                <a:cs typeface="Tahoma"/>
              </a:rPr>
              <a:t>Vjerovatnoća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nastanka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povrede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8" dirty="0">
                <a:latin typeface="Tahoma"/>
                <a:cs typeface="Tahoma"/>
              </a:rPr>
              <a:t>na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11" dirty="0">
                <a:latin typeface="Tahoma"/>
                <a:cs typeface="Tahoma"/>
              </a:rPr>
              <a:t>radu,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oštećenja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-8" dirty="0">
                <a:latin typeface="Tahoma"/>
                <a:cs typeface="Tahoma"/>
              </a:rPr>
              <a:t>zdravlja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ili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8" dirty="0">
                <a:latin typeface="Tahoma"/>
                <a:cs typeface="Tahoma"/>
              </a:rPr>
              <a:t>oboljenja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zaposlenog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11" dirty="0">
                <a:latin typeface="Tahoma"/>
                <a:cs typeface="Tahoma"/>
              </a:rPr>
              <a:t>u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vezi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sa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8" dirty="0">
                <a:latin typeface="Tahoma"/>
                <a:cs typeface="Tahoma"/>
              </a:rPr>
              <a:t>radom,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procjenjuje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9" dirty="0">
                <a:latin typeface="Tahoma"/>
                <a:cs typeface="Tahoma"/>
              </a:rPr>
              <a:t>se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8" dirty="0">
                <a:latin typeface="Tahoma"/>
                <a:cs typeface="Tahoma"/>
              </a:rPr>
              <a:t>na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osnovu:</a:t>
            </a:r>
            <a:endParaRPr sz="788">
              <a:latin typeface="Tahoma"/>
              <a:cs typeface="Tahoma"/>
            </a:endParaRPr>
          </a:p>
          <a:p>
            <a:pPr>
              <a:spcBef>
                <a:spcPts val="15"/>
              </a:spcBef>
            </a:pPr>
            <a:endParaRPr sz="750">
              <a:latin typeface="Tahoma"/>
              <a:cs typeface="Tahoma"/>
            </a:endParaRPr>
          </a:p>
          <a:p>
            <a:pPr marL="9525" marR="3810" algn="just">
              <a:lnSpc>
                <a:spcPts val="998"/>
              </a:lnSpc>
            </a:pPr>
            <a:r>
              <a:rPr sz="863" spc="4" dirty="0">
                <a:latin typeface="Tahoma"/>
                <a:cs typeface="Tahoma"/>
              </a:rPr>
              <a:t>-na</a:t>
            </a:r>
            <a:r>
              <a:rPr sz="863" spc="-75" dirty="0">
                <a:latin typeface="Tahoma"/>
                <a:cs typeface="Tahoma"/>
              </a:rPr>
              <a:t> </a:t>
            </a:r>
            <a:r>
              <a:rPr sz="863" spc="-4" dirty="0">
                <a:latin typeface="Tahoma"/>
                <a:cs typeface="Tahoma"/>
              </a:rPr>
              <a:t>osnovu</a:t>
            </a:r>
            <a:r>
              <a:rPr sz="863" spc="-71" dirty="0">
                <a:latin typeface="Tahoma"/>
                <a:cs typeface="Tahoma"/>
              </a:rPr>
              <a:t> </a:t>
            </a:r>
            <a:r>
              <a:rPr sz="863" dirty="0">
                <a:latin typeface="Tahoma"/>
                <a:cs typeface="Tahoma"/>
              </a:rPr>
              <a:t>izvještaja</a:t>
            </a:r>
            <a:r>
              <a:rPr sz="863" spc="127" dirty="0">
                <a:latin typeface="Tahoma"/>
                <a:cs typeface="Tahoma"/>
              </a:rPr>
              <a:t> </a:t>
            </a:r>
            <a:r>
              <a:rPr sz="863" spc="8" dirty="0">
                <a:latin typeface="Tahoma"/>
                <a:cs typeface="Tahoma"/>
              </a:rPr>
              <a:t>o</a:t>
            </a:r>
            <a:r>
              <a:rPr sz="863" spc="-75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prethodnim</a:t>
            </a:r>
            <a:r>
              <a:rPr sz="863" spc="-71" dirty="0">
                <a:latin typeface="Tahoma"/>
                <a:cs typeface="Tahoma"/>
              </a:rPr>
              <a:t> </a:t>
            </a:r>
            <a:r>
              <a:rPr sz="863" spc="23" dirty="0">
                <a:latin typeface="Tahoma"/>
                <a:cs typeface="Tahoma"/>
              </a:rPr>
              <a:t>i</a:t>
            </a:r>
            <a:r>
              <a:rPr sz="863" spc="-75" dirty="0">
                <a:latin typeface="Tahoma"/>
                <a:cs typeface="Tahoma"/>
              </a:rPr>
              <a:t> </a:t>
            </a:r>
            <a:r>
              <a:rPr sz="863" spc="11" dirty="0">
                <a:latin typeface="Tahoma"/>
                <a:cs typeface="Tahoma"/>
              </a:rPr>
              <a:t>periodičnim</a:t>
            </a:r>
            <a:r>
              <a:rPr sz="863" spc="-71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ljekarskim</a:t>
            </a:r>
            <a:r>
              <a:rPr sz="863" spc="-71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pregledima</a:t>
            </a:r>
            <a:r>
              <a:rPr sz="863" spc="-75" dirty="0">
                <a:latin typeface="Tahoma"/>
                <a:cs typeface="Tahoma"/>
              </a:rPr>
              <a:t> </a:t>
            </a:r>
            <a:r>
              <a:rPr sz="863" spc="-4" dirty="0">
                <a:latin typeface="Tahoma"/>
                <a:cs typeface="Tahoma"/>
              </a:rPr>
              <a:t>radnika,</a:t>
            </a:r>
            <a:r>
              <a:rPr sz="863" spc="-71" dirty="0">
                <a:latin typeface="Tahoma"/>
                <a:cs typeface="Tahoma"/>
              </a:rPr>
              <a:t> </a:t>
            </a:r>
            <a:r>
              <a:rPr sz="863" dirty="0">
                <a:latin typeface="Tahoma"/>
                <a:cs typeface="Tahoma"/>
              </a:rPr>
              <a:t>izvještajima</a:t>
            </a:r>
            <a:r>
              <a:rPr sz="863" spc="-75" dirty="0">
                <a:latin typeface="Tahoma"/>
                <a:cs typeface="Tahoma"/>
              </a:rPr>
              <a:t> </a:t>
            </a:r>
            <a:r>
              <a:rPr sz="863" spc="8" dirty="0">
                <a:latin typeface="Tahoma"/>
                <a:cs typeface="Tahoma"/>
              </a:rPr>
              <a:t>o</a:t>
            </a:r>
            <a:r>
              <a:rPr sz="863" spc="-71" dirty="0">
                <a:latin typeface="Tahoma"/>
                <a:cs typeface="Tahoma"/>
              </a:rPr>
              <a:t> </a:t>
            </a:r>
            <a:r>
              <a:rPr sz="863" spc="-4" dirty="0">
                <a:latin typeface="Tahoma"/>
                <a:cs typeface="Tahoma"/>
              </a:rPr>
              <a:t>povredama</a:t>
            </a:r>
            <a:r>
              <a:rPr sz="863" spc="-75" dirty="0">
                <a:latin typeface="Tahoma"/>
                <a:cs typeface="Tahoma"/>
              </a:rPr>
              <a:t> </a:t>
            </a:r>
            <a:r>
              <a:rPr sz="863" spc="-11" dirty="0">
                <a:latin typeface="Tahoma"/>
                <a:cs typeface="Tahoma"/>
              </a:rPr>
              <a:t>na</a:t>
            </a:r>
            <a:r>
              <a:rPr sz="863" spc="-71" dirty="0">
                <a:latin typeface="Tahoma"/>
                <a:cs typeface="Tahoma"/>
              </a:rPr>
              <a:t> </a:t>
            </a:r>
            <a:r>
              <a:rPr sz="863" spc="-11" dirty="0">
                <a:latin typeface="Tahoma"/>
                <a:cs typeface="Tahoma"/>
              </a:rPr>
              <a:t>radu,</a:t>
            </a:r>
            <a:r>
              <a:rPr sz="863" spc="-75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profesionalnim </a:t>
            </a:r>
            <a:r>
              <a:rPr sz="863" spc="-259" dirty="0">
                <a:latin typeface="Tahoma"/>
                <a:cs typeface="Tahoma"/>
              </a:rPr>
              <a:t> </a:t>
            </a:r>
            <a:r>
              <a:rPr sz="863" spc="-4" dirty="0">
                <a:latin typeface="Tahoma"/>
                <a:cs typeface="Tahoma"/>
              </a:rPr>
              <a:t>oboljenjima </a:t>
            </a:r>
            <a:r>
              <a:rPr sz="863" spc="23" dirty="0">
                <a:latin typeface="Tahoma"/>
                <a:cs typeface="Tahoma"/>
              </a:rPr>
              <a:t>i </a:t>
            </a:r>
            <a:r>
              <a:rPr sz="863" spc="-4" dirty="0">
                <a:latin typeface="Tahoma"/>
                <a:cs typeface="Tahoma"/>
              </a:rPr>
              <a:t>oboljenjima </a:t>
            </a:r>
            <a:r>
              <a:rPr sz="863" spc="-15" dirty="0">
                <a:latin typeface="Tahoma"/>
                <a:cs typeface="Tahoma"/>
              </a:rPr>
              <a:t>u </a:t>
            </a:r>
            <a:r>
              <a:rPr sz="863" dirty="0">
                <a:latin typeface="Tahoma"/>
                <a:cs typeface="Tahoma"/>
              </a:rPr>
              <a:t>vezi </a:t>
            </a:r>
            <a:r>
              <a:rPr sz="863" spc="11" dirty="0">
                <a:latin typeface="Tahoma"/>
                <a:cs typeface="Tahoma"/>
              </a:rPr>
              <a:t>sa </a:t>
            </a:r>
            <a:r>
              <a:rPr sz="863" spc="-11" dirty="0">
                <a:latin typeface="Tahoma"/>
                <a:cs typeface="Tahoma"/>
              </a:rPr>
              <a:t>radom, </a:t>
            </a:r>
            <a:r>
              <a:rPr sz="863" dirty="0">
                <a:latin typeface="Tahoma"/>
                <a:cs typeface="Tahoma"/>
              </a:rPr>
              <a:t>izvještaja </a:t>
            </a:r>
            <a:r>
              <a:rPr sz="863" spc="8" dirty="0">
                <a:latin typeface="Tahoma"/>
                <a:cs typeface="Tahoma"/>
              </a:rPr>
              <a:t>o </a:t>
            </a:r>
            <a:r>
              <a:rPr sz="863" spc="4" dirty="0">
                <a:latin typeface="Tahoma"/>
                <a:cs typeface="Tahoma"/>
              </a:rPr>
              <a:t>preduzetim </a:t>
            </a:r>
            <a:r>
              <a:rPr sz="863" spc="-8" dirty="0">
                <a:latin typeface="Tahoma"/>
                <a:cs typeface="Tahoma"/>
              </a:rPr>
              <a:t>mjerama </a:t>
            </a:r>
            <a:r>
              <a:rPr sz="863" spc="4" dirty="0">
                <a:latin typeface="Tahoma"/>
                <a:cs typeface="Tahoma"/>
              </a:rPr>
              <a:t>radi </a:t>
            </a:r>
            <a:r>
              <a:rPr sz="863" spc="-4" dirty="0">
                <a:latin typeface="Tahoma"/>
                <a:cs typeface="Tahoma"/>
              </a:rPr>
              <a:t>sprječavanja povreda </a:t>
            </a:r>
            <a:r>
              <a:rPr sz="863" spc="-11" dirty="0">
                <a:latin typeface="Tahoma"/>
                <a:cs typeface="Tahoma"/>
              </a:rPr>
              <a:t>na radu, </a:t>
            </a:r>
            <a:r>
              <a:rPr sz="863" spc="4" dirty="0">
                <a:latin typeface="Tahoma"/>
                <a:cs typeface="Tahoma"/>
              </a:rPr>
              <a:t>profesionalnih </a:t>
            </a:r>
            <a:r>
              <a:rPr sz="863" spc="8" dirty="0">
                <a:latin typeface="Tahoma"/>
                <a:cs typeface="Tahoma"/>
              </a:rPr>
              <a:t> </a:t>
            </a:r>
            <a:r>
              <a:rPr sz="863" spc="-8" dirty="0">
                <a:latin typeface="Tahoma"/>
                <a:cs typeface="Tahoma"/>
              </a:rPr>
              <a:t>oboljenja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23" dirty="0">
                <a:latin typeface="Tahoma"/>
                <a:cs typeface="Tahoma"/>
              </a:rPr>
              <a:t>i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-8" dirty="0">
                <a:latin typeface="Tahoma"/>
                <a:cs typeface="Tahoma"/>
              </a:rPr>
              <a:t>oboljenja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15" dirty="0">
                <a:latin typeface="Tahoma"/>
                <a:cs typeface="Tahoma"/>
              </a:rPr>
              <a:t>u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dirty="0">
                <a:latin typeface="Tahoma"/>
                <a:cs typeface="Tahoma"/>
              </a:rPr>
              <a:t>vezi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11" dirty="0">
                <a:latin typeface="Tahoma"/>
                <a:cs typeface="Tahoma"/>
              </a:rPr>
              <a:t>sa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-11" dirty="0">
                <a:latin typeface="Tahoma"/>
                <a:cs typeface="Tahoma"/>
              </a:rPr>
              <a:t>radom,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15" dirty="0">
                <a:latin typeface="Tahoma"/>
                <a:cs typeface="Tahoma"/>
              </a:rPr>
              <a:t>zapisnici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8" dirty="0">
                <a:latin typeface="Tahoma"/>
                <a:cs typeface="Tahoma"/>
              </a:rPr>
              <a:t>o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izvršenom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8" dirty="0">
                <a:latin typeface="Tahoma"/>
                <a:cs typeface="Tahoma"/>
              </a:rPr>
              <a:t>inspekcijskom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8" dirty="0">
                <a:latin typeface="Tahoma"/>
                <a:cs typeface="Tahoma"/>
              </a:rPr>
              <a:t>nadzoru,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uputstva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4" dirty="0">
                <a:latin typeface="Tahoma"/>
                <a:cs typeface="Tahoma"/>
              </a:rPr>
              <a:t>za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siguran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-4" dirty="0">
                <a:latin typeface="Tahoma"/>
                <a:cs typeface="Tahoma"/>
              </a:rPr>
              <a:t>rad</a:t>
            </a:r>
            <a:endParaRPr sz="863">
              <a:latin typeface="Tahoma"/>
              <a:cs typeface="Tahoma"/>
            </a:endParaRPr>
          </a:p>
          <a:p>
            <a:pPr marL="9525">
              <a:spcBef>
                <a:spcPts val="832"/>
              </a:spcBef>
            </a:pPr>
            <a:r>
              <a:rPr sz="863" spc="30" dirty="0">
                <a:latin typeface="Tahoma"/>
                <a:cs typeface="Tahoma"/>
              </a:rPr>
              <a:t>-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15" dirty="0">
                <a:latin typeface="Tahoma"/>
                <a:cs typeface="Tahoma"/>
              </a:rPr>
              <a:t>učestalosti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23" dirty="0">
                <a:latin typeface="Tahoma"/>
                <a:cs typeface="Tahoma"/>
              </a:rPr>
              <a:t>i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-8" dirty="0">
                <a:latin typeface="Tahoma"/>
                <a:cs typeface="Tahoma"/>
              </a:rPr>
              <a:t>trajanju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11" dirty="0">
                <a:latin typeface="Tahoma"/>
                <a:cs typeface="Tahoma"/>
              </a:rPr>
              <a:t>izloženosti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dirty="0">
                <a:latin typeface="Tahoma"/>
                <a:cs typeface="Tahoma"/>
              </a:rPr>
              <a:t>radnika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dirty="0">
                <a:latin typeface="Tahoma"/>
                <a:cs typeface="Tahoma"/>
              </a:rPr>
              <a:t>utvrđenim</a:t>
            </a:r>
            <a:r>
              <a:rPr sz="863" spc="90" dirty="0">
                <a:latin typeface="Tahoma"/>
                <a:cs typeface="Tahoma"/>
              </a:rPr>
              <a:t> </a:t>
            </a:r>
            <a:r>
              <a:rPr sz="863" spc="8" dirty="0">
                <a:latin typeface="Tahoma"/>
                <a:cs typeface="Tahoma"/>
              </a:rPr>
              <a:t>opasnostima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23" dirty="0">
                <a:latin typeface="Tahoma"/>
                <a:cs typeface="Tahoma"/>
              </a:rPr>
              <a:t>i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8" dirty="0">
                <a:latin typeface="Tahoma"/>
                <a:cs typeface="Tahoma"/>
              </a:rPr>
              <a:t>štetnostima,</a:t>
            </a:r>
            <a:endParaRPr sz="863">
              <a:latin typeface="Tahoma"/>
              <a:cs typeface="Tahoma"/>
            </a:endParaRPr>
          </a:p>
          <a:p>
            <a:pPr marL="9525">
              <a:spcBef>
                <a:spcPts val="863"/>
              </a:spcBef>
            </a:pPr>
            <a:r>
              <a:rPr sz="863" spc="8" dirty="0">
                <a:latin typeface="Tahoma"/>
                <a:cs typeface="Tahoma"/>
              </a:rPr>
              <a:t>-</a:t>
            </a:r>
            <a:r>
              <a:rPr sz="863" spc="11" dirty="0">
                <a:latin typeface="Tahoma"/>
                <a:cs typeface="Tahoma"/>
              </a:rPr>
              <a:t>m</a:t>
            </a:r>
            <a:r>
              <a:rPr sz="863" spc="4" dirty="0">
                <a:latin typeface="Tahoma"/>
                <a:cs typeface="Tahoma"/>
              </a:rPr>
              <a:t>oguć</a:t>
            </a:r>
            <a:r>
              <a:rPr sz="863" spc="-4" dirty="0">
                <a:latin typeface="Tahoma"/>
                <a:cs typeface="Tahoma"/>
              </a:rPr>
              <a:t>n</a:t>
            </a:r>
            <a:r>
              <a:rPr sz="863" spc="23" dirty="0">
                <a:latin typeface="Tahoma"/>
                <a:cs typeface="Tahoma"/>
              </a:rPr>
              <a:t>o</a:t>
            </a:r>
            <a:r>
              <a:rPr sz="863" spc="15" dirty="0">
                <a:latin typeface="Tahoma"/>
                <a:cs typeface="Tahoma"/>
              </a:rPr>
              <a:t>s</a:t>
            </a:r>
            <a:r>
              <a:rPr sz="863" spc="26" dirty="0">
                <a:latin typeface="Tahoma"/>
                <a:cs typeface="Tahoma"/>
              </a:rPr>
              <a:t>ti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na</a:t>
            </a:r>
            <a:r>
              <a:rPr sz="863" dirty="0">
                <a:latin typeface="Tahoma"/>
                <a:cs typeface="Tahoma"/>
              </a:rPr>
              <a:t>s</a:t>
            </a:r>
            <a:r>
              <a:rPr sz="863" spc="4" dirty="0">
                <a:latin typeface="Tahoma"/>
                <a:cs typeface="Tahoma"/>
              </a:rPr>
              <a:t>ta</a:t>
            </a:r>
            <a:r>
              <a:rPr sz="863" dirty="0">
                <a:latin typeface="Tahoma"/>
                <a:cs typeface="Tahoma"/>
              </a:rPr>
              <a:t>n</a:t>
            </a:r>
            <a:r>
              <a:rPr sz="863" spc="-4" dirty="0">
                <a:latin typeface="Tahoma"/>
                <a:cs typeface="Tahoma"/>
              </a:rPr>
              <a:t>k</a:t>
            </a:r>
            <a:r>
              <a:rPr sz="863" spc="-8" dirty="0">
                <a:latin typeface="Tahoma"/>
                <a:cs typeface="Tahoma"/>
              </a:rPr>
              <a:t>a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opas</a:t>
            </a:r>
            <a:r>
              <a:rPr sz="863" spc="-4" dirty="0">
                <a:latin typeface="Tahoma"/>
                <a:cs typeface="Tahoma"/>
              </a:rPr>
              <a:t>nog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11" dirty="0">
                <a:latin typeface="Tahoma"/>
                <a:cs typeface="Tahoma"/>
              </a:rPr>
              <a:t>događaja,</a:t>
            </a:r>
            <a:endParaRPr sz="863">
              <a:latin typeface="Tahoma"/>
              <a:cs typeface="Tahoma"/>
            </a:endParaRPr>
          </a:p>
          <a:p>
            <a:pPr marL="9525">
              <a:spcBef>
                <a:spcPts val="859"/>
              </a:spcBef>
            </a:pPr>
            <a:r>
              <a:rPr sz="863" spc="4" dirty="0">
                <a:latin typeface="Tahoma"/>
                <a:cs typeface="Tahoma"/>
              </a:rPr>
              <a:t>-na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4" dirty="0">
                <a:latin typeface="Tahoma"/>
                <a:cs typeface="Tahoma"/>
              </a:rPr>
              <a:t>osnovu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rezulatata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8" dirty="0">
                <a:latin typeface="Tahoma"/>
                <a:cs typeface="Tahoma"/>
              </a:rPr>
              <a:t>mjerenja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15" dirty="0">
                <a:latin typeface="Tahoma"/>
                <a:cs typeface="Tahoma"/>
              </a:rPr>
              <a:t>ﬁzičkih,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hemijskih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23" dirty="0">
                <a:latin typeface="Tahoma"/>
                <a:cs typeface="Tahoma"/>
              </a:rPr>
              <a:t>i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11" dirty="0">
                <a:latin typeface="Tahoma"/>
                <a:cs typeface="Tahoma"/>
              </a:rPr>
              <a:t>bioloških</a:t>
            </a:r>
            <a:r>
              <a:rPr sz="863" spc="-94" dirty="0">
                <a:latin typeface="Tahoma"/>
                <a:cs typeface="Tahoma"/>
              </a:rPr>
              <a:t> </a:t>
            </a:r>
            <a:r>
              <a:rPr sz="863" spc="15" dirty="0">
                <a:latin typeface="Tahoma"/>
                <a:cs typeface="Tahoma"/>
              </a:rPr>
              <a:t>štetnosti</a:t>
            </a:r>
            <a:endParaRPr sz="863">
              <a:latin typeface="Tahoma"/>
              <a:cs typeface="Tahoma"/>
            </a:endParaRPr>
          </a:p>
          <a:p>
            <a:pPr marL="9525">
              <a:spcBef>
                <a:spcPts val="863"/>
              </a:spcBef>
            </a:pPr>
            <a:r>
              <a:rPr sz="863" spc="26" dirty="0">
                <a:latin typeface="Tahoma"/>
                <a:cs typeface="Tahoma"/>
              </a:rPr>
              <a:t>-</a:t>
            </a:r>
            <a:r>
              <a:rPr sz="863" spc="30" dirty="0">
                <a:latin typeface="Tahoma"/>
                <a:cs typeface="Tahoma"/>
              </a:rPr>
              <a:t>s</a:t>
            </a:r>
            <a:r>
              <a:rPr sz="863" spc="8" dirty="0">
                <a:latin typeface="Tahoma"/>
                <a:cs typeface="Tahoma"/>
              </a:rPr>
              <a:t>ta</a:t>
            </a:r>
            <a:r>
              <a:rPr sz="863" spc="11" dirty="0">
                <a:latin typeface="Tahoma"/>
                <a:cs typeface="Tahoma"/>
              </a:rPr>
              <a:t>todinamički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4" dirty="0">
                <a:latin typeface="Tahoma"/>
                <a:cs typeface="Tahoma"/>
              </a:rPr>
              <a:t>na</a:t>
            </a:r>
            <a:r>
              <a:rPr sz="863" spc="-11" dirty="0">
                <a:latin typeface="Tahoma"/>
                <a:cs typeface="Tahoma"/>
              </a:rPr>
              <a:t>p</a:t>
            </a:r>
            <a:r>
              <a:rPr sz="863" spc="8" dirty="0">
                <a:latin typeface="Tahoma"/>
                <a:cs typeface="Tahoma"/>
              </a:rPr>
              <a:t>or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dirty="0">
                <a:latin typeface="Tahoma"/>
                <a:cs typeface="Tahoma"/>
              </a:rPr>
              <a:t>subjektivna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8" dirty="0">
                <a:latin typeface="Tahoma"/>
                <a:cs typeface="Tahoma"/>
              </a:rPr>
              <a:t>p</a:t>
            </a:r>
            <a:r>
              <a:rPr sz="863" dirty="0">
                <a:latin typeface="Tahoma"/>
                <a:cs typeface="Tahoma"/>
              </a:rPr>
              <a:t>r</a:t>
            </a:r>
            <a:r>
              <a:rPr sz="863" spc="4" dirty="0">
                <a:latin typeface="Tahoma"/>
                <a:cs typeface="Tahoma"/>
              </a:rPr>
              <a:t>ocjena</a:t>
            </a:r>
            <a:endParaRPr sz="863">
              <a:latin typeface="Tahoma"/>
              <a:cs typeface="Tahoma"/>
            </a:endParaRPr>
          </a:p>
          <a:p>
            <a:pPr marL="9525" marR="2616518">
              <a:lnSpc>
                <a:spcPct val="183200"/>
              </a:lnSpc>
            </a:pPr>
            <a:r>
              <a:rPr sz="863" spc="11" dirty="0">
                <a:latin typeface="Tahoma"/>
                <a:cs typeface="Tahoma"/>
              </a:rPr>
              <a:t>-tehničkih</a:t>
            </a:r>
            <a:r>
              <a:rPr sz="863" spc="-90" dirty="0">
                <a:latin typeface="Tahoma"/>
                <a:cs typeface="Tahoma"/>
              </a:rPr>
              <a:t> </a:t>
            </a:r>
            <a:r>
              <a:rPr sz="863" spc="23" dirty="0">
                <a:latin typeface="Tahoma"/>
                <a:cs typeface="Tahoma"/>
              </a:rPr>
              <a:t>i</a:t>
            </a:r>
            <a:r>
              <a:rPr sz="863" spc="-90" dirty="0">
                <a:latin typeface="Tahoma"/>
                <a:cs typeface="Tahoma"/>
              </a:rPr>
              <a:t> </a:t>
            </a:r>
            <a:r>
              <a:rPr sz="863" dirty="0">
                <a:latin typeface="Tahoma"/>
                <a:cs typeface="Tahoma"/>
              </a:rPr>
              <a:t>drugih</a:t>
            </a:r>
            <a:r>
              <a:rPr sz="863" spc="-90" dirty="0">
                <a:latin typeface="Tahoma"/>
                <a:cs typeface="Tahoma"/>
              </a:rPr>
              <a:t> </a:t>
            </a:r>
            <a:r>
              <a:rPr sz="863" spc="8" dirty="0">
                <a:latin typeface="Tahoma"/>
                <a:cs typeface="Tahoma"/>
              </a:rPr>
              <a:t>mogućnosti</a:t>
            </a:r>
            <a:r>
              <a:rPr sz="863" spc="-90" dirty="0">
                <a:latin typeface="Tahoma"/>
                <a:cs typeface="Tahoma"/>
              </a:rPr>
              <a:t> </a:t>
            </a:r>
            <a:r>
              <a:rPr sz="863" spc="-4" dirty="0">
                <a:latin typeface="Tahoma"/>
                <a:cs typeface="Tahoma"/>
              </a:rPr>
              <a:t>za</a:t>
            </a:r>
            <a:r>
              <a:rPr sz="863" spc="-90" dirty="0">
                <a:latin typeface="Tahoma"/>
                <a:cs typeface="Tahoma"/>
              </a:rPr>
              <a:t> </a:t>
            </a:r>
            <a:r>
              <a:rPr sz="863" spc="-11" dirty="0">
                <a:latin typeface="Tahoma"/>
                <a:cs typeface="Tahoma"/>
              </a:rPr>
              <a:t>njihovo</a:t>
            </a:r>
            <a:r>
              <a:rPr sz="863" spc="-90" dirty="0">
                <a:latin typeface="Tahoma"/>
                <a:cs typeface="Tahoma"/>
              </a:rPr>
              <a:t> </a:t>
            </a:r>
            <a:r>
              <a:rPr sz="863" spc="-8" dirty="0">
                <a:latin typeface="Tahoma"/>
                <a:cs typeface="Tahoma"/>
              </a:rPr>
              <a:t>izbjegavanje</a:t>
            </a:r>
            <a:r>
              <a:rPr sz="863" spc="-90" dirty="0">
                <a:latin typeface="Tahoma"/>
                <a:cs typeface="Tahoma"/>
              </a:rPr>
              <a:t> </a:t>
            </a:r>
            <a:r>
              <a:rPr sz="863" dirty="0">
                <a:latin typeface="Tahoma"/>
                <a:cs typeface="Tahoma"/>
              </a:rPr>
              <a:t>odnosno</a:t>
            </a:r>
            <a:r>
              <a:rPr sz="863" spc="-90" dirty="0">
                <a:latin typeface="Tahoma"/>
                <a:cs typeface="Tahoma"/>
              </a:rPr>
              <a:t> </a:t>
            </a:r>
            <a:r>
              <a:rPr sz="863" dirty="0">
                <a:latin typeface="Tahoma"/>
                <a:cs typeface="Tahoma"/>
              </a:rPr>
              <a:t>ograničenje. </a:t>
            </a:r>
            <a:r>
              <a:rPr sz="863" spc="-259" dirty="0">
                <a:latin typeface="Tahoma"/>
                <a:cs typeface="Tahoma"/>
              </a:rPr>
              <a:t> </a:t>
            </a:r>
            <a:r>
              <a:rPr sz="863" spc="4" dirty="0">
                <a:latin typeface="Tahoma"/>
                <a:cs typeface="Tahoma"/>
              </a:rPr>
              <a:t>Primjer:</a:t>
            </a:r>
            <a:r>
              <a:rPr sz="863" spc="79" dirty="0">
                <a:latin typeface="Tahoma"/>
                <a:cs typeface="Tahoma"/>
              </a:rPr>
              <a:t> </a:t>
            </a:r>
            <a:r>
              <a:rPr sz="863" dirty="0">
                <a:latin typeface="Tahoma"/>
                <a:cs typeface="Tahoma"/>
              </a:rPr>
              <a:t>radnik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15" dirty="0">
                <a:latin typeface="Tahoma"/>
                <a:cs typeface="Tahoma"/>
              </a:rPr>
              <a:t>u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19" dirty="0">
                <a:latin typeface="Tahoma"/>
                <a:cs typeface="Tahoma"/>
              </a:rPr>
              <a:t>TE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15" dirty="0">
                <a:latin typeface="Tahoma"/>
                <a:cs typeface="Tahoma"/>
              </a:rPr>
              <a:t>u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8" dirty="0">
                <a:latin typeface="Tahoma"/>
                <a:cs typeface="Tahoma"/>
              </a:rPr>
              <a:t>kotlovnici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23" dirty="0">
                <a:latin typeface="Tahoma"/>
                <a:cs typeface="Tahoma"/>
              </a:rPr>
              <a:t>i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4" dirty="0">
                <a:latin typeface="Tahoma"/>
                <a:cs typeface="Tahoma"/>
              </a:rPr>
              <a:t>mlinovima,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-53" dirty="0">
                <a:latin typeface="Tahoma"/>
                <a:cs typeface="Tahoma"/>
              </a:rPr>
              <a:t>IT</a:t>
            </a:r>
            <a:r>
              <a:rPr sz="863" spc="-98" dirty="0">
                <a:latin typeface="Tahoma"/>
                <a:cs typeface="Tahoma"/>
              </a:rPr>
              <a:t> </a:t>
            </a:r>
            <a:r>
              <a:rPr sz="863" spc="8" dirty="0">
                <a:latin typeface="Tahoma"/>
                <a:cs typeface="Tahoma"/>
              </a:rPr>
              <a:t>stručnjak</a:t>
            </a:r>
            <a:endParaRPr sz="863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44" y="999736"/>
            <a:ext cx="568404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6" dirty="0"/>
              <a:t>Postupak</a:t>
            </a:r>
            <a:r>
              <a:rPr sz="1350" spc="-124" dirty="0"/>
              <a:t> </a:t>
            </a:r>
            <a:r>
              <a:rPr sz="1350" spc="-86" dirty="0"/>
              <a:t>skraćivanja</a:t>
            </a:r>
            <a:r>
              <a:rPr sz="1350" spc="-120" dirty="0"/>
              <a:t> </a:t>
            </a:r>
            <a:r>
              <a:rPr sz="1350" spc="-98" dirty="0"/>
              <a:t>radnog</a:t>
            </a:r>
            <a:r>
              <a:rPr sz="1350" spc="-124" dirty="0"/>
              <a:t> </a:t>
            </a:r>
            <a:r>
              <a:rPr sz="1350" spc="-98" dirty="0"/>
              <a:t>vremena</a:t>
            </a:r>
            <a:r>
              <a:rPr sz="1350" spc="-120" dirty="0"/>
              <a:t> </a:t>
            </a:r>
            <a:r>
              <a:rPr sz="1350" spc="-113" dirty="0"/>
              <a:t>na</a:t>
            </a:r>
            <a:r>
              <a:rPr sz="1350" spc="-124" dirty="0"/>
              <a:t> </a:t>
            </a:r>
            <a:r>
              <a:rPr sz="1350" spc="-90" dirty="0"/>
              <a:t>poslovima</a:t>
            </a:r>
            <a:r>
              <a:rPr sz="1350" spc="-120" dirty="0"/>
              <a:t> </a:t>
            </a:r>
            <a:r>
              <a:rPr sz="1350" spc="-56" dirty="0"/>
              <a:t>sa</a:t>
            </a:r>
            <a:r>
              <a:rPr sz="1350" spc="-120" dirty="0"/>
              <a:t> </a:t>
            </a:r>
            <a:r>
              <a:rPr sz="1350" spc="-94" dirty="0"/>
              <a:t>povećanim</a:t>
            </a:r>
            <a:r>
              <a:rPr sz="1350" spc="-124" dirty="0"/>
              <a:t> </a:t>
            </a:r>
            <a:r>
              <a:rPr sz="1350" spc="-90" dirty="0"/>
              <a:t>rizikom</a:t>
            </a:r>
            <a:r>
              <a:rPr sz="1350" b="0" spc="-90" dirty="0"/>
              <a:t>?</a:t>
            </a:r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288544" y="1554226"/>
            <a:ext cx="49054" cy="11685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675" spc="8" dirty="0">
                <a:latin typeface="Arial MT"/>
                <a:cs typeface="Arial MT"/>
              </a:rPr>
              <a:t>·</a:t>
            </a:r>
            <a:endParaRPr sz="675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544" y="1766099"/>
            <a:ext cx="6271260" cy="2042706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9525" marR="7620" algn="just">
              <a:lnSpc>
                <a:spcPts val="1200"/>
              </a:lnSpc>
              <a:spcBef>
                <a:spcPts val="169"/>
              </a:spcBef>
            </a:pPr>
            <a:r>
              <a:rPr sz="1050" spc="-11" dirty="0">
                <a:latin typeface="Tahoma"/>
                <a:cs typeface="Tahoma"/>
              </a:rPr>
              <a:t>PRAVILNIK </a:t>
            </a:r>
            <a:r>
              <a:rPr sz="1050" spc="-90" dirty="0">
                <a:latin typeface="Tahoma"/>
                <a:cs typeface="Tahoma"/>
              </a:rPr>
              <a:t>O</a:t>
            </a:r>
            <a:r>
              <a:rPr sz="1050" spc="-86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POSTUPKU </a:t>
            </a:r>
            <a:r>
              <a:rPr sz="1050" spc="4" dirty="0">
                <a:latin typeface="Tahoma"/>
                <a:cs typeface="Tahoma"/>
              </a:rPr>
              <a:t>SKRAĆIVANJA </a:t>
            </a:r>
            <a:r>
              <a:rPr sz="1050" spc="-26" dirty="0">
                <a:latin typeface="Tahoma"/>
                <a:cs typeface="Tahoma"/>
              </a:rPr>
              <a:t>RADNOG </a:t>
            </a:r>
            <a:r>
              <a:rPr sz="1050" spc="8" dirty="0">
                <a:latin typeface="Tahoma"/>
                <a:cs typeface="Tahoma"/>
              </a:rPr>
              <a:t>VREMENA </a:t>
            </a:r>
            <a:r>
              <a:rPr sz="1050" spc="11" dirty="0">
                <a:latin typeface="Tahoma"/>
                <a:cs typeface="Tahoma"/>
              </a:rPr>
              <a:t>NA </a:t>
            </a:r>
            <a:r>
              <a:rPr sz="1050" spc="-23" dirty="0">
                <a:latin typeface="Tahoma"/>
                <a:cs typeface="Tahoma"/>
              </a:rPr>
              <a:t>POSLOVIMA </a:t>
            </a:r>
            <a:r>
              <a:rPr sz="1050" spc="19" dirty="0">
                <a:latin typeface="Tahoma"/>
                <a:cs typeface="Tahoma"/>
              </a:rPr>
              <a:t>SA </a:t>
            </a:r>
            <a:r>
              <a:rPr sz="1050" spc="-19" dirty="0">
                <a:latin typeface="Tahoma"/>
                <a:cs typeface="Tahoma"/>
              </a:rPr>
              <a:t>POVEĆANIM </a:t>
            </a:r>
            <a:r>
              <a:rPr sz="1050" spc="-56" dirty="0">
                <a:latin typeface="Tahoma"/>
                <a:cs typeface="Tahoma"/>
              </a:rPr>
              <a:t>RIZIKOM 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(SLUŽBENE</a:t>
            </a:r>
            <a:r>
              <a:rPr sz="1050" spc="-124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NOVINE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23" dirty="0">
                <a:latin typeface="Tahoma"/>
                <a:cs typeface="Tahoma"/>
              </a:rPr>
              <a:t>FEDERACIJE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BiH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Broj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56" dirty="0">
                <a:latin typeface="Tahoma"/>
                <a:cs typeface="Tahoma"/>
              </a:rPr>
              <a:t>24/21)</a:t>
            </a:r>
            <a:endParaRPr sz="1050">
              <a:latin typeface="Tahoma"/>
              <a:cs typeface="Tahoma"/>
            </a:endParaRPr>
          </a:p>
          <a:p>
            <a:pPr marL="9525" algn="just">
              <a:spcBef>
                <a:spcPts val="814"/>
              </a:spcBef>
            </a:pPr>
            <a:r>
              <a:rPr sz="1050" spc="-8" dirty="0">
                <a:latin typeface="Tahoma"/>
                <a:cs typeface="Tahoma"/>
              </a:rPr>
              <a:t>Član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86" dirty="0">
                <a:latin typeface="Tahoma"/>
                <a:cs typeface="Tahoma"/>
              </a:rPr>
              <a:t>18.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23" dirty="0">
                <a:latin typeface="Tahoma"/>
                <a:cs typeface="Tahoma"/>
              </a:rPr>
              <a:t>(Skr</a:t>
            </a:r>
            <a:r>
              <a:rPr sz="1050" spc="11" dirty="0">
                <a:latin typeface="Tahoma"/>
                <a:cs typeface="Tahoma"/>
              </a:rPr>
              <a:t>aći</a:t>
            </a:r>
            <a:r>
              <a:rPr sz="1050" dirty="0">
                <a:latin typeface="Tahoma"/>
                <a:cs typeface="Tahoma"/>
              </a:rPr>
              <a:t>v</a:t>
            </a:r>
            <a:r>
              <a:rPr sz="1050" spc="-15" dirty="0">
                <a:latin typeface="Tahoma"/>
                <a:cs typeface="Tahoma"/>
              </a:rPr>
              <a:t>anje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r</a:t>
            </a:r>
            <a:r>
              <a:rPr sz="1050" spc="-11" dirty="0">
                <a:latin typeface="Tahoma"/>
                <a:cs typeface="Tahoma"/>
              </a:rPr>
              <a:t>ad</a:t>
            </a:r>
            <a:r>
              <a:rPr sz="1050" spc="-23" dirty="0">
                <a:latin typeface="Tahoma"/>
                <a:cs typeface="Tahoma"/>
              </a:rPr>
              <a:t>n</a:t>
            </a:r>
            <a:r>
              <a:rPr sz="1050" spc="-8" dirty="0">
                <a:latin typeface="Tahoma"/>
                <a:cs typeface="Tahoma"/>
              </a:rPr>
              <a:t>og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v</a:t>
            </a:r>
            <a:r>
              <a:rPr sz="1050" spc="-15" dirty="0">
                <a:latin typeface="Tahoma"/>
                <a:cs typeface="Tahoma"/>
              </a:rPr>
              <a:t>r</a:t>
            </a:r>
            <a:r>
              <a:rPr sz="1050" dirty="0">
                <a:latin typeface="Tahoma"/>
                <a:cs typeface="Tahoma"/>
              </a:rPr>
              <a:t>e</a:t>
            </a:r>
            <a:r>
              <a:rPr sz="1050" spc="-8" dirty="0">
                <a:latin typeface="Tahoma"/>
                <a:cs typeface="Tahoma"/>
              </a:rPr>
              <a:t>m</a:t>
            </a:r>
            <a:r>
              <a:rPr sz="1050" spc="-38" dirty="0">
                <a:latin typeface="Tahoma"/>
                <a:cs typeface="Tahoma"/>
              </a:rPr>
              <a:t>ena)</a:t>
            </a:r>
            <a:endParaRPr sz="1050">
              <a:latin typeface="Tahoma"/>
              <a:cs typeface="Tahoma"/>
            </a:endParaRPr>
          </a:p>
          <a:p>
            <a:pPr marL="533400" marR="3810" indent="-180975" algn="just">
              <a:lnSpc>
                <a:spcPts val="1200"/>
              </a:lnSpc>
              <a:spcBef>
                <a:spcPts val="484"/>
              </a:spcBef>
            </a:pPr>
            <a:r>
              <a:rPr sz="1050" spc="-153" dirty="0">
                <a:latin typeface="Tahoma"/>
                <a:cs typeface="Tahoma"/>
              </a:rPr>
              <a:t>(1)</a:t>
            </a:r>
            <a:r>
              <a:rPr sz="1050" spc="-150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Poslovi </a:t>
            </a:r>
            <a:r>
              <a:rPr sz="1050" spc="15" dirty="0">
                <a:latin typeface="Tahoma"/>
                <a:cs typeface="Tahoma"/>
              </a:rPr>
              <a:t>iz </a:t>
            </a:r>
            <a:r>
              <a:rPr sz="1050" spc="4" dirty="0">
                <a:latin typeface="Tahoma"/>
                <a:cs typeface="Tahoma"/>
              </a:rPr>
              <a:t>člana </a:t>
            </a:r>
            <a:r>
              <a:rPr sz="1050" spc="-120" dirty="0">
                <a:latin typeface="Tahoma"/>
                <a:cs typeface="Tahoma"/>
              </a:rPr>
              <a:t>17. </a:t>
            </a:r>
            <a:r>
              <a:rPr sz="1050" spc="8" dirty="0">
                <a:latin typeface="Tahoma"/>
                <a:cs typeface="Tahoma"/>
              </a:rPr>
              <a:t>stav </a:t>
            </a:r>
            <a:r>
              <a:rPr sz="1050" spc="-90" dirty="0">
                <a:latin typeface="Tahoma"/>
                <a:cs typeface="Tahoma"/>
              </a:rPr>
              <a:t>(2) </a:t>
            </a:r>
            <a:r>
              <a:rPr sz="1050" spc="-19" dirty="0">
                <a:latin typeface="Tahoma"/>
                <a:cs typeface="Tahoma"/>
              </a:rPr>
              <a:t>ovog </a:t>
            </a:r>
            <a:r>
              <a:rPr sz="1050" spc="-4" dirty="0">
                <a:latin typeface="Tahoma"/>
                <a:cs typeface="Tahoma"/>
              </a:rPr>
              <a:t>pravilnika </a:t>
            </a:r>
            <a:r>
              <a:rPr sz="1050" spc="26" dirty="0">
                <a:latin typeface="Tahoma"/>
                <a:cs typeface="Tahoma"/>
              </a:rPr>
              <a:t>i </a:t>
            </a:r>
            <a:r>
              <a:rPr sz="1050" spc="-11" dirty="0">
                <a:latin typeface="Tahoma"/>
                <a:cs typeface="Tahoma"/>
              </a:rPr>
              <a:t>trajanje radnog </a:t>
            </a:r>
            <a:r>
              <a:rPr sz="1050" spc="-8" dirty="0">
                <a:latin typeface="Tahoma"/>
                <a:cs typeface="Tahoma"/>
              </a:rPr>
              <a:t>vremena </a:t>
            </a:r>
            <a:r>
              <a:rPr sz="1050" spc="-15" dirty="0">
                <a:latin typeface="Tahoma"/>
                <a:cs typeface="Tahoma"/>
              </a:rPr>
              <a:t>utvrđuju </a:t>
            </a:r>
            <a:r>
              <a:rPr sz="1050" spc="23" dirty="0">
                <a:latin typeface="Tahoma"/>
                <a:cs typeface="Tahoma"/>
              </a:rPr>
              <a:t>se </a:t>
            </a:r>
            <a:r>
              <a:rPr sz="1050" spc="4" dirty="0">
                <a:latin typeface="Tahoma"/>
                <a:cs typeface="Tahoma"/>
              </a:rPr>
              <a:t>internim </a:t>
            </a:r>
            <a:r>
              <a:rPr sz="1050" dirty="0">
                <a:latin typeface="Tahoma"/>
                <a:cs typeface="Tahoma"/>
              </a:rPr>
              <a:t>aktom </a:t>
            </a:r>
            <a:r>
              <a:rPr sz="1050" spc="4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poslodavca </a:t>
            </a:r>
            <a:r>
              <a:rPr sz="1050" spc="4" dirty="0">
                <a:latin typeface="Tahoma"/>
                <a:cs typeface="Tahoma"/>
              </a:rPr>
              <a:t>o </a:t>
            </a:r>
            <a:r>
              <a:rPr sz="1050" spc="19" dirty="0">
                <a:latin typeface="Tahoma"/>
                <a:cs typeface="Tahoma"/>
              </a:rPr>
              <a:t>zaštiti </a:t>
            </a:r>
            <a:r>
              <a:rPr sz="1050" spc="-15" dirty="0">
                <a:latin typeface="Tahoma"/>
                <a:cs typeface="Tahoma"/>
              </a:rPr>
              <a:t>na radu, na </a:t>
            </a:r>
            <a:r>
              <a:rPr sz="1050" spc="-8" dirty="0">
                <a:latin typeface="Tahoma"/>
                <a:cs typeface="Tahoma"/>
              </a:rPr>
              <a:t>osnovu </a:t>
            </a:r>
            <a:r>
              <a:rPr sz="1050" dirty="0">
                <a:latin typeface="Tahoma"/>
                <a:cs typeface="Tahoma"/>
              </a:rPr>
              <a:t>akta </a:t>
            </a:r>
            <a:r>
              <a:rPr sz="1050" spc="4" dirty="0">
                <a:latin typeface="Tahoma"/>
                <a:cs typeface="Tahoma"/>
              </a:rPr>
              <a:t>o procjeni </a:t>
            </a:r>
            <a:r>
              <a:rPr sz="1050" spc="8" dirty="0">
                <a:latin typeface="Tahoma"/>
                <a:cs typeface="Tahoma"/>
              </a:rPr>
              <a:t>rizika </a:t>
            </a:r>
            <a:r>
              <a:rPr sz="1050" spc="26" dirty="0">
                <a:latin typeface="Tahoma"/>
                <a:cs typeface="Tahoma"/>
              </a:rPr>
              <a:t>i </a:t>
            </a:r>
            <a:r>
              <a:rPr sz="1050" spc="8" dirty="0">
                <a:latin typeface="Tahoma"/>
                <a:cs typeface="Tahoma"/>
              </a:rPr>
              <a:t>stručnog </a:t>
            </a:r>
            <a:r>
              <a:rPr sz="1050" spc="-11" dirty="0">
                <a:latin typeface="Tahoma"/>
                <a:cs typeface="Tahoma"/>
              </a:rPr>
              <a:t>nalaza </a:t>
            </a:r>
            <a:r>
              <a:rPr sz="1050" dirty="0">
                <a:latin typeface="Tahoma"/>
                <a:cs typeface="Tahoma"/>
              </a:rPr>
              <a:t>ovlaštene </a:t>
            </a:r>
            <a:r>
              <a:rPr sz="1050" spc="4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organizacije.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90" dirty="0">
                <a:latin typeface="Tahoma"/>
                <a:cs typeface="Tahoma"/>
              </a:rPr>
              <a:t>(2)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90" dirty="0">
                <a:latin typeface="Tahoma"/>
                <a:cs typeface="Tahoma"/>
              </a:rPr>
              <a:t>O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skraćivanju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radnog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vremena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23" dirty="0">
                <a:latin typeface="Tahoma"/>
                <a:cs typeface="Tahoma"/>
              </a:rPr>
              <a:t>u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smislu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stava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53" dirty="0">
                <a:latin typeface="Tahoma"/>
                <a:cs typeface="Tahoma"/>
              </a:rPr>
              <a:t>(1)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ovog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člana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odlučuje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Ministarstvo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na </a:t>
            </a:r>
            <a:r>
              <a:rPr sz="1050" spc="-319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zahtjev </a:t>
            </a:r>
            <a:r>
              <a:rPr sz="1050" spc="-4" dirty="0">
                <a:latin typeface="Tahoma"/>
                <a:cs typeface="Tahoma"/>
              </a:rPr>
              <a:t>poslodavca, </a:t>
            </a:r>
            <a:r>
              <a:rPr sz="1050" spc="4" dirty="0">
                <a:latin typeface="Tahoma"/>
                <a:cs typeface="Tahoma"/>
              </a:rPr>
              <a:t>inspektora </a:t>
            </a:r>
            <a:r>
              <a:rPr sz="1050" spc="-8" dirty="0">
                <a:latin typeface="Tahoma"/>
                <a:cs typeface="Tahoma"/>
              </a:rPr>
              <a:t>rada </a:t>
            </a:r>
            <a:r>
              <a:rPr sz="1050" spc="19" dirty="0">
                <a:latin typeface="Tahoma"/>
                <a:cs typeface="Tahoma"/>
              </a:rPr>
              <a:t>ili </a:t>
            </a:r>
            <a:r>
              <a:rPr sz="1050" dirty="0">
                <a:latin typeface="Tahoma"/>
                <a:cs typeface="Tahoma"/>
              </a:rPr>
              <a:t>sindikata, </a:t>
            </a:r>
            <a:r>
              <a:rPr sz="1050" spc="-23" dirty="0">
                <a:latin typeface="Tahoma"/>
                <a:cs typeface="Tahoma"/>
              </a:rPr>
              <a:t>u </a:t>
            </a:r>
            <a:r>
              <a:rPr sz="1050" dirty="0">
                <a:latin typeface="Tahoma"/>
                <a:cs typeface="Tahoma"/>
              </a:rPr>
              <a:t>prilogu </a:t>
            </a:r>
            <a:r>
              <a:rPr sz="1050" spc="-11" dirty="0">
                <a:latin typeface="Tahoma"/>
                <a:cs typeface="Tahoma"/>
              </a:rPr>
              <a:t>kojeg </a:t>
            </a:r>
            <a:r>
              <a:rPr sz="1050" spc="23" dirty="0">
                <a:latin typeface="Tahoma"/>
                <a:cs typeface="Tahoma"/>
              </a:rPr>
              <a:t>se </a:t>
            </a:r>
            <a:r>
              <a:rPr sz="1050" spc="-4" dirty="0">
                <a:latin typeface="Tahoma"/>
                <a:cs typeface="Tahoma"/>
              </a:rPr>
              <a:t>dostavlja </a:t>
            </a:r>
            <a:r>
              <a:rPr sz="1050" spc="15" dirty="0">
                <a:latin typeface="Tahoma"/>
                <a:cs typeface="Tahoma"/>
              </a:rPr>
              <a:t>stručni </a:t>
            </a:r>
            <a:r>
              <a:rPr sz="1050" spc="-11" dirty="0">
                <a:latin typeface="Tahoma"/>
                <a:cs typeface="Tahoma"/>
              </a:rPr>
              <a:t>nalaz. </a:t>
            </a:r>
            <a:r>
              <a:rPr sz="1050" spc="-98" dirty="0">
                <a:latin typeface="Tahoma"/>
                <a:cs typeface="Tahoma"/>
              </a:rPr>
              <a:t>(3) </a:t>
            </a:r>
            <a:r>
              <a:rPr sz="1050" spc="11" dirty="0">
                <a:latin typeface="Tahoma"/>
                <a:cs typeface="Tahoma"/>
              </a:rPr>
              <a:t>Po </a:t>
            </a:r>
            <a:r>
              <a:rPr sz="1050" spc="15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pribavljanju </a:t>
            </a:r>
            <a:r>
              <a:rPr sz="1050" spc="8" dirty="0">
                <a:latin typeface="Tahoma"/>
                <a:cs typeface="Tahoma"/>
              </a:rPr>
              <a:t>saglasnosti </a:t>
            </a:r>
            <a:r>
              <a:rPr sz="1050" spc="15" dirty="0">
                <a:latin typeface="Tahoma"/>
                <a:cs typeface="Tahoma"/>
              </a:rPr>
              <a:t>iz </a:t>
            </a:r>
            <a:r>
              <a:rPr sz="1050" dirty="0">
                <a:latin typeface="Tahoma"/>
                <a:cs typeface="Tahoma"/>
              </a:rPr>
              <a:t>stava </a:t>
            </a:r>
            <a:r>
              <a:rPr sz="1050" spc="-90" dirty="0">
                <a:latin typeface="Tahoma"/>
                <a:cs typeface="Tahoma"/>
              </a:rPr>
              <a:t>(2) </a:t>
            </a:r>
            <a:r>
              <a:rPr sz="1050" spc="-19" dirty="0">
                <a:latin typeface="Tahoma"/>
                <a:cs typeface="Tahoma"/>
              </a:rPr>
              <a:t>ovog </a:t>
            </a:r>
            <a:r>
              <a:rPr sz="1050" spc="4" dirty="0">
                <a:latin typeface="Tahoma"/>
                <a:cs typeface="Tahoma"/>
              </a:rPr>
              <a:t>člana </a:t>
            </a:r>
            <a:r>
              <a:rPr sz="1050" dirty="0">
                <a:latin typeface="Tahoma"/>
                <a:cs typeface="Tahoma"/>
              </a:rPr>
              <a:t>poslodavac </a:t>
            </a:r>
            <a:r>
              <a:rPr sz="1050" spc="-15" dirty="0">
                <a:latin typeface="Tahoma"/>
                <a:cs typeface="Tahoma"/>
              </a:rPr>
              <a:t>je </a:t>
            </a:r>
            <a:r>
              <a:rPr sz="1050" spc="-11" dirty="0">
                <a:latin typeface="Tahoma"/>
                <a:cs typeface="Tahoma"/>
              </a:rPr>
              <a:t>dužan </a:t>
            </a:r>
            <a:r>
              <a:rPr sz="1050" spc="4" dirty="0">
                <a:latin typeface="Tahoma"/>
                <a:cs typeface="Tahoma"/>
              </a:rPr>
              <a:t>donijeti </a:t>
            </a:r>
            <a:r>
              <a:rPr sz="1050" spc="-8" dirty="0">
                <a:latin typeface="Tahoma"/>
                <a:cs typeface="Tahoma"/>
              </a:rPr>
              <a:t>odluku </a:t>
            </a:r>
            <a:r>
              <a:rPr sz="1050" spc="4" dirty="0">
                <a:latin typeface="Tahoma"/>
                <a:cs typeface="Tahoma"/>
              </a:rPr>
              <a:t>o </a:t>
            </a:r>
            <a:r>
              <a:rPr sz="1050" dirty="0">
                <a:latin typeface="Tahoma"/>
                <a:cs typeface="Tahoma"/>
              </a:rPr>
              <a:t>skraćivanju </a:t>
            </a:r>
            <a:r>
              <a:rPr sz="1050" spc="4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radnog </a:t>
            </a:r>
            <a:r>
              <a:rPr sz="1050" spc="-8" dirty="0">
                <a:latin typeface="Tahoma"/>
                <a:cs typeface="Tahoma"/>
              </a:rPr>
              <a:t>vremena </a:t>
            </a:r>
            <a:r>
              <a:rPr sz="1050" spc="-15" dirty="0">
                <a:latin typeface="Tahoma"/>
                <a:cs typeface="Tahoma"/>
              </a:rPr>
              <a:t>na </a:t>
            </a:r>
            <a:r>
              <a:rPr sz="1050" spc="-4" dirty="0">
                <a:latin typeface="Tahoma"/>
                <a:cs typeface="Tahoma"/>
              </a:rPr>
              <a:t>radnim </a:t>
            </a:r>
            <a:r>
              <a:rPr sz="1050" dirty="0">
                <a:latin typeface="Tahoma"/>
                <a:cs typeface="Tahoma"/>
              </a:rPr>
              <a:t>mjestima </a:t>
            </a:r>
            <a:r>
              <a:rPr sz="1050" spc="-8" dirty="0">
                <a:latin typeface="Tahoma"/>
                <a:cs typeface="Tahoma"/>
              </a:rPr>
              <a:t>za </a:t>
            </a:r>
            <a:r>
              <a:rPr sz="1050" spc="-19" dirty="0">
                <a:latin typeface="Tahoma"/>
                <a:cs typeface="Tahoma"/>
              </a:rPr>
              <a:t>koja </a:t>
            </a:r>
            <a:r>
              <a:rPr sz="1050" spc="-15" dirty="0">
                <a:latin typeface="Tahoma"/>
                <a:cs typeface="Tahoma"/>
              </a:rPr>
              <a:t>je </a:t>
            </a:r>
            <a:r>
              <a:rPr sz="1050" spc="15" dirty="0">
                <a:latin typeface="Tahoma"/>
                <a:cs typeface="Tahoma"/>
              </a:rPr>
              <a:t>stručnim </a:t>
            </a:r>
            <a:r>
              <a:rPr sz="1050" spc="-8" dirty="0">
                <a:latin typeface="Tahoma"/>
                <a:cs typeface="Tahoma"/>
              </a:rPr>
              <a:t>nalazom utvrđeno </a:t>
            </a:r>
            <a:r>
              <a:rPr sz="1050" spc="-11" dirty="0">
                <a:latin typeface="Tahoma"/>
                <a:cs typeface="Tahoma"/>
              </a:rPr>
              <a:t>da </a:t>
            </a:r>
            <a:r>
              <a:rPr sz="1050" spc="23" dirty="0">
                <a:latin typeface="Tahoma"/>
                <a:cs typeface="Tahoma"/>
              </a:rPr>
              <a:t>se </a:t>
            </a:r>
            <a:r>
              <a:rPr sz="1050" spc="11" dirty="0">
                <a:latin typeface="Tahoma"/>
                <a:cs typeface="Tahoma"/>
              </a:rPr>
              <a:t>postojećim </a:t>
            </a:r>
            <a:r>
              <a:rPr sz="1050" spc="15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mjerama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zaštite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na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radu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ne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mogu</a:t>
            </a:r>
            <a:r>
              <a:rPr sz="1050" spc="-49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otkloniti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štetni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uticaji,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te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uskladiti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interni</a:t>
            </a:r>
            <a:r>
              <a:rPr sz="1050" spc="-49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akt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o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zaštiti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na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radu</a:t>
            </a:r>
            <a:r>
              <a:rPr sz="1050" spc="-53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sa </a:t>
            </a:r>
            <a:r>
              <a:rPr sz="1050" spc="-319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pribavljenom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saglasnošću.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-83" dirty="0">
                <a:latin typeface="Tahoma"/>
                <a:cs typeface="Tahoma"/>
              </a:rPr>
              <a:t>(4)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26" dirty="0">
                <a:latin typeface="Tahoma"/>
                <a:cs typeface="Tahoma"/>
              </a:rPr>
              <a:t>Pri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ostvarivanju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prava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na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plaću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26" dirty="0">
                <a:latin typeface="Tahoma"/>
                <a:cs typeface="Tahoma"/>
              </a:rPr>
              <a:t>i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drugih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prava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po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osnovu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rada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26" dirty="0">
                <a:latin typeface="Tahoma"/>
                <a:cs typeface="Tahoma"/>
              </a:rPr>
              <a:t>i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-23" dirty="0">
                <a:latin typeface="Tahoma"/>
                <a:cs typeface="Tahoma"/>
              </a:rPr>
              <a:t>u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vezi </a:t>
            </a:r>
            <a:r>
              <a:rPr sz="1050" spc="-319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sa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radom,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skraćeno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radno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vrijeme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23" dirty="0">
                <a:latin typeface="Tahoma"/>
                <a:cs typeface="Tahoma"/>
              </a:rPr>
              <a:t>u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smislu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ovog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člana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izjednačava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23" dirty="0">
                <a:latin typeface="Tahoma"/>
                <a:cs typeface="Tahoma"/>
              </a:rPr>
              <a:t>se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sa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punim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radnim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vremenom.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44" y="1025303"/>
            <a:ext cx="5116354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pc="-68" dirty="0"/>
              <a:t>Postupak</a:t>
            </a:r>
            <a:r>
              <a:rPr spc="-109" dirty="0"/>
              <a:t> </a:t>
            </a:r>
            <a:r>
              <a:rPr spc="-68" dirty="0"/>
              <a:t>skraćivanja</a:t>
            </a:r>
            <a:r>
              <a:rPr spc="-109" dirty="0"/>
              <a:t> </a:t>
            </a:r>
            <a:r>
              <a:rPr spc="-79" dirty="0"/>
              <a:t>radnog</a:t>
            </a:r>
            <a:r>
              <a:rPr spc="-109" dirty="0"/>
              <a:t> </a:t>
            </a:r>
            <a:r>
              <a:rPr spc="-79" dirty="0"/>
              <a:t>vremena</a:t>
            </a:r>
            <a:r>
              <a:rPr spc="-109" dirty="0"/>
              <a:t> </a:t>
            </a:r>
            <a:r>
              <a:rPr spc="-94" dirty="0"/>
              <a:t>na</a:t>
            </a:r>
            <a:r>
              <a:rPr spc="-105" dirty="0"/>
              <a:t> </a:t>
            </a:r>
            <a:r>
              <a:rPr spc="-71" dirty="0"/>
              <a:t>poslovima</a:t>
            </a:r>
            <a:r>
              <a:rPr spc="-109" dirty="0"/>
              <a:t> </a:t>
            </a:r>
            <a:r>
              <a:rPr spc="-45" dirty="0"/>
              <a:t>sa</a:t>
            </a:r>
            <a:r>
              <a:rPr spc="-109" dirty="0"/>
              <a:t> </a:t>
            </a:r>
            <a:r>
              <a:rPr spc="-75" dirty="0"/>
              <a:t>povećanim</a:t>
            </a:r>
            <a:r>
              <a:rPr spc="-109" dirty="0"/>
              <a:t> </a:t>
            </a:r>
            <a:r>
              <a:rPr spc="-75" dirty="0"/>
              <a:t>rizikom</a:t>
            </a:r>
            <a:r>
              <a:rPr b="0" spc="-7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419" y="1501409"/>
            <a:ext cx="5747385" cy="1968007"/>
          </a:xfrm>
          <a:prstGeom prst="rect">
            <a:avLst/>
          </a:prstGeom>
        </p:spPr>
        <p:txBody>
          <a:bodyPr vert="horz" wrap="square" lIns="0" tIns="60484" rIns="0" bIns="0" rtlCol="0">
            <a:spAutoFit/>
          </a:bodyPr>
          <a:lstStyle/>
          <a:p>
            <a:pPr marL="9525" algn="just">
              <a:spcBef>
                <a:spcPts val="476"/>
              </a:spcBef>
            </a:pPr>
            <a:r>
              <a:rPr sz="975" spc="-4" dirty="0">
                <a:latin typeface="Tahoma"/>
                <a:cs typeface="Tahoma"/>
              </a:rPr>
              <a:t>Član</a:t>
            </a:r>
            <a:r>
              <a:rPr sz="975" spc="-109" dirty="0">
                <a:latin typeface="Tahoma"/>
                <a:cs typeface="Tahoma"/>
              </a:rPr>
              <a:t> </a:t>
            </a:r>
            <a:r>
              <a:rPr sz="975" spc="-79" dirty="0">
                <a:latin typeface="Tahoma"/>
                <a:cs typeface="Tahoma"/>
              </a:rPr>
              <a:t>19.</a:t>
            </a:r>
            <a:r>
              <a:rPr sz="975" spc="-109" dirty="0">
                <a:latin typeface="Tahoma"/>
                <a:cs typeface="Tahoma"/>
              </a:rPr>
              <a:t> </a:t>
            </a:r>
            <a:r>
              <a:rPr sz="975" dirty="0">
                <a:latin typeface="Tahoma"/>
                <a:cs typeface="Tahoma"/>
              </a:rPr>
              <a:t>(Stručni</a:t>
            </a:r>
            <a:r>
              <a:rPr sz="975" spc="-109" dirty="0">
                <a:latin typeface="Tahoma"/>
                <a:cs typeface="Tahoma"/>
              </a:rPr>
              <a:t> </a:t>
            </a:r>
            <a:r>
              <a:rPr sz="975" spc="-26" dirty="0">
                <a:latin typeface="Tahoma"/>
                <a:cs typeface="Tahoma"/>
              </a:rPr>
              <a:t>nalaz)</a:t>
            </a:r>
            <a:endParaRPr sz="975">
              <a:latin typeface="Tahoma"/>
              <a:cs typeface="Tahoma"/>
            </a:endParaRPr>
          </a:p>
          <a:p>
            <a:pPr marL="9525" marR="3810" algn="just">
              <a:lnSpc>
                <a:spcPts val="1125"/>
              </a:lnSpc>
              <a:spcBef>
                <a:spcPts val="476"/>
              </a:spcBef>
            </a:pPr>
            <a:r>
              <a:rPr sz="975" spc="19" dirty="0">
                <a:latin typeface="Tahoma"/>
                <a:cs typeface="Tahoma"/>
              </a:rPr>
              <a:t>Stručni </a:t>
            </a:r>
            <a:r>
              <a:rPr sz="975" spc="-8" dirty="0">
                <a:latin typeface="Tahoma"/>
                <a:cs typeface="Tahoma"/>
              </a:rPr>
              <a:t>nalaz </a:t>
            </a:r>
            <a:r>
              <a:rPr sz="975" spc="15" dirty="0">
                <a:latin typeface="Tahoma"/>
                <a:cs typeface="Tahoma"/>
              </a:rPr>
              <a:t>iz </a:t>
            </a:r>
            <a:r>
              <a:rPr sz="975" spc="4" dirty="0">
                <a:latin typeface="Tahoma"/>
                <a:cs typeface="Tahoma"/>
              </a:rPr>
              <a:t>člana </a:t>
            </a:r>
            <a:r>
              <a:rPr sz="975" spc="-79" dirty="0">
                <a:latin typeface="Tahoma"/>
                <a:cs typeface="Tahoma"/>
              </a:rPr>
              <a:t>18. </a:t>
            </a:r>
            <a:r>
              <a:rPr sz="975" spc="8" dirty="0">
                <a:latin typeface="Tahoma"/>
                <a:cs typeface="Tahoma"/>
              </a:rPr>
              <a:t>stav </a:t>
            </a:r>
            <a:r>
              <a:rPr sz="975" spc="-143" dirty="0">
                <a:latin typeface="Tahoma"/>
                <a:cs typeface="Tahoma"/>
              </a:rPr>
              <a:t>(1)</a:t>
            </a:r>
            <a:r>
              <a:rPr sz="975" spc="-139" dirty="0">
                <a:latin typeface="Tahoma"/>
                <a:cs typeface="Tahoma"/>
              </a:rPr>
              <a:t> </a:t>
            </a:r>
            <a:r>
              <a:rPr sz="975" spc="-15" dirty="0">
                <a:latin typeface="Tahoma"/>
                <a:cs typeface="Tahoma"/>
              </a:rPr>
              <a:t>ovog </a:t>
            </a:r>
            <a:r>
              <a:rPr sz="975" dirty="0">
                <a:latin typeface="Tahoma"/>
                <a:cs typeface="Tahoma"/>
              </a:rPr>
              <a:t>pravilnika </a:t>
            </a:r>
            <a:r>
              <a:rPr sz="975" spc="8" dirty="0">
                <a:latin typeface="Tahoma"/>
                <a:cs typeface="Tahoma"/>
              </a:rPr>
              <a:t>sadrži: </a:t>
            </a:r>
            <a:r>
              <a:rPr sz="975" spc="-64" dirty="0">
                <a:latin typeface="Tahoma"/>
                <a:cs typeface="Tahoma"/>
              </a:rPr>
              <a:t>a) </a:t>
            </a:r>
            <a:r>
              <a:rPr sz="975" spc="19" dirty="0">
                <a:latin typeface="Tahoma"/>
                <a:cs typeface="Tahoma"/>
              </a:rPr>
              <a:t>opis </a:t>
            </a:r>
            <a:r>
              <a:rPr sz="975" spc="8" dirty="0">
                <a:latin typeface="Tahoma"/>
                <a:cs typeface="Tahoma"/>
              </a:rPr>
              <a:t>tehničko-tehnološkog procesa, </a:t>
            </a:r>
            <a:r>
              <a:rPr sz="975" spc="11" dirty="0">
                <a:latin typeface="Tahoma"/>
                <a:cs typeface="Tahoma"/>
              </a:rPr>
              <a:t>procesa </a:t>
            </a:r>
            <a:r>
              <a:rPr sz="975" spc="15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proizvodnje, </a:t>
            </a:r>
            <a:r>
              <a:rPr sz="975" spc="19" dirty="0">
                <a:latin typeface="Tahoma"/>
                <a:cs typeface="Tahoma"/>
              </a:rPr>
              <a:t>opis </a:t>
            </a:r>
            <a:r>
              <a:rPr sz="975" spc="-4" dirty="0">
                <a:latin typeface="Tahoma"/>
                <a:cs typeface="Tahoma"/>
              </a:rPr>
              <a:t>poslova </a:t>
            </a:r>
            <a:r>
              <a:rPr sz="975" spc="26" dirty="0">
                <a:latin typeface="Tahoma"/>
                <a:cs typeface="Tahoma"/>
              </a:rPr>
              <a:t>i </a:t>
            </a:r>
            <a:r>
              <a:rPr sz="975" spc="-4" dirty="0">
                <a:latin typeface="Tahoma"/>
                <a:cs typeface="Tahoma"/>
              </a:rPr>
              <a:t>radnih </a:t>
            </a:r>
            <a:r>
              <a:rPr sz="975" spc="4" dirty="0">
                <a:latin typeface="Tahoma"/>
                <a:cs typeface="Tahoma"/>
              </a:rPr>
              <a:t>operacija </a:t>
            </a:r>
            <a:r>
              <a:rPr sz="975" spc="15" dirty="0">
                <a:latin typeface="Tahoma"/>
                <a:cs typeface="Tahoma"/>
              </a:rPr>
              <a:t>sa </a:t>
            </a:r>
            <a:r>
              <a:rPr sz="975" spc="-8" dirty="0">
                <a:latin typeface="Tahoma"/>
                <a:cs typeface="Tahoma"/>
              </a:rPr>
              <a:t>njihovim </a:t>
            </a:r>
            <a:r>
              <a:rPr sz="975" spc="-4" dirty="0">
                <a:latin typeface="Tahoma"/>
                <a:cs typeface="Tahoma"/>
              </a:rPr>
              <a:t>vremenom </a:t>
            </a:r>
            <a:r>
              <a:rPr sz="975" spc="-11" dirty="0">
                <a:latin typeface="Tahoma"/>
                <a:cs typeface="Tahoma"/>
              </a:rPr>
              <a:t>trajanja na </a:t>
            </a:r>
            <a:r>
              <a:rPr sz="975" spc="-8" dirty="0">
                <a:latin typeface="Tahoma"/>
                <a:cs typeface="Tahoma"/>
              </a:rPr>
              <a:t>radnom </a:t>
            </a:r>
            <a:r>
              <a:rPr sz="975" spc="-4" dirty="0">
                <a:latin typeface="Tahoma"/>
                <a:cs typeface="Tahoma"/>
              </a:rPr>
              <a:t>mjestu, </a:t>
            </a:r>
            <a:r>
              <a:rPr sz="975" spc="-60" dirty="0">
                <a:latin typeface="Tahoma"/>
                <a:cs typeface="Tahoma"/>
              </a:rPr>
              <a:t>b) </a:t>
            </a:r>
            <a:r>
              <a:rPr sz="975" spc="11" dirty="0">
                <a:latin typeface="Tahoma"/>
                <a:cs typeface="Tahoma"/>
              </a:rPr>
              <a:t>način </a:t>
            </a:r>
            <a:r>
              <a:rPr sz="975" spc="15" dirty="0">
                <a:latin typeface="Tahoma"/>
                <a:cs typeface="Tahoma"/>
              </a:rPr>
              <a:t> </a:t>
            </a:r>
            <a:r>
              <a:rPr sz="975" spc="4" dirty="0">
                <a:latin typeface="Tahoma"/>
                <a:cs typeface="Tahoma"/>
              </a:rPr>
              <a:t>organizacije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rada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-11" dirty="0">
                <a:latin typeface="Tahoma"/>
                <a:cs typeface="Tahoma"/>
              </a:rPr>
              <a:t>na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radnom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mjestu,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-30" dirty="0">
                <a:latin typeface="Tahoma"/>
                <a:cs typeface="Tahoma"/>
              </a:rPr>
              <a:t>c)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19" dirty="0">
                <a:latin typeface="Tahoma"/>
                <a:cs typeface="Tahoma"/>
              </a:rPr>
              <a:t>opis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4" dirty="0">
                <a:latin typeface="Tahoma"/>
                <a:cs typeface="Tahoma"/>
              </a:rPr>
              <a:t>sredstava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za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rad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koje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dirty="0">
                <a:latin typeface="Tahoma"/>
                <a:cs typeface="Tahoma"/>
              </a:rPr>
              <a:t>radnik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upotrebljava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-19" dirty="0">
                <a:latin typeface="Tahoma"/>
                <a:cs typeface="Tahoma"/>
              </a:rPr>
              <a:t>u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radnom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11" dirty="0">
                <a:latin typeface="Tahoma"/>
                <a:cs typeface="Tahoma"/>
              </a:rPr>
              <a:t>procesu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19" dirty="0">
                <a:latin typeface="Tahoma"/>
                <a:cs typeface="Tahoma"/>
              </a:rPr>
              <a:t>ili </a:t>
            </a:r>
            <a:r>
              <a:rPr sz="975" spc="-296" dirty="0">
                <a:latin typeface="Tahoma"/>
                <a:cs typeface="Tahoma"/>
              </a:rPr>
              <a:t> </a:t>
            </a:r>
            <a:r>
              <a:rPr sz="975" spc="-11" dirty="0">
                <a:latin typeface="Tahoma"/>
                <a:cs typeface="Tahoma"/>
              </a:rPr>
              <a:t>je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-11" dirty="0">
                <a:latin typeface="Tahoma"/>
                <a:cs typeface="Tahoma"/>
              </a:rPr>
              <a:t>na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8" dirty="0">
                <a:latin typeface="Tahoma"/>
                <a:cs typeface="Tahoma"/>
              </a:rPr>
              <a:t>bilo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koji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11" dirty="0">
                <a:latin typeface="Tahoma"/>
                <a:cs typeface="Tahoma"/>
              </a:rPr>
              <a:t>način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povezano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15" dirty="0">
                <a:latin typeface="Tahoma"/>
                <a:cs typeface="Tahoma"/>
              </a:rPr>
              <a:t>sa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dirty="0">
                <a:latin typeface="Tahoma"/>
                <a:cs typeface="Tahoma"/>
              </a:rPr>
              <a:t>radnim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spc="11" dirty="0">
                <a:latin typeface="Tahoma"/>
                <a:cs typeface="Tahoma"/>
              </a:rPr>
              <a:t>procesom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26" dirty="0">
                <a:latin typeface="Tahoma"/>
                <a:cs typeface="Tahoma"/>
              </a:rPr>
              <a:t>i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-15" dirty="0">
                <a:latin typeface="Tahoma"/>
                <a:cs typeface="Tahoma"/>
              </a:rPr>
              <a:t>njihov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8" dirty="0">
                <a:latin typeface="Tahoma"/>
                <a:cs typeface="Tahoma"/>
              </a:rPr>
              <a:t>uticaj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-11" dirty="0">
                <a:latin typeface="Tahoma"/>
                <a:cs typeface="Tahoma"/>
              </a:rPr>
              <a:t>na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radnika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15" dirty="0">
                <a:latin typeface="Tahoma"/>
                <a:cs typeface="Tahoma"/>
              </a:rPr>
              <a:t>sa</a:t>
            </a:r>
            <a:r>
              <a:rPr sz="975" spc="-71" dirty="0">
                <a:latin typeface="Tahoma"/>
                <a:cs typeface="Tahoma"/>
              </a:rPr>
              <a:t> </a:t>
            </a:r>
            <a:r>
              <a:rPr sz="975" dirty="0">
                <a:latin typeface="Tahoma"/>
                <a:cs typeface="Tahoma"/>
              </a:rPr>
              <a:t>ergonomskog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4" dirty="0">
                <a:latin typeface="Tahoma"/>
                <a:cs typeface="Tahoma"/>
              </a:rPr>
              <a:t>stanovišta,</a:t>
            </a:r>
            <a:r>
              <a:rPr sz="975" spc="-75" dirty="0">
                <a:latin typeface="Tahoma"/>
                <a:cs typeface="Tahoma"/>
              </a:rPr>
              <a:t> </a:t>
            </a:r>
            <a:r>
              <a:rPr sz="975" spc="-60" dirty="0">
                <a:latin typeface="Tahoma"/>
                <a:cs typeface="Tahoma"/>
              </a:rPr>
              <a:t>d) </a:t>
            </a:r>
            <a:r>
              <a:rPr sz="975" spc="-296" dirty="0">
                <a:latin typeface="Tahoma"/>
                <a:cs typeface="Tahoma"/>
              </a:rPr>
              <a:t> </a:t>
            </a:r>
            <a:r>
              <a:rPr sz="975" spc="15" dirty="0">
                <a:latin typeface="Tahoma"/>
                <a:cs typeface="Tahoma"/>
              </a:rPr>
              <a:t>identiﬁkaciju </a:t>
            </a:r>
            <a:r>
              <a:rPr sz="975" spc="-4" dirty="0">
                <a:latin typeface="Tahoma"/>
                <a:cs typeface="Tahoma"/>
              </a:rPr>
              <a:t>izvora </a:t>
            </a:r>
            <a:r>
              <a:rPr sz="975" spc="11" dirty="0">
                <a:latin typeface="Tahoma"/>
                <a:cs typeface="Tahoma"/>
              </a:rPr>
              <a:t>opasnosti </a:t>
            </a:r>
            <a:r>
              <a:rPr sz="975" spc="15" dirty="0">
                <a:latin typeface="Tahoma"/>
                <a:cs typeface="Tahoma"/>
              </a:rPr>
              <a:t>ﬁzičkih, </a:t>
            </a:r>
            <a:r>
              <a:rPr sz="975" spc="4" dirty="0">
                <a:latin typeface="Tahoma"/>
                <a:cs typeface="Tahoma"/>
              </a:rPr>
              <a:t>hemijskih </a:t>
            </a:r>
            <a:r>
              <a:rPr sz="975" spc="26" dirty="0">
                <a:latin typeface="Tahoma"/>
                <a:cs typeface="Tahoma"/>
              </a:rPr>
              <a:t>i </a:t>
            </a:r>
            <a:r>
              <a:rPr sz="975" spc="11" dirty="0">
                <a:latin typeface="Tahoma"/>
                <a:cs typeface="Tahoma"/>
              </a:rPr>
              <a:t>bioloških </a:t>
            </a:r>
            <a:r>
              <a:rPr sz="975" spc="19" dirty="0">
                <a:latin typeface="Tahoma"/>
                <a:cs typeface="Tahoma"/>
              </a:rPr>
              <a:t>štetnosti </a:t>
            </a:r>
            <a:r>
              <a:rPr sz="975" spc="26" dirty="0">
                <a:latin typeface="Tahoma"/>
                <a:cs typeface="Tahoma"/>
              </a:rPr>
              <a:t>i </a:t>
            </a:r>
            <a:r>
              <a:rPr sz="975" dirty="0">
                <a:latin typeface="Tahoma"/>
                <a:cs typeface="Tahoma"/>
              </a:rPr>
              <a:t>mikroklime, </a:t>
            </a:r>
            <a:r>
              <a:rPr sz="975" spc="-15" dirty="0">
                <a:latin typeface="Tahoma"/>
                <a:cs typeface="Tahoma"/>
              </a:rPr>
              <a:t>njihov </a:t>
            </a:r>
            <a:r>
              <a:rPr sz="975" spc="11" dirty="0">
                <a:latin typeface="Tahoma"/>
                <a:cs typeface="Tahoma"/>
              </a:rPr>
              <a:t>intenzitet </a:t>
            </a:r>
            <a:r>
              <a:rPr sz="975" spc="26" dirty="0">
                <a:latin typeface="Tahoma"/>
                <a:cs typeface="Tahoma"/>
              </a:rPr>
              <a:t>i </a:t>
            </a:r>
            <a:r>
              <a:rPr sz="975" spc="30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vrijeme</a:t>
            </a:r>
            <a:r>
              <a:rPr sz="975" spc="-49" dirty="0">
                <a:latin typeface="Tahoma"/>
                <a:cs typeface="Tahoma"/>
              </a:rPr>
              <a:t> </a:t>
            </a:r>
            <a:r>
              <a:rPr sz="975" spc="11" dirty="0">
                <a:latin typeface="Tahoma"/>
                <a:cs typeface="Tahoma"/>
              </a:rPr>
              <a:t>izloženosti</a:t>
            </a:r>
            <a:r>
              <a:rPr sz="975" spc="-49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radnika</a:t>
            </a:r>
            <a:r>
              <a:rPr sz="975" spc="-45" dirty="0">
                <a:latin typeface="Tahoma"/>
                <a:cs typeface="Tahoma"/>
              </a:rPr>
              <a:t> </a:t>
            </a:r>
            <a:r>
              <a:rPr sz="975" spc="-11" dirty="0">
                <a:latin typeface="Tahoma"/>
                <a:cs typeface="Tahoma"/>
              </a:rPr>
              <a:t>njihovom</a:t>
            </a:r>
            <a:r>
              <a:rPr sz="975" spc="-49" dirty="0">
                <a:latin typeface="Tahoma"/>
                <a:cs typeface="Tahoma"/>
              </a:rPr>
              <a:t> </a:t>
            </a:r>
            <a:r>
              <a:rPr sz="975" spc="-15" dirty="0">
                <a:latin typeface="Tahoma"/>
                <a:cs typeface="Tahoma"/>
              </a:rPr>
              <a:t>trajanju,</a:t>
            </a:r>
            <a:r>
              <a:rPr sz="975" spc="-45" dirty="0">
                <a:latin typeface="Tahoma"/>
                <a:cs typeface="Tahoma"/>
              </a:rPr>
              <a:t> </a:t>
            </a:r>
            <a:r>
              <a:rPr sz="975" spc="-53" dirty="0">
                <a:latin typeface="Tahoma"/>
                <a:cs typeface="Tahoma"/>
              </a:rPr>
              <a:t>e)</a:t>
            </a:r>
            <a:r>
              <a:rPr sz="975" spc="-49" dirty="0">
                <a:latin typeface="Tahoma"/>
                <a:cs typeface="Tahoma"/>
              </a:rPr>
              <a:t> </a:t>
            </a:r>
            <a:r>
              <a:rPr sz="975" dirty="0">
                <a:latin typeface="Tahoma"/>
                <a:cs typeface="Tahoma"/>
              </a:rPr>
              <a:t>ocjenu</a:t>
            </a:r>
            <a:r>
              <a:rPr sz="975" spc="-45" dirty="0">
                <a:latin typeface="Tahoma"/>
                <a:cs typeface="Tahoma"/>
              </a:rPr>
              <a:t> </a:t>
            </a:r>
            <a:r>
              <a:rPr sz="975" spc="23" dirty="0">
                <a:latin typeface="Tahoma"/>
                <a:cs typeface="Tahoma"/>
              </a:rPr>
              <a:t>ﬁzičkog</a:t>
            </a:r>
            <a:r>
              <a:rPr sz="975" spc="-49" dirty="0">
                <a:latin typeface="Tahoma"/>
                <a:cs typeface="Tahoma"/>
              </a:rPr>
              <a:t> </a:t>
            </a:r>
            <a:r>
              <a:rPr sz="975" spc="26" dirty="0">
                <a:latin typeface="Tahoma"/>
                <a:cs typeface="Tahoma"/>
              </a:rPr>
              <a:t>i</a:t>
            </a:r>
            <a:r>
              <a:rPr sz="975" spc="-49" dirty="0">
                <a:latin typeface="Tahoma"/>
                <a:cs typeface="Tahoma"/>
              </a:rPr>
              <a:t> </a:t>
            </a:r>
            <a:r>
              <a:rPr sz="975" spc="15" dirty="0">
                <a:latin typeface="Tahoma"/>
                <a:cs typeface="Tahoma"/>
              </a:rPr>
              <a:t>psihičkog</a:t>
            </a:r>
            <a:r>
              <a:rPr sz="975" spc="-45" dirty="0">
                <a:latin typeface="Tahoma"/>
                <a:cs typeface="Tahoma"/>
              </a:rPr>
              <a:t> </a:t>
            </a:r>
            <a:r>
              <a:rPr sz="975" spc="4" dirty="0">
                <a:latin typeface="Tahoma"/>
                <a:cs typeface="Tahoma"/>
              </a:rPr>
              <a:t>opterećenja</a:t>
            </a:r>
            <a:r>
              <a:rPr sz="975" spc="-49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radnika</a:t>
            </a:r>
            <a:r>
              <a:rPr sz="975" spc="-45" dirty="0">
                <a:latin typeface="Tahoma"/>
                <a:cs typeface="Tahoma"/>
              </a:rPr>
              <a:t> </a:t>
            </a:r>
            <a:r>
              <a:rPr sz="975" spc="26" dirty="0">
                <a:latin typeface="Tahoma"/>
                <a:cs typeface="Tahoma"/>
              </a:rPr>
              <a:t>i</a:t>
            </a:r>
            <a:r>
              <a:rPr sz="975" spc="-49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zahtjeve </a:t>
            </a:r>
            <a:r>
              <a:rPr sz="975" spc="-296" dirty="0">
                <a:latin typeface="Tahoma"/>
                <a:cs typeface="Tahoma"/>
              </a:rPr>
              <a:t> </a:t>
            </a:r>
            <a:r>
              <a:rPr sz="975" spc="4" dirty="0">
                <a:latin typeface="Tahoma"/>
                <a:cs typeface="Tahoma"/>
              </a:rPr>
              <a:t>tjelesnih </a:t>
            </a:r>
            <a:r>
              <a:rPr sz="975" spc="26" dirty="0">
                <a:latin typeface="Tahoma"/>
                <a:cs typeface="Tahoma"/>
              </a:rPr>
              <a:t>i </a:t>
            </a:r>
            <a:r>
              <a:rPr sz="975" spc="19" dirty="0">
                <a:latin typeface="Tahoma"/>
                <a:cs typeface="Tahoma"/>
              </a:rPr>
              <a:t>psihoﬁzičkih </a:t>
            </a:r>
            <a:r>
              <a:rPr sz="975" spc="4" dirty="0">
                <a:latin typeface="Tahoma"/>
                <a:cs typeface="Tahoma"/>
              </a:rPr>
              <a:t>funkcija </a:t>
            </a:r>
            <a:r>
              <a:rPr sz="975" spc="-4" dirty="0">
                <a:latin typeface="Tahoma"/>
                <a:cs typeface="Tahoma"/>
              </a:rPr>
              <a:t>za </a:t>
            </a:r>
            <a:r>
              <a:rPr sz="975" spc="-11" dirty="0">
                <a:latin typeface="Tahoma"/>
                <a:cs typeface="Tahoma"/>
              </a:rPr>
              <a:t>obavljanje rada, </a:t>
            </a:r>
            <a:r>
              <a:rPr sz="975" spc="-41" dirty="0">
                <a:latin typeface="Tahoma"/>
                <a:cs typeface="Tahoma"/>
              </a:rPr>
              <a:t>f) </a:t>
            </a:r>
            <a:r>
              <a:rPr sz="975" dirty="0">
                <a:latin typeface="Tahoma"/>
                <a:cs typeface="Tahoma"/>
              </a:rPr>
              <a:t>ocjenu </a:t>
            </a:r>
            <a:r>
              <a:rPr sz="975" spc="11" dirty="0">
                <a:latin typeface="Tahoma"/>
                <a:cs typeface="Tahoma"/>
              </a:rPr>
              <a:t>opasnosti </a:t>
            </a:r>
            <a:r>
              <a:rPr sz="975" spc="26" dirty="0">
                <a:latin typeface="Tahoma"/>
                <a:cs typeface="Tahoma"/>
              </a:rPr>
              <a:t>i </a:t>
            </a:r>
            <a:r>
              <a:rPr sz="975" spc="19" dirty="0">
                <a:latin typeface="Tahoma"/>
                <a:cs typeface="Tahoma"/>
              </a:rPr>
              <a:t>štetnosti </a:t>
            </a:r>
            <a:r>
              <a:rPr sz="975" dirty="0">
                <a:latin typeface="Tahoma"/>
                <a:cs typeface="Tahoma"/>
              </a:rPr>
              <a:t>po </a:t>
            </a:r>
            <a:r>
              <a:rPr sz="975" spc="-8" dirty="0">
                <a:latin typeface="Tahoma"/>
                <a:cs typeface="Tahoma"/>
              </a:rPr>
              <a:t>zdravlje radnika, </a:t>
            </a:r>
            <a:r>
              <a:rPr sz="975" spc="-68" dirty="0">
                <a:latin typeface="Tahoma"/>
                <a:cs typeface="Tahoma"/>
              </a:rPr>
              <a:t>g) </a:t>
            </a:r>
            <a:r>
              <a:rPr sz="975" spc="-296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mjere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15" dirty="0">
                <a:latin typeface="Tahoma"/>
                <a:cs typeface="Tahoma"/>
              </a:rPr>
              <a:t>zaštite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-11" dirty="0">
                <a:latin typeface="Tahoma"/>
                <a:cs typeface="Tahoma"/>
              </a:rPr>
              <a:t>na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radu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koje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11" dirty="0">
                <a:latin typeface="Tahoma"/>
                <a:cs typeface="Tahoma"/>
              </a:rPr>
              <a:t>su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primijenjene,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dirty="0">
                <a:latin typeface="Tahoma"/>
                <a:cs typeface="Tahoma"/>
              </a:rPr>
              <a:t>odnosno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koje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23" dirty="0">
                <a:latin typeface="Tahoma"/>
                <a:cs typeface="Tahoma"/>
              </a:rPr>
              <a:t>se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trebaju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8" dirty="0">
                <a:latin typeface="Tahoma"/>
                <a:cs typeface="Tahoma"/>
              </a:rPr>
              <a:t>primijeniti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-19" dirty="0">
                <a:latin typeface="Tahoma"/>
                <a:cs typeface="Tahoma"/>
              </a:rPr>
              <a:t>u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8" dirty="0">
                <a:latin typeface="Tahoma"/>
                <a:cs typeface="Tahoma"/>
              </a:rPr>
              <a:t>cilju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otklanjanja</a:t>
            </a:r>
            <a:r>
              <a:rPr sz="975" spc="-94" dirty="0">
                <a:latin typeface="Tahoma"/>
                <a:cs typeface="Tahoma"/>
              </a:rPr>
              <a:t> </a:t>
            </a:r>
            <a:r>
              <a:rPr sz="975" spc="11" dirty="0">
                <a:latin typeface="Tahoma"/>
                <a:cs typeface="Tahoma"/>
              </a:rPr>
              <a:t>postojećih </a:t>
            </a:r>
            <a:r>
              <a:rPr sz="975" spc="-296" dirty="0">
                <a:latin typeface="Tahoma"/>
                <a:cs typeface="Tahoma"/>
              </a:rPr>
              <a:t> </a:t>
            </a:r>
            <a:r>
              <a:rPr sz="975" spc="11" dirty="0">
                <a:latin typeface="Tahoma"/>
                <a:cs typeface="Tahoma"/>
              </a:rPr>
              <a:t>opasnosti </a:t>
            </a:r>
            <a:r>
              <a:rPr sz="975" spc="26" dirty="0">
                <a:latin typeface="Tahoma"/>
                <a:cs typeface="Tahoma"/>
              </a:rPr>
              <a:t>i </a:t>
            </a:r>
            <a:r>
              <a:rPr sz="975" spc="19" dirty="0">
                <a:latin typeface="Tahoma"/>
                <a:cs typeface="Tahoma"/>
              </a:rPr>
              <a:t>štetnosti </a:t>
            </a:r>
            <a:r>
              <a:rPr sz="975" dirty="0">
                <a:latin typeface="Tahoma"/>
                <a:cs typeface="Tahoma"/>
              </a:rPr>
              <a:t>po </a:t>
            </a:r>
            <a:r>
              <a:rPr sz="975" spc="-8" dirty="0">
                <a:latin typeface="Tahoma"/>
                <a:cs typeface="Tahoma"/>
              </a:rPr>
              <a:t>zdravlje </a:t>
            </a:r>
            <a:r>
              <a:rPr sz="975" spc="26" dirty="0">
                <a:latin typeface="Tahoma"/>
                <a:cs typeface="Tahoma"/>
              </a:rPr>
              <a:t>i </a:t>
            </a:r>
            <a:r>
              <a:rPr sz="975" spc="-8" dirty="0">
                <a:latin typeface="Tahoma"/>
                <a:cs typeface="Tahoma"/>
              </a:rPr>
              <a:t>radnu </a:t>
            </a:r>
            <a:r>
              <a:rPr sz="975" spc="11" dirty="0">
                <a:latin typeface="Tahoma"/>
                <a:cs typeface="Tahoma"/>
              </a:rPr>
              <a:t>sposobnost </a:t>
            </a:r>
            <a:r>
              <a:rPr sz="975" spc="-8" dirty="0">
                <a:latin typeface="Tahoma"/>
                <a:cs typeface="Tahoma"/>
              </a:rPr>
              <a:t>radnika, </a:t>
            </a:r>
            <a:r>
              <a:rPr sz="975" spc="-68" dirty="0">
                <a:latin typeface="Tahoma"/>
                <a:cs typeface="Tahoma"/>
              </a:rPr>
              <a:t>h) </a:t>
            </a:r>
            <a:r>
              <a:rPr sz="975" b="1" spc="-49" dirty="0">
                <a:latin typeface="Tahoma"/>
                <a:cs typeface="Tahoma"/>
              </a:rPr>
              <a:t>stepen </a:t>
            </a:r>
            <a:r>
              <a:rPr sz="975" b="1" spc="-56" dirty="0">
                <a:latin typeface="Tahoma"/>
                <a:cs typeface="Tahoma"/>
              </a:rPr>
              <a:t>uticaja posebnih </a:t>
            </a:r>
            <a:r>
              <a:rPr sz="975" b="1" spc="-68" dirty="0">
                <a:latin typeface="Tahoma"/>
                <a:cs typeface="Tahoma"/>
              </a:rPr>
              <a:t>uvjeta </a:t>
            </a:r>
            <a:r>
              <a:rPr sz="975" b="1" spc="-60" dirty="0">
                <a:latin typeface="Tahoma"/>
                <a:cs typeface="Tahoma"/>
              </a:rPr>
              <a:t>rada </a:t>
            </a:r>
            <a:r>
              <a:rPr sz="975" b="1" spc="-45" dirty="0">
                <a:latin typeface="Tahoma"/>
                <a:cs typeface="Tahoma"/>
              </a:rPr>
              <a:t>i </a:t>
            </a:r>
            <a:r>
              <a:rPr sz="975" b="1" spc="-41" dirty="0">
                <a:latin typeface="Tahoma"/>
                <a:cs typeface="Tahoma"/>
              </a:rPr>
              <a:t> </a:t>
            </a:r>
            <a:r>
              <a:rPr sz="975" b="1" spc="-60" dirty="0">
                <a:latin typeface="Tahoma"/>
                <a:cs typeface="Tahoma"/>
              </a:rPr>
              <a:t>povećanog rizika </a:t>
            </a:r>
            <a:r>
              <a:rPr sz="975" b="1" spc="-75" dirty="0">
                <a:latin typeface="Tahoma"/>
                <a:cs typeface="Tahoma"/>
              </a:rPr>
              <a:t>na </a:t>
            </a:r>
            <a:r>
              <a:rPr sz="975" b="1" spc="-64" dirty="0">
                <a:latin typeface="Tahoma"/>
                <a:cs typeface="Tahoma"/>
              </a:rPr>
              <a:t>zdravstvenu </a:t>
            </a:r>
            <a:r>
              <a:rPr sz="975" b="1" spc="-45" dirty="0">
                <a:latin typeface="Tahoma"/>
                <a:cs typeface="Tahoma"/>
              </a:rPr>
              <a:t>i </a:t>
            </a:r>
            <a:r>
              <a:rPr sz="975" b="1" spc="-71" dirty="0">
                <a:latin typeface="Tahoma"/>
                <a:cs typeface="Tahoma"/>
              </a:rPr>
              <a:t>radnu </a:t>
            </a:r>
            <a:r>
              <a:rPr sz="975" b="1" spc="-45" dirty="0">
                <a:latin typeface="Tahoma"/>
                <a:cs typeface="Tahoma"/>
              </a:rPr>
              <a:t>sposobnost </a:t>
            </a:r>
            <a:r>
              <a:rPr sz="975" b="1" spc="-68" dirty="0">
                <a:latin typeface="Tahoma"/>
                <a:cs typeface="Tahoma"/>
              </a:rPr>
              <a:t>radnika </a:t>
            </a:r>
            <a:r>
              <a:rPr sz="975" b="1" spc="-90" dirty="0">
                <a:latin typeface="Tahoma"/>
                <a:cs typeface="Tahoma"/>
              </a:rPr>
              <a:t>u </a:t>
            </a:r>
            <a:r>
              <a:rPr sz="975" b="1" spc="-56" dirty="0">
                <a:latin typeface="Tahoma"/>
                <a:cs typeface="Tahoma"/>
              </a:rPr>
              <a:t>skladu </a:t>
            </a:r>
            <a:r>
              <a:rPr sz="975" b="1" spc="-38" dirty="0">
                <a:latin typeface="Tahoma"/>
                <a:cs typeface="Tahoma"/>
              </a:rPr>
              <a:t>sa </a:t>
            </a:r>
            <a:r>
              <a:rPr sz="975" b="1" spc="-68" dirty="0">
                <a:latin typeface="Tahoma"/>
                <a:cs typeface="Tahoma"/>
              </a:rPr>
              <a:t>metodologijom</a:t>
            </a:r>
            <a:r>
              <a:rPr sz="975" spc="-68" dirty="0">
                <a:latin typeface="Tahoma"/>
                <a:cs typeface="Tahoma"/>
              </a:rPr>
              <a:t>, </a:t>
            </a:r>
            <a:r>
              <a:rPr sz="975" spc="-45" dirty="0">
                <a:latin typeface="Tahoma"/>
                <a:cs typeface="Tahoma"/>
              </a:rPr>
              <a:t>i) </a:t>
            </a:r>
            <a:r>
              <a:rPr sz="975" dirty="0">
                <a:latin typeface="Tahoma"/>
                <a:cs typeface="Tahoma"/>
              </a:rPr>
              <a:t>razloge </a:t>
            </a:r>
            <a:r>
              <a:rPr sz="975" spc="-4" dirty="0">
                <a:latin typeface="Tahoma"/>
                <a:cs typeface="Tahoma"/>
              </a:rPr>
              <a:t>zbog </a:t>
            </a:r>
            <a:r>
              <a:rPr sz="975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kojih </a:t>
            </a:r>
            <a:r>
              <a:rPr sz="975" spc="23" dirty="0">
                <a:latin typeface="Tahoma"/>
                <a:cs typeface="Tahoma"/>
              </a:rPr>
              <a:t>se </a:t>
            </a:r>
            <a:r>
              <a:rPr sz="975" spc="11" dirty="0">
                <a:latin typeface="Tahoma"/>
                <a:cs typeface="Tahoma"/>
              </a:rPr>
              <a:t>postojećim </a:t>
            </a:r>
            <a:r>
              <a:rPr sz="975" spc="-8" dirty="0">
                <a:latin typeface="Tahoma"/>
                <a:cs typeface="Tahoma"/>
              </a:rPr>
              <a:t>mjerama </a:t>
            </a:r>
            <a:r>
              <a:rPr sz="975" spc="15" dirty="0">
                <a:latin typeface="Tahoma"/>
                <a:cs typeface="Tahoma"/>
              </a:rPr>
              <a:t>zaštite </a:t>
            </a:r>
            <a:r>
              <a:rPr sz="975" spc="-11" dirty="0">
                <a:latin typeface="Tahoma"/>
                <a:cs typeface="Tahoma"/>
              </a:rPr>
              <a:t>na </a:t>
            </a:r>
            <a:r>
              <a:rPr sz="975" spc="-8" dirty="0">
                <a:latin typeface="Tahoma"/>
                <a:cs typeface="Tahoma"/>
              </a:rPr>
              <a:t>radu ne </a:t>
            </a:r>
            <a:r>
              <a:rPr sz="975" spc="-11" dirty="0">
                <a:latin typeface="Tahoma"/>
                <a:cs typeface="Tahoma"/>
              </a:rPr>
              <a:t>mogu </a:t>
            </a:r>
            <a:r>
              <a:rPr sz="975" spc="11" dirty="0">
                <a:latin typeface="Tahoma"/>
                <a:cs typeface="Tahoma"/>
              </a:rPr>
              <a:t>okloniti opasnosti </a:t>
            </a:r>
            <a:r>
              <a:rPr sz="975" spc="26" dirty="0">
                <a:latin typeface="Tahoma"/>
                <a:cs typeface="Tahoma"/>
              </a:rPr>
              <a:t>i </a:t>
            </a:r>
            <a:r>
              <a:rPr sz="975" spc="19" dirty="0">
                <a:latin typeface="Tahoma"/>
                <a:cs typeface="Tahoma"/>
              </a:rPr>
              <a:t>štetnosti </a:t>
            </a:r>
            <a:r>
              <a:rPr sz="975" spc="-11" dirty="0">
                <a:latin typeface="Tahoma"/>
                <a:cs typeface="Tahoma"/>
              </a:rPr>
              <a:t>na </a:t>
            </a:r>
            <a:r>
              <a:rPr sz="975" dirty="0">
                <a:latin typeface="Tahoma"/>
                <a:cs typeface="Tahoma"/>
              </a:rPr>
              <a:t>poslovima </a:t>
            </a:r>
            <a:r>
              <a:rPr sz="975" spc="15" dirty="0">
                <a:latin typeface="Tahoma"/>
                <a:cs typeface="Tahoma"/>
              </a:rPr>
              <a:t>sa </a:t>
            </a:r>
            <a:r>
              <a:rPr sz="975" spc="19" dirty="0">
                <a:latin typeface="Tahoma"/>
                <a:cs typeface="Tahoma"/>
              </a:rPr>
              <a:t> </a:t>
            </a:r>
            <a:r>
              <a:rPr sz="975" dirty="0">
                <a:latin typeface="Tahoma"/>
                <a:cs typeface="Tahoma"/>
              </a:rPr>
              <a:t>povećanim</a:t>
            </a:r>
            <a:r>
              <a:rPr sz="975" spc="-109" dirty="0">
                <a:latin typeface="Tahoma"/>
                <a:cs typeface="Tahoma"/>
              </a:rPr>
              <a:t> </a:t>
            </a:r>
            <a:r>
              <a:rPr sz="975" dirty="0">
                <a:latin typeface="Tahoma"/>
                <a:cs typeface="Tahoma"/>
              </a:rPr>
              <a:t>rizikom,</a:t>
            </a:r>
            <a:r>
              <a:rPr sz="975" spc="-109" dirty="0">
                <a:latin typeface="Tahoma"/>
                <a:cs typeface="Tahoma"/>
              </a:rPr>
              <a:t> </a:t>
            </a:r>
            <a:r>
              <a:rPr sz="975" spc="-75" dirty="0">
                <a:latin typeface="Tahoma"/>
                <a:cs typeface="Tahoma"/>
              </a:rPr>
              <a:t>j)</a:t>
            </a:r>
            <a:r>
              <a:rPr sz="975" spc="-109" dirty="0">
                <a:latin typeface="Tahoma"/>
                <a:cs typeface="Tahoma"/>
              </a:rPr>
              <a:t> </a:t>
            </a:r>
            <a:r>
              <a:rPr sz="975" dirty="0">
                <a:latin typeface="Tahoma"/>
                <a:cs typeface="Tahoma"/>
              </a:rPr>
              <a:t>prijedlog</a:t>
            </a:r>
            <a:r>
              <a:rPr sz="975" spc="-105" dirty="0">
                <a:latin typeface="Tahoma"/>
                <a:cs typeface="Tahoma"/>
              </a:rPr>
              <a:t> </a:t>
            </a:r>
            <a:r>
              <a:rPr sz="975" spc="-4" dirty="0">
                <a:latin typeface="Tahoma"/>
                <a:cs typeface="Tahoma"/>
              </a:rPr>
              <a:t>za</a:t>
            </a:r>
            <a:r>
              <a:rPr sz="975" spc="-109" dirty="0">
                <a:latin typeface="Tahoma"/>
                <a:cs typeface="Tahoma"/>
              </a:rPr>
              <a:t> </a:t>
            </a:r>
            <a:r>
              <a:rPr sz="975" spc="4" dirty="0">
                <a:latin typeface="Tahoma"/>
                <a:cs typeface="Tahoma"/>
              </a:rPr>
              <a:t>skraćivanje</a:t>
            </a:r>
            <a:r>
              <a:rPr sz="975" spc="-109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radnog</a:t>
            </a:r>
            <a:r>
              <a:rPr sz="975" spc="-105" dirty="0">
                <a:latin typeface="Tahoma"/>
                <a:cs typeface="Tahoma"/>
              </a:rPr>
              <a:t> </a:t>
            </a:r>
            <a:r>
              <a:rPr sz="975" spc="-8" dirty="0">
                <a:latin typeface="Tahoma"/>
                <a:cs typeface="Tahoma"/>
              </a:rPr>
              <a:t>vremena</a:t>
            </a:r>
            <a:r>
              <a:rPr sz="975" spc="-109" dirty="0">
                <a:latin typeface="Tahoma"/>
                <a:cs typeface="Tahoma"/>
              </a:rPr>
              <a:t> </a:t>
            </a:r>
            <a:r>
              <a:rPr sz="975" spc="-11" dirty="0">
                <a:latin typeface="Tahoma"/>
                <a:cs typeface="Tahoma"/>
              </a:rPr>
              <a:t>na</a:t>
            </a:r>
            <a:r>
              <a:rPr sz="975" spc="-109" dirty="0">
                <a:latin typeface="Tahoma"/>
                <a:cs typeface="Tahoma"/>
              </a:rPr>
              <a:t> </a:t>
            </a:r>
            <a:r>
              <a:rPr sz="975" spc="-11" dirty="0">
                <a:latin typeface="Tahoma"/>
                <a:cs typeface="Tahoma"/>
              </a:rPr>
              <a:t>dnevnom</a:t>
            </a:r>
            <a:r>
              <a:rPr sz="975" spc="-105" dirty="0">
                <a:latin typeface="Tahoma"/>
                <a:cs typeface="Tahoma"/>
              </a:rPr>
              <a:t> </a:t>
            </a:r>
            <a:r>
              <a:rPr sz="975" spc="-11" dirty="0">
                <a:latin typeface="Tahoma"/>
                <a:cs typeface="Tahoma"/>
              </a:rPr>
              <a:t>nivou.</a:t>
            </a:r>
            <a:endParaRPr sz="975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52" y="997947"/>
            <a:ext cx="4696397" cy="3876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>
              <a:lnSpc>
                <a:spcPct val="114999"/>
              </a:lnSpc>
              <a:spcBef>
                <a:spcPts val="75"/>
              </a:spcBef>
            </a:pPr>
            <a:r>
              <a:rPr sz="1125" spc="-79" dirty="0"/>
              <a:t>Raspoređivanje</a:t>
            </a:r>
            <a:r>
              <a:rPr sz="1125" spc="-98" dirty="0"/>
              <a:t> </a:t>
            </a:r>
            <a:r>
              <a:rPr sz="1125" spc="-83" dirty="0"/>
              <a:t>radnika</a:t>
            </a:r>
            <a:r>
              <a:rPr sz="1125" spc="-98" dirty="0"/>
              <a:t> </a:t>
            </a:r>
            <a:r>
              <a:rPr sz="1125" spc="-94" dirty="0"/>
              <a:t>na </a:t>
            </a:r>
            <a:r>
              <a:rPr sz="1125" spc="-71" dirty="0"/>
              <a:t>poslove</a:t>
            </a:r>
            <a:r>
              <a:rPr sz="1125" spc="-98" dirty="0"/>
              <a:t> </a:t>
            </a:r>
            <a:r>
              <a:rPr sz="1125" spc="-49" dirty="0"/>
              <a:t>sa</a:t>
            </a:r>
            <a:r>
              <a:rPr sz="1125" spc="-98" dirty="0"/>
              <a:t> </a:t>
            </a:r>
            <a:r>
              <a:rPr sz="1125" spc="-79" dirty="0"/>
              <a:t>povećanim</a:t>
            </a:r>
            <a:r>
              <a:rPr sz="1125" spc="-94" dirty="0"/>
              <a:t> </a:t>
            </a:r>
            <a:r>
              <a:rPr sz="1125" spc="-83" dirty="0"/>
              <a:t>rizikom</a:t>
            </a:r>
            <a:r>
              <a:rPr sz="1125" spc="-98" dirty="0"/>
              <a:t> </a:t>
            </a:r>
            <a:r>
              <a:rPr sz="1125" spc="-56" dirty="0"/>
              <a:t>i</a:t>
            </a:r>
            <a:r>
              <a:rPr sz="1125" spc="-98" dirty="0"/>
              <a:t> </a:t>
            </a:r>
            <a:r>
              <a:rPr sz="1125" spc="-60" dirty="0"/>
              <a:t>periodični</a:t>
            </a:r>
            <a:r>
              <a:rPr sz="1125" spc="-94" dirty="0"/>
              <a:t> </a:t>
            </a:r>
            <a:r>
              <a:rPr sz="1125" spc="-71" dirty="0"/>
              <a:t>ljekarski</a:t>
            </a:r>
            <a:r>
              <a:rPr sz="1125" spc="-98" dirty="0"/>
              <a:t> </a:t>
            </a:r>
            <a:r>
              <a:rPr sz="1125" spc="-68" dirty="0"/>
              <a:t>pregledi</a:t>
            </a:r>
            <a:r>
              <a:rPr sz="1125" spc="139" dirty="0"/>
              <a:t> </a:t>
            </a:r>
            <a:r>
              <a:rPr sz="1125" spc="-83" dirty="0"/>
              <a:t>radnika</a:t>
            </a:r>
            <a:r>
              <a:rPr sz="1125" spc="-98" dirty="0"/>
              <a:t> </a:t>
            </a:r>
            <a:r>
              <a:rPr sz="1125" spc="-94" dirty="0"/>
              <a:t>koji </a:t>
            </a:r>
            <a:r>
              <a:rPr sz="1125" spc="-319" dirty="0"/>
              <a:t> </a:t>
            </a:r>
            <a:r>
              <a:rPr sz="1125" spc="-90" dirty="0"/>
              <a:t>obavljaju</a:t>
            </a:r>
            <a:r>
              <a:rPr sz="1125" spc="-109" dirty="0"/>
              <a:t> </a:t>
            </a:r>
            <a:r>
              <a:rPr sz="1125" spc="-71" dirty="0"/>
              <a:t>poslove</a:t>
            </a:r>
            <a:r>
              <a:rPr sz="1125" spc="-105" dirty="0"/>
              <a:t> </a:t>
            </a:r>
            <a:r>
              <a:rPr sz="1125" spc="-49" dirty="0"/>
              <a:t>sa</a:t>
            </a:r>
            <a:r>
              <a:rPr sz="1125" spc="-105" dirty="0"/>
              <a:t> </a:t>
            </a:r>
            <a:r>
              <a:rPr sz="1125" spc="-79" dirty="0"/>
              <a:t>povećanim</a:t>
            </a:r>
            <a:r>
              <a:rPr sz="1125" spc="-105" dirty="0"/>
              <a:t> </a:t>
            </a:r>
            <a:r>
              <a:rPr sz="1125" spc="-83" dirty="0"/>
              <a:t>rizikom</a:t>
            </a:r>
            <a:endParaRPr sz="1125"/>
          </a:p>
        </p:txBody>
      </p:sp>
      <p:sp>
        <p:nvSpPr>
          <p:cNvPr id="3" name="object 3"/>
          <p:cNvSpPr txBox="1"/>
          <p:nvPr/>
        </p:nvSpPr>
        <p:spPr>
          <a:xfrm>
            <a:off x="288544" y="1531168"/>
            <a:ext cx="5907405" cy="130119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 indent="27623">
              <a:lnSpc>
                <a:spcPct val="117000"/>
              </a:lnSpc>
              <a:spcBef>
                <a:spcPts val="68"/>
              </a:spcBef>
            </a:pPr>
            <a:r>
              <a:rPr sz="1088" b="1" spc="-64" dirty="0">
                <a:solidFill>
                  <a:srgbClr val="454545"/>
                </a:solidFill>
                <a:latin typeface="Tahoma"/>
                <a:cs typeface="Tahoma"/>
              </a:rPr>
              <a:t>Pravilnik </a:t>
            </a:r>
            <a:r>
              <a:rPr sz="1088" b="1" spc="-56" dirty="0">
                <a:solidFill>
                  <a:srgbClr val="454545"/>
                </a:solidFill>
                <a:latin typeface="Tahoma"/>
                <a:cs typeface="Tahoma"/>
              </a:rPr>
              <a:t>o </a:t>
            </a:r>
            <a:r>
              <a:rPr sz="1088" b="1" spc="-60" dirty="0">
                <a:solidFill>
                  <a:srgbClr val="454545"/>
                </a:solidFill>
                <a:latin typeface="Tahoma"/>
                <a:cs typeface="Tahoma"/>
              </a:rPr>
              <a:t>postupku </a:t>
            </a:r>
            <a:r>
              <a:rPr sz="1088" b="1" spc="-64" dirty="0">
                <a:solidFill>
                  <a:srgbClr val="454545"/>
                </a:solidFill>
                <a:latin typeface="Tahoma"/>
                <a:cs typeface="Tahoma"/>
              </a:rPr>
              <a:t>raspoređivanja </a:t>
            </a:r>
            <a:r>
              <a:rPr sz="1088" b="1" spc="-71" dirty="0">
                <a:solidFill>
                  <a:srgbClr val="454545"/>
                </a:solidFill>
                <a:latin typeface="Tahoma"/>
                <a:cs typeface="Tahoma"/>
              </a:rPr>
              <a:t>radnika </a:t>
            </a:r>
            <a:r>
              <a:rPr sz="1088" b="1" spc="-83" dirty="0">
                <a:solidFill>
                  <a:srgbClr val="454545"/>
                </a:solidFill>
                <a:latin typeface="Tahoma"/>
                <a:cs typeface="Tahoma"/>
              </a:rPr>
              <a:t>na </a:t>
            </a:r>
            <a:r>
              <a:rPr sz="1088" b="1" spc="-60" dirty="0">
                <a:solidFill>
                  <a:srgbClr val="454545"/>
                </a:solidFill>
                <a:latin typeface="Tahoma"/>
                <a:cs typeface="Tahoma"/>
              </a:rPr>
              <a:t>poslove </a:t>
            </a:r>
            <a:r>
              <a:rPr sz="1088" b="1" spc="-38" dirty="0">
                <a:solidFill>
                  <a:srgbClr val="454545"/>
                </a:solidFill>
                <a:latin typeface="Tahoma"/>
                <a:cs typeface="Tahoma"/>
              </a:rPr>
              <a:t>sa </a:t>
            </a:r>
            <a:r>
              <a:rPr sz="1088" b="1" spc="-68" dirty="0">
                <a:solidFill>
                  <a:srgbClr val="454545"/>
                </a:solidFill>
                <a:latin typeface="Tahoma"/>
                <a:cs typeface="Tahoma"/>
              </a:rPr>
              <a:t>povećanim </a:t>
            </a:r>
            <a:r>
              <a:rPr sz="1088" b="1" spc="-71" dirty="0">
                <a:solidFill>
                  <a:srgbClr val="454545"/>
                </a:solidFill>
                <a:latin typeface="Tahoma"/>
                <a:cs typeface="Tahoma"/>
              </a:rPr>
              <a:t>rizikom </a:t>
            </a:r>
            <a:r>
              <a:rPr sz="1088" b="1" spc="-49" dirty="0">
                <a:solidFill>
                  <a:srgbClr val="454545"/>
                </a:solidFill>
                <a:latin typeface="Tahoma"/>
                <a:cs typeface="Tahoma"/>
              </a:rPr>
              <a:t>i </a:t>
            </a:r>
            <a:r>
              <a:rPr sz="1088" b="1" spc="-56" dirty="0">
                <a:solidFill>
                  <a:srgbClr val="454545"/>
                </a:solidFill>
                <a:latin typeface="Tahoma"/>
                <a:cs typeface="Tahoma"/>
              </a:rPr>
              <a:t>o </a:t>
            </a:r>
            <a:r>
              <a:rPr sz="1088" b="1" spc="-60" dirty="0">
                <a:solidFill>
                  <a:srgbClr val="454545"/>
                </a:solidFill>
                <a:latin typeface="Tahoma"/>
                <a:cs typeface="Tahoma"/>
              </a:rPr>
              <a:t>postupku </a:t>
            </a:r>
            <a:r>
              <a:rPr sz="1088" b="1" spc="-56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88" b="1" spc="-68" dirty="0">
                <a:solidFill>
                  <a:srgbClr val="454545"/>
                </a:solidFill>
                <a:latin typeface="Tahoma"/>
                <a:cs typeface="Tahoma"/>
              </a:rPr>
              <a:t>prethodnih</a:t>
            </a:r>
            <a:r>
              <a:rPr sz="1088" b="1" spc="-9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88" b="1" spc="-49" dirty="0">
                <a:solidFill>
                  <a:srgbClr val="454545"/>
                </a:solidFill>
                <a:latin typeface="Tahoma"/>
                <a:cs typeface="Tahoma"/>
              </a:rPr>
              <a:t>i</a:t>
            </a:r>
            <a:r>
              <a:rPr sz="1088" b="1" spc="-86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88" b="1" spc="-53" dirty="0">
                <a:solidFill>
                  <a:srgbClr val="454545"/>
                </a:solidFill>
                <a:latin typeface="Tahoma"/>
                <a:cs typeface="Tahoma"/>
              </a:rPr>
              <a:t>periodičnih</a:t>
            </a:r>
            <a:r>
              <a:rPr sz="1088" b="1" spc="-86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88" b="1" spc="-68" dirty="0">
                <a:solidFill>
                  <a:srgbClr val="454545"/>
                </a:solidFill>
                <a:latin typeface="Tahoma"/>
                <a:cs typeface="Tahoma"/>
              </a:rPr>
              <a:t>ljekarskih</a:t>
            </a:r>
            <a:r>
              <a:rPr sz="1088" b="1" spc="-86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88" b="1" spc="-60" dirty="0">
                <a:solidFill>
                  <a:srgbClr val="454545"/>
                </a:solidFill>
                <a:latin typeface="Tahoma"/>
                <a:cs typeface="Tahoma"/>
              </a:rPr>
              <a:t>pregleda</a:t>
            </a:r>
            <a:r>
              <a:rPr sz="1088" b="1" spc="-86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88" b="1" spc="-71" dirty="0">
                <a:solidFill>
                  <a:srgbClr val="454545"/>
                </a:solidFill>
                <a:latin typeface="Tahoma"/>
                <a:cs typeface="Tahoma"/>
              </a:rPr>
              <a:t>radnika</a:t>
            </a:r>
            <a:r>
              <a:rPr sz="1088" b="1" spc="-86" dirty="0">
                <a:solidFill>
                  <a:srgbClr val="454545"/>
                </a:solidFill>
                <a:latin typeface="Tahoma"/>
                <a:cs typeface="Tahoma"/>
              </a:rPr>
              <a:t> koji </a:t>
            </a:r>
            <a:r>
              <a:rPr sz="1088" b="1" spc="-79" dirty="0">
                <a:solidFill>
                  <a:srgbClr val="454545"/>
                </a:solidFill>
                <a:latin typeface="Tahoma"/>
                <a:cs typeface="Tahoma"/>
              </a:rPr>
              <a:t>obavljaju</a:t>
            </a:r>
            <a:r>
              <a:rPr sz="1088" b="1" spc="-9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88" b="1" spc="-60" dirty="0">
                <a:solidFill>
                  <a:srgbClr val="454545"/>
                </a:solidFill>
                <a:latin typeface="Tahoma"/>
                <a:cs typeface="Tahoma"/>
              </a:rPr>
              <a:t>poslove</a:t>
            </a:r>
            <a:r>
              <a:rPr sz="1088" b="1" spc="-86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88" b="1" spc="-38" dirty="0">
                <a:solidFill>
                  <a:srgbClr val="454545"/>
                </a:solidFill>
                <a:latin typeface="Tahoma"/>
                <a:cs typeface="Tahoma"/>
              </a:rPr>
              <a:t>sa</a:t>
            </a:r>
            <a:r>
              <a:rPr sz="1088" b="1" spc="-86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88" b="1" spc="-68" dirty="0">
                <a:solidFill>
                  <a:srgbClr val="454545"/>
                </a:solidFill>
                <a:latin typeface="Tahoma"/>
                <a:cs typeface="Tahoma"/>
              </a:rPr>
              <a:t>povećanim</a:t>
            </a:r>
            <a:r>
              <a:rPr sz="1088" b="1" spc="-86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88" b="1" spc="-71" dirty="0">
                <a:solidFill>
                  <a:srgbClr val="454545"/>
                </a:solidFill>
                <a:latin typeface="Tahoma"/>
                <a:cs typeface="Tahoma"/>
              </a:rPr>
              <a:t>rizikom </a:t>
            </a:r>
            <a:r>
              <a:rPr sz="1088" b="1" spc="-307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050" b="1" spc="-71" dirty="0">
                <a:latin typeface="Tahoma"/>
                <a:cs typeface="Tahoma"/>
              </a:rPr>
              <a:t>(“Sl.novine</a:t>
            </a:r>
            <a:r>
              <a:rPr sz="1050" b="1" spc="-101" dirty="0">
                <a:latin typeface="Tahoma"/>
                <a:cs typeface="Tahoma"/>
              </a:rPr>
              <a:t> </a:t>
            </a:r>
            <a:r>
              <a:rPr sz="1050" b="1" spc="-75" dirty="0">
                <a:latin typeface="Tahoma"/>
                <a:cs typeface="Tahoma"/>
              </a:rPr>
              <a:t>FBiH”</a:t>
            </a:r>
            <a:r>
              <a:rPr sz="1050" b="1" spc="-98" dirty="0">
                <a:latin typeface="Tahoma"/>
                <a:cs typeface="Tahoma"/>
              </a:rPr>
              <a:t> </a:t>
            </a:r>
            <a:r>
              <a:rPr sz="1050" b="1" spc="-71" dirty="0">
                <a:latin typeface="Tahoma"/>
                <a:cs typeface="Tahoma"/>
              </a:rPr>
              <a:t>broj</a:t>
            </a:r>
            <a:r>
              <a:rPr sz="1050" b="1" spc="-98" dirty="0">
                <a:latin typeface="Tahoma"/>
                <a:cs typeface="Tahoma"/>
              </a:rPr>
              <a:t> 9/23)</a:t>
            </a:r>
            <a:endParaRPr sz="1050">
              <a:latin typeface="Tahoma"/>
              <a:cs typeface="Tahoma"/>
            </a:endParaRPr>
          </a:p>
          <a:p>
            <a:pPr marL="352425" indent="-258128">
              <a:spcBef>
                <a:spcPts val="1095"/>
              </a:spcBef>
              <a:buFont typeface="Arial MT"/>
              <a:buChar char="●"/>
              <a:tabLst>
                <a:tab pos="351949" algn="l"/>
                <a:tab pos="352425" algn="l"/>
              </a:tabLst>
            </a:pPr>
            <a:r>
              <a:rPr sz="1125" spc="23" dirty="0">
                <a:latin typeface="Tahoma"/>
                <a:cs typeface="Tahoma"/>
              </a:rPr>
              <a:t>P</a:t>
            </a:r>
            <a:r>
              <a:rPr sz="1125" spc="8" dirty="0">
                <a:latin typeface="Tahoma"/>
                <a:cs typeface="Tahoma"/>
              </a:rPr>
              <a:t>osl</a:t>
            </a:r>
            <a:r>
              <a:rPr sz="1125" spc="-11" dirty="0">
                <a:latin typeface="Tahoma"/>
                <a:cs typeface="Tahoma"/>
              </a:rPr>
              <a:t>o</a:t>
            </a:r>
            <a:r>
              <a:rPr sz="1125" dirty="0">
                <a:latin typeface="Tahoma"/>
                <a:cs typeface="Tahoma"/>
              </a:rPr>
              <a:t>vi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11" dirty="0">
                <a:latin typeface="Tahoma"/>
                <a:cs typeface="Tahoma"/>
              </a:rPr>
              <a:t>sa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11" dirty="0">
                <a:latin typeface="Tahoma"/>
                <a:cs typeface="Tahoma"/>
              </a:rPr>
              <a:t>p</a:t>
            </a:r>
            <a:r>
              <a:rPr sz="1125" spc="-23" dirty="0">
                <a:latin typeface="Tahoma"/>
                <a:cs typeface="Tahoma"/>
              </a:rPr>
              <a:t>o</a:t>
            </a:r>
            <a:r>
              <a:rPr sz="1125" spc="-45" dirty="0">
                <a:latin typeface="Tahoma"/>
                <a:cs typeface="Tahoma"/>
              </a:rPr>
              <a:t>v</a:t>
            </a:r>
            <a:r>
              <a:rPr sz="1125" spc="8" dirty="0">
                <a:latin typeface="Tahoma"/>
                <a:cs typeface="Tahoma"/>
              </a:rPr>
              <a:t>ećanim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11" dirty="0">
                <a:latin typeface="Tahoma"/>
                <a:cs typeface="Tahoma"/>
              </a:rPr>
              <a:t>rizi</a:t>
            </a:r>
            <a:r>
              <a:rPr sz="1125" spc="-4" dirty="0">
                <a:latin typeface="Tahoma"/>
                <a:cs typeface="Tahoma"/>
              </a:rPr>
              <a:t>k</a:t>
            </a:r>
            <a:r>
              <a:rPr sz="1125" spc="-8" dirty="0">
                <a:latin typeface="Tahoma"/>
                <a:cs typeface="Tahoma"/>
              </a:rPr>
              <a:t>om</a:t>
            </a:r>
            <a:endParaRPr sz="1125">
              <a:latin typeface="Tahoma"/>
              <a:cs typeface="Tahoma"/>
            </a:endParaRPr>
          </a:p>
          <a:p>
            <a:pPr marL="352425" indent="-258128">
              <a:spcBef>
                <a:spcPts val="203"/>
              </a:spcBef>
              <a:buFont typeface="Arial MT"/>
              <a:buChar char="●"/>
              <a:tabLst>
                <a:tab pos="351949" algn="l"/>
                <a:tab pos="352425" algn="l"/>
              </a:tabLst>
            </a:pPr>
            <a:r>
              <a:rPr sz="1125" spc="-19" dirty="0">
                <a:latin typeface="Tahoma"/>
                <a:cs typeface="Tahoma"/>
              </a:rPr>
              <a:t>Uvj</a:t>
            </a:r>
            <a:r>
              <a:rPr sz="1125" spc="-26" dirty="0">
                <a:latin typeface="Tahoma"/>
                <a:cs typeface="Tahoma"/>
              </a:rPr>
              <a:t>e</a:t>
            </a:r>
            <a:r>
              <a:rPr sz="1125" spc="30" dirty="0">
                <a:latin typeface="Tahoma"/>
                <a:cs typeface="Tahoma"/>
              </a:rPr>
              <a:t>ti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dirty="0">
                <a:latin typeface="Tahoma"/>
                <a:cs typeface="Tahoma"/>
              </a:rPr>
              <a:t>r</a:t>
            </a:r>
            <a:r>
              <a:rPr sz="1125" spc="-15" dirty="0">
                <a:latin typeface="Tahoma"/>
                <a:cs typeface="Tahoma"/>
              </a:rPr>
              <a:t>ada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19" dirty="0">
                <a:latin typeface="Tahoma"/>
                <a:cs typeface="Tahoma"/>
              </a:rPr>
              <a:t>na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11" dirty="0">
                <a:latin typeface="Tahoma"/>
                <a:cs typeface="Tahoma"/>
              </a:rPr>
              <a:t>p</a:t>
            </a:r>
            <a:r>
              <a:rPr sz="1125" spc="8" dirty="0">
                <a:latin typeface="Tahoma"/>
                <a:cs typeface="Tahoma"/>
              </a:rPr>
              <a:t>osl</a:t>
            </a:r>
            <a:r>
              <a:rPr sz="1125" spc="-11" dirty="0">
                <a:latin typeface="Tahoma"/>
                <a:cs typeface="Tahoma"/>
              </a:rPr>
              <a:t>o</a:t>
            </a:r>
            <a:r>
              <a:rPr sz="1125" spc="-8" dirty="0">
                <a:latin typeface="Tahoma"/>
                <a:cs typeface="Tahoma"/>
              </a:rPr>
              <a:t>vima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11" dirty="0">
                <a:latin typeface="Tahoma"/>
                <a:cs typeface="Tahoma"/>
              </a:rPr>
              <a:t>sa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11" dirty="0">
                <a:latin typeface="Tahoma"/>
                <a:cs typeface="Tahoma"/>
              </a:rPr>
              <a:t>p</a:t>
            </a:r>
            <a:r>
              <a:rPr sz="1125" spc="-23" dirty="0">
                <a:latin typeface="Tahoma"/>
                <a:cs typeface="Tahoma"/>
              </a:rPr>
              <a:t>o</a:t>
            </a:r>
            <a:r>
              <a:rPr sz="1125" spc="-45" dirty="0">
                <a:latin typeface="Tahoma"/>
                <a:cs typeface="Tahoma"/>
              </a:rPr>
              <a:t>v</a:t>
            </a:r>
            <a:r>
              <a:rPr sz="1125" spc="8" dirty="0">
                <a:latin typeface="Tahoma"/>
                <a:cs typeface="Tahoma"/>
              </a:rPr>
              <a:t>ećanim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11" dirty="0">
                <a:latin typeface="Tahoma"/>
                <a:cs typeface="Tahoma"/>
              </a:rPr>
              <a:t>rizi</a:t>
            </a:r>
            <a:r>
              <a:rPr sz="1125" spc="-4" dirty="0">
                <a:latin typeface="Tahoma"/>
                <a:cs typeface="Tahoma"/>
              </a:rPr>
              <a:t>k</a:t>
            </a:r>
            <a:r>
              <a:rPr sz="1125" spc="-8" dirty="0">
                <a:latin typeface="Tahoma"/>
                <a:cs typeface="Tahoma"/>
              </a:rPr>
              <a:t>om</a:t>
            </a:r>
            <a:endParaRPr sz="1125">
              <a:latin typeface="Tahoma"/>
              <a:cs typeface="Tahoma"/>
            </a:endParaRPr>
          </a:p>
          <a:p>
            <a:pPr marL="352425" indent="-258128">
              <a:spcBef>
                <a:spcPts val="203"/>
              </a:spcBef>
              <a:buFont typeface="Arial MT"/>
              <a:buChar char="●"/>
              <a:tabLst>
                <a:tab pos="351949" algn="l"/>
                <a:tab pos="352425" algn="l"/>
              </a:tabLst>
            </a:pPr>
            <a:r>
              <a:rPr sz="1125" dirty="0">
                <a:latin typeface="Tahoma"/>
                <a:cs typeface="Tahoma"/>
              </a:rPr>
              <a:t>Ras</a:t>
            </a:r>
            <a:r>
              <a:rPr sz="1125" spc="-8" dirty="0">
                <a:latin typeface="Tahoma"/>
                <a:cs typeface="Tahoma"/>
              </a:rPr>
              <a:t>p</a:t>
            </a:r>
            <a:r>
              <a:rPr sz="1125" spc="4" dirty="0">
                <a:latin typeface="Tahoma"/>
                <a:cs typeface="Tahoma"/>
              </a:rPr>
              <a:t>o</a:t>
            </a:r>
            <a:r>
              <a:rPr sz="1125" spc="-8" dirty="0">
                <a:latin typeface="Tahoma"/>
                <a:cs typeface="Tahoma"/>
              </a:rPr>
              <a:t>ređi</a:t>
            </a:r>
            <a:r>
              <a:rPr sz="1125" spc="-23" dirty="0">
                <a:latin typeface="Tahoma"/>
                <a:cs typeface="Tahoma"/>
              </a:rPr>
              <a:t>v</a:t>
            </a:r>
            <a:r>
              <a:rPr sz="1125" spc="-19" dirty="0">
                <a:latin typeface="Tahoma"/>
                <a:cs typeface="Tahoma"/>
              </a:rPr>
              <a:t>anje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dirty="0">
                <a:latin typeface="Tahoma"/>
                <a:cs typeface="Tahoma"/>
              </a:rPr>
              <a:t>r</a:t>
            </a:r>
            <a:r>
              <a:rPr sz="1125" spc="-4" dirty="0">
                <a:latin typeface="Tahoma"/>
                <a:cs typeface="Tahoma"/>
              </a:rPr>
              <a:t>adni</a:t>
            </a:r>
            <a:r>
              <a:rPr sz="1125" spc="-15" dirty="0">
                <a:latin typeface="Tahoma"/>
                <a:cs typeface="Tahoma"/>
              </a:rPr>
              <a:t>k</a:t>
            </a:r>
            <a:r>
              <a:rPr sz="1125" spc="-19" dirty="0">
                <a:latin typeface="Tahoma"/>
                <a:cs typeface="Tahoma"/>
              </a:rPr>
              <a:t>a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19" dirty="0">
                <a:latin typeface="Tahoma"/>
                <a:cs typeface="Tahoma"/>
              </a:rPr>
              <a:t>na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11" dirty="0">
                <a:latin typeface="Tahoma"/>
                <a:cs typeface="Tahoma"/>
              </a:rPr>
              <a:t>p</a:t>
            </a:r>
            <a:r>
              <a:rPr sz="1125" spc="8" dirty="0">
                <a:latin typeface="Tahoma"/>
                <a:cs typeface="Tahoma"/>
              </a:rPr>
              <a:t>osl</a:t>
            </a:r>
            <a:r>
              <a:rPr sz="1125" spc="-11" dirty="0">
                <a:latin typeface="Tahoma"/>
                <a:cs typeface="Tahoma"/>
              </a:rPr>
              <a:t>o</a:t>
            </a:r>
            <a:r>
              <a:rPr sz="1125" spc="-49" dirty="0">
                <a:latin typeface="Tahoma"/>
                <a:cs typeface="Tahoma"/>
              </a:rPr>
              <a:t>v</a:t>
            </a:r>
            <a:r>
              <a:rPr sz="1125" spc="4" dirty="0">
                <a:latin typeface="Tahoma"/>
                <a:cs typeface="Tahoma"/>
              </a:rPr>
              <a:t>e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11" dirty="0">
                <a:latin typeface="Tahoma"/>
                <a:cs typeface="Tahoma"/>
              </a:rPr>
              <a:t>sa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11" dirty="0">
                <a:latin typeface="Tahoma"/>
                <a:cs typeface="Tahoma"/>
              </a:rPr>
              <a:t>p</a:t>
            </a:r>
            <a:r>
              <a:rPr sz="1125" spc="-23" dirty="0">
                <a:latin typeface="Tahoma"/>
                <a:cs typeface="Tahoma"/>
              </a:rPr>
              <a:t>o</a:t>
            </a:r>
            <a:r>
              <a:rPr sz="1125" spc="-45" dirty="0">
                <a:latin typeface="Tahoma"/>
                <a:cs typeface="Tahoma"/>
              </a:rPr>
              <a:t>v</a:t>
            </a:r>
            <a:r>
              <a:rPr sz="1125" spc="8" dirty="0">
                <a:latin typeface="Tahoma"/>
                <a:cs typeface="Tahoma"/>
              </a:rPr>
              <a:t>ećanim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11" dirty="0">
                <a:latin typeface="Tahoma"/>
                <a:cs typeface="Tahoma"/>
              </a:rPr>
              <a:t>rizi</a:t>
            </a:r>
            <a:r>
              <a:rPr sz="1125" spc="-4" dirty="0">
                <a:latin typeface="Tahoma"/>
                <a:cs typeface="Tahoma"/>
              </a:rPr>
              <a:t>k</a:t>
            </a:r>
            <a:r>
              <a:rPr sz="1125" spc="-8" dirty="0">
                <a:latin typeface="Tahoma"/>
                <a:cs typeface="Tahoma"/>
              </a:rPr>
              <a:t>om</a:t>
            </a:r>
            <a:endParaRPr sz="1125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544" y="1026464"/>
            <a:ext cx="5364480" cy="161101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975" b="1" spc="-101" dirty="0">
                <a:solidFill>
                  <a:srgbClr val="666666"/>
                </a:solidFill>
                <a:latin typeface="Tahoma"/>
                <a:cs typeface="Tahoma"/>
              </a:rPr>
              <a:t>PRETHODNI</a:t>
            </a:r>
            <a:r>
              <a:rPr sz="975" b="1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75" b="1" spc="-45" dirty="0">
                <a:solidFill>
                  <a:srgbClr val="666666"/>
                </a:solidFill>
                <a:latin typeface="Tahoma"/>
                <a:cs typeface="Tahoma"/>
              </a:rPr>
              <a:t>LJEKARSKI</a:t>
            </a:r>
            <a:r>
              <a:rPr sz="975" b="1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75" b="1" spc="-64" dirty="0">
                <a:solidFill>
                  <a:srgbClr val="666666"/>
                </a:solidFill>
                <a:latin typeface="Tahoma"/>
                <a:cs typeface="Tahoma"/>
              </a:rPr>
              <a:t>PREGLEDi</a:t>
            </a:r>
            <a:r>
              <a:rPr sz="975" b="1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75" b="1" spc="-86" dirty="0">
                <a:solidFill>
                  <a:srgbClr val="666666"/>
                </a:solidFill>
                <a:latin typeface="Tahoma"/>
                <a:cs typeface="Tahoma"/>
              </a:rPr>
              <a:t>RADNIKA</a:t>
            </a:r>
            <a:r>
              <a:rPr sz="975" b="1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75" b="1" spc="-90" dirty="0">
                <a:solidFill>
                  <a:srgbClr val="666666"/>
                </a:solidFill>
                <a:latin typeface="Tahoma"/>
                <a:cs typeface="Tahoma"/>
              </a:rPr>
              <a:t>KOJI</a:t>
            </a:r>
            <a:r>
              <a:rPr sz="975" b="1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75" b="1" spc="-30" dirty="0">
                <a:solidFill>
                  <a:srgbClr val="666666"/>
                </a:solidFill>
                <a:latin typeface="Tahoma"/>
                <a:cs typeface="Tahoma"/>
              </a:rPr>
              <a:t>OBAVLJAJU</a:t>
            </a:r>
            <a:r>
              <a:rPr sz="975" b="1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75" b="1" spc="-68" dirty="0">
                <a:solidFill>
                  <a:srgbClr val="666666"/>
                </a:solidFill>
                <a:latin typeface="Tahoma"/>
                <a:cs typeface="Tahoma"/>
              </a:rPr>
              <a:t>POSLOVE</a:t>
            </a:r>
            <a:r>
              <a:rPr sz="975" b="1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75" b="1" spc="-19" dirty="0">
                <a:solidFill>
                  <a:srgbClr val="666666"/>
                </a:solidFill>
                <a:latin typeface="Tahoma"/>
                <a:cs typeface="Tahoma"/>
              </a:rPr>
              <a:t>SA</a:t>
            </a:r>
            <a:r>
              <a:rPr sz="975" b="1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75" b="1" spc="-94" dirty="0">
                <a:solidFill>
                  <a:srgbClr val="666666"/>
                </a:solidFill>
                <a:latin typeface="Tahoma"/>
                <a:cs typeface="Tahoma"/>
              </a:rPr>
              <a:t>POVEĆANIM</a:t>
            </a:r>
            <a:r>
              <a:rPr sz="975" b="1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75" b="1" spc="-143" dirty="0">
                <a:solidFill>
                  <a:srgbClr val="666666"/>
                </a:solidFill>
                <a:latin typeface="Tahoma"/>
                <a:cs typeface="Tahoma"/>
              </a:rPr>
              <a:t>RIZIKOM</a:t>
            </a:r>
            <a:endParaRPr sz="97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444" y="1549918"/>
            <a:ext cx="5819299" cy="2004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511016" algn="just">
              <a:lnSpc>
                <a:spcPct val="107100"/>
              </a:lnSpc>
              <a:spcBef>
                <a:spcPts val="71"/>
              </a:spcBef>
            </a:pPr>
            <a:r>
              <a:rPr sz="938" spc="8" dirty="0">
                <a:latin typeface="Tahoma"/>
                <a:cs typeface="Tahoma"/>
              </a:rPr>
              <a:t>Prethodni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4" dirty="0">
                <a:latin typeface="Tahoma"/>
                <a:cs typeface="Tahoma"/>
              </a:rPr>
              <a:t>ljekarski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pregled-Prethodni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ljekarski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4" dirty="0">
                <a:latin typeface="Tahoma"/>
                <a:cs typeface="Tahoma"/>
              </a:rPr>
              <a:t>pregled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26" dirty="0">
                <a:latin typeface="Tahoma"/>
                <a:cs typeface="Tahoma"/>
              </a:rPr>
              <a:t>se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obavlja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kako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15" dirty="0">
                <a:latin typeface="Tahoma"/>
                <a:cs typeface="Tahoma"/>
              </a:rPr>
              <a:t>bi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26" dirty="0">
                <a:latin typeface="Tahoma"/>
                <a:cs typeface="Tahoma"/>
              </a:rPr>
              <a:t>se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utvrdilo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da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15" dirty="0">
                <a:latin typeface="Tahoma"/>
                <a:cs typeface="Tahoma"/>
              </a:rPr>
              <a:t>li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4" dirty="0">
                <a:latin typeface="Tahoma"/>
                <a:cs typeface="Tahoma"/>
              </a:rPr>
              <a:t>radnik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koji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26" dirty="0">
                <a:latin typeface="Tahoma"/>
                <a:cs typeface="Tahoma"/>
              </a:rPr>
              <a:t>se </a:t>
            </a:r>
            <a:r>
              <a:rPr sz="938" spc="-285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raspoređuje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na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radno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mjesto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19" dirty="0">
                <a:latin typeface="Tahoma"/>
                <a:cs typeface="Tahoma"/>
              </a:rPr>
              <a:t>sa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4" dirty="0">
                <a:latin typeface="Tahoma"/>
                <a:cs typeface="Tahoma"/>
              </a:rPr>
              <a:t>povećanim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rizikom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ispunjava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zahtjeve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-11" dirty="0">
                <a:latin typeface="Tahoma"/>
                <a:cs typeface="Tahoma"/>
              </a:rPr>
              <a:t>u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pogledu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zdravstvenog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4" dirty="0">
                <a:latin typeface="Tahoma"/>
                <a:cs typeface="Tahoma"/>
              </a:rPr>
              <a:t>stanja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26" dirty="0">
                <a:latin typeface="Tahoma"/>
                <a:cs typeface="Tahoma"/>
              </a:rPr>
              <a:t>i </a:t>
            </a:r>
            <a:r>
              <a:rPr sz="938" spc="-285" dirty="0">
                <a:latin typeface="Tahoma"/>
                <a:cs typeface="Tahoma"/>
              </a:rPr>
              <a:t> </a:t>
            </a:r>
            <a:r>
              <a:rPr sz="938" spc="23" dirty="0">
                <a:latin typeface="Tahoma"/>
                <a:cs typeface="Tahoma"/>
              </a:rPr>
              <a:t>psihoﬁzičke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19" dirty="0">
                <a:latin typeface="Tahoma"/>
                <a:cs typeface="Tahoma"/>
              </a:rPr>
              <a:t>sposobnosti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za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obavljanje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19" dirty="0">
                <a:latin typeface="Tahoma"/>
                <a:cs typeface="Tahoma"/>
              </a:rPr>
              <a:t>tih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po</a:t>
            </a:r>
            <a:r>
              <a:rPr sz="863" spc="-4" dirty="0">
                <a:latin typeface="Tahoma"/>
                <a:cs typeface="Tahoma"/>
              </a:rPr>
              <a:t>slova.</a:t>
            </a:r>
            <a:endParaRPr sz="863">
              <a:latin typeface="Tahoma"/>
              <a:cs typeface="Tahoma"/>
            </a:endParaRPr>
          </a:p>
          <a:p>
            <a:pPr marL="124301" indent="-115253">
              <a:spcBef>
                <a:spcPts val="956"/>
              </a:spcBef>
              <a:buAutoNum type="alphaLcParenR"/>
              <a:tabLst>
                <a:tab pos="124778" algn="l"/>
              </a:tabLst>
            </a:pPr>
            <a:r>
              <a:rPr sz="938" spc="-4" dirty="0">
                <a:latin typeface="Tahoma"/>
                <a:cs typeface="Tahoma"/>
              </a:rPr>
              <a:t>prije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1" dirty="0">
                <a:latin typeface="Tahoma"/>
                <a:cs typeface="Tahoma"/>
              </a:rPr>
              <a:t>zasnivanja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radnog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odnosa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na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radnom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mjestu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sa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povećanim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rizikom,</a:t>
            </a:r>
            <a:endParaRPr sz="938">
              <a:latin typeface="Tahoma"/>
              <a:cs typeface="Tahoma"/>
            </a:endParaRPr>
          </a:p>
          <a:p>
            <a:pPr marL="128588" indent="-119539">
              <a:spcBef>
                <a:spcPts val="652"/>
              </a:spcBef>
              <a:buAutoNum type="alphaLcParenR"/>
              <a:tabLst>
                <a:tab pos="129064" algn="l"/>
              </a:tabLst>
            </a:pPr>
            <a:r>
              <a:rPr sz="938" spc="-4" dirty="0">
                <a:latin typeface="Tahoma"/>
                <a:cs typeface="Tahoma"/>
              </a:rPr>
              <a:t>prije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premještaja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radnika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na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11" dirty="0">
                <a:latin typeface="Tahoma"/>
                <a:cs typeface="Tahoma"/>
              </a:rPr>
              <a:t>radno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mjesto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sa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povećanim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rizikom,</a:t>
            </a:r>
            <a:endParaRPr sz="938">
              <a:latin typeface="Tahoma"/>
              <a:cs typeface="Tahoma"/>
            </a:endParaRPr>
          </a:p>
          <a:p>
            <a:pPr marL="125730" indent="-116681">
              <a:spcBef>
                <a:spcPts val="649"/>
              </a:spcBef>
              <a:buAutoNum type="alphaLcParenR"/>
              <a:tabLst>
                <a:tab pos="126206" algn="l"/>
              </a:tabLst>
            </a:pPr>
            <a:r>
              <a:rPr sz="938" dirty="0">
                <a:latin typeface="Tahoma"/>
                <a:cs typeface="Tahoma"/>
              </a:rPr>
              <a:t>prilikom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utvrđivanja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novih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4" dirty="0">
                <a:latin typeface="Tahoma"/>
                <a:cs typeface="Tahoma"/>
              </a:rPr>
              <a:t>rizika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na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radnom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mjestu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sa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povećanim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rizikom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na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kojem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je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radnik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1" dirty="0">
                <a:latin typeface="Tahoma"/>
                <a:cs typeface="Tahoma"/>
              </a:rPr>
              <a:t>raspoređen,</a:t>
            </a:r>
            <a:endParaRPr sz="938">
              <a:latin typeface="Tahoma"/>
              <a:cs typeface="Tahoma"/>
            </a:endParaRPr>
          </a:p>
          <a:p>
            <a:pPr marL="9525" marR="3810">
              <a:lnSpc>
                <a:spcPct val="104500"/>
              </a:lnSpc>
              <a:spcBef>
                <a:spcPts val="600"/>
              </a:spcBef>
              <a:buAutoNum type="alphaLcParenR"/>
              <a:tabLst>
                <a:tab pos="129064" algn="l"/>
              </a:tabLst>
            </a:pPr>
            <a:r>
              <a:rPr sz="938" spc="-8" dirty="0">
                <a:latin typeface="Tahoma"/>
                <a:cs typeface="Tahoma"/>
              </a:rPr>
              <a:t>ukoliko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je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radnik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raspoređen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na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1" dirty="0">
                <a:latin typeface="Tahoma"/>
                <a:cs typeface="Tahoma"/>
              </a:rPr>
              <a:t>radno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mjesto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sa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povećanim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rizikom,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imao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je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prekid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23" dirty="0">
                <a:latin typeface="Tahoma"/>
                <a:cs typeface="Tahoma"/>
              </a:rPr>
              <a:t>u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obavljanju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poslova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na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tom </a:t>
            </a:r>
            <a:r>
              <a:rPr sz="938" spc="-281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radnom</a:t>
            </a:r>
            <a:r>
              <a:rPr sz="938" spc="-113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mjestu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duži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od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101" dirty="0">
                <a:latin typeface="Tahoma"/>
                <a:cs typeface="Tahoma"/>
              </a:rPr>
              <a:t>12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mjeseci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23" dirty="0">
                <a:latin typeface="Tahoma"/>
                <a:cs typeface="Tahoma"/>
              </a:rPr>
              <a:t>i</a:t>
            </a:r>
            <a:endParaRPr sz="938">
              <a:latin typeface="Tahoma"/>
              <a:cs typeface="Tahoma"/>
            </a:endParaRPr>
          </a:p>
          <a:p>
            <a:pPr marL="9525" marR="4103370">
              <a:lnSpc>
                <a:spcPct val="157900"/>
              </a:lnSpc>
              <a:buAutoNum type="alphaLcParenR"/>
              <a:tabLst>
                <a:tab pos="127635" algn="l"/>
              </a:tabLst>
            </a:pPr>
            <a:r>
              <a:rPr sz="938" spc="-19" dirty="0">
                <a:latin typeface="Tahoma"/>
                <a:cs typeface="Tahoma"/>
              </a:rPr>
              <a:t>k</a:t>
            </a:r>
            <a:r>
              <a:rPr sz="938" spc="-8" dirty="0">
                <a:latin typeface="Tahoma"/>
                <a:cs typeface="Tahoma"/>
              </a:rPr>
              <a:t>od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p</a:t>
            </a:r>
            <a:r>
              <a:rPr sz="938" spc="-8" dirty="0">
                <a:latin typeface="Tahoma"/>
                <a:cs typeface="Tahoma"/>
              </a:rPr>
              <a:t>r</a:t>
            </a:r>
            <a:r>
              <a:rPr sz="938" spc="-15" dirty="0">
                <a:latin typeface="Tahoma"/>
                <a:cs typeface="Tahoma"/>
              </a:rPr>
              <a:t>omje</a:t>
            </a:r>
            <a:r>
              <a:rPr sz="938" spc="-23" dirty="0">
                <a:latin typeface="Tahoma"/>
                <a:cs typeface="Tahoma"/>
              </a:rPr>
              <a:t>n</a:t>
            </a:r>
            <a:r>
              <a:rPr sz="938" spc="4" dirty="0">
                <a:latin typeface="Tahoma"/>
                <a:cs typeface="Tahoma"/>
              </a:rPr>
              <a:t>e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t</a:t>
            </a:r>
            <a:r>
              <a:rPr sz="938" spc="-15" dirty="0">
                <a:latin typeface="Tahoma"/>
                <a:cs typeface="Tahoma"/>
              </a:rPr>
              <a:t>eh</a:t>
            </a:r>
            <a:r>
              <a:rPr sz="938" spc="-23" dirty="0">
                <a:latin typeface="Tahoma"/>
                <a:cs typeface="Tahoma"/>
              </a:rPr>
              <a:t>n</a:t>
            </a:r>
            <a:r>
              <a:rPr sz="938" spc="-8" dirty="0">
                <a:latin typeface="Tahoma"/>
                <a:cs typeface="Tahoma"/>
              </a:rPr>
              <a:t>ologije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r</a:t>
            </a:r>
            <a:r>
              <a:rPr sz="938" spc="-15" dirty="0">
                <a:latin typeface="Tahoma"/>
                <a:cs typeface="Tahoma"/>
              </a:rPr>
              <a:t>ada.  </a:t>
            </a:r>
            <a:r>
              <a:rPr sz="938" spc="-38" dirty="0">
                <a:latin typeface="Tahoma"/>
                <a:cs typeface="Tahoma"/>
              </a:rPr>
              <a:t>Ob</a:t>
            </a:r>
            <a:r>
              <a:rPr sz="938" spc="-26" dirty="0">
                <a:latin typeface="Tahoma"/>
                <a:cs typeface="Tahoma"/>
              </a:rPr>
              <a:t>r</a:t>
            </a:r>
            <a:r>
              <a:rPr sz="938" spc="4" dirty="0">
                <a:latin typeface="Tahoma"/>
                <a:cs typeface="Tahoma"/>
              </a:rPr>
              <a:t>azac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116" dirty="0">
                <a:latin typeface="Tahoma"/>
                <a:cs typeface="Tahoma"/>
              </a:rPr>
              <a:t>1;</a:t>
            </a:r>
            <a:r>
              <a:rPr sz="938" spc="79" dirty="0">
                <a:latin typeface="Tahoma"/>
                <a:cs typeface="Tahoma"/>
              </a:rPr>
              <a:t> </a:t>
            </a:r>
            <a:r>
              <a:rPr sz="938" spc="-38" dirty="0">
                <a:latin typeface="Tahoma"/>
                <a:cs typeface="Tahoma"/>
              </a:rPr>
              <a:t>Ob</a:t>
            </a:r>
            <a:r>
              <a:rPr sz="938" spc="-26" dirty="0">
                <a:latin typeface="Tahoma"/>
                <a:cs typeface="Tahoma"/>
              </a:rPr>
              <a:t>r</a:t>
            </a:r>
            <a:r>
              <a:rPr sz="938" spc="4" dirty="0">
                <a:latin typeface="Tahoma"/>
                <a:cs typeface="Tahoma"/>
              </a:rPr>
              <a:t>azac</a:t>
            </a:r>
            <a:r>
              <a:rPr sz="938" spc="-109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2</a:t>
            </a:r>
            <a:endParaRPr sz="938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44" y="1070377"/>
            <a:ext cx="5379244" cy="161101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975" spc="-124" dirty="0">
                <a:solidFill>
                  <a:srgbClr val="666666"/>
                </a:solidFill>
              </a:rPr>
              <a:t>PERIODIČNI</a:t>
            </a:r>
            <a:r>
              <a:rPr sz="975" spc="116" dirty="0">
                <a:solidFill>
                  <a:srgbClr val="666666"/>
                </a:solidFill>
              </a:rPr>
              <a:t> </a:t>
            </a:r>
            <a:r>
              <a:rPr sz="975" spc="-45" dirty="0">
                <a:solidFill>
                  <a:srgbClr val="666666"/>
                </a:solidFill>
              </a:rPr>
              <a:t>LJEKARSKI</a:t>
            </a:r>
            <a:r>
              <a:rPr sz="975" spc="-86" dirty="0">
                <a:solidFill>
                  <a:srgbClr val="666666"/>
                </a:solidFill>
              </a:rPr>
              <a:t> </a:t>
            </a:r>
            <a:r>
              <a:rPr sz="975" spc="-64" dirty="0">
                <a:solidFill>
                  <a:srgbClr val="666666"/>
                </a:solidFill>
              </a:rPr>
              <a:t>PREGLEDi</a:t>
            </a:r>
            <a:r>
              <a:rPr sz="975" spc="-83" dirty="0">
                <a:solidFill>
                  <a:srgbClr val="666666"/>
                </a:solidFill>
              </a:rPr>
              <a:t> </a:t>
            </a:r>
            <a:r>
              <a:rPr sz="975" spc="-86" dirty="0">
                <a:solidFill>
                  <a:srgbClr val="666666"/>
                </a:solidFill>
              </a:rPr>
              <a:t>RADNIKA </a:t>
            </a:r>
            <a:r>
              <a:rPr sz="975" spc="-90" dirty="0">
                <a:solidFill>
                  <a:srgbClr val="666666"/>
                </a:solidFill>
              </a:rPr>
              <a:t>KOJI</a:t>
            </a:r>
            <a:r>
              <a:rPr sz="975" spc="-83" dirty="0">
                <a:solidFill>
                  <a:srgbClr val="666666"/>
                </a:solidFill>
              </a:rPr>
              <a:t> </a:t>
            </a:r>
            <a:r>
              <a:rPr sz="975" spc="-30" dirty="0">
                <a:solidFill>
                  <a:srgbClr val="666666"/>
                </a:solidFill>
              </a:rPr>
              <a:t>OBAVLJAJU</a:t>
            </a:r>
            <a:r>
              <a:rPr sz="975" spc="-86" dirty="0">
                <a:solidFill>
                  <a:srgbClr val="666666"/>
                </a:solidFill>
              </a:rPr>
              <a:t> </a:t>
            </a:r>
            <a:r>
              <a:rPr sz="975" spc="-68" dirty="0">
                <a:solidFill>
                  <a:srgbClr val="666666"/>
                </a:solidFill>
              </a:rPr>
              <a:t>POSLOVE</a:t>
            </a:r>
            <a:r>
              <a:rPr sz="975" spc="-83" dirty="0">
                <a:solidFill>
                  <a:srgbClr val="666666"/>
                </a:solidFill>
              </a:rPr>
              <a:t> </a:t>
            </a:r>
            <a:r>
              <a:rPr sz="975" spc="-19" dirty="0">
                <a:solidFill>
                  <a:srgbClr val="666666"/>
                </a:solidFill>
              </a:rPr>
              <a:t>SA</a:t>
            </a:r>
            <a:r>
              <a:rPr sz="975" spc="-86" dirty="0">
                <a:solidFill>
                  <a:srgbClr val="666666"/>
                </a:solidFill>
              </a:rPr>
              <a:t> </a:t>
            </a:r>
            <a:r>
              <a:rPr sz="975" spc="-94" dirty="0">
                <a:solidFill>
                  <a:srgbClr val="666666"/>
                </a:solidFill>
              </a:rPr>
              <a:t>POVEĆANIM</a:t>
            </a:r>
            <a:r>
              <a:rPr sz="975" spc="-83" dirty="0">
                <a:solidFill>
                  <a:srgbClr val="666666"/>
                </a:solidFill>
              </a:rPr>
              <a:t> </a:t>
            </a:r>
            <a:r>
              <a:rPr sz="975" spc="-143" dirty="0">
                <a:solidFill>
                  <a:srgbClr val="666666"/>
                </a:solidFill>
              </a:rPr>
              <a:t>RIZIKOM</a:t>
            </a:r>
            <a:endParaRPr sz="975"/>
          </a:p>
        </p:txBody>
      </p:sp>
      <p:sp>
        <p:nvSpPr>
          <p:cNvPr id="3" name="object 3"/>
          <p:cNvSpPr txBox="1"/>
          <p:nvPr/>
        </p:nvSpPr>
        <p:spPr>
          <a:xfrm>
            <a:off x="189000" y="1429737"/>
            <a:ext cx="6236018" cy="19648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2425">
              <a:spcBef>
                <a:spcPts val="75"/>
              </a:spcBef>
            </a:pPr>
            <a:r>
              <a:rPr sz="788" spc="15" dirty="0">
                <a:latin typeface="Tahoma"/>
                <a:cs typeface="Tahoma"/>
              </a:rPr>
              <a:t>P</a:t>
            </a:r>
            <a:r>
              <a:rPr sz="788" spc="8" dirty="0">
                <a:latin typeface="Tahoma"/>
                <a:cs typeface="Tahoma"/>
              </a:rPr>
              <a:t>eriodični</a:t>
            </a:r>
            <a:r>
              <a:rPr sz="788" spc="-90" dirty="0">
                <a:latin typeface="Tahoma"/>
                <a:cs typeface="Tahoma"/>
              </a:rPr>
              <a:t> </a:t>
            </a:r>
            <a:r>
              <a:rPr sz="788" spc="-8" dirty="0">
                <a:latin typeface="Tahoma"/>
                <a:cs typeface="Tahoma"/>
              </a:rPr>
              <a:t>lje</a:t>
            </a:r>
            <a:r>
              <a:rPr sz="788" spc="-15" dirty="0">
                <a:latin typeface="Tahoma"/>
                <a:cs typeface="Tahoma"/>
              </a:rPr>
              <a:t>k</a:t>
            </a:r>
            <a:r>
              <a:rPr sz="788" spc="-8" dirty="0">
                <a:latin typeface="Tahoma"/>
                <a:cs typeface="Tahoma"/>
              </a:rPr>
              <a:t>ar</a:t>
            </a:r>
            <a:r>
              <a:rPr sz="788" spc="15" dirty="0">
                <a:latin typeface="Tahoma"/>
                <a:cs typeface="Tahoma"/>
              </a:rPr>
              <a:t>ski</a:t>
            </a:r>
            <a:r>
              <a:rPr sz="788" spc="-90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p</a:t>
            </a:r>
            <a:r>
              <a:rPr sz="788" spc="-8" dirty="0">
                <a:latin typeface="Tahoma"/>
                <a:cs typeface="Tahoma"/>
              </a:rPr>
              <a:t>r</a:t>
            </a:r>
            <a:r>
              <a:rPr sz="788" spc="4" dirty="0">
                <a:latin typeface="Tahoma"/>
                <a:cs typeface="Tahoma"/>
              </a:rPr>
              <a:t>egled-član</a:t>
            </a:r>
            <a:r>
              <a:rPr sz="788" spc="-90" dirty="0">
                <a:latin typeface="Tahoma"/>
                <a:cs typeface="Tahoma"/>
              </a:rPr>
              <a:t> </a:t>
            </a:r>
            <a:r>
              <a:rPr sz="788" spc="-23" dirty="0">
                <a:latin typeface="Tahoma"/>
                <a:cs typeface="Tahoma"/>
              </a:rPr>
              <a:t>8</a:t>
            </a:r>
            <a:r>
              <a:rPr sz="788" spc="-90" dirty="0">
                <a:latin typeface="Tahoma"/>
                <a:cs typeface="Tahoma"/>
              </a:rPr>
              <a:t> </a:t>
            </a:r>
            <a:r>
              <a:rPr sz="788" spc="19" dirty="0">
                <a:latin typeface="Tahoma"/>
                <a:cs typeface="Tahoma"/>
              </a:rPr>
              <a:t>P</a:t>
            </a:r>
            <a:r>
              <a:rPr sz="788" spc="8" dirty="0">
                <a:latin typeface="Tahoma"/>
                <a:cs typeface="Tahoma"/>
              </a:rPr>
              <a:t>r</a:t>
            </a:r>
            <a:r>
              <a:rPr sz="788" spc="-19" dirty="0">
                <a:latin typeface="Tahoma"/>
                <a:cs typeface="Tahoma"/>
              </a:rPr>
              <a:t>a</a:t>
            </a:r>
            <a:r>
              <a:rPr sz="788" dirty="0">
                <a:latin typeface="Tahoma"/>
                <a:cs typeface="Tahoma"/>
              </a:rPr>
              <a:t>vilni</a:t>
            </a:r>
            <a:r>
              <a:rPr sz="788" spc="-8" dirty="0">
                <a:latin typeface="Tahoma"/>
                <a:cs typeface="Tahoma"/>
              </a:rPr>
              <a:t>k</a:t>
            </a:r>
            <a:r>
              <a:rPr sz="788" spc="-11" dirty="0">
                <a:latin typeface="Tahoma"/>
                <a:cs typeface="Tahoma"/>
              </a:rPr>
              <a:t>a</a:t>
            </a:r>
            <a:endParaRPr sz="788">
              <a:latin typeface="Tahoma"/>
              <a:cs typeface="Tahoma"/>
            </a:endParaRPr>
          </a:p>
          <a:p>
            <a:pPr>
              <a:spcBef>
                <a:spcPts val="11"/>
              </a:spcBef>
            </a:pPr>
            <a:endParaRPr sz="750">
              <a:latin typeface="Tahoma"/>
              <a:cs typeface="Tahoma"/>
            </a:endParaRPr>
          </a:p>
          <a:p>
            <a:pPr marL="9525" marR="5715">
              <a:lnSpc>
                <a:spcPts val="930"/>
              </a:lnSpc>
            </a:pPr>
            <a:r>
              <a:rPr sz="788" spc="23" dirty="0">
                <a:latin typeface="Tahoma"/>
                <a:cs typeface="Tahoma"/>
              </a:rPr>
              <a:t>Periodični </a:t>
            </a:r>
            <a:r>
              <a:rPr sz="788" spc="11" dirty="0">
                <a:latin typeface="Tahoma"/>
                <a:cs typeface="Tahoma"/>
              </a:rPr>
              <a:t>ljekarski </a:t>
            </a:r>
            <a:r>
              <a:rPr sz="788" spc="8" dirty="0">
                <a:latin typeface="Tahoma"/>
                <a:cs typeface="Tahoma"/>
              </a:rPr>
              <a:t>pregled </a:t>
            </a:r>
            <a:r>
              <a:rPr sz="788" spc="26" dirty="0">
                <a:latin typeface="Tahoma"/>
                <a:cs typeface="Tahoma"/>
              </a:rPr>
              <a:t>se </a:t>
            </a:r>
            <a:r>
              <a:rPr sz="788" spc="-4" dirty="0">
                <a:latin typeface="Tahoma"/>
                <a:cs typeface="Tahoma"/>
              </a:rPr>
              <a:t>obavlja </a:t>
            </a:r>
            <a:r>
              <a:rPr sz="788" spc="11" dirty="0">
                <a:latin typeface="Tahoma"/>
                <a:cs typeface="Tahoma"/>
              </a:rPr>
              <a:t>radi </a:t>
            </a:r>
            <a:r>
              <a:rPr sz="788" spc="8" dirty="0">
                <a:latin typeface="Tahoma"/>
                <a:cs typeface="Tahoma"/>
              </a:rPr>
              <a:t>praćenja </a:t>
            </a:r>
            <a:r>
              <a:rPr sz="788" spc="26" dirty="0">
                <a:latin typeface="Tahoma"/>
                <a:cs typeface="Tahoma"/>
              </a:rPr>
              <a:t>i </a:t>
            </a:r>
            <a:r>
              <a:rPr sz="788" dirty="0">
                <a:latin typeface="Tahoma"/>
                <a:cs typeface="Tahoma"/>
              </a:rPr>
              <a:t>ocjenjivanja </a:t>
            </a:r>
            <a:r>
              <a:rPr sz="788" spc="4" dirty="0">
                <a:latin typeface="Tahoma"/>
                <a:cs typeface="Tahoma"/>
              </a:rPr>
              <a:t>zdravstvenog </a:t>
            </a:r>
            <a:r>
              <a:rPr sz="788" spc="8" dirty="0">
                <a:latin typeface="Tahoma"/>
                <a:cs typeface="Tahoma"/>
              </a:rPr>
              <a:t>stanja radnika raspoređenog </a:t>
            </a:r>
            <a:r>
              <a:rPr sz="788" dirty="0">
                <a:latin typeface="Tahoma"/>
                <a:cs typeface="Tahoma"/>
              </a:rPr>
              <a:t>na </a:t>
            </a:r>
            <a:r>
              <a:rPr sz="788" spc="8" dirty="0">
                <a:latin typeface="Tahoma"/>
                <a:cs typeface="Tahoma"/>
              </a:rPr>
              <a:t>poslovima </a:t>
            </a:r>
            <a:r>
              <a:rPr sz="788" spc="19" dirty="0">
                <a:latin typeface="Tahoma"/>
                <a:cs typeface="Tahoma"/>
              </a:rPr>
              <a:t>sa </a:t>
            </a:r>
            <a:r>
              <a:rPr sz="788" spc="8" dirty="0">
                <a:latin typeface="Tahoma"/>
                <a:cs typeface="Tahoma"/>
              </a:rPr>
              <a:t>povećanim </a:t>
            </a:r>
            <a:r>
              <a:rPr sz="788" spc="11" dirty="0">
                <a:latin typeface="Tahoma"/>
                <a:cs typeface="Tahoma"/>
              </a:rPr>
              <a:t> rizikom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26" dirty="0">
                <a:latin typeface="Tahoma"/>
                <a:cs typeface="Tahoma"/>
              </a:rPr>
              <a:t>i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utvrđivanja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da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li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je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došlo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do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promjena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u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zdravstvenom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stanju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26" dirty="0">
                <a:latin typeface="Tahoma"/>
                <a:cs typeface="Tahoma"/>
              </a:rPr>
              <a:t>i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23" dirty="0">
                <a:latin typeface="Tahoma"/>
                <a:cs typeface="Tahoma"/>
              </a:rPr>
              <a:t>psihoﬁzičkim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sposobnostima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radnika,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izazvanih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povećanim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rizicima,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a </a:t>
            </a:r>
            <a:r>
              <a:rPr sz="788" spc="-236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koje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predstavljaju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kontraindikaciju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za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dalji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rad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na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radnom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mjestu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na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koje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je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radnik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raspoređen.</a:t>
            </a:r>
            <a:endParaRPr sz="788">
              <a:latin typeface="Tahoma"/>
              <a:cs typeface="Tahoma"/>
            </a:endParaRPr>
          </a:p>
          <a:p>
            <a:pPr>
              <a:spcBef>
                <a:spcPts val="30"/>
              </a:spcBef>
            </a:pPr>
            <a:endParaRPr sz="713">
              <a:latin typeface="Tahoma"/>
              <a:cs typeface="Tahoma"/>
            </a:endParaRPr>
          </a:p>
          <a:p>
            <a:pPr marL="9525" marR="3810">
              <a:lnSpc>
                <a:spcPts val="930"/>
              </a:lnSpc>
            </a:pPr>
            <a:r>
              <a:rPr sz="788" dirty="0">
                <a:latin typeface="Tahoma"/>
                <a:cs typeface="Tahoma"/>
              </a:rPr>
              <a:t>Ovlaštena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zdravstvena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ustanova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je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dužna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o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rezultatima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periodičnih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ljekarskih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pregleda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voditi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evidenciju,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te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izvještaj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o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izvršenom</a:t>
            </a:r>
            <a:r>
              <a:rPr sz="788" spc="-75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periodičnom </a:t>
            </a:r>
            <a:r>
              <a:rPr sz="788" spc="-23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ljekarskom pregledu </a:t>
            </a:r>
            <a:r>
              <a:rPr sz="788" spc="-19" dirty="0">
                <a:latin typeface="Tahoma"/>
                <a:cs typeface="Tahoma"/>
              </a:rPr>
              <a:t>(sa </a:t>
            </a:r>
            <a:r>
              <a:rPr sz="788" spc="15" dirty="0">
                <a:latin typeface="Tahoma"/>
                <a:cs typeface="Tahoma"/>
              </a:rPr>
              <a:t>preporučenim </a:t>
            </a:r>
            <a:r>
              <a:rPr sz="788" spc="-11" dirty="0">
                <a:latin typeface="Tahoma"/>
                <a:cs typeface="Tahoma"/>
              </a:rPr>
              <a:t>mjerama)</a:t>
            </a:r>
            <a:r>
              <a:rPr sz="788" spc="-8" dirty="0">
                <a:latin typeface="Tahoma"/>
                <a:cs typeface="Tahoma"/>
              </a:rPr>
              <a:t> </a:t>
            </a:r>
            <a:r>
              <a:rPr sz="788" spc="19" dirty="0">
                <a:latin typeface="Tahoma"/>
                <a:cs typeface="Tahoma"/>
              </a:rPr>
              <a:t>dostaviti </a:t>
            </a:r>
            <a:r>
              <a:rPr sz="788" spc="11" dirty="0">
                <a:latin typeface="Tahoma"/>
                <a:cs typeface="Tahoma"/>
              </a:rPr>
              <a:t>poslodavcu </a:t>
            </a:r>
            <a:r>
              <a:rPr sz="788" spc="4" dirty="0">
                <a:latin typeface="Tahoma"/>
                <a:cs typeface="Tahoma"/>
              </a:rPr>
              <a:t>najkasnije </a:t>
            </a:r>
            <a:r>
              <a:rPr sz="788" spc="-4" dirty="0">
                <a:latin typeface="Tahoma"/>
                <a:cs typeface="Tahoma"/>
              </a:rPr>
              <a:t>u </a:t>
            </a:r>
            <a:r>
              <a:rPr sz="788" spc="8" dirty="0">
                <a:latin typeface="Tahoma"/>
                <a:cs typeface="Tahoma"/>
              </a:rPr>
              <a:t>roku </a:t>
            </a:r>
            <a:r>
              <a:rPr sz="788" spc="11" dirty="0">
                <a:latin typeface="Tahoma"/>
                <a:cs typeface="Tahoma"/>
              </a:rPr>
              <a:t>od </a:t>
            </a:r>
            <a:r>
              <a:rPr sz="788" spc="-83" dirty="0">
                <a:latin typeface="Tahoma"/>
                <a:cs typeface="Tahoma"/>
              </a:rPr>
              <a:t>15 </a:t>
            </a:r>
            <a:r>
              <a:rPr sz="788" dirty="0">
                <a:latin typeface="Tahoma"/>
                <a:cs typeface="Tahoma"/>
              </a:rPr>
              <a:t>dana </a:t>
            </a:r>
            <a:r>
              <a:rPr sz="788" spc="11" dirty="0">
                <a:latin typeface="Tahoma"/>
                <a:cs typeface="Tahoma"/>
              </a:rPr>
              <a:t>od </a:t>
            </a:r>
            <a:r>
              <a:rPr sz="788" dirty="0">
                <a:latin typeface="Tahoma"/>
                <a:cs typeface="Tahoma"/>
              </a:rPr>
              <a:t>dana </a:t>
            </a:r>
            <a:r>
              <a:rPr sz="788" spc="11" dirty="0">
                <a:latin typeface="Tahoma"/>
                <a:cs typeface="Tahoma"/>
              </a:rPr>
              <a:t>izvršenog </a:t>
            </a:r>
            <a:r>
              <a:rPr sz="788" spc="4" dirty="0">
                <a:latin typeface="Tahoma"/>
                <a:cs typeface="Tahoma"/>
              </a:rPr>
              <a:t>pregleda, </a:t>
            </a:r>
            <a:r>
              <a:rPr sz="788" spc="23" dirty="0">
                <a:latin typeface="Tahoma"/>
                <a:cs typeface="Tahoma"/>
              </a:rPr>
              <a:t>osim </a:t>
            </a:r>
            <a:r>
              <a:rPr sz="788" spc="-4" dirty="0">
                <a:latin typeface="Tahoma"/>
                <a:cs typeface="Tahoma"/>
              </a:rPr>
              <a:t>u </a:t>
            </a:r>
            <a:r>
              <a:rPr sz="788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slučaju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privremene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nesposobnosti,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kada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26" dirty="0">
                <a:latin typeface="Tahoma"/>
                <a:cs typeface="Tahoma"/>
              </a:rPr>
              <a:t>se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mora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9" dirty="0">
                <a:latin typeface="Tahoma"/>
                <a:cs typeface="Tahoma"/>
              </a:rPr>
              <a:t>dostaviti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u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roku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od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24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sata.</a:t>
            </a:r>
            <a:endParaRPr sz="788">
              <a:latin typeface="Tahoma"/>
              <a:cs typeface="Tahoma"/>
            </a:endParaRPr>
          </a:p>
          <a:p>
            <a:pPr marL="9525" marR="99536">
              <a:lnSpc>
                <a:spcPts val="930"/>
              </a:lnSpc>
              <a:spcBef>
                <a:spcPts val="589"/>
              </a:spcBef>
            </a:pPr>
            <a:r>
              <a:rPr sz="788" spc="23" dirty="0">
                <a:latin typeface="Tahoma"/>
                <a:cs typeface="Tahoma"/>
              </a:rPr>
              <a:t>Po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završetku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periodičnog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ljekarskog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pregleda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grupe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radnika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koji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rade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na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26" dirty="0">
                <a:latin typeface="Tahoma"/>
                <a:cs typeface="Tahoma"/>
              </a:rPr>
              <a:t>istim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9" dirty="0">
                <a:latin typeface="Tahoma"/>
                <a:cs typeface="Tahoma"/>
              </a:rPr>
              <a:t>ili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23" dirty="0">
                <a:latin typeface="Tahoma"/>
                <a:cs typeface="Tahoma"/>
              </a:rPr>
              <a:t>sličnim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poslovima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9" dirty="0">
                <a:latin typeface="Tahoma"/>
                <a:cs typeface="Tahoma"/>
              </a:rPr>
              <a:t>ili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u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jednoj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tehnološkoj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cjelini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(više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od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20 </a:t>
            </a:r>
            <a:r>
              <a:rPr sz="788" spc="-236" dirty="0">
                <a:latin typeface="Tahoma"/>
                <a:cs typeface="Tahoma"/>
              </a:rPr>
              <a:t> </a:t>
            </a:r>
            <a:r>
              <a:rPr sz="788" spc="-8" dirty="0">
                <a:latin typeface="Tahoma"/>
                <a:cs typeface="Tahoma"/>
              </a:rPr>
              <a:t>radnika),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ovlaštena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zdravstvena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ustanova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dužna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je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da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poslodavcu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u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roku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od</a:t>
            </a:r>
            <a:r>
              <a:rPr sz="788" spc="-83" dirty="0">
                <a:latin typeface="Tahoma"/>
                <a:cs typeface="Tahoma"/>
              </a:rPr>
              <a:t> 15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dana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dostavi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izvještaj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9" dirty="0">
                <a:latin typeface="Tahoma"/>
                <a:cs typeface="Tahoma"/>
              </a:rPr>
              <a:t>sa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pokazateljima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zdravstvenog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stanja </a:t>
            </a:r>
            <a:r>
              <a:rPr sz="788" spc="11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pregledane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grupe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radnika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9" dirty="0">
                <a:latin typeface="Tahoma"/>
                <a:cs typeface="Tahoma"/>
              </a:rPr>
              <a:t>sa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prijedlogom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mjera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prevencije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26" dirty="0">
                <a:latin typeface="Tahoma"/>
                <a:cs typeface="Tahoma"/>
              </a:rPr>
              <a:t>i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9" dirty="0">
                <a:latin typeface="Tahoma"/>
                <a:cs typeface="Tahoma"/>
              </a:rPr>
              <a:t>zaštite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zdravlja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radnika.</a:t>
            </a:r>
            <a:endParaRPr sz="788">
              <a:latin typeface="Tahoma"/>
              <a:cs typeface="Tahoma"/>
            </a:endParaRPr>
          </a:p>
          <a:p>
            <a:pPr marL="9525" marR="287655">
              <a:lnSpc>
                <a:spcPts val="930"/>
              </a:lnSpc>
              <a:spcBef>
                <a:spcPts val="589"/>
              </a:spcBef>
            </a:pPr>
            <a:r>
              <a:rPr sz="788" spc="19" dirty="0">
                <a:latin typeface="Tahoma"/>
                <a:cs typeface="Tahoma"/>
              </a:rPr>
              <a:t>Radnici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23" dirty="0">
                <a:latin typeface="Tahoma"/>
                <a:cs typeface="Tahoma"/>
              </a:rPr>
              <a:t>starosti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od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56" dirty="0">
                <a:latin typeface="Tahoma"/>
                <a:cs typeface="Tahoma"/>
              </a:rPr>
              <a:t>18.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do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-56" dirty="0">
                <a:latin typeface="Tahoma"/>
                <a:cs typeface="Tahoma"/>
              </a:rPr>
              <a:t>21.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godine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života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koji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rade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na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radnim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mjestima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9" dirty="0">
                <a:latin typeface="Tahoma"/>
                <a:cs typeface="Tahoma"/>
              </a:rPr>
              <a:t>sa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povećanim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rizikom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moraju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da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-4" dirty="0">
                <a:latin typeface="Tahoma"/>
                <a:cs typeface="Tahoma"/>
              </a:rPr>
              <a:t>obavljaju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periodične</a:t>
            </a:r>
            <a:r>
              <a:rPr sz="788" spc="-79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ljekarske </a:t>
            </a:r>
            <a:r>
              <a:rPr sz="788" spc="-236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preglede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jednom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godišnje,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bez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obzira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na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opasnosti,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8" dirty="0">
                <a:latin typeface="Tahoma"/>
                <a:cs typeface="Tahoma"/>
              </a:rPr>
              <a:t>napore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26" dirty="0">
                <a:latin typeface="Tahoma"/>
                <a:cs typeface="Tahoma"/>
              </a:rPr>
              <a:t>i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23" dirty="0">
                <a:latin typeface="Tahoma"/>
                <a:cs typeface="Tahoma"/>
              </a:rPr>
              <a:t>štetnosti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kojima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su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1" dirty="0">
                <a:latin typeface="Tahoma"/>
                <a:cs typeface="Tahoma"/>
              </a:rPr>
              <a:t>izloženi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na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radnom</a:t>
            </a:r>
            <a:r>
              <a:rPr sz="788" spc="-83" dirty="0">
                <a:latin typeface="Tahoma"/>
                <a:cs typeface="Tahoma"/>
              </a:rPr>
              <a:t> </a:t>
            </a:r>
            <a:r>
              <a:rPr sz="788" spc="4" dirty="0">
                <a:latin typeface="Tahoma"/>
                <a:cs typeface="Tahoma"/>
              </a:rPr>
              <a:t>mjestu.</a:t>
            </a:r>
            <a:endParaRPr sz="788">
              <a:latin typeface="Tahoma"/>
              <a:cs typeface="Tahoma"/>
            </a:endParaRPr>
          </a:p>
          <a:p>
            <a:pPr marL="9525">
              <a:spcBef>
                <a:spcPts val="548"/>
              </a:spcBef>
            </a:pPr>
            <a:r>
              <a:rPr sz="788" spc="-15" dirty="0">
                <a:latin typeface="Tahoma"/>
                <a:cs typeface="Tahoma"/>
              </a:rPr>
              <a:t>Ob</a:t>
            </a:r>
            <a:r>
              <a:rPr sz="788" spc="-11" dirty="0">
                <a:latin typeface="Tahoma"/>
                <a:cs typeface="Tahoma"/>
              </a:rPr>
              <a:t>r</a:t>
            </a:r>
            <a:r>
              <a:rPr sz="788" spc="15" dirty="0">
                <a:latin typeface="Tahoma"/>
                <a:cs typeface="Tahoma"/>
              </a:rPr>
              <a:t>azac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-19" dirty="0">
                <a:latin typeface="Tahoma"/>
                <a:cs typeface="Tahoma"/>
              </a:rPr>
              <a:t>3;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-15" dirty="0">
                <a:latin typeface="Tahoma"/>
                <a:cs typeface="Tahoma"/>
              </a:rPr>
              <a:t>Ob</a:t>
            </a:r>
            <a:r>
              <a:rPr sz="788" spc="-11" dirty="0">
                <a:latin typeface="Tahoma"/>
                <a:cs typeface="Tahoma"/>
              </a:rPr>
              <a:t>r</a:t>
            </a:r>
            <a:r>
              <a:rPr sz="788" spc="15" dirty="0">
                <a:latin typeface="Tahoma"/>
                <a:cs typeface="Tahoma"/>
              </a:rPr>
              <a:t>azac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15" dirty="0">
                <a:latin typeface="Tahoma"/>
                <a:cs typeface="Tahoma"/>
              </a:rPr>
              <a:t>4</a:t>
            </a:r>
            <a:endParaRPr sz="788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444" y="1026332"/>
            <a:ext cx="1895475" cy="1654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13" spc="-158" dirty="0"/>
              <a:t>V</a:t>
            </a:r>
            <a:r>
              <a:rPr sz="1013" spc="-109" dirty="0"/>
              <a:t>ANREDNI</a:t>
            </a:r>
            <a:r>
              <a:rPr sz="1013" spc="-98" dirty="0"/>
              <a:t> </a:t>
            </a:r>
            <a:r>
              <a:rPr sz="1013" spc="-8" dirty="0"/>
              <a:t>LJE</a:t>
            </a:r>
            <a:r>
              <a:rPr sz="1013" dirty="0"/>
              <a:t>K</a:t>
            </a:r>
            <a:r>
              <a:rPr sz="1013" spc="-94" dirty="0"/>
              <a:t>ARSKI</a:t>
            </a:r>
            <a:r>
              <a:rPr sz="1013" spc="-98" dirty="0"/>
              <a:t> </a:t>
            </a:r>
            <a:r>
              <a:rPr sz="1013" spc="-94" dirty="0"/>
              <a:t>PREGLEDI</a:t>
            </a:r>
            <a:endParaRPr sz="1013"/>
          </a:p>
        </p:txBody>
      </p:sp>
      <p:sp>
        <p:nvSpPr>
          <p:cNvPr id="3" name="object 3"/>
          <p:cNvSpPr txBox="1"/>
          <p:nvPr/>
        </p:nvSpPr>
        <p:spPr>
          <a:xfrm>
            <a:off x="288544" y="1331010"/>
            <a:ext cx="6221730" cy="22710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88" spc="-11" dirty="0">
                <a:latin typeface="Tahoma"/>
                <a:cs typeface="Tahoma"/>
              </a:rPr>
              <a:t>Vanredni</a:t>
            </a:r>
            <a:r>
              <a:rPr sz="788" spc="-90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ljekarski</a:t>
            </a:r>
            <a:r>
              <a:rPr sz="788" spc="-90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pregled-član</a:t>
            </a:r>
            <a:r>
              <a:rPr sz="788" spc="-86" dirty="0">
                <a:latin typeface="Tahoma"/>
                <a:cs typeface="Tahoma"/>
              </a:rPr>
              <a:t> </a:t>
            </a:r>
            <a:r>
              <a:rPr sz="788" spc="-23" dirty="0">
                <a:latin typeface="Tahoma"/>
                <a:cs typeface="Tahoma"/>
              </a:rPr>
              <a:t>9</a:t>
            </a:r>
            <a:r>
              <a:rPr sz="788" spc="-90" dirty="0">
                <a:latin typeface="Tahoma"/>
                <a:cs typeface="Tahoma"/>
              </a:rPr>
              <a:t> </a:t>
            </a:r>
            <a:r>
              <a:rPr sz="788" dirty="0">
                <a:latin typeface="Tahoma"/>
                <a:cs typeface="Tahoma"/>
              </a:rPr>
              <a:t>Pravilnika</a:t>
            </a:r>
            <a:endParaRPr sz="788">
              <a:latin typeface="Tahoma"/>
              <a:cs typeface="Tahoma"/>
            </a:endParaRPr>
          </a:p>
          <a:p>
            <a:pPr>
              <a:spcBef>
                <a:spcPts val="15"/>
              </a:spcBef>
            </a:pPr>
            <a:endParaRPr sz="750">
              <a:latin typeface="Tahoma"/>
              <a:cs typeface="Tahoma"/>
            </a:endParaRPr>
          </a:p>
          <a:p>
            <a:pPr marL="9525" marR="3810">
              <a:lnSpc>
                <a:spcPts val="893"/>
              </a:lnSpc>
            </a:pP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Osim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23" dirty="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slučajevima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8" dirty="0">
                <a:solidFill>
                  <a:srgbClr val="666666"/>
                </a:solidFill>
                <a:latin typeface="Tahoma"/>
                <a:cs typeface="Tahoma"/>
              </a:rPr>
              <a:t>iz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člana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23" dirty="0">
                <a:solidFill>
                  <a:srgbClr val="666666"/>
                </a:solidFill>
                <a:latin typeface="Tahoma"/>
                <a:cs typeface="Tahoma"/>
              </a:rPr>
              <a:t>8.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ovog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pravilnika,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odnosno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prije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isteka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roka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za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obavljanje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narednog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periodičnog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ljekarskog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pregleda,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poslodavac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može </a:t>
            </a:r>
            <a:r>
              <a:rPr sz="788" spc="-23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uputiti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radnika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na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obavljanje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vanrednog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ljekarskog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pregleda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19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23" dirty="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slučajevima:</a:t>
            </a:r>
            <a:endParaRPr sz="788">
              <a:latin typeface="Tahoma"/>
              <a:cs typeface="Tahoma"/>
            </a:endParaRPr>
          </a:p>
          <a:p>
            <a:pPr marL="105728" indent="-96679">
              <a:spcBef>
                <a:spcPts val="525"/>
              </a:spcBef>
              <a:buAutoNum type="alphaLcParenR"/>
              <a:tabLst>
                <a:tab pos="106204" algn="l"/>
              </a:tabLst>
            </a:pP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nakon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privremene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spriječenosti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za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rad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po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osnovu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teške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povrede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na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radu,</a:t>
            </a:r>
            <a:endParaRPr sz="788">
              <a:latin typeface="Tahoma"/>
              <a:cs typeface="Tahoma"/>
            </a:endParaRPr>
          </a:p>
          <a:p>
            <a:pPr marL="109061" indent="-100013">
              <a:spcBef>
                <a:spcPts val="544"/>
              </a:spcBef>
              <a:buAutoNum type="alphaLcParenR"/>
              <a:tabLst>
                <a:tab pos="109538" algn="l"/>
              </a:tabLst>
            </a:pP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poslije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bolesti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11" dirty="0">
                <a:solidFill>
                  <a:srgbClr val="666666"/>
                </a:solidFill>
                <a:latin typeface="Tahoma"/>
                <a:cs typeface="Tahoma"/>
              </a:rPr>
              <a:t>ili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povrede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koje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nisu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23" dirty="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vezi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sa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radom,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ako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postoji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sumnja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na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promjene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23" dirty="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zdravstvenoj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sposobnosti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radnika,</a:t>
            </a:r>
            <a:endParaRPr sz="788">
              <a:latin typeface="Tahoma"/>
              <a:cs typeface="Tahoma"/>
            </a:endParaRPr>
          </a:p>
          <a:p>
            <a:pPr marL="106680" indent="-97631">
              <a:spcBef>
                <a:spcPts val="548"/>
              </a:spcBef>
              <a:buAutoNum type="alphaLcParenR"/>
              <a:tabLst>
                <a:tab pos="107156" algn="l"/>
              </a:tabLst>
            </a:pP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na</a:t>
            </a:r>
            <a:r>
              <a:rPr sz="788" spc="-26" dirty="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8" dirty="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ežih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sz="788" spc="-26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sz="788" spc="-34" dirty="0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arija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23" dirty="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sz="788" spc="19" dirty="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sz="788" spc="15" dirty="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su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ada,</a:t>
            </a:r>
            <a:endParaRPr sz="788">
              <a:latin typeface="Tahoma"/>
              <a:cs typeface="Tahoma"/>
            </a:endParaRPr>
          </a:p>
          <a:p>
            <a:pPr marL="109061" indent="-100013">
              <a:spcBef>
                <a:spcPts val="548"/>
              </a:spcBef>
              <a:buAutoNum type="alphaLcParenR"/>
              <a:tabLst>
                <a:tab pos="109538" algn="l"/>
              </a:tabLst>
            </a:pP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ako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11" dirty="0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pojavi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veći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broj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oboljenja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sa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11" dirty="0">
                <a:solidFill>
                  <a:srgbClr val="666666"/>
                </a:solidFill>
                <a:latin typeface="Tahoma"/>
                <a:cs typeface="Tahoma"/>
              </a:rPr>
              <a:t>istim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11" dirty="0">
                <a:solidFill>
                  <a:srgbClr val="666666"/>
                </a:solidFill>
                <a:latin typeface="Tahoma"/>
                <a:cs typeface="Tahoma"/>
              </a:rPr>
              <a:t>ili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8" dirty="0">
                <a:solidFill>
                  <a:srgbClr val="666666"/>
                </a:solidFill>
                <a:latin typeface="Tahoma"/>
                <a:cs typeface="Tahoma"/>
              </a:rPr>
              <a:t>sličnim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simptomima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11" dirty="0">
                <a:solidFill>
                  <a:srgbClr val="666666"/>
                </a:solidFill>
                <a:latin typeface="Tahoma"/>
                <a:cs typeface="Tahoma"/>
              </a:rPr>
              <a:t>ili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ako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postoji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opasnost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od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epidemije,</a:t>
            </a:r>
            <a:endParaRPr sz="788">
              <a:latin typeface="Tahoma"/>
              <a:cs typeface="Tahoma"/>
            </a:endParaRPr>
          </a:p>
          <a:p>
            <a:pPr marL="108109" indent="-99060">
              <a:spcBef>
                <a:spcPts val="544"/>
              </a:spcBef>
              <a:buAutoNum type="alphaLcParenR"/>
              <a:tabLst>
                <a:tab pos="108585" algn="l"/>
              </a:tabLst>
            </a:pP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na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11" dirty="0">
                <a:solidFill>
                  <a:srgbClr val="666666"/>
                </a:solidFill>
                <a:latin typeface="Tahoma"/>
                <a:cs typeface="Tahoma"/>
              </a:rPr>
              <a:t>lični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zahtjev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radnika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kada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osjeti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da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nije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zdravstveno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sposoban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da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obavlja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poslove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na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koje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je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raspoređen,</a:t>
            </a:r>
            <a:endParaRPr sz="788">
              <a:latin typeface="Tahoma"/>
              <a:cs typeface="Tahoma"/>
            </a:endParaRPr>
          </a:p>
          <a:p>
            <a:pPr marL="90488" indent="-81439">
              <a:spcBef>
                <a:spcPts val="548"/>
              </a:spcBef>
              <a:buAutoNum type="alphaLcParenR"/>
              <a:tabLst>
                <a:tab pos="90964" algn="l"/>
              </a:tabLst>
            </a:pP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radnika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kojima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je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potrebno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8" dirty="0">
                <a:solidFill>
                  <a:srgbClr val="666666"/>
                </a:solidFill>
                <a:latin typeface="Tahoma"/>
                <a:cs typeface="Tahoma"/>
              </a:rPr>
              <a:t>pratiti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zdravstveno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stanje,</a:t>
            </a:r>
            <a:endParaRPr sz="788">
              <a:latin typeface="Tahoma"/>
              <a:cs typeface="Tahoma"/>
            </a:endParaRPr>
          </a:p>
          <a:p>
            <a:pPr marL="108109" indent="-99060">
              <a:spcBef>
                <a:spcPts val="548"/>
              </a:spcBef>
              <a:buAutoNum type="alphaLcParenR"/>
              <a:tabLst>
                <a:tab pos="108585" algn="l"/>
              </a:tabLst>
            </a:pP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ako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11" dirty="0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kod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radnika</a:t>
            </a:r>
            <a:r>
              <a:rPr sz="788" spc="-79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primijeti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učestalo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povređivanje,</a:t>
            </a:r>
            <a:r>
              <a:rPr sz="788" spc="-79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alkoholizam,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neeﬁkasnost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23" dirty="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radu,</a:t>
            </a:r>
            <a:r>
              <a:rPr sz="788" spc="-79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apsentizam,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prezentizam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19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788" spc="-79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dr.</a:t>
            </a:r>
            <a:endParaRPr sz="788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00">
              <a:latin typeface="Tahoma"/>
              <a:cs typeface="Tahoma"/>
            </a:endParaRPr>
          </a:p>
          <a:p>
            <a:pPr>
              <a:spcBef>
                <a:spcPts val="26"/>
              </a:spcBef>
            </a:pPr>
            <a:endParaRPr sz="825">
              <a:latin typeface="Tahoma"/>
              <a:cs typeface="Tahoma"/>
            </a:endParaRPr>
          </a:p>
          <a:p>
            <a:pPr marL="9525" marR="15240">
              <a:lnSpc>
                <a:spcPts val="893"/>
              </a:lnSpc>
            </a:pPr>
            <a:r>
              <a:rPr sz="788" spc="-11" dirty="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slučajevima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8" dirty="0">
                <a:solidFill>
                  <a:srgbClr val="666666"/>
                </a:solidFill>
                <a:latin typeface="Tahoma"/>
                <a:cs typeface="Tahoma"/>
              </a:rPr>
              <a:t>iz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stava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20" dirty="0">
                <a:solidFill>
                  <a:srgbClr val="666666"/>
                </a:solidFill>
                <a:latin typeface="Tahoma"/>
                <a:cs typeface="Tahoma"/>
              </a:rPr>
              <a:t>(1)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ovog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člana,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poslodavac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može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na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obavljanje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vanrednog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ljekarskog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pregleda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uputiti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19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radnike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koji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dirty="0">
                <a:solidFill>
                  <a:srgbClr val="666666"/>
                </a:solidFill>
                <a:latin typeface="Tahoma"/>
                <a:cs typeface="Tahoma"/>
              </a:rPr>
              <a:t>nisu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raspoređeni</a:t>
            </a:r>
            <a:r>
              <a:rPr sz="788" spc="-8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9" dirty="0">
                <a:solidFill>
                  <a:srgbClr val="666666"/>
                </a:solidFill>
                <a:latin typeface="Tahoma"/>
                <a:cs typeface="Tahoma"/>
              </a:rPr>
              <a:t>na</a:t>
            </a:r>
            <a:r>
              <a:rPr sz="788" spc="-8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15" dirty="0">
                <a:solidFill>
                  <a:srgbClr val="666666"/>
                </a:solidFill>
                <a:latin typeface="Tahoma"/>
                <a:cs typeface="Tahoma"/>
              </a:rPr>
              <a:t>radna </a:t>
            </a:r>
            <a:r>
              <a:rPr sz="788" spc="-23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4" dirty="0">
                <a:solidFill>
                  <a:srgbClr val="666666"/>
                </a:solidFill>
                <a:latin typeface="Tahoma"/>
                <a:cs typeface="Tahoma"/>
              </a:rPr>
              <a:t>mjesta</a:t>
            </a:r>
            <a:r>
              <a:rPr sz="788" spc="-94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4" dirty="0">
                <a:solidFill>
                  <a:srgbClr val="666666"/>
                </a:solidFill>
                <a:latin typeface="Tahoma"/>
                <a:cs typeface="Tahoma"/>
              </a:rPr>
              <a:t>sa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povećanim</a:t>
            </a:r>
            <a:r>
              <a:rPr sz="788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788" spc="-8" dirty="0">
                <a:solidFill>
                  <a:srgbClr val="666666"/>
                </a:solidFill>
                <a:latin typeface="Tahoma"/>
                <a:cs typeface="Tahoma"/>
              </a:rPr>
              <a:t>rizikom.</a:t>
            </a:r>
            <a:endParaRPr sz="788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454" y="1023779"/>
            <a:ext cx="2739866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500" dirty="0"/>
              <a:t>LJE</a:t>
            </a:r>
            <a:r>
              <a:rPr sz="1500" spc="15" dirty="0"/>
              <a:t>K</a:t>
            </a:r>
            <a:r>
              <a:rPr sz="1500" spc="-131" dirty="0"/>
              <a:t>ARSKI</a:t>
            </a:r>
            <a:r>
              <a:rPr sz="1500" spc="-139" dirty="0"/>
              <a:t> </a:t>
            </a:r>
            <a:r>
              <a:rPr sz="1500" spc="-131" dirty="0"/>
              <a:t>PREGLEDI</a:t>
            </a:r>
            <a:r>
              <a:rPr sz="1500" spc="-139" dirty="0"/>
              <a:t> R</a:t>
            </a:r>
            <a:r>
              <a:rPr sz="1500" spc="-158" dirty="0"/>
              <a:t>ADNI</a:t>
            </a:r>
            <a:r>
              <a:rPr sz="1500" spc="-146" dirty="0"/>
              <a:t>K</a:t>
            </a:r>
            <a:r>
              <a:rPr sz="1500" spc="-11" dirty="0"/>
              <a:t>A</a:t>
            </a:r>
            <a:endParaRPr sz="1500"/>
          </a:p>
        </p:txBody>
      </p:sp>
      <p:sp>
        <p:nvSpPr>
          <p:cNvPr id="3" name="object 3"/>
          <p:cNvSpPr txBox="1"/>
          <p:nvPr/>
        </p:nvSpPr>
        <p:spPr>
          <a:xfrm>
            <a:off x="373697" y="1530630"/>
            <a:ext cx="5150644" cy="1003801"/>
          </a:xfrm>
          <a:prstGeom prst="rect">
            <a:avLst/>
          </a:prstGeom>
        </p:spPr>
        <p:txBody>
          <a:bodyPr vert="horz" wrap="square" lIns="0" tIns="35243" rIns="0" bIns="0" rtlCol="0">
            <a:spAutoFit/>
          </a:bodyPr>
          <a:lstStyle/>
          <a:p>
            <a:pPr marL="267176" indent="-258128">
              <a:spcBef>
                <a:spcPts val="278"/>
              </a:spcBef>
              <a:buFont typeface="Arial MT"/>
              <a:buChar char="●"/>
              <a:tabLst>
                <a:tab pos="267176" algn="l"/>
                <a:tab pos="267653" algn="l"/>
              </a:tabLst>
            </a:pPr>
            <a:r>
              <a:rPr sz="1125" spc="-8" dirty="0">
                <a:latin typeface="Tahoma"/>
                <a:cs typeface="Tahoma"/>
              </a:rPr>
              <a:t>Sadržaj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-8" dirty="0">
                <a:latin typeface="Tahoma"/>
                <a:cs typeface="Tahoma"/>
              </a:rPr>
              <a:t>prethodnog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26" dirty="0">
                <a:latin typeface="Tahoma"/>
                <a:cs typeface="Tahoma"/>
              </a:rPr>
              <a:t>i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spc="4" dirty="0">
                <a:latin typeface="Tahoma"/>
                <a:cs typeface="Tahoma"/>
              </a:rPr>
              <a:t>periodičnog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-8" dirty="0">
                <a:latin typeface="Tahoma"/>
                <a:cs typeface="Tahoma"/>
              </a:rPr>
              <a:t>ljekarskog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spc="-4" dirty="0">
                <a:latin typeface="Tahoma"/>
                <a:cs typeface="Tahoma"/>
              </a:rPr>
              <a:t>pregleda-u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-4" dirty="0">
                <a:latin typeface="Tahoma"/>
                <a:cs typeface="Tahoma"/>
              </a:rPr>
              <a:t>skladu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spc="11" dirty="0">
                <a:latin typeface="Tahoma"/>
                <a:cs typeface="Tahoma"/>
              </a:rPr>
              <a:t>sa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dirty="0">
                <a:latin typeface="Tahoma"/>
                <a:cs typeface="Tahoma"/>
              </a:rPr>
              <a:t>Pravilnikom</a:t>
            </a:r>
            <a:endParaRPr sz="1125">
              <a:latin typeface="Tahoma"/>
              <a:cs typeface="Tahoma"/>
            </a:endParaRPr>
          </a:p>
          <a:p>
            <a:pPr marL="267176" indent="-258128">
              <a:spcBef>
                <a:spcPts val="203"/>
              </a:spcBef>
              <a:buFont typeface="Arial MT"/>
              <a:buChar char="●"/>
              <a:tabLst>
                <a:tab pos="267176" algn="l"/>
                <a:tab pos="267653" algn="l"/>
              </a:tabLst>
            </a:pPr>
            <a:r>
              <a:rPr sz="1125" spc="-11" dirty="0">
                <a:latin typeface="Tahoma"/>
                <a:cs typeface="Tahoma"/>
              </a:rPr>
              <a:t>Rokovi</a:t>
            </a:r>
            <a:r>
              <a:rPr sz="1125" spc="-116" dirty="0">
                <a:latin typeface="Tahoma"/>
                <a:cs typeface="Tahoma"/>
              </a:rPr>
              <a:t> </a:t>
            </a:r>
            <a:r>
              <a:rPr sz="1125" spc="-19" dirty="0">
                <a:latin typeface="Tahoma"/>
                <a:cs typeface="Tahoma"/>
              </a:rPr>
              <a:t>obavljanja</a:t>
            </a:r>
            <a:r>
              <a:rPr sz="1125" spc="-116" dirty="0">
                <a:latin typeface="Tahoma"/>
                <a:cs typeface="Tahoma"/>
              </a:rPr>
              <a:t> </a:t>
            </a:r>
            <a:r>
              <a:rPr sz="1125" spc="8" dirty="0">
                <a:latin typeface="Tahoma"/>
                <a:cs typeface="Tahoma"/>
              </a:rPr>
              <a:t>periodičnih</a:t>
            </a:r>
            <a:r>
              <a:rPr sz="1125" spc="-116" dirty="0">
                <a:latin typeface="Tahoma"/>
                <a:cs typeface="Tahoma"/>
              </a:rPr>
              <a:t> </a:t>
            </a:r>
            <a:r>
              <a:rPr sz="1125" spc="-4" dirty="0">
                <a:latin typeface="Tahoma"/>
                <a:cs typeface="Tahoma"/>
              </a:rPr>
              <a:t>ljekarskih</a:t>
            </a:r>
            <a:r>
              <a:rPr sz="1125" spc="-116" dirty="0">
                <a:latin typeface="Tahoma"/>
                <a:cs typeface="Tahoma"/>
              </a:rPr>
              <a:t> </a:t>
            </a:r>
            <a:r>
              <a:rPr sz="1125" spc="4" dirty="0">
                <a:latin typeface="Tahoma"/>
                <a:cs typeface="Tahoma"/>
              </a:rPr>
              <a:t>pregleda-deﬁnisani</a:t>
            </a:r>
            <a:r>
              <a:rPr sz="1125" spc="-116" dirty="0">
                <a:latin typeface="Tahoma"/>
                <a:cs typeface="Tahoma"/>
              </a:rPr>
              <a:t> </a:t>
            </a:r>
            <a:r>
              <a:rPr sz="1125" dirty="0">
                <a:latin typeface="Tahoma"/>
                <a:cs typeface="Tahoma"/>
              </a:rPr>
              <a:t>Pavilnikom</a:t>
            </a:r>
            <a:endParaRPr sz="1125">
              <a:latin typeface="Tahoma"/>
              <a:cs typeface="Tahoma"/>
            </a:endParaRPr>
          </a:p>
          <a:p>
            <a:pPr marL="267176" indent="-258128">
              <a:spcBef>
                <a:spcPts val="203"/>
              </a:spcBef>
              <a:buFont typeface="Arial MT"/>
              <a:buChar char="●"/>
              <a:tabLst>
                <a:tab pos="267176" algn="l"/>
                <a:tab pos="267653" algn="l"/>
              </a:tabLst>
            </a:pPr>
            <a:r>
              <a:rPr sz="1125" spc="-8" dirty="0">
                <a:latin typeface="Tahoma"/>
                <a:cs typeface="Tahoma"/>
              </a:rPr>
              <a:t>Pravo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8" dirty="0">
                <a:latin typeface="Tahoma"/>
                <a:cs typeface="Tahoma"/>
              </a:rPr>
              <a:t>radnika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-19" dirty="0">
                <a:latin typeface="Tahoma"/>
                <a:cs typeface="Tahoma"/>
              </a:rPr>
              <a:t>na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-8" dirty="0">
                <a:latin typeface="Tahoma"/>
                <a:cs typeface="Tahoma"/>
              </a:rPr>
              <a:t>premještaj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-19" dirty="0">
                <a:latin typeface="Tahoma"/>
                <a:cs typeface="Tahoma"/>
              </a:rPr>
              <a:t>na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-11" dirty="0">
                <a:latin typeface="Tahoma"/>
                <a:cs typeface="Tahoma"/>
              </a:rPr>
              <a:t>drugo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11" dirty="0">
                <a:latin typeface="Tahoma"/>
                <a:cs typeface="Tahoma"/>
              </a:rPr>
              <a:t>radno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-4" dirty="0">
                <a:latin typeface="Tahoma"/>
                <a:cs typeface="Tahoma"/>
              </a:rPr>
              <a:t>mjesto</a:t>
            </a:r>
            <a:endParaRPr sz="1125">
              <a:latin typeface="Tahoma"/>
              <a:cs typeface="Tahoma"/>
            </a:endParaRPr>
          </a:p>
          <a:p>
            <a:pPr marL="267176" indent="-258128">
              <a:spcBef>
                <a:spcPts val="203"/>
              </a:spcBef>
              <a:buFont typeface="Arial MT"/>
              <a:buChar char="●"/>
              <a:tabLst>
                <a:tab pos="267176" algn="l"/>
                <a:tab pos="267653" algn="l"/>
              </a:tabLst>
            </a:pPr>
            <a:r>
              <a:rPr sz="1125" spc="-26" dirty="0">
                <a:latin typeface="Tahoma"/>
                <a:cs typeface="Tahoma"/>
              </a:rPr>
              <a:t>Obaveza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19" dirty="0">
                <a:latin typeface="Tahoma"/>
                <a:cs typeface="Tahoma"/>
              </a:rPr>
              <a:t>obavljanja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8" dirty="0">
                <a:latin typeface="Tahoma"/>
                <a:cs typeface="Tahoma"/>
              </a:rPr>
              <a:t>periodičnih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-4" dirty="0">
                <a:latin typeface="Tahoma"/>
                <a:cs typeface="Tahoma"/>
              </a:rPr>
              <a:t>ljekarskih</a:t>
            </a:r>
            <a:r>
              <a:rPr sz="1125" spc="-124" dirty="0">
                <a:latin typeface="Tahoma"/>
                <a:cs typeface="Tahoma"/>
              </a:rPr>
              <a:t> </a:t>
            </a:r>
            <a:r>
              <a:rPr sz="1125" spc="-8" dirty="0">
                <a:latin typeface="Tahoma"/>
                <a:cs typeface="Tahoma"/>
              </a:rPr>
              <a:t>pregleda</a:t>
            </a:r>
            <a:endParaRPr sz="1125">
              <a:latin typeface="Tahoma"/>
              <a:cs typeface="Tahoma"/>
            </a:endParaRPr>
          </a:p>
          <a:p>
            <a:pPr marL="267176" indent="-258128">
              <a:spcBef>
                <a:spcPts val="203"/>
              </a:spcBef>
              <a:buFont typeface="Arial MT"/>
              <a:buChar char="●"/>
              <a:tabLst>
                <a:tab pos="267176" algn="l"/>
                <a:tab pos="267653" algn="l"/>
              </a:tabLst>
            </a:pPr>
            <a:r>
              <a:rPr sz="1125" spc="-19" dirty="0">
                <a:latin typeface="Tahoma"/>
                <a:cs typeface="Tahoma"/>
              </a:rPr>
              <a:t>Važenje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spc="-8" dirty="0">
                <a:latin typeface="Tahoma"/>
                <a:cs typeface="Tahoma"/>
              </a:rPr>
              <a:t>ranije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spc="4" dirty="0">
                <a:latin typeface="Tahoma"/>
                <a:cs typeface="Tahoma"/>
              </a:rPr>
              <a:t>izdatih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spc="-8" dirty="0">
                <a:latin typeface="Tahoma"/>
                <a:cs typeface="Tahoma"/>
              </a:rPr>
              <a:t>izvještaja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dirty="0">
                <a:latin typeface="Tahoma"/>
                <a:cs typeface="Tahoma"/>
              </a:rPr>
              <a:t>o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spc="-11" dirty="0">
                <a:latin typeface="Tahoma"/>
                <a:cs typeface="Tahoma"/>
              </a:rPr>
              <a:t>obavljenim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spc="8" dirty="0">
                <a:latin typeface="Tahoma"/>
                <a:cs typeface="Tahoma"/>
              </a:rPr>
              <a:t>periodičnim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dirty="0">
                <a:latin typeface="Tahoma"/>
                <a:cs typeface="Tahoma"/>
              </a:rPr>
              <a:t>ljekarskim</a:t>
            </a:r>
            <a:r>
              <a:rPr sz="1125" spc="-120" dirty="0">
                <a:latin typeface="Tahoma"/>
                <a:cs typeface="Tahoma"/>
              </a:rPr>
              <a:t> </a:t>
            </a:r>
            <a:r>
              <a:rPr sz="1125" spc="-4" dirty="0">
                <a:latin typeface="Tahoma"/>
                <a:cs typeface="Tahoma"/>
              </a:rPr>
              <a:t>pregledima</a:t>
            </a:r>
            <a:endParaRPr sz="1125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534" y="1024655"/>
            <a:ext cx="6010275" cy="216406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50" spc="-94" dirty="0"/>
              <a:t>Povrede</a:t>
            </a:r>
            <a:r>
              <a:rPr sz="1350" spc="-124" dirty="0"/>
              <a:t> </a:t>
            </a:r>
            <a:r>
              <a:rPr sz="1350" spc="-116" dirty="0"/>
              <a:t>na</a:t>
            </a:r>
            <a:r>
              <a:rPr sz="1350" spc="-124" dirty="0"/>
              <a:t> </a:t>
            </a:r>
            <a:r>
              <a:rPr sz="1350" spc="-101" dirty="0"/>
              <a:t>radu</a:t>
            </a:r>
            <a:r>
              <a:rPr sz="1350" spc="-120" dirty="0"/>
              <a:t> </a:t>
            </a:r>
            <a:r>
              <a:rPr sz="1350" spc="-68" dirty="0"/>
              <a:t>i</a:t>
            </a:r>
            <a:r>
              <a:rPr sz="1350" spc="-124" dirty="0"/>
              <a:t> </a:t>
            </a:r>
            <a:r>
              <a:rPr sz="1350" spc="-86" dirty="0"/>
              <a:t>profesionalno</a:t>
            </a:r>
            <a:r>
              <a:rPr sz="1350" spc="-124" dirty="0"/>
              <a:t> </a:t>
            </a:r>
            <a:r>
              <a:rPr sz="1350" spc="-105" dirty="0"/>
              <a:t>oboljenje</a:t>
            </a:r>
            <a:r>
              <a:rPr sz="1350" spc="-120" dirty="0"/>
              <a:t> </a:t>
            </a:r>
            <a:r>
              <a:rPr sz="1350" spc="-221" dirty="0"/>
              <a:t>–</a:t>
            </a:r>
            <a:r>
              <a:rPr sz="1350" spc="-124" dirty="0"/>
              <a:t> </a:t>
            </a:r>
            <a:r>
              <a:rPr sz="1350" spc="-90" dirty="0"/>
              <a:t>sadržaj</a:t>
            </a:r>
            <a:r>
              <a:rPr sz="1350" spc="-124" dirty="0"/>
              <a:t> </a:t>
            </a:r>
            <a:r>
              <a:rPr sz="1350" spc="-68" dirty="0"/>
              <a:t>i</a:t>
            </a:r>
            <a:r>
              <a:rPr sz="1350" spc="-120" dirty="0"/>
              <a:t> </a:t>
            </a:r>
            <a:r>
              <a:rPr sz="1350" spc="-86" dirty="0"/>
              <a:t>način</a:t>
            </a:r>
            <a:r>
              <a:rPr sz="1350" spc="-124" dirty="0"/>
              <a:t> </a:t>
            </a:r>
            <a:r>
              <a:rPr sz="1350" spc="-98" dirty="0"/>
              <a:t>podnošenja</a:t>
            </a:r>
            <a:r>
              <a:rPr sz="1350" spc="-124" dirty="0"/>
              <a:t> </a:t>
            </a:r>
            <a:r>
              <a:rPr sz="1350" spc="-90" dirty="0"/>
              <a:t>izvještaja</a:t>
            </a:r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425498" y="3558900"/>
            <a:ext cx="6075998" cy="13423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788" b="1" spc="-68" dirty="0">
                <a:latin typeface="Tahoma"/>
                <a:cs typeface="Tahoma"/>
              </a:rPr>
              <a:t>Izvor</a:t>
            </a:r>
            <a:r>
              <a:rPr sz="788" b="1" spc="53" dirty="0">
                <a:latin typeface="Tahoma"/>
                <a:cs typeface="Tahoma"/>
              </a:rPr>
              <a:t> </a:t>
            </a:r>
            <a:r>
              <a:rPr sz="788" b="1" spc="-26" dirty="0">
                <a:latin typeface="Tahoma"/>
                <a:cs typeface="Tahoma"/>
              </a:rPr>
              <a:t>slike:</a:t>
            </a:r>
            <a:r>
              <a:rPr sz="788" b="1" spc="53" dirty="0">
                <a:latin typeface="Tahoma"/>
                <a:cs typeface="Tahoma"/>
              </a:rPr>
              <a:t> </a:t>
            </a:r>
            <a:r>
              <a:rPr sz="788" b="1" spc="-38" dirty="0">
                <a:latin typeface="Tahoma"/>
                <a:cs typeface="Tahoma"/>
              </a:rPr>
              <a:t>https://kuip.ks.gov.ba/aktuelno/novost/iinspektorat-rada-zastite-na-radu-i-socijalne-zastite-nedostavljanje-izvjestaja</a:t>
            </a:r>
            <a:endParaRPr sz="788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350" y="1592119"/>
            <a:ext cx="3002212" cy="1801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23" y="1023093"/>
            <a:ext cx="6138863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spc="-146" dirty="0"/>
              <a:t>Koja</a:t>
            </a:r>
            <a:r>
              <a:rPr sz="1650" spc="-150" dirty="0"/>
              <a:t> </a:t>
            </a:r>
            <a:r>
              <a:rPr sz="1650" spc="-131" dirty="0"/>
              <a:t>je</a:t>
            </a:r>
            <a:r>
              <a:rPr sz="1650" spc="-146" dirty="0"/>
              <a:t> </a:t>
            </a:r>
            <a:r>
              <a:rPr sz="1650" spc="-120" dirty="0"/>
              <a:t>uloga</a:t>
            </a:r>
            <a:r>
              <a:rPr sz="1650" spc="-146" dirty="0"/>
              <a:t> </a:t>
            </a:r>
            <a:r>
              <a:rPr sz="1650" spc="-79" dirty="0"/>
              <a:t>specijaliste</a:t>
            </a:r>
            <a:r>
              <a:rPr sz="1650" spc="-146" dirty="0"/>
              <a:t> </a:t>
            </a:r>
            <a:r>
              <a:rPr sz="1650" spc="-98" dirty="0"/>
              <a:t>medicine</a:t>
            </a:r>
            <a:r>
              <a:rPr sz="1650" spc="-146" dirty="0"/>
              <a:t> </a:t>
            </a:r>
            <a:r>
              <a:rPr sz="1650" spc="-109" dirty="0"/>
              <a:t>rada</a:t>
            </a:r>
            <a:r>
              <a:rPr sz="1650" spc="-146" dirty="0"/>
              <a:t> </a:t>
            </a:r>
            <a:r>
              <a:rPr sz="1650" spc="-158" dirty="0"/>
              <a:t>u</a:t>
            </a:r>
            <a:r>
              <a:rPr sz="1650" spc="-146" dirty="0"/>
              <a:t> </a:t>
            </a:r>
            <a:r>
              <a:rPr sz="1650" spc="-105" dirty="0"/>
              <a:t>postupku</a:t>
            </a:r>
            <a:r>
              <a:rPr sz="1650" spc="-146" dirty="0"/>
              <a:t> </a:t>
            </a:r>
            <a:r>
              <a:rPr sz="1650" spc="-101" dirty="0"/>
              <a:t>procjene</a:t>
            </a:r>
            <a:r>
              <a:rPr sz="1650" spc="-146" dirty="0"/>
              <a:t> </a:t>
            </a:r>
            <a:r>
              <a:rPr sz="1650" spc="-105" dirty="0"/>
              <a:t>rizika</a:t>
            </a:r>
            <a:endParaRPr sz="1650"/>
          </a:p>
        </p:txBody>
      </p:sp>
      <p:sp>
        <p:nvSpPr>
          <p:cNvPr id="3" name="object 3"/>
          <p:cNvSpPr txBox="1"/>
          <p:nvPr/>
        </p:nvSpPr>
        <p:spPr>
          <a:xfrm>
            <a:off x="288544" y="1559129"/>
            <a:ext cx="126683" cy="981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563" spc="4" dirty="0">
                <a:latin typeface="Arial MT"/>
                <a:cs typeface="Arial MT"/>
              </a:rPr>
              <a:t>· </a:t>
            </a:r>
            <a:r>
              <a:rPr sz="563" spc="79" dirty="0">
                <a:latin typeface="Arial MT"/>
                <a:cs typeface="Arial MT"/>
              </a:rPr>
              <a:t> </a:t>
            </a:r>
            <a:r>
              <a:rPr sz="563" b="1" spc="4" dirty="0">
                <a:latin typeface="Arial"/>
                <a:cs typeface="Arial"/>
              </a:rPr>
              <a:t>;</a:t>
            </a:r>
            <a:endParaRPr sz="56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544" y="1763974"/>
            <a:ext cx="6092190" cy="208800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938" spc="-38" dirty="0">
                <a:latin typeface="Tahoma"/>
                <a:cs typeface="Tahoma"/>
              </a:rPr>
              <a:t>Da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bi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23" dirty="0">
                <a:latin typeface="Tahoma"/>
                <a:cs typeface="Tahoma"/>
              </a:rPr>
              <a:t>se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procijenio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rizik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radnog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mjesta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potrebna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1" dirty="0">
                <a:latin typeface="Tahoma"/>
                <a:cs typeface="Tahoma"/>
              </a:rPr>
              <a:t>je:</a:t>
            </a:r>
            <a:endParaRPr sz="938">
              <a:latin typeface="Tahoma"/>
              <a:cs typeface="Tahoma"/>
            </a:endParaRPr>
          </a:p>
          <a:p>
            <a:pPr marL="9525">
              <a:spcBef>
                <a:spcPts val="964"/>
              </a:spcBef>
            </a:pPr>
            <a:r>
              <a:rPr sz="938" spc="-8" dirty="0">
                <a:latin typeface="Tahoma"/>
                <a:cs typeface="Tahoma"/>
              </a:rPr>
              <a:t>a.A</a:t>
            </a:r>
            <a:r>
              <a:rPr sz="938" dirty="0">
                <a:latin typeface="Tahoma"/>
                <a:cs typeface="Tahoma"/>
              </a:rPr>
              <a:t>naliza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doku</a:t>
            </a:r>
            <a:r>
              <a:rPr sz="938" spc="-11" dirty="0">
                <a:latin typeface="Tahoma"/>
                <a:cs typeface="Tahoma"/>
              </a:rPr>
              <a:t>m</a:t>
            </a:r>
            <a:r>
              <a:rPr sz="938" spc="8" dirty="0">
                <a:latin typeface="Tahoma"/>
                <a:cs typeface="Tahoma"/>
              </a:rPr>
              <a:t>entacije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dost</a:t>
            </a:r>
            <a:r>
              <a:rPr sz="938" spc="4" dirty="0">
                <a:latin typeface="Tahoma"/>
                <a:cs typeface="Tahoma"/>
              </a:rPr>
              <a:t>a</a:t>
            </a:r>
            <a:r>
              <a:rPr sz="938" spc="-11" dirty="0">
                <a:latin typeface="Tahoma"/>
                <a:cs typeface="Tahoma"/>
              </a:rPr>
              <a:t>vlje</a:t>
            </a:r>
            <a:r>
              <a:rPr sz="938" spc="-23" dirty="0">
                <a:latin typeface="Tahoma"/>
                <a:cs typeface="Tahoma"/>
              </a:rPr>
              <a:t>n</a:t>
            </a:r>
            <a:r>
              <a:rPr sz="938" spc="8" dirty="0">
                <a:latin typeface="Tahoma"/>
                <a:cs typeface="Tahoma"/>
              </a:rPr>
              <a:t>e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od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30" dirty="0">
                <a:latin typeface="Tahoma"/>
                <a:cs typeface="Tahoma"/>
              </a:rPr>
              <a:t>s</a:t>
            </a:r>
            <a:r>
              <a:rPr sz="938" spc="15" dirty="0">
                <a:latin typeface="Tahoma"/>
                <a:cs typeface="Tahoma"/>
              </a:rPr>
              <a:t>tr</a:t>
            </a:r>
            <a:r>
              <a:rPr sz="938" spc="-11" dirty="0">
                <a:latin typeface="Tahoma"/>
                <a:cs typeface="Tahoma"/>
              </a:rPr>
              <a:t>a</a:t>
            </a:r>
            <a:r>
              <a:rPr sz="938" spc="-23" dirty="0">
                <a:latin typeface="Tahoma"/>
                <a:cs typeface="Tahoma"/>
              </a:rPr>
              <a:t>n</a:t>
            </a:r>
            <a:r>
              <a:rPr sz="938" spc="8" dirty="0">
                <a:latin typeface="Tahoma"/>
                <a:cs typeface="Tahoma"/>
              </a:rPr>
              <a:t>e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p</a:t>
            </a:r>
            <a:r>
              <a:rPr sz="938" spc="4" dirty="0">
                <a:latin typeface="Tahoma"/>
                <a:cs typeface="Tahoma"/>
              </a:rPr>
              <a:t>oslod</a:t>
            </a:r>
            <a:r>
              <a:rPr sz="938" spc="-4" dirty="0">
                <a:latin typeface="Tahoma"/>
                <a:cs typeface="Tahoma"/>
              </a:rPr>
              <a:t>a</a:t>
            </a:r>
            <a:r>
              <a:rPr sz="938" spc="-38" dirty="0">
                <a:latin typeface="Tahoma"/>
                <a:cs typeface="Tahoma"/>
              </a:rPr>
              <a:t>v</a:t>
            </a:r>
            <a:r>
              <a:rPr sz="938" spc="23" dirty="0">
                <a:latin typeface="Tahoma"/>
                <a:cs typeface="Tahoma"/>
              </a:rPr>
              <a:t>ca</a:t>
            </a:r>
            <a:endParaRPr sz="938">
              <a:latin typeface="Tahoma"/>
              <a:cs typeface="Tahoma"/>
            </a:endParaRPr>
          </a:p>
          <a:p>
            <a:pPr marL="9525">
              <a:spcBef>
                <a:spcPts val="968"/>
              </a:spcBef>
            </a:pPr>
            <a:r>
              <a:rPr sz="938" dirty="0">
                <a:latin typeface="Tahoma"/>
                <a:cs typeface="Tahoma"/>
              </a:rPr>
              <a:t>b.Identiﬁkacija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opasnosti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26" dirty="0">
                <a:latin typeface="Tahoma"/>
                <a:cs typeface="Tahoma"/>
              </a:rPr>
              <a:t>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15" dirty="0">
                <a:latin typeface="Tahoma"/>
                <a:cs typeface="Tahoma"/>
              </a:rPr>
              <a:t>štetnosti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radnog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mjesta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23" dirty="0">
                <a:latin typeface="Tahoma"/>
                <a:cs typeface="Tahoma"/>
              </a:rPr>
              <a:t>(ukazuje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na</a:t>
            </a:r>
            <a:r>
              <a:rPr sz="938" spc="90" dirty="0">
                <a:latin typeface="Tahoma"/>
                <a:cs typeface="Tahoma"/>
              </a:rPr>
              <a:t> </a:t>
            </a:r>
            <a:r>
              <a:rPr sz="938" spc="-11" dirty="0">
                <a:latin typeface="Tahoma"/>
                <a:cs typeface="Tahoma"/>
              </a:rPr>
              <a:t>djelovanje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na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zdravlje</a:t>
            </a:r>
            <a:r>
              <a:rPr sz="938" spc="90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radnika-oštećenje)</a:t>
            </a:r>
            <a:endParaRPr sz="938">
              <a:latin typeface="Tahoma"/>
              <a:cs typeface="Tahoma"/>
            </a:endParaRPr>
          </a:p>
          <a:p>
            <a:pPr marL="9525" marR="3810">
              <a:lnSpc>
                <a:spcPct val="105800"/>
              </a:lnSpc>
              <a:spcBef>
                <a:spcPts val="900"/>
              </a:spcBef>
            </a:pPr>
            <a:r>
              <a:rPr sz="938" dirty="0">
                <a:latin typeface="Tahoma"/>
                <a:cs typeface="Tahoma"/>
              </a:rPr>
              <a:t>c.Pravilna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4" dirty="0">
                <a:latin typeface="Tahoma"/>
                <a:cs typeface="Tahoma"/>
              </a:rPr>
              <a:t>procijena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vremena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izloženosti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26" dirty="0">
                <a:latin typeface="Tahoma"/>
                <a:cs typeface="Tahoma"/>
              </a:rPr>
              <a:t>i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ko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može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19" dirty="0">
                <a:latin typeface="Tahoma"/>
                <a:cs typeface="Tahoma"/>
              </a:rPr>
              <a:t>biti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ugrožen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4" dirty="0">
                <a:latin typeface="Tahoma"/>
                <a:cs typeface="Tahoma"/>
              </a:rPr>
              <a:t>identiﬁkovanim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opasnostima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26" dirty="0">
                <a:latin typeface="Tahoma"/>
                <a:cs typeface="Tahoma"/>
              </a:rPr>
              <a:t>i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štetnostima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(dugotrajna </a:t>
            </a:r>
            <a:r>
              <a:rPr sz="938" spc="-281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izloženost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malim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4" dirty="0">
                <a:latin typeface="Tahoma"/>
                <a:cs typeface="Tahoma"/>
              </a:rPr>
              <a:t>koncentracijama-karcinogeni-veliki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-11" dirty="0">
                <a:latin typeface="Tahoma"/>
                <a:cs typeface="Tahoma"/>
              </a:rPr>
              <a:t>broj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radnika;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Kratkotrajna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izloženost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15" dirty="0">
                <a:latin typeface="Tahoma"/>
                <a:cs typeface="Tahoma"/>
              </a:rPr>
              <a:t>buci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velike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jačine)</a:t>
            </a:r>
            <a:endParaRPr sz="938">
              <a:latin typeface="Tahoma"/>
              <a:cs typeface="Tahoma"/>
            </a:endParaRPr>
          </a:p>
          <a:p>
            <a:pPr marL="9525">
              <a:spcBef>
                <a:spcPts val="964"/>
              </a:spcBef>
            </a:pPr>
            <a:r>
              <a:rPr sz="938" spc="-4" dirty="0">
                <a:latin typeface="Tahoma"/>
                <a:cs typeface="Tahoma"/>
              </a:rPr>
              <a:t>d.Pravilna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procjena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mogućnosti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oštećenja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-11" dirty="0">
                <a:latin typeface="Tahoma"/>
                <a:cs typeface="Tahoma"/>
              </a:rPr>
              <a:t>zdravlja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po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4" dirty="0">
                <a:latin typeface="Tahoma"/>
                <a:cs typeface="Tahoma"/>
              </a:rPr>
              <a:t>prepoznatim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opasnostima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26" dirty="0">
                <a:latin typeface="Tahoma"/>
                <a:cs typeface="Tahoma"/>
              </a:rPr>
              <a:t>i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štetnostima</a:t>
            </a:r>
            <a:endParaRPr sz="938">
              <a:latin typeface="Tahoma"/>
              <a:cs typeface="Tahoma"/>
            </a:endParaRPr>
          </a:p>
          <a:p>
            <a:pPr marL="9525" marR="136684">
              <a:lnSpc>
                <a:spcPct val="105800"/>
              </a:lnSpc>
              <a:spcBef>
                <a:spcPts val="904"/>
              </a:spcBef>
            </a:pPr>
            <a:r>
              <a:rPr sz="938" spc="-4" dirty="0">
                <a:latin typeface="Tahoma"/>
                <a:cs typeface="Tahoma"/>
              </a:rPr>
              <a:t>e.Pravilna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procjena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vjerovatnoće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posljedica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opasnosti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26" dirty="0">
                <a:latin typeface="Tahoma"/>
                <a:cs typeface="Tahoma"/>
              </a:rPr>
              <a:t>i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15" dirty="0">
                <a:latin typeface="Tahoma"/>
                <a:cs typeface="Tahoma"/>
              </a:rPr>
              <a:t>štetnosti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15" dirty="0">
                <a:latin typeface="Tahoma"/>
                <a:cs typeface="Tahoma"/>
              </a:rPr>
              <a:t>na</a:t>
            </a:r>
            <a:r>
              <a:rPr sz="938" spc="-98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radnom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mjestu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po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zdravlje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radnika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19" dirty="0">
                <a:latin typeface="Tahoma"/>
                <a:cs typeface="Tahoma"/>
              </a:rPr>
              <a:t>u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saradnji</a:t>
            </a:r>
            <a:r>
              <a:rPr sz="938" spc="-94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sa </a:t>
            </a:r>
            <a:r>
              <a:rPr sz="938" spc="-285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drugim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članovima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tima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za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procjenu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rizika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-30" dirty="0">
                <a:latin typeface="Tahoma"/>
                <a:cs typeface="Tahoma"/>
              </a:rPr>
              <a:t>(npr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utvrđena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dirty="0">
                <a:latin typeface="Tahoma"/>
                <a:cs typeface="Tahoma"/>
              </a:rPr>
              <a:t>hemijska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štenost-MDK-oštećenje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23" dirty="0">
                <a:latin typeface="Tahoma"/>
                <a:cs typeface="Tahoma"/>
              </a:rPr>
              <a:t>zdravlja)</a:t>
            </a:r>
            <a:endParaRPr sz="938">
              <a:latin typeface="Tahoma"/>
              <a:cs typeface="Tahoma"/>
            </a:endParaRPr>
          </a:p>
          <a:p>
            <a:pPr marL="9525">
              <a:spcBef>
                <a:spcPts val="964"/>
              </a:spcBef>
            </a:pPr>
            <a:r>
              <a:rPr sz="938" dirty="0">
                <a:latin typeface="Tahoma"/>
                <a:cs typeface="Tahoma"/>
              </a:rPr>
              <a:t>f.Procjena</a:t>
            </a:r>
            <a:r>
              <a:rPr sz="938" spc="-105" dirty="0">
                <a:latin typeface="Tahoma"/>
                <a:cs typeface="Tahoma"/>
              </a:rPr>
              <a:t> </a:t>
            </a:r>
            <a:r>
              <a:rPr sz="938" spc="8" dirty="0">
                <a:latin typeface="Tahoma"/>
                <a:cs typeface="Tahoma"/>
              </a:rPr>
              <a:t>rizika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uz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preporuku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8" dirty="0">
                <a:latin typeface="Tahoma"/>
                <a:cs typeface="Tahoma"/>
              </a:rPr>
              <a:t>mjera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15" dirty="0">
                <a:latin typeface="Tahoma"/>
                <a:cs typeface="Tahoma"/>
              </a:rPr>
              <a:t>zaštite</a:t>
            </a:r>
            <a:r>
              <a:rPr sz="938" spc="90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radnika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11" dirty="0">
                <a:latin typeface="Tahoma"/>
                <a:cs typeface="Tahoma"/>
              </a:rPr>
              <a:t>sa</a:t>
            </a:r>
            <a:r>
              <a:rPr sz="938" spc="-101" dirty="0">
                <a:latin typeface="Tahoma"/>
                <a:cs typeface="Tahoma"/>
              </a:rPr>
              <a:t> </a:t>
            </a:r>
            <a:r>
              <a:rPr sz="938" spc="-4" dirty="0">
                <a:latin typeface="Tahoma"/>
                <a:cs typeface="Tahoma"/>
              </a:rPr>
              <a:t>rokovima</a:t>
            </a:r>
            <a:endParaRPr sz="938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751" y="1551036"/>
            <a:ext cx="5412105" cy="347339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088" b="1" spc="-79" dirty="0">
                <a:latin typeface="Tahoma"/>
                <a:cs typeface="Tahoma"/>
              </a:rPr>
              <a:t>Koje</a:t>
            </a:r>
            <a:r>
              <a:rPr sz="1088" b="1" spc="-98" dirty="0">
                <a:latin typeface="Tahoma"/>
                <a:cs typeface="Tahoma"/>
              </a:rPr>
              <a:t> </a:t>
            </a:r>
            <a:r>
              <a:rPr sz="1088" b="1" spc="-49" dirty="0">
                <a:latin typeface="Tahoma"/>
                <a:cs typeface="Tahoma"/>
              </a:rPr>
              <a:t>su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49" dirty="0">
                <a:latin typeface="Tahoma"/>
                <a:cs typeface="Tahoma"/>
              </a:rPr>
              <a:t>teže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68" dirty="0">
                <a:latin typeface="Tahoma"/>
                <a:cs typeface="Tahoma"/>
              </a:rPr>
              <a:t>a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83" dirty="0">
                <a:latin typeface="Tahoma"/>
                <a:cs typeface="Tahoma"/>
              </a:rPr>
              <a:t>koje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49" dirty="0">
                <a:latin typeface="Tahoma"/>
                <a:cs typeface="Tahoma"/>
              </a:rPr>
              <a:t>lakše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56" dirty="0">
                <a:latin typeface="Tahoma"/>
                <a:cs typeface="Tahoma"/>
              </a:rPr>
              <a:t>povrede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79" dirty="0">
                <a:latin typeface="Tahoma"/>
                <a:cs typeface="Tahoma"/>
              </a:rPr>
              <a:t>na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68" dirty="0">
                <a:latin typeface="Tahoma"/>
                <a:cs typeface="Tahoma"/>
              </a:rPr>
              <a:t>radu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53" dirty="0">
                <a:latin typeface="Tahoma"/>
                <a:cs typeface="Tahoma"/>
              </a:rPr>
              <a:t>(šta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23" dirty="0">
                <a:latin typeface="Tahoma"/>
                <a:cs typeface="Tahoma"/>
              </a:rPr>
              <a:t>se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60" dirty="0">
                <a:latin typeface="Tahoma"/>
                <a:cs typeface="Tahoma"/>
              </a:rPr>
              <a:t>smatra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64" dirty="0">
                <a:latin typeface="Tahoma"/>
                <a:cs typeface="Tahoma"/>
              </a:rPr>
              <a:t>lakšom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68" dirty="0">
                <a:latin typeface="Tahoma"/>
                <a:cs typeface="Tahoma"/>
              </a:rPr>
              <a:t>a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34" dirty="0">
                <a:latin typeface="Tahoma"/>
                <a:cs typeface="Tahoma"/>
              </a:rPr>
              <a:t>šta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64" dirty="0">
                <a:latin typeface="Tahoma"/>
                <a:cs typeface="Tahoma"/>
              </a:rPr>
              <a:t>težom</a:t>
            </a:r>
            <a:r>
              <a:rPr sz="1088" b="1" spc="-94" dirty="0">
                <a:latin typeface="Tahoma"/>
                <a:cs typeface="Tahoma"/>
              </a:rPr>
              <a:t> </a:t>
            </a:r>
            <a:r>
              <a:rPr sz="1088" b="1" spc="-71" dirty="0">
                <a:latin typeface="Tahoma"/>
                <a:cs typeface="Tahoma"/>
              </a:rPr>
              <a:t>povredom)</a:t>
            </a:r>
            <a:endParaRPr sz="1088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444" y="1867815"/>
            <a:ext cx="2659380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b="0" spc="-23" dirty="0">
                <a:solidFill>
                  <a:srgbClr val="595959"/>
                </a:solidFill>
              </a:rPr>
              <a:t>P</a:t>
            </a:r>
            <a:r>
              <a:rPr sz="1125" b="0" spc="-38" dirty="0">
                <a:solidFill>
                  <a:srgbClr val="595959"/>
                </a:solidFill>
              </a:rPr>
              <a:t>O</a:t>
            </a:r>
            <a:r>
              <a:rPr sz="1125" b="0" spc="-11" dirty="0">
                <a:solidFill>
                  <a:srgbClr val="595959"/>
                </a:solidFill>
              </a:rPr>
              <a:t>VRE</a:t>
            </a:r>
            <a:r>
              <a:rPr sz="1125" b="0" spc="-38" dirty="0">
                <a:solidFill>
                  <a:srgbClr val="595959"/>
                </a:solidFill>
              </a:rPr>
              <a:t>D</a:t>
            </a:r>
            <a:r>
              <a:rPr sz="1125" b="0" spc="8" dirty="0">
                <a:solidFill>
                  <a:srgbClr val="595959"/>
                </a:solidFill>
              </a:rPr>
              <a:t>A</a:t>
            </a:r>
            <a:r>
              <a:rPr sz="1125" b="0" spc="98" dirty="0">
                <a:solidFill>
                  <a:srgbClr val="595959"/>
                </a:solidFill>
              </a:rPr>
              <a:t> </a:t>
            </a:r>
            <a:r>
              <a:rPr sz="1125" b="0" spc="34" dirty="0">
                <a:solidFill>
                  <a:srgbClr val="595959"/>
                </a:solidFill>
              </a:rPr>
              <a:t>-</a:t>
            </a:r>
            <a:r>
              <a:rPr sz="1125" b="0" spc="98" dirty="0">
                <a:solidFill>
                  <a:srgbClr val="595959"/>
                </a:solidFill>
              </a:rPr>
              <a:t> </a:t>
            </a:r>
            <a:r>
              <a:rPr sz="1125" b="0" spc="8" dirty="0">
                <a:solidFill>
                  <a:srgbClr val="595959"/>
                </a:solidFill>
              </a:rPr>
              <a:t>POSLJEDICA</a:t>
            </a:r>
            <a:r>
              <a:rPr sz="1125" b="0" spc="-127" dirty="0">
                <a:solidFill>
                  <a:srgbClr val="595959"/>
                </a:solidFill>
              </a:rPr>
              <a:t> </a:t>
            </a:r>
            <a:r>
              <a:rPr sz="1125" b="0" spc="34" dirty="0">
                <a:solidFill>
                  <a:srgbClr val="595959"/>
                </a:solidFill>
              </a:rPr>
              <a:t>-</a:t>
            </a:r>
            <a:r>
              <a:rPr sz="1125" b="0" spc="-127" dirty="0">
                <a:solidFill>
                  <a:srgbClr val="595959"/>
                </a:solidFill>
              </a:rPr>
              <a:t> </a:t>
            </a:r>
            <a:r>
              <a:rPr sz="1125" b="0" spc="8" dirty="0">
                <a:solidFill>
                  <a:srgbClr val="595959"/>
                </a:solidFill>
              </a:rPr>
              <a:t>K</a:t>
            </a:r>
            <a:r>
              <a:rPr sz="1125" b="0" spc="-26" dirty="0">
                <a:solidFill>
                  <a:srgbClr val="595959"/>
                </a:solidFill>
              </a:rPr>
              <a:t>OMPLI</a:t>
            </a:r>
            <a:r>
              <a:rPr sz="1125" b="0" dirty="0">
                <a:solidFill>
                  <a:srgbClr val="595959"/>
                </a:solidFill>
              </a:rPr>
              <a:t>K</a:t>
            </a:r>
            <a:r>
              <a:rPr sz="1125" b="0" spc="-8" dirty="0">
                <a:solidFill>
                  <a:srgbClr val="595959"/>
                </a:solidFill>
              </a:rPr>
              <a:t>A</a:t>
            </a:r>
            <a:r>
              <a:rPr sz="1125" b="0" spc="15" dirty="0">
                <a:solidFill>
                  <a:srgbClr val="595959"/>
                </a:solidFill>
              </a:rPr>
              <a:t>CIJA</a:t>
            </a:r>
            <a:endParaRPr sz="1125"/>
          </a:p>
        </p:txBody>
      </p:sp>
      <p:sp>
        <p:nvSpPr>
          <p:cNvPr id="4" name="object 4"/>
          <p:cNvSpPr txBox="1"/>
          <p:nvPr/>
        </p:nvSpPr>
        <p:spPr>
          <a:xfrm>
            <a:off x="631444" y="2179283"/>
            <a:ext cx="5926931" cy="136338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8" dirty="0">
                <a:latin typeface="Tahoma"/>
                <a:cs typeface="Tahoma"/>
              </a:rPr>
              <a:t>Suds</a:t>
            </a:r>
            <a:r>
              <a:rPr sz="1125" spc="-15" dirty="0">
                <a:latin typeface="Tahoma"/>
                <a:cs typeface="Tahoma"/>
              </a:rPr>
              <a:t>k</a:t>
            </a:r>
            <a:r>
              <a:rPr sz="1125" spc="-8" dirty="0">
                <a:latin typeface="Tahoma"/>
                <a:cs typeface="Tahoma"/>
              </a:rPr>
              <a:t>o</a:t>
            </a:r>
            <a:r>
              <a:rPr sz="1125" spc="-15" dirty="0">
                <a:latin typeface="Tahoma"/>
                <a:cs typeface="Tahoma"/>
              </a:rPr>
              <a:t>m</a:t>
            </a:r>
            <a:r>
              <a:rPr sz="1125" spc="15" dirty="0">
                <a:latin typeface="Tahoma"/>
                <a:cs typeface="Tahoma"/>
              </a:rPr>
              <a:t>edicins</a:t>
            </a:r>
            <a:r>
              <a:rPr sz="1125" spc="8" dirty="0">
                <a:latin typeface="Tahoma"/>
                <a:cs typeface="Tahoma"/>
              </a:rPr>
              <a:t>k</a:t>
            </a:r>
            <a:r>
              <a:rPr sz="1125" spc="-19" dirty="0">
                <a:latin typeface="Tahoma"/>
                <a:cs typeface="Tahoma"/>
              </a:rPr>
              <a:t>a</a:t>
            </a:r>
            <a:r>
              <a:rPr sz="1125" spc="-127" dirty="0">
                <a:latin typeface="Tahoma"/>
                <a:cs typeface="Tahoma"/>
              </a:rPr>
              <a:t> </a:t>
            </a:r>
            <a:r>
              <a:rPr sz="1125" spc="-11" dirty="0">
                <a:latin typeface="Tahoma"/>
                <a:cs typeface="Tahoma"/>
              </a:rPr>
              <a:t>podjela:</a:t>
            </a:r>
            <a:endParaRPr sz="1125">
              <a:latin typeface="Tahoma"/>
              <a:cs typeface="Tahoma"/>
            </a:endParaRPr>
          </a:p>
          <a:p>
            <a:pPr marL="9525">
              <a:spcBef>
                <a:spcPts val="1103"/>
              </a:spcBef>
            </a:pPr>
            <a:r>
              <a:rPr sz="1125" spc="11" dirty="0">
                <a:latin typeface="Tahoma"/>
                <a:cs typeface="Tahoma"/>
              </a:rPr>
              <a:t>-</a:t>
            </a:r>
            <a:r>
              <a:rPr sz="1050" spc="11" dirty="0">
                <a:latin typeface="Tahoma"/>
                <a:cs typeface="Tahoma"/>
              </a:rPr>
              <a:t>Laka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tjelesna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povreda: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Po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pravilu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ne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postoji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opasnost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po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život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radnika</a:t>
            </a:r>
            <a:endParaRPr sz="1050">
              <a:latin typeface="Tahoma"/>
              <a:cs typeface="Tahoma"/>
            </a:endParaRPr>
          </a:p>
          <a:p>
            <a:pPr marL="9525" marR="3810" algn="just">
              <a:lnSpc>
                <a:spcPct val="115100"/>
              </a:lnSpc>
              <a:spcBef>
                <a:spcPts val="881"/>
              </a:spcBef>
            </a:pPr>
            <a:r>
              <a:rPr sz="1200" spc="-8" dirty="0">
                <a:latin typeface="Tahoma"/>
                <a:cs typeface="Tahoma"/>
              </a:rPr>
              <a:t>-</a:t>
            </a:r>
            <a:r>
              <a:rPr sz="1050" spc="-8" dirty="0">
                <a:latin typeface="Tahoma"/>
                <a:cs typeface="Tahoma"/>
              </a:rPr>
              <a:t>Teška </a:t>
            </a:r>
            <a:r>
              <a:rPr sz="1050" spc="-4" dirty="0">
                <a:latin typeface="Tahoma"/>
                <a:cs typeface="Tahoma"/>
              </a:rPr>
              <a:t>tjelesna </a:t>
            </a:r>
            <a:r>
              <a:rPr sz="1050" spc="-11" dirty="0">
                <a:latin typeface="Tahoma"/>
                <a:cs typeface="Tahoma"/>
              </a:rPr>
              <a:t>povreda: kada </a:t>
            </a:r>
            <a:r>
              <a:rPr sz="1050" spc="-19" dirty="0">
                <a:latin typeface="Tahoma"/>
                <a:cs typeface="Tahoma"/>
              </a:rPr>
              <a:t>je </a:t>
            </a:r>
            <a:r>
              <a:rPr sz="1050" spc="-15" dirty="0">
                <a:latin typeface="Tahoma"/>
                <a:cs typeface="Tahoma"/>
              </a:rPr>
              <a:t>doveden </a:t>
            </a:r>
            <a:r>
              <a:rPr sz="1050" spc="-26" dirty="0">
                <a:latin typeface="Tahoma"/>
                <a:cs typeface="Tahoma"/>
              </a:rPr>
              <a:t>u </a:t>
            </a:r>
            <a:r>
              <a:rPr sz="1050" spc="8" dirty="0">
                <a:latin typeface="Tahoma"/>
                <a:cs typeface="Tahoma"/>
              </a:rPr>
              <a:t>opasnost </a:t>
            </a:r>
            <a:r>
              <a:rPr sz="1050" dirty="0">
                <a:latin typeface="Tahoma"/>
                <a:cs typeface="Tahoma"/>
              </a:rPr>
              <a:t>život </a:t>
            </a:r>
            <a:r>
              <a:rPr sz="1050" spc="-11" dirty="0">
                <a:latin typeface="Tahoma"/>
                <a:cs typeface="Tahoma"/>
              </a:rPr>
              <a:t>povrijeđenog radnika, kada </a:t>
            </a:r>
            <a:r>
              <a:rPr sz="1050" spc="-19" dirty="0">
                <a:latin typeface="Tahoma"/>
                <a:cs typeface="Tahoma"/>
              </a:rPr>
              <a:t>je </a:t>
            </a:r>
            <a:r>
              <a:rPr sz="1050" dirty="0">
                <a:latin typeface="Tahoma"/>
                <a:cs typeface="Tahoma"/>
              </a:rPr>
              <a:t>uništena </a:t>
            </a:r>
            <a:r>
              <a:rPr sz="1050" spc="19" dirty="0">
                <a:latin typeface="Tahoma"/>
                <a:cs typeface="Tahoma"/>
              </a:rPr>
              <a:t>ili </a:t>
            </a:r>
            <a:r>
              <a:rPr sz="1050" spc="2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trajno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26" dirty="0">
                <a:latin typeface="Tahoma"/>
                <a:cs typeface="Tahoma"/>
              </a:rPr>
              <a:t>i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-26" dirty="0">
                <a:latin typeface="Tahoma"/>
                <a:cs typeface="Tahoma"/>
              </a:rPr>
              <a:t>u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znatnoj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meri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oštećena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funkcija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dijela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tijela,</a:t>
            </a:r>
            <a:r>
              <a:rPr sz="1050" spc="-79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sistema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ili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važnog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organa,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te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-26" dirty="0">
                <a:latin typeface="Tahoma"/>
                <a:cs typeface="Tahoma"/>
              </a:rPr>
              <a:t>u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skladu</a:t>
            </a:r>
            <a:r>
              <a:rPr sz="1050" spc="-83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sa</a:t>
            </a:r>
            <a:r>
              <a:rPr sz="1050" spc="-79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tim</a:t>
            </a:r>
            <a:r>
              <a:rPr sz="1050" spc="165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kada </a:t>
            </a:r>
            <a:r>
              <a:rPr sz="1050" spc="-319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je</a:t>
            </a:r>
            <a:r>
              <a:rPr sz="1050" spc="101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prouzrokovana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trajna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nesposobnost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za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rad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povrijeđenog,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ili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trajno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26" dirty="0">
                <a:latin typeface="Tahoma"/>
                <a:cs typeface="Tahoma"/>
              </a:rPr>
              <a:t>i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teško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oštećenje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njegovog</a:t>
            </a:r>
            <a:r>
              <a:rPr sz="1050" spc="-150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zdravlja </a:t>
            </a:r>
            <a:r>
              <a:rPr sz="1050" spc="-319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ili</a:t>
            </a:r>
            <a:r>
              <a:rPr sz="1050" spc="-124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unakaženost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44" y="1025836"/>
            <a:ext cx="5448300" cy="347339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088" spc="-79" dirty="0"/>
              <a:t>Koje</a:t>
            </a:r>
            <a:r>
              <a:rPr sz="1088" spc="-94" dirty="0"/>
              <a:t> </a:t>
            </a:r>
            <a:r>
              <a:rPr sz="1088" spc="-49" dirty="0"/>
              <a:t>su</a:t>
            </a:r>
            <a:r>
              <a:rPr sz="1088" spc="-94" dirty="0"/>
              <a:t> </a:t>
            </a:r>
            <a:r>
              <a:rPr sz="1088" spc="-49" dirty="0"/>
              <a:t>teže</a:t>
            </a:r>
            <a:r>
              <a:rPr sz="1088" spc="-94" dirty="0"/>
              <a:t> </a:t>
            </a:r>
            <a:r>
              <a:rPr sz="1088" spc="-68" dirty="0"/>
              <a:t>a</a:t>
            </a:r>
            <a:r>
              <a:rPr sz="1088" spc="-94" dirty="0"/>
              <a:t> </a:t>
            </a:r>
            <a:r>
              <a:rPr sz="1088" spc="-83" dirty="0"/>
              <a:t>koje</a:t>
            </a:r>
            <a:r>
              <a:rPr sz="1088" spc="-94" dirty="0"/>
              <a:t> </a:t>
            </a:r>
            <a:r>
              <a:rPr sz="1088" spc="-49" dirty="0"/>
              <a:t>lakše</a:t>
            </a:r>
            <a:r>
              <a:rPr sz="1088" spc="-94" dirty="0"/>
              <a:t> </a:t>
            </a:r>
            <a:r>
              <a:rPr sz="1088" spc="-56" dirty="0"/>
              <a:t>povrede</a:t>
            </a:r>
            <a:r>
              <a:rPr sz="1088" spc="-94" dirty="0"/>
              <a:t> </a:t>
            </a:r>
            <a:r>
              <a:rPr sz="1088" spc="-79" dirty="0"/>
              <a:t>na</a:t>
            </a:r>
            <a:r>
              <a:rPr sz="1088" spc="-94" dirty="0"/>
              <a:t> </a:t>
            </a:r>
            <a:r>
              <a:rPr sz="1088" spc="-68" dirty="0"/>
              <a:t>radu</a:t>
            </a:r>
            <a:r>
              <a:rPr sz="1088" spc="-94" dirty="0"/>
              <a:t> </a:t>
            </a:r>
            <a:r>
              <a:rPr sz="1088" spc="-53" dirty="0"/>
              <a:t>(šta</a:t>
            </a:r>
            <a:r>
              <a:rPr sz="1088" spc="-94" dirty="0"/>
              <a:t> </a:t>
            </a:r>
            <a:r>
              <a:rPr sz="1088" spc="-23" dirty="0"/>
              <a:t>se</a:t>
            </a:r>
            <a:r>
              <a:rPr sz="1088" spc="-90" dirty="0"/>
              <a:t> </a:t>
            </a:r>
            <a:r>
              <a:rPr sz="1088" spc="-60" dirty="0"/>
              <a:t>smatra</a:t>
            </a:r>
            <a:r>
              <a:rPr sz="1088" spc="-94" dirty="0"/>
              <a:t> </a:t>
            </a:r>
            <a:r>
              <a:rPr sz="1088" spc="-64" dirty="0"/>
              <a:t>lakšom,</a:t>
            </a:r>
            <a:r>
              <a:rPr sz="1088" spc="-94" dirty="0"/>
              <a:t> </a:t>
            </a:r>
            <a:r>
              <a:rPr sz="1088" spc="-68" dirty="0"/>
              <a:t>a</a:t>
            </a:r>
            <a:r>
              <a:rPr sz="1088" spc="-94" dirty="0"/>
              <a:t> </a:t>
            </a:r>
            <a:r>
              <a:rPr sz="1088" spc="-34" dirty="0"/>
              <a:t>šta</a:t>
            </a:r>
            <a:r>
              <a:rPr sz="1088" spc="-94" dirty="0"/>
              <a:t> </a:t>
            </a:r>
            <a:r>
              <a:rPr sz="1088" spc="-64" dirty="0"/>
              <a:t>težom</a:t>
            </a:r>
            <a:r>
              <a:rPr sz="1088" spc="-94" dirty="0"/>
              <a:t> </a:t>
            </a:r>
            <a:r>
              <a:rPr sz="1088" spc="-71" dirty="0"/>
              <a:t>povredom)</a:t>
            </a:r>
            <a:endParaRPr sz="1088"/>
          </a:p>
        </p:txBody>
      </p:sp>
      <p:sp>
        <p:nvSpPr>
          <p:cNvPr id="3" name="object 3"/>
          <p:cNvSpPr txBox="1"/>
          <p:nvPr/>
        </p:nvSpPr>
        <p:spPr>
          <a:xfrm>
            <a:off x="288544" y="1375647"/>
            <a:ext cx="601408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spc="-4" dirty="0">
                <a:solidFill>
                  <a:srgbClr val="595959"/>
                </a:solidFill>
                <a:latin typeface="Arial MT"/>
                <a:cs typeface="Arial MT"/>
              </a:rPr>
              <a:t>2</a:t>
            </a:r>
            <a:r>
              <a:rPr sz="1200" dirty="0">
                <a:solidFill>
                  <a:srgbClr val="595959"/>
                </a:solidFill>
                <a:latin typeface="Arial MT"/>
                <a:cs typeface="Arial MT"/>
              </a:rPr>
              <a:t>.</a:t>
            </a:r>
            <a:r>
              <a:rPr sz="1200" spc="-4" dirty="0">
                <a:solidFill>
                  <a:srgbClr val="595959"/>
                </a:solidFill>
                <a:latin typeface="Arial MT"/>
                <a:cs typeface="Arial MT"/>
              </a:rPr>
              <a:t> Kategorij</a:t>
            </a:r>
            <a:r>
              <a:rPr sz="1200" dirty="0">
                <a:solidFill>
                  <a:srgbClr val="595959"/>
                </a:solidFill>
                <a:latin typeface="Arial MT"/>
                <a:cs typeface="Arial MT"/>
              </a:rPr>
              <a:t>e</a:t>
            </a:r>
            <a:r>
              <a:rPr sz="120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200" spc="-105" dirty="0">
                <a:solidFill>
                  <a:srgbClr val="595959"/>
                </a:solidFill>
                <a:latin typeface="Arial MT"/>
                <a:cs typeface="Arial MT"/>
              </a:rPr>
              <a:t>težin</a:t>
            </a:r>
            <a:r>
              <a:rPr sz="1200" spc="-109" dirty="0">
                <a:solidFill>
                  <a:srgbClr val="595959"/>
                </a:solidFill>
                <a:latin typeface="Arial MT"/>
                <a:cs typeface="Arial MT"/>
              </a:rPr>
              <a:t>e</a:t>
            </a:r>
            <a:r>
              <a:rPr sz="1200" spc="-4" dirty="0">
                <a:solidFill>
                  <a:srgbClr val="595959"/>
                </a:solidFill>
                <a:latin typeface="Arial MT"/>
                <a:cs typeface="Arial MT"/>
              </a:rPr>
              <a:t> posljedic</a:t>
            </a:r>
            <a:r>
              <a:rPr sz="12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20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200" spc="38" dirty="0">
                <a:solidFill>
                  <a:srgbClr val="595959"/>
                </a:solidFill>
                <a:latin typeface="Arial MT"/>
                <a:cs typeface="Arial MT"/>
              </a:rPr>
              <a:t>(</a:t>
            </a:r>
            <a:r>
              <a:rPr sz="1200" b="1" spc="-4" dirty="0">
                <a:solidFill>
                  <a:srgbClr val="595959"/>
                </a:solidFill>
                <a:latin typeface="Arial"/>
                <a:cs typeface="Arial"/>
              </a:rPr>
              <a:t>povred</a:t>
            </a:r>
            <a:r>
              <a:rPr sz="1200" b="1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200" b="1" spc="-4" dirty="0">
                <a:solidFill>
                  <a:srgbClr val="595959"/>
                </a:solidFill>
                <a:latin typeface="Arial"/>
                <a:cs typeface="Arial"/>
              </a:rPr>
              <a:t> n</a:t>
            </a:r>
            <a:r>
              <a:rPr sz="1200" b="1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200" b="1" spc="-4" dirty="0">
                <a:solidFill>
                  <a:srgbClr val="595959"/>
                </a:solidFill>
                <a:latin typeface="Arial"/>
                <a:cs typeface="Arial"/>
              </a:rPr>
              <a:t> rad</a:t>
            </a:r>
            <a:r>
              <a:rPr sz="1200" b="1" spc="15" dirty="0">
                <a:solidFill>
                  <a:srgbClr val="595959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595959"/>
                </a:solidFill>
                <a:latin typeface="Arial MT"/>
                <a:cs typeface="Arial MT"/>
              </a:rPr>
              <a:t>,</a:t>
            </a:r>
            <a:r>
              <a:rPr sz="120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200" spc="-71" dirty="0">
                <a:solidFill>
                  <a:srgbClr val="595959"/>
                </a:solidFill>
                <a:latin typeface="Arial MT"/>
                <a:cs typeface="Arial MT"/>
              </a:rPr>
              <a:t>oštećenje</a:t>
            </a:r>
            <a:r>
              <a:rPr sz="120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95959"/>
                </a:solidFill>
                <a:latin typeface="Arial MT"/>
                <a:cs typeface="Arial MT"/>
              </a:rPr>
              <a:t>zdravlja</a:t>
            </a:r>
            <a:r>
              <a:rPr sz="1200" spc="-4" dirty="0">
                <a:solidFill>
                  <a:srgbClr val="595959"/>
                </a:solidFill>
                <a:latin typeface="Arial MT"/>
                <a:cs typeface="Arial MT"/>
              </a:rPr>
              <a:t> il</a:t>
            </a:r>
            <a:r>
              <a:rPr sz="1200" dirty="0">
                <a:solidFill>
                  <a:srgbClr val="595959"/>
                </a:solidFill>
                <a:latin typeface="Arial MT"/>
                <a:cs typeface="Arial MT"/>
              </a:rPr>
              <a:t>i</a:t>
            </a:r>
            <a:r>
              <a:rPr sz="1200" spc="-4" dirty="0">
                <a:solidFill>
                  <a:srgbClr val="595959"/>
                </a:solidFill>
                <a:latin typeface="Arial MT"/>
                <a:cs typeface="Arial MT"/>
              </a:rPr>
              <a:t> oboljenj</a:t>
            </a:r>
            <a:r>
              <a:rPr sz="1200" dirty="0">
                <a:solidFill>
                  <a:srgbClr val="595959"/>
                </a:solidFill>
                <a:latin typeface="Arial MT"/>
                <a:cs typeface="Arial MT"/>
              </a:rPr>
              <a:t>e</a:t>
            </a:r>
            <a:r>
              <a:rPr sz="120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95959"/>
                </a:solidFill>
                <a:latin typeface="Arial MT"/>
                <a:cs typeface="Arial MT"/>
              </a:rPr>
              <a:t>radnika)</a:t>
            </a:r>
            <a:endParaRPr sz="12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5016" y="1850640"/>
          <a:ext cx="5706904" cy="2646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38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8579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15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rlo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90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30175">
                        <a:lnSpc>
                          <a:spcPct val="114999"/>
                        </a:lnSpc>
                        <a:spcBef>
                          <a:spcPts val="38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Za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emarlji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š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ć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enje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zd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vlja.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Ne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vlači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b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ol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anj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,  odsu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sa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osla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6671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737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Laka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90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47320">
                        <a:lnSpc>
                          <a:spcPct val="114999"/>
                        </a:lnSpc>
                        <a:spcBef>
                          <a:spcPts val="39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priv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erzibil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š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ć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enje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zd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vlja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oje 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može zahtijevati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ljekarsku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pomoć 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i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privremenu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osob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za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ad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148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6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ednje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š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90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80035">
                        <a:lnSpc>
                          <a:spcPct val="114999"/>
                        </a:lnSpc>
                        <a:spcBef>
                          <a:spcPts val="39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Značaj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š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ć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enje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zd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vlja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oje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zahtj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duže  lije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č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enje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oje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ože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izaz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ti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aj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smanjenje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ad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 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sposobnosti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148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5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20" dirty="0">
                          <a:latin typeface="Tahoma"/>
                          <a:cs typeface="Tahoma"/>
                        </a:rPr>
                        <a:t>Teška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90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471805">
                        <a:lnSpc>
                          <a:spcPct val="114999"/>
                        </a:lnSpc>
                        <a:spcBef>
                          <a:spcPts val="390"/>
                        </a:spcBef>
                      </a:pPr>
                      <a:r>
                        <a:rPr sz="1000" spc="-7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aj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i/ili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og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siv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š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ć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enje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zd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vlja,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izazi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  t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ajnu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osob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za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ad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148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6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15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rlo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š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90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 marR="215265">
                        <a:lnSpc>
                          <a:spcPct val="114999"/>
                        </a:lnSpc>
                        <a:spcBef>
                          <a:spcPts val="390"/>
                        </a:spcBef>
                      </a:pPr>
                      <a:r>
                        <a:rPr sz="1000" spc="40" dirty="0">
                          <a:latin typeface="Tahoma"/>
                          <a:cs typeface="Tahoma"/>
                        </a:rPr>
                        <a:t>Jako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oštećenje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zdravlja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sa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hendikepom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smrt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ili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više </a:t>
                      </a:r>
                      <a:r>
                        <a:rPr sz="1000" spc="-3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vrijeđenih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b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ez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obzi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na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ežinu</a:t>
                      </a:r>
                      <a:r>
                        <a:rPr sz="10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ede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148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444" y="1024273"/>
            <a:ext cx="3973830" cy="227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>
              <a:spcBef>
                <a:spcPts val="105"/>
              </a:spcBef>
            </a:pPr>
            <a:r>
              <a:rPr sz="1388" spc="-105" dirty="0"/>
              <a:t>Na</a:t>
            </a:r>
            <a:r>
              <a:rPr sz="1388" spc="-124" dirty="0"/>
              <a:t> </a:t>
            </a:r>
            <a:r>
              <a:rPr sz="1388" spc="-105" dirty="0"/>
              <a:t>koji</a:t>
            </a:r>
            <a:r>
              <a:rPr sz="1388" spc="-124" dirty="0"/>
              <a:t> </a:t>
            </a:r>
            <a:r>
              <a:rPr sz="1388" spc="-68" dirty="0"/>
              <a:t>način</a:t>
            </a:r>
            <a:r>
              <a:rPr sz="1388" spc="-120" dirty="0"/>
              <a:t> </a:t>
            </a:r>
            <a:r>
              <a:rPr sz="1388" spc="-79" dirty="0"/>
              <a:t>evidentiramo</a:t>
            </a:r>
            <a:r>
              <a:rPr sz="1388" spc="-124" dirty="0"/>
              <a:t> </a:t>
            </a:r>
            <a:r>
              <a:rPr sz="1388" spc="-64" dirty="0"/>
              <a:t>lakše</a:t>
            </a:r>
            <a:r>
              <a:rPr sz="1388" spc="-124" dirty="0"/>
              <a:t> </a:t>
            </a:r>
            <a:r>
              <a:rPr sz="1388" spc="-71" dirty="0"/>
              <a:t>povrede</a:t>
            </a:r>
            <a:r>
              <a:rPr sz="1388" spc="-120" dirty="0"/>
              <a:t> </a:t>
            </a:r>
            <a:r>
              <a:rPr sz="1388" spc="-98" dirty="0"/>
              <a:t>na</a:t>
            </a:r>
            <a:r>
              <a:rPr sz="1388" spc="-124" dirty="0"/>
              <a:t> </a:t>
            </a:r>
            <a:r>
              <a:rPr sz="1388" spc="-75" dirty="0"/>
              <a:t>radu</a:t>
            </a:r>
            <a:r>
              <a:rPr sz="1388" b="0" spc="-75" dirty="0"/>
              <a:t>?</a:t>
            </a:r>
            <a:endParaRPr sz="1388"/>
          </a:p>
        </p:txBody>
      </p:sp>
      <p:sp>
        <p:nvSpPr>
          <p:cNvPr id="3" name="object 3"/>
          <p:cNvSpPr txBox="1"/>
          <p:nvPr/>
        </p:nvSpPr>
        <p:spPr>
          <a:xfrm>
            <a:off x="747600" y="1511940"/>
            <a:ext cx="5748813" cy="1491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85261">
              <a:lnSpc>
                <a:spcPct val="114999"/>
              </a:lnSpc>
              <a:spcBef>
                <a:spcPts val="75"/>
              </a:spcBef>
            </a:pPr>
            <a:r>
              <a:rPr sz="1200" spc="-11" dirty="0">
                <a:latin typeface="Tahoma"/>
                <a:cs typeface="Tahoma"/>
              </a:rPr>
              <a:t>-Popunjava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3" dirty="0">
                <a:latin typeface="Tahoma"/>
                <a:cs typeface="Tahoma"/>
              </a:rPr>
              <a:t>se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4" dirty="0">
                <a:latin typeface="Tahoma"/>
                <a:cs typeface="Tahoma"/>
              </a:rPr>
              <a:t>obrazac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broj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236" dirty="0">
                <a:latin typeface="Tahoma"/>
                <a:cs typeface="Tahoma"/>
              </a:rPr>
              <a:t>1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16" dirty="0">
                <a:latin typeface="Tahoma"/>
                <a:cs typeface="Tahoma"/>
              </a:rPr>
              <a:t>–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23" dirty="0">
                <a:latin typeface="Tahoma"/>
                <a:cs typeface="Tahoma"/>
              </a:rPr>
              <a:t>Izvještaj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o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povredi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23" dirty="0">
                <a:latin typeface="Tahoma"/>
                <a:cs typeface="Tahoma"/>
              </a:rPr>
              <a:t>na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radu</a:t>
            </a:r>
            <a:r>
              <a:rPr sz="1200" spc="109" dirty="0">
                <a:latin typeface="Tahoma"/>
                <a:cs typeface="Tahoma"/>
              </a:rPr>
              <a:t> </a:t>
            </a:r>
            <a:r>
              <a:rPr sz="1200" spc="-26" dirty="0">
                <a:latin typeface="Tahoma"/>
                <a:cs typeface="Tahoma"/>
              </a:rPr>
              <a:t>u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4" dirty="0">
                <a:latin typeface="Tahoma"/>
                <a:cs typeface="Tahoma"/>
              </a:rPr>
              <a:t>skladu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11" dirty="0">
                <a:latin typeface="Tahoma"/>
                <a:cs typeface="Tahoma"/>
              </a:rPr>
              <a:t>sa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PRAVILNIKOM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05" dirty="0">
                <a:latin typeface="Tahoma"/>
                <a:cs typeface="Tahoma"/>
              </a:rPr>
              <a:t>O </a:t>
            </a:r>
            <a:r>
              <a:rPr sz="1200" spc="-363" dirty="0">
                <a:latin typeface="Tahoma"/>
                <a:cs typeface="Tahoma"/>
              </a:rPr>
              <a:t> </a:t>
            </a:r>
            <a:r>
              <a:rPr sz="1200" spc="19" dirty="0">
                <a:latin typeface="Tahoma"/>
                <a:cs typeface="Tahoma"/>
              </a:rPr>
              <a:t>SADRŽAJU </a:t>
            </a:r>
            <a:r>
              <a:rPr sz="1200" spc="-139" dirty="0">
                <a:latin typeface="Tahoma"/>
                <a:cs typeface="Tahoma"/>
              </a:rPr>
              <a:t>I </a:t>
            </a:r>
            <a:r>
              <a:rPr sz="1200" spc="-23" dirty="0">
                <a:latin typeface="Tahoma"/>
                <a:cs typeface="Tahoma"/>
              </a:rPr>
              <a:t>NAČINU </a:t>
            </a:r>
            <a:r>
              <a:rPr sz="1200" spc="4" dirty="0">
                <a:latin typeface="Tahoma"/>
                <a:cs typeface="Tahoma"/>
              </a:rPr>
              <a:t>PODNOŠENJA </a:t>
            </a:r>
            <a:r>
              <a:rPr sz="1200" spc="19" dirty="0">
                <a:latin typeface="Tahoma"/>
                <a:cs typeface="Tahoma"/>
              </a:rPr>
              <a:t>IZVJEŠTAJA </a:t>
            </a:r>
            <a:r>
              <a:rPr sz="1200" spc="-105" dirty="0">
                <a:latin typeface="Tahoma"/>
                <a:cs typeface="Tahoma"/>
              </a:rPr>
              <a:t>O </a:t>
            </a:r>
            <a:r>
              <a:rPr sz="1200" spc="-38" dirty="0">
                <a:latin typeface="Tahoma"/>
                <a:cs typeface="Tahoma"/>
              </a:rPr>
              <a:t>POVREDI </a:t>
            </a:r>
            <a:r>
              <a:rPr sz="1200" spc="8" dirty="0">
                <a:latin typeface="Tahoma"/>
                <a:cs typeface="Tahoma"/>
              </a:rPr>
              <a:t>NA </a:t>
            </a:r>
            <a:r>
              <a:rPr sz="1200" spc="-11" dirty="0">
                <a:latin typeface="Tahoma"/>
                <a:cs typeface="Tahoma"/>
              </a:rPr>
              <a:t>RADU </a:t>
            </a:r>
            <a:r>
              <a:rPr sz="1200" spc="-139" dirty="0">
                <a:latin typeface="Tahoma"/>
                <a:cs typeface="Tahoma"/>
              </a:rPr>
              <a:t>I 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PROFESIONALNOM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38" dirty="0">
                <a:latin typeface="Tahoma"/>
                <a:cs typeface="Tahoma"/>
              </a:rPr>
              <a:t>OBOLJENJU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8" dirty="0">
                <a:latin typeface="Tahoma"/>
                <a:cs typeface="Tahoma"/>
              </a:rPr>
              <a:t>(SLUŽBENE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38" dirty="0">
                <a:latin typeface="Tahoma"/>
                <a:cs typeface="Tahoma"/>
              </a:rPr>
              <a:t>NOVINE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23" dirty="0">
                <a:latin typeface="Tahoma"/>
                <a:cs typeface="Tahoma"/>
              </a:rPr>
              <a:t>FEDERACIJE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BiH,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broj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9/23)</a:t>
            </a:r>
            <a:endParaRPr sz="1200">
              <a:latin typeface="Tahoma"/>
              <a:cs typeface="Tahoma"/>
            </a:endParaRPr>
          </a:p>
          <a:p>
            <a:pPr marL="9525">
              <a:spcBef>
                <a:spcPts val="1114"/>
              </a:spcBef>
            </a:pPr>
            <a:r>
              <a:rPr sz="1200" spc="4" dirty="0">
                <a:latin typeface="Tahoma"/>
                <a:cs typeface="Tahoma"/>
              </a:rPr>
              <a:t>-Nema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potrebe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za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izlaskom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4" dirty="0">
                <a:latin typeface="Tahoma"/>
                <a:cs typeface="Tahoma"/>
              </a:rPr>
              <a:t>inspektora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23" dirty="0">
                <a:latin typeface="Tahoma"/>
                <a:cs typeface="Tahoma"/>
              </a:rPr>
              <a:t>na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teren</a:t>
            </a:r>
            <a:endParaRPr sz="1200">
              <a:latin typeface="Tahoma"/>
              <a:cs typeface="Tahoma"/>
            </a:endParaRPr>
          </a:p>
          <a:p>
            <a:pPr marL="9525" marR="3810">
              <a:lnSpc>
                <a:spcPct val="114999"/>
              </a:lnSpc>
              <a:spcBef>
                <a:spcPts val="900"/>
              </a:spcBef>
            </a:pPr>
            <a:r>
              <a:rPr sz="1200" spc="4" dirty="0">
                <a:latin typeface="Tahoma"/>
                <a:cs typeface="Tahoma"/>
              </a:rPr>
              <a:t>-Nadležni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Zavod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zdravstvenog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osiguranja,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inspekcija,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23" dirty="0">
                <a:latin typeface="Tahoma"/>
                <a:cs typeface="Tahoma"/>
              </a:rPr>
              <a:t>ljekar,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poslodavac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i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4" dirty="0">
                <a:latin typeface="Tahoma"/>
                <a:cs typeface="Tahoma"/>
              </a:rPr>
              <a:t>radnik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dobijaju </a:t>
            </a:r>
            <a:r>
              <a:rPr sz="1200" spc="-363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po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jedan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4" dirty="0">
                <a:latin typeface="Tahoma"/>
                <a:cs typeface="Tahoma"/>
              </a:rPr>
              <a:t>primjerak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popunjenog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Obasca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broj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236" dirty="0">
                <a:latin typeface="Tahoma"/>
                <a:cs typeface="Tahoma"/>
              </a:rPr>
              <a:t>1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26" dirty="0">
                <a:latin typeface="Tahoma"/>
                <a:cs typeface="Tahoma"/>
              </a:rPr>
              <a:t>u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rokovima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1" dirty="0">
                <a:latin typeface="Tahoma"/>
                <a:cs typeface="Tahoma"/>
              </a:rPr>
              <a:t>deﬁnisanim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4" dirty="0">
                <a:latin typeface="Tahoma"/>
                <a:cs typeface="Tahoma"/>
              </a:rPr>
              <a:t>Pravilnikomm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52" y="997947"/>
            <a:ext cx="4696397" cy="3876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900" marR="3810">
              <a:lnSpc>
                <a:spcPct val="114999"/>
              </a:lnSpc>
              <a:spcBef>
                <a:spcPts val="75"/>
              </a:spcBef>
            </a:pPr>
            <a:r>
              <a:rPr sz="1125" spc="-120" dirty="0"/>
              <a:t>Da</a:t>
            </a:r>
            <a:r>
              <a:rPr sz="1125" spc="79" dirty="0"/>
              <a:t> </a:t>
            </a:r>
            <a:r>
              <a:rPr sz="1125" spc="-60" dirty="0"/>
              <a:t>li</a:t>
            </a:r>
            <a:r>
              <a:rPr sz="1125" spc="83" dirty="0"/>
              <a:t> </a:t>
            </a:r>
            <a:r>
              <a:rPr sz="1125" spc="-38" dirty="0"/>
              <a:t>se</a:t>
            </a:r>
            <a:r>
              <a:rPr sz="1125" spc="83" dirty="0"/>
              <a:t> </a:t>
            </a:r>
            <a:r>
              <a:rPr sz="1125" spc="-86" dirty="0"/>
              <a:t>svaka</a:t>
            </a:r>
            <a:r>
              <a:rPr sz="1125" spc="83" dirty="0"/>
              <a:t> </a:t>
            </a:r>
            <a:r>
              <a:rPr sz="1125" spc="-75" dirty="0"/>
              <a:t>povreda</a:t>
            </a:r>
            <a:r>
              <a:rPr sz="1125" spc="83" dirty="0"/>
              <a:t> </a:t>
            </a:r>
            <a:r>
              <a:rPr sz="1125" spc="-83" dirty="0"/>
              <a:t>gdje</a:t>
            </a:r>
            <a:r>
              <a:rPr sz="1125" spc="83" dirty="0"/>
              <a:t> </a:t>
            </a:r>
            <a:r>
              <a:rPr sz="1125" spc="-90" dirty="0"/>
              <a:t>je</a:t>
            </a:r>
            <a:r>
              <a:rPr sz="1125" spc="83" dirty="0"/>
              <a:t> </a:t>
            </a:r>
            <a:r>
              <a:rPr sz="1125" spc="-79" dirty="0"/>
              <a:t>radnik</a:t>
            </a:r>
            <a:r>
              <a:rPr sz="1125" spc="83" dirty="0"/>
              <a:t> </a:t>
            </a:r>
            <a:r>
              <a:rPr sz="1125" spc="-75" dirty="0"/>
              <a:t>privremeno</a:t>
            </a:r>
            <a:r>
              <a:rPr sz="1125" spc="83" dirty="0"/>
              <a:t> </a:t>
            </a:r>
            <a:r>
              <a:rPr sz="1125" spc="-60" dirty="0"/>
              <a:t>spriječen</a:t>
            </a:r>
            <a:r>
              <a:rPr sz="1125" spc="83" dirty="0"/>
              <a:t> </a:t>
            </a:r>
            <a:r>
              <a:rPr sz="1125" spc="-79" dirty="0"/>
              <a:t>za</a:t>
            </a:r>
            <a:r>
              <a:rPr sz="1125" spc="83" dirty="0"/>
              <a:t> </a:t>
            </a:r>
            <a:r>
              <a:rPr sz="1125" spc="-75" dirty="0"/>
              <a:t>rad</a:t>
            </a:r>
            <a:r>
              <a:rPr sz="1125" spc="83" dirty="0"/>
              <a:t> </a:t>
            </a:r>
            <a:r>
              <a:rPr sz="1125" spc="-86" dirty="0"/>
              <a:t>podrazumijeva</a:t>
            </a:r>
            <a:r>
              <a:rPr sz="1125" spc="83" dirty="0"/>
              <a:t> </a:t>
            </a:r>
            <a:r>
              <a:rPr sz="1125" spc="-86" dirty="0"/>
              <a:t>kao</a:t>
            </a:r>
            <a:r>
              <a:rPr sz="1125" spc="83" dirty="0"/>
              <a:t> </a:t>
            </a:r>
            <a:r>
              <a:rPr sz="1125" spc="-68" dirty="0"/>
              <a:t>teža </a:t>
            </a:r>
            <a:r>
              <a:rPr sz="1125" spc="-319" dirty="0"/>
              <a:t> </a:t>
            </a:r>
            <a:r>
              <a:rPr sz="1125" spc="-75" dirty="0"/>
              <a:t>povreda</a:t>
            </a:r>
            <a:r>
              <a:rPr sz="1125" spc="-109" dirty="0"/>
              <a:t> </a:t>
            </a:r>
            <a:r>
              <a:rPr sz="1125" spc="-94" dirty="0"/>
              <a:t>na</a:t>
            </a:r>
            <a:r>
              <a:rPr sz="1125" spc="-105" dirty="0"/>
              <a:t> </a:t>
            </a:r>
            <a:r>
              <a:rPr sz="1125" spc="-71" dirty="0"/>
              <a:t>radu</a:t>
            </a:r>
            <a:r>
              <a:rPr sz="1125" b="0" spc="-71" dirty="0"/>
              <a:t>?</a:t>
            </a:r>
            <a:endParaRPr sz="1125"/>
          </a:p>
        </p:txBody>
      </p:sp>
      <p:sp>
        <p:nvSpPr>
          <p:cNvPr id="3" name="object 3"/>
          <p:cNvSpPr txBox="1"/>
          <p:nvPr/>
        </p:nvSpPr>
        <p:spPr>
          <a:xfrm>
            <a:off x="631444" y="1779095"/>
            <a:ext cx="5917406" cy="1282403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>
              <a:lnSpc>
                <a:spcPct val="117400"/>
              </a:lnSpc>
              <a:spcBef>
                <a:spcPts val="68"/>
              </a:spcBef>
            </a:pPr>
            <a:r>
              <a:rPr sz="1088" spc="8" dirty="0">
                <a:latin typeface="Tahoma"/>
                <a:cs typeface="Tahoma"/>
              </a:rPr>
              <a:t>Samo</a:t>
            </a:r>
            <a:r>
              <a:rPr sz="1088" spc="23" dirty="0">
                <a:latin typeface="Tahoma"/>
                <a:cs typeface="Tahoma"/>
              </a:rPr>
              <a:t> </a:t>
            </a:r>
            <a:r>
              <a:rPr sz="1088" dirty="0">
                <a:latin typeface="Tahoma"/>
                <a:cs typeface="Tahoma"/>
              </a:rPr>
              <a:t>povreda</a:t>
            </a:r>
            <a:r>
              <a:rPr sz="1088" spc="23" dirty="0">
                <a:latin typeface="Tahoma"/>
                <a:cs typeface="Tahoma"/>
              </a:rPr>
              <a:t> </a:t>
            </a:r>
            <a:r>
              <a:rPr sz="1088" spc="-11" dirty="0">
                <a:latin typeface="Tahoma"/>
                <a:cs typeface="Tahoma"/>
              </a:rPr>
              <a:t>koja</a:t>
            </a:r>
            <a:r>
              <a:rPr sz="1088" spc="26" dirty="0">
                <a:latin typeface="Tahoma"/>
                <a:cs typeface="Tahoma"/>
              </a:rPr>
              <a:t> </a:t>
            </a:r>
            <a:r>
              <a:rPr sz="1088" spc="4" dirty="0">
                <a:latin typeface="Tahoma"/>
                <a:cs typeface="Tahoma"/>
              </a:rPr>
              <a:t>ostavlja</a:t>
            </a:r>
            <a:r>
              <a:rPr sz="1088" spc="23" dirty="0">
                <a:latin typeface="Tahoma"/>
                <a:cs typeface="Tahoma"/>
              </a:rPr>
              <a:t> </a:t>
            </a:r>
            <a:r>
              <a:rPr sz="1088" dirty="0">
                <a:latin typeface="Tahoma"/>
                <a:cs typeface="Tahoma"/>
              </a:rPr>
              <a:t>trajne</a:t>
            </a:r>
            <a:r>
              <a:rPr sz="1088" spc="23" dirty="0">
                <a:latin typeface="Tahoma"/>
                <a:cs typeface="Tahoma"/>
              </a:rPr>
              <a:t> </a:t>
            </a:r>
            <a:r>
              <a:rPr sz="1088" dirty="0">
                <a:latin typeface="Tahoma"/>
                <a:cs typeface="Tahoma"/>
              </a:rPr>
              <a:t>promjene</a:t>
            </a:r>
            <a:r>
              <a:rPr sz="1088" spc="56" dirty="0">
                <a:latin typeface="Tahoma"/>
                <a:cs typeface="Tahoma"/>
              </a:rPr>
              <a:t> </a:t>
            </a:r>
            <a:r>
              <a:rPr sz="1088" spc="-15" dirty="0">
                <a:latin typeface="Tahoma"/>
                <a:cs typeface="Tahoma"/>
              </a:rPr>
              <a:t>u</a:t>
            </a:r>
            <a:r>
              <a:rPr sz="1088" spc="26" dirty="0">
                <a:latin typeface="Tahoma"/>
                <a:cs typeface="Tahoma"/>
              </a:rPr>
              <a:t> </a:t>
            </a:r>
            <a:r>
              <a:rPr sz="1088" dirty="0">
                <a:latin typeface="Tahoma"/>
                <a:cs typeface="Tahoma"/>
              </a:rPr>
              <a:t>zdravstvenom</a:t>
            </a:r>
            <a:r>
              <a:rPr sz="1088" spc="23" dirty="0">
                <a:latin typeface="Tahoma"/>
                <a:cs typeface="Tahoma"/>
              </a:rPr>
              <a:t> </a:t>
            </a:r>
            <a:r>
              <a:rPr sz="1088" spc="4" dirty="0">
                <a:latin typeface="Tahoma"/>
                <a:cs typeface="Tahoma"/>
              </a:rPr>
              <a:t>stanju</a:t>
            </a:r>
            <a:r>
              <a:rPr sz="1088" spc="26" dirty="0">
                <a:latin typeface="Tahoma"/>
                <a:cs typeface="Tahoma"/>
              </a:rPr>
              <a:t> </a:t>
            </a:r>
            <a:r>
              <a:rPr sz="1088" spc="34" dirty="0">
                <a:latin typeface="Tahoma"/>
                <a:cs typeface="Tahoma"/>
              </a:rPr>
              <a:t>i</a:t>
            </a:r>
            <a:r>
              <a:rPr sz="1088" spc="23" dirty="0">
                <a:latin typeface="Tahoma"/>
                <a:cs typeface="Tahoma"/>
              </a:rPr>
              <a:t> </a:t>
            </a:r>
            <a:r>
              <a:rPr sz="1088" spc="11" dirty="0">
                <a:latin typeface="Tahoma"/>
                <a:cs typeface="Tahoma"/>
              </a:rPr>
              <a:t>funkcionisanju</a:t>
            </a:r>
            <a:r>
              <a:rPr sz="1088" spc="23" dirty="0">
                <a:latin typeface="Tahoma"/>
                <a:cs typeface="Tahoma"/>
              </a:rPr>
              <a:t> </a:t>
            </a:r>
            <a:r>
              <a:rPr sz="1088" spc="4" dirty="0">
                <a:latin typeface="Tahoma"/>
                <a:cs typeface="Tahoma"/>
              </a:rPr>
              <a:t>radnika</a:t>
            </a:r>
            <a:r>
              <a:rPr sz="1088" spc="26" dirty="0">
                <a:latin typeface="Tahoma"/>
                <a:cs typeface="Tahoma"/>
              </a:rPr>
              <a:t> </a:t>
            </a:r>
            <a:r>
              <a:rPr sz="1088" spc="-11" dirty="0">
                <a:latin typeface="Tahoma"/>
                <a:cs typeface="Tahoma"/>
              </a:rPr>
              <a:t>je </a:t>
            </a:r>
            <a:r>
              <a:rPr sz="1088" spc="-330" dirty="0">
                <a:latin typeface="Tahoma"/>
                <a:cs typeface="Tahoma"/>
              </a:rPr>
              <a:t> </a:t>
            </a:r>
            <a:r>
              <a:rPr sz="1088" spc="11" dirty="0">
                <a:latin typeface="Tahoma"/>
                <a:cs typeface="Tahoma"/>
              </a:rPr>
              <a:t>teža</a:t>
            </a:r>
            <a:r>
              <a:rPr sz="1088" spc="-124" dirty="0">
                <a:latin typeface="Tahoma"/>
                <a:cs typeface="Tahoma"/>
              </a:rPr>
              <a:t> </a:t>
            </a:r>
            <a:r>
              <a:rPr sz="1088" dirty="0">
                <a:latin typeface="Tahoma"/>
                <a:cs typeface="Tahoma"/>
              </a:rPr>
              <a:t>povreda</a:t>
            </a:r>
            <a:r>
              <a:rPr sz="1088" spc="-120" dirty="0">
                <a:latin typeface="Tahoma"/>
                <a:cs typeface="Tahoma"/>
              </a:rPr>
              <a:t> </a:t>
            </a:r>
            <a:r>
              <a:rPr sz="1088" spc="-8" dirty="0">
                <a:latin typeface="Tahoma"/>
                <a:cs typeface="Tahoma"/>
              </a:rPr>
              <a:t>na</a:t>
            </a:r>
            <a:r>
              <a:rPr sz="1088" spc="-120" dirty="0">
                <a:latin typeface="Tahoma"/>
                <a:cs typeface="Tahoma"/>
              </a:rPr>
              <a:t> </a:t>
            </a:r>
            <a:r>
              <a:rPr sz="1088" spc="-4" dirty="0">
                <a:latin typeface="Tahoma"/>
                <a:cs typeface="Tahoma"/>
              </a:rPr>
              <a:t>radu</a:t>
            </a:r>
            <a:endParaRPr sz="1088">
              <a:latin typeface="Tahoma"/>
              <a:cs typeface="Tahoma"/>
            </a:endParaRPr>
          </a:p>
          <a:p>
            <a:pPr marL="9525">
              <a:spcBef>
                <a:spcPts val="1129"/>
              </a:spcBef>
            </a:pPr>
            <a:r>
              <a:rPr sz="1088" spc="11" dirty="0">
                <a:latin typeface="Tahoma"/>
                <a:cs typeface="Tahoma"/>
              </a:rPr>
              <a:t>Primjer:</a:t>
            </a:r>
            <a:endParaRPr sz="1088">
              <a:latin typeface="Tahoma"/>
              <a:cs typeface="Tahoma"/>
            </a:endParaRPr>
          </a:p>
          <a:p>
            <a:pPr marL="9525" marR="285274">
              <a:lnSpc>
                <a:spcPct val="186300"/>
              </a:lnSpc>
            </a:pPr>
            <a:r>
              <a:rPr sz="1088" spc="-30" dirty="0">
                <a:latin typeface="Tahoma"/>
                <a:cs typeface="Tahoma"/>
              </a:rPr>
              <a:t>1.Otvorena</a:t>
            </a:r>
            <a:r>
              <a:rPr sz="1088" spc="-113" dirty="0">
                <a:latin typeface="Tahoma"/>
                <a:cs typeface="Tahoma"/>
              </a:rPr>
              <a:t> </a:t>
            </a:r>
            <a:r>
              <a:rPr sz="1088" spc="11" dirty="0">
                <a:latin typeface="Tahoma"/>
                <a:cs typeface="Tahoma"/>
              </a:rPr>
              <a:t>fraktura</a:t>
            </a:r>
            <a:r>
              <a:rPr sz="1088" spc="-113" dirty="0">
                <a:latin typeface="Tahoma"/>
                <a:cs typeface="Tahoma"/>
              </a:rPr>
              <a:t> </a:t>
            </a:r>
            <a:r>
              <a:rPr sz="1088" spc="4" dirty="0">
                <a:latin typeface="Tahoma"/>
                <a:cs typeface="Tahoma"/>
              </a:rPr>
              <a:t>potkoljenih</a:t>
            </a:r>
            <a:r>
              <a:rPr sz="1088" spc="-113" dirty="0">
                <a:latin typeface="Tahoma"/>
                <a:cs typeface="Tahoma"/>
              </a:rPr>
              <a:t> </a:t>
            </a:r>
            <a:r>
              <a:rPr sz="1088" spc="11" dirty="0">
                <a:latin typeface="Tahoma"/>
                <a:cs typeface="Tahoma"/>
              </a:rPr>
              <a:t>kostiju</a:t>
            </a:r>
            <a:r>
              <a:rPr sz="1088" spc="-113" dirty="0">
                <a:latin typeface="Tahoma"/>
                <a:cs typeface="Tahoma"/>
              </a:rPr>
              <a:t> </a:t>
            </a:r>
            <a:r>
              <a:rPr sz="1088" spc="23" dirty="0">
                <a:latin typeface="Tahoma"/>
                <a:cs typeface="Tahoma"/>
              </a:rPr>
              <a:t>sa</a:t>
            </a:r>
            <a:r>
              <a:rPr sz="1088" spc="-113" dirty="0">
                <a:latin typeface="Tahoma"/>
                <a:cs typeface="Tahoma"/>
              </a:rPr>
              <a:t> </a:t>
            </a:r>
            <a:r>
              <a:rPr sz="1088" spc="15" dirty="0">
                <a:latin typeface="Tahoma"/>
                <a:cs typeface="Tahoma"/>
              </a:rPr>
              <a:t>posljedičnim</a:t>
            </a:r>
            <a:r>
              <a:rPr sz="1088" spc="-113" dirty="0">
                <a:latin typeface="Tahoma"/>
                <a:cs typeface="Tahoma"/>
              </a:rPr>
              <a:t> </a:t>
            </a:r>
            <a:r>
              <a:rPr sz="1088" spc="15" dirty="0">
                <a:latin typeface="Tahoma"/>
                <a:cs typeface="Tahoma"/>
              </a:rPr>
              <a:t>oštećenjem</a:t>
            </a:r>
            <a:r>
              <a:rPr sz="1088" spc="-113" dirty="0">
                <a:latin typeface="Tahoma"/>
                <a:cs typeface="Tahoma"/>
              </a:rPr>
              <a:t> </a:t>
            </a:r>
            <a:r>
              <a:rPr sz="1088" spc="-8" dirty="0">
                <a:latin typeface="Tahoma"/>
                <a:cs typeface="Tahoma"/>
              </a:rPr>
              <a:t>nerava</a:t>
            </a:r>
            <a:r>
              <a:rPr sz="1088" spc="-113" dirty="0">
                <a:latin typeface="Tahoma"/>
                <a:cs typeface="Tahoma"/>
              </a:rPr>
              <a:t> </a:t>
            </a:r>
            <a:r>
              <a:rPr sz="1088" spc="34" dirty="0">
                <a:latin typeface="Tahoma"/>
                <a:cs typeface="Tahoma"/>
              </a:rPr>
              <a:t>i</a:t>
            </a:r>
            <a:r>
              <a:rPr sz="1088" spc="116" dirty="0">
                <a:latin typeface="Tahoma"/>
                <a:cs typeface="Tahoma"/>
              </a:rPr>
              <a:t> </a:t>
            </a:r>
            <a:r>
              <a:rPr sz="1088" spc="19" dirty="0">
                <a:latin typeface="Tahoma"/>
                <a:cs typeface="Tahoma"/>
              </a:rPr>
              <a:t>osteomijelitisom </a:t>
            </a:r>
            <a:r>
              <a:rPr sz="1088" spc="-326" dirty="0">
                <a:latin typeface="Tahoma"/>
                <a:cs typeface="Tahoma"/>
              </a:rPr>
              <a:t> </a:t>
            </a:r>
            <a:r>
              <a:rPr sz="1088" spc="8" dirty="0">
                <a:latin typeface="Tahoma"/>
                <a:cs typeface="Tahoma"/>
              </a:rPr>
              <a:t>2.Nategnuće</a:t>
            </a:r>
            <a:r>
              <a:rPr sz="1088" spc="-124" dirty="0">
                <a:latin typeface="Tahoma"/>
                <a:cs typeface="Tahoma"/>
              </a:rPr>
              <a:t> </a:t>
            </a:r>
            <a:r>
              <a:rPr sz="1088" spc="4" dirty="0">
                <a:latin typeface="Tahoma"/>
                <a:cs typeface="Tahoma"/>
              </a:rPr>
              <a:t>ligamenata</a:t>
            </a:r>
            <a:r>
              <a:rPr sz="1088" spc="-120" dirty="0">
                <a:latin typeface="Tahoma"/>
                <a:cs typeface="Tahoma"/>
              </a:rPr>
              <a:t> </a:t>
            </a:r>
            <a:r>
              <a:rPr sz="1088" spc="15" dirty="0">
                <a:latin typeface="Tahoma"/>
                <a:cs typeface="Tahoma"/>
              </a:rPr>
              <a:t>skočnog</a:t>
            </a:r>
            <a:r>
              <a:rPr sz="1088" spc="-120" dirty="0">
                <a:latin typeface="Tahoma"/>
                <a:cs typeface="Tahoma"/>
              </a:rPr>
              <a:t> </a:t>
            </a:r>
            <a:r>
              <a:rPr sz="1088" spc="4" dirty="0">
                <a:latin typeface="Tahoma"/>
                <a:cs typeface="Tahoma"/>
              </a:rPr>
              <a:t>zgloba</a:t>
            </a:r>
            <a:endParaRPr sz="1088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444" y="1024997"/>
            <a:ext cx="2608421" cy="2058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75" spc="-64" dirty="0"/>
              <a:t>S</a:t>
            </a:r>
            <a:r>
              <a:rPr sz="1275" spc="-90" dirty="0"/>
              <a:t>ad</a:t>
            </a:r>
            <a:r>
              <a:rPr sz="1275" spc="-56" dirty="0"/>
              <a:t>r</a:t>
            </a:r>
            <a:r>
              <a:rPr sz="1275" spc="-105" dirty="0"/>
              <a:t>žaj</a:t>
            </a:r>
            <a:r>
              <a:rPr sz="1275" spc="-120" dirty="0"/>
              <a:t> </a:t>
            </a:r>
            <a:r>
              <a:rPr sz="1275" spc="-79" dirty="0"/>
              <a:t>izvj</a:t>
            </a:r>
            <a:r>
              <a:rPr sz="1275" spc="-116" dirty="0"/>
              <a:t>e</a:t>
            </a:r>
            <a:r>
              <a:rPr sz="1275" spc="-79" dirty="0"/>
              <a:t>štaja</a:t>
            </a:r>
            <a:r>
              <a:rPr sz="1275" spc="-120" dirty="0"/>
              <a:t> </a:t>
            </a:r>
            <a:r>
              <a:rPr sz="1275" spc="-79" dirty="0"/>
              <a:t>o</a:t>
            </a:r>
            <a:r>
              <a:rPr sz="1275" spc="-120" dirty="0"/>
              <a:t> </a:t>
            </a:r>
            <a:r>
              <a:rPr sz="1275" spc="-83" dirty="0"/>
              <a:t>p</a:t>
            </a:r>
            <a:r>
              <a:rPr sz="1275" spc="-116" dirty="0"/>
              <a:t>o</a:t>
            </a:r>
            <a:r>
              <a:rPr sz="1275" spc="-83" dirty="0"/>
              <a:t>v</a:t>
            </a:r>
            <a:r>
              <a:rPr sz="1275" spc="-79" dirty="0"/>
              <a:t>r</a:t>
            </a:r>
            <a:r>
              <a:rPr sz="1275" spc="-68" dirty="0"/>
              <a:t>edi</a:t>
            </a:r>
            <a:r>
              <a:rPr sz="1275" spc="-120" dirty="0"/>
              <a:t> </a:t>
            </a:r>
            <a:r>
              <a:rPr sz="1275" spc="-105" dirty="0"/>
              <a:t>na</a:t>
            </a:r>
            <a:r>
              <a:rPr sz="1275" spc="-120" dirty="0"/>
              <a:t> </a:t>
            </a:r>
            <a:r>
              <a:rPr sz="1275" spc="-75" dirty="0"/>
              <a:t>r</a:t>
            </a:r>
            <a:r>
              <a:rPr sz="1275" spc="-98" dirty="0"/>
              <a:t>ad</a:t>
            </a:r>
            <a:r>
              <a:rPr sz="1275" spc="-120" dirty="0"/>
              <a:t>u</a:t>
            </a:r>
            <a:r>
              <a:rPr sz="1275" b="0" spc="-19" dirty="0"/>
              <a:t>?</a:t>
            </a:r>
            <a:endParaRPr sz="1275"/>
          </a:p>
        </p:txBody>
      </p:sp>
      <p:sp>
        <p:nvSpPr>
          <p:cNvPr id="3" name="object 3"/>
          <p:cNvSpPr txBox="1"/>
          <p:nvPr/>
        </p:nvSpPr>
        <p:spPr>
          <a:xfrm>
            <a:off x="631444" y="1532725"/>
            <a:ext cx="5876925" cy="203978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019651">
              <a:lnSpc>
                <a:spcPct val="114999"/>
              </a:lnSpc>
              <a:spcBef>
                <a:spcPts val="75"/>
              </a:spcBef>
            </a:pPr>
            <a:r>
              <a:rPr sz="1050" spc="-15" dirty="0">
                <a:latin typeface="Tahoma"/>
                <a:cs typeface="Tahoma"/>
              </a:rPr>
              <a:t>PRAVILNIK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90" dirty="0">
                <a:latin typeface="Tahoma"/>
                <a:cs typeface="Tahoma"/>
              </a:rPr>
              <a:t>O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SADRŽAJU</a:t>
            </a:r>
            <a:r>
              <a:rPr sz="1050" spc="-120" dirty="0">
                <a:latin typeface="Tahoma"/>
                <a:cs typeface="Tahoma"/>
              </a:rPr>
              <a:t> I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NAČINU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PODNOŠENJA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IZVJEŠTAJA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90" dirty="0">
                <a:latin typeface="Tahoma"/>
                <a:cs typeface="Tahoma"/>
              </a:rPr>
              <a:t>O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POVREDI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NA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RADU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20" dirty="0">
                <a:latin typeface="Tahoma"/>
                <a:cs typeface="Tahoma"/>
              </a:rPr>
              <a:t>I </a:t>
            </a:r>
            <a:r>
              <a:rPr sz="1050" spc="-319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PROFESIONALNOM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34" dirty="0">
                <a:latin typeface="Tahoma"/>
                <a:cs typeface="Tahoma"/>
              </a:rPr>
              <a:t>OBOLJENJU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(SLUŽBENE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NOVINE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FEDERACIJE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BiH,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broj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38" dirty="0">
                <a:latin typeface="Tahoma"/>
                <a:cs typeface="Tahoma"/>
              </a:rPr>
              <a:t>9/23)</a:t>
            </a:r>
            <a:endParaRPr sz="1050">
              <a:latin typeface="Tahoma"/>
              <a:cs typeface="Tahoma"/>
            </a:endParaRPr>
          </a:p>
          <a:p>
            <a:pPr marL="9525">
              <a:spcBef>
                <a:spcPts val="1095"/>
              </a:spcBef>
            </a:pPr>
            <a:r>
              <a:rPr sz="825" spc="-64" dirty="0">
                <a:latin typeface="Arial MT"/>
                <a:cs typeface="Arial MT"/>
              </a:rPr>
              <a:t>Čla</a:t>
            </a:r>
            <a:r>
              <a:rPr sz="825" spc="-56" dirty="0">
                <a:latin typeface="Arial MT"/>
                <a:cs typeface="Arial MT"/>
              </a:rPr>
              <a:t>n</a:t>
            </a:r>
            <a:r>
              <a:rPr sz="825" spc="-4" dirty="0">
                <a:latin typeface="Arial MT"/>
                <a:cs typeface="Arial MT"/>
              </a:rPr>
              <a:t> 4</a:t>
            </a:r>
            <a:r>
              <a:rPr sz="825" dirty="0">
                <a:latin typeface="Arial MT"/>
                <a:cs typeface="Arial MT"/>
              </a:rPr>
              <a:t>.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spc="-53" dirty="0">
                <a:latin typeface="Arial MT"/>
                <a:cs typeface="Arial MT"/>
              </a:rPr>
              <a:t>(Sadržaj</a:t>
            </a:r>
            <a:r>
              <a:rPr sz="825" spc="-4" dirty="0">
                <a:latin typeface="Arial MT"/>
                <a:cs typeface="Arial MT"/>
              </a:rPr>
              <a:t> izvještaj</a:t>
            </a:r>
            <a:r>
              <a:rPr sz="825" dirty="0">
                <a:latin typeface="Arial MT"/>
                <a:cs typeface="Arial MT"/>
              </a:rPr>
              <a:t>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o</a:t>
            </a:r>
            <a:r>
              <a:rPr sz="825" spc="-4" dirty="0">
                <a:latin typeface="Arial MT"/>
                <a:cs typeface="Arial MT"/>
              </a:rPr>
              <a:t> povred</a:t>
            </a:r>
            <a:r>
              <a:rPr sz="825" dirty="0">
                <a:latin typeface="Arial MT"/>
                <a:cs typeface="Arial MT"/>
              </a:rPr>
              <a:t>i</a:t>
            </a:r>
            <a:r>
              <a:rPr sz="825" spc="-4" dirty="0">
                <a:latin typeface="Arial MT"/>
                <a:cs typeface="Arial MT"/>
              </a:rPr>
              <a:t> n</a:t>
            </a:r>
            <a:r>
              <a:rPr sz="825" dirty="0">
                <a:latin typeface="Arial MT"/>
                <a:cs typeface="Arial MT"/>
              </a:rPr>
              <a:t>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radu)</a:t>
            </a:r>
            <a:endParaRPr sz="825">
              <a:latin typeface="Arial MT"/>
              <a:cs typeface="Arial MT"/>
            </a:endParaRPr>
          </a:p>
          <a:p>
            <a:pPr>
              <a:spcBef>
                <a:spcPts val="15"/>
              </a:spcBef>
            </a:pPr>
            <a:endParaRPr sz="900">
              <a:latin typeface="Arial MT"/>
              <a:cs typeface="Arial MT"/>
            </a:endParaRPr>
          </a:p>
          <a:p>
            <a:pPr marL="9525"/>
            <a:r>
              <a:rPr sz="825" dirty="0">
                <a:latin typeface="Arial MT"/>
                <a:cs typeface="Arial MT"/>
              </a:rPr>
              <a:t>(1)</a:t>
            </a:r>
            <a:r>
              <a:rPr sz="825" spc="-4" dirty="0">
                <a:latin typeface="Arial MT"/>
                <a:cs typeface="Arial MT"/>
              </a:rPr>
              <a:t> Izvješta</a:t>
            </a:r>
            <a:r>
              <a:rPr sz="825" dirty="0">
                <a:latin typeface="Arial MT"/>
                <a:cs typeface="Arial MT"/>
              </a:rPr>
              <a:t>j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o</a:t>
            </a:r>
            <a:r>
              <a:rPr sz="825" spc="-4" dirty="0">
                <a:latin typeface="Arial MT"/>
                <a:cs typeface="Arial MT"/>
              </a:rPr>
              <a:t> povred</a:t>
            </a:r>
            <a:r>
              <a:rPr sz="825" dirty="0">
                <a:latin typeface="Arial MT"/>
                <a:cs typeface="Arial MT"/>
              </a:rPr>
              <a:t>i</a:t>
            </a:r>
            <a:r>
              <a:rPr sz="825" spc="-4" dirty="0">
                <a:latin typeface="Arial MT"/>
                <a:cs typeface="Arial MT"/>
              </a:rPr>
              <a:t> n</a:t>
            </a:r>
            <a:r>
              <a:rPr sz="825" dirty="0">
                <a:latin typeface="Arial MT"/>
                <a:cs typeface="Arial MT"/>
              </a:rPr>
              <a:t>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radu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spc="-71" dirty="0">
                <a:latin typeface="Arial MT"/>
                <a:cs typeface="Arial MT"/>
              </a:rPr>
              <a:t>sadrži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spc="-53" dirty="0">
                <a:latin typeface="Arial MT"/>
                <a:cs typeface="Arial MT"/>
              </a:rPr>
              <a:t>sljedeće</a:t>
            </a:r>
            <a:r>
              <a:rPr sz="825" spc="-4" dirty="0">
                <a:latin typeface="Arial MT"/>
                <a:cs typeface="Arial MT"/>
              </a:rPr>
              <a:t> podatke:</a:t>
            </a:r>
            <a:endParaRPr sz="825">
              <a:latin typeface="Arial MT"/>
              <a:cs typeface="Arial MT"/>
            </a:endParaRPr>
          </a:p>
          <a:p>
            <a:pPr>
              <a:spcBef>
                <a:spcPts val="38"/>
              </a:spcBef>
            </a:pPr>
            <a:endParaRPr sz="750">
              <a:latin typeface="Arial MT"/>
              <a:cs typeface="Arial MT"/>
            </a:endParaRPr>
          </a:p>
          <a:p>
            <a:pPr marL="9525" marR="3810">
              <a:lnSpc>
                <a:spcPct val="114999"/>
              </a:lnSpc>
            </a:pPr>
            <a:r>
              <a:rPr sz="825" spc="-4" dirty="0">
                <a:latin typeface="Arial MT"/>
                <a:cs typeface="Arial MT"/>
              </a:rPr>
              <a:t>a</a:t>
            </a:r>
            <a:r>
              <a:rPr sz="825" dirty="0">
                <a:latin typeface="Arial MT"/>
                <a:cs typeface="Arial MT"/>
              </a:rPr>
              <a:t>)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spc="-116" dirty="0">
                <a:latin typeface="Arial MT"/>
                <a:cs typeface="Arial MT"/>
              </a:rPr>
              <a:t>opć</a:t>
            </a:r>
            <a:r>
              <a:rPr sz="825" spc="-86" dirty="0">
                <a:latin typeface="Arial MT"/>
                <a:cs typeface="Arial MT"/>
              </a:rPr>
              <a:t>e</a:t>
            </a:r>
            <a:r>
              <a:rPr sz="825" spc="-4" dirty="0">
                <a:latin typeface="Arial MT"/>
                <a:cs typeface="Arial MT"/>
              </a:rPr>
              <a:t> podatk</a:t>
            </a:r>
            <a:r>
              <a:rPr sz="825" dirty="0">
                <a:latin typeface="Arial MT"/>
                <a:cs typeface="Arial MT"/>
              </a:rPr>
              <a:t>e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o</a:t>
            </a:r>
            <a:r>
              <a:rPr sz="825" spc="-4" dirty="0">
                <a:latin typeface="Arial MT"/>
                <a:cs typeface="Arial MT"/>
              </a:rPr>
              <a:t> poslodavcu</a:t>
            </a:r>
            <a:r>
              <a:rPr sz="825" dirty="0">
                <a:latin typeface="Arial MT"/>
                <a:cs typeface="Arial MT"/>
              </a:rPr>
              <a:t>,</a:t>
            </a:r>
            <a:r>
              <a:rPr sz="825" spc="-4" dirty="0">
                <a:latin typeface="Arial MT"/>
                <a:cs typeface="Arial MT"/>
              </a:rPr>
              <a:t> b</a:t>
            </a:r>
            <a:r>
              <a:rPr sz="825" dirty="0">
                <a:latin typeface="Arial MT"/>
                <a:cs typeface="Arial MT"/>
              </a:rPr>
              <a:t>)</a:t>
            </a:r>
            <a:r>
              <a:rPr sz="825" spc="-4" dirty="0">
                <a:latin typeface="Arial MT"/>
                <a:cs typeface="Arial MT"/>
              </a:rPr>
              <a:t> podatk</a:t>
            </a:r>
            <a:r>
              <a:rPr sz="825" dirty="0">
                <a:latin typeface="Arial MT"/>
                <a:cs typeface="Arial MT"/>
              </a:rPr>
              <a:t>e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o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radniku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za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zaštitu</a:t>
            </a:r>
            <a:r>
              <a:rPr sz="825" spc="-4" dirty="0">
                <a:latin typeface="Arial MT"/>
                <a:cs typeface="Arial MT"/>
              </a:rPr>
              <a:t> n</a:t>
            </a:r>
            <a:r>
              <a:rPr sz="825" dirty="0">
                <a:latin typeface="Arial MT"/>
                <a:cs typeface="Arial MT"/>
              </a:rPr>
              <a:t>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radu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kod</a:t>
            </a:r>
            <a:r>
              <a:rPr sz="825" spc="-4" dirty="0">
                <a:latin typeface="Arial MT"/>
                <a:cs typeface="Arial MT"/>
              </a:rPr>
              <a:t> poslodavca</a:t>
            </a:r>
            <a:r>
              <a:rPr sz="825" dirty="0">
                <a:latin typeface="Arial MT"/>
                <a:cs typeface="Arial MT"/>
              </a:rPr>
              <a:t>,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c)</a:t>
            </a:r>
            <a:r>
              <a:rPr sz="825" spc="-4" dirty="0">
                <a:latin typeface="Arial MT"/>
                <a:cs typeface="Arial MT"/>
              </a:rPr>
              <a:t> podatk</a:t>
            </a:r>
            <a:r>
              <a:rPr sz="825" dirty="0">
                <a:latin typeface="Arial MT"/>
                <a:cs typeface="Arial MT"/>
              </a:rPr>
              <a:t>e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o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radniku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koji</a:t>
            </a:r>
            <a:r>
              <a:rPr sz="825" spc="-4" dirty="0">
                <a:latin typeface="Arial MT"/>
                <a:cs typeface="Arial MT"/>
              </a:rPr>
              <a:t> j</a:t>
            </a:r>
            <a:r>
              <a:rPr sz="825" dirty="0">
                <a:latin typeface="Arial MT"/>
                <a:cs typeface="Arial MT"/>
              </a:rPr>
              <a:t>e</a:t>
            </a:r>
            <a:r>
              <a:rPr sz="825" spc="-4" dirty="0">
                <a:latin typeface="Arial MT"/>
                <a:cs typeface="Arial MT"/>
              </a:rPr>
              <a:t> pretrpio  povredu na </a:t>
            </a:r>
            <a:r>
              <a:rPr sz="825" dirty="0">
                <a:latin typeface="Arial MT"/>
                <a:cs typeface="Arial MT"/>
              </a:rPr>
              <a:t>radu (u </a:t>
            </a:r>
            <a:r>
              <a:rPr sz="825" spc="-4" dirty="0">
                <a:latin typeface="Arial MT"/>
                <a:cs typeface="Arial MT"/>
              </a:rPr>
              <a:t>daljem tekstu: </a:t>
            </a:r>
            <a:r>
              <a:rPr sz="825" spc="-34" dirty="0">
                <a:latin typeface="Arial MT"/>
                <a:cs typeface="Arial MT"/>
              </a:rPr>
              <a:t>povrijeđeni), </a:t>
            </a:r>
            <a:r>
              <a:rPr sz="825" dirty="0">
                <a:latin typeface="Arial MT"/>
                <a:cs typeface="Arial MT"/>
              </a:rPr>
              <a:t>o </a:t>
            </a:r>
            <a:r>
              <a:rPr sz="825" spc="-4" dirty="0">
                <a:latin typeface="Arial MT"/>
                <a:cs typeface="Arial MT"/>
              </a:rPr>
              <a:t>povredi na </a:t>
            </a:r>
            <a:r>
              <a:rPr sz="825" dirty="0">
                <a:latin typeface="Arial MT"/>
                <a:cs typeface="Arial MT"/>
              </a:rPr>
              <a:t>radu i mjerama zaštite i zdravlja </a:t>
            </a:r>
            <a:r>
              <a:rPr sz="825" spc="-4" dirty="0">
                <a:latin typeface="Arial MT"/>
                <a:cs typeface="Arial MT"/>
              </a:rPr>
              <a:t>na </a:t>
            </a:r>
            <a:r>
              <a:rPr sz="825" dirty="0">
                <a:latin typeface="Arial MT"/>
                <a:cs typeface="Arial MT"/>
              </a:rPr>
              <a:t>radu koje su </a:t>
            </a:r>
            <a:r>
              <a:rPr sz="825" spc="-4" dirty="0">
                <a:latin typeface="Arial MT"/>
                <a:cs typeface="Arial MT"/>
              </a:rPr>
              <a:t>primjenjivane na </a:t>
            </a:r>
            <a:r>
              <a:rPr sz="825" dirty="0">
                <a:latin typeface="Arial MT"/>
                <a:cs typeface="Arial MT"/>
              </a:rPr>
              <a:t> radnom</a:t>
            </a:r>
            <a:r>
              <a:rPr sz="825" spc="-8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mjestu</a:t>
            </a:r>
            <a:r>
              <a:rPr sz="825" spc="-4" dirty="0">
                <a:latin typeface="Arial MT"/>
                <a:cs typeface="Arial MT"/>
              </a:rPr>
              <a:t> na </a:t>
            </a:r>
            <a:r>
              <a:rPr sz="825" dirty="0">
                <a:latin typeface="Arial MT"/>
                <a:cs typeface="Arial MT"/>
              </a:rPr>
              <a:t>kojem</a:t>
            </a:r>
            <a:r>
              <a:rPr sz="825" spc="-4" dirty="0">
                <a:latin typeface="Arial MT"/>
                <a:cs typeface="Arial MT"/>
              </a:rPr>
              <a:t> je </a:t>
            </a:r>
            <a:r>
              <a:rPr sz="825" spc="-38" dirty="0">
                <a:latin typeface="Arial MT"/>
                <a:cs typeface="Arial MT"/>
              </a:rPr>
              <a:t>povrijeđeni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radio,</a:t>
            </a:r>
            <a:r>
              <a:rPr sz="825" spc="-4" dirty="0">
                <a:latin typeface="Arial MT"/>
                <a:cs typeface="Arial MT"/>
              </a:rPr>
              <a:t> d)</a:t>
            </a:r>
            <a:r>
              <a:rPr sz="825" spc="-8" dirty="0">
                <a:latin typeface="Arial MT"/>
                <a:cs typeface="Arial MT"/>
              </a:rPr>
              <a:t> </a:t>
            </a:r>
            <a:r>
              <a:rPr sz="825" spc="-4" dirty="0">
                <a:latin typeface="Arial MT"/>
                <a:cs typeface="Arial MT"/>
              </a:rPr>
              <a:t>podatke </a:t>
            </a:r>
            <a:r>
              <a:rPr sz="825" dirty="0">
                <a:latin typeface="Arial MT"/>
                <a:cs typeface="Arial MT"/>
              </a:rPr>
              <a:t>o</a:t>
            </a:r>
            <a:r>
              <a:rPr sz="825" spc="-4" dirty="0">
                <a:latin typeface="Arial MT"/>
                <a:cs typeface="Arial MT"/>
              </a:rPr>
              <a:t> neposrednom </a:t>
            </a:r>
            <a:r>
              <a:rPr sz="825" dirty="0">
                <a:latin typeface="Arial MT"/>
                <a:cs typeface="Arial MT"/>
              </a:rPr>
              <a:t>rukovodiocu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spc="-34" dirty="0">
                <a:latin typeface="Arial MT"/>
                <a:cs typeface="Arial MT"/>
              </a:rPr>
              <a:t>povrijeđenog,</a:t>
            </a:r>
            <a:r>
              <a:rPr sz="825" spc="-4" dirty="0">
                <a:latin typeface="Arial MT"/>
                <a:cs typeface="Arial MT"/>
              </a:rPr>
              <a:t> e) podatke </a:t>
            </a:r>
            <a:r>
              <a:rPr sz="825" dirty="0">
                <a:latin typeface="Arial MT"/>
                <a:cs typeface="Arial MT"/>
              </a:rPr>
              <a:t>o</a:t>
            </a:r>
            <a:r>
              <a:rPr sz="825" spc="-8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radnom </a:t>
            </a:r>
            <a:r>
              <a:rPr sz="825" spc="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mjestu i </a:t>
            </a:r>
            <a:r>
              <a:rPr sz="825" spc="-4" dirty="0">
                <a:latin typeface="Arial MT"/>
                <a:cs typeface="Arial MT"/>
              </a:rPr>
              <a:t>poslovima </a:t>
            </a:r>
            <a:r>
              <a:rPr sz="825" spc="-38" dirty="0">
                <a:latin typeface="Arial MT"/>
                <a:cs typeface="Arial MT"/>
              </a:rPr>
              <a:t>povrijeđenog </a:t>
            </a:r>
            <a:r>
              <a:rPr sz="825" dirty="0">
                <a:latin typeface="Arial MT"/>
                <a:cs typeface="Arial MT"/>
              </a:rPr>
              <a:t>i vremenu i mjestu </a:t>
            </a:r>
            <a:r>
              <a:rPr sz="825" spc="-4" dirty="0">
                <a:latin typeface="Arial MT"/>
                <a:cs typeface="Arial MT"/>
              </a:rPr>
              <a:t>nastupanja njegove povrede na </a:t>
            </a:r>
            <a:r>
              <a:rPr sz="825" dirty="0">
                <a:latin typeface="Arial MT"/>
                <a:cs typeface="Arial MT"/>
              </a:rPr>
              <a:t>radu, </a:t>
            </a:r>
            <a:r>
              <a:rPr sz="825" spc="-4" dirty="0">
                <a:latin typeface="Arial MT"/>
                <a:cs typeface="Arial MT"/>
              </a:rPr>
              <a:t>f) podatke </a:t>
            </a:r>
            <a:r>
              <a:rPr sz="825" dirty="0">
                <a:latin typeface="Arial MT"/>
                <a:cs typeface="Arial MT"/>
              </a:rPr>
              <a:t>o </a:t>
            </a:r>
            <a:r>
              <a:rPr sz="825" spc="-64" dirty="0">
                <a:latin typeface="Arial MT"/>
                <a:cs typeface="Arial MT"/>
              </a:rPr>
              <a:t>očevicu</a:t>
            </a:r>
            <a:r>
              <a:rPr sz="825" spc="-60" dirty="0">
                <a:latin typeface="Arial MT"/>
                <a:cs typeface="Arial MT"/>
              </a:rPr>
              <a:t> </a:t>
            </a:r>
            <a:r>
              <a:rPr sz="825" spc="-4" dirty="0">
                <a:latin typeface="Arial MT"/>
                <a:cs typeface="Arial MT"/>
              </a:rPr>
              <a:t>povrede, g) </a:t>
            </a:r>
            <a:r>
              <a:rPr sz="825" dirty="0">
                <a:latin typeface="Arial MT"/>
                <a:cs typeface="Arial MT"/>
              </a:rPr>
              <a:t> mišljenje</a:t>
            </a:r>
            <a:r>
              <a:rPr sz="825" spc="-4" dirty="0">
                <a:latin typeface="Arial MT"/>
                <a:cs typeface="Arial MT"/>
              </a:rPr>
              <a:t> inspektor</a:t>
            </a:r>
            <a:r>
              <a:rPr sz="825" dirty="0">
                <a:latin typeface="Arial MT"/>
                <a:cs typeface="Arial MT"/>
              </a:rPr>
              <a:t>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rada,</a:t>
            </a:r>
            <a:r>
              <a:rPr sz="825" spc="-4" dirty="0">
                <a:latin typeface="Arial MT"/>
                <a:cs typeface="Arial MT"/>
              </a:rPr>
              <a:t> odnosn</a:t>
            </a:r>
            <a:r>
              <a:rPr sz="825" dirty="0">
                <a:latin typeface="Arial MT"/>
                <a:cs typeface="Arial MT"/>
              </a:rPr>
              <a:t>o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zaštite</a:t>
            </a:r>
            <a:r>
              <a:rPr sz="825" spc="-4" dirty="0">
                <a:latin typeface="Arial MT"/>
                <a:cs typeface="Arial MT"/>
              </a:rPr>
              <a:t> n</a:t>
            </a:r>
            <a:r>
              <a:rPr sz="825" dirty="0">
                <a:latin typeface="Arial MT"/>
                <a:cs typeface="Arial MT"/>
              </a:rPr>
              <a:t>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radu</a:t>
            </a:r>
            <a:r>
              <a:rPr sz="825" spc="-4" dirty="0">
                <a:latin typeface="Arial MT"/>
                <a:cs typeface="Arial MT"/>
              </a:rPr>
              <a:t> i</a:t>
            </a:r>
            <a:r>
              <a:rPr sz="825" dirty="0">
                <a:latin typeface="Arial MT"/>
                <a:cs typeface="Arial MT"/>
              </a:rPr>
              <a:t>z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spc="-83" dirty="0">
                <a:latin typeface="Arial MT"/>
                <a:cs typeface="Arial MT"/>
              </a:rPr>
              <a:t>člana</a:t>
            </a:r>
            <a:r>
              <a:rPr sz="825" spc="-4" dirty="0">
                <a:latin typeface="Arial MT"/>
                <a:cs typeface="Arial MT"/>
              </a:rPr>
              <a:t> 6</a:t>
            </a:r>
            <a:r>
              <a:rPr sz="825" dirty="0">
                <a:latin typeface="Arial MT"/>
                <a:cs typeface="Arial MT"/>
              </a:rPr>
              <a:t>.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stav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(5)</a:t>
            </a:r>
            <a:r>
              <a:rPr sz="825" spc="-4" dirty="0">
                <a:latin typeface="Arial MT"/>
                <a:cs typeface="Arial MT"/>
              </a:rPr>
              <a:t> ovo</a:t>
            </a:r>
            <a:r>
              <a:rPr sz="825" dirty="0">
                <a:latin typeface="Arial MT"/>
                <a:cs typeface="Arial MT"/>
              </a:rPr>
              <a:t>g</a:t>
            </a:r>
            <a:r>
              <a:rPr sz="825" spc="-4" dirty="0">
                <a:latin typeface="Arial MT"/>
                <a:cs typeface="Arial MT"/>
              </a:rPr>
              <a:t> pravilnik</a:t>
            </a:r>
            <a:r>
              <a:rPr sz="825" dirty="0">
                <a:latin typeface="Arial MT"/>
                <a:cs typeface="Arial MT"/>
              </a:rPr>
              <a:t>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i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b="1" spc="-4" dirty="0">
                <a:latin typeface="Arial"/>
                <a:cs typeface="Arial"/>
              </a:rPr>
              <a:t>h</a:t>
            </a:r>
            <a:r>
              <a:rPr sz="825" b="1" dirty="0">
                <a:latin typeface="Arial"/>
                <a:cs typeface="Arial"/>
              </a:rPr>
              <a:t>)</a:t>
            </a:r>
            <a:r>
              <a:rPr sz="825" b="1" spc="-4" dirty="0">
                <a:latin typeface="Arial"/>
                <a:cs typeface="Arial"/>
              </a:rPr>
              <a:t> nala</a:t>
            </a:r>
            <a:r>
              <a:rPr sz="825" b="1" dirty="0">
                <a:latin typeface="Arial"/>
                <a:cs typeface="Arial"/>
              </a:rPr>
              <a:t>z</a:t>
            </a:r>
            <a:r>
              <a:rPr sz="825" b="1" spc="-4" dirty="0">
                <a:latin typeface="Arial"/>
                <a:cs typeface="Arial"/>
              </a:rPr>
              <a:t> </a:t>
            </a:r>
            <a:r>
              <a:rPr sz="825" b="1" dirty="0">
                <a:latin typeface="Arial"/>
                <a:cs typeface="Arial"/>
              </a:rPr>
              <a:t>i</a:t>
            </a:r>
            <a:r>
              <a:rPr sz="825" b="1" spc="-4" dirty="0">
                <a:latin typeface="Arial"/>
                <a:cs typeface="Arial"/>
              </a:rPr>
              <a:t> mišljenj</a:t>
            </a:r>
            <a:r>
              <a:rPr sz="825" b="1" dirty="0">
                <a:latin typeface="Arial"/>
                <a:cs typeface="Arial"/>
              </a:rPr>
              <a:t>e</a:t>
            </a:r>
            <a:r>
              <a:rPr sz="825" b="1" spc="-4" dirty="0">
                <a:latin typeface="Arial"/>
                <a:cs typeface="Arial"/>
              </a:rPr>
              <a:t> doktor</a:t>
            </a:r>
            <a:r>
              <a:rPr sz="825" b="1" dirty="0">
                <a:latin typeface="Arial"/>
                <a:cs typeface="Arial"/>
              </a:rPr>
              <a:t>a</a:t>
            </a:r>
            <a:r>
              <a:rPr sz="825" b="1" spc="-4" dirty="0">
                <a:latin typeface="Arial"/>
                <a:cs typeface="Arial"/>
              </a:rPr>
              <a:t> </a:t>
            </a:r>
            <a:r>
              <a:rPr sz="825" b="1" dirty="0">
                <a:latin typeface="Arial"/>
                <a:cs typeface="Arial"/>
              </a:rPr>
              <a:t>u  zdravstvenoj </a:t>
            </a:r>
            <a:r>
              <a:rPr sz="825" b="1" spc="-4" dirty="0">
                <a:latin typeface="Arial"/>
                <a:cs typeface="Arial"/>
              </a:rPr>
              <a:t>ustanovi gdje je povrijeđeni pregledan, odnosno gdje se povrijeđeni liječi.</a:t>
            </a:r>
            <a:r>
              <a:rPr sz="825" b="1" dirty="0">
                <a:latin typeface="Arial"/>
                <a:cs typeface="Arial"/>
              </a:rPr>
              <a:t> </a:t>
            </a:r>
            <a:r>
              <a:rPr sz="825" dirty="0">
                <a:latin typeface="Arial MT"/>
                <a:cs typeface="Arial MT"/>
              </a:rPr>
              <a:t>(2) </a:t>
            </a:r>
            <a:r>
              <a:rPr sz="825" spc="-4" dirty="0">
                <a:latin typeface="Arial MT"/>
                <a:cs typeface="Arial MT"/>
              </a:rPr>
              <a:t>Izvještaj </a:t>
            </a:r>
            <a:r>
              <a:rPr sz="825" dirty="0">
                <a:latin typeface="Arial MT"/>
                <a:cs typeface="Arial MT"/>
              </a:rPr>
              <a:t>o </a:t>
            </a:r>
            <a:r>
              <a:rPr sz="825" spc="-4" dirty="0">
                <a:latin typeface="Arial MT"/>
                <a:cs typeface="Arial MT"/>
              </a:rPr>
              <a:t>povredi na </a:t>
            </a:r>
            <a:r>
              <a:rPr sz="825" dirty="0">
                <a:latin typeface="Arial MT"/>
                <a:cs typeface="Arial MT"/>
              </a:rPr>
              <a:t>radu </a:t>
            </a:r>
            <a:r>
              <a:rPr sz="825" spc="-4" dirty="0">
                <a:latin typeface="Arial MT"/>
                <a:cs typeface="Arial MT"/>
              </a:rPr>
              <a:t>iz </a:t>
            </a:r>
            <a:r>
              <a:rPr sz="825" spc="-221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stava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(1)</a:t>
            </a:r>
            <a:r>
              <a:rPr sz="825" spc="-4" dirty="0">
                <a:latin typeface="Arial MT"/>
                <a:cs typeface="Arial MT"/>
              </a:rPr>
              <a:t> ovo</a:t>
            </a:r>
            <a:r>
              <a:rPr sz="825" dirty="0">
                <a:latin typeface="Arial MT"/>
                <a:cs typeface="Arial MT"/>
              </a:rPr>
              <a:t>g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spc="-83" dirty="0">
                <a:latin typeface="Arial MT"/>
                <a:cs typeface="Arial MT"/>
              </a:rPr>
              <a:t>člana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spc="-49" dirty="0">
                <a:latin typeface="Arial MT"/>
                <a:cs typeface="Arial MT"/>
              </a:rPr>
              <a:t>sačinjava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se</a:t>
            </a:r>
            <a:r>
              <a:rPr sz="825" spc="-4" dirty="0">
                <a:latin typeface="Arial MT"/>
                <a:cs typeface="Arial MT"/>
              </a:rPr>
              <a:t> n</a:t>
            </a:r>
            <a:r>
              <a:rPr sz="825" dirty="0">
                <a:latin typeface="Arial MT"/>
                <a:cs typeface="Arial MT"/>
              </a:rPr>
              <a:t>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spc="-90" dirty="0">
                <a:latin typeface="Arial MT"/>
                <a:cs typeface="Arial MT"/>
              </a:rPr>
              <a:t>nači</a:t>
            </a:r>
            <a:r>
              <a:rPr sz="825" spc="-83" dirty="0">
                <a:latin typeface="Arial MT"/>
                <a:cs typeface="Arial MT"/>
              </a:rPr>
              <a:t>n</a:t>
            </a:r>
            <a:r>
              <a:rPr sz="825" spc="-4" dirty="0">
                <a:latin typeface="Arial MT"/>
                <a:cs typeface="Arial MT"/>
              </a:rPr>
              <a:t> propisa</a:t>
            </a:r>
            <a:r>
              <a:rPr sz="825" dirty="0">
                <a:latin typeface="Arial MT"/>
                <a:cs typeface="Arial MT"/>
              </a:rPr>
              <a:t>n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u</a:t>
            </a:r>
            <a:r>
              <a:rPr sz="825" spc="-4" dirty="0">
                <a:latin typeface="Arial MT"/>
                <a:cs typeface="Arial MT"/>
              </a:rPr>
              <a:t> obrasc</a:t>
            </a:r>
            <a:r>
              <a:rPr sz="825" dirty="0">
                <a:latin typeface="Arial MT"/>
                <a:cs typeface="Arial MT"/>
              </a:rPr>
              <a:t>u</a:t>
            </a:r>
            <a:r>
              <a:rPr sz="825" spc="-4" dirty="0">
                <a:latin typeface="Arial MT"/>
                <a:cs typeface="Arial MT"/>
              </a:rPr>
              <a:t> bro</a:t>
            </a:r>
            <a:r>
              <a:rPr sz="825" dirty="0">
                <a:latin typeface="Arial MT"/>
                <a:cs typeface="Arial MT"/>
              </a:rPr>
              <a:t>j</a:t>
            </a:r>
            <a:r>
              <a:rPr sz="825" spc="-4" dirty="0">
                <a:latin typeface="Arial MT"/>
                <a:cs typeface="Arial MT"/>
              </a:rPr>
              <a:t> 1</a:t>
            </a:r>
            <a:r>
              <a:rPr sz="825" dirty="0">
                <a:latin typeface="Arial MT"/>
                <a:cs typeface="Arial MT"/>
              </a:rPr>
              <a:t>.</a:t>
            </a:r>
            <a:r>
              <a:rPr sz="825" spc="-4" dirty="0">
                <a:latin typeface="Arial MT"/>
                <a:cs typeface="Arial MT"/>
              </a:rPr>
              <a:t> ovo</a:t>
            </a:r>
            <a:r>
              <a:rPr sz="825" dirty="0">
                <a:latin typeface="Arial MT"/>
                <a:cs typeface="Arial MT"/>
              </a:rPr>
              <a:t>g</a:t>
            </a:r>
            <a:r>
              <a:rPr sz="825" spc="-4" dirty="0">
                <a:latin typeface="Arial MT"/>
                <a:cs typeface="Arial MT"/>
              </a:rPr>
              <a:t> pravilnik</a:t>
            </a:r>
            <a:r>
              <a:rPr sz="825" dirty="0">
                <a:latin typeface="Arial MT"/>
                <a:cs typeface="Arial MT"/>
              </a:rPr>
              <a:t>a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i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spc="-105" dirty="0">
                <a:latin typeface="Arial MT"/>
                <a:cs typeface="Arial MT"/>
              </a:rPr>
              <a:t>čini</a:t>
            </a:r>
            <a:r>
              <a:rPr sz="825" spc="-4" dirty="0">
                <a:latin typeface="Arial MT"/>
                <a:cs typeface="Arial MT"/>
              </a:rPr>
              <a:t> njego</a:t>
            </a:r>
            <a:r>
              <a:rPr sz="825" dirty="0">
                <a:latin typeface="Arial MT"/>
                <a:cs typeface="Arial MT"/>
              </a:rPr>
              <a:t>v</a:t>
            </a:r>
            <a:r>
              <a:rPr sz="825" spc="-4" dirty="0">
                <a:latin typeface="Arial MT"/>
                <a:cs typeface="Arial MT"/>
              </a:rPr>
              <a:t> </a:t>
            </a:r>
            <a:r>
              <a:rPr sz="825" dirty="0">
                <a:latin typeface="Arial MT"/>
                <a:cs typeface="Arial MT"/>
              </a:rPr>
              <a:t>sastavni</a:t>
            </a:r>
            <a:r>
              <a:rPr sz="825" spc="-4" dirty="0">
                <a:latin typeface="Arial MT"/>
                <a:cs typeface="Arial MT"/>
              </a:rPr>
              <a:t> dio</a:t>
            </a:r>
            <a:endParaRPr sz="825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0132" y="1025378"/>
            <a:ext cx="4439126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5" dirty="0">
                <a:solidFill>
                  <a:srgbClr val="666666"/>
                </a:solidFill>
              </a:rPr>
              <a:t>NALAZ</a:t>
            </a:r>
            <a:r>
              <a:rPr spc="-113" dirty="0">
                <a:solidFill>
                  <a:srgbClr val="666666"/>
                </a:solidFill>
              </a:rPr>
              <a:t> </a:t>
            </a:r>
            <a:r>
              <a:rPr spc="-266" dirty="0">
                <a:solidFill>
                  <a:srgbClr val="666666"/>
                </a:solidFill>
              </a:rPr>
              <a:t>I</a:t>
            </a:r>
            <a:r>
              <a:rPr spc="-109" dirty="0">
                <a:solidFill>
                  <a:srgbClr val="666666"/>
                </a:solidFill>
              </a:rPr>
              <a:t> </a:t>
            </a:r>
            <a:r>
              <a:rPr spc="-113" dirty="0">
                <a:solidFill>
                  <a:srgbClr val="666666"/>
                </a:solidFill>
              </a:rPr>
              <a:t>MIŠLjENjE </a:t>
            </a:r>
            <a:r>
              <a:rPr spc="-56" dirty="0">
                <a:solidFill>
                  <a:srgbClr val="666666"/>
                </a:solidFill>
              </a:rPr>
              <a:t>LjEKARA</a:t>
            </a:r>
            <a:r>
              <a:rPr spc="-109" dirty="0">
                <a:solidFill>
                  <a:srgbClr val="666666"/>
                </a:solidFill>
              </a:rPr>
              <a:t> </a:t>
            </a:r>
            <a:r>
              <a:rPr spc="-116" dirty="0">
                <a:solidFill>
                  <a:srgbClr val="666666"/>
                </a:solidFill>
              </a:rPr>
              <a:t>KOJI</a:t>
            </a:r>
            <a:r>
              <a:rPr spc="-113" dirty="0">
                <a:solidFill>
                  <a:srgbClr val="666666"/>
                </a:solidFill>
              </a:rPr>
              <a:t> </a:t>
            </a:r>
            <a:r>
              <a:rPr spc="30" dirty="0">
                <a:solidFill>
                  <a:srgbClr val="666666"/>
                </a:solidFill>
              </a:rPr>
              <a:t>JE</a:t>
            </a:r>
            <a:r>
              <a:rPr spc="-109" dirty="0">
                <a:solidFill>
                  <a:srgbClr val="666666"/>
                </a:solidFill>
              </a:rPr>
              <a:t> </a:t>
            </a:r>
            <a:r>
              <a:rPr spc="-101" dirty="0">
                <a:solidFill>
                  <a:srgbClr val="666666"/>
                </a:solidFill>
              </a:rPr>
              <a:t>PREGLEDAO</a:t>
            </a:r>
            <a:r>
              <a:rPr spc="-113" dirty="0">
                <a:solidFill>
                  <a:srgbClr val="666666"/>
                </a:solidFill>
              </a:rPr>
              <a:t> </a:t>
            </a:r>
            <a:r>
              <a:rPr spc="-109" dirty="0">
                <a:solidFill>
                  <a:srgbClr val="666666"/>
                </a:solidFill>
              </a:rPr>
              <a:t>POVRIJEĐENOG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8557" y="1526656"/>
            <a:ext cx="42863" cy="3949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88" dirty="0">
                <a:solidFill>
                  <a:srgbClr val="666666"/>
                </a:solidFill>
                <a:latin typeface="Arial MT"/>
                <a:cs typeface="Arial MT"/>
              </a:rPr>
              <a:t>IX</a:t>
            </a:r>
            <a:endParaRPr sz="188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38" y="1711822"/>
            <a:ext cx="4470559" cy="195710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949643" algn="just">
              <a:lnSpc>
                <a:spcPct val="149300"/>
              </a:lnSpc>
              <a:spcBef>
                <a:spcPts val="71"/>
              </a:spcBef>
            </a:pPr>
            <a:r>
              <a:rPr sz="938" spc="-41" dirty="0">
                <a:solidFill>
                  <a:srgbClr val="666666"/>
                </a:solidFill>
                <a:latin typeface="Tahoma"/>
                <a:cs typeface="Tahoma"/>
              </a:rPr>
              <a:t>Ime,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prezime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26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adresa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8" dirty="0">
                <a:solidFill>
                  <a:srgbClr val="666666"/>
                </a:solidFill>
                <a:latin typeface="Tahoma"/>
                <a:cs typeface="Tahoma"/>
              </a:rPr>
              <a:t>ljekara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koji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11" dirty="0">
                <a:solidFill>
                  <a:srgbClr val="666666"/>
                </a:solidFill>
                <a:latin typeface="Tahoma"/>
                <a:cs typeface="Tahoma"/>
              </a:rPr>
              <a:t>je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8" dirty="0">
                <a:solidFill>
                  <a:srgbClr val="666666"/>
                </a:solidFill>
                <a:latin typeface="Tahoma"/>
                <a:cs typeface="Tahoma"/>
              </a:rPr>
              <a:t>prvi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11" dirty="0">
                <a:solidFill>
                  <a:srgbClr val="666666"/>
                </a:solidFill>
                <a:latin typeface="Tahoma"/>
                <a:cs typeface="Tahoma"/>
              </a:rPr>
              <a:t>izvršio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pregled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8" dirty="0">
                <a:solidFill>
                  <a:srgbClr val="666666"/>
                </a:solidFill>
                <a:latin typeface="Tahoma"/>
                <a:cs typeface="Tahoma"/>
              </a:rPr>
              <a:t>povrijeđenog </a:t>
            </a:r>
            <a:r>
              <a:rPr sz="938" spc="-2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Naziv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26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adresa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zdravstvene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ustanove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19" dirty="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15" dirty="0">
                <a:solidFill>
                  <a:srgbClr val="666666"/>
                </a:solidFill>
                <a:latin typeface="Tahoma"/>
                <a:cs typeface="Tahoma"/>
              </a:rPr>
              <a:t>kojoj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11" dirty="0">
                <a:solidFill>
                  <a:srgbClr val="666666"/>
                </a:solidFill>
                <a:latin typeface="Tahoma"/>
                <a:cs typeface="Tahoma"/>
              </a:rPr>
              <a:t>je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povrijeđeni</a:t>
            </a:r>
            <a:r>
              <a:rPr sz="938" spc="-98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pregledan </a:t>
            </a:r>
            <a:r>
              <a:rPr sz="938" spc="-2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11" dirty="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11" dirty="0">
                <a:solidFill>
                  <a:srgbClr val="666666"/>
                </a:solidFill>
                <a:latin typeface="Tahoma"/>
                <a:cs typeface="Tahoma"/>
              </a:rPr>
              <a:t>je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sz="938" spc="-19" dirty="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vrijeđe</a:t>
            </a:r>
            <a:r>
              <a:rPr sz="938" spc="-15" dirty="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om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pružio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sz="938" spc="26" dirty="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sz="938" spc="-19" dirty="0">
                <a:solidFill>
                  <a:srgbClr val="666666"/>
                </a:solidFill>
                <a:latin typeface="Tahoma"/>
                <a:cs typeface="Tahoma"/>
              </a:rPr>
              <a:t>vu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sz="938" spc="-8" dirty="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sz="938" spc="30" dirty="0">
                <a:solidFill>
                  <a:srgbClr val="666666"/>
                </a:solidFill>
                <a:latin typeface="Tahoma"/>
                <a:cs typeface="Tahoma"/>
              </a:rPr>
              <a:t>oć</a:t>
            </a:r>
            <a:endParaRPr sz="938">
              <a:latin typeface="Tahoma"/>
              <a:cs typeface="Tahoma"/>
            </a:endParaRPr>
          </a:p>
          <a:p>
            <a:pPr marL="9525" marR="2216468">
              <a:lnSpc>
                <a:spcPct val="149300"/>
              </a:lnSpc>
            </a:pPr>
            <a:r>
              <a:rPr sz="938" spc="8" dirty="0">
                <a:solidFill>
                  <a:srgbClr val="666666"/>
                </a:solidFill>
                <a:latin typeface="Tahoma"/>
                <a:cs typeface="Tahoma"/>
              </a:rPr>
              <a:t>Kratak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19" dirty="0">
                <a:solidFill>
                  <a:srgbClr val="666666"/>
                </a:solidFill>
                <a:latin typeface="Tahoma"/>
                <a:cs typeface="Tahoma"/>
              </a:rPr>
              <a:t>opis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11" dirty="0">
                <a:solidFill>
                  <a:srgbClr val="666666"/>
                </a:solidFill>
                <a:latin typeface="Tahoma"/>
                <a:cs typeface="Tahoma"/>
              </a:rPr>
              <a:t>nesreće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po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iskazu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8" dirty="0">
                <a:solidFill>
                  <a:srgbClr val="666666"/>
                </a:solidFill>
                <a:latin typeface="Tahoma"/>
                <a:cs typeface="Tahoma"/>
              </a:rPr>
              <a:t>povrijeđenog </a:t>
            </a:r>
            <a:r>
              <a:rPr sz="938" spc="-28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15" dirty="0">
                <a:solidFill>
                  <a:srgbClr val="666666"/>
                </a:solidFill>
                <a:latin typeface="Tahoma"/>
                <a:cs typeface="Tahoma"/>
              </a:rPr>
              <a:t>Dijag</a:t>
            </a:r>
            <a:r>
              <a:rPr sz="938" spc="-26" dirty="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oza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sz="938" spc="-19" dirty="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sz="938" spc="-8" dirty="0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sz="938" spc="-15" dirty="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ede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26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26" dirty="0">
                <a:solidFill>
                  <a:srgbClr val="666666"/>
                </a:solidFill>
                <a:latin typeface="Tahoma"/>
                <a:cs typeface="Tahoma"/>
              </a:rPr>
              <a:t>šifr</a:t>
            </a:r>
            <a:r>
              <a:rPr sz="938" spc="-11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8" dirty="0">
                <a:solidFill>
                  <a:srgbClr val="666666"/>
                </a:solidFill>
                <a:latin typeface="Tahoma"/>
                <a:cs typeface="Tahoma"/>
              </a:rPr>
              <a:t>MKB-u</a:t>
            </a:r>
            <a:endParaRPr sz="938">
              <a:latin typeface="Tahoma"/>
              <a:cs typeface="Tahoma"/>
            </a:endParaRPr>
          </a:p>
          <a:p>
            <a:pPr marL="9525">
              <a:spcBef>
                <a:spcPts val="555"/>
              </a:spcBef>
            </a:pPr>
            <a:r>
              <a:rPr sz="938" spc="-34" dirty="0">
                <a:solidFill>
                  <a:srgbClr val="666666"/>
                </a:solidFill>
                <a:latin typeface="Tahoma"/>
                <a:cs typeface="Tahoma"/>
              </a:rPr>
              <a:t>Da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15" dirty="0">
                <a:solidFill>
                  <a:srgbClr val="666666"/>
                </a:solidFill>
                <a:latin typeface="Tahoma"/>
                <a:cs typeface="Tahoma"/>
              </a:rPr>
              <a:t>li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povrijeđeni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8" dirty="0">
                <a:solidFill>
                  <a:srgbClr val="666666"/>
                </a:solidFill>
                <a:latin typeface="Tahoma"/>
                <a:cs typeface="Tahoma"/>
              </a:rPr>
              <a:t>boluje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od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drugih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11" dirty="0">
                <a:solidFill>
                  <a:srgbClr val="666666"/>
                </a:solidFill>
                <a:latin typeface="Tahoma"/>
                <a:cs typeface="Tahoma"/>
              </a:rPr>
              <a:t>bolesti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26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od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15" dirty="0">
                <a:solidFill>
                  <a:srgbClr val="666666"/>
                </a:solidFill>
                <a:latin typeface="Tahoma"/>
                <a:cs typeface="Tahoma"/>
              </a:rPr>
              <a:t>kojih,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navesti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19" dirty="0">
                <a:solidFill>
                  <a:srgbClr val="666666"/>
                </a:solidFill>
                <a:latin typeface="Tahoma"/>
                <a:cs typeface="Tahoma"/>
              </a:rPr>
              <a:t>šifru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po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8" dirty="0">
                <a:solidFill>
                  <a:srgbClr val="666666"/>
                </a:solidFill>
                <a:latin typeface="Tahoma"/>
                <a:cs typeface="Tahoma"/>
              </a:rPr>
              <a:t>MKB-u</a:t>
            </a:r>
            <a:endParaRPr sz="938">
              <a:latin typeface="Tahoma"/>
              <a:cs typeface="Tahoma"/>
            </a:endParaRPr>
          </a:p>
          <a:p>
            <a:pPr marL="9525" marR="3810">
              <a:lnSpc>
                <a:spcPct val="149300"/>
              </a:lnSpc>
            </a:pPr>
            <a:r>
              <a:rPr sz="938" spc="-34" dirty="0">
                <a:solidFill>
                  <a:srgbClr val="666666"/>
                </a:solidFill>
                <a:latin typeface="Tahoma"/>
                <a:cs typeface="Tahoma"/>
              </a:rPr>
              <a:t>Da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15" dirty="0">
                <a:solidFill>
                  <a:srgbClr val="666666"/>
                </a:solidFill>
                <a:latin typeface="Tahoma"/>
                <a:cs typeface="Tahoma"/>
              </a:rPr>
              <a:t>li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11" dirty="0">
                <a:solidFill>
                  <a:srgbClr val="666666"/>
                </a:solidFill>
                <a:latin typeface="Tahoma"/>
                <a:cs typeface="Tahoma"/>
              </a:rPr>
              <a:t>je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vršeno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testiranje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11" dirty="0">
                <a:solidFill>
                  <a:srgbClr val="666666"/>
                </a:solidFill>
                <a:latin typeface="Tahoma"/>
                <a:cs typeface="Tahoma"/>
              </a:rPr>
              <a:t>na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alkohol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19" dirty="0">
                <a:solidFill>
                  <a:srgbClr val="666666"/>
                </a:solidFill>
                <a:latin typeface="Tahoma"/>
                <a:cs typeface="Tahoma"/>
              </a:rPr>
              <a:t>ili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8" dirty="0">
                <a:solidFill>
                  <a:srgbClr val="666666"/>
                </a:solidFill>
                <a:latin typeface="Tahoma"/>
                <a:cs typeface="Tahoma"/>
              </a:rPr>
              <a:t>druga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8" dirty="0">
                <a:solidFill>
                  <a:srgbClr val="666666"/>
                </a:solidFill>
                <a:latin typeface="Tahoma"/>
                <a:cs typeface="Tahoma"/>
              </a:rPr>
              <a:t>opojna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8" dirty="0">
                <a:solidFill>
                  <a:srgbClr val="666666"/>
                </a:solidFill>
                <a:latin typeface="Tahoma"/>
                <a:cs typeface="Tahoma"/>
              </a:rPr>
              <a:t>sredstva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34" dirty="0">
                <a:solidFill>
                  <a:srgbClr val="666666"/>
                </a:solidFill>
                <a:latin typeface="Tahoma"/>
                <a:cs typeface="Tahoma"/>
              </a:rPr>
              <a:t>(ako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11" dirty="0">
                <a:solidFill>
                  <a:srgbClr val="666666"/>
                </a:solidFill>
                <a:latin typeface="Tahoma"/>
                <a:cs typeface="Tahoma"/>
              </a:rPr>
              <a:t>je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34" dirty="0">
                <a:solidFill>
                  <a:srgbClr val="666666"/>
                </a:solidFill>
                <a:latin typeface="Tahoma"/>
                <a:cs typeface="Tahoma"/>
              </a:rPr>
              <a:t>DA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navesti</a:t>
            </a:r>
            <a:r>
              <a:rPr sz="938" spc="-10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8" dirty="0">
                <a:solidFill>
                  <a:srgbClr val="666666"/>
                </a:solidFill>
                <a:latin typeface="Tahoma"/>
                <a:cs typeface="Tahoma"/>
              </a:rPr>
              <a:t>rezultat) </a:t>
            </a:r>
            <a:r>
              <a:rPr sz="938" spc="-281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8" dirty="0">
                <a:solidFill>
                  <a:srgbClr val="666666"/>
                </a:solidFill>
                <a:latin typeface="Tahoma"/>
                <a:cs typeface="Tahoma"/>
              </a:rPr>
              <a:t>Koliko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30" dirty="0">
                <a:solidFill>
                  <a:srgbClr val="666666"/>
                </a:solidFill>
                <a:latin typeface="Tahoma"/>
                <a:cs typeface="Tahoma"/>
              </a:rPr>
              <a:t>će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približno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trajati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8" dirty="0">
                <a:solidFill>
                  <a:srgbClr val="666666"/>
                </a:solidFill>
                <a:latin typeface="Tahoma"/>
                <a:cs typeface="Tahoma"/>
              </a:rPr>
              <a:t>nesposobnost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za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rad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zbog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povrede</a:t>
            </a:r>
            <a:endParaRPr sz="938">
              <a:latin typeface="Tahoma"/>
              <a:cs typeface="Tahoma"/>
            </a:endParaRPr>
          </a:p>
          <a:p>
            <a:pPr marL="9525">
              <a:spcBef>
                <a:spcPts val="555"/>
              </a:spcBef>
            </a:pPr>
            <a:r>
              <a:rPr sz="938" spc="-15" dirty="0">
                <a:solidFill>
                  <a:srgbClr val="666666"/>
                </a:solidFill>
                <a:latin typeface="Tahoma"/>
                <a:cs typeface="Tahoma"/>
              </a:rPr>
              <a:t>Druge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4" dirty="0">
                <a:solidFill>
                  <a:srgbClr val="666666"/>
                </a:solidFill>
                <a:latin typeface="Tahoma"/>
                <a:cs typeface="Tahoma"/>
              </a:rPr>
              <a:t>ocje</a:t>
            </a:r>
            <a:r>
              <a:rPr sz="938" dirty="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sz="938" spc="11" dirty="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sz="938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lje</a:t>
            </a:r>
            <a:r>
              <a:rPr sz="938" spc="-15" dirty="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sz="938" spc="-4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sz="938" spc="-8" dirty="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sz="938" spc="-11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938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444" y="1024617"/>
            <a:ext cx="351091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94" dirty="0"/>
              <a:t>Sadržaj</a:t>
            </a:r>
            <a:r>
              <a:rPr sz="1350" spc="-127" dirty="0"/>
              <a:t> </a:t>
            </a:r>
            <a:r>
              <a:rPr sz="1350" spc="-86" dirty="0"/>
              <a:t>izvještaja</a:t>
            </a:r>
            <a:r>
              <a:rPr sz="1350" spc="-127" dirty="0"/>
              <a:t> </a:t>
            </a:r>
            <a:r>
              <a:rPr sz="1350" spc="-83" dirty="0"/>
              <a:t>o</a:t>
            </a:r>
            <a:r>
              <a:rPr sz="1350" spc="-127" dirty="0"/>
              <a:t> </a:t>
            </a:r>
            <a:r>
              <a:rPr sz="1350" spc="-90" dirty="0"/>
              <a:t>profesionalnom</a:t>
            </a:r>
            <a:r>
              <a:rPr sz="1350" spc="-127" dirty="0"/>
              <a:t> </a:t>
            </a:r>
            <a:r>
              <a:rPr sz="1350" spc="-98" dirty="0"/>
              <a:t>oboljenju</a:t>
            </a:r>
            <a:r>
              <a:rPr sz="1350" b="0" spc="-98" dirty="0"/>
              <a:t>?</a:t>
            </a:r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631444" y="1557481"/>
            <a:ext cx="5930741" cy="2091566"/>
          </a:xfrm>
          <a:prstGeom prst="rect">
            <a:avLst/>
          </a:prstGeom>
        </p:spPr>
        <p:txBody>
          <a:bodyPr vert="horz" wrap="square" lIns="0" tIns="2381" rIns="0" bIns="0" rtlCol="0">
            <a:spAutoFit/>
          </a:bodyPr>
          <a:lstStyle/>
          <a:p>
            <a:pPr marL="9525" marR="3810">
              <a:lnSpc>
                <a:spcPct val="105200"/>
              </a:lnSpc>
              <a:spcBef>
                <a:spcPts val="19"/>
              </a:spcBef>
            </a:pPr>
            <a:r>
              <a:rPr sz="900" spc="-11" dirty="0">
                <a:latin typeface="Tahoma"/>
                <a:cs typeface="Tahoma"/>
              </a:rPr>
              <a:t>PRAVILNIK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-79" dirty="0">
                <a:latin typeface="Tahoma"/>
                <a:cs typeface="Tahoma"/>
              </a:rPr>
              <a:t>O</a:t>
            </a:r>
            <a:r>
              <a:rPr sz="900" spc="-26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SADRŽAJU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-105" dirty="0">
                <a:latin typeface="Tahoma"/>
                <a:cs typeface="Tahoma"/>
              </a:rPr>
              <a:t>I</a:t>
            </a:r>
            <a:r>
              <a:rPr sz="900" spc="-26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NAČINU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4" dirty="0">
                <a:latin typeface="Tahoma"/>
                <a:cs typeface="Tahoma"/>
              </a:rPr>
              <a:t>PODNOŠENJA</a:t>
            </a:r>
            <a:r>
              <a:rPr sz="900" spc="-26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IZVJEŠTAJA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-79" dirty="0">
                <a:latin typeface="Tahoma"/>
                <a:cs typeface="Tahoma"/>
              </a:rPr>
              <a:t>O</a:t>
            </a:r>
            <a:r>
              <a:rPr sz="900" spc="-26" dirty="0">
                <a:latin typeface="Tahoma"/>
                <a:cs typeface="Tahoma"/>
              </a:rPr>
              <a:t> POVREDI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8" dirty="0">
                <a:latin typeface="Tahoma"/>
                <a:cs typeface="Tahoma"/>
              </a:rPr>
              <a:t>NA</a:t>
            </a:r>
            <a:r>
              <a:rPr sz="900" spc="-26" dirty="0">
                <a:latin typeface="Tahoma"/>
                <a:cs typeface="Tahoma"/>
              </a:rPr>
              <a:t> </a:t>
            </a:r>
            <a:r>
              <a:rPr sz="900" spc="-8" dirty="0">
                <a:latin typeface="Tahoma"/>
                <a:cs typeface="Tahoma"/>
              </a:rPr>
              <a:t>RADU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-105" dirty="0">
                <a:latin typeface="Tahoma"/>
                <a:cs typeface="Tahoma"/>
              </a:rPr>
              <a:t>I</a:t>
            </a:r>
            <a:r>
              <a:rPr sz="900" spc="-26" dirty="0">
                <a:latin typeface="Tahoma"/>
                <a:cs typeface="Tahoma"/>
              </a:rPr>
              <a:t> </a:t>
            </a:r>
            <a:r>
              <a:rPr sz="900" spc="-11" dirty="0">
                <a:latin typeface="Tahoma"/>
                <a:cs typeface="Tahoma"/>
              </a:rPr>
              <a:t>PROFESIONALNOM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OBOLJENJU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8" dirty="0">
                <a:latin typeface="Tahoma"/>
                <a:cs typeface="Tahoma"/>
              </a:rPr>
              <a:t>(SLUŽBENE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26" dirty="0">
                <a:latin typeface="Tahoma"/>
                <a:cs typeface="Tahoma"/>
              </a:rPr>
              <a:t>NOVINE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FEDERACIJE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BiH,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br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34" dirty="0">
                <a:latin typeface="Tahoma"/>
                <a:cs typeface="Tahoma"/>
              </a:rPr>
              <a:t>9/23)</a:t>
            </a:r>
            <a:endParaRPr sz="900">
              <a:latin typeface="Tahoma"/>
              <a:cs typeface="Tahoma"/>
            </a:endParaRPr>
          </a:p>
          <a:p>
            <a:pPr>
              <a:spcBef>
                <a:spcPts val="8"/>
              </a:spcBef>
            </a:pPr>
            <a:endParaRPr sz="788">
              <a:latin typeface="Tahoma"/>
              <a:cs typeface="Tahoma"/>
            </a:endParaRPr>
          </a:p>
          <a:p>
            <a:pPr marL="9525"/>
            <a:r>
              <a:rPr sz="900" spc="-8" dirty="0">
                <a:latin typeface="Tahoma"/>
                <a:cs typeface="Tahoma"/>
              </a:rPr>
              <a:t>Član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26" dirty="0">
                <a:latin typeface="Tahoma"/>
                <a:cs typeface="Tahoma"/>
              </a:rPr>
              <a:t>5.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19" dirty="0">
                <a:latin typeface="Tahoma"/>
                <a:cs typeface="Tahoma"/>
              </a:rPr>
              <a:t>(Sadržaj</a:t>
            </a:r>
            <a:r>
              <a:rPr sz="900" spc="-98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izvještaja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profesionalnom</a:t>
            </a:r>
            <a:r>
              <a:rPr sz="900" spc="-98" dirty="0">
                <a:latin typeface="Tahoma"/>
                <a:cs typeface="Tahoma"/>
              </a:rPr>
              <a:t> </a:t>
            </a:r>
            <a:r>
              <a:rPr sz="900" spc="-23" dirty="0">
                <a:latin typeface="Tahoma"/>
                <a:cs typeface="Tahoma"/>
              </a:rPr>
              <a:t>oboljenju)</a:t>
            </a:r>
            <a:endParaRPr sz="900">
              <a:latin typeface="Tahoma"/>
              <a:cs typeface="Tahoma"/>
            </a:endParaRPr>
          </a:p>
          <a:p>
            <a:pPr marL="9525" marR="16669" algn="just">
              <a:lnSpc>
                <a:spcPct val="105200"/>
              </a:lnSpc>
              <a:spcBef>
                <a:spcPts val="900"/>
              </a:spcBef>
            </a:pPr>
            <a:r>
              <a:rPr sz="900" spc="-135" dirty="0">
                <a:latin typeface="Tahoma"/>
                <a:cs typeface="Tahoma"/>
              </a:rPr>
              <a:t>(1)</a:t>
            </a:r>
            <a:r>
              <a:rPr sz="900" spc="-41" dirty="0">
                <a:latin typeface="Tahoma"/>
                <a:cs typeface="Tahoma"/>
              </a:rPr>
              <a:t> </a:t>
            </a:r>
            <a:r>
              <a:rPr sz="900" spc="-19" dirty="0">
                <a:latin typeface="Tahoma"/>
                <a:cs typeface="Tahoma"/>
              </a:rPr>
              <a:t>Izvještaj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profesionalnom</a:t>
            </a:r>
            <a:r>
              <a:rPr sz="900" spc="-41" dirty="0">
                <a:latin typeface="Tahoma"/>
                <a:cs typeface="Tahoma"/>
              </a:rPr>
              <a:t> </a:t>
            </a:r>
            <a:r>
              <a:rPr sz="900" spc="-11" dirty="0">
                <a:latin typeface="Tahoma"/>
                <a:cs typeface="Tahoma"/>
              </a:rPr>
              <a:t>oboljenju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8" dirty="0">
                <a:latin typeface="Tahoma"/>
                <a:cs typeface="Tahoma"/>
              </a:rPr>
              <a:t>sadrži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8" dirty="0">
                <a:latin typeface="Tahoma"/>
                <a:cs typeface="Tahoma"/>
              </a:rPr>
              <a:t>sljedeće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podatke:</a:t>
            </a:r>
            <a:r>
              <a:rPr sz="900" spc="-41" dirty="0">
                <a:latin typeface="Tahoma"/>
                <a:cs typeface="Tahoma"/>
              </a:rPr>
              <a:t> </a:t>
            </a:r>
            <a:r>
              <a:rPr sz="900" spc="-64" dirty="0">
                <a:latin typeface="Tahoma"/>
                <a:cs typeface="Tahoma"/>
              </a:rPr>
              <a:t>a)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11" dirty="0">
                <a:latin typeface="Tahoma"/>
                <a:cs typeface="Tahoma"/>
              </a:rPr>
              <a:t>opće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podatke</a:t>
            </a:r>
            <a:r>
              <a:rPr sz="900" spc="-41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poslodavcu,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b)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podatke</a:t>
            </a:r>
            <a:r>
              <a:rPr sz="900" spc="-41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radniku</a:t>
            </a:r>
            <a:r>
              <a:rPr sz="900" spc="-38" dirty="0">
                <a:latin typeface="Tahoma"/>
                <a:cs typeface="Tahoma"/>
              </a:rPr>
              <a:t> </a:t>
            </a:r>
            <a:r>
              <a:rPr sz="900" spc="-8" dirty="0">
                <a:latin typeface="Tahoma"/>
                <a:cs typeface="Tahoma"/>
              </a:rPr>
              <a:t>za </a:t>
            </a:r>
            <a:r>
              <a:rPr sz="900" spc="-274" dirty="0">
                <a:latin typeface="Tahoma"/>
                <a:cs typeface="Tahoma"/>
              </a:rPr>
              <a:t> </a:t>
            </a:r>
            <a:r>
              <a:rPr sz="900" spc="11" dirty="0">
                <a:latin typeface="Tahoma"/>
                <a:cs typeface="Tahoma"/>
              </a:rPr>
              <a:t>zaštitu </a:t>
            </a:r>
            <a:r>
              <a:rPr sz="900" spc="-15" dirty="0">
                <a:latin typeface="Tahoma"/>
                <a:cs typeface="Tahoma"/>
              </a:rPr>
              <a:t>na </a:t>
            </a:r>
            <a:r>
              <a:rPr sz="900" spc="-11" dirty="0">
                <a:latin typeface="Tahoma"/>
                <a:cs typeface="Tahoma"/>
              </a:rPr>
              <a:t>radu </a:t>
            </a:r>
            <a:r>
              <a:rPr sz="900" spc="-8" dirty="0">
                <a:latin typeface="Tahoma"/>
                <a:cs typeface="Tahoma"/>
              </a:rPr>
              <a:t>kod </a:t>
            </a:r>
            <a:r>
              <a:rPr sz="900" spc="-4" dirty="0">
                <a:latin typeface="Tahoma"/>
                <a:cs typeface="Tahoma"/>
              </a:rPr>
              <a:t>poslodavca, </a:t>
            </a:r>
            <a:r>
              <a:rPr sz="900" spc="-30" dirty="0">
                <a:latin typeface="Tahoma"/>
                <a:cs typeface="Tahoma"/>
              </a:rPr>
              <a:t>c) </a:t>
            </a:r>
            <a:r>
              <a:rPr sz="900" spc="-4" dirty="0">
                <a:latin typeface="Tahoma"/>
                <a:cs typeface="Tahoma"/>
              </a:rPr>
              <a:t>podatke </a:t>
            </a:r>
            <a:r>
              <a:rPr sz="900" dirty="0">
                <a:latin typeface="Tahoma"/>
                <a:cs typeface="Tahoma"/>
              </a:rPr>
              <a:t>o </a:t>
            </a:r>
            <a:r>
              <a:rPr sz="900" spc="-4" dirty="0">
                <a:latin typeface="Tahoma"/>
                <a:cs typeface="Tahoma"/>
              </a:rPr>
              <a:t>radniku </a:t>
            </a:r>
            <a:r>
              <a:rPr sz="900" spc="-8" dirty="0">
                <a:latin typeface="Tahoma"/>
                <a:cs typeface="Tahoma"/>
              </a:rPr>
              <a:t>kod </a:t>
            </a:r>
            <a:r>
              <a:rPr sz="900" spc="-11" dirty="0">
                <a:latin typeface="Tahoma"/>
                <a:cs typeface="Tahoma"/>
              </a:rPr>
              <a:t>kojeg </a:t>
            </a:r>
            <a:r>
              <a:rPr sz="900" spc="-15" dirty="0">
                <a:latin typeface="Tahoma"/>
                <a:cs typeface="Tahoma"/>
              </a:rPr>
              <a:t>je </a:t>
            </a:r>
            <a:r>
              <a:rPr sz="900" dirty="0">
                <a:latin typeface="Tahoma"/>
                <a:cs typeface="Tahoma"/>
              </a:rPr>
              <a:t>nastalo </a:t>
            </a:r>
            <a:r>
              <a:rPr sz="900" spc="-4" dirty="0">
                <a:latin typeface="Tahoma"/>
                <a:cs typeface="Tahoma"/>
              </a:rPr>
              <a:t>profesionalno </a:t>
            </a:r>
            <a:r>
              <a:rPr sz="900" spc="-11" dirty="0">
                <a:latin typeface="Tahoma"/>
                <a:cs typeface="Tahoma"/>
              </a:rPr>
              <a:t>oboljenje </a:t>
            </a:r>
            <a:r>
              <a:rPr sz="900" spc="-68" dirty="0">
                <a:latin typeface="Tahoma"/>
                <a:cs typeface="Tahoma"/>
              </a:rPr>
              <a:t>(u </a:t>
            </a:r>
            <a:r>
              <a:rPr sz="900" spc="-11" dirty="0">
                <a:latin typeface="Tahoma"/>
                <a:cs typeface="Tahoma"/>
              </a:rPr>
              <a:t>daljem </a:t>
            </a:r>
            <a:r>
              <a:rPr sz="900" spc="4" dirty="0">
                <a:latin typeface="Tahoma"/>
                <a:cs typeface="Tahoma"/>
              </a:rPr>
              <a:t>tekstu: </a:t>
            </a:r>
            <a:r>
              <a:rPr sz="900" spc="8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oboljeli od profesionalnog </a:t>
            </a:r>
            <a:r>
              <a:rPr sz="900" spc="-23" dirty="0">
                <a:latin typeface="Tahoma"/>
                <a:cs typeface="Tahoma"/>
              </a:rPr>
              <a:t>oboljenja), </a:t>
            </a:r>
            <a:r>
              <a:rPr sz="900" spc="8" dirty="0">
                <a:latin typeface="Tahoma"/>
                <a:cs typeface="Tahoma"/>
              </a:rPr>
              <a:t>te </a:t>
            </a:r>
            <a:r>
              <a:rPr sz="900" dirty="0">
                <a:latin typeface="Tahoma"/>
                <a:cs typeface="Tahoma"/>
              </a:rPr>
              <a:t>o </a:t>
            </a:r>
            <a:r>
              <a:rPr sz="900" spc="-11" dirty="0">
                <a:latin typeface="Tahoma"/>
                <a:cs typeface="Tahoma"/>
              </a:rPr>
              <a:t>radnom </a:t>
            </a:r>
            <a:r>
              <a:rPr sz="900" spc="-8" dirty="0">
                <a:latin typeface="Tahoma"/>
                <a:cs typeface="Tahoma"/>
              </a:rPr>
              <a:t>mjestu, </a:t>
            </a:r>
            <a:r>
              <a:rPr sz="900" spc="-4" dirty="0">
                <a:latin typeface="Tahoma"/>
                <a:cs typeface="Tahoma"/>
              </a:rPr>
              <a:t>poslovima </a:t>
            </a:r>
            <a:r>
              <a:rPr sz="900" spc="23" dirty="0">
                <a:latin typeface="Tahoma"/>
                <a:cs typeface="Tahoma"/>
              </a:rPr>
              <a:t>i </a:t>
            </a:r>
            <a:r>
              <a:rPr sz="900" spc="-11" dirty="0">
                <a:latin typeface="Tahoma"/>
                <a:cs typeface="Tahoma"/>
              </a:rPr>
              <a:t>vremenu koje </a:t>
            </a:r>
            <a:r>
              <a:rPr sz="900" spc="-15" dirty="0">
                <a:latin typeface="Tahoma"/>
                <a:cs typeface="Tahoma"/>
              </a:rPr>
              <a:t>je </a:t>
            </a:r>
            <a:r>
              <a:rPr sz="900" spc="-4" dirty="0">
                <a:latin typeface="Tahoma"/>
                <a:cs typeface="Tahoma"/>
              </a:rPr>
              <a:t>oboljeli od profesionalnog </a:t>
            </a:r>
            <a:r>
              <a:rPr sz="900" dirty="0">
                <a:latin typeface="Tahoma"/>
                <a:cs typeface="Tahoma"/>
              </a:rPr>
              <a:t> </a:t>
            </a:r>
            <a:r>
              <a:rPr sz="900" spc="-11" dirty="0">
                <a:latin typeface="Tahoma"/>
                <a:cs typeface="Tahoma"/>
              </a:rPr>
              <a:t>oboljenja proveo </a:t>
            </a:r>
            <a:r>
              <a:rPr sz="900" spc="-15" dirty="0">
                <a:latin typeface="Tahoma"/>
                <a:cs typeface="Tahoma"/>
              </a:rPr>
              <a:t>na </a:t>
            </a:r>
            <a:r>
              <a:rPr sz="900" spc="-11" dirty="0">
                <a:latin typeface="Tahoma"/>
                <a:cs typeface="Tahoma"/>
              </a:rPr>
              <a:t>radu </a:t>
            </a:r>
            <a:r>
              <a:rPr sz="900" spc="-15" dirty="0">
                <a:latin typeface="Tahoma"/>
                <a:cs typeface="Tahoma"/>
              </a:rPr>
              <a:t>na </a:t>
            </a:r>
            <a:r>
              <a:rPr sz="900" spc="11" dirty="0">
                <a:latin typeface="Tahoma"/>
                <a:cs typeface="Tahoma"/>
              </a:rPr>
              <a:t>tim </a:t>
            </a:r>
            <a:r>
              <a:rPr sz="900" spc="-4" dirty="0">
                <a:latin typeface="Tahoma"/>
                <a:cs typeface="Tahoma"/>
              </a:rPr>
              <a:t>poslovima, </a:t>
            </a:r>
            <a:r>
              <a:rPr sz="900" spc="-60" dirty="0">
                <a:latin typeface="Tahoma"/>
                <a:cs typeface="Tahoma"/>
              </a:rPr>
              <a:t>d)</a:t>
            </a:r>
            <a:r>
              <a:rPr sz="900" spc="-56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podatke </a:t>
            </a:r>
            <a:r>
              <a:rPr sz="900" dirty="0">
                <a:latin typeface="Tahoma"/>
                <a:cs typeface="Tahoma"/>
              </a:rPr>
              <a:t>o </a:t>
            </a:r>
            <a:r>
              <a:rPr sz="900" spc="-4" dirty="0">
                <a:latin typeface="Tahoma"/>
                <a:cs typeface="Tahoma"/>
              </a:rPr>
              <a:t>neposrednom rukovodiocu </a:t>
            </a:r>
            <a:r>
              <a:rPr sz="900" spc="-8" dirty="0">
                <a:latin typeface="Tahoma"/>
                <a:cs typeface="Tahoma"/>
              </a:rPr>
              <a:t>oboljelog </a:t>
            </a:r>
            <a:r>
              <a:rPr sz="900" spc="-4" dirty="0">
                <a:latin typeface="Tahoma"/>
                <a:cs typeface="Tahoma"/>
              </a:rPr>
              <a:t>od profesionalnog </a:t>
            </a:r>
            <a:r>
              <a:rPr sz="9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oboljenja, </a:t>
            </a:r>
            <a:r>
              <a:rPr sz="900" spc="-53" dirty="0">
                <a:latin typeface="Tahoma"/>
                <a:cs typeface="Tahoma"/>
              </a:rPr>
              <a:t>e) </a:t>
            </a:r>
            <a:r>
              <a:rPr sz="900" spc="-4" dirty="0">
                <a:latin typeface="Tahoma"/>
                <a:cs typeface="Tahoma"/>
              </a:rPr>
              <a:t>podatke </a:t>
            </a:r>
            <a:r>
              <a:rPr sz="900" dirty="0">
                <a:latin typeface="Tahoma"/>
                <a:cs typeface="Tahoma"/>
              </a:rPr>
              <a:t>o </a:t>
            </a:r>
            <a:r>
              <a:rPr sz="900" spc="-4" dirty="0">
                <a:latin typeface="Tahoma"/>
                <a:cs typeface="Tahoma"/>
              </a:rPr>
              <a:t>profesionalnom </a:t>
            </a:r>
            <a:r>
              <a:rPr sz="900" spc="-11" dirty="0">
                <a:latin typeface="Tahoma"/>
                <a:cs typeface="Tahoma"/>
              </a:rPr>
              <a:t>oboljenju </a:t>
            </a:r>
            <a:r>
              <a:rPr sz="900" spc="23" dirty="0">
                <a:latin typeface="Tahoma"/>
                <a:cs typeface="Tahoma"/>
              </a:rPr>
              <a:t>i </a:t>
            </a:r>
            <a:r>
              <a:rPr sz="900" spc="-11" dirty="0">
                <a:latin typeface="Tahoma"/>
                <a:cs typeface="Tahoma"/>
              </a:rPr>
              <a:t>mjerama </a:t>
            </a:r>
            <a:r>
              <a:rPr sz="900" spc="11" dirty="0">
                <a:latin typeface="Tahoma"/>
                <a:cs typeface="Tahoma"/>
              </a:rPr>
              <a:t>zaštite </a:t>
            </a:r>
            <a:r>
              <a:rPr sz="900" spc="23" dirty="0">
                <a:latin typeface="Tahoma"/>
                <a:cs typeface="Tahoma"/>
              </a:rPr>
              <a:t>i </a:t>
            </a:r>
            <a:r>
              <a:rPr sz="900" spc="-11" dirty="0">
                <a:latin typeface="Tahoma"/>
                <a:cs typeface="Tahoma"/>
              </a:rPr>
              <a:t>zdravlja </a:t>
            </a:r>
            <a:r>
              <a:rPr sz="900" spc="-15" dirty="0">
                <a:latin typeface="Tahoma"/>
                <a:cs typeface="Tahoma"/>
              </a:rPr>
              <a:t>na </a:t>
            </a:r>
            <a:r>
              <a:rPr sz="900" spc="-11" dirty="0">
                <a:latin typeface="Tahoma"/>
                <a:cs typeface="Tahoma"/>
              </a:rPr>
              <a:t>radu koje </a:t>
            </a:r>
            <a:r>
              <a:rPr sz="900" spc="4" dirty="0">
                <a:latin typeface="Tahoma"/>
                <a:cs typeface="Tahoma"/>
              </a:rPr>
              <a:t>su </a:t>
            </a:r>
            <a:r>
              <a:rPr sz="900" spc="-8" dirty="0">
                <a:latin typeface="Tahoma"/>
                <a:cs typeface="Tahoma"/>
              </a:rPr>
              <a:t>primjenjivane </a:t>
            </a:r>
            <a:r>
              <a:rPr sz="900" spc="-15" dirty="0">
                <a:latin typeface="Tahoma"/>
                <a:cs typeface="Tahoma"/>
              </a:rPr>
              <a:t>na </a:t>
            </a:r>
            <a:r>
              <a:rPr sz="900" spc="-11" dirty="0">
                <a:latin typeface="Tahoma"/>
                <a:cs typeface="Tahoma"/>
              </a:rPr>
              <a:t>radnom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mjestu</a:t>
            </a:r>
            <a:r>
              <a:rPr sz="900" spc="-79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na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spc="-11" dirty="0">
                <a:latin typeface="Tahoma"/>
                <a:cs typeface="Tahoma"/>
              </a:rPr>
              <a:t>kojem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je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oboljeli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od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profesionalnog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spc="-11" dirty="0">
                <a:latin typeface="Tahoma"/>
                <a:cs typeface="Tahoma"/>
              </a:rPr>
              <a:t>oboljenja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radio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spc="23" dirty="0">
                <a:latin typeface="Tahoma"/>
                <a:cs typeface="Tahoma"/>
              </a:rPr>
              <a:t>i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b="1" spc="-49" dirty="0">
                <a:latin typeface="Tahoma"/>
                <a:cs typeface="Tahoma"/>
              </a:rPr>
              <a:t>f)</a:t>
            </a:r>
            <a:r>
              <a:rPr sz="900" b="1" spc="-56" dirty="0">
                <a:latin typeface="Tahoma"/>
                <a:cs typeface="Tahoma"/>
              </a:rPr>
              <a:t> </a:t>
            </a:r>
            <a:r>
              <a:rPr sz="900" b="1" spc="-64" dirty="0">
                <a:latin typeface="Tahoma"/>
                <a:cs typeface="Tahoma"/>
              </a:rPr>
              <a:t>nalaz</a:t>
            </a:r>
            <a:r>
              <a:rPr sz="900" b="1" spc="-56" dirty="0">
                <a:latin typeface="Tahoma"/>
                <a:cs typeface="Tahoma"/>
              </a:rPr>
              <a:t> </a:t>
            </a:r>
            <a:r>
              <a:rPr sz="900" b="1" spc="-45" dirty="0">
                <a:latin typeface="Tahoma"/>
                <a:cs typeface="Tahoma"/>
              </a:rPr>
              <a:t>i</a:t>
            </a:r>
            <a:r>
              <a:rPr sz="900" b="1" spc="-56" dirty="0">
                <a:latin typeface="Tahoma"/>
                <a:cs typeface="Tahoma"/>
              </a:rPr>
              <a:t> </a:t>
            </a:r>
            <a:r>
              <a:rPr sz="900" b="1" spc="-64" dirty="0">
                <a:latin typeface="Tahoma"/>
                <a:cs typeface="Tahoma"/>
              </a:rPr>
              <a:t>mišljenje</a:t>
            </a:r>
            <a:r>
              <a:rPr sz="900" b="1" spc="-56" dirty="0">
                <a:latin typeface="Tahoma"/>
                <a:cs typeface="Tahoma"/>
              </a:rPr>
              <a:t> </a:t>
            </a:r>
            <a:r>
              <a:rPr sz="900" b="1" spc="-60" dirty="0">
                <a:latin typeface="Tahoma"/>
                <a:cs typeface="Tahoma"/>
              </a:rPr>
              <a:t>zdravstvene </a:t>
            </a:r>
            <a:r>
              <a:rPr sz="900" b="1" spc="-64" dirty="0">
                <a:latin typeface="Tahoma"/>
                <a:cs typeface="Tahoma"/>
              </a:rPr>
              <a:t>ustanove</a:t>
            </a:r>
            <a:r>
              <a:rPr sz="900" b="1" spc="-56" dirty="0">
                <a:latin typeface="Tahoma"/>
                <a:cs typeface="Tahoma"/>
              </a:rPr>
              <a:t> </a:t>
            </a:r>
            <a:r>
              <a:rPr sz="900" b="1" spc="-83" dirty="0">
                <a:latin typeface="Tahoma"/>
                <a:cs typeface="Tahoma"/>
              </a:rPr>
              <a:t>koja</a:t>
            </a:r>
            <a:r>
              <a:rPr sz="900" b="1" spc="-56" dirty="0">
                <a:latin typeface="Tahoma"/>
                <a:cs typeface="Tahoma"/>
              </a:rPr>
              <a:t> </a:t>
            </a:r>
            <a:r>
              <a:rPr sz="900" b="1" spc="-71" dirty="0">
                <a:latin typeface="Tahoma"/>
                <a:cs typeface="Tahoma"/>
              </a:rPr>
              <a:t>je</a:t>
            </a:r>
            <a:r>
              <a:rPr sz="900" b="1" spc="-56" dirty="0">
                <a:latin typeface="Tahoma"/>
                <a:cs typeface="Tahoma"/>
              </a:rPr>
              <a:t> utvrdila </a:t>
            </a:r>
            <a:r>
              <a:rPr sz="900" b="1" spc="-53" dirty="0">
                <a:latin typeface="Tahoma"/>
                <a:cs typeface="Tahoma"/>
              </a:rPr>
              <a:t> </a:t>
            </a:r>
            <a:r>
              <a:rPr sz="900" b="1" spc="-60" dirty="0">
                <a:latin typeface="Tahoma"/>
                <a:cs typeface="Tahoma"/>
              </a:rPr>
              <a:t>postojanje</a:t>
            </a:r>
            <a:r>
              <a:rPr sz="900" b="1" spc="-79" dirty="0">
                <a:latin typeface="Tahoma"/>
                <a:cs typeface="Tahoma"/>
              </a:rPr>
              <a:t> </a:t>
            </a:r>
            <a:r>
              <a:rPr sz="900" b="1" spc="-56" dirty="0">
                <a:latin typeface="Tahoma"/>
                <a:cs typeface="Tahoma"/>
              </a:rPr>
              <a:t>profesionalnog</a:t>
            </a:r>
            <a:r>
              <a:rPr sz="900" b="1" spc="-79" dirty="0">
                <a:latin typeface="Tahoma"/>
                <a:cs typeface="Tahoma"/>
              </a:rPr>
              <a:t> </a:t>
            </a:r>
            <a:r>
              <a:rPr sz="900" b="1" spc="-68" dirty="0">
                <a:latin typeface="Tahoma"/>
                <a:cs typeface="Tahoma"/>
              </a:rPr>
              <a:t>oboljenja.</a:t>
            </a:r>
            <a:r>
              <a:rPr sz="900" b="1" spc="-79" dirty="0">
                <a:latin typeface="Tahoma"/>
                <a:cs typeface="Tahoma"/>
              </a:rPr>
              <a:t> </a:t>
            </a:r>
            <a:r>
              <a:rPr sz="900" spc="-79" dirty="0">
                <a:latin typeface="Tahoma"/>
                <a:cs typeface="Tahoma"/>
              </a:rPr>
              <a:t>(2)</a:t>
            </a:r>
            <a:r>
              <a:rPr sz="900" spc="-94" dirty="0">
                <a:latin typeface="Tahoma"/>
                <a:cs typeface="Tahoma"/>
              </a:rPr>
              <a:t> </a:t>
            </a:r>
            <a:r>
              <a:rPr sz="900" spc="-19" dirty="0">
                <a:latin typeface="Tahoma"/>
                <a:cs typeface="Tahoma"/>
              </a:rPr>
              <a:t>Izvještaj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</a:t>
            </a:r>
            <a:r>
              <a:rPr sz="900" spc="-94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profesionalnom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11" dirty="0">
                <a:latin typeface="Tahoma"/>
                <a:cs typeface="Tahoma"/>
              </a:rPr>
              <a:t>oboljenju</a:t>
            </a:r>
            <a:r>
              <a:rPr sz="900" spc="-94" dirty="0">
                <a:latin typeface="Tahoma"/>
                <a:cs typeface="Tahoma"/>
              </a:rPr>
              <a:t> </a:t>
            </a:r>
            <a:r>
              <a:rPr sz="900" spc="11" dirty="0">
                <a:latin typeface="Tahoma"/>
                <a:cs typeface="Tahoma"/>
              </a:rPr>
              <a:t>iz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stava</a:t>
            </a:r>
            <a:r>
              <a:rPr sz="900" spc="-94" dirty="0">
                <a:latin typeface="Tahoma"/>
                <a:cs typeface="Tahoma"/>
              </a:rPr>
              <a:t> </a:t>
            </a:r>
            <a:r>
              <a:rPr sz="900" spc="-135" dirty="0">
                <a:latin typeface="Tahoma"/>
                <a:cs typeface="Tahoma"/>
              </a:rPr>
              <a:t>(1)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19" dirty="0">
                <a:latin typeface="Tahoma"/>
                <a:cs typeface="Tahoma"/>
              </a:rPr>
              <a:t>ovog</a:t>
            </a:r>
            <a:r>
              <a:rPr sz="900" spc="-9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člana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sačinjava</a:t>
            </a:r>
            <a:r>
              <a:rPr sz="900" spc="-94" dirty="0">
                <a:latin typeface="Tahoma"/>
                <a:cs typeface="Tahoma"/>
              </a:rPr>
              <a:t> </a:t>
            </a:r>
            <a:r>
              <a:rPr sz="900" spc="19" dirty="0">
                <a:latin typeface="Tahoma"/>
                <a:cs typeface="Tahoma"/>
              </a:rPr>
              <a:t>se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na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4" dirty="0">
                <a:latin typeface="Tahoma"/>
                <a:cs typeface="Tahoma"/>
              </a:rPr>
              <a:t>način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propisan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19" dirty="0">
                <a:latin typeface="Tahoma"/>
                <a:cs typeface="Tahoma"/>
              </a:rPr>
              <a:t>u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8" dirty="0">
                <a:latin typeface="Tahoma"/>
                <a:cs typeface="Tahoma"/>
              </a:rPr>
              <a:t>obrascu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11" dirty="0">
                <a:latin typeface="Tahoma"/>
                <a:cs typeface="Tahoma"/>
              </a:rPr>
              <a:t>broj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2.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19" dirty="0">
                <a:latin typeface="Tahoma"/>
                <a:cs typeface="Tahoma"/>
              </a:rPr>
              <a:t>ovog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pravilnika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23" dirty="0">
                <a:latin typeface="Tahoma"/>
                <a:cs typeface="Tahoma"/>
              </a:rPr>
              <a:t>i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19" dirty="0">
                <a:latin typeface="Tahoma"/>
                <a:cs typeface="Tahoma"/>
              </a:rPr>
              <a:t>čini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19" dirty="0">
                <a:latin typeface="Tahoma"/>
                <a:cs typeface="Tahoma"/>
              </a:rPr>
              <a:t>njegov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4" dirty="0">
                <a:latin typeface="Tahoma"/>
                <a:cs typeface="Tahoma"/>
              </a:rPr>
              <a:t>sastavni</a:t>
            </a:r>
            <a:r>
              <a:rPr sz="900" spc="-101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dio.</a:t>
            </a:r>
            <a:endParaRPr sz="900">
              <a:latin typeface="Tahoma"/>
              <a:cs typeface="Tahoma"/>
            </a:endParaRPr>
          </a:p>
          <a:p>
            <a:pPr>
              <a:spcBef>
                <a:spcPts val="4"/>
              </a:spcBef>
            </a:pPr>
            <a:endParaRPr sz="788">
              <a:latin typeface="Tahoma"/>
              <a:cs typeface="Tahoma"/>
            </a:endParaRPr>
          </a:p>
          <a:p>
            <a:pPr marL="9525"/>
            <a:r>
              <a:rPr sz="900" dirty="0">
                <a:latin typeface="Tahoma"/>
                <a:cs typeface="Tahoma"/>
              </a:rPr>
              <a:t>Primjer:</a:t>
            </a:r>
            <a:r>
              <a:rPr sz="900" spc="-98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toksični</a:t>
            </a:r>
            <a:r>
              <a:rPr sz="900" spc="-98" dirty="0">
                <a:latin typeface="Tahoma"/>
                <a:cs typeface="Tahoma"/>
              </a:rPr>
              <a:t> </a:t>
            </a:r>
            <a:r>
              <a:rPr sz="900" spc="4" dirty="0">
                <a:latin typeface="Tahoma"/>
                <a:cs typeface="Tahoma"/>
              </a:rPr>
              <a:t>hepatitis,</a:t>
            </a:r>
            <a:r>
              <a:rPr sz="900" spc="-98" dirty="0">
                <a:latin typeface="Tahoma"/>
                <a:cs typeface="Tahoma"/>
              </a:rPr>
              <a:t> </a:t>
            </a:r>
            <a:r>
              <a:rPr sz="900" spc="8" dirty="0">
                <a:latin typeface="Tahoma"/>
                <a:cs typeface="Tahoma"/>
              </a:rPr>
              <a:t>aplastična</a:t>
            </a:r>
            <a:r>
              <a:rPr sz="900" spc="-98" dirty="0">
                <a:latin typeface="Tahoma"/>
                <a:cs typeface="Tahoma"/>
              </a:rPr>
              <a:t> </a:t>
            </a:r>
            <a:r>
              <a:rPr sz="900" spc="-11" dirty="0">
                <a:latin typeface="Tahoma"/>
                <a:cs typeface="Tahoma"/>
              </a:rPr>
              <a:t>anemija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52" y="997947"/>
            <a:ext cx="4696397" cy="5482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06541" marR="3810" indent="-2573178">
              <a:lnSpc>
                <a:spcPct val="114999"/>
              </a:lnSpc>
              <a:spcBef>
                <a:spcPts val="75"/>
              </a:spcBef>
            </a:pPr>
            <a:r>
              <a:rPr sz="1050" spc="-38" dirty="0">
                <a:solidFill>
                  <a:srgbClr val="666666"/>
                </a:solidFill>
              </a:rPr>
              <a:t>NALAZ</a:t>
            </a:r>
            <a:r>
              <a:rPr sz="1050" spc="-98" dirty="0">
                <a:solidFill>
                  <a:srgbClr val="666666"/>
                </a:solidFill>
              </a:rPr>
              <a:t> </a:t>
            </a:r>
            <a:r>
              <a:rPr sz="1050" spc="-233" dirty="0">
                <a:solidFill>
                  <a:srgbClr val="666666"/>
                </a:solidFill>
              </a:rPr>
              <a:t>I</a:t>
            </a:r>
            <a:r>
              <a:rPr sz="1050" spc="-172" dirty="0">
                <a:solidFill>
                  <a:srgbClr val="666666"/>
                </a:solidFill>
              </a:rPr>
              <a:t> </a:t>
            </a:r>
            <a:r>
              <a:rPr sz="1050" spc="-98" dirty="0">
                <a:solidFill>
                  <a:srgbClr val="666666"/>
                </a:solidFill>
              </a:rPr>
              <a:t>MIŠLjENjE </a:t>
            </a:r>
            <a:r>
              <a:rPr sz="1050" spc="-71" dirty="0">
                <a:solidFill>
                  <a:srgbClr val="666666"/>
                </a:solidFill>
              </a:rPr>
              <a:t>ZDRAVSTVENE</a:t>
            </a:r>
            <a:r>
              <a:rPr sz="1050" spc="-98" dirty="0">
                <a:solidFill>
                  <a:srgbClr val="666666"/>
                </a:solidFill>
              </a:rPr>
              <a:t> </a:t>
            </a:r>
            <a:r>
              <a:rPr sz="1050" spc="-83" dirty="0">
                <a:solidFill>
                  <a:srgbClr val="666666"/>
                </a:solidFill>
              </a:rPr>
              <a:t>USTANOVE</a:t>
            </a:r>
            <a:r>
              <a:rPr sz="1050" spc="-98" dirty="0">
                <a:solidFill>
                  <a:srgbClr val="666666"/>
                </a:solidFill>
              </a:rPr>
              <a:t> </a:t>
            </a:r>
            <a:r>
              <a:rPr sz="1050" spc="-53" dirty="0">
                <a:solidFill>
                  <a:srgbClr val="666666"/>
                </a:solidFill>
              </a:rPr>
              <a:t>KOJA</a:t>
            </a:r>
            <a:r>
              <a:rPr sz="1050" spc="-98" dirty="0">
                <a:solidFill>
                  <a:srgbClr val="666666"/>
                </a:solidFill>
              </a:rPr>
              <a:t> </a:t>
            </a:r>
            <a:r>
              <a:rPr sz="1050" spc="26" dirty="0">
                <a:solidFill>
                  <a:srgbClr val="666666"/>
                </a:solidFill>
              </a:rPr>
              <a:t>JE</a:t>
            </a:r>
            <a:r>
              <a:rPr sz="1050" spc="-98" dirty="0">
                <a:solidFill>
                  <a:srgbClr val="666666"/>
                </a:solidFill>
              </a:rPr>
              <a:t> </a:t>
            </a:r>
            <a:r>
              <a:rPr sz="1050" spc="-90" dirty="0">
                <a:solidFill>
                  <a:srgbClr val="666666"/>
                </a:solidFill>
              </a:rPr>
              <a:t>UTVRDILA</a:t>
            </a:r>
            <a:r>
              <a:rPr sz="1050" spc="-98" dirty="0">
                <a:solidFill>
                  <a:srgbClr val="666666"/>
                </a:solidFill>
              </a:rPr>
              <a:t> </a:t>
            </a:r>
            <a:r>
              <a:rPr sz="1050" spc="-71" dirty="0">
                <a:solidFill>
                  <a:srgbClr val="666666"/>
                </a:solidFill>
              </a:rPr>
              <a:t>POSTOJANjE</a:t>
            </a:r>
            <a:r>
              <a:rPr sz="1050" spc="-98" dirty="0">
                <a:solidFill>
                  <a:srgbClr val="666666"/>
                </a:solidFill>
              </a:rPr>
              <a:t> PROFESIONALNOG </a:t>
            </a:r>
            <a:r>
              <a:rPr sz="1050" spc="-300" dirty="0">
                <a:solidFill>
                  <a:srgbClr val="666666"/>
                </a:solidFill>
              </a:rPr>
              <a:t> </a:t>
            </a:r>
            <a:r>
              <a:rPr sz="1050" spc="-86" dirty="0">
                <a:solidFill>
                  <a:srgbClr val="666666"/>
                </a:solidFill>
              </a:rPr>
              <a:t>OBOLjENjA</a:t>
            </a:r>
            <a:endParaRPr sz="1050"/>
          </a:p>
        </p:txBody>
      </p:sp>
      <p:sp>
        <p:nvSpPr>
          <p:cNvPr id="3" name="object 3"/>
          <p:cNvSpPr txBox="1"/>
          <p:nvPr/>
        </p:nvSpPr>
        <p:spPr>
          <a:xfrm>
            <a:off x="288544" y="1688630"/>
            <a:ext cx="4592479" cy="25053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986314">
              <a:lnSpc>
                <a:spcPct val="142600"/>
              </a:lnSpc>
              <a:spcBef>
                <a:spcPts val="75"/>
              </a:spcBef>
            </a:pP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Naziv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26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adresa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zdravstvene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ustanove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26" dirty="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666666"/>
                </a:solidFill>
                <a:latin typeface="Tahoma"/>
                <a:cs typeface="Tahoma"/>
              </a:rPr>
              <a:t>kojoj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666666"/>
                </a:solidFill>
                <a:latin typeface="Tahoma"/>
                <a:cs typeface="Tahoma"/>
              </a:rPr>
              <a:t>je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radnik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pregledan </a:t>
            </a:r>
            <a:r>
              <a:rPr sz="1050" spc="-31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sz="1050" spc="4" dirty="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sz="1050" spc="-19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sz="1050" spc="4" dirty="0">
                <a:solidFill>
                  <a:srgbClr val="666666"/>
                </a:solidFill>
                <a:latin typeface="Tahoma"/>
                <a:cs typeface="Tahoma"/>
              </a:rPr>
              <a:t>tak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666666"/>
                </a:solidFill>
                <a:latin typeface="Tahoma"/>
                <a:cs typeface="Tahoma"/>
              </a:rPr>
              <a:t>opis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ro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sz="1050" dirty="0">
                <a:solidFill>
                  <a:srgbClr val="666666"/>
                </a:solidFill>
                <a:latin typeface="Tahoma"/>
                <a:cs typeface="Tahoma"/>
              </a:rPr>
              <a:t>sional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og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oljenja</a:t>
            </a:r>
            <a:endParaRPr sz="1050">
              <a:latin typeface="Tahoma"/>
              <a:cs typeface="Tahoma"/>
            </a:endParaRPr>
          </a:p>
          <a:p>
            <a:pPr marL="9525">
              <a:spcBef>
                <a:spcPts val="536"/>
              </a:spcBef>
            </a:pP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Naziv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oljenja</a:t>
            </a:r>
            <a:endParaRPr sz="1050">
              <a:latin typeface="Tahoma"/>
              <a:cs typeface="Tahoma"/>
            </a:endParaRPr>
          </a:p>
          <a:p>
            <a:pPr marL="9525">
              <a:spcBef>
                <a:spcPts val="536"/>
              </a:spcBef>
            </a:pPr>
            <a:r>
              <a:rPr sz="1050" spc="-19" dirty="0">
                <a:solidFill>
                  <a:srgbClr val="666666"/>
                </a:solidFill>
                <a:latin typeface="Tahoma"/>
                <a:cs typeface="Tahoma"/>
              </a:rPr>
              <a:t>Dijagnoza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26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666666"/>
                </a:solidFill>
                <a:latin typeface="Tahoma"/>
                <a:cs typeface="Tahoma"/>
              </a:rPr>
              <a:t>šifra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oboljenja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prema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666666"/>
                </a:solidFill>
                <a:latin typeface="Tahoma"/>
                <a:cs typeface="Tahoma"/>
              </a:rPr>
              <a:t>MKB-u</a:t>
            </a:r>
            <a:endParaRPr sz="1050">
              <a:latin typeface="Tahoma"/>
              <a:cs typeface="Tahoma"/>
            </a:endParaRPr>
          </a:p>
          <a:p>
            <a:pPr marL="9525" marR="4286">
              <a:lnSpc>
                <a:spcPct val="142600"/>
              </a:lnSpc>
            </a:pP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Redni</a:t>
            </a:r>
            <a:r>
              <a:rPr sz="1050" spc="-11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broj</a:t>
            </a:r>
            <a:r>
              <a:rPr sz="1050" spc="-109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profesionalne</a:t>
            </a:r>
            <a:r>
              <a:rPr sz="1050" spc="-109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666666"/>
                </a:solidFill>
                <a:latin typeface="Tahoma"/>
                <a:cs typeface="Tahoma"/>
              </a:rPr>
              <a:t>bolesti</a:t>
            </a:r>
            <a:r>
              <a:rPr sz="1050" spc="-11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8" dirty="0">
                <a:solidFill>
                  <a:srgbClr val="666666"/>
                </a:solidFill>
                <a:latin typeface="Tahoma"/>
                <a:cs typeface="Tahoma"/>
              </a:rPr>
              <a:t>sa</a:t>
            </a:r>
            <a:r>
              <a:rPr sz="1050" spc="-109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dijagnozom</a:t>
            </a:r>
            <a:r>
              <a:rPr sz="1050" spc="-109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prema</a:t>
            </a:r>
            <a:r>
              <a:rPr sz="1050" spc="-109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23" dirty="0">
                <a:solidFill>
                  <a:srgbClr val="666666"/>
                </a:solidFill>
                <a:latin typeface="Tahoma"/>
                <a:cs typeface="Tahoma"/>
              </a:rPr>
              <a:t>listi</a:t>
            </a:r>
            <a:r>
              <a:rPr sz="1050" spc="-11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profesionalnih</a:t>
            </a:r>
            <a:r>
              <a:rPr sz="1050" spc="-109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666666"/>
                </a:solidFill>
                <a:latin typeface="Tahoma"/>
                <a:cs typeface="Tahoma"/>
              </a:rPr>
              <a:t>bolesti </a:t>
            </a:r>
            <a:r>
              <a:rPr sz="1050" spc="-31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666666"/>
                </a:solidFill>
                <a:latin typeface="Tahoma"/>
                <a:cs typeface="Tahoma"/>
              </a:rPr>
              <a:t>Datum</a:t>
            </a:r>
            <a:r>
              <a:rPr sz="1050" spc="-124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utvrđivanja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dijagnoze</a:t>
            </a:r>
            <a:endParaRPr sz="1050">
              <a:latin typeface="Tahoma"/>
              <a:cs typeface="Tahoma"/>
            </a:endParaRPr>
          </a:p>
          <a:p>
            <a:pPr marL="9525">
              <a:spcBef>
                <a:spcPts val="536"/>
              </a:spcBef>
            </a:pPr>
            <a:r>
              <a:rPr sz="1050" dirty="0">
                <a:solidFill>
                  <a:srgbClr val="666666"/>
                </a:solidFill>
                <a:latin typeface="Tahoma"/>
                <a:cs typeface="Tahoma"/>
              </a:rPr>
              <a:t>Nalazi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oji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5" dirty="0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sz="1050" spc="4" dirty="0">
                <a:solidFill>
                  <a:srgbClr val="666666"/>
                </a:solidFill>
                <a:latin typeface="Tahoma"/>
                <a:cs typeface="Tahoma"/>
              </a:rPr>
              <a:t>eriﬁkuju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dijag</a:t>
            </a:r>
            <a:r>
              <a:rPr sz="1050" spc="-23" dirty="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ozu</a:t>
            </a:r>
            <a:endParaRPr sz="1050">
              <a:latin typeface="Tahoma"/>
              <a:cs typeface="Tahoma"/>
            </a:endParaRPr>
          </a:p>
          <a:p>
            <a:pPr marL="9525" marR="492919">
              <a:lnSpc>
                <a:spcPct val="142600"/>
              </a:lnSpc>
            </a:pPr>
            <a:r>
              <a:rPr sz="1050" spc="-45" dirty="0">
                <a:solidFill>
                  <a:srgbClr val="666666"/>
                </a:solidFill>
                <a:latin typeface="Tahoma"/>
                <a:cs typeface="Tahoma"/>
              </a:rPr>
              <a:t>Da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666666"/>
                </a:solidFill>
                <a:latin typeface="Tahoma"/>
                <a:cs typeface="Tahoma"/>
              </a:rPr>
              <a:t>li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radnik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boluje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od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drugih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8" dirty="0">
                <a:solidFill>
                  <a:srgbClr val="666666"/>
                </a:solidFill>
                <a:latin typeface="Tahoma"/>
                <a:cs typeface="Tahoma"/>
              </a:rPr>
              <a:t>bolesti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1" dirty="0">
                <a:solidFill>
                  <a:srgbClr val="666666"/>
                </a:solidFill>
                <a:latin typeface="Tahoma"/>
                <a:cs typeface="Tahoma"/>
              </a:rPr>
              <a:t>(DA/NE),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ako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666666"/>
                </a:solidFill>
                <a:latin typeface="Tahoma"/>
                <a:cs typeface="Tahoma"/>
              </a:rPr>
              <a:t>je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1" dirty="0">
                <a:solidFill>
                  <a:srgbClr val="666666"/>
                </a:solidFill>
                <a:latin typeface="Tahoma"/>
                <a:cs typeface="Tahoma"/>
              </a:rPr>
              <a:t>DA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666666"/>
                </a:solidFill>
                <a:latin typeface="Tahoma"/>
                <a:cs typeface="Tahoma"/>
              </a:rPr>
              <a:t>navesti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dijagnozu </a:t>
            </a:r>
            <a:r>
              <a:rPr sz="1050" spc="-31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71" dirty="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666666"/>
                </a:solidFill>
                <a:latin typeface="Tahoma"/>
                <a:cs typeface="Tahoma"/>
              </a:rPr>
              <a:t>li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666666"/>
                </a:solidFill>
                <a:latin typeface="Tahoma"/>
                <a:cs typeface="Tahoma"/>
              </a:rPr>
              <a:t>je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666666"/>
                </a:solidFill>
                <a:latin typeface="Tahoma"/>
                <a:cs typeface="Tahoma"/>
              </a:rPr>
              <a:t>imao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26" dirty="0">
                <a:solidFill>
                  <a:srgbClr val="666666"/>
                </a:solidFill>
                <a:latin typeface="Tahoma"/>
                <a:cs typeface="Tahoma"/>
              </a:rPr>
              <a:t>ﬁzičkih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26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666666"/>
                </a:solidFill>
                <a:latin typeface="Tahoma"/>
                <a:cs typeface="Tahoma"/>
              </a:rPr>
              <a:t>psihičkih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30" dirty="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sz="1050" spc="8" dirty="0">
                <a:solidFill>
                  <a:srgbClr val="666666"/>
                </a:solidFill>
                <a:latin typeface="Tahoma"/>
                <a:cs typeface="Tahoma"/>
              </a:rPr>
              <a:t>edo</a:t>
            </a:r>
            <a:r>
              <a:rPr sz="1050" spc="4" dirty="0">
                <a:solidFill>
                  <a:srgbClr val="666666"/>
                </a:solidFill>
                <a:latin typeface="Tahoma"/>
                <a:cs typeface="Tahoma"/>
              </a:rPr>
              <a:t>stata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26" dirty="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ojih</a:t>
            </a:r>
            <a:endParaRPr sz="1050">
              <a:latin typeface="Tahoma"/>
              <a:cs typeface="Tahoma"/>
            </a:endParaRPr>
          </a:p>
          <a:p>
            <a:pPr marL="9525" marR="635794">
              <a:lnSpc>
                <a:spcPct val="142600"/>
              </a:lnSpc>
              <a:spcBef>
                <a:spcPts val="4"/>
              </a:spcBef>
            </a:pPr>
            <a:r>
              <a:rPr sz="1050" spc="4" dirty="0">
                <a:solidFill>
                  <a:srgbClr val="666666"/>
                </a:solidFill>
                <a:latin typeface="Tahoma"/>
                <a:cs typeface="Tahoma"/>
              </a:rPr>
              <a:t>Koliko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666666"/>
                </a:solidFill>
                <a:latin typeface="Tahoma"/>
                <a:cs typeface="Tahoma"/>
              </a:rPr>
              <a:t>će</a:t>
            </a:r>
            <a:r>
              <a:rPr sz="1050" spc="-11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666666"/>
                </a:solidFill>
                <a:latin typeface="Tahoma"/>
                <a:cs typeface="Tahoma"/>
              </a:rPr>
              <a:t>približno</a:t>
            </a:r>
            <a:r>
              <a:rPr sz="1050" spc="-11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666666"/>
                </a:solidFill>
                <a:latin typeface="Tahoma"/>
                <a:cs typeface="Tahoma"/>
              </a:rPr>
              <a:t>trajati</a:t>
            </a:r>
            <a:r>
              <a:rPr sz="1050" spc="-11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666666"/>
                </a:solidFill>
                <a:latin typeface="Tahoma"/>
                <a:cs typeface="Tahoma"/>
              </a:rPr>
              <a:t>nesposobnost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radnika</a:t>
            </a:r>
            <a:r>
              <a:rPr sz="1050" spc="-11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za</a:t>
            </a:r>
            <a:r>
              <a:rPr sz="1050" spc="-11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rad</a:t>
            </a:r>
            <a:r>
              <a:rPr sz="1050" spc="-11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zbog</a:t>
            </a:r>
            <a:r>
              <a:rPr sz="1050" spc="-116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oboljenja </a:t>
            </a:r>
            <a:r>
              <a:rPr sz="1050" spc="-31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666666"/>
                </a:solidFill>
                <a:latin typeface="Tahoma"/>
                <a:cs typeface="Tahoma"/>
              </a:rPr>
              <a:t>Druge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666666"/>
                </a:solidFill>
                <a:latin typeface="Tahoma"/>
                <a:cs typeface="Tahoma"/>
              </a:rPr>
              <a:t>primjed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sz="1050" spc="4" dirty="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sz="10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lje</a:t>
            </a:r>
            <a:r>
              <a:rPr sz="1050" spc="-23" dirty="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sz="1050" spc="-8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sz="1050" spc="-11" dirty="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sz="1050" spc="-15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52" y="997947"/>
            <a:ext cx="4696397" cy="4156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42900" marR="3810">
              <a:lnSpc>
                <a:spcPct val="116399"/>
              </a:lnSpc>
              <a:spcBef>
                <a:spcPts val="71"/>
              </a:spcBef>
            </a:pPr>
            <a:r>
              <a:rPr spc="-68" dirty="0"/>
              <a:t>Način</a:t>
            </a:r>
            <a:r>
              <a:rPr spc="-105" dirty="0"/>
              <a:t> </a:t>
            </a:r>
            <a:r>
              <a:rPr spc="-94" dirty="0"/>
              <a:t>popunjavanja</a:t>
            </a:r>
            <a:r>
              <a:rPr spc="-105" dirty="0"/>
              <a:t> </a:t>
            </a:r>
            <a:r>
              <a:rPr spc="-71" dirty="0"/>
              <a:t>izvještaja</a:t>
            </a:r>
            <a:r>
              <a:rPr spc="-105" dirty="0"/>
              <a:t> </a:t>
            </a:r>
            <a:r>
              <a:rPr spc="-68" dirty="0"/>
              <a:t>o</a:t>
            </a:r>
            <a:r>
              <a:rPr spc="-105" dirty="0"/>
              <a:t> </a:t>
            </a:r>
            <a:r>
              <a:rPr spc="-68" dirty="0"/>
              <a:t>povredi</a:t>
            </a:r>
            <a:r>
              <a:rPr spc="-105" dirty="0"/>
              <a:t> </a:t>
            </a:r>
            <a:r>
              <a:rPr spc="-94" dirty="0"/>
              <a:t>na</a:t>
            </a:r>
            <a:r>
              <a:rPr spc="-105" dirty="0"/>
              <a:t> </a:t>
            </a:r>
            <a:r>
              <a:rPr spc="-79" dirty="0"/>
              <a:t>radu</a:t>
            </a:r>
            <a:r>
              <a:rPr spc="-105" dirty="0"/>
              <a:t> </a:t>
            </a:r>
            <a:r>
              <a:rPr spc="-53" dirty="0"/>
              <a:t>i</a:t>
            </a:r>
            <a:r>
              <a:rPr spc="-105" dirty="0"/>
              <a:t> </a:t>
            </a:r>
            <a:r>
              <a:rPr spc="-71" dirty="0"/>
              <a:t>profesionalnom</a:t>
            </a:r>
            <a:r>
              <a:rPr spc="-105" dirty="0"/>
              <a:t> </a:t>
            </a:r>
            <a:r>
              <a:rPr spc="-90" dirty="0"/>
              <a:t>oboljenju</a:t>
            </a:r>
            <a:r>
              <a:rPr spc="-105" dirty="0"/>
              <a:t> </a:t>
            </a:r>
            <a:r>
              <a:rPr spc="-90" dirty="0"/>
              <a:t>(Član</a:t>
            </a:r>
            <a:r>
              <a:rPr spc="-101" dirty="0"/>
              <a:t> </a:t>
            </a:r>
            <a:r>
              <a:rPr spc="-113" dirty="0"/>
              <a:t>6 </a:t>
            </a:r>
            <a:r>
              <a:rPr spc="-341" dirty="0"/>
              <a:t> </a:t>
            </a:r>
            <a:r>
              <a:rPr spc="-79" dirty="0"/>
              <a:t>Pravilnika)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1444" y="1715339"/>
            <a:ext cx="5932646" cy="2161329"/>
          </a:xfrm>
          <a:prstGeom prst="rect">
            <a:avLst/>
          </a:prstGeom>
        </p:spPr>
        <p:txBody>
          <a:bodyPr vert="horz" wrap="square" lIns="0" tIns="19526" rIns="0" bIns="0" rtlCol="0">
            <a:spAutoFit/>
          </a:bodyPr>
          <a:lstStyle/>
          <a:p>
            <a:pPr marL="9525" marR="185738">
              <a:lnSpc>
                <a:spcPts val="1005"/>
              </a:lnSpc>
              <a:spcBef>
                <a:spcPts val="153"/>
              </a:spcBef>
            </a:pP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-Izvještaj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o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povredi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na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radu </a:t>
            </a:r>
            <a:r>
              <a:rPr sz="863" spc="26" dirty="0">
                <a:solidFill>
                  <a:srgbClr val="595959"/>
                </a:solidFill>
                <a:latin typeface="Tahoma"/>
                <a:cs typeface="Tahoma"/>
              </a:rPr>
              <a:t>i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profesionalnom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oboljenju </a:t>
            </a:r>
            <a:r>
              <a:rPr sz="863" spc="-56" dirty="0">
                <a:solidFill>
                  <a:srgbClr val="595959"/>
                </a:solidFill>
                <a:latin typeface="Tahoma"/>
                <a:cs typeface="Tahoma"/>
              </a:rPr>
              <a:t>(u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daljem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tekstu: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izvještaj) popunjava </a:t>
            </a:r>
            <a:r>
              <a:rPr sz="863" spc="26" dirty="0">
                <a:solidFill>
                  <a:srgbClr val="595959"/>
                </a:solidFill>
                <a:latin typeface="Tahoma"/>
                <a:cs typeface="Tahoma"/>
              </a:rPr>
              <a:t>se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pet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primjeraka. </a:t>
            </a:r>
            <a:r>
              <a:rPr sz="863" spc="-68" dirty="0">
                <a:solidFill>
                  <a:srgbClr val="595959"/>
                </a:solidFill>
                <a:latin typeface="Tahoma"/>
                <a:cs typeface="Tahoma"/>
              </a:rPr>
              <a:t>(2) </a:t>
            </a:r>
            <a:r>
              <a:rPr sz="863" spc="-6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Izvještaj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popunjava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poslodavac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na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način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da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odmah,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najkasnije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roku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od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23" dirty="0">
                <a:solidFill>
                  <a:srgbClr val="595959"/>
                </a:solidFill>
                <a:latin typeface="Tahoma"/>
                <a:cs typeface="Tahoma"/>
              </a:rPr>
              <a:t>tri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dana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od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saznanja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da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je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došlo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do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povrede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na </a:t>
            </a:r>
            <a:r>
              <a:rPr sz="863" spc="-25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radu </a:t>
            </a:r>
            <a:r>
              <a:rPr sz="863" spc="19" dirty="0">
                <a:solidFill>
                  <a:srgbClr val="595959"/>
                </a:solidFill>
                <a:latin typeface="Tahoma"/>
                <a:cs typeface="Tahoma"/>
              </a:rPr>
              <a:t>ili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da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je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zdravstvena ustanova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utvrdila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postojanje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profesionalnog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oboljenja,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odgovarajući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obrazac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neposredno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upisuje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sve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podatke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propisane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ovim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pravilnikom.</a:t>
            </a:r>
            <a:endParaRPr sz="863">
              <a:latin typeface="Tahoma"/>
              <a:cs typeface="Tahoma"/>
            </a:endParaRPr>
          </a:p>
          <a:p>
            <a:pPr marL="9525" marR="29051">
              <a:lnSpc>
                <a:spcPts val="1005"/>
              </a:lnSpc>
              <a:spcBef>
                <a:spcPts val="915"/>
              </a:spcBef>
            </a:pP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Nakon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23" dirty="0">
                <a:solidFill>
                  <a:srgbClr val="595959"/>
                </a:solidFill>
                <a:latin typeface="Tahoma"/>
                <a:cs typeface="Tahoma"/>
              </a:rPr>
              <a:t>što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poslodavac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9" dirty="0">
                <a:solidFill>
                  <a:srgbClr val="595959"/>
                </a:solidFill>
                <a:latin typeface="Tahoma"/>
                <a:cs typeface="Tahoma"/>
              </a:rPr>
              <a:t>upiše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sve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podatke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propisane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ovim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pravilnikom,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dužan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je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bez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odlaganja,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svih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pet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primjeraka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izvještaja </a:t>
            </a:r>
            <a:r>
              <a:rPr sz="863" spc="-25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dostaviti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zdravstvenoj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ustanovi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 kojoj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izabrani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doktor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medicine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vodi privremenu </a:t>
            </a:r>
            <a:r>
              <a:rPr sz="863" spc="19" dirty="0">
                <a:solidFill>
                  <a:srgbClr val="595959"/>
                </a:solidFill>
                <a:latin typeface="Tahoma"/>
                <a:cs typeface="Tahoma"/>
              </a:rPr>
              <a:t>spriječenost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za rad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oboljelog/povrijeđenog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radnika,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radi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unošenja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sadržaj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izvještaja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nalaza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26" dirty="0">
                <a:solidFill>
                  <a:srgbClr val="595959"/>
                </a:solidFill>
                <a:latin typeface="Tahoma"/>
                <a:cs typeface="Tahoma"/>
              </a:rPr>
              <a:t>i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mišljenja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ljekara,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odnosno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zdravstvene</a:t>
            </a:r>
            <a:r>
              <a:rPr sz="863" spc="-83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ustanove </a:t>
            </a:r>
            <a:r>
              <a:rPr sz="863" spc="-25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kojoj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je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povređeni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pregledan,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odnosno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gdje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26" dirty="0">
                <a:solidFill>
                  <a:srgbClr val="595959"/>
                </a:solidFill>
                <a:latin typeface="Tahoma"/>
                <a:cs typeface="Tahoma"/>
              </a:rPr>
              <a:t>se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povrijeđeni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liječi.</a:t>
            </a:r>
            <a:endParaRPr sz="863">
              <a:latin typeface="Tahoma"/>
              <a:cs typeface="Tahoma"/>
            </a:endParaRPr>
          </a:p>
          <a:p>
            <a:pPr marL="9525" marR="3810">
              <a:lnSpc>
                <a:spcPts val="1005"/>
              </a:lnSpc>
              <a:spcBef>
                <a:spcPts val="915"/>
              </a:spcBef>
              <a:buAutoNum type="arabicParenBoth" startAt="4"/>
              <a:tabLst>
                <a:tab pos="152876" algn="l"/>
              </a:tabLst>
            </a:pP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Doktor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zdravstvenoj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ustanovi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kojoj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je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povrijeđeni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pregledan,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odnosno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gdje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26" dirty="0">
                <a:solidFill>
                  <a:srgbClr val="595959"/>
                </a:solidFill>
                <a:latin typeface="Tahoma"/>
                <a:cs typeface="Tahoma"/>
              </a:rPr>
              <a:t>se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povrijeđeni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9" dirty="0">
                <a:solidFill>
                  <a:srgbClr val="595959"/>
                </a:solidFill>
                <a:latin typeface="Tahoma"/>
                <a:cs typeface="Tahoma"/>
              </a:rPr>
              <a:t>liječi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26" dirty="0">
                <a:solidFill>
                  <a:srgbClr val="595959"/>
                </a:solidFill>
                <a:latin typeface="Tahoma"/>
                <a:cs typeface="Tahoma"/>
              </a:rPr>
              <a:t>i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zdravstvena</a:t>
            </a:r>
            <a:r>
              <a:rPr sz="863" spc="-127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ustanova </a:t>
            </a:r>
            <a:r>
              <a:rPr sz="863" spc="-25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koja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je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utvrdila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profesionalno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oboljenje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upisuje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izvještaj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nalaz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26" dirty="0">
                <a:solidFill>
                  <a:srgbClr val="595959"/>
                </a:solidFill>
                <a:latin typeface="Tahoma"/>
                <a:cs typeface="Tahoma"/>
              </a:rPr>
              <a:t>i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mišljenje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roku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od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dva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dana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od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dana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njegovog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prijema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26" dirty="0">
                <a:solidFill>
                  <a:srgbClr val="595959"/>
                </a:solidFill>
                <a:latin typeface="Tahoma"/>
                <a:cs typeface="Tahoma"/>
              </a:rPr>
              <a:t>i </a:t>
            </a:r>
            <a:r>
              <a:rPr sz="863" spc="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popunjeni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izvještaj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bez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odlaganja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dostavlja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poslodavcu.</a:t>
            </a:r>
            <a:endParaRPr sz="863">
              <a:latin typeface="Tahoma"/>
              <a:cs typeface="Tahoma"/>
            </a:endParaRPr>
          </a:p>
          <a:p>
            <a:pPr marL="9525" marR="124778">
              <a:lnSpc>
                <a:spcPts val="1005"/>
              </a:lnSpc>
              <a:spcBef>
                <a:spcPts val="911"/>
              </a:spcBef>
              <a:buAutoNum type="arabicParenBoth" startAt="4"/>
              <a:tabLst>
                <a:tab pos="148590" algn="l"/>
              </a:tabLst>
            </a:pPr>
            <a:r>
              <a:rPr sz="863" spc="19" dirty="0">
                <a:solidFill>
                  <a:srgbClr val="595959"/>
                </a:solidFill>
                <a:latin typeface="Tahoma"/>
                <a:cs typeface="Tahoma"/>
              </a:rPr>
              <a:t>Po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zaprimanju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izvještaja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popunjenog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na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način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propisan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stavu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64" dirty="0">
                <a:solidFill>
                  <a:srgbClr val="595959"/>
                </a:solidFill>
                <a:latin typeface="Tahoma"/>
                <a:cs typeface="Tahoma"/>
              </a:rPr>
              <a:t>(4)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ovog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člana,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poslodavac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je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dužan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da</a:t>
            </a:r>
            <a:r>
              <a:rPr sz="863" spc="-86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izvještaj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dostavi </a:t>
            </a:r>
            <a:r>
              <a:rPr sz="863" spc="-2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nadležnoj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inspekciji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rada,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odnosno </a:t>
            </a:r>
            <a:r>
              <a:rPr sz="863" spc="19" dirty="0">
                <a:solidFill>
                  <a:srgbClr val="595959"/>
                </a:solidFill>
                <a:latin typeface="Tahoma"/>
                <a:cs typeface="Tahoma"/>
              </a:rPr>
              <a:t>zaštite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na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radu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radi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unošenja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mišljenja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inspektora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rada,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odnosno </a:t>
            </a:r>
            <a:r>
              <a:rPr sz="863" spc="19" dirty="0">
                <a:solidFill>
                  <a:srgbClr val="595959"/>
                </a:solidFill>
                <a:latin typeface="Tahoma"/>
                <a:cs typeface="Tahoma"/>
              </a:rPr>
              <a:t>zaštite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na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radu </a:t>
            </a:r>
            <a:r>
              <a:rPr sz="863" spc="11" dirty="0">
                <a:solidFill>
                  <a:srgbClr val="595959"/>
                </a:solidFill>
                <a:latin typeface="Tahoma"/>
                <a:cs typeface="Tahoma"/>
              </a:rPr>
              <a:t>o </a:t>
            </a:r>
            <a:r>
              <a:rPr sz="863" spc="-25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pitanjima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povrede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na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dirty="0">
                <a:solidFill>
                  <a:srgbClr val="595959"/>
                </a:solidFill>
                <a:latin typeface="Tahoma"/>
                <a:cs typeface="Tahoma"/>
              </a:rPr>
              <a:t>radu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u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slučajevima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teške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povrede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4" dirty="0">
                <a:solidFill>
                  <a:srgbClr val="595959"/>
                </a:solidFill>
                <a:latin typeface="Tahoma"/>
                <a:cs typeface="Tahoma"/>
              </a:rPr>
              <a:t>na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-8" dirty="0">
                <a:solidFill>
                  <a:srgbClr val="595959"/>
                </a:solidFill>
                <a:latin typeface="Tahoma"/>
                <a:cs typeface="Tahoma"/>
              </a:rPr>
              <a:t>radu,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8" dirty="0">
                <a:solidFill>
                  <a:srgbClr val="595959"/>
                </a:solidFill>
                <a:latin typeface="Tahoma"/>
                <a:cs typeface="Tahoma"/>
              </a:rPr>
              <a:t>kolektivne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povrede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26" dirty="0">
                <a:solidFill>
                  <a:srgbClr val="595959"/>
                </a:solidFill>
                <a:latin typeface="Tahoma"/>
                <a:cs typeface="Tahoma"/>
              </a:rPr>
              <a:t>i</a:t>
            </a:r>
            <a:r>
              <a:rPr sz="863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15" dirty="0">
                <a:solidFill>
                  <a:srgbClr val="595959"/>
                </a:solidFill>
                <a:latin typeface="Tahoma"/>
                <a:cs typeface="Tahoma"/>
              </a:rPr>
              <a:t>smrtnih</a:t>
            </a:r>
            <a:r>
              <a:rPr sz="863" spc="-9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63" spc="4" dirty="0">
                <a:solidFill>
                  <a:srgbClr val="595959"/>
                </a:solidFill>
                <a:latin typeface="Tahoma"/>
                <a:cs typeface="Tahoma"/>
              </a:rPr>
              <a:t>slučajeva.</a:t>
            </a:r>
            <a:endParaRPr sz="863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444" y="1025303"/>
            <a:ext cx="4580096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pc="-83" dirty="0"/>
              <a:t>Dostavljanje</a:t>
            </a:r>
            <a:r>
              <a:rPr spc="-109" dirty="0"/>
              <a:t> </a:t>
            </a:r>
            <a:r>
              <a:rPr spc="-71" dirty="0"/>
              <a:t>izvještaja</a:t>
            </a:r>
            <a:r>
              <a:rPr spc="-105" dirty="0"/>
              <a:t> </a:t>
            </a:r>
            <a:r>
              <a:rPr spc="-68" dirty="0"/>
              <a:t>o</a:t>
            </a:r>
            <a:r>
              <a:rPr spc="-109" dirty="0"/>
              <a:t> </a:t>
            </a:r>
            <a:r>
              <a:rPr spc="-68" dirty="0"/>
              <a:t>povredi</a:t>
            </a:r>
            <a:r>
              <a:rPr spc="-105" dirty="0"/>
              <a:t> </a:t>
            </a:r>
            <a:r>
              <a:rPr spc="-94" dirty="0"/>
              <a:t>na</a:t>
            </a:r>
            <a:r>
              <a:rPr spc="-109" dirty="0"/>
              <a:t> </a:t>
            </a:r>
            <a:r>
              <a:rPr spc="-79" dirty="0"/>
              <a:t>radu</a:t>
            </a:r>
            <a:r>
              <a:rPr spc="-105" dirty="0"/>
              <a:t> </a:t>
            </a:r>
            <a:r>
              <a:rPr spc="-53" dirty="0"/>
              <a:t>i</a:t>
            </a:r>
            <a:r>
              <a:rPr spc="-109" dirty="0"/>
              <a:t> </a:t>
            </a:r>
            <a:r>
              <a:rPr spc="-71" dirty="0"/>
              <a:t>profesionalnom</a:t>
            </a:r>
            <a:r>
              <a:rPr spc="-105" dirty="0"/>
              <a:t> </a:t>
            </a:r>
            <a:r>
              <a:rPr spc="-90" dirty="0"/>
              <a:t>oboljenju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1444" y="1547769"/>
            <a:ext cx="5919788" cy="200093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639127" algn="just">
              <a:lnSpc>
                <a:spcPct val="105000"/>
              </a:lnSpc>
              <a:spcBef>
                <a:spcPts val="75"/>
              </a:spcBef>
            </a:pPr>
            <a:r>
              <a:rPr sz="1125" b="1" spc="-109" dirty="0">
                <a:latin typeface="Tahoma"/>
                <a:cs typeface="Tahoma"/>
              </a:rPr>
              <a:t>PRAVILNIK </a:t>
            </a:r>
            <a:r>
              <a:rPr sz="1125" b="1" spc="-169" dirty="0">
                <a:latin typeface="Tahoma"/>
                <a:cs typeface="Tahoma"/>
              </a:rPr>
              <a:t>O </a:t>
            </a:r>
            <a:r>
              <a:rPr sz="1125" b="1" spc="-60" dirty="0">
                <a:latin typeface="Tahoma"/>
                <a:cs typeface="Tahoma"/>
              </a:rPr>
              <a:t>SADRŽAJU </a:t>
            </a:r>
            <a:r>
              <a:rPr sz="1125" b="1" spc="-251" dirty="0">
                <a:latin typeface="Tahoma"/>
                <a:cs typeface="Tahoma"/>
              </a:rPr>
              <a:t>I</a:t>
            </a:r>
            <a:r>
              <a:rPr sz="1125" b="1" spc="-248" dirty="0">
                <a:latin typeface="Tahoma"/>
                <a:cs typeface="Tahoma"/>
              </a:rPr>
              <a:t> </a:t>
            </a:r>
            <a:r>
              <a:rPr sz="1125" b="1" spc="-120" dirty="0">
                <a:latin typeface="Tahoma"/>
                <a:cs typeface="Tahoma"/>
              </a:rPr>
              <a:t>NAČINU </a:t>
            </a:r>
            <a:r>
              <a:rPr sz="1125" b="1" spc="-83" dirty="0">
                <a:latin typeface="Tahoma"/>
                <a:cs typeface="Tahoma"/>
              </a:rPr>
              <a:t>PODNOŠENJA </a:t>
            </a:r>
            <a:r>
              <a:rPr sz="1125" b="1" spc="-53" dirty="0">
                <a:latin typeface="Tahoma"/>
                <a:cs typeface="Tahoma"/>
              </a:rPr>
              <a:t>IZVJEŠTAJA </a:t>
            </a:r>
            <a:r>
              <a:rPr sz="1125" b="1" spc="-169" dirty="0">
                <a:latin typeface="Tahoma"/>
                <a:cs typeface="Tahoma"/>
              </a:rPr>
              <a:t>O </a:t>
            </a:r>
            <a:r>
              <a:rPr sz="1125" b="1" spc="-127" dirty="0">
                <a:latin typeface="Tahoma"/>
                <a:cs typeface="Tahoma"/>
              </a:rPr>
              <a:t>POVREDI </a:t>
            </a:r>
            <a:r>
              <a:rPr sz="1125" b="1" spc="-68" dirty="0">
                <a:latin typeface="Tahoma"/>
                <a:cs typeface="Tahoma"/>
              </a:rPr>
              <a:t>NA </a:t>
            </a:r>
            <a:r>
              <a:rPr sz="1125" b="1" spc="-105" dirty="0">
                <a:latin typeface="Tahoma"/>
                <a:cs typeface="Tahoma"/>
              </a:rPr>
              <a:t>RADU </a:t>
            </a:r>
            <a:r>
              <a:rPr sz="1125" b="1" spc="-251" dirty="0">
                <a:latin typeface="Tahoma"/>
                <a:cs typeface="Tahoma"/>
              </a:rPr>
              <a:t>I </a:t>
            </a:r>
            <a:r>
              <a:rPr sz="1125" b="1" spc="-248" dirty="0">
                <a:latin typeface="Tahoma"/>
                <a:cs typeface="Tahoma"/>
              </a:rPr>
              <a:t> </a:t>
            </a:r>
            <a:r>
              <a:rPr sz="1125" b="1" spc="-109" dirty="0">
                <a:latin typeface="Tahoma"/>
                <a:cs typeface="Tahoma"/>
              </a:rPr>
              <a:t>PROFESIONALNOM</a:t>
            </a:r>
            <a:r>
              <a:rPr sz="1125" b="1" spc="-105" dirty="0">
                <a:latin typeface="Tahoma"/>
                <a:cs typeface="Tahoma"/>
              </a:rPr>
              <a:t> </a:t>
            </a:r>
            <a:r>
              <a:rPr sz="1125" b="1" spc="-56" dirty="0">
                <a:latin typeface="Tahoma"/>
                <a:cs typeface="Tahoma"/>
              </a:rPr>
              <a:t>OBOLJENJU</a:t>
            </a:r>
            <a:r>
              <a:rPr sz="1125" b="1" spc="-113" dirty="0">
                <a:latin typeface="Tahoma"/>
                <a:cs typeface="Tahoma"/>
              </a:rPr>
              <a:t> </a:t>
            </a:r>
            <a:r>
              <a:rPr sz="900" b="1" spc="-49" dirty="0">
                <a:latin typeface="Tahoma"/>
                <a:cs typeface="Tahoma"/>
              </a:rPr>
              <a:t>(SLUŽBENE</a:t>
            </a:r>
            <a:r>
              <a:rPr sz="900" b="1" spc="-83" dirty="0">
                <a:latin typeface="Tahoma"/>
                <a:cs typeface="Tahoma"/>
              </a:rPr>
              <a:t> </a:t>
            </a:r>
            <a:r>
              <a:rPr sz="900" b="1" spc="-94" dirty="0">
                <a:latin typeface="Tahoma"/>
                <a:cs typeface="Tahoma"/>
              </a:rPr>
              <a:t>NOVINE</a:t>
            </a:r>
            <a:r>
              <a:rPr sz="900" b="1" spc="-83" dirty="0">
                <a:latin typeface="Tahoma"/>
                <a:cs typeface="Tahoma"/>
              </a:rPr>
              <a:t> </a:t>
            </a:r>
            <a:r>
              <a:rPr sz="900" b="1" spc="-45" dirty="0">
                <a:latin typeface="Tahoma"/>
                <a:cs typeface="Tahoma"/>
              </a:rPr>
              <a:t>FEDERACIJE</a:t>
            </a:r>
            <a:r>
              <a:rPr sz="900" b="1" spc="-83" dirty="0">
                <a:latin typeface="Tahoma"/>
                <a:cs typeface="Tahoma"/>
              </a:rPr>
              <a:t> </a:t>
            </a:r>
            <a:r>
              <a:rPr sz="900" b="1" spc="-60" dirty="0">
                <a:latin typeface="Tahoma"/>
                <a:cs typeface="Tahoma"/>
              </a:rPr>
              <a:t>BiH,</a:t>
            </a:r>
            <a:r>
              <a:rPr sz="900" b="1" spc="-83" dirty="0">
                <a:latin typeface="Tahoma"/>
                <a:cs typeface="Tahoma"/>
              </a:rPr>
              <a:t> </a:t>
            </a:r>
            <a:r>
              <a:rPr sz="900" b="1" spc="-45" dirty="0">
                <a:latin typeface="Tahoma"/>
                <a:cs typeface="Tahoma"/>
              </a:rPr>
              <a:t>br</a:t>
            </a:r>
            <a:r>
              <a:rPr sz="900" b="1" spc="-83" dirty="0">
                <a:latin typeface="Tahoma"/>
                <a:cs typeface="Tahoma"/>
              </a:rPr>
              <a:t> </a:t>
            </a:r>
            <a:r>
              <a:rPr sz="900" b="1" spc="-86" dirty="0">
                <a:latin typeface="Tahoma"/>
                <a:cs typeface="Tahoma"/>
              </a:rPr>
              <a:t>9/23)</a:t>
            </a:r>
            <a:endParaRPr sz="900">
              <a:latin typeface="Tahoma"/>
              <a:cs typeface="Tahoma"/>
            </a:endParaRPr>
          </a:p>
          <a:p>
            <a:pPr marL="9525" algn="just">
              <a:spcBef>
                <a:spcPts val="975"/>
              </a:spcBef>
            </a:pPr>
            <a:r>
              <a:rPr sz="1238" b="1" spc="-83" dirty="0">
                <a:latin typeface="Tahoma"/>
                <a:cs typeface="Tahoma"/>
              </a:rPr>
              <a:t>Član</a:t>
            </a:r>
            <a:r>
              <a:rPr sz="1238" b="1" spc="-116" dirty="0">
                <a:latin typeface="Tahoma"/>
                <a:cs typeface="Tahoma"/>
              </a:rPr>
              <a:t> </a:t>
            </a:r>
            <a:r>
              <a:rPr sz="1238" b="1" spc="-169" dirty="0">
                <a:latin typeface="Tahoma"/>
                <a:cs typeface="Tahoma"/>
              </a:rPr>
              <a:t>7</a:t>
            </a:r>
            <a:endParaRPr sz="1238">
              <a:latin typeface="Tahoma"/>
              <a:cs typeface="Tahoma"/>
            </a:endParaRPr>
          </a:p>
          <a:p>
            <a:pPr marL="9525" marR="3810" algn="just">
              <a:lnSpc>
                <a:spcPct val="106000"/>
              </a:lnSpc>
              <a:spcBef>
                <a:spcPts val="896"/>
              </a:spcBef>
            </a:pP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Izvještaj </a:t>
            </a:r>
            <a:r>
              <a:rPr sz="1238" spc="-23" dirty="0">
                <a:solidFill>
                  <a:srgbClr val="595959"/>
                </a:solidFill>
                <a:latin typeface="Tahoma"/>
                <a:cs typeface="Tahoma"/>
              </a:rPr>
              <a:t>u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koji </a:t>
            </a:r>
            <a:r>
              <a:rPr sz="1238" spc="11" dirty="0">
                <a:solidFill>
                  <a:srgbClr val="595959"/>
                </a:solidFill>
                <a:latin typeface="Tahoma"/>
                <a:cs typeface="Tahoma"/>
              </a:rPr>
              <a:t>su </a:t>
            </a:r>
            <a:r>
              <a:rPr sz="1238" spc="8" dirty="0">
                <a:solidFill>
                  <a:srgbClr val="595959"/>
                </a:solidFill>
                <a:latin typeface="Tahoma"/>
                <a:cs typeface="Tahoma"/>
              </a:rPr>
              <a:t>upisani </a:t>
            </a:r>
            <a:r>
              <a:rPr sz="1238" spc="4" dirty="0">
                <a:solidFill>
                  <a:srgbClr val="595959"/>
                </a:solidFill>
                <a:latin typeface="Tahoma"/>
                <a:cs typeface="Tahoma"/>
              </a:rPr>
              <a:t>svi </a:t>
            </a:r>
            <a:r>
              <a:rPr sz="1238" spc="15" dirty="0">
                <a:solidFill>
                  <a:srgbClr val="595959"/>
                </a:solidFill>
                <a:latin typeface="Tahoma"/>
                <a:cs typeface="Tahoma"/>
              </a:rPr>
              <a:t>podaci </a:t>
            </a:r>
            <a:r>
              <a:rPr sz="1238" spc="11" dirty="0">
                <a:solidFill>
                  <a:srgbClr val="595959"/>
                </a:solidFill>
                <a:latin typeface="Tahoma"/>
                <a:cs typeface="Tahoma"/>
              </a:rPr>
              <a:t>propisani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ovim </a:t>
            </a:r>
            <a:r>
              <a:rPr sz="1238" dirty="0">
                <a:solidFill>
                  <a:srgbClr val="595959"/>
                </a:solidFill>
                <a:latin typeface="Tahoma"/>
                <a:cs typeface="Tahoma"/>
              </a:rPr>
              <a:t>pravilnikom </a:t>
            </a:r>
            <a:r>
              <a:rPr sz="1238" spc="8" dirty="0">
                <a:solidFill>
                  <a:srgbClr val="595959"/>
                </a:solidFill>
                <a:latin typeface="Tahoma"/>
                <a:cs typeface="Tahoma"/>
              </a:rPr>
              <a:t>poslodavac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je </a:t>
            </a:r>
            <a:r>
              <a:rPr sz="1238" spc="-11" dirty="0">
                <a:solidFill>
                  <a:srgbClr val="595959"/>
                </a:solidFill>
                <a:latin typeface="Tahoma"/>
                <a:cs typeface="Tahoma"/>
              </a:rPr>
              <a:t>dužan </a:t>
            </a:r>
            <a:r>
              <a:rPr sz="1238" spc="-37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odmah,</a:t>
            </a:r>
            <a:r>
              <a:rPr sz="1238" spc="-6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dirty="0">
                <a:solidFill>
                  <a:srgbClr val="595959"/>
                </a:solidFill>
                <a:latin typeface="Tahoma"/>
                <a:cs typeface="Tahoma"/>
              </a:rPr>
              <a:t>bez</a:t>
            </a:r>
            <a:r>
              <a:rPr sz="1238" spc="-6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odlaganja,</a:t>
            </a:r>
            <a:r>
              <a:rPr sz="1238" spc="-6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15" dirty="0">
                <a:solidFill>
                  <a:srgbClr val="595959"/>
                </a:solidFill>
                <a:latin typeface="Tahoma"/>
                <a:cs typeface="Tahoma"/>
              </a:rPr>
              <a:t>dostaviti</a:t>
            </a:r>
            <a:r>
              <a:rPr sz="1238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radniku</a:t>
            </a:r>
            <a:r>
              <a:rPr sz="1238" spc="-6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koji</a:t>
            </a:r>
            <a:r>
              <a:rPr sz="1238" spc="-6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je</a:t>
            </a:r>
            <a:r>
              <a:rPr sz="1238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11" dirty="0">
                <a:solidFill>
                  <a:srgbClr val="595959"/>
                </a:solidFill>
                <a:latin typeface="Tahoma"/>
                <a:cs typeface="Tahoma"/>
              </a:rPr>
              <a:t>pretrpio</a:t>
            </a:r>
            <a:r>
              <a:rPr sz="1238" spc="-6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8" dirty="0">
                <a:solidFill>
                  <a:srgbClr val="595959"/>
                </a:solidFill>
                <a:latin typeface="Tahoma"/>
                <a:cs typeface="Tahoma"/>
              </a:rPr>
              <a:t>povredu</a:t>
            </a:r>
            <a:r>
              <a:rPr sz="1238" spc="-6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na</a:t>
            </a:r>
            <a:r>
              <a:rPr sz="1238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radu,</a:t>
            </a:r>
            <a:r>
              <a:rPr sz="1238" spc="-6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dirty="0">
                <a:solidFill>
                  <a:srgbClr val="595959"/>
                </a:solidFill>
                <a:latin typeface="Tahoma"/>
                <a:cs typeface="Tahoma"/>
              </a:rPr>
              <a:t>odnosno</a:t>
            </a:r>
            <a:r>
              <a:rPr sz="1238" spc="-6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kod </a:t>
            </a:r>
            <a:r>
              <a:rPr sz="1238" spc="-3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1" dirty="0">
                <a:solidFill>
                  <a:srgbClr val="595959"/>
                </a:solidFill>
                <a:latin typeface="Tahoma"/>
                <a:cs typeface="Tahoma"/>
              </a:rPr>
              <a:t>kojeg</a:t>
            </a:r>
            <a:r>
              <a:rPr sz="1238" spc="-7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je</a:t>
            </a:r>
            <a:r>
              <a:rPr sz="1238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8" dirty="0">
                <a:solidFill>
                  <a:srgbClr val="595959"/>
                </a:solidFill>
                <a:latin typeface="Tahoma"/>
                <a:cs typeface="Tahoma"/>
              </a:rPr>
              <a:t>utvrđeno</a:t>
            </a:r>
            <a:r>
              <a:rPr sz="1238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4" dirty="0">
                <a:solidFill>
                  <a:srgbClr val="595959"/>
                </a:solidFill>
                <a:latin typeface="Tahoma"/>
                <a:cs typeface="Tahoma"/>
              </a:rPr>
              <a:t>profesionalno</a:t>
            </a:r>
            <a:r>
              <a:rPr sz="1238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oboljenje,</a:t>
            </a:r>
            <a:r>
              <a:rPr sz="1238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nadležnom</a:t>
            </a:r>
            <a:r>
              <a:rPr sz="1238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zavodu</a:t>
            </a:r>
            <a:r>
              <a:rPr sz="1238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8" dirty="0">
                <a:solidFill>
                  <a:srgbClr val="595959"/>
                </a:solidFill>
                <a:latin typeface="Tahoma"/>
                <a:cs typeface="Tahoma"/>
              </a:rPr>
              <a:t>zdravstvenog</a:t>
            </a:r>
            <a:r>
              <a:rPr sz="1238" spc="-7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osiguranja </a:t>
            </a:r>
            <a:r>
              <a:rPr sz="1238" spc="-3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kod</a:t>
            </a:r>
            <a:r>
              <a:rPr sz="1238" spc="-131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1" dirty="0">
                <a:solidFill>
                  <a:srgbClr val="595959"/>
                </a:solidFill>
                <a:latin typeface="Tahoma"/>
                <a:cs typeface="Tahoma"/>
              </a:rPr>
              <a:t>kojeg</a:t>
            </a:r>
            <a:r>
              <a:rPr sz="1238" spc="-127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je</a:t>
            </a:r>
            <a:r>
              <a:rPr sz="1238" spc="-127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dirty="0">
                <a:solidFill>
                  <a:srgbClr val="595959"/>
                </a:solidFill>
                <a:latin typeface="Tahoma"/>
                <a:cs typeface="Tahoma"/>
              </a:rPr>
              <a:t>radnik</a:t>
            </a:r>
            <a:r>
              <a:rPr sz="1238" spc="-127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zdravstveno</a:t>
            </a:r>
            <a:r>
              <a:rPr sz="1238" spc="-131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8" dirty="0">
                <a:solidFill>
                  <a:srgbClr val="595959"/>
                </a:solidFill>
                <a:latin typeface="Tahoma"/>
                <a:cs typeface="Tahoma"/>
              </a:rPr>
              <a:t>osiguran,</a:t>
            </a:r>
            <a:r>
              <a:rPr sz="1238" spc="-127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ovlaštenoj</a:t>
            </a:r>
            <a:r>
              <a:rPr sz="1238" spc="-127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8" dirty="0">
                <a:solidFill>
                  <a:srgbClr val="595959"/>
                </a:solidFill>
                <a:latin typeface="Tahoma"/>
                <a:cs typeface="Tahoma"/>
              </a:rPr>
              <a:t>zdravstvenoj</a:t>
            </a:r>
            <a:r>
              <a:rPr sz="1238" spc="-127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dirty="0">
                <a:solidFill>
                  <a:srgbClr val="595959"/>
                </a:solidFill>
                <a:latin typeface="Tahoma"/>
                <a:cs typeface="Tahoma"/>
              </a:rPr>
              <a:t>ustanovi</a:t>
            </a:r>
            <a:r>
              <a:rPr sz="1238" spc="-131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koja</a:t>
            </a:r>
            <a:r>
              <a:rPr sz="1238" spc="-127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obavlja </a:t>
            </a:r>
            <a:r>
              <a:rPr sz="1238" spc="-37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dirty="0">
                <a:solidFill>
                  <a:srgbClr val="595959"/>
                </a:solidFill>
                <a:latin typeface="Tahoma"/>
                <a:cs typeface="Tahoma"/>
              </a:rPr>
              <a:t>usluge</a:t>
            </a: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38" dirty="0">
                <a:solidFill>
                  <a:srgbClr val="595959"/>
                </a:solidFill>
                <a:latin typeface="Tahoma"/>
                <a:cs typeface="Tahoma"/>
              </a:rPr>
              <a:t>speciﬁčne</a:t>
            </a: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zdravstvene</a:t>
            </a: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19" dirty="0">
                <a:solidFill>
                  <a:srgbClr val="595959"/>
                </a:solidFill>
                <a:latin typeface="Tahoma"/>
                <a:cs typeface="Tahoma"/>
              </a:rPr>
              <a:t>zaštite/medicine</a:t>
            </a: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8" dirty="0">
                <a:solidFill>
                  <a:srgbClr val="595959"/>
                </a:solidFill>
                <a:latin typeface="Tahoma"/>
                <a:cs typeface="Tahoma"/>
              </a:rPr>
              <a:t>rada</a:t>
            </a: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kod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dirty="0">
                <a:solidFill>
                  <a:srgbClr val="595959"/>
                </a:solidFill>
                <a:latin typeface="Tahoma"/>
                <a:cs typeface="Tahoma"/>
              </a:rPr>
              <a:t>poslodavca,</a:t>
            </a: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595959"/>
                </a:solidFill>
                <a:latin typeface="Tahoma"/>
                <a:cs typeface="Tahoma"/>
              </a:rPr>
              <a:t>kao</a:t>
            </a: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34" dirty="0">
                <a:solidFill>
                  <a:srgbClr val="595959"/>
                </a:solidFill>
                <a:latin typeface="Tahoma"/>
                <a:cs typeface="Tahoma"/>
              </a:rPr>
              <a:t>i</a:t>
            </a:r>
            <a:r>
              <a:rPr sz="1238" spc="-1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8" dirty="0">
                <a:solidFill>
                  <a:srgbClr val="595959"/>
                </a:solidFill>
                <a:latin typeface="Tahoma"/>
                <a:cs typeface="Tahoma"/>
              </a:rPr>
              <a:t>nadležnoj </a:t>
            </a:r>
            <a:r>
              <a:rPr sz="1238" spc="-37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15" dirty="0">
                <a:solidFill>
                  <a:srgbClr val="595959"/>
                </a:solidFill>
                <a:latin typeface="Tahoma"/>
                <a:cs typeface="Tahoma"/>
              </a:rPr>
              <a:t>inspekciji</a:t>
            </a:r>
            <a:r>
              <a:rPr sz="1238" spc="-13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rada,</a:t>
            </a:r>
            <a:r>
              <a:rPr sz="1238" spc="-13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dirty="0">
                <a:solidFill>
                  <a:srgbClr val="595959"/>
                </a:solidFill>
                <a:latin typeface="Tahoma"/>
                <a:cs typeface="Tahoma"/>
              </a:rPr>
              <a:t>odnosno</a:t>
            </a:r>
            <a:r>
              <a:rPr sz="1238" spc="-13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23" dirty="0">
                <a:solidFill>
                  <a:srgbClr val="595959"/>
                </a:solidFill>
                <a:latin typeface="Tahoma"/>
                <a:cs typeface="Tahoma"/>
              </a:rPr>
              <a:t>zaštite</a:t>
            </a:r>
            <a:r>
              <a:rPr sz="1238" spc="-13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na</a:t>
            </a:r>
            <a:r>
              <a:rPr sz="1238" spc="-139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38" spc="-15" dirty="0">
                <a:solidFill>
                  <a:srgbClr val="595959"/>
                </a:solidFill>
                <a:latin typeface="Tahoma"/>
                <a:cs typeface="Tahoma"/>
              </a:rPr>
              <a:t>radu.</a:t>
            </a:r>
            <a:endParaRPr sz="1238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44" y="1023931"/>
            <a:ext cx="5526881" cy="23763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463" spc="-116" dirty="0"/>
              <a:t>Koja</a:t>
            </a:r>
            <a:r>
              <a:rPr sz="1463" spc="-135" dirty="0"/>
              <a:t> </a:t>
            </a:r>
            <a:r>
              <a:rPr sz="1463" spc="-109" dirty="0"/>
              <a:t>je</a:t>
            </a:r>
            <a:r>
              <a:rPr sz="1463" spc="-135" dirty="0"/>
              <a:t> </a:t>
            </a:r>
            <a:r>
              <a:rPr sz="1463" spc="-94" dirty="0"/>
              <a:t>uloga</a:t>
            </a:r>
            <a:r>
              <a:rPr sz="1463" spc="-131" dirty="0"/>
              <a:t> </a:t>
            </a:r>
            <a:r>
              <a:rPr sz="1463" spc="-60" dirty="0"/>
              <a:t>specijaliste</a:t>
            </a:r>
            <a:r>
              <a:rPr sz="1463" spc="-135" dirty="0"/>
              <a:t> </a:t>
            </a:r>
            <a:r>
              <a:rPr sz="1463" spc="-75" dirty="0"/>
              <a:t>medicine</a:t>
            </a:r>
            <a:r>
              <a:rPr sz="1463" spc="-135" dirty="0"/>
              <a:t> </a:t>
            </a:r>
            <a:r>
              <a:rPr sz="1463" spc="-86" dirty="0"/>
              <a:t>rada</a:t>
            </a:r>
            <a:r>
              <a:rPr sz="1463" spc="-131" dirty="0"/>
              <a:t> </a:t>
            </a:r>
            <a:r>
              <a:rPr sz="1463" spc="-127" dirty="0"/>
              <a:t>u</a:t>
            </a:r>
            <a:r>
              <a:rPr sz="1463" spc="-135" dirty="0"/>
              <a:t> </a:t>
            </a:r>
            <a:r>
              <a:rPr sz="1463" spc="-79" dirty="0"/>
              <a:t>postupku</a:t>
            </a:r>
            <a:r>
              <a:rPr sz="1463" spc="-131" dirty="0"/>
              <a:t> </a:t>
            </a:r>
            <a:r>
              <a:rPr sz="1463" spc="-79" dirty="0"/>
              <a:t>procjene</a:t>
            </a:r>
            <a:r>
              <a:rPr sz="1463" spc="-135" dirty="0"/>
              <a:t> </a:t>
            </a:r>
            <a:r>
              <a:rPr sz="1463" spc="-83" dirty="0"/>
              <a:t>rizika</a:t>
            </a:r>
            <a:endParaRPr sz="1463"/>
          </a:p>
        </p:txBody>
      </p:sp>
      <p:sp>
        <p:nvSpPr>
          <p:cNvPr id="3" name="object 3"/>
          <p:cNvSpPr txBox="1"/>
          <p:nvPr/>
        </p:nvSpPr>
        <p:spPr>
          <a:xfrm>
            <a:off x="288544" y="1556729"/>
            <a:ext cx="6203632" cy="21006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11" dirty="0">
                <a:latin typeface="Tahoma"/>
                <a:cs typeface="Tahoma"/>
              </a:rPr>
              <a:t>U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skladu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sa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Pravilima</a:t>
            </a:r>
            <a:r>
              <a:rPr sz="1050" spc="94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o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procjeni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rizika:</a:t>
            </a:r>
            <a:endParaRPr sz="1050">
              <a:latin typeface="Tahoma"/>
              <a:cs typeface="Tahoma"/>
            </a:endParaRPr>
          </a:p>
          <a:p>
            <a:pPr marL="9525" marR="107156">
              <a:lnSpc>
                <a:spcPct val="114999"/>
              </a:lnSpc>
              <a:spcBef>
                <a:spcPts val="900"/>
              </a:spcBef>
            </a:pPr>
            <a:r>
              <a:rPr sz="1050" dirty="0">
                <a:latin typeface="Tahoma"/>
                <a:cs typeface="Tahoma"/>
              </a:rPr>
              <a:t>-Opasnosti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su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mehaničke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opasnosti,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opasnosti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koje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se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23" dirty="0">
                <a:latin typeface="Tahoma"/>
                <a:cs typeface="Tahoma"/>
              </a:rPr>
              <a:t>pojavljuju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-26" dirty="0">
                <a:latin typeface="Tahoma"/>
                <a:cs typeface="Tahoma"/>
              </a:rPr>
              <a:t>u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vezi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sa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karakteristikama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radnog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mjesta, </a:t>
            </a:r>
            <a:r>
              <a:rPr sz="1050" spc="-319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opasnosti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koje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se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23" dirty="0">
                <a:latin typeface="Tahoma"/>
                <a:cs typeface="Tahoma"/>
              </a:rPr>
              <a:t>pojavljuju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26" dirty="0">
                <a:latin typeface="Tahoma"/>
                <a:cs typeface="Tahoma"/>
              </a:rPr>
              <a:t>u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vezi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sa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korištenjem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električne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energije</a:t>
            </a:r>
            <a:endParaRPr sz="1050">
              <a:latin typeface="Tahoma"/>
              <a:cs typeface="Tahoma"/>
            </a:endParaRPr>
          </a:p>
          <a:p>
            <a:pPr marL="9525" marR="167164">
              <a:lnSpc>
                <a:spcPct val="114999"/>
              </a:lnSpc>
              <a:spcBef>
                <a:spcPts val="900"/>
              </a:spcBef>
            </a:pPr>
            <a:r>
              <a:rPr sz="1050" dirty="0">
                <a:latin typeface="Tahoma"/>
                <a:cs typeface="Tahoma"/>
              </a:rPr>
              <a:t>Opasnosti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uvijek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dovode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do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povreda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na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radu,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štetnosti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su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uzrok</a:t>
            </a:r>
            <a:r>
              <a:rPr sz="1050" spc="101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profesionalne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bolesti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26" dirty="0">
                <a:latin typeface="Tahoma"/>
                <a:cs typeface="Tahoma"/>
              </a:rPr>
              <a:t>i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bolesti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vezane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uz </a:t>
            </a:r>
            <a:r>
              <a:rPr sz="1050" spc="-319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rad.</a:t>
            </a:r>
            <a:endParaRPr sz="1050">
              <a:latin typeface="Tahoma"/>
              <a:cs typeface="Tahoma"/>
            </a:endParaRPr>
          </a:p>
          <a:p>
            <a:pPr marL="9525" marR="3810">
              <a:lnSpc>
                <a:spcPct val="114999"/>
              </a:lnSpc>
              <a:spcBef>
                <a:spcPts val="900"/>
              </a:spcBef>
            </a:pPr>
            <a:r>
              <a:rPr sz="1050" spc="15" dirty="0">
                <a:latin typeface="Tahoma"/>
                <a:cs typeface="Tahoma"/>
              </a:rPr>
              <a:t>-Štetnosti</a:t>
            </a:r>
            <a:r>
              <a:rPr sz="1050" spc="109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mogu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biti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hemijske,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biološke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26" dirty="0">
                <a:latin typeface="Tahoma"/>
                <a:cs typeface="Tahoma"/>
              </a:rPr>
              <a:t>i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ﬁzikalne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štetnosti,</a:t>
            </a:r>
            <a:r>
              <a:rPr sz="1050" spc="109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štetni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mikroklimatsk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utjecaji,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klimatski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utjecaji, </a:t>
            </a:r>
            <a:r>
              <a:rPr sz="1050" spc="-315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psihički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26" dirty="0">
                <a:latin typeface="Tahoma"/>
                <a:cs typeface="Tahoma"/>
              </a:rPr>
              <a:t>i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psihoﬁziološke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napori,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štetnosti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povezane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sa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organizacijom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rada</a:t>
            </a:r>
            <a:endParaRPr sz="1050">
              <a:latin typeface="Tahoma"/>
              <a:cs typeface="Tahoma"/>
            </a:endParaRPr>
          </a:p>
          <a:p>
            <a:pPr marL="9525" marR="286226">
              <a:lnSpc>
                <a:spcPct val="114999"/>
              </a:lnSpc>
              <a:spcBef>
                <a:spcPts val="900"/>
              </a:spcBef>
            </a:pPr>
            <a:r>
              <a:rPr sz="1050" spc="15" dirty="0">
                <a:latin typeface="Tahoma"/>
                <a:cs typeface="Tahoma"/>
              </a:rPr>
              <a:t>Štetnosti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samo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rijetko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dovode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do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povreda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-23" dirty="0">
                <a:latin typeface="Tahoma"/>
                <a:cs typeface="Tahoma"/>
              </a:rPr>
              <a:t>(ruptura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bubnjićakod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izloženosti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eksplozivnoj</a:t>
            </a:r>
            <a:r>
              <a:rPr sz="1050" spc="-109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buci,</a:t>
            </a:r>
            <a:r>
              <a:rPr sz="1050" spc="-113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opekotine </a:t>
            </a:r>
            <a:r>
              <a:rPr sz="1050" spc="-315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kiselinama</a:t>
            </a:r>
            <a:r>
              <a:rPr sz="1050" spc="-124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ili</a:t>
            </a:r>
            <a:r>
              <a:rPr sz="1050" spc="-120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bazama),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444" y="1025303"/>
            <a:ext cx="526351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pc="-75" dirty="0">
                <a:solidFill>
                  <a:srgbClr val="595959"/>
                </a:solidFill>
              </a:rPr>
              <a:t>Kada</a:t>
            </a:r>
            <a:r>
              <a:rPr spc="-105" dirty="0">
                <a:solidFill>
                  <a:srgbClr val="595959"/>
                </a:solidFill>
              </a:rPr>
              <a:t> </a:t>
            </a:r>
            <a:r>
              <a:rPr spc="-90" dirty="0">
                <a:solidFill>
                  <a:srgbClr val="595959"/>
                </a:solidFill>
              </a:rPr>
              <a:t>je</a:t>
            </a:r>
            <a:r>
              <a:rPr spc="-109" dirty="0">
                <a:solidFill>
                  <a:srgbClr val="595959"/>
                </a:solidFill>
              </a:rPr>
              <a:t> </a:t>
            </a:r>
            <a:r>
              <a:rPr spc="-79" dirty="0">
                <a:solidFill>
                  <a:srgbClr val="595959"/>
                </a:solidFill>
              </a:rPr>
              <a:t>obaveza</a:t>
            </a:r>
            <a:r>
              <a:rPr spc="-105" dirty="0">
                <a:solidFill>
                  <a:srgbClr val="595959"/>
                </a:solidFill>
              </a:rPr>
              <a:t> </a:t>
            </a:r>
            <a:r>
              <a:rPr spc="-56" dirty="0">
                <a:solidFill>
                  <a:srgbClr val="595959"/>
                </a:solidFill>
              </a:rPr>
              <a:t>dostaviti</a:t>
            </a:r>
            <a:r>
              <a:rPr spc="-105" dirty="0">
                <a:solidFill>
                  <a:srgbClr val="595959"/>
                </a:solidFill>
              </a:rPr>
              <a:t> </a:t>
            </a:r>
            <a:r>
              <a:rPr spc="-64" dirty="0">
                <a:solidFill>
                  <a:srgbClr val="595959"/>
                </a:solidFill>
              </a:rPr>
              <a:t>inspekciji</a:t>
            </a:r>
            <a:r>
              <a:rPr spc="-105" dirty="0">
                <a:solidFill>
                  <a:srgbClr val="595959"/>
                </a:solidFill>
              </a:rPr>
              <a:t> </a:t>
            </a:r>
            <a:r>
              <a:rPr spc="-49" dirty="0">
                <a:solidFill>
                  <a:srgbClr val="595959"/>
                </a:solidFill>
              </a:rPr>
              <a:t>zaštite</a:t>
            </a:r>
            <a:r>
              <a:rPr spc="-105" dirty="0">
                <a:solidFill>
                  <a:srgbClr val="595959"/>
                </a:solidFill>
              </a:rPr>
              <a:t> </a:t>
            </a:r>
            <a:r>
              <a:rPr spc="-94" dirty="0">
                <a:solidFill>
                  <a:srgbClr val="595959"/>
                </a:solidFill>
              </a:rPr>
              <a:t>na</a:t>
            </a:r>
            <a:r>
              <a:rPr spc="-105" dirty="0">
                <a:solidFill>
                  <a:srgbClr val="595959"/>
                </a:solidFill>
              </a:rPr>
              <a:t> </a:t>
            </a:r>
            <a:r>
              <a:rPr spc="-79" dirty="0">
                <a:solidFill>
                  <a:srgbClr val="595959"/>
                </a:solidFill>
              </a:rPr>
              <a:t>radu</a:t>
            </a:r>
            <a:r>
              <a:rPr spc="-105" dirty="0">
                <a:solidFill>
                  <a:srgbClr val="595959"/>
                </a:solidFill>
              </a:rPr>
              <a:t> </a:t>
            </a:r>
            <a:r>
              <a:rPr spc="-60" dirty="0">
                <a:solidFill>
                  <a:srgbClr val="595959"/>
                </a:solidFill>
              </a:rPr>
              <a:t>obrazac</a:t>
            </a:r>
            <a:r>
              <a:rPr spc="-105" dirty="0">
                <a:solidFill>
                  <a:srgbClr val="595959"/>
                </a:solidFill>
              </a:rPr>
              <a:t> </a:t>
            </a:r>
            <a:r>
              <a:rPr spc="-68" dirty="0">
                <a:solidFill>
                  <a:srgbClr val="595959"/>
                </a:solidFill>
              </a:rPr>
              <a:t>povrede</a:t>
            </a:r>
            <a:r>
              <a:rPr spc="-105" dirty="0">
                <a:solidFill>
                  <a:srgbClr val="595959"/>
                </a:solidFill>
              </a:rPr>
              <a:t> </a:t>
            </a:r>
            <a:r>
              <a:rPr spc="-94" dirty="0">
                <a:solidFill>
                  <a:srgbClr val="595959"/>
                </a:solidFill>
              </a:rPr>
              <a:t>na</a:t>
            </a:r>
            <a:r>
              <a:rPr spc="-105" dirty="0">
                <a:solidFill>
                  <a:srgbClr val="595959"/>
                </a:solidFill>
              </a:rPr>
              <a:t> </a:t>
            </a:r>
            <a:r>
              <a:rPr spc="-75" dirty="0">
                <a:solidFill>
                  <a:srgbClr val="595959"/>
                </a:solidFill>
              </a:rPr>
              <a:t>radu?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544" y="1875245"/>
            <a:ext cx="6230303" cy="153817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14999"/>
              </a:lnSpc>
              <a:spcBef>
                <a:spcPts val="75"/>
              </a:spcBef>
            </a:pP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-Poslodavac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j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e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146" dirty="0">
                <a:solidFill>
                  <a:srgbClr val="595959"/>
                </a:solidFill>
                <a:latin typeface="Arial MT"/>
                <a:cs typeface="Arial MT"/>
              </a:rPr>
              <a:t>duža</a:t>
            </a:r>
            <a:r>
              <a:rPr sz="1350" spc="-120" dirty="0">
                <a:solidFill>
                  <a:srgbClr val="595959"/>
                </a:solidFill>
                <a:latin typeface="Arial MT"/>
                <a:cs typeface="Arial MT"/>
              </a:rPr>
              <a:t>n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d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izvješta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j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dostav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i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86" dirty="0">
                <a:solidFill>
                  <a:srgbClr val="595959"/>
                </a:solidFill>
                <a:latin typeface="Arial MT"/>
                <a:cs typeface="Arial MT"/>
              </a:rPr>
              <a:t>nadležno</a:t>
            </a:r>
            <a:r>
              <a:rPr sz="1350" spc="-34" dirty="0">
                <a:solidFill>
                  <a:srgbClr val="595959"/>
                </a:solidFill>
                <a:latin typeface="Arial MT"/>
                <a:cs typeface="Arial MT"/>
              </a:rPr>
              <a:t>j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inspekcij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i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rada,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odnosno 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zaštite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na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radu radi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unošenja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mišljenja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inspektora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rada,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odnosno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zaštite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na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radu o </a:t>
            </a:r>
            <a:r>
              <a:rPr sz="1350" spc="-36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pitanjima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povrede na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radu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u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64" dirty="0">
                <a:solidFill>
                  <a:srgbClr val="595959"/>
                </a:solidFill>
                <a:latin typeface="Arial MT"/>
                <a:cs typeface="Arial MT"/>
              </a:rPr>
              <a:t>slučajevima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teške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povrede na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radu,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kolektivne </a:t>
            </a:r>
            <a:r>
              <a:rPr sz="1350" spc="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povrede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i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smrtnih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68" dirty="0">
                <a:solidFill>
                  <a:srgbClr val="595959"/>
                </a:solidFill>
                <a:latin typeface="Arial MT"/>
                <a:cs typeface="Arial MT"/>
              </a:rPr>
              <a:t>slučajeva.</a:t>
            </a:r>
            <a:endParaRPr sz="1350">
              <a:latin typeface="Arial MT"/>
              <a:cs typeface="Arial MT"/>
            </a:endParaRPr>
          </a:p>
          <a:p>
            <a:pPr marL="9525" marR="251936">
              <a:lnSpc>
                <a:spcPct val="114999"/>
              </a:lnSpc>
              <a:spcBef>
                <a:spcPts val="900"/>
              </a:spcBef>
            </a:pP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-U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drugim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64" dirty="0">
                <a:solidFill>
                  <a:srgbClr val="595959"/>
                </a:solidFill>
                <a:latin typeface="Arial MT"/>
                <a:cs typeface="Arial MT"/>
              </a:rPr>
              <a:t>slučajevima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dostavlja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obrazac povrede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na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radu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kada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je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popunjen od </a:t>
            </a:r>
            <a:r>
              <a:rPr sz="1350" spc="-363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strane</a:t>
            </a:r>
            <a:r>
              <a:rPr sz="1350" spc="-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poslodavca </a:t>
            </a:r>
            <a:r>
              <a:rPr sz="1350" dirty="0">
                <a:solidFill>
                  <a:srgbClr val="595959"/>
                </a:solidFill>
                <a:latin typeface="Arial MT"/>
                <a:cs typeface="Arial MT"/>
              </a:rPr>
              <a:t>i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350" spc="-56" dirty="0">
                <a:solidFill>
                  <a:srgbClr val="595959"/>
                </a:solidFill>
                <a:latin typeface="Arial MT"/>
                <a:cs typeface="Arial MT"/>
              </a:rPr>
              <a:t>ordinirajućeg</a:t>
            </a:r>
            <a:r>
              <a:rPr sz="1350" spc="-4" dirty="0">
                <a:solidFill>
                  <a:srgbClr val="595959"/>
                </a:solidFill>
                <a:latin typeface="Arial MT"/>
                <a:cs typeface="Arial MT"/>
              </a:rPr>
              <a:t> ljekara.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186" y="1543774"/>
            <a:ext cx="378428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b="0" spc="-79" dirty="0"/>
              <a:t>H</a:t>
            </a:r>
            <a:r>
              <a:rPr sz="3600" b="0" spc="-363" dirty="0"/>
              <a:t>V</a:t>
            </a:r>
            <a:r>
              <a:rPr sz="3600" b="0" spc="150" dirty="0"/>
              <a:t>A</a:t>
            </a:r>
            <a:r>
              <a:rPr sz="3600" b="0" spc="274" dirty="0"/>
              <a:t>L</a:t>
            </a:r>
            <a:r>
              <a:rPr sz="3600" b="0" spc="26" dirty="0"/>
              <a:t>A</a:t>
            </a:r>
            <a:r>
              <a:rPr sz="3600" b="0" spc="-405" dirty="0"/>
              <a:t> </a:t>
            </a:r>
            <a:r>
              <a:rPr sz="3600" b="0" spc="26" dirty="0"/>
              <a:t>NA</a:t>
            </a:r>
            <a:r>
              <a:rPr sz="3600" b="0" spc="-405" dirty="0"/>
              <a:t> </a:t>
            </a:r>
            <a:r>
              <a:rPr sz="3600" b="0" spc="64" dirty="0"/>
              <a:t>P</a:t>
            </a:r>
            <a:r>
              <a:rPr sz="3600" b="0" spc="98" dirty="0"/>
              <a:t>A</a:t>
            </a:r>
            <a:r>
              <a:rPr sz="3600" b="0" spc="23" dirty="0"/>
              <a:t>ŽNJI!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57" y="2172732"/>
            <a:ext cx="5082245" cy="22614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854" y="1024617"/>
            <a:ext cx="602884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68" dirty="0"/>
              <a:t>Šta</a:t>
            </a:r>
            <a:r>
              <a:rPr sz="1350" spc="-124" dirty="0"/>
              <a:t> </a:t>
            </a:r>
            <a:r>
              <a:rPr sz="1350" spc="-41" dirty="0"/>
              <a:t>se</a:t>
            </a:r>
            <a:r>
              <a:rPr sz="1350" spc="-124" dirty="0"/>
              <a:t> </a:t>
            </a:r>
            <a:r>
              <a:rPr sz="1350" spc="-101" dirty="0"/>
              <a:t>može</a:t>
            </a:r>
            <a:r>
              <a:rPr sz="1350" spc="-124" dirty="0"/>
              <a:t> </a:t>
            </a:r>
            <a:r>
              <a:rPr sz="1350" spc="-83" dirty="0"/>
              <a:t>smatrati</a:t>
            </a:r>
            <a:r>
              <a:rPr sz="1350" spc="-124" dirty="0"/>
              <a:t> </a:t>
            </a:r>
            <a:r>
              <a:rPr sz="1350" spc="-90" dirty="0"/>
              <a:t>poslovima</a:t>
            </a:r>
            <a:r>
              <a:rPr sz="1350" spc="-120" dirty="0"/>
              <a:t> </a:t>
            </a:r>
            <a:r>
              <a:rPr sz="1350" spc="-56" dirty="0"/>
              <a:t>sa</a:t>
            </a:r>
            <a:r>
              <a:rPr sz="1350" spc="-124" dirty="0"/>
              <a:t> </a:t>
            </a:r>
            <a:r>
              <a:rPr sz="1350" spc="-94" dirty="0"/>
              <a:t>povećanim</a:t>
            </a:r>
            <a:r>
              <a:rPr sz="1350" spc="-124" dirty="0"/>
              <a:t> </a:t>
            </a:r>
            <a:r>
              <a:rPr sz="1350" spc="-98" dirty="0"/>
              <a:t>rizikom</a:t>
            </a:r>
            <a:r>
              <a:rPr sz="1350" spc="-124" dirty="0"/>
              <a:t> </a:t>
            </a:r>
            <a:r>
              <a:rPr sz="1350" spc="-56" dirty="0"/>
              <a:t>sa</a:t>
            </a:r>
            <a:r>
              <a:rPr sz="1350" spc="-124" dirty="0"/>
              <a:t> </a:t>
            </a:r>
            <a:r>
              <a:rPr sz="1350" spc="-75" dirty="0"/>
              <a:t>strane</a:t>
            </a:r>
            <a:r>
              <a:rPr sz="1350" spc="-120" dirty="0"/>
              <a:t> </a:t>
            </a:r>
            <a:r>
              <a:rPr sz="1350" spc="-79" dirty="0"/>
              <a:t>medicine</a:t>
            </a:r>
            <a:r>
              <a:rPr sz="1350" spc="-124" dirty="0"/>
              <a:t> </a:t>
            </a:r>
            <a:r>
              <a:rPr sz="1350" spc="-86" dirty="0"/>
              <a:t>rada?</a:t>
            </a:r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298069" y="1545704"/>
            <a:ext cx="5903119" cy="2312396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>
              <a:spcBef>
                <a:spcPts val="169"/>
              </a:spcBef>
            </a:pPr>
            <a:r>
              <a:rPr sz="825" dirty="0">
                <a:latin typeface="Arial MT"/>
                <a:cs typeface="Arial MT"/>
              </a:rPr>
              <a:t>·</a:t>
            </a:r>
            <a:endParaRPr sz="825">
              <a:latin typeface="Arial MT"/>
              <a:cs typeface="Arial MT"/>
            </a:endParaRPr>
          </a:p>
          <a:p>
            <a:pPr>
              <a:spcBef>
                <a:spcPts val="135"/>
              </a:spcBef>
            </a:pPr>
            <a:r>
              <a:rPr sz="1163" spc="23" dirty="0">
                <a:solidFill>
                  <a:srgbClr val="454545"/>
                </a:solidFill>
                <a:latin typeface="Tahoma"/>
                <a:cs typeface="Tahoma"/>
              </a:rPr>
              <a:t>P</a:t>
            </a:r>
            <a:r>
              <a:rPr sz="1163" spc="8" dirty="0">
                <a:solidFill>
                  <a:srgbClr val="454545"/>
                </a:solidFill>
                <a:latin typeface="Tahoma"/>
                <a:cs typeface="Tahoma"/>
              </a:rPr>
              <a:t>osl</a:t>
            </a:r>
            <a:r>
              <a:rPr sz="1163" spc="-11" dirty="0">
                <a:solidFill>
                  <a:srgbClr val="454545"/>
                </a:solidFill>
                <a:latin typeface="Tahoma"/>
                <a:cs typeface="Tahoma"/>
              </a:rPr>
              <a:t>o</a:t>
            </a:r>
            <a:r>
              <a:rPr sz="1163" spc="-8" dirty="0">
                <a:solidFill>
                  <a:srgbClr val="454545"/>
                </a:solidFill>
                <a:latin typeface="Tahoma"/>
                <a:cs typeface="Tahoma"/>
              </a:rPr>
              <a:t>vima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1" dirty="0">
                <a:solidFill>
                  <a:srgbClr val="454545"/>
                </a:solidFill>
                <a:latin typeface="Tahoma"/>
                <a:cs typeface="Tahoma"/>
              </a:rPr>
              <a:t>sa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5" dirty="0">
                <a:solidFill>
                  <a:srgbClr val="454545"/>
                </a:solidFill>
                <a:latin typeface="Tahoma"/>
                <a:cs typeface="Tahoma"/>
              </a:rPr>
              <a:t>p</a:t>
            </a:r>
            <a:r>
              <a:rPr sz="1163" spc="-23" dirty="0">
                <a:solidFill>
                  <a:srgbClr val="454545"/>
                </a:solidFill>
                <a:latin typeface="Tahoma"/>
                <a:cs typeface="Tahoma"/>
              </a:rPr>
              <a:t>o</a:t>
            </a:r>
            <a:r>
              <a:rPr sz="1163" spc="-53" dirty="0">
                <a:solidFill>
                  <a:srgbClr val="454545"/>
                </a:solidFill>
                <a:latin typeface="Tahoma"/>
                <a:cs typeface="Tahoma"/>
              </a:rPr>
              <a:t>v</a:t>
            </a:r>
            <a:r>
              <a:rPr sz="1163" spc="8" dirty="0">
                <a:solidFill>
                  <a:srgbClr val="454545"/>
                </a:solidFill>
                <a:latin typeface="Tahoma"/>
                <a:cs typeface="Tahoma"/>
              </a:rPr>
              <a:t>ećanim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1" dirty="0">
                <a:solidFill>
                  <a:srgbClr val="454545"/>
                </a:solidFill>
                <a:latin typeface="Tahoma"/>
                <a:cs typeface="Tahoma"/>
              </a:rPr>
              <a:t>rizi</a:t>
            </a:r>
            <a:r>
              <a:rPr sz="1163" spc="-4" dirty="0">
                <a:solidFill>
                  <a:srgbClr val="454545"/>
                </a:solidFill>
                <a:latin typeface="Tahoma"/>
                <a:cs typeface="Tahoma"/>
              </a:rPr>
              <a:t>k</a:t>
            </a:r>
            <a:r>
              <a:rPr sz="1163" spc="-8" dirty="0">
                <a:solidFill>
                  <a:srgbClr val="454545"/>
                </a:solidFill>
                <a:latin typeface="Tahoma"/>
                <a:cs typeface="Tahoma"/>
              </a:rPr>
              <a:t>om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sm</a:t>
            </a:r>
            <a:r>
              <a:rPr sz="1163" spc="-8" dirty="0">
                <a:solidFill>
                  <a:srgbClr val="454545"/>
                </a:solidFill>
                <a:latin typeface="Tahoma"/>
                <a:cs typeface="Tahoma"/>
              </a:rPr>
              <a:t>a</a:t>
            </a:r>
            <a:r>
              <a:rPr sz="1163" spc="15" dirty="0">
                <a:solidFill>
                  <a:srgbClr val="454545"/>
                </a:solidFill>
                <a:latin typeface="Tahoma"/>
                <a:cs typeface="Tahoma"/>
              </a:rPr>
              <a:t>tr</a:t>
            </a:r>
            <a:r>
              <a:rPr sz="1163" spc="-30" dirty="0">
                <a:solidFill>
                  <a:srgbClr val="454545"/>
                </a:solidFill>
                <a:latin typeface="Tahoma"/>
                <a:cs typeface="Tahoma"/>
              </a:rPr>
              <a:t>aju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8" dirty="0">
                <a:solidFill>
                  <a:srgbClr val="454545"/>
                </a:solidFill>
                <a:latin typeface="Tahoma"/>
                <a:cs typeface="Tahoma"/>
              </a:rPr>
              <a:t>se:</a:t>
            </a:r>
            <a:endParaRPr sz="1163">
              <a:latin typeface="Tahoma"/>
              <a:cs typeface="Tahoma"/>
            </a:endParaRPr>
          </a:p>
          <a:p>
            <a:pPr>
              <a:lnSpc>
                <a:spcPct val="114999"/>
              </a:lnSpc>
              <a:buChar char="-"/>
              <a:tabLst>
                <a:tab pos="88106" algn="l"/>
              </a:tabLst>
            </a:pP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poslovi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1" dirty="0">
                <a:solidFill>
                  <a:srgbClr val="454545"/>
                </a:solidFill>
                <a:latin typeface="Tahoma"/>
                <a:cs typeface="Tahoma"/>
              </a:rPr>
              <a:t>sa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4" dirty="0">
                <a:solidFill>
                  <a:srgbClr val="454545"/>
                </a:solidFill>
                <a:latin typeface="Tahoma"/>
                <a:cs typeface="Tahoma"/>
              </a:rPr>
              <a:t>povećanim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4" dirty="0">
                <a:solidFill>
                  <a:srgbClr val="454545"/>
                </a:solidFill>
                <a:latin typeface="Tahoma"/>
                <a:cs typeface="Tahoma"/>
              </a:rPr>
              <a:t>rizikom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4" dirty="0">
                <a:solidFill>
                  <a:srgbClr val="454545"/>
                </a:solidFill>
                <a:latin typeface="Tahoma"/>
                <a:cs typeface="Tahoma"/>
              </a:rPr>
              <a:t>od</a:t>
            </a:r>
            <a:r>
              <a:rPr sz="1163" spc="-127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9" dirty="0">
                <a:solidFill>
                  <a:srgbClr val="454545"/>
                </a:solidFill>
                <a:latin typeface="Tahoma"/>
                <a:cs typeface="Tahoma"/>
              </a:rPr>
              <a:t>povređivanja,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4" dirty="0">
                <a:solidFill>
                  <a:srgbClr val="454545"/>
                </a:solidFill>
                <a:latin typeface="Tahoma"/>
                <a:cs typeface="Tahoma"/>
              </a:rPr>
              <a:t>nastanka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profesionalnih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5" dirty="0">
                <a:solidFill>
                  <a:srgbClr val="454545"/>
                </a:solidFill>
                <a:latin typeface="Tahoma"/>
                <a:cs typeface="Tahoma"/>
              </a:rPr>
              <a:t>oboljenja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30" dirty="0">
                <a:solidFill>
                  <a:srgbClr val="454545"/>
                </a:solidFill>
                <a:latin typeface="Tahoma"/>
                <a:cs typeface="Tahoma"/>
              </a:rPr>
              <a:t>i</a:t>
            </a:r>
            <a:r>
              <a:rPr sz="1163" spc="-127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4" dirty="0">
                <a:solidFill>
                  <a:srgbClr val="454545"/>
                </a:solidFill>
                <a:latin typeface="Tahoma"/>
                <a:cs typeface="Tahoma"/>
              </a:rPr>
              <a:t>oštećenja </a:t>
            </a:r>
            <a:r>
              <a:rPr sz="1163" spc="-353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5" dirty="0">
                <a:solidFill>
                  <a:srgbClr val="454545"/>
                </a:solidFill>
                <a:latin typeface="Tahoma"/>
                <a:cs typeface="Tahoma"/>
              </a:rPr>
              <a:t>zdravlja</a:t>
            </a:r>
            <a:r>
              <a:rPr sz="1163" spc="-135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8" dirty="0">
                <a:solidFill>
                  <a:srgbClr val="454545"/>
                </a:solidFill>
                <a:latin typeface="Tahoma"/>
                <a:cs typeface="Tahoma"/>
              </a:rPr>
              <a:t>radnika</a:t>
            </a:r>
            <a:endParaRPr sz="1163">
              <a:latin typeface="Tahoma"/>
              <a:cs typeface="Tahoma"/>
            </a:endParaRPr>
          </a:p>
          <a:p>
            <a:pPr marR="209550">
              <a:lnSpc>
                <a:spcPct val="114999"/>
              </a:lnSpc>
              <a:spcBef>
                <a:spcPts val="900"/>
              </a:spcBef>
              <a:buChar char="-"/>
              <a:tabLst>
                <a:tab pos="88106" algn="l"/>
              </a:tabLst>
            </a:pP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poslovi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1" dirty="0">
                <a:solidFill>
                  <a:srgbClr val="454545"/>
                </a:solidFill>
                <a:latin typeface="Tahoma"/>
                <a:cs typeface="Tahoma"/>
              </a:rPr>
              <a:t>sa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26" dirty="0">
                <a:solidFill>
                  <a:srgbClr val="454545"/>
                </a:solidFill>
                <a:latin typeface="Tahoma"/>
                <a:cs typeface="Tahoma"/>
              </a:rPr>
              <a:t>speciﬁčnim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1" dirty="0">
                <a:solidFill>
                  <a:srgbClr val="454545"/>
                </a:solidFill>
                <a:latin typeface="Tahoma"/>
                <a:cs typeface="Tahoma"/>
              </a:rPr>
              <a:t>zahtjevima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5" dirty="0">
                <a:solidFill>
                  <a:srgbClr val="454545"/>
                </a:solidFill>
                <a:latin typeface="Tahoma"/>
                <a:cs typeface="Tahoma"/>
              </a:rPr>
              <a:t>koji,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26" dirty="0">
                <a:solidFill>
                  <a:srgbClr val="454545"/>
                </a:solidFill>
                <a:latin typeface="Tahoma"/>
                <a:cs typeface="Tahoma"/>
              </a:rPr>
              <a:t>u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4" dirty="0">
                <a:solidFill>
                  <a:srgbClr val="454545"/>
                </a:solidFill>
                <a:latin typeface="Tahoma"/>
                <a:cs typeface="Tahoma"/>
              </a:rPr>
              <a:t>cilju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4" dirty="0">
                <a:solidFill>
                  <a:srgbClr val="454545"/>
                </a:solidFill>
                <a:latin typeface="Tahoma"/>
                <a:cs typeface="Tahoma"/>
              </a:rPr>
              <a:t>sigurnog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30" dirty="0">
                <a:solidFill>
                  <a:srgbClr val="454545"/>
                </a:solidFill>
                <a:latin typeface="Tahoma"/>
                <a:cs typeface="Tahoma"/>
              </a:rPr>
              <a:t>i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8" dirty="0">
                <a:solidFill>
                  <a:srgbClr val="454545"/>
                </a:solidFill>
                <a:latin typeface="Tahoma"/>
                <a:cs typeface="Tahoma"/>
              </a:rPr>
              <a:t>uspješnog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1" dirty="0">
                <a:solidFill>
                  <a:srgbClr val="454545"/>
                </a:solidFill>
                <a:latin typeface="Tahoma"/>
                <a:cs typeface="Tahoma"/>
              </a:rPr>
              <a:t>rada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23" dirty="0">
                <a:solidFill>
                  <a:srgbClr val="454545"/>
                </a:solidFill>
                <a:latin typeface="Tahoma"/>
                <a:cs typeface="Tahoma"/>
              </a:rPr>
              <a:t>uvjetuju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posebne </a:t>
            </a:r>
            <a:r>
              <a:rPr sz="1163" spc="-353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1" dirty="0">
                <a:solidFill>
                  <a:srgbClr val="454545"/>
                </a:solidFill>
                <a:latin typeface="Tahoma"/>
                <a:cs typeface="Tahoma"/>
              </a:rPr>
              <a:t>zdravstvene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30" dirty="0">
                <a:solidFill>
                  <a:srgbClr val="454545"/>
                </a:solidFill>
                <a:latin typeface="Tahoma"/>
                <a:cs typeface="Tahoma"/>
              </a:rPr>
              <a:t>i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9" dirty="0">
                <a:solidFill>
                  <a:srgbClr val="454545"/>
                </a:solidFill>
                <a:latin typeface="Tahoma"/>
                <a:cs typeface="Tahoma"/>
              </a:rPr>
              <a:t>psihoﬁzičke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1" dirty="0">
                <a:solidFill>
                  <a:srgbClr val="454545"/>
                </a:solidFill>
                <a:latin typeface="Tahoma"/>
                <a:cs typeface="Tahoma"/>
              </a:rPr>
              <a:t>sposobnosti</a:t>
            </a:r>
            <a:r>
              <a:rPr sz="1163" spc="-127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8" dirty="0">
                <a:solidFill>
                  <a:srgbClr val="454545"/>
                </a:solidFill>
                <a:latin typeface="Tahoma"/>
                <a:cs typeface="Tahoma"/>
              </a:rPr>
              <a:t>radnika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23" dirty="0">
                <a:solidFill>
                  <a:srgbClr val="454545"/>
                </a:solidFill>
                <a:latin typeface="Tahoma"/>
                <a:cs typeface="Tahoma"/>
              </a:rPr>
              <a:t>na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5" dirty="0">
                <a:solidFill>
                  <a:srgbClr val="454545"/>
                </a:solidFill>
                <a:latin typeface="Tahoma"/>
                <a:cs typeface="Tahoma"/>
              </a:rPr>
              <a:t>tim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8" dirty="0">
                <a:solidFill>
                  <a:srgbClr val="454545"/>
                </a:solidFill>
                <a:latin typeface="Tahoma"/>
                <a:cs typeface="Tahoma"/>
              </a:rPr>
              <a:t>radnim</a:t>
            </a:r>
            <a:r>
              <a:rPr sz="1163" spc="-127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mjestima</a:t>
            </a:r>
            <a:endParaRPr sz="1163">
              <a:latin typeface="Tahoma"/>
              <a:cs typeface="Tahoma"/>
            </a:endParaRPr>
          </a:p>
          <a:p>
            <a:pPr>
              <a:lnSpc>
                <a:spcPct val="114999"/>
              </a:lnSpc>
              <a:spcBef>
                <a:spcPts val="900"/>
              </a:spcBef>
              <a:buChar char="-"/>
              <a:tabLst>
                <a:tab pos="88106" algn="l"/>
              </a:tabLst>
            </a:pP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poslovi</a:t>
            </a:r>
            <a:r>
              <a:rPr sz="1163" spc="-124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23" dirty="0">
                <a:solidFill>
                  <a:srgbClr val="454545"/>
                </a:solidFill>
                <a:latin typeface="Tahoma"/>
                <a:cs typeface="Tahoma"/>
              </a:rPr>
              <a:t>na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5" dirty="0">
                <a:solidFill>
                  <a:srgbClr val="454545"/>
                </a:solidFill>
                <a:latin typeface="Tahoma"/>
                <a:cs typeface="Tahoma"/>
              </a:rPr>
              <a:t>kojima,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9" dirty="0">
                <a:solidFill>
                  <a:srgbClr val="454545"/>
                </a:solidFill>
                <a:latin typeface="Tahoma"/>
                <a:cs typeface="Tahoma"/>
              </a:rPr>
              <a:t>nakon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8" dirty="0">
                <a:solidFill>
                  <a:srgbClr val="454545"/>
                </a:solidFill>
                <a:latin typeface="Tahoma"/>
                <a:cs typeface="Tahoma"/>
              </a:rPr>
              <a:t>primjene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4" dirty="0">
                <a:solidFill>
                  <a:srgbClr val="454545"/>
                </a:solidFill>
                <a:latin typeface="Tahoma"/>
                <a:cs typeface="Tahoma"/>
              </a:rPr>
              <a:t>svih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1" dirty="0">
                <a:solidFill>
                  <a:srgbClr val="454545"/>
                </a:solidFill>
                <a:latin typeface="Tahoma"/>
                <a:cs typeface="Tahoma"/>
              </a:rPr>
              <a:t>tehnički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priznatih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8" dirty="0">
                <a:solidFill>
                  <a:srgbClr val="454545"/>
                </a:solidFill>
                <a:latin typeface="Tahoma"/>
                <a:cs typeface="Tahoma"/>
              </a:rPr>
              <a:t>metoda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1" dirty="0">
                <a:solidFill>
                  <a:srgbClr val="454545"/>
                </a:solidFill>
                <a:latin typeface="Tahoma"/>
                <a:cs typeface="Tahoma"/>
              </a:rPr>
              <a:t>za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5" dirty="0">
                <a:solidFill>
                  <a:srgbClr val="454545"/>
                </a:solidFill>
                <a:latin typeface="Tahoma"/>
                <a:cs typeface="Tahoma"/>
              </a:rPr>
              <a:t>smanjenje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4" dirty="0">
                <a:solidFill>
                  <a:srgbClr val="454545"/>
                </a:solidFill>
                <a:latin typeface="Tahoma"/>
                <a:cs typeface="Tahoma"/>
              </a:rPr>
              <a:t>rizika,</a:t>
            </a:r>
            <a:r>
              <a:rPr sz="1163" spc="-120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4" dirty="0">
                <a:solidFill>
                  <a:srgbClr val="454545"/>
                </a:solidFill>
                <a:latin typeface="Tahoma"/>
                <a:cs typeface="Tahoma"/>
              </a:rPr>
              <a:t>postoji </a:t>
            </a:r>
            <a:r>
              <a:rPr sz="1163" spc="-353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8" dirty="0">
                <a:solidFill>
                  <a:srgbClr val="454545"/>
                </a:solidFill>
                <a:latin typeface="Tahoma"/>
                <a:cs typeface="Tahoma"/>
              </a:rPr>
              <a:t>preostali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1" dirty="0">
                <a:solidFill>
                  <a:srgbClr val="454545"/>
                </a:solidFill>
                <a:latin typeface="Tahoma"/>
                <a:cs typeface="Tahoma"/>
              </a:rPr>
              <a:t>rizik</a:t>
            </a:r>
            <a:r>
              <a:rPr sz="1163" spc="-135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1" dirty="0">
                <a:solidFill>
                  <a:srgbClr val="454545"/>
                </a:solidFill>
                <a:latin typeface="Tahoma"/>
                <a:cs typeface="Tahoma"/>
              </a:rPr>
              <a:t>za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1" dirty="0">
                <a:solidFill>
                  <a:srgbClr val="454545"/>
                </a:solidFill>
                <a:latin typeface="Tahoma"/>
                <a:cs typeface="Tahoma"/>
              </a:rPr>
              <a:t>neke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1" dirty="0">
                <a:solidFill>
                  <a:srgbClr val="454545"/>
                </a:solidFill>
                <a:latin typeface="Tahoma"/>
                <a:cs typeface="Tahoma"/>
              </a:rPr>
              <a:t>radnike.</a:t>
            </a:r>
            <a:endParaRPr sz="1163">
              <a:latin typeface="Tahoma"/>
              <a:cs typeface="Tahoma"/>
            </a:endParaRPr>
          </a:p>
          <a:p>
            <a:pPr marR="132398">
              <a:lnSpc>
                <a:spcPct val="114999"/>
              </a:lnSpc>
              <a:spcBef>
                <a:spcPts val="900"/>
              </a:spcBef>
            </a:pPr>
            <a:r>
              <a:rPr sz="1163" spc="8" dirty="0">
                <a:solidFill>
                  <a:srgbClr val="454545"/>
                </a:solidFill>
                <a:latin typeface="Tahoma"/>
                <a:cs typeface="Tahoma"/>
              </a:rPr>
              <a:t>Poslovi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1" dirty="0">
                <a:solidFill>
                  <a:srgbClr val="454545"/>
                </a:solidFill>
                <a:latin typeface="Tahoma"/>
                <a:cs typeface="Tahoma"/>
              </a:rPr>
              <a:t>sa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4" dirty="0">
                <a:solidFill>
                  <a:srgbClr val="454545"/>
                </a:solidFill>
                <a:latin typeface="Tahoma"/>
                <a:cs typeface="Tahoma"/>
              </a:rPr>
              <a:t>povećanim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4" dirty="0">
                <a:solidFill>
                  <a:srgbClr val="454545"/>
                </a:solidFill>
                <a:latin typeface="Tahoma"/>
                <a:cs typeface="Tahoma"/>
              </a:rPr>
              <a:t>rizikom</a:t>
            </a:r>
            <a:r>
              <a:rPr sz="1163" spc="-127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9" dirty="0">
                <a:solidFill>
                  <a:srgbClr val="454545"/>
                </a:solidFill>
                <a:latin typeface="Tahoma"/>
                <a:cs typeface="Tahoma"/>
              </a:rPr>
              <a:t>utvrđuju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23" dirty="0">
                <a:solidFill>
                  <a:srgbClr val="454545"/>
                </a:solidFill>
                <a:latin typeface="Tahoma"/>
                <a:cs typeface="Tahoma"/>
              </a:rPr>
              <a:t>se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4" dirty="0">
                <a:solidFill>
                  <a:srgbClr val="454545"/>
                </a:solidFill>
                <a:latin typeface="Tahoma"/>
                <a:cs typeface="Tahoma"/>
              </a:rPr>
              <a:t>internim</a:t>
            </a:r>
            <a:r>
              <a:rPr sz="1163" spc="-127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4" dirty="0">
                <a:solidFill>
                  <a:srgbClr val="454545"/>
                </a:solidFill>
                <a:latin typeface="Tahoma"/>
                <a:cs typeface="Tahoma"/>
              </a:rPr>
              <a:t>aktom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o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19" dirty="0">
                <a:solidFill>
                  <a:srgbClr val="454545"/>
                </a:solidFill>
                <a:latin typeface="Tahoma"/>
                <a:cs typeface="Tahoma"/>
              </a:rPr>
              <a:t>zaštiti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23" dirty="0">
                <a:solidFill>
                  <a:srgbClr val="454545"/>
                </a:solidFill>
                <a:latin typeface="Tahoma"/>
                <a:cs typeface="Tahoma"/>
              </a:rPr>
              <a:t>na</a:t>
            </a:r>
            <a:r>
              <a:rPr sz="1163" spc="-127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9" dirty="0">
                <a:solidFill>
                  <a:srgbClr val="454545"/>
                </a:solidFill>
                <a:latin typeface="Tahoma"/>
                <a:cs typeface="Tahoma"/>
              </a:rPr>
              <a:t>radu,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23" dirty="0">
                <a:solidFill>
                  <a:srgbClr val="454545"/>
                </a:solidFill>
                <a:latin typeface="Tahoma"/>
                <a:cs typeface="Tahoma"/>
              </a:rPr>
              <a:t>na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-11" dirty="0">
                <a:solidFill>
                  <a:srgbClr val="454545"/>
                </a:solidFill>
                <a:latin typeface="Tahoma"/>
                <a:cs typeface="Tahoma"/>
              </a:rPr>
              <a:t>osnovu</a:t>
            </a:r>
            <a:r>
              <a:rPr sz="1163" spc="-127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akta</a:t>
            </a:r>
            <a:r>
              <a:rPr sz="1163" spc="-131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dirty="0">
                <a:solidFill>
                  <a:srgbClr val="454545"/>
                </a:solidFill>
                <a:latin typeface="Tahoma"/>
                <a:cs typeface="Tahoma"/>
              </a:rPr>
              <a:t>o </a:t>
            </a:r>
            <a:r>
              <a:rPr sz="1163" spc="-353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4" dirty="0">
                <a:solidFill>
                  <a:srgbClr val="454545"/>
                </a:solidFill>
                <a:latin typeface="Tahoma"/>
                <a:cs typeface="Tahoma"/>
              </a:rPr>
              <a:t>procjeni</a:t>
            </a:r>
            <a:r>
              <a:rPr sz="1163" spc="-135" dirty="0">
                <a:solidFill>
                  <a:srgbClr val="454545"/>
                </a:solidFill>
                <a:latin typeface="Tahoma"/>
                <a:cs typeface="Tahoma"/>
              </a:rPr>
              <a:t> </a:t>
            </a:r>
            <a:r>
              <a:rPr sz="1163" spc="4" dirty="0">
                <a:solidFill>
                  <a:srgbClr val="454545"/>
                </a:solidFill>
                <a:latin typeface="Tahoma"/>
                <a:cs typeface="Tahoma"/>
              </a:rPr>
              <a:t>rizika</a:t>
            </a:r>
            <a:endParaRPr sz="1163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44" y="1021874"/>
            <a:ext cx="3872865" cy="3000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875" b="0" spc="4" dirty="0">
                <a:latin typeface="Arial MT"/>
                <a:cs typeface="Arial MT"/>
              </a:rPr>
              <a:t>Radno</a:t>
            </a:r>
            <a:r>
              <a:rPr sz="1875" b="0" spc="-4" dirty="0">
                <a:latin typeface="Arial MT"/>
                <a:cs typeface="Arial MT"/>
              </a:rPr>
              <a:t> </a:t>
            </a:r>
            <a:r>
              <a:rPr sz="1875" b="0" spc="4" dirty="0">
                <a:latin typeface="Arial MT"/>
                <a:cs typeface="Arial MT"/>
              </a:rPr>
              <a:t>mjesto</a:t>
            </a:r>
            <a:r>
              <a:rPr sz="1875" b="0" dirty="0">
                <a:latin typeface="Arial MT"/>
                <a:cs typeface="Arial MT"/>
              </a:rPr>
              <a:t> </a:t>
            </a:r>
            <a:r>
              <a:rPr sz="1875" b="0" spc="8" dirty="0">
                <a:latin typeface="Arial MT"/>
                <a:cs typeface="Arial MT"/>
              </a:rPr>
              <a:t>sa</a:t>
            </a:r>
            <a:r>
              <a:rPr sz="1875" b="0" dirty="0">
                <a:latin typeface="Arial MT"/>
                <a:cs typeface="Arial MT"/>
              </a:rPr>
              <a:t> </a:t>
            </a:r>
            <a:r>
              <a:rPr sz="1875" b="0" spc="-101" dirty="0">
                <a:latin typeface="Arial MT"/>
                <a:cs typeface="Arial MT"/>
              </a:rPr>
              <a:t>povećanim</a:t>
            </a:r>
            <a:r>
              <a:rPr sz="1875" b="0" spc="-4" dirty="0">
                <a:latin typeface="Arial MT"/>
                <a:cs typeface="Arial MT"/>
              </a:rPr>
              <a:t> </a:t>
            </a:r>
            <a:r>
              <a:rPr sz="1875" b="0" spc="4" dirty="0">
                <a:latin typeface="Arial MT"/>
                <a:cs typeface="Arial MT"/>
              </a:rPr>
              <a:t>rizikom</a:t>
            </a:r>
            <a:endParaRPr sz="1875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8857" y="1507294"/>
            <a:ext cx="1689451" cy="29932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388" y="1507294"/>
            <a:ext cx="1797036" cy="29932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9125" y="1550513"/>
            <a:ext cx="1797037" cy="29500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52" y="997948"/>
            <a:ext cx="4696397" cy="61991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R="3810">
              <a:lnSpc>
                <a:spcPct val="118000"/>
              </a:lnSpc>
              <a:spcBef>
                <a:spcPts val="68"/>
              </a:spcBef>
            </a:pPr>
            <a:r>
              <a:rPr sz="1163" spc="-86" dirty="0"/>
              <a:t>Na</a:t>
            </a:r>
            <a:r>
              <a:rPr sz="1163" spc="-101" dirty="0"/>
              <a:t> </a:t>
            </a:r>
            <a:r>
              <a:rPr sz="1163" spc="-64" dirty="0"/>
              <a:t>osnovu</a:t>
            </a:r>
            <a:r>
              <a:rPr sz="1163" spc="-98" dirty="0"/>
              <a:t> </a:t>
            </a:r>
            <a:r>
              <a:rPr sz="1163" spc="-41" dirty="0"/>
              <a:t>čega</a:t>
            </a:r>
            <a:r>
              <a:rPr sz="1163" spc="-101" dirty="0"/>
              <a:t> </a:t>
            </a:r>
            <a:r>
              <a:rPr sz="1163" spc="-23" dirty="0"/>
              <a:t>se</a:t>
            </a:r>
            <a:r>
              <a:rPr sz="1163" spc="-98" dirty="0"/>
              <a:t> </a:t>
            </a:r>
            <a:r>
              <a:rPr sz="1163" dirty="0"/>
              <a:t>s</a:t>
            </a:r>
            <a:r>
              <a:rPr sz="1163" spc="-101" dirty="0"/>
              <a:t> </a:t>
            </a:r>
            <a:r>
              <a:rPr sz="1163" spc="-49" dirty="0"/>
              <a:t>aspekta</a:t>
            </a:r>
            <a:r>
              <a:rPr sz="1163" spc="-98" dirty="0"/>
              <a:t> </a:t>
            </a:r>
            <a:r>
              <a:rPr sz="1163" spc="-53" dirty="0"/>
              <a:t>medicine</a:t>
            </a:r>
            <a:r>
              <a:rPr sz="1163" spc="-101" dirty="0"/>
              <a:t> </a:t>
            </a:r>
            <a:r>
              <a:rPr sz="1163" spc="-64" dirty="0"/>
              <a:t>rada</a:t>
            </a:r>
            <a:r>
              <a:rPr sz="1163" spc="-98" dirty="0"/>
              <a:t> </a:t>
            </a:r>
            <a:r>
              <a:rPr sz="1163" spc="-75" dirty="0"/>
              <a:t>određuju</a:t>
            </a:r>
            <a:r>
              <a:rPr sz="1163" spc="-101" dirty="0"/>
              <a:t> </a:t>
            </a:r>
            <a:r>
              <a:rPr sz="1163" spc="-60" dirty="0"/>
              <a:t>uslovi</a:t>
            </a:r>
            <a:r>
              <a:rPr sz="1163" spc="-98" dirty="0"/>
              <a:t> u</a:t>
            </a:r>
            <a:r>
              <a:rPr sz="1163" spc="-101" dirty="0"/>
              <a:t> </a:t>
            </a:r>
            <a:r>
              <a:rPr sz="1163" spc="-64" dirty="0"/>
              <a:t>pogledu</a:t>
            </a:r>
            <a:r>
              <a:rPr sz="1163" spc="-98" dirty="0"/>
              <a:t> </a:t>
            </a:r>
            <a:r>
              <a:rPr sz="1163" spc="-64" dirty="0"/>
              <a:t>zdravstvenog</a:t>
            </a:r>
            <a:r>
              <a:rPr sz="1163" spc="-101" dirty="0"/>
              <a:t> </a:t>
            </a:r>
            <a:r>
              <a:rPr sz="1163" spc="-64" dirty="0"/>
              <a:t>stanja</a:t>
            </a:r>
            <a:r>
              <a:rPr sz="1163" spc="-98" dirty="0"/>
              <a:t> </a:t>
            </a:r>
            <a:r>
              <a:rPr sz="1163" spc="-49" dirty="0"/>
              <a:t>i </a:t>
            </a:r>
            <a:r>
              <a:rPr sz="1163" spc="-330" dirty="0"/>
              <a:t> </a:t>
            </a:r>
            <a:r>
              <a:rPr sz="1163" spc="-49" dirty="0"/>
              <a:t>psihoﬁzičkih</a:t>
            </a:r>
            <a:r>
              <a:rPr sz="1163" spc="-105" dirty="0"/>
              <a:t> </a:t>
            </a:r>
            <a:r>
              <a:rPr sz="1163" spc="-41" dirty="0"/>
              <a:t>sposobnosti</a:t>
            </a:r>
            <a:r>
              <a:rPr sz="1163" spc="-101" dirty="0"/>
              <a:t> </a:t>
            </a:r>
            <a:r>
              <a:rPr sz="1163" spc="-71" dirty="0"/>
              <a:t>radnika</a:t>
            </a:r>
            <a:r>
              <a:rPr sz="1163" spc="-101" dirty="0"/>
              <a:t> </a:t>
            </a:r>
            <a:r>
              <a:rPr sz="1163" spc="-68" dirty="0"/>
              <a:t>za</a:t>
            </a:r>
            <a:r>
              <a:rPr sz="1163" spc="-101" dirty="0"/>
              <a:t> </a:t>
            </a:r>
            <a:r>
              <a:rPr sz="1163" spc="-75" dirty="0"/>
              <a:t>obavljanje</a:t>
            </a:r>
            <a:r>
              <a:rPr sz="1163" spc="-105" dirty="0"/>
              <a:t> </a:t>
            </a:r>
            <a:r>
              <a:rPr sz="1163" spc="-60" dirty="0"/>
              <a:t>poslova</a:t>
            </a:r>
            <a:r>
              <a:rPr sz="1163" spc="-101" dirty="0"/>
              <a:t> </a:t>
            </a:r>
            <a:r>
              <a:rPr sz="1163" spc="-83" dirty="0"/>
              <a:t>na</a:t>
            </a:r>
            <a:r>
              <a:rPr sz="1163" spc="-101" dirty="0"/>
              <a:t> </a:t>
            </a:r>
            <a:r>
              <a:rPr sz="1163" spc="-64" dirty="0"/>
              <a:t>određenom</a:t>
            </a:r>
            <a:r>
              <a:rPr sz="1163" spc="-101" dirty="0"/>
              <a:t> </a:t>
            </a:r>
            <a:r>
              <a:rPr sz="1163" spc="-75" dirty="0"/>
              <a:t>radnom</a:t>
            </a:r>
            <a:r>
              <a:rPr sz="1163" spc="-105" dirty="0"/>
              <a:t> </a:t>
            </a:r>
            <a:r>
              <a:rPr sz="1163" spc="-68" dirty="0"/>
              <a:t>mjestu</a:t>
            </a:r>
            <a:r>
              <a:rPr sz="1163" b="0" spc="-68" dirty="0"/>
              <a:t>?</a:t>
            </a:r>
            <a:endParaRPr sz="1163"/>
          </a:p>
        </p:txBody>
      </p:sp>
      <p:sp>
        <p:nvSpPr>
          <p:cNvPr id="3" name="object 3"/>
          <p:cNvSpPr/>
          <p:nvPr/>
        </p:nvSpPr>
        <p:spPr>
          <a:xfrm>
            <a:off x="189934" y="1798592"/>
            <a:ext cx="6390799" cy="2562701"/>
          </a:xfrm>
          <a:custGeom>
            <a:avLst/>
            <a:gdLst/>
            <a:ahLst/>
            <a:cxnLst/>
            <a:rect l="l" t="t" r="r" b="b"/>
            <a:pathLst>
              <a:path w="8521065" h="3416935">
                <a:moveTo>
                  <a:pt x="0" y="0"/>
                </a:moveTo>
                <a:lnTo>
                  <a:pt x="8520599" y="0"/>
                </a:lnTo>
                <a:lnTo>
                  <a:pt x="8520599" y="3416399"/>
                </a:lnTo>
                <a:lnTo>
                  <a:pt x="0" y="3416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288544" y="1578434"/>
            <a:ext cx="51435" cy="126476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750" spc="4" dirty="0">
                <a:latin typeface="Arial MT"/>
                <a:cs typeface="Arial MT"/>
              </a:rPr>
              <a:t>·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544" y="1798592"/>
            <a:ext cx="6266498" cy="1658723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9525" marR="4763" algn="just">
              <a:lnSpc>
                <a:spcPct val="94600"/>
              </a:lnSpc>
              <a:spcBef>
                <a:spcPts val="164"/>
              </a:spcBef>
            </a:pPr>
            <a:r>
              <a:rPr sz="1163" spc="26" dirty="0">
                <a:latin typeface="Tahoma"/>
                <a:cs typeface="Tahoma"/>
              </a:rPr>
              <a:t>-Akt</a:t>
            </a:r>
            <a:r>
              <a:rPr sz="1163" spc="-53" dirty="0">
                <a:latin typeface="Tahoma"/>
                <a:cs typeface="Tahoma"/>
              </a:rPr>
              <a:t> </a:t>
            </a:r>
            <a:r>
              <a:rPr sz="1163" spc="8" dirty="0">
                <a:latin typeface="Tahoma"/>
                <a:cs typeface="Tahoma"/>
              </a:rPr>
              <a:t>o</a:t>
            </a:r>
            <a:r>
              <a:rPr sz="1163" spc="-49" dirty="0">
                <a:latin typeface="Tahoma"/>
                <a:cs typeface="Tahoma"/>
              </a:rPr>
              <a:t> </a:t>
            </a:r>
            <a:r>
              <a:rPr sz="1163" spc="15" dirty="0">
                <a:latin typeface="Tahoma"/>
                <a:cs typeface="Tahoma"/>
              </a:rPr>
              <a:t>proceni</a:t>
            </a:r>
            <a:r>
              <a:rPr sz="1163" spc="-53" dirty="0">
                <a:latin typeface="Tahoma"/>
                <a:cs typeface="Tahoma"/>
              </a:rPr>
              <a:t> </a:t>
            </a:r>
            <a:r>
              <a:rPr sz="1163" spc="11" dirty="0">
                <a:latin typeface="Tahoma"/>
                <a:cs typeface="Tahoma"/>
              </a:rPr>
              <a:t>rizika</a:t>
            </a:r>
            <a:r>
              <a:rPr sz="1163" spc="-49" dirty="0">
                <a:latin typeface="Tahoma"/>
                <a:cs typeface="Tahoma"/>
              </a:rPr>
              <a:t> </a:t>
            </a:r>
            <a:r>
              <a:rPr sz="1163" spc="-15" dirty="0">
                <a:latin typeface="Tahoma"/>
                <a:cs typeface="Tahoma"/>
              </a:rPr>
              <a:t>je</a:t>
            </a:r>
            <a:r>
              <a:rPr sz="1163" spc="-53" dirty="0">
                <a:latin typeface="Tahoma"/>
                <a:cs typeface="Tahoma"/>
              </a:rPr>
              <a:t> </a:t>
            </a:r>
            <a:r>
              <a:rPr sz="1163" dirty="0">
                <a:latin typeface="Tahoma"/>
                <a:cs typeface="Tahoma"/>
              </a:rPr>
              <a:t>osnovni</a:t>
            </a:r>
            <a:r>
              <a:rPr sz="1163" spc="-49" dirty="0">
                <a:latin typeface="Tahoma"/>
                <a:cs typeface="Tahoma"/>
              </a:rPr>
              <a:t> </a:t>
            </a:r>
            <a:r>
              <a:rPr sz="1163" spc="4" dirty="0">
                <a:latin typeface="Tahoma"/>
                <a:cs typeface="Tahoma"/>
              </a:rPr>
              <a:t>dokument</a:t>
            </a:r>
            <a:r>
              <a:rPr sz="1163" spc="-53" dirty="0">
                <a:latin typeface="Tahoma"/>
                <a:cs typeface="Tahoma"/>
              </a:rPr>
              <a:t> </a:t>
            </a:r>
            <a:r>
              <a:rPr sz="1163" spc="-4" dirty="0">
                <a:latin typeface="Tahoma"/>
                <a:cs typeface="Tahoma"/>
              </a:rPr>
              <a:t>kojim</a:t>
            </a:r>
            <a:r>
              <a:rPr sz="1163" spc="-49" dirty="0">
                <a:latin typeface="Tahoma"/>
                <a:cs typeface="Tahoma"/>
              </a:rPr>
              <a:t> </a:t>
            </a:r>
            <a:r>
              <a:rPr sz="1163" spc="15" dirty="0">
                <a:latin typeface="Tahoma"/>
                <a:cs typeface="Tahoma"/>
              </a:rPr>
              <a:t>su</a:t>
            </a:r>
            <a:r>
              <a:rPr sz="1163" spc="-53" dirty="0">
                <a:latin typeface="Tahoma"/>
                <a:cs typeface="Tahoma"/>
              </a:rPr>
              <a:t> </a:t>
            </a:r>
            <a:r>
              <a:rPr sz="1163" spc="19" dirty="0">
                <a:latin typeface="Tahoma"/>
                <a:cs typeface="Tahoma"/>
              </a:rPr>
              <a:t>deﬁnisane</a:t>
            </a:r>
            <a:r>
              <a:rPr sz="1163" spc="259" dirty="0">
                <a:latin typeface="Tahoma"/>
                <a:cs typeface="Tahoma"/>
              </a:rPr>
              <a:t> </a:t>
            </a:r>
            <a:r>
              <a:rPr sz="1163" spc="-4" dirty="0">
                <a:latin typeface="Tahoma"/>
                <a:cs typeface="Tahoma"/>
              </a:rPr>
              <a:t>utvrđene</a:t>
            </a:r>
            <a:r>
              <a:rPr sz="1163" spc="-53" dirty="0">
                <a:latin typeface="Tahoma"/>
                <a:cs typeface="Tahoma"/>
              </a:rPr>
              <a:t> </a:t>
            </a:r>
            <a:r>
              <a:rPr sz="1163" spc="15" dirty="0">
                <a:latin typeface="Tahoma"/>
                <a:cs typeface="Tahoma"/>
              </a:rPr>
              <a:t>opasnosti</a:t>
            </a:r>
            <a:r>
              <a:rPr sz="1163" spc="-49" dirty="0">
                <a:latin typeface="Tahoma"/>
                <a:cs typeface="Tahoma"/>
              </a:rPr>
              <a:t> </a:t>
            </a:r>
            <a:r>
              <a:rPr sz="1163" spc="34" dirty="0">
                <a:latin typeface="Tahoma"/>
                <a:cs typeface="Tahoma"/>
              </a:rPr>
              <a:t>i</a:t>
            </a:r>
            <a:r>
              <a:rPr sz="1163" spc="-56" dirty="0">
                <a:latin typeface="Tahoma"/>
                <a:cs typeface="Tahoma"/>
              </a:rPr>
              <a:t> </a:t>
            </a:r>
            <a:r>
              <a:rPr sz="1163" spc="23" dirty="0">
                <a:latin typeface="Tahoma"/>
                <a:cs typeface="Tahoma"/>
              </a:rPr>
              <a:t>štetnosti</a:t>
            </a:r>
            <a:r>
              <a:rPr sz="1163" spc="-49" dirty="0">
                <a:latin typeface="Tahoma"/>
                <a:cs typeface="Tahoma"/>
              </a:rPr>
              <a:t> </a:t>
            </a:r>
            <a:r>
              <a:rPr sz="1163" dirty="0">
                <a:latin typeface="Tahoma"/>
                <a:cs typeface="Tahoma"/>
              </a:rPr>
              <a:t>po </a:t>
            </a:r>
            <a:r>
              <a:rPr sz="1163" spc="-356" dirty="0">
                <a:latin typeface="Tahoma"/>
                <a:cs typeface="Tahoma"/>
              </a:rPr>
              <a:t> </a:t>
            </a:r>
            <a:r>
              <a:rPr sz="1163" spc="-8" dirty="0">
                <a:latin typeface="Tahoma"/>
                <a:cs typeface="Tahoma"/>
              </a:rPr>
              <a:t>zdravlje</a:t>
            </a:r>
            <a:r>
              <a:rPr sz="1163" spc="-45" dirty="0">
                <a:latin typeface="Tahoma"/>
                <a:cs typeface="Tahoma"/>
              </a:rPr>
              <a:t> </a:t>
            </a:r>
            <a:r>
              <a:rPr sz="1163" dirty="0">
                <a:latin typeface="Tahoma"/>
                <a:cs typeface="Tahoma"/>
              </a:rPr>
              <a:t>radnika</a:t>
            </a:r>
            <a:r>
              <a:rPr sz="1163" spc="-45" dirty="0">
                <a:latin typeface="Tahoma"/>
                <a:cs typeface="Tahoma"/>
              </a:rPr>
              <a:t> </a:t>
            </a:r>
            <a:r>
              <a:rPr sz="1163" spc="19" dirty="0">
                <a:latin typeface="Tahoma"/>
                <a:cs typeface="Tahoma"/>
              </a:rPr>
              <a:t>sa</a:t>
            </a:r>
            <a:r>
              <a:rPr sz="1163" spc="285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procjenom</a:t>
            </a:r>
            <a:r>
              <a:rPr sz="1200" spc="-49" dirty="0">
                <a:latin typeface="Tahoma"/>
                <a:cs typeface="Tahoma"/>
              </a:rPr>
              <a:t> </a:t>
            </a:r>
            <a:r>
              <a:rPr sz="1200" spc="4" dirty="0">
                <a:latin typeface="Tahoma"/>
                <a:cs typeface="Tahoma"/>
              </a:rPr>
              <a:t>rizika</a:t>
            </a:r>
            <a:r>
              <a:rPr sz="1200" spc="-53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od</a:t>
            </a:r>
            <a:r>
              <a:rPr sz="1200" spc="-49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povreda</a:t>
            </a:r>
            <a:r>
              <a:rPr sz="1200" spc="-53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odnosno</a:t>
            </a:r>
            <a:r>
              <a:rPr sz="1200" spc="-49" dirty="0">
                <a:latin typeface="Tahoma"/>
                <a:cs typeface="Tahoma"/>
              </a:rPr>
              <a:t> </a:t>
            </a:r>
            <a:r>
              <a:rPr sz="1200" spc="4" dirty="0">
                <a:latin typeface="Tahoma"/>
                <a:cs typeface="Tahoma"/>
              </a:rPr>
              <a:t>oštećenja</a:t>
            </a:r>
            <a:r>
              <a:rPr sz="1200" spc="-53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zdravlja</a:t>
            </a:r>
            <a:r>
              <a:rPr sz="1200" spc="-49" dirty="0">
                <a:latin typeface="Tahoma"/>
                <a:cs typeface="Tahoma"/>
              </a:rPr>
              <a:t> </a:t>
            </a:r>
            <a:r>
              <a:rPr sz="1200" spc="-26" dirty="0">
                <a:latin typeface="Tahoma"/>
                <a:cs typeface="Tahoma"/>
              </a:rPr>
              <a:t>na</a:t>
            </a:r>
            <a:r>
              <a:rPr sz="1200" spc="-53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radnom</a:t>
            </a:r>
            <a:r>
              <a:rPr sz="1200" spc="-49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mestu. </a:t>
            </a:r>
            <a:r>
              <a:rPr sz="1200" spc="-368" dirty="0">
                <a:latin typeface="Tahoma"/>
                <a:cs typeface="Tahoma"/>
              </a:rPr>
              <a:t> </a:t>
            </a:r>
            <a:r>
              <a:rPr sz="1200" spc="-68" dirty="0">
                <a:latin typeface="Tahoma"/>
                <a:cs typeface="Tahoma"/>
              </a:rPr>
              <a:t>On </a:t>
            </a:r>
            <a:r>
              <a:rPr sz="1200" spc="-23" dirty="0">
                <a:latin typeface="Tahoma"/>
                <a:cs typeface="Tahoma"/>
              </a:rPr>
              <a:t>je </a:t>
            </a:r>
            <a:r>
              <a:rPr sz="1200" spc="-15" dirty="0">
                <a:latin typeface="Tahoma"/>
                <a:cs typeface="Tahoma"/>
              </a:rPr>
              <a:t>osnova </a:t>
            </a:r>
            <a:r>
              <a:rPr sz="1200" spc="-19" dirty="0">
                <a:latin typeface="Tahoma"/>
                <a:cs typeface="Tahoma"/>
              </a:rPr>
              <a:t>da </a:t>
            </a:r>
            <a:r>
              <a:rPr sz="1200" spc="-8" dirty="0">
                <a:latin typeface="Tahoma"/>
                <a:cs typeface="Tahoma"/>
              </a:rPr>
              <a:t>izradu internog </a:t>
            </a:r>
            <a:r>
              <a:rPr sz="1200" spc="-4" dirty="0">
                <a:latin typeface="Tahoma"/>
                <a:cs typeface="Tahoma"/>
              </a:rPr>
              <a:t>akta o </a:t>
            </a:r>
            <a:r>
              <a:rPr sz="1200" spc="11" dirty="0">
                <a:latin typeface="Tahoma"/>
                <a:cs typeface="Tahoma"/>
              </a:rPr>
              <a:t>zaštite </a:t>
            </a:r>
            <a:r>
              <a:rPr sz="1200" spc="-26" dirty="0">
                <a:latin typeface="Tahoma"/>
                <a:cs typeface="Tahoma"/>
              </a:rPr>
              <a:t>na </a:t>
            </a:r>
            <a:r>
              <a:rPr sz="1200" spc="-19" dirty="0">
                <a:latin typeface="Tahoma"/>
                <a:cs typeface="Tahoma"/>
              </a:rPr>
              <a:t>radu </a:t>
            </a:r>
            <a:r>
              <a:rPr sz="1200" spc="-15" dirty="0">
                <a:latin typeface="Tahoma"/>
                <a:cs typeface="Tahoma"/>
              </a:rPr>
              <a:t>kojim </a:t>
            </a:r>
            <a:r>
              <a:rPr sz="1200" spc="19" dirty="0">
                <a:latin typeface="Tahoma"/>
                <a:cs typeface="Tahoma"/>
              </a:rPr>
              <a:t>se deﬁniše </a:t>
            </a:r>
            <a:r>
              <a:rPr sz="1200" spc="4" dirty="0">
                <a:latin typeface="Tahoma"/>
                <a:cs typeface="Tahoma"/>
              </a:rPr>
              <a:t>način </a:t>
            </a:r>
            <a:r>
              <a:rPr sz="1200" spc="-19" dirty="0">
                <a:latin typeface="Tahoma"/>
                <a:cs typeface="Tahoma"/>
              </a:rPr>
              <a:t>utvrđivanja </a:t>
            </a:r>
            <a:r>
              <a:rPr sz="1200" spc="-15" dirty="0">
                <a:latin typeface="Tahoma"/>
                <a:cs typeface="Tahoma"/>
              </a:rPr>
              <a:t> zdravstvenog</a:t>
            </a:r>
            <a:r>
              <a:rPr sz="1200" spc="-139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stanja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radnika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koji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rade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26" dirty="0">
                <a:latin typeface="Tahoma"/>
                <a:cs typeface="Tahoma"/>
              </a:rPr>
              <a:t>na</a:t>
            </a:r>
            <a:r>
              <a:rPr sz="1200" spc="-139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poslovima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8" dirty="0">
                <a:latin typeface="Tahoma"/>
                <a:cs typeface="Tahoma"/>
              </a:rPr>
              <a:t>sa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povećanim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rizikom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i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drugih</a:t>
            </a:r>
            <a:r>
              <a:rPr sz="1200" spc="-139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radnika</a:t>
            </a:r>
            <a:endParaRPr sz="1200">
              <a:latin typeface="Tahoma"/>
              <a:cs typeface="Tahoma"/>
            </a:endParaRPr>
          </a:p>
          <a:p>
            <a:pPr marL="9525" marR="3810" algn="just">
              <a:lnSpc>
                <a:spcPts val="1358"/>
              </a:lnSpc>
              <a:spcBef>
                <a:spcPts val="934"/>
              </a:spcBef>
            </a:pPr>
            <a:r>
              <a:rPr sz="1200" spc="4" dirty="0">
                <a:latin typeface="Tahoma"/>
                <a:cs typeface="Tahoma"/>
              </a:rPr>
              <a:t>-Na </a:t>
            </a:r>
            <a:r>
              <a:rPr sz="1200" spc="-15" dirty="0">
                <a:latin typeface="Tahoma"/>
                <a:cs typeface="Tahoma"/>
              </a:rPr>
              <a:t>osnovu </a:t>
            </a:r>
            <a:r>
              <a:rPr sz="1200" spc="-8" dirty="0">
                <a:latin typeface="Tahoma"/>
                <a:cs typeface="Tahoma"/>
              </a:rPr>
              <a:t>spola, životne </a:t>
            </a:r>
            <a:r>
              <a:rPr sz="1200" spc="-11" dirty="0">
                <a:latin typeface="Tahoma"/>
                <a:cs typeface="Tahoma"/>
              </a:rPr>
              <a:t>dobi, utvrđenih</a:t>
            </a:r>
            <a:r>
              <a:rPr sz="1200" spc="-8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štetnosti </a:t>
            </a:r>
            <a:r>
              <a:rPr sz="1200" spc="30" dirty="0">
                <a:latin typeface="Tahoma"/>
                <a:cs typeface="Tahoma"/>
              </a:rPr>
              <a:t>i </a:t>
            </a:r>
            <a:r>
              <a:rPr sz="1200" spc="8" dirty="0">
                <a:latin typeface="Tahoma"/>
                <a:cs typeface="Tahoma"/>
              </a:rPr>
              <a:t>opasnosti </a:t>
            </a:r>
            <a:r>
              <a:rPr sz="1200" spc="-19" dirty="0">
                <a:latin typeface="Tahoma"/>
                <a:cs typeface="Tahoma"/>
              </a:rPr>
              <a:t>koje </a:t>
            </a:r>
            <a:r>
              <a:rPr sz="1200" spc="-4" dirty="0">
                <a:latin typeface="Tahoma"/>
                <a:cs typeface="Tahoma"/>
              </a:rPr>
              <a:t>poslodavac </a:t>
            </a:r>
            <a:r>
              <a:rPr sz="1200" spc="-15" dirty="0">
                <a:latin typeface="Tahoma"/>
                <a:cs typeface="Tahoma"/>
              </a:rPr>
              <a:t>navodi </a:t>
            </a:r>
            <a:r>
              <a:rPr sz="1200" spc="-30" dirty="0">
                <a:latin typeface="Tahoma"/>
                <a:cs typeface="Tahoma"/>
              </a:rPr>
              <a:t>u </a:t>
            </a:r>
            <a:r>
              <a:rPr sz="1200" spc="-26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Obrascu </a:t>
            </a:r>
            <a:r>
              <a:rPr sz="1200" spc="-240" dirty="0">
                <a:latin typeface="Tahoma"/>
                <a:cs typeface="Tahoma"/>
              </a:rPr>
              <a:t>1</a:t>
            </a:r>
            <a:r>
              <a:rPr sz="1200" spc="-236" dirty="0">
                <a:latin typeface="Tahoma"/>
                <a:cs typeface="Tahoma"/>
              </a:rPr>
              <a:t> </a:t>
            </a:r>
            <a:r>
              <a:rPr sz="1200" spc="19" dirty="0">
                <a:latin typeface="Tahoma"/>
                <a:cs typeface="Tahoma"/>
              </a:rPr>
              <a:t>ili </a:t>
            </a:r>
            <a:r>
              <a:rPr sz="1200" spc="-41" dirty="0">
                <a:latin typeface="Tahoma"/>
                <a:cs typeface="Tahoma"/>
              </a:rPr>
              <a:t>3</a:t>
            </a:r>
            <a:r>
              <a:rPr sz="1200" spc="-38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i </a:t>
            </a:r>
            <a:r>
              <a:rPr sz="1200" spc="-8" dirty="0">
                <a:latin typeface="Tahoma"/>
                <a:cs typeface="Tahoma"/>
              </a:rPr>
              <a:t>dostavlja </a:t>
            </a:r>
            <a:r>
              <a:rPr sz="1200" spc="-19" dirty="0">
                <a:latin typeface="Tahoma"/>
                <a:cs typeface="Tahoma"/>
              </a:rPr>
              <a:t>ljekaru, </a:t>
            </a:r>
            <a:r>
              <a:rPr sz="1200" spc="8" dirty="0">
                <a:latin typeface="Tahoma"/>
                <a:cs typeface="Tahoma"/>
              </a:rPr>
              <a:t>spec.medicine </a:t>
            </a:r>
            <a:r>
              <a:rPr sz="1200" spc="-15" dirty="0">
                <a:latin typeface="Tahoma"/>
                <a:cs typeface="Tahoma"/>
              </a:rPr>
              <a:t>rada </a:t>
            </a:r>
            <a:r>
              <a:rPr sz="1200" spc="-23" dirty="0">
                <a:latin typeface="Tahoma"/>
                <a:cs typeface="Tahoma"/>
              </a:rPr>
              <a:t>nakon </a:t>
            </a:r>
            <a:r>
              <a:rPr sz="1200" spc="-8" dirty="0">
                <a:latin typeface="Tahoma"/>
                <a:cs typeface="Tahoma"/>
              </a:rPr>
              <a:t>pregleda </a:t>
            </a:r>
            <a:r>
              <a:rPr sz="1200" dirty="0">
                <a:latin typeface="Tahoma"/>
                <a:cs typeface="Tahoma"/>
              </a:rPr>
              <a:t>donosi</a:t>
            </a:r>
            <a:r>
              <a:rPr sz="1200" spc="4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ocjenu </a:t>
            </a:r>
            <a:r>
              <a:rPr sz="1200" spc="-15" dirty="0">
                <a:latin typeface="Tahoma"/>
                <a:cs typeface="Tahoma"/>
              </a:rPr>
              <a:t>radne </a:t>
            </a:r>
            <a:r>
              <a:rPr sz="1200" spc="-11" dirty="0">
                <a:latin typeface="Tahoma"/>
                <a:cs typeface="Tahoma"/>
              </a:rPr>
              <a:t> </a:t>
            </a:r>
            <a:r>
              <a:rPr sz="1200" spc="4" dirty="0">
                <a:latin typeface="Tahoma"/>
                <a:cs typeface="Tahoma"/>
              </a:rPr>
              <a:t>sposobnosti,</a:t>
            </a:r>
            <a:r>
              <a:rPr sz="1200" spc="-139" dirty="0">
                <a:latin typeface="Tahoma"/>
                <a:cs typeface="Tahoma"/>
              </a:rPr>
              <a:t> </a:t>
            </a:r>
            <a:r>
              <a:rPr sz="1200" spc="-23" dirty="0">
                <a:latin typeface="Tahoma"/>
                <a:cs typeface="Tahoma"/>
              </a:rPr>
              <a:t>a</a:t>
            </a:r>
            <a:r>
              <a:rPr sz="1200" spc="-139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u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4" dirty="0">
                <a:latin typeface="Tahoma"/>
                <a:cs typeface="Tahoma"/>
              </a:rPr>
              <a:t>skladu</a:t>
            </a:r>
            <a:r>
              <a:rPr sz="1200" spc="-139" dirty="0">
                <a:latin typeface="Tahoma"/>
                <a:cs typeface="Tahoma"/>
              </a:rPr>
              <a:t> </a:t>
            </a:r>
            <a:r>
              <a:rPr sz="1200" spc="8" dirty="0">
                <a:latin typeface="Tahoma"/>
                <a:cs typeface="Tahoma"/>
              </a:rPr>
              <a:t>sa</a:t>
            </a:r>
            <a:r>
              <a:rPr sz="1200" spc="-139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zdravstvenim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stanjem</a:t>
            </a:r>
            <a:r>
              <a:rPr sz="1200" spc="101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i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9" dirty="0">
                <a:latin typeface="Tahoma"/>
                <a:cs typeface="Tahoma"/>
              </a:rPr>
              <a:t>psihoﬁzičkim</a:t>
            </a:r>
            <a:r>
              <a:rPr sz="1200" spc="-139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sposobnostima.</a:t>
            </a:r>
            <a:endParaRPr sz="1200">
              <a:latin typeface="Tahoma"/>
              <a:cs typeface="Tahoma"/>
            </a:endParaRPr>
          </a:p>
          <a:p>
            <a:pPr marL="9525" algn="just">
              <a:spcBef>
                <a:spcPts val="799"/>
              </a:spcBef>
            </a:pPr>
            <a:r>
              <a:rPr sz="1200" spc="-4" dirty="0">
                <a:latin typeface="Tahoma"/>
                <a:cs typeface="Tahoma"/>
              </a:rPr>
              <a:t>Primjer: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radnik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skelar,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4" dirty="0">
                <a:latin typeface="Tahoma"/>
                <a:cs typeface="Tahoma"/>
              </a:rPr>
              <a:t>radi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26" dirty="0">
                <a:latin typeface="Tahoma"/>
                <a:cs typeface="Tahoma"/>
              </a:rPr>
              <a:t>na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visini,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u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buci,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4" dirty="0">
                <a:latin typeface="Tahoma"/>
                <a:cs typeface="Tahoma"/>
              </a:rPr>
              <a:t>teško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26" dirty="0">
                <a:latin typeface="Tahoma"/>
                <a:cs typeface="Tahoma"/>
              </a:rPr>
              <a:t>ﬁzičko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naprezanje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52" y="997948"/>
            <a:ext cx="4696397" cy="4381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14999"/>
              </a:lnSpc>
              <a:spcBef>
                <a:spcPts val="75"/>
              </a:spcBef>
            </a:pPr>
            <a:r>
              <a:rPr sz="1275" spc="-101" dirty="0"/>
              <a:t>Kako</a:t>
            </a:r>
            <a:r>
              <a:rPr sz="1275" spc="-116" dirty="0"/>
              <a:t> </a:t>
            </a:r>
            <a:r>
              <a:rPr sz="1275" spc="-41" dirty="0"/>
              <a:t>se</a:t>
            </a:r>
            <a:r>
              <a:rPr sz="1275" spc="-116" dirty="0"/>
              <a:t> </a:t>
            </a:r>
            <a:r>
              <a:rPr sz="1275" spc="-86" dirty="0"/>
              <a:t>kroz</a:t>
            </a:r>
            <a:r>
              <a:rPr sz="1275" spc="-116" dirty="0"/>
              <a:t> </a:t>
            </a:r>
            <a:r>
              <a:rPr sz="1275" spc="-53" dirty="0"/>
              <a:t>Akt</a:t>
            </a:r>
            <a:r>
              <a:rPr sz="1275" spc="-113" dirty="0"/>
              <a:t> </a:t>
            </a:r>
            <a:r>
              <a:rPr sz="1275" spc="-79" dirty="0"/>
              <a:t>o</a:t>
            </a:r>
            <a:r>
              <a:rPr sz="1275" spc="-116" dirty="0"/>
              <a:t> </a:t>
            </a:r>
            <a:r>
              <a:rPr sz="1275" spc="-79" dirty="0"/>
              <a:t>procjeni</a:t>
            </a:r>
            <a:r>
              <a:rPr sz="1275" spc="-116" dirty="0"/>
              <a:t> </a:t>
            </a:r>
            <a:r>
              <a:rPr sz="1275" spc="-83" dirty="0"/>
              <a:t>rizika</a:t>
            </a:r>
            <a:r>
              <a:rPr sz="1275" spc="-113" dirty="0"/>
              <a:t> </a:t>
            </a:r>
            <a:r>
              <a:rPr sz="1275" spc="-94" dirty="0"/>
              <a:t>utvrđuje</a:t>
            </a:r>
            <a:r>
              <a:rPr sz="1275" spc="-116" dirty="0"/>
              <a:t> </a:t>
            </a:r>
            <a:r>
              <a:rPr sz="1275" spc="-86" dirty="0"/>
              <a:t>da</a:t>
            </a:r>
            <a:r>
              <a:rPr sz="1275" spc="-116" dirty="0"/>
              <a:t> </a:t>
            </a:r>
            <a:r>
              <a:rPr sz="1275" spc="-68" dirty="0"/>
              <a:t>li</a:t>
            </a:r>
            <a:r>
              <a:rPr sz="1275" spc="-113" dirty="0"/>
              <a:t> </a:t>
            </a:r>
            <a:r>
              <a:rPr sz="1275" spc="-86" dirty="0"/>
              <a:t>radnik</a:t>
            </a:r>
            <a:r>
              <a:rPr sz="1275" spc="-116" dirty="0"/>
              <a:t> </a:t>
            </a:r>
            <a:r>
              <a:rPr sz="1275" spc="-94" dirty="0"/>
              <a:t>ispunjava</a:t>
            </a:r>
            <a:r>
              <a:rPr sz="1275" spc="-116" dirty="0"/>
              <a:t> </a:t>
            </a:r>
            <a:r>
              <a:rPr sz="1275" spc="-83" dirty="0"/>
              <a:t>zdravstvene</a:t>
            </a:r>
            <a:r>
              <a:rPr sz="1275" spc="-113" dirty="0"/>
              <a:t> </a:t>
            </a:r>
            <a:r>
              <a:rPr sz="1275" spc="-86" dirty="0"/>
              <a:t>uslove</a:t>
            </a:r>
            <a:r>
              <a:rPr sz="1275" spc="-116" dirty="0"/>
              <a:t> </a:t>
            </a:r>
            <a:r>
              <a:rPr sz="1275" spc="-90" dirty="0"/>
              <a:t>za </a:t>
            </a:r>
            <a:r>
              <a:rPr sz="1275" spc="-363" dirty="0"/>
              <a:t> </a:t>
            </a:r>
            <a:r>
              <a:rPr sz="1275" spc="-83" dirty="0"/>
              <a:t>rad</a:t>
            </a:r>
            <a:r>
              <a:rPr sz="1275" spc="-124" dirty="0"/>
              <a:t> </a:t>
            </a:r>
            <a:r>
              <a:rPr sz="1275" spc="-105" dirty="0"/>
              <a:t>na</a:t>
            </a:r>
            <a:r>
              <a:rPr sz="1275" spc="-120" dirty="0"/>
              <a:t> </a:t>
            </a:r>
            <a:r>
              <a:rPr sz="1275" spc="-101" dirty="0"/>
              <a:t>radnom</a:t>
            </a:r>
            <a:r>
              <a:rPr sz="1275" spc="-120" dirty="0"/>
              <a:t> </a:t>
            </a:r>
            <a:r>
              <a:rPr sz="1275" spc="-86" dirty="0"/>
              <a:t>mjestu?</a:t>
            </a:r>
            <a:endParaRPr sz="1275"/>
          </a:p>
        </p:txBody>
      </p:sp>
      <p:sp>
        <p:nvSpPr>
          <p:cNvPr id="3" name="object 3"/>
          <p:cNvSpPr txBox="1"/>
          <p:nvPr/>
        </p:nvSpPr>
        <p:spPr>
          <a:xfrm>
            <a:off x="298069" y="1559028"/>
            <a:ext cx="11430" cy="5055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79"/>
              </a:spcBef>
            </a:pPr>
            <a:r>
              <a:rPr sz="263" dirty="0">
                <a:latin typeface="Arial MT"/>
                <a:cs typeface="Arial MT"/>
              </a:rPr>
              <a:t>·</a:t>
            </a:r>
            <a:endParaRPr sz="263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544" y="1931871"/>
            <a:ext cx="6258878" cy="48282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25" marR="3810" algn="just">
              <a:lnSpc>
                <a:spcPts val="1193"/>
              </a:lnSpc>
              <a:spcBef>
                <a:spcPts val="165"/>
              </a:spcBef>
            </a:pPr>
            <a:r>
              <a:rPr sz="788" spc="11" dirty="0">
                <a:latin typeface="Tahoma"/>
                <a:cs typeface="Tahoma"/>
              </a:rPr>
              <a:t>-</a:t>
            </a:r>
            <a:r>
              <a:rPr sz="1050" spc="11" dirty="0">
                <a:latin typeface="Tahoma"/>
                <a:cs typeface="Tahoma"/>
              </a:rPr>
              <a:t>Akt </a:t>
            </a:r>
            <a:r>
              <a:rPr sz="1050" dirty="0">
                <a:latin typeface="Tahoma"/>
                <a:cs typeface="Tahoma"/>
              </a:rPr>
              <a:t>o procjeni </a:t>
            </a:r>
            <a:r>
              <a:rPr sz="1050" spc="4" dirty="0">
                <a:latin typeface="Tahoma"/>
                <a:cs typeface="Tahoma"/>
              </a:rPr>
              <a:t>rizika </a:t>
            </a:r>
            <a:r>
              <a:rPr sz="1050" spc="-19" dirty="0">
                <a:latin typeface="Tahoma"/>
                <a:cs typeface="Tahoma"/>
              </a:rPr>
              <a:t>je </a:t>
            </a:r>
            <a:r>
              <a:rPr sz="1050" spc="-11" dirty="0">
                <a:latin typeface="Tahoma"/>
                <a:cs typeface="Tahoma"/>
              </a:rPr>
              <a:t>osnov za </a:t>
            </a:r>
            <a:r>
              <a:rPr sz="1050" spc="-8" dirty="0">
                <a:latin typeface="Tahoma"/>
                <a:cs typeface="Tahoma"/>
              </a:rPr>
              <a:t>izradu </a:t>
            </a:r>
            <a:r>
              <a:rPr sz="1050" spc="-4" dirty="0">
                <a:latin typeface="Tahoma"/>
                <a:cs typeface="Tahoma"/>
              </a:rPr>
              <a:t>internog akta </a:t>
            </a:r>
            <a:r>
              <a:rPr sz="1050" dirty="0">
                <a:latin typeface="Tahoma"/>
                <a:cs typeface="Tahoma"/>
              </a:rPr>
              <a:t>o </a:t>
            </a:r>
            <a:r>
              <a:rPr sz="1050" spc="15" dirty="0">
                <a:latin typeface="Tahoma"/>
                <a:cs typeface="Tahoma"/>
              </a:rPr>
              <a:t>zaštiti </a:t>
            </a:r>
            <a:r>
              <a:rPr sz="1050" spc="-23" dirty="0">
                <a:latin typeface="Tahoma"/>
                <a:cs typeface="Tahoma"/>
              </a:rPr>
              <a:t>na </a:t>
            </a:r>
            <a:r>
              <a:rPr sz="1050" spc="-15" dirty="0">
                <a:latin typeface="Tahoma"/>
                <a:cs typeface="Tahoma"/>
              </a:rPr>
              <a:t>radu </a:t>
            </a:r>
            <a:r>
              <a:rPr sz="1050" spc="-19" dirty="0">
                <a:latin typeface="Tahoma"/>
                <a:cs typeface="Tahoma"/>
              </a:rPr>
              <a:t>kojeg </a:t>
            </a:r>
            <a:r>
              <a:rPr sz="1050" spc="4" dirty="0">
                <a:latin typeface="Tahoma"/>
                <a:cs typeface="Tahoma"/>
              </a:rPr>
              <a:t>donosi </a:t>
            </a:r>
            <a:r>
              <a:rPr sz="1050" spc="-8" dirty="0">
                <a:latin typeface="Tahoma"/>
                <a:cs typeface="Tahoma"/>
              </a:rPr>
              <a:t>poslodavac, </a:t>
            </a:r>
            <a:r>
              <a:rPr sz="1050" spc="-19" dirty="0">
                <a:latin typeface="Tahoma"/>
                <a:cs typeface="Tahoma"/>
              </a:rPr>
              <a:t>a </a:t>
            </a:r>
            <a:r>
              <a:rPr sz="1050" spc="-11" dirty="0">
                <a:latin typeface="Tahoma"/>
                <a:cs typeface="Tahoma"/>
              </a:rPr>
              <a:t>kojim </a:t>
            </a:r>
            <a:r>
              <a:rPr sz="1050" spc="19" dirty="0">
                <a:latin typeface="Tahoma"/>
                <a:cs typeface="Tahoma"/>
              </a:rPr>
              <a:t>se </a:t>
            </a:r>
            <a:r>
              <a:rPr sz="1050" spc="-319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deﬁniše</a:t>
            </a:r>
            <a:r>
              <a:rPr sz="1050" spc="214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način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utvrđivanja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zdravstvenog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stanja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radnika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koji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rade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23" dirty="0">
                <a:latin typeface="Tahoma"/>
                <a:cs typeface="Tahoma"/>
              </a:rPr>
              <a:t>na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poslovima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sa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povećanim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rizikom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26" dirty="0">
                <a:latin typeface="Tahoma"/>
                <a:cs typeface="Tahoma"/>
              </a:rPr>
              <a:t>i</a:t>
            </a:r>
            <a:r>
              <a:rPr sz="1050" spc="-5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drugih </a:t>
            </a:r>
            <a:r>
              <a:rPr sz="1050" spc="-323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radnika…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544" y="2500275"/>
            <a:ext cx="1207294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050" spc="11" dirty="0">
                <a:latin typeface="Tahoma"/>
                <a:cs typeface="Tahoma"/>
              </a:rPr>
              <a:t>-Poslove</a:t>
            </a:r>
            <a:r>
              <a:rPr sz="1050" spc="79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iz</a:t>
            </a:r>
            <a:r>
              <a:rPr sz="1050" spc="79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člana</a:t>
            </a:r>
            <a:r>
              <a:rPr sz="1050" spc="79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4.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9468" y="2521716"/>
            <a:ext cx="4994434" cy="153888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1"/>
              </a:lnSpc>
            </a:pPr>
            <a:r>
              <a:rPr sz="1050" spc="8" dirty="0">
                <a:latin typeface="Tahoma"/>
                <a:cs typeface="Tahoma"/>
              </a:rPr>
              <a:t>Pravilnika</a:t>
            </a:r>
            <a:r>
              <a:rPr sz="1050" spc="94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o</a:t>
            </a:r>
            <a:r>
              <a:rPr sz="1050" spc="98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postupku</a:t>
            </a:r>
            <a:r>
              <a:rPr sz="1050" spc="94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raspoređivanja</a:t>
            </a:r>
            <a:r>
              <a:rPr sz="1050" spc="98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radnika</a:t>
            </a:r>
            <a:r>
              <a:rPr sz="1050" spc="94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na</a:t>
            </a:r>
            <a:r>
              <a:rPr sz="1050" spc="98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poslove</a:t>
            </a:r>
            <a:r>
              <a:rPr sz="1050" spc="98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sa</a:t>
            </a:r>
            <a:r>
              <a:rPr sz="1050" spc="94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povećanim</a:t>
            </a:r>
            <a:r>
              <a:rPr sz="1050" spc="98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rizikom</a:t>
            </a:r>
            <a:r>
              <a:rPr sz="1050" spc="94" dirty="0">
                <a:latin typeface="Tahoma"/>
                <a:cs typeface="Tahoma"/>
              </a:rPr>
              <a:t> </a:t>
            </a:r>
            <a:r>
              <a:rPr sz="1050" spc="30" dirty="0">
                <a:latin typeface="Tahoma"/>
                <a:cs typeface="Tahoma"/>
              </a:rPr>
              <a:t>i</a:t>
            </a:r>
            <a:r>
              <a:rPr sz="1050" spc="98" dirty="0">
                <a:latin typeface="Tahoma"/>
                <a:cs typeface="Tahoma"/>
              </a:rPr>
              <a:t> </a:t>
            </a:r>
            <a:r>
              <a:rPr sz="1050" spc="8" dirty="0">
                <a:latin typeface="Tahoma"/>
                <a:cs typeface="Tahoma"/>
              </a:rPr>
              <a:t>o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069" y="2676083"/>
            <a:ext cx="6245543" cy="153888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1"/>
              </a:lnSpc>
            </a:pPr>
            <a:r>
              <a:rPr sz="1050" spc="8" dirty="0">
                <a:latin typeface="Tahoma"/>
                <a:cs typeface="Tahoma"/>
              </a:rPr>
              <a:t>postupku</a:t>
            </a:r>
            <a:r>
              <a:rPr sz="1050" spc="-2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prethodnih</a:t>
            </a:r>
            <a:r>
              <a:rPr sz="1050" spc="-23" dirty="0">
                <a:latin typeface="Tahoma"/>
                <a:cs typeface="Tahoma"/>
              </a:rPr>
              <a:t> </a:t>
            </a:r>
            <a:r>
              <a:rPr sz="1050" spc="30" dirty="0">
                <a:latin typeface="Tahoma"/>
                <a:cs typeface="Tahoma"/>
              </a:rPr>
              <a:t>i</a:t>
            </a:r>
            <a:r>
              <a:rPr sz="1050" spc="-19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periodičnih</a:t>
            </a:r>
            <a:r>
              <a:rPr sz="1050" spc="-2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ljekarskih</a:t>
            </a:r>
            <a:r>
              <a:rPr sz="1050" spc="-2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pregleda</a:t>
            </a:r>
            <a:r>
              <a:rPr sz="1050" spc="-19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radnika</a:t>
            </a:r>
            <a:r>
              <a:rPr sz="1050" spc="-23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koji</a:t>
            </a:r>
            <a:r>
              <a:rPr sz="1050" spc="-23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obavljaju</a:t>
            </a:r>
            <a:r>
              <a:rPr sz="1050" spc="-19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poslove</a:t>
            </a:r>
            <a:r>
              <a:rPr sz="1050" spc="-23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sa</a:t>
            </a:r>
            <a:r>
              <a:rPr sz="1050" spc="-23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povećanim</a:t>
            </a:r>
            <a:r>
              <a:rPr sz="1050" spc="-19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rizikom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069" y="2830448"/>
            <a:ext cx="1612106" cy="153888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1"/>
              </a:lnSpc>
            </a:pPr>
            <a:r>
              <a:rPr sz="1050" spc="-15" dirty="0">
                <a:latin typeface="Tahoma"/>
                <a:cs typeface="Tahoma"/>
              </a:rPr>
              <a:t>(Sl.novine</a:t>
            </a:r>
            <a:r>
              <a:rPr sz="1050" spc="-34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FBiH,</a:t>
            </a:r>
            <a:r>
              <a:rPr sz="1050" spc="-34" dirty="0">
                <a:latin typeface="Tahoma"/>
                <a:cs typeface="Tahoma"/>
              </a:rPr>
              <a:t> </a:t>
            </a:r>
            <a:r>
              <a:rPr sz="1050" spc="-19" dirty="0">
                <a:latin typeface="Tahoma"/>
                <a:cs typeface="Tahoma"/>
              </a:rPr>
              <a:t>br.9/2023)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8791" y="2809007"/>
            <a:ext cx="4600099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050" spc="4" dirty="0">
                <a:latin typeface="Tahoma"/>
                <a:cs typeface="Tahoma"/>
              </a:rPr>
              <a:t>može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obavljati</a:t>
            </a:r>
            <a:r>
              <a:rPr sz="1050" spc="-26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radnik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koji</a:t>
            </a:r>
            <a:r>
              <a:rPr sz="1050" spc="-26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ispunjava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uvjete</a:t>
            </a:r>
            <a:r>
              <a:rPr sz="1050" spc="-26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u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pogledu</a:t>
            </a:r>
            <a:r>
              <a:rPr sz="1050" spc="-26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starosne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spc="11" dirty="0">
                <a:latin typeface="Tahoma"/>
                <a:cs typeface="Tahoma"/>
              </a:rPr>
              <a:t>dobi</a:t>
            </a:r>
            <a:r>
              <a:rPr sz="1050" spc="-26" dirty="0">
                <a:latin typeface="Tahoma"/>
                <a:cs typeface="Tahoma"/>
              </a:rPr>
              <a:t> </a:t>
            </a:r>
            <a:r>
              <a:rPr sz="1050" spc="30" dirty="0">
                <a:latin typeface="Tahoma"/>
                <a:cs typeface="Tahoma"/>
              </a:rPr>
              <a:t>i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spola,</a:t>
            </a:r>
            <a:r>
              <a:rPr sz="1050" spc="-26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te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544" y="2963374"/>
            <a:ext cx="6242685" cy="329417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9525" marR="3810">
              <a:lnSpc>
                <a:spcPts val="1215"/>
              </a:lnSpc>
              <a:spcBef>
                <a:spcPts val="169"/>
              </a:spcBef>
            </a:pPr>
            <a:r>
              <a:rPr sz="1050" spc="-4" dirty="0">
                <a:latin typeface="Tahoma"/>
                <a:cs typeface="Tahoma"/>
              </a:rPr>
              <a:t>zahtjeve</a:t>
            </a:r>
            <a:r>
              <a:rPr sz="1050" spc="101" dirty="0">
                <a:latin typeface="Tahoma"/>
                <a:cs typeface="Tahoma"/>
              </a:rPr>
              <a:t> </a:t>
            </a:r>
            <a:r>
              <a:rPr sz="1050" spc="-15" dirty="0">
                <a:latin typeface="Tahoma"/>
                <a:cs typeface="Tahoma"/>
              </a:rPr>
              <a:t>u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pogledu</a:t>
            </a:r>
            <a:r>
              <a:rPr sz="1050" spc="101" dirty="0">
                <a:latin typeface="Tahoma"/>
                <a:cs typeface="Tahoma"/>
              </a:rPr>
              <a:t> </a:t>
            </a:r>
            <a:r>
              <a:rPr sz="1050" spc="-4" dirty="0">
                <a:latin typeface="Tahoma"/>
                <a:cs typeface="Tahoma"/>
              </a:rPr>
              <a:t>zdravstvenog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stanja</a:t>
            </a:r>
            <a:r>
              <a:rPr sz="1050" spc="101" dirty="0">
                <a:latin typeface="Tahoma"/>
                <a:cs typeface="Tahoma"/>
              </a:rPr>
              <a:t> </a:t>
            </a:r>
            <a:r>
              <a:rPr sz="1050" spc="30" dirty="0">
                <a:latin typeface="Tahoma"/>
                <a:cs typeface="Tahoma"/>
              </a:rPr>
              <a:t>i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spc="23" dirty="0">
                <a:latin typeface="Tahoma"/>
                <a:cs typeface="Tahoma"/>
              </a:rPr>
              <a:t>psihoﬁzičke</a:t>
            </a:r>
            <a:r>
              <a:rPr sz="1050" spc="101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sposobnosti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radnika</a:t>
            </a:r>
            <a:r>
              <a:rPr sz="1050" spc="90" dirty="0">
                <a:latin typeface="Tahoma"/>
                <a:cs typeface="Tahoma"/>
              </a:rPr>
              <a:t> </a:t>
            </a:r>
            <a:r>
              <a:rPr sz="1050" b="1" spc="-60" dirty="0">
                <a:latin typeface="Tahoma"/>
                <a:cs typeface="Tahoma"/>
              </a:rPr>
              <a:t>utvrđene</a:t>
            </a:r>
            <a:r>
              <a:rPr sz="1050" b="1" spc="124" dirty="0">
                <a:latin typeface="Tahoma"/>
                <a:cs typeface="Tahoma"/>
              </a:rPr>
              <a:t> </a:t>
            </a:r>
            <a:r>
              <a:rPr sz="1050" b="1" spc="-64" dirty="0">
                <a:latin typeface="Tahoma"/>
                <a:cs typeface="Tahoma"/>
              </a:rPr>
              <a:t>internim</a:t>
            </a:r>
            <a:r>
              <a:rPr sz="1050" b="1" spc="120" dirty="0">
                <a:latin typeface="Tahoma"/>
                <a:cs typeface="Tahoma"/>
              </a:rPr>
              <a:t> </a:t>
            </a:r>
            <a:r>
              <a:rPr sz="1050" b="1" spc="-68" dirty="0">
                <a:latin typeface="Tahoma"/>
                <a:cs typeface="Tahoma"/>
              </a:rPr>
              <a:t>aktom</a:t>
            </a:r>
            <a:r>
              <a:rPr sz="1050" b="1" spc="124" dirty="0">
                <a:latin typeface="Tahoma"/>
                <a:cs typeface="Tahoma"/>
              </a:rPr>
              <a:t> </a:t>
            </a:r>
            <a:r>
              <a:rPr sz="1050" b="1" spc="-56" dirty="0">
                <a:latin typeface="Tahoma"/>
                <a:cs typeface="Tahoma"/>
              </a:rPr>
              <a:t>o </a:t>
            </a:r>
            <a:r>
              <a:rPr sz="1050" b="1" spc="-296" dirty="0">
                <a:latin typeface="Tahoma"/>
                <a:cs typeface="Tahoma"/>
              </a:rPr>
              <a:t> </a:t>
            </a:r>
            <a:r>
              <a:rPr sz="1050" b="1" spc="-41" dirty="0">
                <a:latin typeface="Tahoma"/>
                <a:cs typeface="Tahoma"/>
              </a:rPr>
              <a:t>zaštiti</a:t>
            </a:r>
            <a:r>
              <a:rPr sz="1050" b="1" spc="-98" dirty="0">
                <a:latin typeface="Tahoma"/>
                <a:cs typeface="Tahoma"/>
              </a:rPr>
              <a:t> </a:t>
            </a:r>
            <a:r>
              <a:rPr sz="1050" b="1" spc="-79" dirty="0">
                <a:latin typeface="Tahoma"/>
                <a:cs typeface="Tahoma"/>
              </a:rPr>
              <a:t>na</a:t>
            </a:r>
            <a:r>
              <a:rPr sz="1050" b="1" spc="-98" dirty="0">
                <a:latin typeface="Tahoma"/>
                <a:cs typeface="Tahoma"/>
              </a:rPr>
              <a:t> </a:t>
            </a:r>
            <a:r>
              <a:rPr sz="1050" b="1" spc="-56" dirty="0">
                <a:latin typeface="Tahoma"/>
                <a:cs typeface="Tahoma"/>
              </a:rPr>
              <a:t>r</a:t>
            </a:r>
            <a:r>
              <a:rPr sz="1050" b="1" spc="-75" dirty="0">
                <a:latin typeface="Tahoma"/>
                <a:cs typeface="Tahoma"/>
              </a:rPr>
              <a:t>adu</a:t>
            </a:r>
            <a:r>
              <a:rPr sz="1050" b="1" spc="-98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za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radni</a:t>
            </a:r>
            <a:r>
              <a:rPr sz="1050" spc="-19" dirty="0">
                <a:latin typeface="Tahoma"/>
                <a:cs typeface="Tahoma"/>
              </a:rPr>
              <a:t>k</a:t>
            </a:r>
            <a:r>
              <a:rPr sz="1050" spc="15" dirty="0">
                <a:latin typeface="Tahoma"/>
                <a:cs typeface="Tahoma"/>
              </a:rPr>
              <a:t>e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k</a:t>
            </a:r>
            <a:r>
              <a:rPr sz="1050" dirty="0">
                <a:latin typeface="Tahoma"/>
                <a:cs typeface="Tahoma"/>
              </a:rPr>
              <a:t>oji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r</a:t>
            </a:r>
            <a:r>
              <a:rPr sz="1050" dirty="0">
                <a:latin typeface="Tahoma"/>
                <a:cs typeface="Tahoma"/>
              </a:rPr>
              <a:t>ade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11" dirty="0">
                <a:latin typeface="Tahoma"/>
                <a:cs typeface="Tahoma"/>
              </a:rPr>
              <a:t>na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4" dirty="0">
                <a:latin typeface="Tahoma"/>
                <a:cs typeface="Tahoma"/>
              </a:rPr>
              <a:t>r</a:t>
            </a:r>
            <a:r>
              <a:rPr sz="1050" dirty="0">
                <a:latin typeface="Tahoma"/>
                <a:cs typeface="Tahoma"/>
              </a:rPr>
              <a:t>adnim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-8" dirty="0">
                <a:latin typeface="Tahoma"/>
                <a:cs typeface="Tahoma"/>
              </a:rPr>
              <a:t>mj</a:t>
            </a:r>
            <a:r>
              <a:rPr sz="1050" spc="-19" dirty="0">
                <a:latin typeface="Tahoma"/>
                <a:cs typeface="Tahoma"/>
              </a:rPr>
              <a:t>e</a:t>
            </a:r>
            <a:r>
              <a:rPr sz="1050" spc="38" dirty="0">
                <a:latin typeface="Tahoma"/>
                <a:cs typeface="Tahoma"/>
              </a:rPr>
              <a:t>s</a:t>
            </a:r>
            <a:r>
              <a:rPr sz="1050" spc="15" dirty="0">
                <a:latin typeface="Tahoma"/>
                <a:cs typeface="Tahoma"/>
              </a:rPr>
              <a:t>tima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19" dirty="0">
                <a:latin typeface="Tahoma"/>
                <a:cs typeface="Tahoma"/>
              </a:rPr>
              <a:t>sa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</a:t>
            </a:r>
            <a:r>
              <a:rPr sz="1050" spc="-15" dirty="0">
                <a:latin typeface="Tahoma"/>
                <a:cs typeface="Tahoma"/>
              </a:rPr>
              <a:t>o</a:t>
            </a:r>
            <a:r>
              <a:rPr sz="1050" spc="-38" dirty="0">
                <a:latin typeface="Tahoma"/>
                <a:cs typeface="Tahoma"/>
              </a:rPr>
              <a:t>v</a:t>
            </a:r>
            <a:r>
              <a:rPr sz="1050" spc="15" dirty="0">
                <a:latin typeface="Tahoma"/>
                <a:cs typeface="Tahoma"/>
              </a:rPr>
              <a:t>ećanim</a:t>
            </a:r>
            <a:r>
              <a:rPr sz="1050" spc="-116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rizi</a:t>
            </a:r>
            <a:r>
              <a:rPr sz="1050" spc="4" dirty="0">
                <a:latin typeface="Tahoma"/>
                <a:cs typeface="Tahoma"/>
              </a:rPr>
              <a:t>ko</a:t>
            </a:r>
            <a:r>
              <a:rPr sz="1050" spc="-19" dirty="0">
                <a:latin typeface="Tahoma"/>
                <a:cs typeface="Tahoma"/>
              </a:rPr>
              <a:t>m</a:t>
            </a:r>
            <a:r>
              <a:rPr sz="1050" spc="-23" dirty="0">
                <a:latin typeface="Tahoma"/>
                <a:cs typeface="Tahoma"/>
              </a:rPr>
              <a:t>.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52" y="997947"/>
            <a:ext cx="4696397" cy="6252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14999"/>
              </a:lnSpc>
              <a:spcBef>
                <a:spcPts val="75"/>
              </a:spcBef>
            </a:pPr>
            <a:r>
              <a:rPr spc="-60" dirty="0"/>
              <a:t>Šta</a:t>
            </a:r>
            <a:r>
              <a:rPr spc="-109" dirty="0"/>
              <a:t> </a:t>
            </a:r>
            <a:r>
              <a:rPr spc="-98" dirty="0"/>
              <a:t>je</a:t>
            </a:r>
            <a:r>
              <a:rPr spc="-109" dirty="0"/>
              <a:t> </a:t>
            </a:r>
            <a:r>
              <a:rPr spc="-79" dirty="0"/>
              <a:t>svrha</a:t>
            </a:r>
            <a:r>
              <a:rPr spc="-109" dirty="0"/>
              <a:t> </a:t>
            </a:r>
            <a:r>
              <a:rPr spc="-94" dirty="0"/>
              <a:t>obavljanja</a:t>
            </a:r>
            <a:r>
              <a:rPr spc="-109" dirty="0"/>
              <a:t> </a:t>
            </a:r>
            <a:r>
              <a:rPr spc="-83" dirty="0"/>
              <a:t>prethodnih</a:t>
            </a:r>
            <a:r>
              <a:rPr spc="-109" dirty="0"/>
              <a:t> </a:t>
            </a:r>
            <a:r>
              <a:rPr spc="-56" dirty="0"/>
              <a:t>i</a:t>
            </a:r>
            <a:r>
              <a:rPr spc="-109" dirty="0"/>
              <a:t> </a:t>
            </a:r>
            <a:r>
              <a:rPr spc="-68" dirty="0"/>
              <a:t>periodičnih</a:t>
            </a:r>
            <a:r>
              <a:rPr spc="-105" dirty="0"/>
              <a:t> </a:t>
            </a:r>
            <a:r>
              <a:rPr spc="-83" dirty="0"/>
              <a:t>ljekarskih</a:t>
            </a:r>
            <a:r>
              <a:rPr spc="-109" dirty="0"/>
              <a:t> </a:t>
            </a:r>
            <a:r>
              <a:rPr spc="-75" dirty="0"/>
              <a:t>pregleda</a:t>
            </a:r>
            <a:r>
              <a:rPr spc="-109" dirty="0"/>
              <a:t> </a:t>
            </a:r>
            <a:r>
              <a:rPr spc="-86" dirty="0"/>
              <a:t>radnika</a:t>
            </a:r>
            <a:r>
              <a:rPr spc="-109" dirty="0"/>
              <a:t> </a:t>
            </a:r>
            <a:r>
              <a:rPr spc="-53" dirty="0"/>
              <a:t>sa</a:t>
            </a:r>
            <a:r>
              <a:rPr spc="-109" dirty="0"/>
              <a:t> </a:t>
            </a:r>
            <a:r>
              <a:rPr spc="-64" dirty="0"/>
              <a:t>aspekta </a:t>
            </a:r>
            <a:r>
              <a:rPr spc="-338" dirty="0"/>
              <a:t> </a:t>
            </a:r>
            <a:r>
              <a:rPr spc="-146" dirty="0"/>
              <a:t>m</a:t>
            </a:r>
            <a:r>
              <a:rPr spc="-56" dirty="0"/>
              <a:t>edici</a:t>
            </a:r>
            <a:r>
              <a:rPr spc="-79" dirty="0"/>
              <a:t>n</a:t>
            </a:r>
            <a:r>
              <a:rPr spc="-60" dirty="0"/>
              <a:t>e</a:t>
            </a:r>
            <a:r>
              <a:rPr spc="-113" dirty="0"/>
              <a:t> </a:t>
            </a:r>
            <a:r>
              <a:rPr spc="-71" dirty="0"/>
              <a:t>r</a:t>
            </a:r>
            <a:r>
              <a:rPr spc="-83" dirty="0"/>
              <a:t>ada</a:t>
            </a:r>
            <a:r>
              <a:rPr spc="-113" dirty="0"/>
              <a:t> k</a:t>
            </a:r>
            <a:r>
              <a:rPr spc="-83" dirty="0"/>
              <a:t>ada</a:t>
            </a:r>
            <a:r>
              <a:rPr spc="-113" dirty="0"/>
              <a:t> </a:t>
            </a:r>
            <a:r>
              <a:rPr spc="-38" dirty="0"/>
              <a:t>se</a:t>
            </a:r>
            <a:r>
              <a:rPr spc="-113" dirty="0"/>
              <a:t> </a:t>
            </a:r>
            <a:r>
              <a:rPr spc="-26" dirty="0"/>
              <a:t>sti</a:t>
            </a:r>
            <a:r>
              <a:rPr spc="-41" dirty="0"/>
              <a:t>č</a:t>
            </a:r>
            <a:r>
              <a:rPr spc="-60" dirty="0"/>
              <a:t>e</a:t>
            </a:r>
            <a:r>
              <a:rPr spc="-113" dirty="0"/>
              <a:t> </a:t>
            </a:r>
            <a:r>
              <a:rPr spc="-101" dirty="0"/>
              <a:t>dojam</a:t>
            </a:r>
            <a:r>
              <a:rPr spc="-113" dirty="0"/>
              <a:t> </a:t>
            </a:r>
            <a:r>
              <a:rPr spc="-83" dirty="0"/>
              <a:t>da</a:t>
            </a:r>
            <a:r>
              <a:rPr spc="-113" dirty="0"/>
              <a:t> </a:t>
            </a:r>
            <a:r>
              <a:rPr spc="-68" dirty="0"/>
              <a:t>su</a:t>
            </a:r>
            <a:r>
              <a:rPr spc="-113" dirty="0"/>
              <a:t> </a:t>
            </a:r>
            <a:r>
              <a:rPr spc="-75" dirty="0"/>
              <a:t>sami</a:t>
            </a:r>
            <a:r>
              <a:rPr spc="-113" dirty="0"/>
              <a:t> </a:t>
            </a:r>
            <a:r>
              <a:rPr spc="-53" dirty="0"/>
              <a:t>sebi</a:t>
            </a:r>
            <a:r>
              <a:rPr spc="-113" dirty="0"/>
              <a:t> </a:t>
            </a:r>
            <a:r>
              <a:rPr spc="-64" dirty="0"/>
              <a:t>s</a:t>
            </a:r>
            <a:r>
              <a:rPr spc="-79" dirty="0"/>
              <a:t>vrha?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544" y="1481465"/>
            <a:ext cx="6203632" cy="2203938"/>
          </a:xfrm>
          <a:prstGeom prst="rect">
            <a:avLst/>
          </a:prstGeom>
        </p:spPr>
        <p:txBody>
          <a:bodyPr vert="horz" wrap="square" lIns="0" tIns="80963" rIns="0" bIns="0" rtlCol="0">
            <a:spAutoFit/>
          </a:bodyPr>
          <a:lstStyle/>
          <a:p>
            <a:pPr marL="9525">
              <a:spcBef>
                <a:spcPts val="638"/>
              </a:spcBef>
            </a:pPr>
            <a:r>
              <a:rPr sz="825" dirty="0">
                <a:latin typeface="Arial MT"/>
                <a:cs typeface="Arial MT"/>
              </a:rPr>
              <a:t>·</a:t>
            </a:r>
            <a:endParaRPr sz="825">
              <a:latin typeface="Arial MT"/>
              <a:cs typeface="Arial MT"/>
            </a:endParaRPr>
          </a:p>
          <a:p>
            <a:pPr>
              <a:spcBef>
                <a:spcPts val="19"/>
              </a:spcBef>
            </a:pPr>
            <a:endParaRPr sz="788">
              <a:latin typeface="Arial MT"/>
              <a:cs typeface="Arial MT"/>
            </a:endParaRPr>
          </a:p>
          <a:p>
            <a:pPr marL="9525" marR="224314">
              <a:lnSpc>
                <a:spcPts val="1365"/>
              </a:lnSpc>
            </a:pPr>
            <a:r>
              <a:rPr sz="1200" spc="15" dirty="0">
                <a:latin typeface="Tahoma"/>
                <a:cs typeface="Tahoma"/>
              </a:rPr>
              <a:t>-Zaštita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zdravlja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radnika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je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osnovna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svrha</a:t>
            </a:r>
            <a:r>
              <a:rPr sz="1200" spc="116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ljekarskog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pregleda,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26" dirty="0">
                <a:latin typeface="Tahoma"/>
                <a:cs typeface="Tahoma"/>
              </a:rPr>
              <a:t>u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4" dirty="0">
                <a:latin typeface="Tahoma"/>
                <a:cs typeface="Tahoma"/>
              </a:rPr>
              <a:t>skladu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11" dirty="0">
                <a:latin typeface="Tahoma"/>
                <a:cs typeface="Tahoma"/>
              </a:rPr>
              <a:t>sa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tim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4" dirty="0">
                <a:latin typeface="Tahoma"/>
                <a:cs typeface="Tahoma"/>
              </a:rPr>
              <a:t>ocjena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radne </a:t>
            </a:r>
            <a:r>
              <a:rPr sz="1200" spc="-363" dirty="0">
                <a:latin typeface="Tahoma"/>
                <a:cs typeface="Tahoma"/>
              </a:rPr>
              <a:t> </a:t>
            </a:r>
            <a:r>
              <a:rPr sz="1200" spc="11" dirty="0">
                <a:latin typeface="Tahoma"/>
                <a:cs typeface="Tahoma"/>
              </a:rPr>
              <a:t>sposobnosti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vezana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za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posao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koji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4" dirty="0">
                <a:latin typeface="Tahoma"/>
                <a:cs typeface="Tahoma"/>
              </a:rPr>
              <a:t>će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da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obavlja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9" dirty="0">
                <a:latin typeface="Tahoma"/>
                <a:cs typeface="Tahoma"/>
              </a:rPr>
              <a:t>ili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23" dirty="0">
                <a:latin typeface="Tahoma"/>
                <a:cs typeface="Tahoma"/>
              </a:rPr>
              <a:t>ga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8" dirty="0">
                <a:latin typeface="Tahoma"/>
                <a:cs typeface="Tahoma"/>
              </a:rPr>
              <a:t>već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obavlja.</a:t>
            </a:r>
            <a:endParaRPr sz="1200">
              <a:latin typeface="Tahoma"/>
              <a:cs typeface="Tahoma"/>
            </a:endParaRPr>
          </a:p>
          <a:p>
            <a:pPr marL="9525">
              <a:spcBef>
                <a:spcPts val="799"/>
              </a:spcBef>
            </a:pPr>
            <a:r>
              <a:rPr sz="1200" b="1" spc="-71" dirty="0">
                <a:latin typeface="Tahoma"/>
                <a:cs typeface="Tahoma"/>
              </a:rPr>
              <a:t>-Zloupotrebe</a:t>
            </a:r>
            <a:r>
              <a:rPr sz="1200" b="1" spc="-113" dirty="0">
                <a:latin typeface="Tahoma"/>
                <a:cs typeface="Tahoma"/>
              </a:rPr>
              <a:t> </a:t>
            </a:r>
            <a:r>
              <a:rPr sz="1200" b="1" spc="-83" dirty="0">
                <a:latin typeface="Tahoma"/>
                <a:cs typeface="Tahoma"/>
              </a:rPr>
              <a:t>ljekarskih</a:t>
            </a:r>
            <a:r>
              <a:rPr sz="1200" b="1" spc="-109" dirty="0">
                <a:latin typeface="Tahoma"/>
                <a:cs typeface="Tahoma"/>
              </a:rPr>
              <a:t> </a:t>
            </a:r>
            <a:r>
              <a:rPr sz="1200" b="1" spc="-94" dirty="0">
                <a:latin typeface="Tahoma"/>
                <a:cs typeface="Tahoma"/>
              </a:rPr>
              <a:t>uvjerenja</a:t>
            </a:r>
            <a:r>
              <a:rPr sz="1200" b="1" spc="-109" dirty="0">
                <a:latin typeface="Tahoma"/>
                <a:cs typeface="Tahoma"/>
              </a:rPr>
              <a:t> mogu</a:t>
            </a:r>
            <a:r>
              <a:rPr sz="1200" b="1" spc="-113" dirty="0">
                <a:latin typeface="Tahoma"/>
                <a:cs typeface="Tahoma"/>
              </a:rPr>
              <a:t> </a:t>
            </a:r>
            <a:r>
              <a:rPr sz="1200" b="1" spc="-60" dirty="0">
                <a:latin typeface="Tahoma"/>
                <a:cs typeface="Tahoma"/>
              </a:rPr>
              <a:t>biti</a:t>
            </a:r>
            <a:r>
              <a:rPr sz="1200" b="1" spc="-109" dirty="0">
                <a:latin typeface="Tahoma"/>
                <a:cs typeface="Tahoma"/>
              </a:rPr>
              <a:t> </a:t>
            </a:r>
            <a:r>
              <a:rPr sz="1200" b="1" spc="-86" dirty="0">
                <a:latin typeface="Tahoma"/>
                <a:cs typeface="Tahoma"/>
              </a:rPr>
              <a:t>uzrok</a:t>
            </a:r>
            <a:r>
              <a:rPr sz="1200" b="1" spc="-109" dirty="0">
                <a:latin typeface="Tahoma"/>
                <a:cs typeface="Tahoma"/>
              </a:rPr>
              <a:t> </a:t>
            </a:r>
            <a:r>
              <a:rPr sz="1200" b="1" spc="-86" dirty="0">
                <a:latin typeface="Tahoma"/>
                <a:cs typeface="Tahoma"/>
              </a:rPr>
              <a:t>povređivanja</a:t>
            </a:r>
            <a:r>
              <a:rPr sz="1200" b="1" spc="-113" dirty="0">
                <a:latin typeface="Tahoma"/>
                <a:cs typeface="Tahoma"/>
              </a:rPr>
              <a:t> </a:t>
            </a:r>
            <a:r>
              <a:rPr sz="1200" b="1" spc="-86" dirty="0">
                <a:latin typeface="Tahoma"/>
                <a:cs typeface="Tahoma"/>
              </a:rPr>
              <a:t>radnika</a:t>
            </a:r>
            <a:endParaRPr sz="1200">
              <a:latin typeface="Tahoma"/>
              <a:cs typeface="Tahoma"/>
            </a:endParaRPr>
          </a:p>
          <a:p>
            <a:pPr marL="40005">
              <a:spcBef>
                <a:spcPts val="825"/>
              </a:spcBef>
            </a:pPr>
            <a:r>
              <a:rPr sz="1200" b="1" spc="-41" dirty="0">
                <a:latin typeface="Tahoma"/>
                <a:cs typeface="Tahoma"/>
              </a:rPr>
              <a:t>-</a:t>
            </a:r>
            <a:r>
              <a:rPr sz="1200" b="1" spc="-98" dirty="0">
                <a:latin typeface="Tahoma"/>
                <a:cs typeface="Tahoma"/>
              </a:rPr>
              <a:t>P</a:t>
            </a:r>
            <a:r>
              <a:rPr sz="1200" b="1" spc="-60" dirty="0">
                <a:latin typeface="Tahoma"/>
                <a:cs typeface="Tahoma"/>
              </a:rPr>
              <a:t>osljedi</a:t>
            </a:r>
            <a:r>
              <a:rPr sz="1200" b="1" spc="-71" dirty="0">
                <a:latin typeface="Tahoma"/>
                <a:cs typeface="Tahoma"/>
              </a:rPr>
              <a:t>c</a:t>
            </a:r>
            <a:r>
              <a:rPr sz="1200" b="1" spc="-60" dirty="0">
                <a:latin typeface="Tahoma"/>
                <a:cs typeface="Tahoma"/>
              </a:rPr>
              <a:t>e</a:t>
            </a:r>
            <a:r>
              <a:rPr sz="1200" b="1" spc="-113" dirty="0">
                <a:latin typeface="Tahoma"/>
                <a:cs typeface="Tahoma"/>
              </a:rPr>
              <a:t> </a:t>
            </a:r>
            <a:r>
              <a:rPr sz="1200" b="1" spc="-79" dirty="0">
                <a:latin typeface="Tahoma"/>
                <a:cs typeface="Tahoma"/>
              </a:rPr>
              <a:t>p</a:t>
            </a:r>
            <a:r>
              <a:rPr sz="1200" b="1" spc="-75" dirty="0">
                <a:latin typeface="Tahoma"/>
                <a:cs typeface="Tahoma"/>
              </a:rPr>
              <a:t>o</a:t>
            </a:r>
            <a:r>
              <a:rPr sz="1200" b="1" spc="-113" dirty="0">
                <a:latin typeface="Tahoma"/>
                <a:cs typeface="Tahoma"/>
              </a:rPr>
              <a:t> </a:t>
            </a:r>
            <a:r>
              <a:rPr sz="1200" b="1" spc="-71" dirty="0">
                <a:latin typeface="Tahoma"/>
                <a:cs typeface="Tahoma"/>
              </a:rPr>
              <a:t>r</a:t>
            </a:r>
            <a:r>
              <a:rPr sz="1200" b="1" spc="-83" dirty="0">
                <a:latin typeface="Tahoma"/>
                <a:cs typeface="Tahoma"/>
              </a:rPr>
              <a:t>adni</a:t>
            </a:r>
            <a:r>
              <a:rPr sz="1200" b="1" spc="-116" dirty="0">
                <a:latin typeface="Tahoma"/>
                <a:cs typeface="Tahoma"/>
              </a:rPr>
              <a:t>k</a:t>
            </a:r>
            <a:r>
              <a:rPr sz="1200" b="1" spc="-86" dirty="0">
                <a:latin typeface="Tahoma"/>
                <a:cs typeface="Tahoma"/>
              </a:rPr>
              <a:t>a</a:t>
            </a:r>
            <a:r>
              <a:rPr sz="1200" b="1" spc="-113" dirty="0">
                <a:latin typeface="Tahoma"/>
                <a:cs typeface="Tahoma"/>
              </a:rPr>
              <a:t> </a:t>
            </a:r>
            <a:r>
              <a:rPr sz="1200" b="1" spc="-56" dirty="0">
                <a:latin typeface="Tahoma"/>
                <a:cs typeface="Tahoma"/>
              </a:rPr>
              <a:t>i</a:t>
            </a:r>
            <a:r>
              <a:rPr sz="1200" b="1" spc="-113" dirty="0">
                <a:latin typeface="Tahoma"/>
                <a:cs typeface="Tahoma"/>
              </a:rPr>
              <a:t> </a:t>
            </a:r>
            <a:r>
              <a:rPr sz="1200" b="1" spc="-79" dirty="0">
                <a:latin typeface="Tahoma"/>
                <a:cs typeface="Tahoma"/>
              </a:rPr>
              <a:t>p</a:t>
            </a:r>
            <a:r>
              <a:rPr sz="1200" b="1" spc="-64" dirty="0">
                <a:latin typeface="Tahoma"/>
                <a:cs typeface="Tahoma"/>
              </a:rPr>
              <a:t>oslod</a:t>
            </a:r>
            <a:r>
              <a:rPr sz="1200" b="1" spc="-90" dirty="0">
                <a:latin typeface="Tahoma"/>
                <a:cs typeface="Tahoma"/>
              </a:rPr>
              <a:t>a</a:t>
            </a:r>
            <a:r>
              <a:rPr sz="1200" b="1" spc="-113" dirty="0">
                <a:latin typeface="Tahoma"/>
                <a:cs typeface="Tahoma"/>
              </a:rPr>
              <a:t>v</a:t>
            </a:r>
            <a:r>
              <a:rPr sz="1200" b="1" spc="-38" dirty="0">
                <a:latin typeface="Tahoma"/>
                <a:cs typeface="Tahoma"/>
              </a:rPr>
              <a:t>ca</a:t>
            </a:r>
            <a:endParaRPr sz="1200">
              <a:latin typeface="Tahoma"/>
              <a:cs typeface="Tahoma"/>
            </a:endParaRPr>
          </a:p>
          <a:p>
            <a:pPr marL="9525">
              <a:spcBef>
                <a:spcPts val="825"/>
              </a:spcBef>
            </a:pPr>
            <a:r>
              <a:rPr sz="1238" spc="-8" dirty="0">
                <a:solidFill>
                  <a:srgbClr val="333333"/>
                </a:solidFill>
                <a:latin typeface="Tahoma"/>
                <a:cs typeface="Tahoma"/>
              </a:rPr>
              <a:t>-Zakon</a:t>
            </a:r>
            <a:r>
              <a:rPr sz="1238" spc="-139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238" dirty="0">
                <a:solidFill>
                  <a:srgbClr val="333333"/>
                </a:solidFill>
                <a:latin typeface="Tahoma"/>
                <a:cs typeface="Tahoma"/>
              </a:rPr>
              <a:t>o</a:t>
            </a:r>
            <a:r>
              <a:rPr sz="1238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238" spc="8" dirty="0">
                <a:solidFill>
                  <a:srgbClr val="333333"/>
                </a:solidFill>
                <a:latin typeface="Tahoma"/>
                <a:cs typeface="Tahoma"/>
              </a:rPr>
              <a:t>liječništvu</a:t>
            </a:r>
            <a:r>
              <a:rPr sz="1238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238" spc="4" dirty="0">
                <a:solidFill>
                  <a:srgbClr val="333333"/>
                </a:solidFill>
                <a:latin typeface="Tahoma"/>
                <a:cs typeface="Tahoma"/>
              </a:rPr>
              <a:t>Federacije</a:t>
            </a:r>
            <a:r>
              <a:rPr sz="1238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238" spc="11" dirty="0">
                <a:solidFill>
                  <a:srgbClr val="333333"/>
                </a:solidFill>
                <a:latin typeface="Tahoma"/>
                <a:cs typeface="Tahoma"/>
              </a:rPr>
              <a:t>Bosne</a:t>
            </a:r>
            <a:r>
              <a:rPr sz="1238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238" spc="30" dirty="0">
                <a:solidFill>
                  <a:srgbClr val="333333"/>
                </a:solidFill>
                <a:latin typeface="Tahoma"/>
                <a:cs typeface="Tahoma"/>
              </a:rPr>
              <a:t>i</a:t>
            </a:r>
            <a:r>
              <a:rPr sz="1238" spc="-139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238" spc="-4" dirty="0">
                <a:solidFill>
                  <a:srgbClr val="333333"/>
                </a:solidFill>
                <a:latin typeface="Tahoma"/>
                <a:cs typeface="Tahoma"/>
              </a:rPr>
              <a:t>Hercegovine</a:t>
            </a:r>
            <a:r>
              <a:rPr sz="1238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238" spc="-34" dirty="0">
                <a:solidFill>
                  <a:srgbClr val="333333"/>
                </a:solidFill>
                <a:latin typeface="Tahoma"/>
                <a:cs typeface="Tahoma"/>
              </a:rPr>
              <a:t>(FBiH)</a:t>
            </a:r>
            <a:r>
              <a:rPr sz="1238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238" spc="-11" dirty="0">
                <a:solidFill>
                  <a:srgbClr val="333333"/>
                </a:solidFill>
                <a:latin typeface="Tahoma"/>
                <a:cs typeface="Tahoma"/>
              </a:rPr>
              <a:t>nalaže</a:t>
            </a:r>
            <a:r>
              <a:rPr sz="1238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238" spc="-19" dirty="0">
                <a:solidFill>
                  <a:srgbClr val="333333"/>
                </a:solidFill>
                <a:latin typeface="Tahoma"/>
                <a:cs typeface="Tahoma"/>
              </a:rPr>
              <a:t>:</a:t>
            </a:r>
            <a:endParaRPr sz="1238">
              <a:latin typeface="Tahoma"/>
              <a:cs typeface="Tahoma"/>
            </a:endParaRPr>
          </a:p>
          <a:p>
            <a:pPr marL="9525" marR="3810">
              <a:lnSpc>
                <a:spcPct val="96200"/>
              </a:lnSpc>
              <a:spcBef>
                <a:spcPts val="885"/>
              </a:spcBef>
            </a:pPr>
            <a:r>
              <a:rPr sz="1200" spc="8" dirty="0">
                <a:latin typeface="Tahoma"/>
                <a:cs typeface="Tahoma"/>
              </a:rPr>
              <a:t>-Ljekar </a:t>
            </a:r>
            <a:r>
              <a:rPr sz="1200" spc="-19" dirty="0">
                <a:latin typeface="Tahoma"/>
                <a:cs typeface="Tahoma"/>
              </a:rPr>
              <a:t>je </a:t>
            </a:r>
            <a:r>
              <a:rPr sz="1200" spc="-4" dirty="0">
                <a:latin typeface="Tahoma"/>
                <a:cs typeface="Tahoma"/>
              </a:rPr>
              <a:t>ovlašten </a:t>
            </a:r>
            <a:r>
              <a:rPr sz="1200" dirty="0">
                <a:latin typeface="Tahoma"/>
                <a:cs typeface="Tahoma"/>
              </a:rPr>
              <a:t>izdavati </a:t>
            </a:r>
            <a:r>
              <a:rPr sz="1200" spc="-8" dirty="0">
                <a:latin typeface="Tahoma"/>
                <a:cs typeface="Tahoma"/>
              </a:rPr>
              <a:t>ljekarska </a:t>
            </a:r>
            <a:r>
              <a:rPr sz="1200" spc="-19" dirty="0">
                <a:latin typeface="Tahoma"/>
                <a:cs typeface="Tahoma"/>
              </a:rPr>
              <a:t>uvjerenja </a:t>
            </a:r>
            <a:r>
              <a:rPr sz="1200" dirty="0">
                <a:latin typeface="Tahoma"/>
                <a:cs typeface="Tahoma"/>
              </a:rPr>
              <a:t>samo </a:t>
            </a:r>
            <a:r>
              <a:rPr sz="1200" spc="-19" dirty="0">
                <a:latin typeface="Tahoma"/>
                <a:cs typeface="Tahoma"/>
              </a:rPr>
              <a:t>nakon </a:t>
            </a:r>
            <a:r>
              <a:rPr sz="1200" spc="-8" dirty="0">
                <a:latin typeface="Tahoma"/>
                <a:cs typeface="Tahoma"/>
              </a:rPr>
              <a:t>ljekarskog pregleda </a:t>
            </a:r>
            <a:r>
              <a:rPr sz="1200" spc="30" dirty="0">
                <a:latin typeface="Tahoma"/>
                <a:cs typeface="Tahoma"/>
              </a:rPr>
              <a:t>i </a:t>
            </a:r>
            <a:r>
              <a:rPr sz="1200" spc="-11" dirty="0">
                <a:latin typeface="Tahoma"/>
                <a:cs typeface="Tahoma"/>
              </a:rPr>
              <a:t>uvida </a:t>
            </a:r>
            <a:r>
              <a:rPr sz="1200" spc="-26" dirty="0">
                <a:latin typeface="Tahoma"/>
                <a:cs typeface="Tahoma"/>
              </a:rPr>
              <a:t>u </a:t>
            </a:r>
            <a:r>
              <a:rPr sz="1200" spc="-23" dirty="0">
                <a:latin typeface="Tahoma"/>
                <a:cs typeface="Tahoma"/>
              </a:rPr>
              <a:t> </a:t>
            </a:r>
            <a:r>
              <a:rPr sz="1200" spc="4" dirty="0">
                <a:latin typeface="Tahoma"/>
                <a:cs typeface="Tahoma"/>
              </a:rPr>
              <a:t>postojeću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8" dirty="0">
                <a:latin typeface="Tahoma"/>
                <a:cs typeface="Tahoma"/>
              </a:rPr>
              <a:t>medicinsku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4" dirty="0">
                <a:latin typeface="Tahoma"/>
                <a:cs typeface="Tahoma"/>
              </a:rPr>
              <a:t>dokumentaciju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8" dirty="0">
                <a:latin typeface="Tahoma"/>
                <a:cs typeface="Tahoma"/>
              </a:rPr>
              <a:t>osobe</a:t>
            </a:r>
            <a:r>
              <a:rPr sz="1200" spc="-124" dirty="0">
                <a:latin typeface="Tahoma"/>
                <a:cs typeface="Tahoma"/>
              </a:rPr>
              <a:t> </a:t>
            </a:r>
            <a:r>
              <a:rPr sz="1200" spc="-11" dirty="0">
                <a:latin typeface="Tahoma"/>
                <a:cs typeface="Tahoma"/>
              </a:rPr>
              <a:t>za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26" dirty="0">
                <a:latin typeface="Tahoma"/>
                <a:cs typeface="Tahoma"/>
              </a:rPr>
              <a:t>koju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23" dirty="0">
                <a:latin typeface="Tahoma"/>
                <a:cs typeface="Tahoma"/>
              </a:rPr>
              <a:t>se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izdaje</a:t>
            </a:r>
            <a:r>
              <a:rPr sz="1200" spc="-124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uvjerenje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i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nakon</a:t>
            </a:r>
            <a:r>
              <a:rPr sz="1200" spc="-124" dirty="0">
                <a:latin typeface="Tahoma"/>
                <a:cs typeface="Tahoma"/>
              </a:rPr>
              <a:t> </a:t>
            </a:r>
            <a:r>
              <a:rPr sz="1200" spc="11" dirty="0">
                <a:latin typeface="Tahoma"/>
                <a:cs typeface="Tahoma"/>
              </a:rPr>
              <a:t>tačno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utvrđenih </a:t>
            </a:r>
            <a:r>
              <a:rPr sz="1200" spc="-363" dirty="0">
                <a:latin typeface="Tahoma"/>
                <a:cs typeface="Tahoma"/>
              </a:rPr>
              <a:t> </a:t>
            </a:r>
            <a:r>
              <a:rPr sz="1200" spc="11" dirty="0">
                <a:latin typeface="Tahoma"/>
                <a:cs typeface="Tahoma"/>
              </a:rPr>
              <a:t>činjenica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koje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treba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8" dirty="0">
                <a:latin typeface="Tahoma"/>
                <a:cs typeface="Tahoma"/>
              </a:rPr>
              <a:t>potvrditi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26" dirty="0">
                <a:latin typeface="Tahoma"/>
                <a:cs typeface="Tahoma"/>
              </a:rPr>
              <a:t>u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ljekarskom</a:t>
            </a:r>
            <a:r>
              <a:rPr sz="1200" spc="109" dirty="0">
                <a:latin typeface="Tahoma"/>
                <a:cs typeface="Tahoma"/>
              </a:rPr>
              <a:t> </a:t>
            </a:r>
            <a:r>
              <a:rPr sz="1200" spc="-23" dirty="0">
                <a:latin typeface="Tahoma"/>
                <a:cs typeface="Tahoma"/>
              </a:rPr>
              <a:t>uvjerenju,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8" dirty="0">
                <a:latin typeface="Tahoma"/>
                <a:cs typeface="Tahoma"/>
              </a:rPr>
              <a:t>prema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svom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19" dirty="0">
                <a:latin typeface="Tahoma"/>
                <a:cs typeface="Tahoma"/>
              </a:rPr>
              <a:t>najboljem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spc="-23" dirty="0">
                <a:latin typeface="Tahoma"/>
                <a:cs typeface="Tahoma"/>
              </a:rPr>
              <a:t>znanju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i</a:t>
            </a:r>
            <a:r>
              <a:rPr sz="1200" spc="-131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savjesti.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52" y="997947"/>
            <a:ext cx="4696397" cy="620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85800" marR="3810">
              <a:lnSpc>
                <a:spcPct val="114300"/>
              </a:lnSpc>
              <a:spcBef>
                <a:spcPts val="75"/>
              </a:spcBef>
            </a:pPr>
            <a:r>
              <a:rPr spc="-176" dirty="0"/>
              <a:t>D</a:t>
            </a:r>
            <a:r>
              <a:rPr spc="-90" dirty="0"/>
              <a:t>a</a:t>
            </a:r>
            <a:r>
              <a:rPr spc="-116" dirty="0"/>
              <a:t> </a:t>
            </a:r>
            <a:r>
              <a:rPr spc="-68" dirty="0"/>
              <a:t>li</a:t>
            </a:r>
            <a:r>
              <a:rPr spc="-116" dirty="0"/>
              <a:t> </a:t>
            </a:r>
            <a:r>
              <a:rPr spc="-83" dirty="0"/>
              <a:t>dok</a:t>
            </a:r>
            <a:r>
              <a:rPr spc="-68" dirty="0"/>
              <a:t>t</a:t>
            </a:r>
            <a:r>
              <a:rPr spc="-71" dirty="0"/>
              <a:t>or</a:t>
            </a:r>
            <a:r>
              <a:rPr spc="-116" dirty="0"/>
              <a:t> </a:t>
            </a:r>
            <a:r>
              <a:rPr spc="-45" dirty="0"/>
              <a:t>s</a:t>
            </a:r>
            <a:r>
              <a:rPr spc="-60" dirty="0"/>
              <a:t>p</a:t>
            </a:r>
            <a:r>
              <a:rPr spc="-64" dirty="0"/>
              <a:t>ecijalista</a:t>
            </a:r>
            <a:r>
              <a:rPr spc="-116" dirty="0"/>
              <a:t> </a:t>
            </a:r>
            <a:r>
              <a:rPr spc="-153" dirty="0"/>
              <a:t>m</a:t>
            </a:r>
            <a:r>
              <a:rPr spc="-60" dirty="0"/>
              <a:t>edici</a:t>
            </a:r>
            <a:r>
              <a:rPr spc="-83" dirty="0"/>
              <a:t>n</a:t>
            </a:r>
            <a:r>
              <a:rPr spc="-64" dirty="0"/>
              <a:t>e</a:t>
            </a:r>
            <a:r>
              <a:rPr spc="-116" dirty="0"/>
              <a:t> </a:t>
            </a:r>
            <a:r>
              <a:rPr spc="-71" dirty="0"/>
              <a:t>r</a:t>
            </a:r>
            <a:r>
              <a:rPr spc="-86" dirty="0"/>
              <a:t>ada</a:t>
            </a:r>
            <a:r>
              <a:rPr spc="-116" dirty="0"/>
              <a:t> </a:t>
            </a:r>
            <a:r>
              <a:rPr spc="-79" dirty="0"/>
              <a:t>dolazi</a:t>
            </a:r>
            <a:r>
              <a:rPr spc="-116" dirty="0"/>
              <a:t> </a:t>
            </a:r>
            <a:r>
              <a:rPr spc="-120" dirty="0"/>
              <a:t>u</a:t>
            </a:r>
            <a:r>
              <a:rPr spc="-116" dirty="0"/>
              <a:t> </a:t>
            </a:r>
            <a:r>
              <a:rPr spc="-86" dirty="0"/>
              <a:t>p</a:t>
            </a:r>
            <a:r>
              <a:rPr spc="-75" dirty="0"/>
              <a:t>r</a:t>
            </a:r>
            <a:r>
              <a:rPr spc="-53" dirty="0"/>
              <a:t>o</a:t>
            </a:r>
            <a:r>
              <a:rPr spc="-49" dirty="0"/>
              <a:t>s</a:t>
            </a:r>
            <a:r>
              <a:rPr spc="-60" dirty="0"/>
              <a:t>t</a:t>
            </a:r>
            <a:r>
              <a:rPr spc="-83" dirty="0"/>
              <a:t>orije</a:t>
            </a:r>
            <a:r>
              <a:rPr spc="-116" dirty="0"/>
              <a:t> </a:t>
            </a:r>
            <a:r>
              <a:rPr spc="-83" dirty="0"/>
              <a:t>p</a:t>
            </a:r>
            <a:r>
              <a:rPr spc="-68" dirty="0"/>
              <a:t>oslod</a:t>
            </a:r>
            <a:r>
              <a:rPr spc="-98" dirty="0"/>
              <a:t>a</a:t>
            </a:r>
            <a:r>
              <a:rPr spc="-116" dirty="0"/>
              <a:t>v</a:t>
            </a:r>
            <a:r>
              <a:rPr spc="-41" dirty="0"/>
              <a:t>ca</a:t>
            </a:r>
            <a:r>
              <a:rPr spc="-116" dirty="0"/>
              <a:t> </a:t>
            </a:r>
            <a:r>
              <a:rPr spc="-64" dirty="0"/>
              <a:t>ili</a:t>
            </a:r>
            <a:r>
              <a:rPr spc="-116" dirty="0"/>
              <a:t> </a:t>
            </a:r>
            <a:r>
              <a:rPr spc="-98" dirty="0"/>
              <a:t>on</a:t>
            </a:r>
            <a:r>
              <a:rPr spc="-116" dirty="0"/>
              <a:t> </a:t>
            </a:r>
            <a:r>
              <a:rPr spc="-68" dirty="0"/>
              <a:t>s</a:t>
            </a:r>
            <a:r>
              <a:rPr spc="-116" dirty="0"/>
              <a:t>v</a:t>
            </a:r>
            <a:r>
              <a:rPr spc="-75" dirty="0"/>
              <a:t>oje  </a:t>
            </a:r>
            <a:r>
              <a:rPr spc="-90" dirty="0"/>
              <a:t>zaključke</a:t>
            </a:r>
            <a:r>
              <a:rPr spc="-109" dirty="0"/>
              <a:t> </a:t>
            </a:r>
            <a:r>
              <a:rPr spc="-79" dirty="0"/>
              <a:t>izvodi</a:t>
            </a:r>
            <a:r>
              <a:rPr spc="-109" dirty="0"/>
              <a:t> </a:t>
            </a:r>
            <a:r>
              <a:rPr spc="-105" dirty="0"/>
              <a:t>na</a:t>
            </a:r>
            <a:r>
              <a:rPr spc="-109" dirty="0"/>
              <a:t> </a:t>
            </a:r>
            <a:r>
              <a:rPr spc="-94" dirty="0"/>
              <a:t>temelju</a:t>
            </a:r>
            <a:r>
              <a:rPr spc="-109" dirty="0"/>
              <a:t> </a:t>
            </a:r>
            <a:r>
              <a:rPr spc="-86" dirty="0"/>
              <a:t>prethodno</a:t>
            </a:r>
            <a:r>
              <a:rPr spc="-109" dirty="0"/>
              <a:t> </a:t>
            </a:r>
            <a:r>
              <a:rPr spc="-75" dirty="0"/>
              <a:t>izvršenih</a:t>
            </a:r>
            <a:r>
              <a:rPr spc="-109" dirty="0"/>
              <a:t> </a:t>
            </a:r>
            <a:r>
              <a:rPr spc="-105" dirty="0"/>
              <a:t>mjerenja</a:t>
            </a:r>
            <a:r>
              <a:rPr spc="-109" dirty="0"/>
              <a:t> </a:t>
            </a:r>
            <a:r>
              <a:rPr spc="-68" dirty="0"/>
              <a:t>opasnosti</a:t>
            </a:r>
            <a:r>
              <a:rPr spc="-109" dirty="0"/>
              <a:t> </a:t>
            </a:r>
            <a:r>
              <a:rPr spc="-60" dirty="0"/>
              <a:t>i</a:t>
            </a:r>
            <a:r>
              <a:rPr spc="-109" dirty="0"/>
              <a:t> </a:t>
            </a:r>
            <a:r>
              <a:rPr spc="-60" dirty="0"/>
              <a:t>štetnosti</a:t>
            </a:r>
            <a:r>
              <a:rPr b="0" spc="-6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544" y="1799954"/>
            <a:ext cx="6265544" cy="1530066"/>
          </a:xfrm>
          <a:prstGeom prst="rect">
            <a:avLst/>
          </a:prstGeom>
        </p:spPr>
        <p:txBody>
          <a:bodyPr vert="horz" wrap="square" lIns="0" tIns="24288" rIns="0" bIns="0" rtlCol="0">
            <a:spAutoFit/>
          </a:bodyPr>
          <a:lstStyle/>
          <a:p>
            <a:pPr marL="9525" marR="15240">
              <a:lnSpc>
                <a:spcPts val="1545"/>
              </a:lnSpc>
              <a:spcBef>
                <a:spcPts val="191"/>
              </a:spcBef>
            </a:pPr>
            <a:r>
              <a:rPr sz="1350" spc="15" dirty="0">
                <a:solidFill>
                  <a:srgbClr val="555555"/>
                </a:solidFill>
                <a:latin typeface="Tahoma"/>
                <a:cs typeface="Tahoma"/>
              </a:rPr>
              <a:t>-Specijalista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1" dirty="0">
                <a:solidFill>
                  <a:srgbClr val="555555"/>
                </a:solidFill>
                <a:latin typeface="Tahoma"/>
                <a:cs typeface="Tahoma"/>
              </a:rPr>
              <a:t>medicine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555555"/>
                </a:solidFill>
                <a:latin typeface="Tahoma"/>
                <a:cs typeface="Tahoma"/>
              </a:rPr>
              <a:t>rada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b="1" u="heavy" spc="-146" dirty="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Tahoma"/>
                <a:cs typeface="Tahoma"/>
              </a:rPr>
              <a:t>MORA</a:t>
            </a:r>
            <a:r>
              <a:rPr sz="1350" b="1" spc="-124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555555"/>
                </a:solidFill>
                <a:latin typeface="Tahoma"/>
                <a:cs typeface="Tahoma"/>
              </a:rPr>
              <a:t>obići</a:t>
            </a:r>
            <a:r>
              <a:rPr sz="1350" spc="-146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mjesta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555555"/>
                </a:solidFill>
                <a:latin typeface="Tahoma"/>
                <a:cs typeface="Tahoma"/>
              </a:rPr>
              <a:t>rada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34" dirty="0">
                <a:solidFill>
                  <a:srgbClr val="555555"/>
                </a:solidFill>
                <a:latin typeface="Tahoma"/>
                <a:cs typeface="Tahoma"/>
              </a:rPr>
              <a:t>i</a:t>
            </a:r>
            <a:r>
              <a:rPr sz="1350" spc="-146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9" dirty="0">
                <a:solidFill>
                  <a:srgbClr val="555555"/>
                </a:solidFill>
                <a:latin typeface="Tahoma"/>
                <a:cs typeface="Tahoma"/>
              </a:rPr>
              <a:t>pratiti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23" dirty="0">
                <a:solidFill>
                  <a:srgbClr val="555555"/>
                </a:solidFill>
                <a:latin typeface="Tahoma"/>
                <a:cs typeface="Tahoma"/>
              </a:rPr>
              <a:t>šta</a:t>
            </a:r>
            <a:r>
              <a:rPr sz="1350" spc="-146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26" dirty="0">
                <a:solidFill>
                  <a:srgbClr val="555555"/>
                </a:solidFill>
                <a:latin typeface="Tahoma"/>
                <a:cs typeface="Tahoma"/>
              </a:rPr>
              <a:t>se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555555"/>
                </a:solidFill>
                <a:latin typeface="Tahoma"/>
                <a:cs typeface="Tahoma"/>
              </a:rPr>
              <a:t>dešava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555555"/>
                </a:solidFill>
                <a:latin typeface="Tahoma"/>
                <a:cs typeface="Tahoma"/>
              </a:rPr>
              <a:t>na</a:t>
            </a:r>
            <a:r>
              <a:rPr sz="1350" spc="-146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555555"/>
                </a:solidFill>
                <a:latin typeface="Tahoma"/>
                <a:cs typeface="Tahoma"/>
              </a:rPr>
              <a:t>radnom </a:t>
            </a:r>
            <a:r>
              <a:rPr sz="1350" spc="-41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555555"/>
                </a:solidFill>
                <a:latin typeface="Tahoma"/>
                <a:cs typeface="Tahoma"/>
              </a:rPr>
              <a:t>mjestu,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555555"/>
                </a:solidFill>
                <a:latin typeface="Tahoma"/>
                <a:cs typeface="Tahoma"/>
              </a:rPr>
              <a:t>koje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555555"/>
                </a:solidFill>
                <a:latin typeface="Tahoma"/>
                <a:cs typeface="Tahoma"/>
              </a:rPr>
              <a:t>radnje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555555"/>
                </a:solidFill>
                <a:latin typeface="Tahoma"/>
                <a:cs typeface="Tahoma"/>
              </a:rPr>
              <a:t>radnik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555555"/>
                </a:solidFill>
                <a:latin typeface="Tahoma"/>
                <a:cs typeface="Tahoma"/>
              </a:rPr>
              <a:t>obavlja,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555555"/>
                </a:solidFill>
                <a:latin typeface="Tahoma"/>
                <a:cs typeface="Tahoma"/>
              </a:rPr>
              <a:t>da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9" dirty="0">
                <a:solidFill>
                  <a:srgbClr val="555555"/>
                </a:solidFill>
                <a:latin typeface="Tahoma"/>
                <a:cs typeface="Tahoma"/>
              </a:rPr>
              <a:t>li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9" dirty="0">
                <a:solidFill>
                  <a:srgbClr val="555555"/>
                </a:solidFill>
                <a:latin typeface="Tahoma"/>
                <a:cs typeface="Tahoma"/>
              </a:rPr>
              <a:t>koristi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555555"/>
                </a:solidFill>
                <a:latin typeface="Tahoma"/>
                <a:cs typeface="Tahoma"/>
              </a:rPr>
              <a:t>lična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1" dirty="0">
                <a:solidFill>
                  <a:srgbClr val="555555"/>
                </a:solidFill>
                <a:latin typeface="Tahoma"/>
                <a:cs typeface="Tahoma"/>
              </a:rPr>
              <a:t>zaštitna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555555"/>
                </a:solidFill>
                <a:latin typeface="Tahoma"/>
                <a:cs typeface="Tahoma"/>
              </a:rPr>
              <a:t>sredsta</a:t>
            </a:r>
            <a:endParaRPr sz="1350">
              <a:latin typeface="Tahoma"/>
              <a:cs typeface="Tahoma"/>
            </a:endParaRPr>
          </a:p>
          <a:p>
            <a:pPr marL="9525">
              <a:spcBef>
                <a:spcPts val="780"/>
              </a:spcBef>
            </a:pPr>
            <a:r>
              <a:rPr sz="1350" spc="-4" dirty="0">
                <a:solidFill>
                  <a:srgbClr val="555555"/>
                </a:solidFill>
                <a:latin typeface="Tahoma"/>
                <a:cs typeface="Tahoma"/>
              </a:rPr>
              <a:t>-Obaviti</a:t>
            </a:r>
            <a:r>
              <a:rPr sz="1350" spc="12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555555"/>
                </a:solidFill>
                <a:latin typeface="Tahoma"/>
                <a:cs typeface="Tahoma"/>
              </a:rPr>
              <a:t>intervju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555555"/>
                </a:solidFill>
                <a:latin typeface="Tahoma"/>
                <a:cs typeface="Tahoma"/>
              </a:rPr>
              <a:t>sa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8" dirty="0">
                <a:solidFill>
                  <a:srgbClr val="555555"/>
                </a:solidFill>
                <a:latin typeface="Tahoma"/>
                <a:cs typeface="Tahoma"/>
              </a:rPr>
              <a:t>radnicima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555555"/>
                </a:solidFill>
                <a:latin typeface="Tahoma"/>
                <a:cs typeface="Tahoma"/>
              </a:rPr>
              <a:t>vezano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555555"/>
                </a:solidFill>
                <a:latin typeface="Tahoma"/>
                <a:cs typeface="Tahoma"/>
              </a:rPr>
              <a:t>za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555555"/>
                </a:solidFill>
                <a:latin typeface="Tahoma"/>
                <a:cs typeface="Tahoma"/>
              </a:rPr>
              <a:t>rad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555555"/>
                </a:solidFill>
                <a:latin typeface="Tahoma"/>
                <a:cs typeface="Tahoma"/>
              </a:rPr>
              <a:t>na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555555"/>
                </a:solidFill>
                <a:latin typeface="Tahoma"/>
                <a:cs typeface="Tahoma"/>
              </a:rPr>
              <a:t>njihovom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555555"/>
                </a:solidFill>
                <a:latin typeface="Tahoma"/>
                <a:cs typeface="Tahoma"/>
              </a:rPr>
              <a:t>radnom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555555"/>
                </a:solidFill>
                <a:latin typeface="Tahoma"/>
                <a:cs typeface="Tahoma"/>
              </a:rPr>
              <a:t>mjestu,</a:t>
            </a:r>
            <a:endParaRPr sz="1350">
              <a:latin typeface="Tahoma"/>
              <a:cs typeface="Tahoma"/>
            </a:endParaRPr>
          </a:p>
          <a:p>
            <a:pPr marL="9525">
              <a:spcBef>
                <a:spcPts val="821"/>
              </a:spcBef>
            </a:pPr>
            <a:r>
              <a:rPr sz="1350" spc="-8" dirty="0">
                <a:solidFill>
                  <a:srgbClr val="555555"/>
                </a:solidFill>
                <a:latin typeface="Tahoma"/>
                <a:cs typeface="Tahoma"/>
              </a:rPr>
              <a:t>-Interesovati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26" dirty="0">
                <a:solidFill>
                  <a:srgbClr val="555555"/>
                </a:solidFill>
                <a:latin typeface="Tahoma"/>
                <a:cs typeface="Tahoma"/>
              </a:rPr>
              <a:t>se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23" dirty="0">
                <a:solidFill>
                  <a:srgbClr val="555555"/>
                </a:solidFill>
                <a:latin typeface="Tahoma"/>
                <a:cs typeface="Tahoma"/>
              </a:rPr>
              <a:t>šta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1" dirty="0">
                <a:solidFill>
                  <a:srgbClr val="555555"/>
                </a:solidFill>
                <a:latin typeface="Tahoma"/>
                <a:cs typeface="Tahoma"/>
              </a:rPr>
              <a:t>sami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555555"/>
                </a:solidFill>
                <a:latin typeface="Tahoma"/>
                <a:cs typeface="Tahoma"/>
              </a:rPr>
              <a:t>radnici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555555"/>
                </a:solidFill>
                <a:latin typeface="Tahoma"/>
                <a:cs typeface="Tahoma"/>
              </a:rPr>
              <a:t>smatraju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555555"/>
                </a:solidFill>
                <a:latin typeface="Tahoma"/>
                <a:cs typeface="Tahoma"/>
              </a:rPr>
              <a:t>da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555555"/>
                </a:solidFill>
                <a:latin typeface="Tahoma"/>
                <a:cs typeface="Tahoma"/>
              </a:rPr>
              <a:t>je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prikrivena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1" dirty="0">
                <a:solidFill>
                  <a:srgbClr val="555555"/>
                </a:solidFill>
                <a:latin typeface="Tahoma"/>
                <a:cs typeface="Tahoma"/>
              </a:rPr>
              <a:t>opasnost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23" dirty="0">
                <a:solidFill>
                  <a:srgbClr val="555555"/>
                </a:solidFill>
                <a:latin typeface="Tahoma"/>
                <a:cs typeface="Tahoma"/>
              </a:rPr>
              <a:t>ili</a:t>
            </a:r>
            <a:r>
              <a:rPr sz="1350" spc="-150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19" dirty="0">
                <a:solidFill>
                  <a:srgbClr val="555555"/>
                </a:solidFill>
                <a:latin typeface="Tahoma"/>
                <a:cs typeface="Tahoma"/>
              </a:rPr>
              <a:t>štetnost</a:t>
            </a:r>
            <a:endParaRPr sz="1350">
              <a:latin typeface="Tahoma"/>
              <a:cs typeface="Tahoma"/>
            </a:endParaRPr>
          </a:p>
          <a:p>
            <a:pPr marL="9525" marR="3810">
              <a:lnSpc>
                <a:spcPts val="1545"/>
              </a:lnSpc>
              <a:spcBef>
                <a:spcPts val="938"/>
              </a:spcBef>
              <a:tabLst>
                <a:tab pos="826770" algn="l"/>
                <a:tab pos="1601153" algn="l"/>
                <a:tab pos="2364105" algn="l"/>
                <a:tab pos="3054668" algn="l"/>
                <a:tab pos="3882390" algn="l"/>
                <a:tab pos="4037648" algn="l"/>
                <a:tab pos="4819174" algn="l"/>
                <a:tab pos="5601176" algn="l"/>
                <a:tab pos="5756434" algn="l"/>
              </a:tabLst>
            </a:pPr>
            <a:r>
              <a:rPr sz="1350" spc="8" dirty="0">
                <a:solidFill>
                  <a:srgbClr val="555555"/>
                </a:solidFill>
                <a:latin typeface="Tahoma"/>
                <a:cs typeface="Tahoma"/>
              </a:rPr>
              <a:t>-Analizi</a:t>
            </a:r>
            <a:r>
              <a:rPr sz="1350" spc="4" dirty="0">
                <a:solidFill>
                  <a:srgbClr val="555555"/>
                </a:solidFill>
                <a:latin typeface="Tahoma"/>
                <a:cs typeface="Tahoma"/>
              </a:rPr>
              <a:t>r</a:t>
            </a:r>
            <a:r>
              <a:rPr sz="1350" spc="-19" dirty="0">
                <a:solidFill>
                  <a:srgbClr val="555555"/>
                </a:solidFill>
                <a:latin typeface="Tahoma"/>
                <a:cs typeface="Tahoma"/>
              </a:rPr>
              <a:t>a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	</a:t>
            </a:r>
            <a:r>
              <a:rPr sz="1350" spc="-4" dirty="0">
                <a:solidFill>
                  <a:srgbClr val="555555"/>
                </a:solidFill>
                <a:latin typeface="Tahoma"/>
                <a:cs typeface="Tahoma"/>
              </a:rPr>
              <a:t>r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ezult</a:t>
            </a:r>
            <a:r>
              <a:rPr sz="1350" spc="-8" dirty="0">
                <a:solidFill>
                  <a:srgbClr val="555555"/>
                </a:solidFill>
                <a:latin typeface="Tahoma"/>
                <a:cs typeface="Tahoma"/>
              </a:rPr>
              <a:t>a</a:t>
            </a:r>
            <a:r>
              <a:rPr sz="1350" spc="15" dirty="0">
                <a:solidFill>
                  <a:srgbClr val="555555"/>
                </a:solidFill>
                <a:latin typeface="Tahoma"/>
                <a:cs typeface="Tahoma"/>
              </a:rPr>
              <a:t>t</a:t>
            </a:r>
            <a:r>
              <a:rPr sz="1350" spc="8" dirty="0">
                <a:solidFill>
                  <a:srgbClr val="555555"/>
                </a:solidFill>
                <a:latin typeface="Tahoma"/>
                <a:cs typeface="Tahoma"/>
              </a:rPr>
              <a:t>e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	</a:t>
            </a:r>
            <a:r>
              <a:rPr sz="1350" spc="-15" dirty="0">
                <a:solidFill>
                  <a:srgbClr val="555555"/>
                </a:solidFill>
                <a:latin typeface="Tahoma"/>
                <a:cs typeface="Tahoma"/>
              </a:rPr>
              <a:t>mje</a:t>
            </a:r>
            <a:r>
              <a:rPr sz="1350" spc="-19" dirty="0">
                <a:solidFill>
                  <a:srgbClr val="555555"/>
                </a:solidFill>
                <a:latin typeface="Tahoma"/>
                <a:cs typeface="Tahoma"/>
              </a:rPr>
              <a:t>r</a:t>
            </a:r>
            <a:r>
              <a:rPr sz="1350" spc="-23" dirty="0">
                <a:solidFill>
                  <a:srgbClr val="555555"/>
                </a:solidFill>
                <a:latin typeface="Tahoma"/>
                <a:cs typeface="Tahoma"/>
              </a:rPr>
              <a:t>enja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	</a:t>
            </a:r>
            <a:r>
              <a:rPr sz="1350" spc="30" dirty="0">
                <a:solidFill>
                  <a:srgbClr val="555555"/>
                </a:solidFill>
                <a:latin typeface="Tahoma"/>
                <a:cs typeface="Tahoma"/>
              </a:rPr>
              <a:t>ﬁzički</a:t>
            </a:r>
            <a:r>
              <a:rPr sz="1350" spc="15" dirty="0">
                <a:solidFill>
                  <a:srgbClr val="555555"/>
                </a:solidFill>
                <a:latin typeface="Tahoma"/>
                <a:cs typeface="Tahoma"/>
              </a:rPr>
              <a:t>h</a:t>
            </a:r>
            <a:r>
              <a:rPr sz="1350" spc="-53" dirty="0">
                <a:solidFill>
                  <a:srgbClr val="555555"/>
                </a:solidFill>
                <a:latin typeface="Tahoma"/>
                <a:cs typeface="Tahoma"/>
              </a:rPr>
              <a:t>,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	</a:t>
            </a:r>
            <a:r>
              <a:rPr sz="1350" spc="-38" dirty="0">
                <a:solidFill>
                  <a:srgbClr val="555555"/>
                </a:solidFill>
                <a:latin typeface="Tahoma"/>
                <a:cs typeface="Tahoma"/>
              </a:rPr>
              <a:t>h</a:t>
            </a:r>
            <a:r>
              <a:rPr sz="1350" spc="4" dirty="0">
                <a:solidFill>
                  <a:srgbClr val="555555"/>
                </a:solidFill>
                <a:latin typeface="Tahoma"/>
                <a:cs typeface="Tahoma"/>
              </a:rPr>
              <a:t>emijskih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	</a:t>
            </a:r>
            <a:r>
              <a:rPr sz="1350" spc="34" dirty="0">
                <a:solidFill>
                  <a:srgbClr val="555555"/>
                </a:solidFill>
                <a:latin typeface="Tahoma"/>
                <a:cs typeface="Tahoma"/>
              </a:rPr>
              <a:t>i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	</a:t>
            </a:r>
            <a:r>
              <a:rPr sz="1350" spc="11" dirty="0">
                <a:solidFill>
                  <a:srgbClr val="555555"/>
                </a:solidFill>
                <a:latin typeface="Tahoma"/>
                <a:cs typeface="Tahoma"/>
              </a:rPr>
              <a:t>bioloških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	</a:t>
            </a:r>
            <a:r>
              <a:rPr sz="1350" spc="53" dirty="0">
                <a:solidFill>
                  <a:srgbClr val="555555"/>
                </a:solidFill>
                <a:latin typeface="Tahoma"/>
                <a:cs typeface="Tahoma"/>
              </a:rPr>
              <a:t>š</a:t>
            </a:r>
            <a:r>
              <a:rPr sz="1350" spc="15" dirty="0">
                <a:solidFill>
                  <a:srgbClr val="555555"/>
                </a:solidFill>
                <a:latin typeface="Tahoma"/>
                <a:cs typeface="Tahoma"/>
              </a:rPr>
              <a:t>t</a:t>
            </a:r>
            <a:r>
              <a:rPr sz="1350" spc="-4" dirty="0">
                <a:solidFill>
                  <a:srgbClr val="555555"/>
                </a:solidFill>
                <a:latin typeface="Tahoma"/>
                <a:cs typeface="Tahoma"/>
              </a:rPr>
              <a:t>e</a:t>
            </a:r>
            <a:r>
              <a:rPr sz="1350" spc="4" dirty="0">
                <a:solidFill>
                  <a:srgbClr val="555555"/>
                </a:solidFill>
                <a:latin typeface="Tahoma"/>
                <a:cs typeface="Tahoma"/>
              </a:rPr>
              <a:t>t</a:t>
            </a:r>
            <a:r>
              <a:rPr sz="1350" spc="-4" dirty="0">
                <a:solidFill>
                  <a:srgbClr val="555555"/>
                </a:solidFill>
                <a:latin typeface="Tahoma"/>
                <a:cs typeface="Tahoma"/>
              </a:rPr>
              <a:t>n</a:t>
            </a:r>
            <a:r>
              <a:rPr sz="1350" spc="30" dirty="0">
                <a:solidFill>
                  <a:srgbClr val="555555"/>
                </a:solidFill>
                <a:latin typeface="Tahoma"/>
                <a:cs typeface="Tahoma"/>
              </a:rPr>
              <a:t>osti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	</a:t>
            </a:r>
            <a:r>
              <a:rPr sz="1350" spc="34" dirty="0">
                <a:solidFill>
                  <a:srgbClr val="555555"/>
                </a:solidFill>
                <a:latin typeface="Tahoma"/>
                <a:cs typeface="Tahoma"/>
              </a:rPr>
              <a:t>i</a:t>
            </a:r>
            <a:r>
              <a:rPr sz="1350" dirty="0">
                <a:solidFill>
                  <a:srgbClr val="555555"/>
                </a:solidFill>
                <a:latin typeface="Tahoma"/>
                <a:cs typeface="Tahoma"/>
              </a:rPr>
              <a:t>	</a:t>
            </a:r>
            <a:r>
              <a:rPr sz="1350" spc="-11" dirty="0">
                <a:solidFill>
                  <a:srgbClr val="555555"/>
                </a:solidFill>
                <a:latin typeface="Tahoma"/>
                <a:cs typeface="Tahoma"/>
              </a:rPr>
              <a:t>do</a:t>
            </a:r>
            <a:r>
              <a:rPr sz="1350" spc="-23" dirty="0">
                <a:solidFill>
                  <a:srgbClr val="555555"/>
                </a:solidFill>
                <a:latin typeface="Tahoma"/>
                <a:cs typeface="Tahoma"/>
              </a:rPr>
              <a:t>n</a:t>
            </a:r>
            <a:r>
              <a:rPr sz="1350" spc="26" dirty="0">
                <a:solidFill>
                  <a:srgbClr val="555555"/>
                </a:solidFill>
                <a:latin typeface="Tahoma"/>
                <a:cs typeface="Tahoma"/>
              </a:rPr>
              <a:t>osi  </a:t>
            </a:r>
            <a:r>
              <a:rPr sz="1350" spc="-4" dirty="0">
                <a:solidFill>
                  <a:srgbClr val="555555"/>
                </a:solidFill>
                <a:latin typeface="Tahoma"/>
                <a:cs typeface="Tahoma"/>
              </a:rPr>
              <a:t>zaključak</a:t>
            </a:r>
            <a:r>
              <a:rPr sz="1350" spc="-158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4" dirty="0">
                <a:solidFill>
                  <a:srgbClr val="555555"/>
                </a:solidFill>
                <a:latin typeface="Tahoma"/>
                <a:cs typeface="Tahoma"/>
              </a:rPr>
              <a:t>o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555555"/>
                </a:solidFill>
                <a:latin typeface="Tahoma"/>
                <a:cs typeface="Tahoma"/>
              </a:rPr>
              <a:t>nivou</a:t>
            </a:r>
            <a:r>
              <a:rPr sz="1350" spc="-153" dirty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sz="1350" spc="8" dirty="0">
                <a:solidFill>
                  <a:srgbClr val="555555"/>
                </a:solidFill>
                <a:latin typeface="Tahoma"/>
                <a:cs typeface="Tahoma"/>
              </a:rPr>
              <a:t>rizika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3509</Words>
  <Application>Microsoft Office PowerPoint</Application>
  <PresentationFormat>Custom</PresentationFormat>
  <Paragraphs>186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MT</vt:lpstr>
      <vt:lpstr>Calibri</vt:lpstr>
      <vt:lpstr>Impact</vt:lpstr>
      <vt:lpstr>Tahoma</vt:lpstr>
      <vt:lpstr>Office Theme</vt:lpstr>
      <vt:lpstr>PowerPoint Presentation</vt:lpstr>
      <vt:lpstr>Koja je uloga specijaliste medicine rada u postupku procjene rizika</vt:lpstr>
      <vt:lpstr>Koja je uloga specijaliste medicine rada u postupku procjene rizika</vt:lpstr>
      <vt:lpstr>Šta se može smatrati poslovima sa povećanim rizikom sa strane medicine rada?</vt:lpstr>
      <vt:lpstr>Radno mjesto sa povećanim rizikom</vt:lpstr>
      <vt:lpstr>Na osnovu čega se s aspekta medicine rada određuju uslovi u pogledu zdravstvenog stanja i  psihoﬁzičkih sposobnosti radnika za obavljanje poslova na određenom radnom mjestu?</vt:lpstr>
      <vt:lpstr>Kako se kroz Akt o procjeni rizika utvrđuje da li radnik ispunjava zdravstvene uslove za  rad na radnom mjestu?</vt:lpstr>
      <vt:lpstr>Šta je svrha obavljanja prethodnih i periodičnih ljekarskih pregleda radnika sa aspekta  medicine rada kada se stiče dojam da su sami sebi svrha?</vt:lpstr>
      <vt:lpstr>Da li doktor specijalista medicine rada dolazi u prostorije poslodavca ili on svoje  zaključke izvodi na temelju prethodno izvršenih mjerenja opasnosti i štetnosti?</vt:lpstr>
      <vt:lpstr>Manipulant u HC</vt:lpstr>
      <vt:lpstr>Kako se izračunava vjerovatnoća nastanka profesionalnih oboljenja, povreda na radu i  bolesti vezanih uz rad?</vt:lpstr>
      <vt:lpstr>Postupak skraćivanja radnog vremena na poslovima sa povećanim rizikom?</vt:lpstr>
      <vt:lpstr>Postupak skraćivanja radnog vremena na poslovima sa povećanim rizikom?</vt:lpstr>
      <vt:lpstr>Raspoređivanje radnika na poslove sa povećanim rizikom i periodični ljekarski pregledi radnika koji  obavljaju poslove sa povećanim rizikom</vt:lpstr>
      <vt:lpstr>PowerPoint Presentation</vt:lpstr>
      <vt:lpstr>PERIODIČNI LJEKARSKI PREGLEDi RADNIKA KOJI OBAVLJAJU POSLOVE SA POVEĆANIM RIZIKOM</vt:lpstr>
      <vt:lpstr>VANREDNI LJEKARSKI PREGLEDI</vt:lpstr>
      <vt:lpstr>LJEKARSKI PREGLEDI RADNIKA</vt:lpstr>
      <vt:lpstr>Povrede na radu i profesionalno oboljenje – sadržaj i način podnošenja izvještaja</vt:lpstr>
      <vt:lpstr>POVREDA - POSLJEDICA - KOMPLIKACIJA</vt:lpstr>
      <vt:lpstr>Koje su teže a koje lakše povrede na radu (šta se smatra lakšom, a šta težom povredom)</vt:lpstr>
      <vt:lpstr>Na koji način evidentiramo lakše povrede na radu?</vt:lpstr>
      <vt:lpstr>Da li se svaka povreda gdje je radnik privremeno spriječen za rad podrazumijeva kao teža  povreda na radu?</vt:lpstr>
      <vt:lpstr>Sadržaj izvještaja o povredi na radu?</vt:lpstr>
      <vt:lpstr>NALAZ I MIŠLjENjE LjEKARA KOJI JE PREGLEDAO POVRIJEĐENOG</vt:lpstr>
      <vt:lpstr>Sadržaj izvještaja o profesionalnom oboljenju?</vt:lpstr>
      <vt:lpstr>NALAZ I MIŠLjENjE ZDRAVSTVENE USTANOVE KOJA JE UTVRDILA POSTOJANjE PROFESIONALNOG  OBOLjENjA</vt:lpstr>
      <vt:lpstr>Način popunjavanja izvještaja o povredi na radu i profesionalnom oboljenju (Član 6  Pravilnika)</vt:lpstr>
      <vt:lpstr>Dostavljanje izvještaja o povredi na radu i profesionalnom oboljenju</vt:lpstr>
      <vt:lpstr>Kada je obaveza dostaviti inspekciji zaštite na radu obrazac povrede na radu?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Procjena rizika radnog mjesta</dc:title>
  <cp:lastModifiedBy>Stefan Velickovic</cp:lastModifiedBy>
  <cp:revision>1</cp:revision>
  <dcterms:created xsi:type="dcterms:W3CDTF">2023-05-30T09:51:45Z</dcterms:created>
  <dcterms:modified xsi:type="dcterms:W3CDTF">2023-05-30T09:56:49Z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