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g"/>
  <Override PartName="/ppt/media/image4.jpg" ContentType="image/jpg"/>
  <Override PartName="/ppt/media/image5.jpg" ContentType="image/jpg"/>
  <Override PartName="/ppt/media/image6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6858000" cy="5143500"/>
  <p:notesSz cx="9144000" cy="51435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1014" y="126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9062" y="1055287"/>
            <a:ext cx="6319877" cy="2654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25" b="1" i="0">
                <a:solidFill>
                  <a:srgbClr val="40404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2880361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5905" y="507078"/>
            <a:ext cx="966189" cy="248209"/>
          </a:xfrm>
        </p:spPr>
        <p:txBody>
          <a:bodyPr lIns="0" tIns="0" rIns="0" bIns="0"/>
          <a:lstStyle>
            <a:lvl1pPr>
              <a:defRPr sz="1613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5905" y="507078"/>
            <a:ext cx="966189" cy="248209"/>
          </a:xfrm>
        </p:spPr>
        <p:txBody>
          <a:bodyPr lIns="0" tIns="0" rIns="0" bIns="0"/>
          <a:lstStyle>
            <a:lvl1pPr>
              <a:defRPr sz="1613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1183005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1183005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5905" y="507078"/>
            <a:ext cx="966189" cy="248209"/>
          </a:xfrm>
        </p:spPr>
        <p:txBody>
          <a:bodyPr lIns="0" tIns="0" rIns="0" bIns="0"/>
          <a:lstStyle>
            <a:lvl1pPr>
              <a:defRPr sz="1613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5905" y="507078"/>
            <a:ext cx="966189" cy="3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8544" y="1216355"/>
            <a:ext cx="62809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4783456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4783456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30-May-23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4783456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01796" y="1434403"/>
            <a:ext cx="6503803" cy="55220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14550" marR="3810" indent="-2061210">
              <a:lnSpc>
                <a:spcPct val="107000"/>
              </a:lnSpc>
              <a:spcBef>
                <a:spcPts val="75"/>
              </a:spcBef>
            </a:pPr>
            <a:r>
              <a:rPr spc="-109" dirty="0"/>
              <a:t>Procjena</a:t>
            </a:r>
            <a:r>
              <a:rPr spc="-161" dirty="0"/>
              <a:t> </a:t>
            </a:r>
            <a:r>
              <a:rPr spc="-109" dirty="0"/>
              <a:t>rizika</a:t>
            </a:r>
            <a:r>
              <a:rPr spc="-161" dirty="0"/>
              <a:t> </a:t>
            </a:r>
            <a:r>
              <a:rPr spc="-124" dirty="0"/>
              <a:t>radnog</a:t>
            </a:r>
            <a:r>
              <a:rPr spc="-161" dirty="0"/>
              <a:t> </a:t>
            </a:r>
            <a:r>
              <a:rPr spc="-116" dirty="0"/>
              <a:t>mjesta</a:t>
            </a:r>
            <a:r>
              <a:rPr spc="-158" dirty="0"/>
              <a:t> </a:t>
            </a:r>
            <a:r>
              <a:rPr spc="-113" dirty="0"/>
              <a:t>uposlenika</a:t>
            </a:r>
            <a:r>
              <a:rPr spc="-161" dirty="0"/>
              <a:t> </a:t>
            </a:r>
            <a:r>
              <a:rPr spc="-146" dirty="0"/>
              <a:t>koji</a:t>
            </a:r>
            <a:r>
              <a:rPr spc="-161" dirty="0"/>
              <a:t> </a:t>
            </a:r>
            <a:r>
              <a:rPr spc="-135" dirty="0"/>
              <a:t>puno</a:t>
            </a:r>
            <a:r>
              <a:rPr spc="-158" dirty="0"/>
              <a:t> </a:t>
            </a:r>
            <a:r>
              <a:rPr spc="-120" dirty="0"/>
              <a:t>radno</a:t>
            </a:r>
            <a:r>
              <a:rPr spc="-188" dirty="0"/>
              <a:t> </a:t>
            </a:r>
            <a:r>
              <a:rPr spc="-120" dirty="0"/>
              <a:t>vrijeme </a:t>
            </a:r>
            <a:r>
              <a:rPr spc="-495" dirty="0"/>
              <a:t> </a:t>
            </a:r>
            <a:r>
              <a:rPr spc="-116" dirty="0"/>
              <a:t>p</a:t>
            </a:r>
            <a:r>
              <a:rPr spc="-105" dirty="0"/>
              <a:t>r</a:t>
            </a:r>
            <a:r>
              <a:rPr spc="-153" dirty="0"/>
              <a:t>o</a:t>
            </a:r>
            <a:r>
              <a:rPr spc="-158" dirty="0"/>
              <a:t>v</a:t>
            </a:r>
            <a:r>
              <a:rPr spc="-101" dirty="0"/>
              <a:t>odi</a:t>
            </a:r>
            <a:r>
              <a:rPr spc="-161" dirty="0"/>
              <a:t> </a:t>
            </a:r>
            <a:r>
              <a:rPr spc="-120" dirty="0"/>
              <a:t>za</a:t>
            </a:r>
            <a:r>
              <a:rPr spc="-161" dirty="0"/>
              <a:t> </a:t>
            </a:r>
            <a:r>
              <a:rPr spc="-101" dirty="0"/>
              <a:t>r</a:t>
            </a:r>
            <a:r>
              <a:rPr spc="-113" dirty="0"/>
              <a:t>ačuna</a:t>
            </a:r>
            <a:r>
              <a:rPr spc="-105" dirty="0"/>
              <a:t>r</a:t>
            </a:r>
            <a:r>
              <a:rPr spc="-158" dirty="0"/>
              <a:t>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494" y="2816442"/>
            <a:ext cx="2049304" cy="6328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4288" marR="3810" indent="-15240">
              <a:spcBef>
                <a:spcPts val="75"/>
              </a:spcBef>
            </a:pPr>
            <a:r>
              <a:rPr sz="1350" b="1" spc="-158" dirty="0">
                <a:solidFill>
                  <a:srgbClr val="595959"/>
                </a:solidFill>
                <a:latin typeface="Tahoma"/>
                <a:cs typeface="Tahoma"/>
              </a:rPr>
              <a:t>Mr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4" dirty="0">
                <a:solidFill>
                  <a:srgbClr val="595959"/>
                </a:solidFill>
                <a:latin typeface="Tahoma"/>
                <a:cs typeface="Tahoma"/>
              </a:rPr>
              <a:t>sc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79" dirty="0">
                <a:solidFill>
                  <a:srgbClr val="595959"/>
                </a:solidFill>
                <a:latin typeface="Tahoma"/>
                <a:cs typeface="Tahoma"/>
              </a:rPr>
              <a:t>dr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98" dirty="0">
                <a:solidFill>
                  <a:srgbClr val="595959"/>
                </a:solidFill>
                <a:latin typeface="Tahoma"/>
                <a:cs typeface="Tahoma"/>
              </a:rPr>
              <a:t>Elma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165" dirty="0">
                <a:solidFill>
                  <a:srgbClr val="595959"/>
                </a:solidFill>
                <a:latin typeface="Tahoma"/>
                <a:cs typeface="Tahoma"/>
              </a:rPr>
              <a:t>Ib</a:t>
            </a:r>
            <a:r>
              <a:rPr sz="1350" b="1" spc="-135" dirty="0">
                <a:solidFill>
                  <a:srgbClr val="595959"/>
                </a:solidFill>
                <a:latin typeface="Tahoma"/>
                <a:cs typeface="Tahoma"/>
              </a:rPr>
              <a:t>r</a:t>
            </a:r>
            <a:r>
              <a:rPr sz="1350" b="1" spc="-71" dirty="0">
                <a:solidFill>
                  <a:srgbClr val="595959"/>
                </a:solidFill>
                <a:latin typeface="Tahoma"/>
                <a:cs typeface="Tahoma"/>
              </a:rPr>
              <a:t>ahimpašić  </a:t>
            </a:r>
            <a:r>
              <a:rPr sz="1350" b="1" spc="-68" dirty="0">
                <a:solidFill>
                  <a:srgbClr val="595959"/>
                </a:solidFill>
                <a:latin typeface="Tahoma"/>
                <a:cs typeface="Tahoma"/>
              </a:rPr>
              <a:t>S</a:t>
            </a:r>
            <a:r>
              <a:rPr sz="1350" b="1" spc="-75" dirty="0">
                <a:solidFill>
                  <a:srgbClr val="595959"/>
                </a:solidFill>
                <a:latin typeface="Tahoma"/>
                <a:cs typeface="Tahoma"/>
              </a:rPr>
              <a:t>p</a:t>
            </a:r>
            <a:r>
              <a:rPr sz="1350" b="1" spc="-64" dirty="0">
                <a:solidFill>
                  <a:srgbClr val="595959"/>
                </a:solidFill>
                <a:latin typeface="Tahoma"/>
                <a:cs typeface="Tahoma"/>
              </a:rPr>
              <a:t>ecijali</a:t>
            </a:r>
            <a:r>
              <a:rPr sz="1350" b="1" spc="-83" dirty="0">
                <a:solidFill>
                  <a:srgbClr val="595959"/>
                </a:solidFill>
                <a:latin typeface="Tahoma"/>
                <a:cs typeface="Tahoma"/>
              </a:rPr>
              <a:t>s</a:t>
            </a:r>
            <a:r>
              <a:rPr sz="1350" b="1" spc="-75" dirty="0">
                <a:solidFill>
                  <a:srgbClr val="595959"/>
                </a:solidFill>
                <a:latin typeface="Tahoma"/>
                <a:cs typeface="Tahoma"/>
              </a:rPr>
              <a:t>ta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169" dirty="0">
                <a:solidFill>
                  <a:srgbClr val="595959"/>
                </a:solidFill>
                <a:latin typeface="Tahoma"/>
                <a:cs typeface="Tahoma"/>
              </a:rPr>
              <a:t>m</a:t>
            </a:r>
            <a:r>
              <a:rPr sz="1350" b="1" spc="-64" dirty="0">
                <a:solidFill>
                  <a:srgbClr val="595959"/>
                </a:solidFill>
                <a:latin typeface="Tahoma"/>
                <a:cs typeface="Tahoma"/>
              </a:rPr>
              <a:t>edici</a:t>
            </a:r>
            <a:r>
              <a:rPr sz="1350" b="1" spc="-94" dirty="0">
                <a:solidFill>
                  <a:srgbClr val="595959"/>
                </a:solidFill>
                <a:latin typeface="Tahoma"/>
                <a:cs typeface="Tahoma"/>
              </a:rPr>
              <a:t>n</a:t>
            </a:r>
            <a:r>
              <a:rPr sz="1350" b="1" spc="-68" dirty="0">
                <a:solidFill>
                  <a:srgbClr val="595959"/>
                </a:solidFill>
                <a:latin typeface="Tahoma"/>
                <a:cs typeface="Tahoma"/>
              </a:rPr>
              <a:t>e</a:t>
            </a:r>
            <a:r>
              <a:rPr sz="1350" b="1" spc="-127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350" b="1" spc="-79" dirty="0">
                <a:solidFill>
                  <a:srgbClr val="595959"/>
                </a:solidFill>
                <a:latin typeface="Tahoma"/>
                <a:cs typeface="Tahoma"/>
              </a:rPr>
              <a:t>r</a:t>
            </a:r>
            <a:r>
              <a:rPr sz="1350" b="1" spc="-94" dirty="0">
                <a:solidFill>
                  <a:srgbClr val="595959"/>
                </a:solidFill>
                <a:latin typeface="Tahoma"/>
                <a:cs typeface="Tahoma"/>
              </a:rPr>
              <a:t>ada</a:t>
            </a:r>
            <a:endParaRPr sz="135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9452" y="1022331"/>
            <a:ext cx="1099185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4" dirty="0">
                <a:solidFill>
                  <a:srgbClr val="1A171B"/>
                </a:solidFill>
                <a:latin typeface="Arial"/>
                <a:cs typeface="Arial"/>
              </a:rPr>
              <a:t>Namještaj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544" y="1813523"/>
            <a:ext cx="4273391" cy="48154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9525">
              <a:spcBef>
                <a:spcPts val="315"/>
              </a:spcBef>
            </a:pP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Radni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1" dirty="0">
                <a:solidFill>
                  <a:srgbClr val="1A171B"/>
                </a:solidFill>
                <a:latin typeface="Tahoma"/>
                <a:cs typeface="Tahoma"/>
              </a:rPr>
              <a:t>s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o: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vr</a:t>
            </a:r>
            <a:r>
              <a:rPr sz="1350" spc="41" dirty="0">
                <a:solidFill>
                  <a:srgbClr val="1A171B"/>
                </a:solidFill>
                <a:latin typeface="Tahoma"/>
                <a:cs typeface="Tahoma"/>
              </a:rPr>
              <a:t>s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ta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ma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erijala,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ma</a:t>
            </a:r>
            <a:r>
              <a:rPr sz="1350" spc="38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244"/>
              </a:spcBef>
            </a:pP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Radna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stolica: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1A171B"/>
                </a:solidFill>
                <a:latin typeface="Tahoma"/>
                <a:cs typeface="Tahoma"/>
              </a:rPr>
              <a:t>sa</a:t>
            </a:r>
            <a:r>
              <a:rPr sz="1350" spc="124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naslonom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za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30" dirty="0">
                <a:solidFill>
                  <a:srgbClr val="1A171B"/>
                </a:solidFill>
                <a:latin typeface="Tahoma"/>
                <a:cs typeface="Tahoma"/>
              </a:rPr>
              <a:t>glavu,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6" dirty="0">
                <a:solidFill>
                  <a:srgbClr val="1A171B"/>
                </a:solidFill>
                <a:latin typeface="Tahoma"/>
                <a:cs typeface="Tahoma"/>
              </a:rPr>
              <a:t>ruke,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leđa,</a:t>
            </a:r>
            <a:r>
              <a:rPr sz="1350" spc="127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45" dirty="0">
                <a:solidFill>
                  <a:srgbClr val="1A171B"/>
                </a:solidFill>
                <a:latin typeface="Tahoma"/>
                <a:cs typeface="Tahoma"/>
              </a:rPr>
              <a:t>5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26" dirty="0">
                <a:solidFill>
                  <a:srgbClr val="1A171B"/>
                </a:solidFill>
                <a:latin typeface="Tahoma"/>
                <a:cs typeface="Tahoma"/>
              </a:rPr>
              <a:t>točkića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2108" y="1022331"/>
            <a:ext cx="933926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4" dirty="0">
                <a:solidFill>
                  <a:srgbClr val="1A171B"/>
                </a:solidFill>
                <a:latin typeface="Arial"/>
                <a:cs typeface="Arial"/>
              </a:rPr>
              <a:t>Računar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544" y="1814093"/>
            <a:ext cx="3533775" cy="127663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56" dirty="0">
                <a:latin typeface="Tahoma"/>
                <a:cs typeface="Tahoma"/>
              </a:rPr>
              <a:t>M</a:t>
            </a:r>
            <a:r>
              <a:rPr sz="1350" spc="-49" dirty="0">
                <a:latin typeface="Tahoma"/>
                <a:cs typeface="Tahoma"/>
              </a:rPr>
              <a:t>a</a:t>
            </a:r>
            <a:r>
              <a:rPr sz="1350" spc="38" dirty="0">
                <a:latin typeface="Tahoma"/>
                <a:cs typeface="Tahoma"/>
              </a:rPr>
              <a:t>t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19" dirty="0">
                <a:latin typeface="Tahoma"/>
                <a:cs typeface="Tahoma"/>
              </a:rPr>
              <a:t>tas</a:t>
            </a:r>
            <a:r>
              <a:rPr sz="1350" spc="8" dirty="0">
                <a:latin typeface="Tahoma"/>
                <a:cs typeface="Tahoma"/>
              </a:rPr>
              <a:t>t</a:t>
            </a:r>
            <a:r>
              <a:rPr sz="1350" spc="4" dirty="0">
                <a:latin typeface="Tahoma"/>
                <a:cs typeface="Tahoma"/>
              </a:rPr>
              <a:t>atu</a:t>
            </a:r>
            <a:r>
              <a:rPr sz="1350" dirty="0">
                <a:latin typeface="Tahoma"/>
                <a:cs typeface="Tahoma"/>
              </a:rPr>
              <a:t>r</a:t>
            </a:r>
            <a:r>
              <a:rPr sz="1350" spc="-38" dirty="0">
                <a:latin typeface="Tahoma"/>
                <a:cs typeface="Tahoma"/>
              </a:rPr>
              <a:t>a,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zvuk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udar</a:t>
            </a:r>
            <a:r>
              <a:rPr sz="1350" spc="-30" dirty="0">
                <a:latin typeface="Tahoma"/>
                <a:cs typeface="Tahoma"/>
              </a:rPr>
              <a:t>anja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p</a:t>
            </a:r>
            <a:r>
              <a:rPr sz="1350" dirty="0">
                <a:latin typeface="Tahoma"/>
                <a:cs typeface="Tahoma"/>
              </a:rPr>
              <a:t>o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15" dirty="0">
                <a:latin typeface="Tahoma"/>
                <a:cs typeface="Tahoma"/>
              </a:rPr>
              <a:t>tast</a:t>
            </a:r>
            <a:r>
              <a:rPr sz="1350" spc="11" dirty="0">
                <a:latin typeface="Tahoma"/>
                <a:cs typeface="Tahoma"/>
              </a:rPr>
              <a:t>a</a:t>
            </a:r>
            <a:r>
              <a:rPr sz="1350" spc="-4" dirty="0">
                <a:latin typeface="Tahoma"/>
                <a:cs typeface="Tahoma"/>
              </a:rPr>
              <a:t>turi,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nagi</a:t>
            </a:r>
            <a:r>
              <a:rPr sz="1350" spc="-41" dirty="0">
                <a:latin typeface="Tahoma"/>
                <a:cs typeface="Tahoma"/>
              </a:rPr>
              <a:t>b</a:t>
            </a:r>
            <a:r>
              <a:rPr sz="1350" spc="-53" dirty="0">
                <a:latin typeface="Tahoma"/>
                <a:cs typeface="Tahoma"/>
              </a:rPr>
              <a:t>,</a:t>
            </a:r>
            <a:endParaRPr sz="1350">
              <a:latin typeface="Tahoma"/>
              <a:cs typeface="Tahoma"/>
            </a:endParaRPr>
          </a:p>
          <a:p>
            <a:pPr marL="9525" marR="2950369">
              <a:lnSpc>
                <a:spcPct val="170600"/>
              </a:lnSpc>
            </a:pPr>
            <a:r>
              <a:rPr sz="1350" spc="4" dirty="0">
                <a:latin typeface="Tahoma"/>
                <a:cs typeface="Tahoma"/>
              </a:rPr>
              <a:t>Miš </a:t>
            </a:r>
            <a:r>
              <a:rPr sz="1350" spc="8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Moni</a:t>
            </a:r>
            <a:r>
              <a:rPr sz="1350" spc="-26" dirty="0">
                <a:latin typeface="Tahoma"/>
                <a:cs typeface="Tahoma"/>
              </a:rPr>
              <a:t>t</a:t>
            </a:r>
            <a:r>
              <a:rPr sz="1350" spc="4" dirty="0">
                <a:latin typeface="Tahoma"/>
                <a:cs typeface="Tahoma"/>
              </a:rPr>
              <a:t>or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1140"/>
              </a:spcBef>
            </a:pPr>
            <a:r>
              <a:rPr sz="1350" spc="34" dirty="0">
                <a:latin typeface="Tahoma"/>
                <a:cs typeface="Tahoma"/>
              </a:rPr>
              <a:t>P</a:t>
            </a:r>
            <a:r>
              <a:rPr sz="1350" spc="15" dirty="0">
                <a:latin typeface="Tahoma"/>
                <a:cs typeface="Tahoma"/>
              </a:rPr>
              <a:t>r</a:t>
            </a:r>
            <a:r>
              <a:rPr sz="1350" spc="41" dirty="0">
                <a:latin typeface="Tahoma"/>
                <a:cs typeface="Tahoma"/>
              </a:rPr>
              <a:t>o</a:t>
            </a:r>
            <a:r>
              <a:rPr sz="1350" spc="30" dirty="0">
                <a:latin typeface="Tahoma"/>
                <a:cs typeface="Tahoma"/>
              </a:rPr>
              <a:t>c</a:t>
            </a:r>
            <a:r>
              <a:rPr sz="1350" spc="-8" dirty="0">
                <a:latin typeface="Tahoma"/>
                <a:cs typeface="Tahoma"/>
              </a:rPr>
              <a:t>e</a:t>
            </a:r>
            <a:r>
              <a:rPr sz="1350" spc="19" dirty="0">
                <a:latin typeface="Tahoma"/>
                <a:cs typeface="Tahoma"/>
              </a:rPr>
              <a:t>so</a:t>
            </a:r>
            <a:r>
              <a:rPr sz="1350" spc="4" dirty="0">
                <a:latin typeface="Tahoma"/>
                <a:cs typeface="Tahoma"/>
              </a:rPr>
              <a:t>r</a:t>
            </a:r>
            <a:r>
              <a:rPr sz="1350" spc="23" dirty="0">
                <a:latin typeface="Tahoma"/>
                <a:cs typeface="Tahoma"/>
              </a:rPr>
              <a:t>s</a:t>
            </a:r>
            <a:r>
              <a:rPr sz="1350" spc="11" dirty="0">
                <a:latin typeface="Tahoma"/>
                <a:cs typeface="Tahoma"/>
              </a:rPr>
              <a:t>k</a:t>
            </a:r>
            <a:r>
              <a:rPr sz="1350" spc="-19" dirty="0">
                <a:latin typeface="Tahoma"/>
                <a:cs typeface="Tahoma"/>
              </a:rPr>
              <a:t>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jedinica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1502" y="1022331"/>
            <a:ext cx="139588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143" dirty="0"/>
              <a:t>Radni</a:t>
            </a:r>
            <a:r>
              <a:rPr sz="1800" spc="-169" dirty="0"/>
              <a:t> </a:t>
            </a:r>
            <a:r>
              <a:rPr sz="1800" spc="-120" dirty="0"/>
              <a:t>p</a:t>
            </a:r>
            <a:r>
              <a:rPr sz="1800" spc="-109" dirty="0"/>
              <a:t>r</a:t>
            </a:r>
            <a:r>
              <a:rPr sz="1800" spc="-75" dirty="0"/>
              <a:t>os</a:t>
            </a:r>
            <a:r>
              <a:rPr sz="1800" spc="-64" dirty="0"/>
              <a:t>t</a:t>
            </a:r>
            <a:r>
              <a:rPr sz="1800" spc="-101" dirty="0"/>
              <a:t>or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88544" y="1827238"/>
            <a:ext cx="2223611" cy="87459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4" dirty="0">
                <a:latin typeface="Tahoma"/>
                <a:cs typeface="Tahoma"/>
              </a:rPr>
              <a:t>Prohodnost</a:t>
            </a:r>
            <a:endParaRPr sz="1350">
              <a:latin typeface="Tahoma"/>
              <a:cs typeface="Tahoma"/>
            </a:endParaRPr>
          </a:p>
          <a:p>
            <a:pPr marL="9525" marR="3810">
              <a:lnSpc>
                <a:spcPct val="170600"/>
              </a:lnSpc>
            </a:pPr>
            <a:r>
              <a:rPr sz="1350" spc="34" dirty="0">
                <a:latin typeface="Tahoma"/>
                <a:cs typeface="Tahoma"/>
              </a:rPr>
              <a:t>P</a:t>
            </a:r>
            <a:r>
              <a:rPr sz="1350" spc="15" dirty="0">
                <a:latin typeface="Tahoma"/>
                <a:cs typeface="Tahoma"/>
              </a:rPr>
              <a:t>r</a:t>
            </a:r>
            <a:r>
              <a:rPr sz="1350" spc="26" dirty="0">
                <a:latin typeface="Tahoma"/>
                <a:cs typeface="Tahoma"/>
              </a:rPr>
              <a:t>o</a:t>
            </a:r>
            <a:r>
              <a:rPr sz="1350" spc="15" dirty="0">
                <a:latin typeface="Tahoma"/>
                <a:cs typeface="Tahoma"/>
              </a:rPr>
              <a:t>st</a:t>
            </a:r>
            <a:r>
              <a:rPr sz="1350" spc="4" dirty="0">
                <a:latin typeface="Tahoma"/>
                <a:cs typeface="Tahoma"/>
              </a:rPr>
              <a:t>or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p</a:t>
            </a:r>
            <a:r>
              <a:rPr sz="1350" dirty="0">
                <a:latin typeface="Tahoma"/>
                <a:cs typeface="Tahoma"/>
              </a:rPr>
              <a:t>o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jed</a:t>
            </a:r>
            <a:r>
              <a:rPr sz="1350" spc="-34" dirty="0">
                <a:latin typeface="Tahoma"/>
                <a:cs typeface="Tahoma"/>
              </a:rPr>
              <a:t>n</a:t>
            </a:r>
            <a:r>
              <a:rPr sz="1350" spc="-8" dirty="0">
                <a:latin typeface="Tahoma"/>
                <a:cs typeface="Tahoma"/>
              </a:rPr>
              <a:t>om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u</a:t>
            </a:r>
            <a:r>
              <a:rPr sz="1350" spc="-26" dirty="0">
                <a:latin typeface="Tahoma"/>
                <a:cs typeface="Tahoma"/>
              </a:rPr>
              <a:t>p</a:t>
            </a:r>
            <a:r>
              <a:rPr sz="1350" spc="4" dirty="0">
                <a:latin typeface="Tahoma"/>
                <a:cs typeface="Tahoma"/>
              </a:rPr>
              <a:t>osleniku  </a:t>
            </a:r>
            <a:r>
              <a:rPr sz="1350" dirty="0">
                <a:latin typeface="Tahoma"/>
                <a:cs typeface="Tahoma"/>
              </a:rPr>
              <a:t>Zelenilo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544" y="1022331"/>
            <a:ext cx="1951673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b="1" spc="-139" dirty="0">
                <a:latin typeface="Tahoma"/>
                <a:cs typeface="Tahoma"/>
              </a:rPr>
              <a:t>Međuljudski</a:t>
            </a:r>
            <a:r>
              <a:rPr b="1" spc="-169" dirty="0">
                <a:latin typeface="Tahoma"/>
                <a:cs typeface="Tahoma"/>
              </a:rPr>
              <a:t> </a:t>
            </a:r>
            <a:r>
              <a:rPr b="1" spc="-131" dirty="0">
                <a:latin typeface="Tahoma"/>
                <a:cs typeface="Tahoma"/>
              </a:rPr>
              <a:t>od</a:t>
            </a:r>
            <a:r>
              <a:rPr b="1" spc="-139" dirty="0">
                <a:latin typeface="Tahoma"/>
                <a:cs typeface="Tahoma"/>
              </a:rPr>
              <a:t>n</a:t>
            </a:r>
            <a:r>
              <a:rPr b="1" spc="-75" dirty="0">
                <a:latin typeface="Tahoma"/>
                <a:cs typeface="Tahoma"/>
              </a:rPr>
              <a:t>osi</a:t>
            </a:r>
            <a:endParaRPr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544" y="1827238"/>
            <a:ext cx="2541746" cy="56618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Mobing-horizontalni,</a:t>
            </a:r>
            <a:r>
              <a:rPr sz="1350" spc="-38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vertikalni</a:t>
            </a:r>
            <a:endParaRPr sz="1350">
              <a:latin typeface="Times New Roman"/>
              <a:cs typeface="Times New Roman"/>
            </a:endParaRPr>
          </a:p>
          <a:p>
            <a:pPr marL="9525">
              <a:spcBef>
                <a:spcPts val="1144"/>
              </a:spcBef>
            </a:pPr>
            <a:r>
              <a:rPr sz="1350" spc="-4" dirty="0">
                <a:latin typeface="Times New Roman"/>
                <a:cs typeface="Times New Roman"/>
              </a:rPr>
              <a:t>Prekovremeni</a:t>
            </a:r>
            <a:r>
              <a:rPr sz="1350" spc="-38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rad-plaćen/nije</a:t>
            </a:r>
            <a:r>
              <a:rPr sz="1350" spc="-3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plaćen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544" y="1022331"/>
            <a:ext cx="1070134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124" dirty="0"/>
              <a:t>Preporuke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88544" y="1550349"/>
            <a:ext cx="6270307" cy="201737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algn="just">
              <a:spcBef>
                <a:spcPts val="71"/>
              </a:spcBef>
            </a:pPr>
            <a:r>
              <a:rPr sz="1050" spc="-26" dirty="0">
                <a:latin typeface="Tahoma"/>
                <a:cs typeface="Tahoma"/>
              </a:rPr>
              <a:t>Mjer</a:t>
            </a:r>
            <a:r>
              <a:rPr sz="1050" spc="4" dirty="0">
                <a:latin typeface="Tahoma"/>
                <a:cs typeface="Tahoma"/>
              </a:rPr>
              <a:t>e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za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dug</a:t>
            </a:r>
            <a:r>
              <a:rPr sz="1050" spc="-23" dirty="0">
                <a:latin typeface="Tahoma"/>
                <a:cs typeface="Tahoma"/>
              </a:rPr>
              <a:t>o</a:t>
            </a:r>
            <a:r>
              <a:rPr sz="1050" spc="15" dirty="0">
                <a:latin typeface="Tahoma"/>
                <a:cs typeface="Tahoma"/>
              </a:rPr>
              <a:t>t</a:t>
            </a:r>
            <a:r>
              <a:rPr sz="1050" spc="11" dirty="0">
                <a:latin typeface="Tahoma"/>
                <a:cs typeface="Tahoma"/>
              </a:rPr>
              <a:t>r</a:t>
            </a:r>
            <a:r>
              <a:rPr sz="1050" spc="-23" dirty="0">
                <a:latin typeface="Tahoma"/>
                <a:cs typeface="Tahoma"/>
              </a:rPr>
              <a:t>aj</a:t>
            </a:r>
            <a:r>
              <a:rPr sz="1050" spc="-41" dirty="0">
                <a:latin typeface="Tahoma"/>
                <a:cs typeface="Tahoma"/>
              </a:rPr>
              <a:t>n</a:t>
            </a:r>
            <a:r>
              <a:rPr sz="1050" dirty="0">
                <a:latin typeface="Tahoma"/>
                <a:cs typeface="Tahoma"/>
              </a:rPr>
              <a:t>o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8" dirty="0">
                <a:latin typeface="Tahoma"/>
                <a:cs typeface="Tahoma"/>
              </a:rPr>
              <a:t>sjedenje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68" dirty="0">
                <a:latin typeface="Tahoma"/>
                <a:cs typeface="Tahoma"/>
              </a:rPr>
              <a:t>(r</a:t>
            </a:r>
            <a:r>
              <a:rPr sz="1050" spc="-15" dirty="0">
                <a:latin typeface="Tahoma"/>
                <a:cs typeface="Tahoma"/>
              </a:rPr>
              <a:t>ad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za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računa</a:t>
            </a:r>
            <a:r>
              <a:rPr sz="1050" spc="-11" dirty="0">
                <a:latin typeface="Tahoma"/>
                <a:cs typeface="Tahoma"/>
              </a:rPr>
              <a:t>r</a:t>
            </a:r>
            <a:r>
              <a:rPr sz="1050" spc="-41" dirty="0">
                <a:latin typeface="Tahoma"/>
                <a:cs typeface="Tahoma"/>
              </a:rPr>
              <a:t>om):</a:t>
            </a:r>
            <a:endParaRPr sz="1050">
              <a:latin typeface="Tahoma"/>
              <a:cs typeface="Tahoma"/>
            </a:endParaRPr>
          </a:p>
          <a:p>
            <a:pPr marL="9525" marR="13811" algn="just">
              <a:lnSpc>
                <a:spcPts val="1193"/>
              </a:lnSpc>
              <a:spcBef>
                <a:spcPts val="930"/>
              </a:spcBef>
            </a:pPr>
            <a:r>
              <a:rPr sz="1050" spc="4" dirty="0">
                <a:latin typeface="Tahoma"/>
                <a:cs typeface="Tahoma"/>
              </a:rPr>
              <a:t>-Nabaviti </a:t>
            </a:r>
            <a:r>
              <a:rPr sz="1050" spc="-4" dirty="0">
                <a:latin typeface="Tahoma"/>
                <a:cs typeface="Tahoma"/>
              </a:rPr>
              <a:t>ergonomski </a:t>
            </a:r>
            <a:r>
              <a:rPr sz="1050" spc="8" dirty="0">
                <a:latin typeface="Tahoma"/>
                <a:cs typeface="Tahoma"/>
              </a:rPr>
              <a:t>miš-veličina miša </a:t>
            </a:r>
            <a:r>
              <a:rPr sz="1050" spc="-11" dirty="0">
                <a:latin typeface="Tahoma"/>
                <a:cs typeface="Tahoma"/>
              </a:rPr>
              <a:t>mora </a:t>
            </a:r>
            <a:r>
              <a:rPr sz="1050" spc="-8" dirty="0">
                <a:latin typeface="Tahoma"/>
                <a:cs typeface="Tahoma"/>
              </a:rPr>
              <a:t>odgovarati </a:t>
            </a:r>
            <a:r>
              <a:rPr sz="1050" spc="4" dirty="0">
                <a:latin typeface="Tahoma"/>
                <a:cs typeface="Tahoma"/>
              </a:rPr>
              <a:t>veličine </a:t>
            </a:r>
            <a:r>
              <a:rPr sz="1050" spc="-11" dirty="0">
                <a:latin typeface="Tahoma"/>
                <a:cs typeface="Tahoma"/>
              </a:rPr>
              <a:t>ruke </a:t>
            </a:r>
            <a:r>
              <a:rPr sz="1050" spc="-4" dirty="0">
                <a:latin typeface="Tahoma"/>
                <a:cs typeface="Tahoma"/>
              </a:rPr>
              <a:t>korisnika, </a:t>
            </a:r>
            <a:r>
              <a:rPr sz="1050" spc="15" dirty="0">
                <a:latin typeface="Tahoma"/>
                <a:cs typeface="Tahoma"/>
              </a:rPr>
              <a:t>prsti </a:t>
            </a:r>
            <a:r>
              <a:rPr sz="1050" spc="-19" dirty="0">
                <a:latin typeface="Tahoma"/>
                <a:cs typeface="Tahoma"/>
              </a:rPr>
              <a:t>ga moraju </a:t>
            </a:r>
            <a:r>
              <a:rPr sz="1050" spc="-26" dirty="0">
                <a:latin typeface="Tahoma"/>
                <a:cs typeface="Tahoma"/>
              </a:rPr>
              <a:t>u </a:t>
            </a:r>
            <a:r>
              <a:rPr sz="1050" spc="15" dirty="0">
                <a:latin typeface="Tahoma"/>
                <a:cs typeface="Tahoma"/>
              </a:rPr>
              <a:t>cjelosti </a:t>
            </a:r>
            <a:r>
              <a:rPr sz="1050" spc="19" dirty="0">
                <a:latin typeface="Tahoma"/>
                <a:cs typeface="Tahoma"/>
              </a:rPr>
              <a:t> </a:t>
            </a:r>
            <a:r>
              <a:rPr sz="1050" spc="-8" dirty="0">
                <a:latin typeface="Tahoma"/>
                <a:cs typeface="Tahoma"/>
              </a:rPr>
              <a:t>obuhvatiti;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Preporuka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05" dirty="0">
                <a:latin typeface="Tahoma"/>
                <a:cs typeface="Tahoma"/>
              </a:rPr>
              <a:t>–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4" dirty="0">
                <a:latin typeface="Tahoma"/>
                <a:cs typeface="Tahoma"/>
              </a:rPr>
              <a:t>dati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razuman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rok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za</a:t>
            </a:r>
            <a:r>
              <a:rPr sz="1050" spc="-116" dirty="0">
                <a:latin typeface="Tahoma"/>
                <a:cs typeface="Tahoma"/>
              </a:rPr>
              <a:t> </a:t>
            </a:r>
            <a:r>
              <a:rPr sz="1050" spc="-19" dirty="0">
                <a:latin typeface="Tahoma"/>
                <a:cs typeface="Tahoma"/>
              </a:rPr>
              <a:t>nabavku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novih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9" dirty="0">
                <a:latin typeface="Tahoma"/>
                <a:cs typeface="Tahoma"/>
              </a:rPr>
              <a:t>(ﬁn.troškovi)</a:t>
            </a:r>
            <a:endParaRPr sz="1050">
              <a:latin typeface="Tahoma"/>
              <a:cs typeface="Tahoma"/>
            </a:endParaRPr>
          </a:p>
          <a:p>
            <a:pPr marL="9525" marR="21907" algn="just">
              <a:lnSpc>
                <a:spcPts val="1193"/>
              </a:lnSpc>
              <a:spcBef>
                <a:spcPts val="907"/>
              </a:spcBef>
            </a:pPr>
            <a:r>
              <a:rPr sz="1050" spc="-11" dirty="0">
                <a:latin typeface="Tahoma"/>
                <a:cs typeface="Tahoma"/>
              </a:rPr>
              <a:t>-Tipke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19" dirty="0">
                <a:latin typeface="Tahoma"/>
                <a:cs typeface="Tahoma"/>
              </a:rPr>
              <a:t>na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8" dirty="0">
                <a:latin typeface="Tahoma"/>
                <a:cs typeface="Tahoma"/>
              </a:rPr>
              <a:t>tastaturi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ne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smiju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4" dirty="0">
                <a:latin typeface="Tahoma"/>
                <a:cs typeface="Tahoma"/>
              </a:rPr>
              <a:t>reﬂektovati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svjetlost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34" dirty="0">
                <a:latin typeface="Tahoma"/>
                <a:cs typeface="Tahoma"/>
              </a:rPr>
              <a:t>(moraju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19" dirty="0">
                <a:latin typeface="Tahoma"/>
                <a:cs typeface="Tahoma"/>
              </a:rPr>
              <a:t>biti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-38" dirty="0">
                <a:latin typeface="Tahoma"/>
                <a:cs typeface="Tahoma"/>
              </a:rPr>
              <a:t>mat)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26" dirty="0">
                <a:latin typeface="Tahoma"/>
                <a:cs typeface="Tahoma"/>
              </a:rPr>
              <a:t>i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ne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smiju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19" dirty="0">
                <a:latin typeface="Tahoma"/>
                <a:cs typeface="Tahoma"/>
              </a:rPr>
              <a:t>biti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4" dirty="0">
                <a:latin typeface="Tahoma"/>
                <a:cs typeface="Tahoma"/>
              </a:rPr>
              <a:t>previše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tvrde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da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ne</a:t>
            </a:r>
            <a:r>
              <a:rPr sz="1050" spc="-71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dođe</a:t>
            </a:r>
            <a:r>
              <a:rPr sz="1050" spc="-68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do </a:t>
            </a:r>
            <a:r>
              <a:rPr sz="1050" spc="-323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umora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prstiju.</a:t>
            </a:r>
            <a:r>
              <a:rPr sz="1050" spc="-124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Rok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05" dirty="0">
                <a:latin typeface="Tahoma"/>
                <a:cs typeface="Tahoma"/>
              </a:rPr>
              <a:t>–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razuman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rok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za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9" dirty="0">
                <a:latin typeface="Tahoma"/>
                <a:cs typeface="Tahoma"/>
              </a:rPr>
              <a:t>nabavku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23" dirty="0">
                <a:latin typeface="Tahoma"/>
                <a:cs typeface="Tahoma"/>
              </a:rPr>
              <a:t>nove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8" dirty="0">
                <a:latin typeface="Tahoma"/>
                <a:cs typeface="Tahoma"/>
              </a:rPr>
              <a:t>tastature</a:t>
            </a:r>
            <a:endParaRPr sz="1050">
              <a:latin typeface="Tahoma"/>
              <a:cs typeface="Tahoma"/>
            </a:endParaRPr>
          </a:p>
          <a:p>
            <a:pPr marL="9525" marR="3810" algn="just">
              <a:lnSpc>
                <a:spcPts val="1193"/>
              </a:lnSpc>
              <a:spcBef>
                <a:spcPts val="904"/>
              </a:spcBef>
            </a:pPr>
            <a:r>
              <a:rPr sz="1050" spc="8" dirty="0">
                <a:latin typeface="Tahoma"/>
                <a:cs typeface="Tahoma"/>
              </a:rPr>
              <a:t>-Antireﬂeksna </a:t>
            </a:r>
            <a:r>
              <a:rPr sz="1050" spc="11" dirty="0">
                <a:latin typeface="Tahoma"/>
                <a:cs typeface="Tahoma"/>
              </a:rPr>
              <a:t>zaštita </a:t>
            </a:r>
            <a:r>
              <a:rPr sz="1050" spc="-19" dirty="0">
                <a:latin typeface="Tahoma"/>
                <a:cs typeface="Tahoma"/>
              </a:rPr>
              <a:t>na </a:t>
            </a:r>
            <a:r>
              <a:rPr sz="1050" spc="-4" dirty="0">
                <a:latin typeface="Tahoma"/>
                <a:cs typeface="Tahoma"/>
              </a:rPr>
              <a:t>zaslonu </a:t>
            </a:r>
            <a:r>
              <a:rPr sz="1050" spc="-15" dirty="0">
                <a:latin typeface="Tahoma"/>
                <a:cs typeface="Tahoma"/>
              </a:rPr>
              <a:t>kompjutera, </a:t>
            </a:r>
            <a:r>
              <a:rPr sz="1050" spc="-8" dirty="0">
                <a:latin typeface="Tahoma"/>
                <a:cs typeface="Tahoma"/>
              </a:rPr>
              <a:t>pravilno </a:t>
            </a:r>
            <a:r>
              <a:rPr sz="1050" spc="-11" dirty="0">
                <a:latin typeface="Tahoma"/>
                <a:cs typeface="Tahoma"/>
              </a:rPr>
              <a:t>postavljanje </a:t>
            </a:r>
            <a:r>
              <a:rPr sz="1050" spc="-71" dirty="0">
                <a:latin typeface="Tahoma"/>
                <a:cs typeface="Tahoma"/>
              </a:rPr>
              <a:t>IT </a:t>
            </a:r>
            <a:r>
              <a:rPr sz="1050" spc="-4" dirty="0">
                <a:latin typeface="Tahoma"/>
                <a:cs typeface="Tahoma"/>
              </a:rPr>
              <a:t>opreme-u skladu </a:t>
            </a:r>
            <a:r>
              <a:rPr sz="1050" spc="8" dirty="0">
                <a:latin typeface="Tahoma"/>
                <a:cs typeface="Tahoma"/>
              </a:rPr>
              <a:t>sa </a:t>
            </a:r>
            <a:r>
              <a:rPr sz="1050" spc="-4" dirty="0">
                <a:latin typeface="Tahoma"/>
                <a:cs typeface="Tahoma"/>
              </a:rPr>
              <a:t>ergonomskim </a:t>
            </a:r>
            <a:r>
              <a:rPr sz="1050" dirty="0">
                <a:latin typeface="Tahoma"/>
                <a:cs typeface="Tahoma"/>
              </a:rPr>
              <a:t> načelima </a:t>
            </a:r>
            <a:r>
              <a:rPr sz="1050" spc="-11" dirty="0">
                <a:latin typeface="Tahoma"/>
                <a:cs typeface="Tahoma"/>
              </a:rPr>
              <a:t>(širina </a:t>
            </a:r>
            <a:r>
              <a:rPr sz="1050" spc="8" dirty="0">
                <a:latin typeface="Tahoma"/>
                <a:cs typeface="Tahoma"/>
              </a:rPr>
              <a:t>stola </a:t>
            </a:r>
            <a:r>
              <a:rPr sz="1050" spc="-11" dirty="0">
                <a:latin typeface="Tahoma"/>
                <a:cs typeface="Tahoma"/>
              </a:rPr>
              <a:t>mora </a:t>
            </a:r>
            <a:r>
              <a:rPr sz="1050" spc="19" dirty="0">
                <a:latin typeface="Tahoma"/>
                <a:cs typeface="Tahoma"/>
              </a:rPr>
              <a:t>biti </a:t>
            </a:r>
            <a:r>
              <a:rPr sz="1050" spc="-23" dirty="0">
                <a:latin typeface="Tahoma"/>
                <a:cs typeface="Tahoma"/>
              </a:rPr>
              <a:t>dovoljna, </a:t>
            </a:r>
            <a:r>
              <a:rPr sz="1050" spc="-15" dirty="0">
                <a:latin typeface="Tahoma"/>
                <a:cs typeface="Tahoma"/>
              </a:rPr>
              <a:t>da </a:t>
            </a:r>
            <a:r>
              <a:rPr sz="1050" spc="-19" dirty="0">
                <a:latin typeface="Tahoma"/>
                <a:cs typeface="Tahoma"/>
              </a:rPr>
              <a:t>je </a:t>
            </a:r>
            <a:r>
              <a:rPr sz="1050" dirty="0">
                <a:latin typeface="Tahoma"/>
                <a:cs typeface="Tahoma"/>
              </a:rPr>
              <a:t>monitor </a:t>
            </a:r>
            <a:r>
              <a:rPr sz="1050" spc="-15" dirty="0">
                <a:latin typeface="Tahoma"/>
                <a:cs typeface="Tahoma"/>
              </a:rPr>
              <a:t>udaljen </a:t>
            </a:r>
            <a:r>
              <a:rPr sz="1050" spc="-4" dirty="0">
                <a:latin typeface="Tahoma"/>
                <a:cs typeface="Tahoma"/>
              </a:rPr>
              <a:t>od </a:t>
            </a:r>
            <a:r>
              <a:rPr sz="1050" spc="4" dirty="0">
                <a:latin typeface="Tahoma"/>
                <a:cs typeface="Tahoma"/>
              </a:rPr>
              <a:t>očiju </a:t>
            </a:r>
            <a:r>
              <a:rPr sz="1050" dirty="0">
                <a:latin typeface="Tahoma"/>
                <a:cs typeface="Tahoma"/>
              </a:rPr>
              <a:t>približno </a:t>
            </a:r>
            <a:r>
              <a:rPr sz="1050" spc="-11" dirty="0">
                <a:latin typeface="Tahoma"/>
                <a:cs typeface="Tahoma"/>
              </a:rPr>
              <a:t>50 </a:t>
            </a:r>
            <a:r>
              <a:rPr sz="1050" spc="23" dirty="0">
                <a:latin typeface="Tahoma"/>
                <a:cs typeface="Tahoma"/>
              </a:rPr>
              <a:t>cm </a:t>
            </a:r>
            <a:r>
              <a:rPr sz="1050" spc="-45" dirty="0">
                <a:latin typeface="Tahoma"/>
                <a:cs typeface="Tahoma"/>
              </a:rPr>
              <a:t>(40-70) </a:t>
            </a:r>
            <a:r>
              <a:rPr sz="1050" spc="-15" dirty="0">
                <a:latin typeface="Tahoma"/>
                <a:cs typeface="Tahoma"/>
              </a:rPr>
              <a:t>da </a:t>
            </a:r>
            <a:r>
              <a:rPr sz="1050" spc="8" dirty="0">
                <a:latin typeface="Tahoma"/>
                <a:cs typeface="Tahoma"/>
              </a:rPr>
              <a:t>bi </a:t>
            </a:r>
            <a:r>
              <a:rPr sz="1050" spc="19" dirty="0">
                <a:latin typeface="Tahoma"/>
                <a:cs typeface="Tahoma"/>
              </a:rPr>
              <a:t>se </a:t>
            </a:r>
            <a:r>
              <a:rPr sz="1050" spc="23" dirty="0">
                <a:latin typeface="Tahoma"/>
                <a:cs typeface="Tahoma"/>
              </a:rPr>
              <a:t> </a:t>
            </a:r>
            <a:r>
              <a:rPr sz="1050" spc="-8" dirty="0">
                <a:latin typeface="Tahoma"/>
                <a:cs typeface="Tahoma"/>
              </a:rPr>
              <a:t>izbjegao</a:t>
            </a:r>
            <a:r>
              <a:rPr sz="1050" spc="-124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vidni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23" dirty="0">
                <a:latin typeface="Tahoma"/>
                <a:cs typeface="Tahoma"/>
              </a:rPr>
              <a:t>umor.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Rok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30" dirty="0">
                <a:latin typeface="Tahoma"/>
                <a:cs typeface="Tahoma"/>
              </a:rPr>
              <a:t>-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kontinuirano</a:t>
            </a:r>
            <a:endParaRPr sz="1050">
              <a:latin typeface="Tahoma"/>
              <a:cs typeface="Tahoma"/>
            </a:endParaRPr>
          </a:p>
          <a:p>
            <a:pPr marL="9525" marR="10953" algn="just">
              <a:lnSpc>
                <a:spcPts val="1193"/>
              </a:lnSpc>
              <a:spcBef>
                <a:spcPts val="907"/>
              </a:spcBef>
            </a:pPr>
            <a:r>
              <a:rPr sz="1050" spc="-4" dirty="0">
                <a:latin typeface="Tahoma"/>
                <a:cs typeface="Tahoma"/>
              </a:rPr>
              <a:t>-Vježbe istezanja </a:t>
            </a:r>
            <a:r>
              <a:rPr sz="1050" spc="-19" dirty="0">
                <a:latin typeface="Tahoma"/>
                <a:cs typeface="Tahoma"/>
              </a:rPr>
              <a:t>na </a:t>
            </a:r>
            <a:r>
              <a:rPr sz="1050" spc="11" dirty="0">
                <a:latin typeface="Tahoma"/>
                <a:cs typeface="Tahoma"/>
              </a:rPr>
              <a:t>sat </a:t>
            </a:r>
            <a:r>
              <a:rPr sz="1050" spc="-11" dirty="0">
                <a:latin typeface="Tahoma"/>
                <a:cs typeface="Tahoma"/>
              </a:rPr>
              <a:t>vremena </a:t>
            </a:r>
            <a:r>
              <a:rPr sz="1050" spc="-26" dirty="0">
                <a:latin typeface="Tahoma"/>
                <a:cs typeface="Tahoma"/>
              </a:rPr>
              <a:t>u </a:t>
            </a:r>
            <a:r>
              <a:rPr sz="1050" spc="-19" dirty="0">
                <a:latin typeface="Tahoma"/>
                <a:cs typeface="Tahoma"/>
              </a:rPr>
              <a:t>trajanju </a:t>
            </a:r>
            <a:r>
              <a:rPr sz="1050" spc="-4" dirty="0">
                <a:latin typeface="Tahoma"/>
                <a:cs typeface="Tahoma"/>
              </a:rPr>
              <a:t>od </a:t>
            </a:r>
            <a:r>
              <a:rPr sz="1050" spc="-38" dirty="0">
                <a:latin typeface="Tahoma"/>
                <a:cs typeface="Tahoma"/>
              </a:rPr>
              <a:t>5 </a:t>
            </a:r>
            <a:r>
              <a:rPr sz="1050" spc="-11" dirty="0">
                <a:latin typeface="Tahoma"/>
                <a:cs typeface="Tahoma"/>
              </a:rPr>
              <a:t>minuta, jer </a:t>
            </a:r>
            <a:r>
              <a:rPr sz="1050" spc="-19" dirty="0">
                <a:latin typeface="Tahoma"/>
                <a:cs typeface="Tahoma"/>
              </a:rPr>
              <a:t>nepovoljan </a:t>
            </a:r>
            <a:r>
              <a:rPr sz="1050" spc="-11" dirty="0">
                <a:latin typeface="Tahoma"/>
                <a:cs typeface="Tahoma"/>
              </a:rPr>
              <a:t>položaj kod sjedenja dovodi </a:t>
            </a:r>
            <a:r>
              <a:rPr sz="1050" spc="-4" dirty="0">
                <a:latin typeface="Tahoma"/>
                <a:cs typeface="Tahoma"/>
              </a:rPr>
              <a:t>do </a:t>
            </a:r>
            <a:r>
              <a:rPr sz="105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promjena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9" dirty="0">
                <a:latin typeface="Tahoma"/>
                <a:cs typeface="Tahoma"/>
              </a:rPr>
              <a:t>na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vratnoj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26" dirty="0">
                <a:latin typeface="Tahoma"/>
                <a:cs typeface="Tahoma"/>
              </a:rPr>
              <a:t>i</a:t>
            </a:r>
            <a:r>
              <a:rPr sz="1050" spc="-116" dirty="0">
                <a:latin typeface="Tahoma"/>
                <a:cs typeface="Tahoma"/>
              </a:rPr>
              <a:t> </a:t>
            </a:r>
            <a:r>
              <a:rPr sz="1050" spc="-4" dirty="0">
                <a:latin typeface="Tahoma"/>
                <a:cs typeface="Tahoma"/>
              </a:rPr>
              <a:t>slabinskoj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19" dirty="0">
                <a:latin typeface="Tahoma"/>
                <a:cs typeface="Tahoma"/>
              </a:rPr>
              <a:t>kičmi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1" dirty="0">
                <a:latin typeface="Tahoma"/>
                <a:cs typeface="Tahoma"/>
              </a:rPr>
              <a:t>(objasniti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4" dirty="0">
                <a:latin typeface="Tahoma"/>
                <a:cs typeface="Tahoma"/>
              </a:rPr>
              <a:t>način</a:t>
            </a:r>
            <a:r>
              <a:rPr sz="1050" spc="-116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izvođenja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vježbi,</a:t>
            </a:r>
            <a:r>
              <a:rPr sz="1050" spc="-120" dirty="0">
                <a:latin typeface="Tahoma"/>
                <a:cs typeface="Tahoma"/>
              </a:rPr>
              <a:t> </a:t>
            </a:r>
            <a:r>
              <a:rPr sz="1050" spc="-15" dirty="0">
                <a:latin typeface="Tahoma"/>
                <a:cs typeface="Tahoma"/>
              </a:rPr>
              <a:t>slike)</a:t>
            </a:r>
            <a:endParaRPr sz="1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4151" y="1003375"/>
            <a:ext cx="1070134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124" dirty="0"/>
              <a:t>Preporuke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88544" y="1555204"/>
            <a:ext cx="6274594" cy="293362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just">
              <a:spcBef>
                <a:spcPts val="75"/>
              </a:spcBef>
            </a:pPr>
            <a:r>
              <a:rPr sz="1350" spc="-19" dirty="0">
                <a:latin typeface="Tahoma"/>
                <a:cs typeface="Tahoma"/>
              </a:rPr>
              <a:t>--</a:t>
            </a:r>
            <a:r>
              <a:rPr sz="1350" spc="-41" dirty="0">
                <a:latin typeface="Tahoma"/>
                <a:cs typeface="Tahoma"/>
              </a:rPr>
              <a:t>R</a:t>
            </a:r>
            <a:r>
              <a:rPr sz="1350" dirty="0">
                <a:latin typeface="Tahoma"/>
                <a:cs typeface="Tahoma"/>
              </a:rPr>
              <a:t>ed</a:t>
            </a:r>
            <a:r>
              <a:rPr sz="1350" spc="-26" dirty="0">
                <a:latin typeface="Tahoma"/>
                <a:cs typeface="Tahoma"/>
              </a:rPr>
              <a:t>ovna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23" dirty="0">
                <a:latin typeface="Tahoma"/>
                <a:cs typeface="Tahoma"/>
              </a:rPr>
              <a:t>k</a:t>
            </a:r>
            <a:r>
              <a:rPr sz="1350" spc="4" dirty="0">
                <a:latin typeface="Tahoma"/>
                <a:cs typeface="Tahoma"/>
              </a:rPr>
              <a:t>ont</a:t>
            </a:r>
            <a:r>
              <a:rPr sz="1350" spc="-4" dirty="0">
                <a:latin typeface="Tahoma"/>
                <a:cs typeface="Tahoma"/>
              </a:rPr>
              <a:t>r</a:t>
            </a:r>
            <a:r>
              <a:rPr sz="1350" spc="-8" dirty="0">
                <a:latin typeface="Tahoma"/>
                <a:cs typeface="Tahoma"/>
              </a:rPr>
              <a:t>ola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vida</a:t>
            </a:r>
            <a:endParaRPr sz="1350">
              <a:latin typeface="Tahoma"/>
              <a:cs typeface="Tahoma"/>
            </a:endParaRPr>
          </a:p>
          <a:p>
            <a:pPr marL="9525" marR="10478" algn="just">
              <a:lnSpc>
                <a:spcPct val="114999"/>
              </a:lnSpc>
              <a:spcBef>
                <a:spcPts val="900"/>
              </a:spcBef>
            </a:pPr>
            <a:r>
              <a:rPr sz="1350" spc="-11" dirty="0">
                <a:latin typeface="Tahoma"/>
                <a:cs typeface="Tahoma"/>
              </a:rPr>
              <a:t>-Osoblje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treba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primijeniti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pravilo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20:20:20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41" dirty="0">
                <a:latin typeface="Tahoma"/>
                <a:cs typeface="Tahoma"/>
              </a:rPr>
              <a:t>(svako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20</a:t>
            </a:r>
            <a:r>
              <a:rPr sz="1350" spc="-49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minuta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gledati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23" dirty="0">
                <a:latin typeface="Tahoma"/>
                <a:cs typeface="Tahoma"/>
              </a:rPr>
              <a:t>na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daljinu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od</a:t>
            </a:r>
            <a:r>
              <a:rPr sz="1350" spc="-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20 </a:t>
            </a:r>
            <a:r>
              <a:rPr sz="1350" spc="-413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stopa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23" dirty="0">
                <a:latin typeface="Tahoma"/>
                <a:cs typeface="Tahoma"/>
              </a:rPr>
              <a:t>ili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45" dirty="0">
                <a:latin typeface="Tahoma"/>
                <a:cs typeface="Tahoma"/>
              </a:rPr>
              <a:t>6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metara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30" dirty="0">
                <a:latin typeface="Tahoma"/>
                <a:cs typeface="Tahoma"/>
              </a:rPr>
              <a:t>u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trajanju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od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20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23" dirty="0">
                <a:latin typeface="Tahoma"/>
                <a:cs typeface="Tahoma"/>
              </a:rPr>
              <a:t>sekundi).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26" dirty="0">
                <a:latin typeface="Tahoma"/>
                <a:cs typeface="Tahoma"/>
              </a:rPr>
              <a:t>Koristiti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vještačke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suze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po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potrebi.</a:t>
            </a:r>
            <a:endParaRPr sz="1350">
              <a:latin typeface="Tahoma"/>
              <a:cs typeface="Tahoma"/>
            </a:endParaRPr>
          </a:p>
          <a:p>
            <a:pPr marL="9525" marR="3810" algn="just">
              <a:lnSpc>
                <a:spcPct val="114999"/>
              </a:lnSpc>
              <a:spcBef>
                <a:spcPts val="900"/>
              </a:spcBef>
            </a:pPr>
            <a:r>
              <a:rPr sz="1350" spc="8" dirty="0">
                <a:latin typeface="Tahoma"/>
                <a:cs typeface="Tahoma"/>
              </a:rPr>
              <a:t>-Učestalo,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svjesno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15" dirty="0">
                <a:latin typeface="Tahoma"/>
                <a:cs typeface="Tahoma"/>
              </a:rPr>
              <a:t>treptati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30" dirty="0">
                <a:latin typeface="Tahoma"/>
                <a:cs typeface="Tahoma"/>
              </a:rPr>
              <a:t>(normalno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osoba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trepne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20</a:t>
            </a:r>
            <a:r>
              <a:rPr sz="1350" spc="-98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puta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30" dirty="0">
                <a:latin typeface="Tahoma"/>
                <a:cs typeface="Tahoma"/>
              </a:rPr>
              <a:t>u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minuti,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dok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osobe</a:t>
            </a:r>
            <a:r>
              <a:rPr sz="1350" spc="-101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koje </a:t>
            </a:r>
            <a:r>
              <a:rPr sz="1350" spc="-413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rade </a:t>
            </a:r>
            <a:r>
              <a:rPr sz="1350" spc="11" dirty="0">
                <a:latin typeface="Tahoma"/>
                <a:cs typeface="Tahoma"/>
              </a:rPr>
              <a:t>sa </a:t>
            </a:r>
            <a:r>
              <a:rPr sz="1350" spc="-4" dirty="0">
                <a:latin typeface="Tahoma"/>
                <a:cs typeface="Tahoma"/>
              </a:rPr>
              <a:t>računarom </a:t>
            </a:r>
            <a:r>
              <a:rPr sz="1350" spc="-8" dirty="0">
                <a:latin typeface="Tahoma"/>
                <a:cs typeface="Tahoma"/>
              </a:rPr>
              <a:t>2-3 </a:t>
            </a:r>
            <a:r>
              <a:rPr sz="1350" spc="-4" dirty="0">
                <a:latin typeface="Tahoma"/>
                <a:cs typeface="Tahoma"/>
              </a:rPr>
              <a:t>puta </a:t>
            </a:r>
            <a:r>
              <a:rPr sz="1350" spc="-30" dirty="0">
                <a:latin typeface="Tahoma"/>
                <a:cs typeface="Tahoma"/>
              </a:rPr>
              <a:t>u </a:t>
            </a:r>
            <a:r>
              <a:rPr sz="1350" spc="-19" dirty="0">
                <a:latin typeface="Tahoma"/>
                <a:cs typeface="Tahoma"/>
              </a:rPr>
              <a:t>minuti)</a:t>
            </a:r>
            <a:r>
              <a:rPr sz="1350" spc="-15" dirty="0">
                <a:latin typeface="Tahoma"/>
                <a:cs typeface="Tahoma"/>
              </a:rPr>
              <a:t> da </a:t>
            </a:r>
            <a:r>
              <a:rPr sz="1350" spc="11" dirty="0">
                <a:latin typeface="Tahoma"/>
                <a:cs typeface="Tahoma"/>
              </a:rPr>
              <a:t>bi </a:t>
            </a:r>
            <a:r>
              <a:rPr sz="1350" spc="26" dirty="0">
                <a:latin typeface="Tahoma"/>
                <a:cs typeface="Tahoma"/>
              </a:rPr>
              <a:t>se </a:t>
            </a:r>
            <a:r>
              <a:rPr sz="1350" spc="-8" dirty="0">
                <a:latin typeface="Tahoma"/>
                <a:cs typeface="Tahoma"/>
              </a:rPr>
              <a:t>izbjegao </a:t>
            </a:r>
            <a:r>
              <a:rPr sz="1350" dirty="0">
                <a:latin typeface="Tahoma"/>
                <a:cs typeface="Tahoma"/>
              </a:rPr>
              <a:t>sindrom </a:t>
            </a:r>
            <a:r>
              <a:rPr sz="1350" spc="-11" dirty="0">
                <a:latin typeface="Tahoma"/>
                <a:cs typeface="Tahoma"/>
              </a:rPr>
              <a:t>suhog </a:t>
            </a:r>
            <a:r>
              <a:rPr sz="1350" spc="-19" dirty="0">
                <a:latin typeface="Tahoma"/>
                <a:cs typeface="Tahoma"/>
              </a:rPr>
              <a:t>oka. </a:t>
            </a:r>
            <a:r>
              <a:rPr sz="1350" spc="-4" dirty="0">
                <a:latin typeface="Tahoma"/>
                <a:cs typeface="Tahoma"/>
              </a:rPr>
              <a:t>Rok </a:t>
            </a:r>
            <a:r>
              <a:rPr sz="1350" spc="41" dirty="0">
                <a:latin typeface="Tahoma"/>
                <a:cs typeface="Tahoma"/>
              </a:rPr>
              <a:t>- </a:t>
            </a:r>
            <a:r>
              <a:rPr sz="1350" spc="45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kontinuirano</a:t>
            </a:r>
            <a:endParaRPr sz="1350">
              <a:latin typeface="Tahoma"/>
              <a:cs typeface="Tahoma"/>
            </a:endParaRPr>
          </a:p>
          <a:p>
            <a:pPr marL="9525" marR="4763" algn="just">
              <a:lnSpc>
                <a:spcPct val="114999"/>
              </a:lnSpc>
              <a:spcBef>
                <a:spcPts val="900"/>
              </a:spcBef>
            </a:pPr>
            <a:r>
              <a:rPr sz="1350" spc="-11" dirty="0">
                <a:latin typeface="Tahoma"/>
                <a:cs typeface="Tahoma"/>
              </a:rPr>
              <a:t>-Gornji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rub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ekrana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mora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da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bude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spc="-30" dirty="0">
                <a:latin typeface="Tahoma"/>
                <a:cs typeface="Tahoma"/>
              </a:rPr>
              <a:t>u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15" dirty="0">
                <a:latin typeface="Tahoma"/>
                <a:cs typeface="Tahoma"/>
              </a:rPr>
              <a:t>visini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očiju,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tako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da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26" dirty="0">
                <a:latin typeface="Tahoma"/>
                <a:cs typeface="Tahoma"/>
              </a:rPr>
              <a:t>se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gleda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pod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uglom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od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120" dirty="0">
                <a:latin typeface="Tahoma"/>
                <a:cs typeface="Tahoma"/>
              </a:rPr>
              <a:t>10</a:t>
            </a:r>
            <a:r>
              <a:rPr sz="1350" spc="-131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do</a:t>
            </a:r>
            <a:r>
              <a:rPr sz="1350" spc="-127" dirty="0">
                <a:latin typeface="Tahoma"/>
                <a:cs typeface="Tahoma"/>
              </a:rPr>
              <a:t> </a:t>
            </a:r>
            <a:r>
              <a:rPr sz="1350" spc="-153" dirty="0">
                <a:latin typeface="Tahoma"/>
                <a:cs typeface="Tahoma"/>
              </a:rPr>
              <a:t>15 </a:t>
            </a:r>
            <a:r>
              <a:rPr sz="1350" spc="-413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stepeni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prema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34" dirty="0">
                <a:latin typeface="Tahoma"/>
                <a:cs typeface="Tahoma"/>
              </a:rPr>
              <a:t>dole).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Ekran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15" dirty="0">
                <a:latin typeface="Tahoma"/>
                <a:cs typeface="Tahoma"/>
              </a:rPr>
              <a:t>obrisati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svako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jutro.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Rok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41" dirty="0">
                <a:latin typeface="Tahoma"/>
                <a:cs typeface="Tahoma"/>
              </a:rPr>
              <a:t>-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kontinuirano</a:t>
            </a:r>
            <a:endParaRPr sz="1350">
              <a:latin typeface="Tahoma"/>
              <a:cs typeface="Tahoma"/>
            </a:endParaRPr>
          </a:p>
          <a:p>
            <a:pPr marL="9525" algn="just">
              <a:spcBef>
                <a:spcPts val="1144"/>
              </a:spcBef>
            </a:pPr>
            <a:r>
              <a:rPr sz="1350" dirty="0">
                <a:latin typeface="Tahoma"/>
                <a:cs typeface="Tahoma"/>
              </a:rPr>
              <a:t>-Ru</a:t>
            </a:r>
            <a:r>
              <a:rPr sz="1350" spc="-26" dirty="0">
                <a:latin typeface="Tahoma"/>
                <a:cs typeface="Tahoma"/>
              </a:rPr>
              <a:t>k</a:t>
            </a:r>
            <a:r>
              <a:rPr sz="1350" spc="8" dirty="0">
                <a:latin typeface="Tahoma"/>
                <a:cs typeface="Tahoma"/>
              </a:rPr>
              <a:t>e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odmar</a:t>
            </a:r>
            <a:r>
              <a:rPr sz="1350" spc="-26" dirty="0">
                <a:latin typeface="Tahoma"/>
                <a:cs typeface="Tahoma"/>
              </a:rPr>
              <a:t>a</a:t>
            </a:r>
            <a:r>
              <a:rPr sz="1350" spc="38" dirty="0">
                <a:latin typeface="Tahoma"/>
                <a:cs typeface="Tahoma"/>
              </a:rPr>
              <a:t>ti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30" dirty="0">
                <a:latin typeface="Tahoma"/>
                <a:cs typeface="Tahoma"/>
              </a:rPr>
              <a:t>u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8" dirty="0">
                <a:latin typeface="Tahoma"/>
                <a:cs typeface="Tahoma"/>
              </a:rPr>
              <a:t>krilu,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9" dirty="0">
                <a:latin typeface="Tahoma"/>
                <a:cs typeface="Tahoma"/>
              </a:rPr>
              <a:t>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38" dirty="0">
                <a:latin typeface="Tahoma"/>
                <a:cs typeface="Tahoma"/>
              </a:rPr>
              <a:t>n</a:t>
            </a:r>
            <a:r>
              <a:rPr sz="1350" spc="8" dirty="0">
                <a:latin typeface="Tahoma"/>
                <a:cs typeface="Tahoma"/>
              </a:rPr>
              <a:t>e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23" dirty="0">
                <a:latin typeface="Tahoma"/>
                <a:cs typeface="Tahoma"/>
              </a:rPr>
              <a:t>na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15" dirty="0">
                <a:latin typeface="Tahoma"/>
                <a:cs typeface="Tahoma"/>
              </a:rPr>
              <a:t>tast</a:t>
            </a:r>
            <a:r>
              <a:rPr sz="1350" spc="11" dirty="0">
                <a:latin typeface="Tahoma"/>
                <a:cs typeface="Tahoma"/>
              </a:rPr>
              <a:t>a</a:t>
            </a:r>
            <a:r>
              <a:rPr sz="1350" dirty="0">
                <a:latin typeface="Tahoma"/>
                <a:cs typeface="Tahoma"/>
              </a:rPr>
              <a:t>turi.</a:t>
            </a:r>
            <a:endParaRPr sz="1350">
              <a:latin typeface="Tahoma"/>
              <a:cs typeface="Tahoma"/>
            </a:endParaRPr>
          </a:p>
          <a:p>
            <a:pPr marL="9525" algn="just">
              <a:spcBef>
                <a:spcPts val="1140"/>
              </a:spcBef>
            </a:pPr>
            <a:r>
              <a:rPr sz="1350" spc="-30" dirty="0">
                <a:latin typeface="Tahoma"/>
                <a:cs typeface="Tahoma"/>
              </a:rPr>
              <a:t>-Između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ruba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stola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34" dirty="0">
                <a:latin typeface="Tahoma"/>
                <a:cs typeface="Tahoma"/>
              </a:rPr>
              <a:t>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8" dirty="0">
                <a:latin typeface="Tahoma"/>
                <a:cs typeface="Tahoma"/>
              </a:rPr>
              <a:t>tastature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11" dirty="0">
                <a:latin typeface="Tahoma"/>
                <a:cs typeface="Tahoma"/>
              </a:rPr>
              <a:t>mora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23" dirty="0">
                <a:latin typeface="Tahoma"/>
                <a:cs typeface="Tahoma"/>
              </a:rPr>
              <a:t>biti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26" dirty="0">
                <a:latin typeface="Tahoma"/>
                <a:cs typeface="Tahoma"/>
              </a:rPr>
              <a:t>najmanje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120" dirty="0">
                <a:latin typeface="Tahoma"/>
                <a:cs typeface="Tahoma"/>
              </a:rPr>
              <a:t>10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30" dirty="0">
                <a:latin typeface="Tahoma"/>
                <a:cs typeface="Tahoma"/>
              </a:rPr>
              <a:t>cm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slobodnog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prostora.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428" y="1023246"/>
            <a:ext cx="1219571" cy="258790"/>
          </a:xfrm>
          <a:prstGeom prst="rect">
            <a:avLst/>
          </a:prstGeom>
        </p:spPr>
        <p:txBody>
          <a:bodyPr vert="horz" wrap="square" lIns="0" tIns="10478" rIns="0" bIns="0" rtlCol="0">
            <a:spAutoFit/>
          </a:bodyPr>
          <a:lstStyle/>
          <a:p>
            <a:pPr marL="10001">
              <a:spcBef>
                <a:spcPts val="83"/>
              </a:spcBef>
            </a:pPr>
            <a:r>
              <a:rPr spc="-105" dirty="0"/>
              <a:t>P</a:t>
            </a:r>
            <a:r>
              <a:rPr spc="-94" dirty="0"/>
              <a:t>r</a:t>
            </a:r>
            <a:r>
              <a:rPr spc="-83" dirty="0"/>
              <a:t>e</a:t>
            </a:r>
            <a:r>
              <a:rPr spc="-90" dirty="0"/>
              <a:t>p</a:t>
            </a:r>
            <a:r>
              <a:rPr spc="-109" dirty="0"/>
              <a:t>oru</a:t>
            </a:r>
            <a:r>
              <a:rPr spc="-191" dirty="0"/>
              <a:t>k</a:t>
            </a:r>
            <a:r>
              <a:rPr spc="-7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544" y="1555204"/>
            <a:ext cx="5984081" cy="185704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Smanjenje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buke:</a:t>
            </a:r>
            <a:r>
              <a:rPr sz="1350" spc="12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prvo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preporučiti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23" dirty="0">
                <a:solidFill>
                  <a:srgbClr val="333333"/>
                </a:solidFill>
                <a:latin typeface="Tahoma"/>
                <a:cs typeface="Tahoma"/>
              </a:rPr>
              <a:t>čišćenje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svih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sistema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hlađenja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od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prašine-to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je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1144"/>
              </a:spcBef>
            </a:pP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mehaničko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otklanjanje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buke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sa</a:t>
            </a:r>
            <a:r>
              <a:rPr sz="1350" spc="12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lopatica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ventilatora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1140"/>
              </a:spcBef>
            </a:pPr>
            <a:r>
              <a:rPr sz="1350" b="1" spc="-146" dirty="0">
                <a:solidFill>
                  <a:srgbClr val="333333"/>
                </a:solidFill>
                <a:latin typeface="Tahoma"/>
                <a:cs typeface="Tahoma"/>
              </a:rPr>
              <a:t>Ili</a:t>
            </a:r>
            <a:endParaRPr sz="1350">
              <a:latin typeface="Tahoma"/>
              <a:cs typeface="Tahoma"/>
            </a:endParaRPr>
          </a:p>
          <a:p>
            <a:pPr marL="9525" marR="401003">
              <a:lnSpc>
                <a:spcPct val="114999"/>
              </a:lnSpc>
              <a:spcBef>
                <a:spcPts val="900"/>
              </a:spcBef>
            </a:pP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Ako</a:t>
            </a:r>
            <a:r>
              <a:rPr sz="1350" spc="127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333333"/>
                </a:solidFill>
                <a:latin typeface="Tahoma"/>
                <a:cs typeface="Tahoma"/>
              </a:rPr>
              <a:t>nivo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buke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sistemske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jedinice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prelazi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333333"/>
                </a:solidFill>
                <a:latin typeface="Tahoma"/>
                <a:cs typeface="Tahoma"/>
              </a:rPr>
              <a:t>prag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333333"/>
                </a:solidFill>
                <a:latin typeface="Tahoma"/>
                <a:cs typeface="Tahoma"/>
              </a:rPr>
              <a:t>komfora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preporučiti</a:t>
            </a:r>
            <a:r>
              <a:rPr sz="1350" spc="127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333333"/>
                </a:solidFill>
                <a:latin typeface="Tahoma"/>
                <a:cs typeface="Tahoma"/>
              </a:rPr>
              <a:t>zamjenu </a:t>
            </a:r>
            <a:r>
              <a:rPr sz="1350" spc="-409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komponenti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rashladnih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sistema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9" dirty="0">
                <a:solidFill>
                  <a:srgbClr val="333333"/>
                </a:solidFill>
                <a:latin typeface="Tahoma"/>
                <a:cs typeface="Tahoma"/>
              </a:rPr>
              <a:t>tišim-dati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333333"/>
                </a:solidFill>
                <a:latin typeface="Tahoma"/>
                <a:cs typeface="Tahoma"/>
              </a:rPr>
              <a:t>razuman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rok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333333"/>
                </a:solidFill>
                <a:latin typeface="Tahoma"/>
                <a:cs typeface="Tahoma"/>
              </a:rPr>
              <a:t>za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nabavku.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1144"/>
              </a:spcBef>
            </a:pPr>
            <a:r>
              <a:rPr sz="1350" spc="19" dirty="0">
                <a:solidFill>
                  <a:srgbClr val="333333"/>
                </a:solidFill>
                <a:latin typeface="Tahoma"/>
                <a:cs typeface="Tahoma"/>
              </a:rPr>
              <a:t>-Slušalice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428" y="1023246"/>
            <a:ext cx="1143371" cy="258790"/>
          </a:xfrm>
          <a:prstGeom prst="rect">
            <a:avLst/>
          </a:prstGeom>
        </p:spPr>
        <p:txBody>
          <a:bodyPr vert="horz" wrap="square" lIns="0" tIns="10478" rIns="0" bIns="0" rtlCol="0">
            <a:spAutoFit/>
          </a:bodyPr>
          <a:lstStyle/>
          <a:p>
            <a:pPr marL="10001">
              <a:spcBef>
                <a:spcPts val="83"/>
              </a:spcBef>
            </a:pPr>
            <a:r>
              <a:rPr spc="-105" dirty="0"/>
              <a:t>P</a:t>
            </a:r>
            <a:r>
              <a:rPr spc="-94" dirty="0"/>
              <a:t>r</a:t>
            </a:r>
            <a:r>
              <a:rPr spc="-83" dirty="0"/>
              <a:t>e</a:t>
            </a:r>
            <a:r>
              <a:rPr spc="-90" dirty="0"/>
              <a:t>p</a:t>
            </a:r>
            <a:r>
              <a:rPr spc="-109" dirty="0"/>
              <a:t>oru</a:t>
            </a:r>
            <a:r>
              <a:rPr spc="-191" dirty="0"/>
              <a:t>k</a:t>
            </a:r>
            <a:r>
              <a:rPr spc="-7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544" y="1555204"/>
            <a:ext cx="5495925" cy="79028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-Zabrana</a:t>
            </a:r>
            <a:r>
              <a:rPr sz="1350" spc="-19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pušenje</a:t>
            </a:r>
            <a:r>
              <a:rPr sz="1350" spc="-15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na</a:t>
            </a:r>
            <a:r>
              <a:rPr sz="1350" spc="-19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radnom</a:t>
            </a:r>
            <a:r>
              <a:rPr sz="1350" spc="-15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mjestu</a:t>
            </a:r>
            <a:endParaRPr sz="1350">
              <a:latin typeface="Arial MT"/>
              <a:cs typeface="Arial MT"/>
            </a:endParaRPr>
          </a:p>
          <a:p>
            <a:pPr marL="9525" marR="3810">
              <a:lnSpc>
                <a:spcPct val="114999"/>
              </a:lnSpc>
              <a:spcBef>
                <a:spcPts val="900"/>
              </a:spcBef>
            </a:pP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-Dati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uput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e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za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spc="-169" dirty="0">
                <a:solidFill>
                  <a:srgbClr val="595959"/>
                </a:solidFill>
                <a:latin typeface="Arial MT"/>
                <a:cs typeface="Arial MT"/>
              </a:rPr>
              <a:t>čišćenje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radnih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ploh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a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il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i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aparture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,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ponovit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i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mjerenje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nakon  preporuk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a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u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sz="1350" spc="-98" dirty="0">
                <a:solidFill>
                  <a:srgbClr val="595959"/>
                </a:solidFill>
                <a:latin typeface="Arial MT"/>
                <a:cs typeface="Arial MT"/>
              </a:rPr>
              <a:t>slučaju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pozitivno</a:t>
            </a:r>
            <a:r>
              <a:rPr sz="1350" dirty="0">
                <a:solidFill>
                  <a:srgbClr val="595959"/>
                </a:solidFill>
                <a:latin typeface="Arial MT"/>
                <a:cs typeface="Arial MT"/>
              </a:rPr>
              <a:t>g</a:t>
            </a:r>
            <a:r>
              <a:rPr sz="1350" spc="-4" dirty="0">
                <a:solidFill>
                  <a:srgbClr val="595959"/>
                </a:solidFill>
                <a:latin typeface="Arial MT"/>
                <a:cs typeface="Arial MT"/>
              </a:rPr>
              <a:t> nalaza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71550"/>
            <a:ext cx="6857999" cy="38576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0710" y="2254721"/>
            <a:ext cx="1871663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248" dirty="0">
                <a:solidFill>
                  <a:srgbClr val="FFFF00"/>
                </a:solidFill>
              </a:rPr>
              <a:t>H</a:t>
            </a:r>
            <a:r>
              <a:rPr sz="1800" spc="-278" dirty="0">
                <a:solidFill>
                  <a:srgbClr val="FFFF00"/>
                </a:solidFill>
              </a:rPr>
              <a:t>V</a:t>
            </a:r>
            <a:r>
              <a:rPr sz="1800" spc="-15" dirty="0">
                <a:solidFill>
                  <a:srgbClr val="FFFF00"/>
                </a:solidFill>
              </a:rPr>
              <a:t>A</a:t>
            </a:r>
            <a:r>
              <a:rPr sz="1800" spc="15" dirty="0">
                <a:solidFill>
                  <a:srgbClr val="FFFF00"/>
                </a:solidFill>
              </a:rPr>
              <a:t>L</a:t>
            </a:r>
            <a:r>
              <a:rPr sz="1800" spc="-26" dirty="0">
                <a:solidFill>
                  <a:srgbClr val="FFFF00"/>
                </a:solidFill>
              </a:rPr>
              <a:t>A</a:t>
            </a:r>
            <a:r>
              <a:rPr sz="1800" spc="-169" dirty="0">
                <a:solidFill>
                  <a:srgbClr val="FFFF00"/>
                </a:solidFill>
              </a:rPr>
              <a:t> </a:t>
            </a:r>
            <a:r>
              <a:rPr sz="1800" spc="-109" dirty="0">
                <a:solidFill>
                  <a:srgbClr val="FFFF00"/>
                </a:solidFill>
              </a:rPr>
              <a:t>NA</a:t>
            </a:r>
            <a:r>
              <a:rPr sz="1800" spc="-169" dirty="0">
                <a:solidFill>
                  <a:srgbClr val="FFFF00"/>
                </a:solidFill>
              </a:rPr>
              <a:t> </a:t>
            </a:r>
            <a:r>
              <a:rPr sz="1800" spc="-210" dirty="0">
                <a:solidFill>
                  <a:srgbClr val="FFFF00"/>
                </a:solidFill>
              </a:rPr>
              <a:t>P</a:t>
            </a:r>
            <a:r>
              <a:rPr sz="1800" spc="-15" dirty="0">
                <a:solidFill>
                  <a:srgbClr val="FFFF00"/>
                </a:solidFill>
              </a:rPr>
              <a:t>A</a:t>
            </a:r>
            <a:r>
              <a:rPr sz="1800" spc="-143" dirty="0">
                <a:solidFill>
                  <a:srgbClr val="FFFF00"/>
                </a:solidFill>
              </a:rPr>
              <a:t>ŽNJI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642938"/>
            <a:ext cx="6857999" cy="38576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2503" y="1023588"/>
            <a:ext cx="3835718" cy="2482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25">
              <a:spcBef>
                <a:spcPts val="90"/>
              </a:spcBef>
            </a:pPr>
            <a:r>
              <a:rPr sz="1538" spc="-98" dirty="0">
                <a:solidFill>
                  <a:srgbClr val="404040"/>
                </a:solidFill>
              </a:rPr>
              <a:t>P</a:t>
            </a:r>
            <a:r>
              <a:rPr sz="1538" spc="-83" dirty="0">
                <a:solidFill>
                  <a:srgbClr val="404040"/>
                </a:solidFill>
              </a:rPr>
              <a:t>r</a:t>
            </a:r>
            <a:r>
              <a:rPr sz="1538" spc="-90" dirty="0">
                <a:solidFill>
                  <a:srgbClr val="404040"/>
                </a:solidFill>
              </a:rPr>
              <a:t>ocjena</a:t>
            </a:r>
            <a:r>
              <a:rPr sz="1538" spc="-143" dirty="0">
                <a:solidFill>
                  <a:srgbClr val="404040"/>
                </a:solidFill>
              </a:rPr>
              <a:t> </a:t>
            </a:r>
            <a:r>
              <a:rPr sz="1538" spc="-75" dirty="0">
                <a:solidFill>
                  <a:srgbClr val="404040"/>
                </a:solidFill>
              </a:rPr>
              <a:t>rizi</a:t>
            </a:r>
            <a:r>
              <a:rPr sz="1538" spc="-146" dirty="0">
                <a:solidFill>
                  <a:srgbClr val="404040"/>
                </a:solidFill>
              </a:rPr>
              <a:t>k</a:t>
            </a:r>
            <a:r>
              <a:rPr sz="1538" spc="-101" dirty="0">
                <a:solidFill>
                  <a:srgbClr val="404040"/>
                </a:solidFill>
              </a:rPr>
              <a:t>a</a:t>
            </a:r>
            <a:r>
              <a:rPr sz="1538" spc="-143" dirty="0">
                <a:solidFill>
                  <a:srgbClr val="404040"/>
                </a:solidFill>
              </a:rPr>
              <a:t> </a:t>
            </a:r>
            <a:r>
              <a:rPr sz="1538" spc="-86" dirty="0">
                <a:solidFill>
                  <a:srgbClr val="404040"/>
                </a:solidFill>
              </a:rPr>
              <a:t>r</a:t>
            </a:r>
            <a:r>
              <a:rPr sz="1538" spc="-109" dirty="0">
                <a:solidFill>
                  <a:srgbClr val="404040"/>
                </a:solidFill>
              </a:rPr>
              <a:t>ad</a:t>
            </a:r>
            <a:r>
              <a:rPr sz="1538" spc="-116" dirty="0">
                <a:solidFill>
                  <a:srgbClr val="404040"/>
                </a:solidFill>
              </a:rPr>
              <a:t>n</a:t>
            </a:r>
            <a:r>
              <a:rPr sz="1538" spc="-98" dirty="0">
                <a:solidFill>
                  <a:srgbClr val="404040"/>
                </a:solidFill>
              </a:rPr>
              <a:t>og</a:t>
            </a:r>
            <a:r>
              <a:rPr sz="1538" spc="-143" dirty="0">
                <a:solidFill>
                  <a:srgbClr val="404040"/>
                </a:solidFill>
              </a:rPr>
              <a:t> </a:t>
            </a:r>
            <a:r>
              <a:rPr sz="1538" spc="-139" dirty="0">
                <a:solidFill>
                  <a:srgbClr val="404040"/>
                </a:solidFill>
              </a:rPr>
              <a:t>mje</a:t>
            </a:r>
            <a:r>
              <a:rPr sz="1538" spc="-56" dirty="0">
                <a:solidFill>
                  <a:srgbClr val="404040"/>
                </a:solidFill>
              </a:rPr>
              <a:t>sta</a:t>
            </a:r>
            <a:r>
              <a:rPr sz="1538" spc="-143" dirty="0">
                <a:solidFill>
                  <a:srgbClr val="404040"/>
                </a:solidFill>
              </a:rPr>
              <a:t> </a:t>
            </a:r>
            <a:r>
              <a:rPr sz="1538" spc="-71" dirty="0">
                <a:solidFill>
                  <a:srgbClr val="404040"/>
                </a:solidFill>
              </a:rPr>
              <a:t>in</a:t>
            </a:r>
            <a:r>
              <a:rPr sz="1538" spc="-105" dirty="0">
                <a:solidFill>
                  <a:srgbClr val="404040"/>
                </a:solidFill>
              </a:rPr>
              <a:t>f</a:t>
            </a:r>
            <a:r>
              <a:rPr sz="1538" spc="-113" dirty="0">
                <a:solidFill>
                  <a:srgbClr val="404040"/>
                </a:solidFill>
              </a:rPr>
              <a:t>orm</a:t>
            </a:r>
            <a:r>
              <a:rPr sz="1538" spc="-120" dirty="0">
                <a:solidFill>
                  <a:srgbClr val="404040"/>
                </a:solidFill>
              </a:rPr>
              <a:t>a</a:t>
            </a:r>
            <a:r>
              <a:rPr sz="1538" spc="-56" dirty="0">
                <a:solidFill>
                  <a:srgbClr val="404040"/>
                </a:solidFill>
              </a:rPr>
              <a:t>tiča</a:t>
            </a:r>
            <a:r>
              <a:rPr sz="1538" spc="-64" dirty="0">
                <a:solidFill>
                  <a:srgbClr val="404040"/>
                </a:solidFill>
              </a:rPr>
              <a:t>r</a:t>
            </a:r>
            <a:r>
              <a:rPr sz="1538" spc="-101" dirty="0">
                <a:solidFill>
                  <a:srgbClr val="404040"/>
                </a:solidFill>
              </a:rPr>
              <a:t>a</a:t>
            </a:r>
            <a:endParaRPr sz="1538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2460" y="1429753"/>
            <a:ext cx="2805551" cy="27171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7941" y="1022331"/>
            <a:ext cx="782955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94" dirty="0"/>
              <a:t>Prostor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88544" y="1827238"/>
            <a:ext cx="5552123" cy="146783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30" dirty="0">
                <a:latin typeface="Tahoma"/>
                <a:cs typeface="Tahoma"/>
              </a:rPr>
              <a:t>Pod</a:t>
            </a:r>
            <a:r>
              <a:rPr sz="1350" spc="-30" dirty="0">
                <a:latin typeface="Tahoma"/>
                <a:cs typeface="Tahoma"/>
              </a:rPr>
              <a:t>-vrsta</a:t>
            </a:r>
            <a:r>
              <a:rPr sz="1350" spc="-150" dirty="0">
                <a:latin typeface="Tahoma"/>
                <a:cs typeface="Tahoma"/>
              </a:rPr>
              <a:t> </a:t>
            </a:r>
            <a:r>
              <a:rPr sz="1350" spc="-15" dirty="0">
                <a:latin typeface="Tahoma"/>
                <a:cs typeface="Tahoma"/>
              </a:rPr>
              <a:t>obloge,</a:t>
            </a:r>
            <a:r>
              <a:rPr sz="1350" spc="-146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stepen</a:t>
            </a:r>
            <a:r>
              <a:rPr sz="1350" spc="-146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protivkliznosti,</a:t>
            </a:r>
            <a:endParaRPr sz="1350">
              <a:latin typeface="Tahoma"/>
              <a:cs typeface="Tahoma"/>
            </a:endParaRPr>
          </a:p>
          <a:p>
            <a:pPr marL="9525" marR="3810">
              <a:lnSpc>
                <a:spcPct val="114999"/>
              </a:lnSpc>
              <a:spcBef>
                <a:spcPts val="900"/>
              </a:spcBef>
            </a:pPr>
            <a:r>
              <a:rPr sz="1350" dirty="0">
                <a:solidFill>
                  <a:srgbClr val="212529"/>
                </a:solidFill>
                <a:latin typeface="Tahoma"/>
                <a:cs typeface="Tahoma"/>
              </a:rPr>
              <a:t>Primjer: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26" dirty="0">
                <a:solidFill>
                  <a:srgbClr val="212529"/>
                </a:solidFill>
                <a:latin typeface="Tahoma"/>
                <a:cs typeface="Tahoma"/>
              </a:rPr>
              <a:t>pločice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26" dirty="0">
                <a:solidFill>
                  <a:srgbClr val="212529"/>
                </a:solidFill>
                <a:latin typeface="Tahoma"/>
                <a:cs typeface="Tahoma"/>
              </a:rPr>
              <a:t>se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212529"/>
                </a:solidFill>
                <a:latin typeface="Tahoma"/>
                <a:cs typeface="Tahoma"/>
              </a:rPr>
              <a:t>prema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protivkliznosti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kategorizuju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30" dirty="0">
                <a:solidFill>
                  <a:srgbClr val="212529"/>
                </a:solidFill>
                <a:latin typeface="Tahoma"/>
                <a:cs typeface="Tahoma"/>
              </a:rPr>
              <a:t>u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grupe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ahoma"/>
                <a:cs typeface="Tahoma"/>
              </a:rPr>
              <a:t>od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26" dirty="0">
                <a:solidFill>
                  <a:srgbClr val="212529"/>
                </a:solidFill>
                <a:latin typeface="Tahoma"/>
                <a:cs typeface="Tahoma"/>
              </a:rPr>
              <a:t>R9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ahoma"/>
                <a:cs typeface="Tahoma"/>
              </a:rPr>
              <a:t>do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94" dirty="0">
                <a:solidFill>
                  <a:srgbClr val="212529"/>
                </a:solidFill>
                <a:latin typeface="Tahoma"/>
                <a:cs typeface="Tahoma"/>
              </a:rPr>
              <a:t>R13, </a:t>
            </a:r>
            <a:r>
              <a:rPr sz="1350" spc="-41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212529"/>
                </a:solidFill>
                <a:latin typeface="Tahoma"/>
                <a:cs typeface="Tahoma"/>
              </a:rPr>
              <a:t>kategorija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26" dirty="0">
                <a:solidFill>
                  <a:srgbClr val="212529"/>
                </a:solidFill>
                <a:latin typeface="Tahoma"/>
                <a:cs typeface="Tahoma"/>
              </a:rPr>
              <a:t>R9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30" dirty="0">
                <a:solidFill>
                  <a:srgbClr val="212529"/>
                </a:solidFill>
                <a:latin typeface="Tahoma"/>
                <a:cs typeface="Tahoma"/>
              </a:rPr>
              <a:t>-pločice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212529"/>
                </a:solidFill>
                <a:latin typeface="Tahoma"/>
                <a:cs typeface="Tahoma"/>
              </a:rPr>
              <a:t>koje</a:t>
            </a:r>
            <a:r>
              <a:rPr sz="1350" spc="-150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212529"/>
                </a:solidFill>
                <a:latin typeface="Tahoma"/>
                <a:cs typeface="Tahoma"/>
              </a:rPr>
              <a:t>imaju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212529"/>
                </a:solidFill>
                <a:latin typeface="Tahoma"/>
                <a:cs typeface="Tahoma"/>
              </a:rPr>
              <a:t>najniži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nivo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protivkliznosti</a:t>
            </a:r>
            <a:endParaRPr sz="1350">
              <a:latin typeface="Tahoma"/>
              <a:cs typeface="Tahoma"/>
            </a:endParaRPr>
          </a:p>
          <a:p>
            <a:pPr marL="9525" marR="1415415">
              <a:lnSpc>
                <a:spcPct val="170600"/>
              </a:lnSpc>
            </a:pPr>
            <a:r>
              <a:rPr sz="1350" spc="-4" dirty="0">
                <a:solidFill>
                  <a:srgbClr val="212529"/>
                </a:solidFill>
                <a:latin typeface="Tahoma"/>
                <a:cs typeface="Tahoma"/>
              </a:rPr>
              <a:t>Kategorija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09" dirty="0">
                <a:solidFill>
                  <a:srgbClr val="212529"/>
                </a:solidFill>
                <a:latin typeface="Tahoma"/>
                <a:cs typeface="Tahoma"/>
              </a:rPr>
              <a:t>R13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one</a:t>
            </a:r>
            <a:r>
              <a:rPr sz="1350" spc="-14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212529"/>
                </a:solidFill>
                <a:latin typeface="Tahoma"/>
                <a:cs typeface="Tahoma"/>
              </a:rPr>
              <a:t>koje</a:t>
            </a:r>
            <a:r>
              <a:rPr sz="1350" spc="-150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212529"/>
                </a:solidFill>
                <a:latin typeface="Tahoma"/>
                <a:cs typeface="Tahoma"/>
              </a:rPr>
              <a:t>imaju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ahoma"/>
                <a:cs typeface="Tahoma"/>
              </a:rPr>
              <a:t>najviši</a:t>
            </a:r>
            <a:r>
              <a:rPr sz="1350" spc="135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nivo</a:t>
            </a:r>
            <a:r>
              <a:rPr sz="1350" spc="-146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protivkliznosti </a:t>
            </a:r>
            <a:r>
              <a:rPr sz="1350" spc="-409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30" dirty="0">
                <a:solidFill>
                  <a:srgbClr val="212529"/>
                </a:solidFill>
                <a:latin typeface="Tahoma"/>
                <a:cs typeface="Tahoma"/>
              </a:rPr>
              <a:t>Mjer</a:t>
            </a:r>
            <a:r>
              <a:rPr sz="1350" spc="-8" dirty="0">
                <a:solidFill>
                  <a:srgbClr val="212529"/>
                </a:solidFill>
                <a:latin typeface="Tahoma"/>
                <a:cs typeface="Tahoma"/>
              </a:rPr>
              <a:t>e: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34" dirty="0">
                <a:solidFill>
                  <a:srgbClr val="212529"/>
                </a:solidFill>
                <a:latin typeface="Tahoma"/>
                <a:cs typeface="Tahoma"/>
              </a:rPr>
              <a:t>P</a:t>
            </a:r>
            <a:r>
              <a:rPr sz="1350" spc="15" dirty="0">
                <a:solidFill>
                  <a:srgbClr val="212529"/>
                </a:solidFill>
                <a:latin typeface="Tahoma"/>
                <a:cs typeface="Tahoma"/>
              </a:rPr>
              <a:t>r</a:t>
            </a:r>
            <a:r>
              <a:rPr sz="1350" spc="-8" dirty="0">
                <a:solidFill>
                  <a:srgbClr val="212529"/>
                </a:solidFill>
                <a:latin typeface="Tahoma"/>
                <a:cs typeface="Tahoma"/>
              </a:rPr>
              <a:t>o</a:t>
            </a:r>
            <a:r>
              <a:rPr sz="1350" spc="4" dirty="0">
                <a:solidFill>
                  <a:srgbClr val="212529"/>
                </a:solidFill>
                <a:latin typeface="Tahoma"/>
                <a:cs typeface="Tahoma"/>
              </a:rPr>
              <a:t>tivkliz</a:t>
            </a:r>
            <a:r>
              <a:rPr sz="1350" dirty="0">
                <a:solidFill>
                  <a:srgbClr val="212529"/>
                </a:solidFill>
                <a:latin typeface="Tahoma"/>
                <a:cs typeface="Tahoma"/>
              </a:rPr>
              <a:t>n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19" dirty="0">
                <a:solidFill>
                  <a:srgbClr val="212529"/>
                </a:solidFill>
                <a:latin typeface="Tahoma"/>
                <a:cs typeface="Tahoma"/>
              </a:rPr>
              <a:t>tr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a</a:t>
            </a:r>
            <a:r>
              <a:rPr sz="1350" spc="-34" dirty="0">
                <a:solidFill>
                  <a:srgbClr val="212529"/>
                </a:solidFill>
                <a:latin typeface="Tahoma"/>
                <a:cs typeface="Tahoma"/>
              </a:rPr>
              <a:t>k</a:t>
            </a:r>
            <a:r>
              <a:rPr sz="1350" spc="-19" dirty="0">
                <a:solidFill>
                  <a:srgbClr val="212529"/>
                </a:solidFill>
                <a:latin typeface="Tahoma"/>
                <a:cs typeface="Tahoma"/>
              </a:rPr>
              <a:t>e</a:t>
            </a:r>
            <a:r>
              <a:rPr sz="1350" spc="-53" dirty="0">
                <a:solidFill>
                  <a:srgbClr val="212529"/>
                </a:solidFill>
                <a:latin typeface="Tahoma"/>
                <a:cs typeface="Tahoma"/>
              </a:rPr>
              <a:t>,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212529"/>
                </a:solidFill>
                <a:latin typeface="Tahoma"/>
                <a:cs typeface="Tahoma"/>
              </a:rPr>
              <a:t>gu</a:t>
            </a:r>
            <a:r>
              <a:rPr sz="1350" spc="-45" dirty="0">
                <a:solidFill>
                  <a:srgbClr val="212529"/>
                </a:solidFill>
                <a:latin typeface="Tahoma"/>
                <a:cs typeface="Tahoma"/>
              </a:rPr>
              <a:t>m</a:t>
            </a:r>
            <a:r>
              <a:rPr sz="1350" spc="-11" dirty="0">
                <a:solidFill>
                  <a:srgbClr val="212529"/>
                </a:solidFill>
                <a:latin typeface="Tahoma"/>
                <a:cs typeface="Tahoma"/>
              </a:rPr>
              <a:t>e</a:t>
            </a:r>
            <a:r>
              <a:rPr sz="1350" spc="-23" dirty="0">
                <a:solidFill>
                  <a:srgbClr val="212529"/>
                </a:solidFill>
                <a:latin typeface="Tahoma"/>
                <a:cs typeface="Tahoma"/>
              </a:rPr>
              <a:t>n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212529"/>
                </a:solidFill>
                <a:latin typeface="Tahoma"/>
                <a:cs typeface="Tahoma"/>
              </a:rPr>
              <a:t> </a:t>
            </a:r>
            <a:r>
              <a:rPr sz="1350" spc="19" dirty="0">
                <a:solidFill>
                  <a:srgbClr val="212529"/>
                </a:solidFill>
                <a:latin typeface="Tahoma"/>
                <a:cs typeface="Tahoma"/>
              </a:rPr>
              <a:t>plo</a:t>
            </a:r>
            <a:r>
              <a:rPr sz="1350" spc="15" dirty="0">
                <a:solidFill>
                  <a:srgbClr val="212529"/>
                </a:solidFill>
                <a:latin typeface="Tahoma"/>
                <a:cs typeface="Tahoma"/>
              </a:rPr>
              <a:t>č</a:t>
            </a:r>
            <a:r>
              <a:rPr sz="1350" spc="8" dirty="0">
                <a:solidFill>
                  <a:srgbClr val="212529"/>
                </a:solidFill>
                <a:latin typeface="Tahoma"/>
                <a:cs typeface="Tahoma"/>
              </a:rPr>
              <a:t>e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167" y="1022331"/>
            <a:ext cx="119776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4" dirty="0">
                <a:solidFill>
                  <a:srgbClr val="212529"/>
                </a:solidFill>
                <a:latin typeface="Times New Roman"/>
                <a:cs typeface="Times New Roman"/>
              </a:rPr>
              <a:t>Osvjetljenje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544" y="1827238"/>
            <a:ext cx="6276499" cy="115942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solidFill>
                  <a:srgbClr val="212529"/>
                </a:solidFill>
                <a:latin typeface="Times New Roman"/>
                <a:cs typeface="Times New Roman"/>
              </a:rPr>
              <a:t>-rasvjeta</a:t>
            </a:r>
            <a:r>
              <a:rPr sz="1350" spc="-8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212529"/>
                </a:solidFill>
                <a:latin typeface="Times New Roman"/>
                <a:cs typeface="Times New Roman"/>
              </a:rPr>
              <a:t>koja</a:t>
            </a:r>
            <a:r>
              <a:rPr sz="1350" spc="-4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212529"/>
                </a:solidFill>
                <a:latin typeface="Times New Roman"/>
                <a:cs typeface="Times New Roman"/>
              </a:rPr>
              <a:t>ne</a:t>
            </a:r>
            <a:r>
              <a:rPr sz="1350" spc="-8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212529"/>
                </a:solidFill>
                <a:latin typeface="Times New Roman"/>
                <a:cs typeface="Times New Roman"/>
              </a:rPr>
              <a:t>baca</a:t>
            </a:r>
            <a:r>
              <a:rPr sz="1350" spc="-8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imes New Roman"/>
                <a:cs typeface="Times New Roman"/>
              </a:rPr>
              <a:t>sjene, </a:t>
            </a:r>
            <a:r>
              <a:rPr sz="1350" dirty="0">
                <a:latin typeface="Times New Roman"/>
                <a:cs typeface="Times New Roman"/>
              </a:rPr>
              <a:t>disperzna</a:t>
            </a:r>
            <a:r>
              <a:rPr sz="1350" spc="-8" dirty="0">
                <a:latin typeface="Times New Roman"/>
                <a:cs typeface="Times New Roman"/>
              </a:rPr>
              <a:t> </a:t>
            </a:r>
            <a:r>
              <a:rPr sz="1350" spc="-4" dirty="0">
                <a:latin typeface="Times New Roman"/>
                <a:cs typeface="Times New Roman"/>
              </a:rPr>
              <a:t>svjetlost,</a:t>
            </a:r>
            <a:r>
              <a:rPr sz="1350" spc="-8" dirty="0">
                <a:latin typeface="Times New Roman"/>
                <a:cs typeface="Times New Roman"/>
              </a:rPr>
              <a:t> </a:t>
            </a:r>
            <a:r>
              <a:rPr sz="1350" spc="-4" dirty="0">
                <a:latin typeface="Times New Roman"/>
                <a:cs typeface="Times New Roman"/>
              </a:rPr>
              <a:t>za</a:t>
            </a:r>
            <a:r>
              <a:rPr sz="1350" spc="-8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poslovne</a:t>
            </a:r>
            <a:r>
              <a:rPr sz="1350" spc="-8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prostore</a:t>
            </a:r>
            <a:r>
              <a:rPr sz="1350" spc="-4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najbolja</a:t>
            </a:r>
            <a:endParaRPr sz="1350">
              <a:latin typeface="Times New Roman"/>
              <a:cs typeface="Times New Roman"/>
            </a:endParaRPr>
          </a:p>
          <a:p>
            <a:pPr marL="9525" marR="3810">
              <a:lnSpc>
                <a:spcPct val="114999"/>
              </a:lnSpc>
              <a:spcBef>
                <a:spcPts val="900"/>
              </a:spcBef>
            </a:pPr>
            <a:r>
              <a:rPr sz="1350" dirty="0">
                <a:latin typeface="Times New Roman"/>
                <a:cs typeface="Times New Roman"/>
              </a:rPr>
              <a:t>-svjetlost</a:t>
            </a:r>
            <a:r>
              <a:rPr sz="1350" spc="11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od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4000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kelvina</a:t>
            </a:r>
            <a:r>
              <a:rPr sz="1350" spc="11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(hladna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spc="-4" dirty="0">
                <a:latin typeface="Times New Roman"/>
                <a:cs typeface="Times New Roman"/>
              </a:rPr>
              <a:t>svjetlost),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a</a:t>
            </a:r>
            <a:r>
              <a:rPr sz="1350" spc="113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broj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spc="-4" dirty="0">
                <a:latin typeface="Times New Roman"/>
                <a:cs typeface="Times New Roman"/>
              </a:rPr>
              <a:t>lux-a</a:t>
            </a:r>
            <a:r>
              <a:rPr sz="1350" spc="11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(jakost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rasvjete)</a:t>
            </a:r>
            <a:r>
              <a:rPr sz="1350" spc="116" dirty="0">
                <a:latin typeface="Times New Roman"/>
                <a:cs typeface="Times New Roman"/>
              </a:rPr>
              <a:t> </a:t>
            </a:r>
            <a:r>
              <a:rPr sz="1350" spc="-4" dirty="0">
                <a:latin typeface="Times New Roman"/>
                <a:cs typeface="Times New Roman"/>
              </a:rPr>
              <a:t>zavisi</a:t>
            </a:r>
            <a:r>
              <a:rPr sz="1350" spc="11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od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vrste </a:t>
            </a:r>
            <a:r>
              <a:rPr sz="1350" spc="-32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posla</a:t>
            </a:r>
            <a:endParaRPr sz="1350">
              <a:latin typeface="Times New Roman"/>
              <a:cs typeface="Times New Roman"/>
            </a:endParaRPr>
          </a:p>
          <a:p>
            <a:pPr marL="9525">
              <a:spcBef>
                <a:spcPts val="1140"/>
              </a:spcBef>
            </a:pPr>
            <a:r>
              <a:rPr sz="1350" dirty="0">
                <a:solidFill>
                  <a:srgbClr val="212529"/>
                </a:solidFill>
                <a:latin typeface="Times New Roman"/>
                <a:cs typeface="Times New Roman"/>
              </a:rPr>
              <a:t>-bijela</a:t>
            </a:r>
            <a:r>
              <a:rPr sz="1350" spc="-19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imes New Roman"/>
                <a:cs typeface="Times New Roman"/>
              </a:rPr>
              <a:t>svjetlot,</a:t>
            </a:r>
            <a:r>
              <a:rPr sz="1350" spc="-19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imes New Roman"/>
                <a:cs typeface="Times New Roman"/>
              </a:rPr>
              <a:t>žuta</a:t>
            </a:r>
            <a:r>
              <a:rPr sz="1350" spc="-19" dirty="0">
                <a:solidFill>
                  <a:srgbClr val="212529"/>
                </a:solidFill>
                <a:latin typeface="Times New Roman"/>
                <a:cs typeface="Times New Roman"/>
              </a:rPr>
              <a:t> </a:t>
            </a:r>
            <a:r>
              <a:rPr sz="1350" spc="-4" dirty="0">
                <a:solidFill>
                  <a:srgbClr val="212529"/>
                </a:solidFill>
                <a:latin typeface="Times New Roman"/>
                <a:cs typeface="Times New Roman"/>
              </a:rPr>
              <a:t>svjetlost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3484" y="1031818"/>
            <a:ext cx="791051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spc="-150" dirty="0">
                <a:solidFill>
                  <a:srgbClr val="212529"/>
                </a:solidFill>
              </a:rPr>
              <a:t>Grijanje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88544" y="1796377"/>
            <a:ext cx="5719286" cy="189128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lnSpc>
                <a:spcPct val="114999"/>
              </a:lnSpc>
              <a:spcBef>
                <a:spcPts val="75"/>
              </a:spcBef>
            </a:pP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Ako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1A171B"/>
                </a:solidFill>
                <a:latin typeface="Tahoma"/>
                <a:cs typeface="Tahoma"/>
              </a:rPr>
              <a:t>uposlenici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sjede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cijeli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dan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1A171B"/>
                </a:solidFill>
                <a:latin typeface="Tahoma"/>
                <a:cs typeface="Tahoma"/>
              </a:rPr>
              <a:t>ispred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računara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30" dirty="0">
                <a:solidFill>
                  <a:srgbClr val="1A171B"/>
                </a:solidFill>
                <a:latin typeface="Tahoma"/>
                <a:cs typeface="Tahoma"/>
              </a:rPr>
              <a:t>u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prostoriji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1A171B"/>
                </a:solidFill>
                <a:latin typeface="Tahoma"/>
                <a:cs typeface="Tahoma"/>
              </a:rPr>
              <a:t>ne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smije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23" dirty="0">
                <a:solidFill>
                  <a:srgbClr val="1A171B"/>
                </a:solidFill>
                <a:latin typeface="Tahoma"/>
                <a:cs typeface="Tahoma"/>
              </a:rPr>
              <a:t>biti</a:t>
            </a:r>
            <a:r>
              <a:rPr sz="1350" spc="-150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1A171B"/>
                </a:solidFill>
                <a:latin typeface="Tahoma"/>
                <a:cs typeface="Tahoma"/>
              </a:rPr>
              <a:t>hladno </a:t>
            </a:r>
            <a:r>
              <a:rPr sz="1350" spc="-41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45" dirty="0">
                <a:solidFill>
                  <a:srgbClr val="1A171B"/>
                </a:solidFill>
                <a:latin typeface="Tahoma"/>
                <a:cs typeface="Tahoma"/>
              </a:rPr>
              <a:t>(ru</a:t>
            </a:r>
            <a:r>
              <a:rPr sz="1350" spc="-68" dirty="0">
                <a:solidFill>
                  <a:srgbClr val="1A171B"/>
                </a:solidFill>
                <a:latin typeface="Tahoma"/>
                <a:cs typeface="Tahoma"/>
              </a:rPr>
              <a:t>k</a:t>
            </a:r>
            <a:r>
              <a:rPr sz="1350" spc="-26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23" dirty="0">
                <a:solidFill>
                  <a:srgbClr val="1A171B"/>
                </a:solidFill>
                <a:latin typeface="Tahoma"/>
                <a:cs typeface="Tahoma"/>
              </a:rPr>
              <a:t>vic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53" dirty="0">
                <a:solidFill>
                  <a:srgbClr val="1A171B"/>
                </a:solidFill>
                <a:latin typeface="Tahoma"/>
                <a:cs typeface="Tahoma"/>
              </a:rPr>
              <a:t>,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jak</a:t>
            </a:r>
            <a:r>
              <a:rPr sz="1350" spc="-41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-71" dirty="0">
                <a:solidFill>
                  <a:srgbClr val="1A171B"/>
                </a:solidFill>
                <a:latin typeface="Tahoma"/>
                <a:cs typeface="Tahoma"/>
              </a:rPr>
              <a:t>e),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ali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ni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p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oplo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71" dirty="0">
                <a:solidFill>
                  <a:srgbClr val="1A171B"/>
                </a:solidFill>
                <a:latin typeface="Tahoma"/>
                <a:cs typeface="Tahoma"/>
              </a:rPr>
              <a:t>(</a:t>
            </a:r>
            <a:r>
              <a:rPr sz="1350" spc="-113" dirty="0">
                <a:solidFill>
                  <a:srgbClr val="1A171B"/>
                </a:solidFill>
                <a:latin typeface="Tahoma"/>
                <a:cs typeface="Tahoma"/>
              </a:rPr>
              <a:t>p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ospa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ost)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244"/>
              </a:spcBef>
            </a:pPr>
            <a:r>
              <a:rPr sz="1350" spc="-15" dirty="0">
                <a:solidFill>
                  <a:srgbClr val="1A171B"/>
                </a:solidFill>
                <a:latin typeface="Tahoma"/>
                <a:cs typeface="Tahoma"/>
              </a:rPr>
              <a:t>Osjećaj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opli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z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11" dirty="0">
                <a:solidFill>
                  <a:srgbClr val="1A171B"/>
                </a:solidFill>
                <a:latin typeface="Tahoma"/>
                <a:cs typeface="Tahoma"/>
              </a:rPr>
              <a:t>visi:</a:t>
            </a:r>
            <a:endParaRPr sz="1350">
              <a:latin typeface="Tahoma"/>
              <a:cs typeface="Tahoma"/>
            </a:endParaRPr>
          </a:p>
          <a:p>
            <a:pPr marL="9525" marR="4311491">
              <a:lnSpc>
                <a:spcPct val="114999"/>
              </a:lnSpc>
            </a:pP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od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godišnjeg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doba, 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ži</a:t>
            </a:r>
            <a:r>
              <a:rPr sz="1350" spc="-26" dirty="0">
                <a:solidFill>
                  <a:srgbClr val="1A171B"/>
                </a:solidFill>
                <a:latin typeface="Tahoma"/>
                <a:cs typeface="Tahoma"/>
              </a:rPr>
              <a:t>v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o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og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doba, 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tjel</a:t>
            </a:r>
            <a:r>
              <a:rPr sz="1350" spc="-15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s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mas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53" dirty="0">
                <a:solidFill>
                  <a:srgbClr val="1A171B"/>
                </a:solidFill>
                <a:latin typeface="Tahoma"/>
                <a:cs typeface="Tahoma"/>
              </a:rPr>
              <a:t>,</a:t>
            </a:r>
            <a:endParaRPr sz="1350">
              <a:latin typeface="Tahoma"/>
              <a:cs typeface="Tahoma"/>
            </a:endParaRPr>
          </a:p>
          <a:p>
            <a:pPr marL="9525" marR="2739390">
              <a:lnSpc>
                <a:spcPct val="114999"/>
              </a:lnSpc>
            </a:pP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vr</a:t>
            </a:r>
            <a:r>
              <a:rPr sz="1350" spc="41" dirty="0">
                <a:solidFill>
                  <a:srgbClr val="1A171B"/>
                </a:solidFill>
                <a:latin typeface="Tahoma"/>
                <a:cs typeface="Tahoma"/>
              </a:rPr>
              <a:t>s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odje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ć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k</a:t>
            </a:r>
            <a:r>
              <a:rPr sz="1350" spc="-26" dirty="0">
                <a:solidFill>
                  <a:srgbClr val="1A171B"/>
                </a:solidFill>
                <a:latin typeface="Tahoma"/>
                <a:cs typeface="Tahoma"/>
              </a:rPr>
              <a:t>oju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38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26" dirty="0">
                <a:solidFill>
                  <a:srgbClr val="1A171B"/>
                </a:solidFill>
                <a:latin typeface="Tahoma"/>
                <a:cs typeface="Tahoma"/>
              </a:rPr>
              <a:t>osi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na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-38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dom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1A171B"/>
                </a:solidFill>
                <a:latin typeface="Tahoma"/>
                <a:cs typeface="Tahoma"/>
              </a:rPr>
              <a:t>mj</a:t>
            </a:r>
            <a:r>
              <a:rPr sz="1350" spc="-34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spc="41" dirty="0">
                <a:solidFill>
                  <a:srgbClr val="1A171B"/>
                </a:solidFill>
                <a:latin typeface="Tahoma"/>
                <a:cs typeface="Tahoma"/>
              </a:rPr>
              <a:t>s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tu  </a:t>
            </a:r>
            <a:r>
              <a:rPr sz="1350" spc="-116" dirty="0">
                <a:solidFill>
                  <a:srgbClr val="1A171B"/>
                </a:solidFill>
                <a:latin typeface="Tahoma"/>
                <a:cs typeface="Tahoma"/>
              </a:rPr>
              <a:t>T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em</a:t>
            </a:r>
            <a:r>
              <a:rPr sz="1350" spc="-15" dirty="0">
                <a:solidFill>
                  <a:srgbClr val="1A171B"/>
                </a:solidFill>
                <a:latin typeface="Tahoma"/>
                <a:cs typeface="Tahoma"/>
              </a:rPr>
              <a:t>p</a:t>
            </a:r>
            <a:r>
              <a:rPr sz="1350" spc="8" dirty="0">
                <a:solidFill>
                  <a:srgbClr val="1A171B"/>
                </a:solidFill>
                <a:latin typeface="Tahoma"/>
                <a:cs typeface="Tahoma"/>
              </a:rPr>
              <a:t>e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26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tu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ad</a:t>
            </a:r>
            <a:r>
              <a:rPr sz="1350" spc="-30" dirty="0">
                <a:solidFill>
                  <a:srgbClr val="1A171B"/>
                </a:solidFill>
                <a:latin typeface="Tahoma"/>
                <a:cs typeface="Tahoma"/>
              </a:rPr>
              <a:t>n</a:t>
            </a:r>
            <a:r>
              <a:rPr sz="1350" spc="-11" dirty="0">
                <a:solidFill>
                  <a:srgbClr val="1A171B"/>
                </a:solidFill>
                <a:latin typeface="Tahoma"/>
                <a:cs typeface="Tahoma"/>
              </a:rPr>
              <a:t>og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p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26" dirty="0">
                <a:solidFill>
                  <a:srgbClr val="1A171B"/>
                </a:solidFill>
                <a:latin typeface="Tahoma"/>
                <a:cs typeface="Tahoma"/>
              </a:rPr>
              <a:t>o</a:t>
            </a:r>
            <a:r>
              <a:rPr sz="1350" spc="15" dirty="0">
                <a:solidFill>
                  <a:srgbClr val="1A171B"/>
                </a:solidFill>
                <a:latin typeface="Tahoma"/>
                <a:cs typeface="Tahoma"/>
              </a:rPr>
              <a:t>st</a:t>
            </a:r>
            <a:r>
              <a:rPr sz="1350" spc="4" dirty="0">
                <a:solidFill>
                  <a:srgbClr val="1A171B"/>
                </a:solidFill>
                <a:latin typeface="Tahoma"/>
                <a:cs typeface="Tahoma"/>
              </a:rPr>
              <a:t>o</a:t>
            </a:r>
            <a:r>
              <a:rPr sz="1350" spc="-4" dirty="0">
                <a:solidFill>
                  <a:srgbClr val="1A171B"/>
                </a:solidFill>
                <a:latin typeface="Tahoma"/>
                <a:cs typeface="Tahoma"/>
              </a:rPr>
              <a:t>r</a:t>
            </a:r>
            <a:r>
              <a:rPr sz="1350" spc="-19" dirty="0">
                <a:solidFill>
                  <a:srgbClr val="1A171B"/>
                </a:solidFill>
                <a:latin typeface="Tahoma"/>
                <a:cs typeface="Tahoma"/>
              </a:rPr>
              <a:t>a</a:t>
            </a:r>
            <a:r>
              <a:rPr sz="1350" spc="-153" dirty="0">
                <a:solidFill>
                  <a:srgbClr val="1A171B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1A171B"/>
                </a:solidFill>
                <a:latin typeface="Tahoma"/>
                <a:cs typeface="Tahoma"/>
              </a:rPr>
              <a:t>22-</a:t>
            </a:r>
            <a:r>
              <a:rPr sz="1350" spc="-8" dirty="0">
                <a:solidFill>
                  <a:srgbClr val="1A171B"/>
                </a:solidFill>
                <a:latin typeface="Tahoma"/>
                <a:cs typeface="Tahoma"/>
              </a:rPr>
              <a:t>2</a:t>
            </a:r>
            <a:r>
              <a:rPr sz="1350" spc="-53" dirty="0">
                <a:solidFill>
                  <a:srgbClr val="1A171B"/>
                </a:solidFill>
                <a:latin typeface="Tahoma"/>
                <a:cs typeface="Tahoma"/>
              </a:rPr>
              <a:t>3°C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047750"/>
            <a:ext cx="6857999" cy="38576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642938"/>
            <a:ext cx="6857999" cy="38576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1275" y="1041000"/>
            <a:ext cx="555784" cy="26930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sz="1763" spc="11" dirty="0">
                <a:solidFill>
                  <a:srgbClr val="1A171B"/>
                </a:solidFill>
                <a:latin typeface="Arial"/>
                <a:cs typeface="Arial"/>
              </a:rPr>
              <a:t>Buka</a:t>
            </a:r>
            <a:endParaRPr sz="1763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069" y="1571588"/>
            <a:ext cx="4094321" cy="20518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-Buka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ventilatora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sistemske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jedinice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je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stalnio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prisutna.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8069" y="1922489"/>
            <a:ext cx="3558540" cy="20518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-Zvuk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oji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na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taje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udar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anjem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o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9" dirty="0">
                <a:solidFill>
                  <a:srgbClr val="333333"/>
                </a:solidFill>
                <a:latin typeface="Tahoma"/>
                <a:cs typeface="Tahoma"/>
              </a:rPr>
              <a:t>ti</a:t>
            </a:r>
            <a:r>
              <a:rPr sz="1350" spc="3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3" dirty="0">
                <a:solidFill>
                  <a:srgbClr val="333333"/>
                </a:solidFill>
                <a:latin typeface="Tahoma"/>
                <a:cs typeface="Tahoma"/>
              </a:rPr>
              <a:t>na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tast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aturi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8069" y="2273390"/>
            <a:ext cx="1203008" cy="20518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-Onli</a:t>
            </a:r>
            <a:r>
              <a:rPr sz="135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1350" spc="-153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23" dirty="0">
                <a:solidFill>
                  <a:srgbClr val="333333"/>
                </a:solidFill>
                <a:latin typeface="Tahoma"/>
                <a:cs typeface="Tahoma"/>
              </a:rPr>
              <a:t>sa</a:t>
            </a:r>
            <a:r>
              <a:rPr sz="1350" spc="19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ta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1350" spc="56" dirty="0">
                <a:solidFill>
                  <a:srgbClr val="333333"/>
                </a:solidFill>
                <a:latin typeface="Tahoma"/>
                <a:cs typeface="Tahoma"/>
              </a:rPr>
              <a:t>ci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8069" y="2975192"/>
            <a:ext cx="5368290" cy="20518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Buka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26" dirty="0">
                <a:solidFill>
                  <a:srgbClr val="333333"/>
                </a:solidFill>
                <a:latin typeface="Tahoma"/>
                <a:cs typeface="Tahoma"/>
              </a:rPr>
              <a:t>se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različito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doživljava: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neki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1" dirty="0">
                <a:solidFill>
                  <a:srgbClr val="333333"/>
                </a:solidFill>
                <a:latin typeface="Tahoma"/>
                <a:cs typeface="Tahoma"/>
              </a:rPr>
              <a:t>uposlenici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8" dirty="0">
                <a:solidFill>
                  <a:srgbClr val="333333"/>
                </a:solidFill>
                <a:latin typeface="Tahoma"/>
                <a:cs typeface="Tahoma"/>
              </a:rPr>
              <a:t>to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26" dirty="0">
                <a:solidFill>
                  <a:srgbClr val="333333"/>
                </a:solidFill>
                <a:latin typeface="Tahoma"/>
                <a:cs typeface="Tahoma"/>
              </a:rPr>
              <a:t>jedva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primećuju,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dirty="0">
                <a:solidFill>
                  <a:srgbClr val="333333"/>
                </a:solidFill>
                <a:latin typeface="Tahoma"/>
                <a:cs typeface="Tahoma"/>
              </a:rPr>
              <a:t>neki</a:t>
            </a:r>
            <a:r>
              <a:rPr sz="1350" spc="127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5" dirty="0">
                <a:solidFill>
                  <a:srgbClr val="333333"/>
                </a:solidFill>
                <a:latin typeface="Tahoma"/>
                <a:cs typeface="Tahoma"/>
              </a:rPr>
              <a:t>zvuk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8069" y="3211792"/>
            <a:ext cx="4595813" cy="20518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ventilatorskog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15" dirty="0">
                <a:solidFill>
                  <a:srgbClr val="333333"/>
                </a:solidFill>
                <a:latin typeface="Tahoma"/>
                <a:cs typeface="Tahoma"/>
              </a:rPr>
              <a:t>sistema</a:t>
            </a:r>
            <a:r>
              <a:rPr sz="1350" spc="-146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8" dirty="0">
                <a:solidFill>
                  <a:srgbClr val="333333"/>
                </a:solidFill>
                <a:latin typeface="Tahoma"/>
                <a:cs typeface="Tahoma"/>
              </a:rPr>
              <a:t>smatraju</a:t>
            </a:r>
            <a:r>
              <a:rPr sz="1350" spc="127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4" dirty="0">
                <a:solidFill>
                  <a:srgbClr val="333333"/>
                </a:solidFill>
                <a:latin typeface="Tahoma"/>
                <a:cs typeface="Tahoma"/>
              </a:rPr>
              <a:t>uznemirujućim</a:t>
            </a:r>
            <a:r>
              <a:rPr sz="135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34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1350" spc="127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1350" spc="-11" dirty="0">
                <a:solidFill>
                  <a:srgbClr val="333333"/>
                </a:solidFill>
                <a:latin typeface="Tahoma"/>
                <a:cs typeface="Tahoma"/>
              </a:rPr>
              <a:t>neprijatnim.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544" y="864243"/>
            <a:ext cx="3242786" cy="30008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25">
              <a:spcBef>
                <a:spcPts val="90"/>
              </a:spcBef>
            </a:pPr>
            <a:r>
              <a:rPr sz="1875" spc="4" dirty="0">
                <a:latin typeface="Arial"/>
                <a:cs typeface="Arial"/>
              </a:rPr>
              <a:t>Biološke,</a:t>
            </a:r>
            <a:r>
              <a:rPr sz="1875" spc="-19" dirty="0">
                <a:latin typeface="Arial"/>
                <a:cs typeface="Arial"/>
              </a:rPr>
              <a:t> </a:t>
            </a:r>
            <a:r>
              <a:rPr sz="1875" spc="4" dirty="0">
                <a:latin typeface="Arial"/>
                <a:cs typeface="Arial"/>
              </a:rPr>
              <a:t>hemijske</a:t>
            </a:r>
            <a:r>
              <a:rPr sz="1875" spc="-19" dirty="0">
                <a:latin typeface="Arial"/>
                <a:cs typeface="Arial"/>
              </a:rPr>
              <a:t> </a:t>
            </a:r>
            <a:r>
              <a:rPr sz="1875" dirty="0">
                <a:latin typeface="Arial"/>
                <a:cs typeface="Arial"/>
              </a:rPr>
              <a:t>štetnosti</a:t>
            </a:r>
            <a:endParaRPr sz="1875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544" y="1555204"/>
            <a:ext cx="2446020" cy="56618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8" dirty="0">
                <a:latin typeface="Tahoma"/>
                <a:cs typeface="Tahoma"/>
              </a:rPr>
              <a:t>-Di</a:t>
            </a:r>
            <a:r>
              <a:rPr sz="1350" spc="-41" dirty="0">
                <a:latin typeface="Tahoma"/>
                <a:cs typeface="Tahoma"/>
              </a:rPr>
              <a:t>m</a:t>
            </a:r>
            <a:r>
              <a:rPr sz="1350" spc="-53" dirty="0">
                <a:latin typeface="Tahoma"/>
                <a:cs typeface="Tahoma"/>
              </a:rPr>
              <a:t>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p</a:t>
            </a:r>
            <a:r>
              <a:rPr sz="1350" spc="-4" dirty="0">
                <a:latin typeface="Tahoma"/>
                <a:cs typeface="Tahoma"/>
              </a:rPr>
              <a:t>r</a:t>
            </a:r>
            <a:r>
              <a:rPr sz="1350" spc="8" dirty="0">
                <a:latin typeface="Tahoma"/>
                <a:cs typeface="Tahoma"/>
              </a:rPr>
              <a:t>aši</a:t>
            </a:r>
            <a:r>
              <a:rPr sz="1350" dirty="0">
                <a:latin typeface="Tahoma"/>
                <a:cs typeface="Tahoma"/>
              </a:rPr>
              <a:t>n</a:t>
            </a:r>
            <a:r>
              <a:rPr sz="1350" spc="-19" dirty="0">
                <a:latin typeface="Tahoma"/>
                <a:cs typeface="Tahoma"/>
              </a:rPr>
              <a:t>e</a:t>
            </a:r>
            <a:r>
              <a:rPr sz="1350" spc="-53" dirty="0">
                <a:latin typeface="Tahoma"/>
                <a:cs typeface="Tahoma"/>
              </a:rPr>
              <a:t>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gas</a:t>
            </a:r>
            <a:r>
              <a:rPr sz="1350" spc="-26" dirty="0">
                <a:latin typeface="Tahoma"/>
                <a:cs typeface="Tahoma"/>
              </a:rPr>
              <a:t>o</a:t>
            </a:r>
            <a:r>
              <a:rPr sz="1350" dirty="0">
                <a:latin typeface="Tahoma"/>
                <a:cs typeface="Tahoma"/>
              </a:rPr>
              <a:t>vi</a:t>
            </a:r>
            <a:endParaRPr sz="1350">
              <a:latin typeface="Tahoma"/>
              <a:cs typeface="Tahoma"/>
            </a:endParaRPr>
          </a:p>
          <a:p>
            <a:pPr marL="9525">
              <a:spcBef>
                <a:spcPts val="1144"/>
              </a:spcBef>
            </a:pPr>
            <a:r>
              <a:rPr sz="1350" spc="34" dirty="0">
                <a:latin typeface="Tahoma"/>
                <a:cs typeface="Tahoma"/>
              </a:rPr>
              <a:t>-</a:t>
            </a:r>
            <a:r>
              <a:rPr sz="1350" spc="49" dirty="0">
                <a:latin typeface="Tahoma"/>
                <a:cs typeface="Tahoma"/>
              </a:rPr>
              <a:t>B</a:t>
            </a:r>
            <a:r>
              <a:rPr sz="1350" spc="8" dirty="0">
                <a:latin typeface="Tahoma"/>
                <a:cs typeface="Tahoma"/>
              </a:rPr>
              <a:t>ak</a:t>
            </a:r>
            <a:r>
              <a:rPr sz="1350" spc="-19" dirty="0">
                <a:latin typeface="Tahoma"/>
                <a:cs typeface="Tahoma"/>
              </a:rPr>
              <a:t>t</a:t>
            </a:r>
            <a:r>
              <a:rPr sz="1350" dirty="0">
                <a:latin typeface="Tahoma"/>
                <a:cs typeface="Tahoma"/>
              </a:rPr>
              <a:t>erij</a:t>
            </a:r>
            <a:r>
              <a:rPr sz="1350" spc="-26" dirty="0">
                <a:latin typeface="Tahoma"/>
                <a:cs typeface="Tahoma"/>
              </a:rPr>
              <a:t>e</a:t>
            </a:r>
            <a:r>
              <a:rPr sz="1350" spc="-53" dirty="0">
                <a:latin typeface="Tahoma"/>
                <a:cs typeface="Tahoma"/>
              </a:rPr>
              <a:t>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dirty="0">
                <a:latin typeface="Tahoma"/>
                <a:cs typeface="Tahoma"/>
              </a:rPr>
              <a:t>virusi,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4" dirty="0">
                <a:latin typeface="Tahoma"/>
                <a:cs typeface="Tahoma"/>
              </a:rPr>
              <a:t>gljivi</a:t>
            </a:r>
            <a:r>
              <a:rPr sz="1350" dirty="0">
                <a:latin typeface="Tahoma"/>
                <a:cs typeface="Tahoma"/>
              </a:rPr>
              <a:t>c</a:t>
            </a:r>
            <a:r>
              <a:rPr sz="1350" spc="-19" dirty="0">
                <a:latin typeface="Tahoma"/>
                <a:cs typeface="Tahoma"/>
              </a:rPr>
              <a:t>e</a:t>
            </a:r>
            <a:r>
              <a:rPr sz="1350" spc="-53" dirty="0">
                <a:latin typeface="Tahoma"/>
                <a:cs typeface="Tahoma"/>
              </a:rPr>
              <a:t>,</a:t>
            </a:r>
            <a:r>
              <a:rPr sz="1350" spc="-153" dirty="0">
                <a:latin typeface="Tahoma"/>
                <a:cs typeface="Tahoma"/>
              </a:rPr>
              <a:t> </a:t>
            </a:r>
            <a:r>
              <a:rPr sz="1350" spc="-4" dirty="0">
                <a:latin typeface="Tahoma"/>
                <a:cs typeface="Tahoma"/>
              </a:rPr>
              <a:t>plij</a:t>
            </a:r>
            <a:r>
              <a:rPr sz="1350" spc="-19" dirty="0">
                <a:latin typeface="Tahoma"/>
                <a:cs typeface="Tahoma"/>
              </a:rPr>
              <a:t>e</a:t>
            </a:r>
            <a:r>
              <a:rPr sz="1350" spc="19" dirty="0">
                <a:latin typeface="Tahoma"/>
                <a:cs typeface="Tahoma"/>
              </a:rPr>
              <a:t>sni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629</Words>
  <Application>Microsoft Office PowerPoint</Application>
  <PresentationFormat>Custom</PresentationFormat>
  <Paragraphs>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MT</vt:lpstr>
      <vt:lpstr>Calibri</vt:lpstr>
      <vt:lpstr>Tahoma</vt:lpstr>
      <vt:lpstr>Times New Roman</vt:lpstr>
      <vt:lpstr>Office Theme</vt:lpstr>
      <vt:lpstr>Procjena rizika radnog mjesta uposlenika koji puno radno vrijeme  provodi za računarom</vt:lpstr>
      <vt:lpstr>PowerPoint Presentation</vt:lpstr>
      <vt:lpstr>Procjena rizika radnog mjesta informatičara</vt:lpstr>
      <vt:lpstr>Prostor</vt:lpstr>
      <vt:lpstr>Osvjetljenje</vt:lpstr>
      <vt:lpstr>Grijanje</vt:lpstr>
      <vt:lpstr>PowerPoint Presentation</vt:lpstr>
      <vt:lpstr>Buka</vt:lpstr>
      <vt:lpstr>Biološke, hemijske štetnosti</vt:lpstr>
      <vt:lpstr>Namještaj</vt:lpstr>
      <vt:lpstr>Računar</vt:lpstr>
      <vt:lpstr>Radni prostor</vt:lpstr>
      <vt:lpstr>PowerPoint Presentation</vt:lpstr>
      <vt:lpstr>Preporuke</vt:lpstr>
      <vt:lpstr>Preporuke</vt:lpstr>
      <vt:lpstr>Preporuke</vt:lpstr>
      <vt:lpstr>Preporuke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 rizika radnog mjesta  uposlenika koji puno radno vrijeme provede za računarom</dc:title>
  <cp:lastModifiedBy>Stefan Velickovic</cp:lastModifiedBy>
  <cp:revision>1</cp:revision>
  <dcterms:created xsi:type="dcterms:W3CDTF">2023-05-30T09:51:29Z</dcterms:created>
  <dcterms:modified xsi:type="dcterms:W3CDTF">2023-05-30T09:55:19Z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