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8" r:id="rId2"/>
    <p:sldId id="259" r:id="rId3"/>
    <p:sldId id="261" r:id="rId4"/>
    <p:sldId id="265" r:id="rId5"/>
    <p:sldId id="305" r:id="rId6"/>
    <p:sldId id="267" r:id="rId7"/>
    <p:sldId id="269" r:id="rId8"/>
    <p:sldId id="271" r:id="rId9"/>
    <p:sldId id="275" r:id="rId10"/>
    <p:sldId id="277" r:id="rId11"/>
    <p:sldId id="279" r:id="rId12"/>
    <p:sldId id="283" r:id="rId13"/>
    <p:sldId id="285" r:id="rId14"/>
    <p:sldId id="287" r:id="rId15"/>
    <p:sldId id="289" r:id="rId16"/>
    <p:sldId id="291" r:id="rId17"/>
    <p:sldId id="293" r:id="rId18"/>
    <p:sldId id="295" r:id="rId19"/>
    <p:sldId id="297" r:id="rId20"/>
    <p:sldId id="299" r:id="rId21"/>
    <p:sldId id="301" r:id="rId22"/>
    <p:sldId id="30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E98DDC-0D50-4437-852F-AB0C2436FCE1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68EFA-F8B0-4A82-81C5-C1E736F9E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970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ea typeface="等线"/>
            </a:endParaRP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01205466-1208-4840-8288-818817809E3D}" type="datetime1">
              <a:rPr lang="en-US" altLang="en-US" smtClean="0"/>
              <a:pPr/>
              <a:t>12/4/2023</a:t>
            </a:fld>
            <a:endParaRPr lang="en-US" altLang="en-US" smtClean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0FB0ED47-191A-4238-9AD0-48348E3EC4DA}" type="slidenum">
              <a:rPr lang="en-US" altLang="en-US" smtClean="0"/>
              <a:pPr/>
              <a:t>3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44184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36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01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2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19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4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088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5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9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631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81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1FBF5-2EA4-428B-B3E2-E425E4BEFE66}" type="datetimeFigureOut">
              <a:rPr lang="en-US" smtClean="0"/>
              <a:t>12/4/2023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C962F-56FA-4D9B-A21D-E92FBA76F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2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6"/>
          <p:cNvSpPr>
            <a:spLocks/>
          </p:cNvSpPr>
          <p:nvPr/>
        </p:nvSpPr>
        <p:spPr bwMode="auto">
          <a:xfrm>
            <a:off x="1" y="4100513"/>
            <a:ext cx="1308497" cy="583406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3075" name="Title 1"/>
          <p:cNvSpPr>
            <a:spLocks noGrp="1" noChangeArrowheads="1"/>
          </p:cNvSpPr>
          <p:nvPr>
            <p:ph type="ctrTitle" idx="4294967295"/>
          </p:nvPr>
        </p:nvSpPr>
        <p:spPr>
          <a:xfrm>
            <a:off x="1143000" y="2080022"/>
            <a:ext cx="6858000" cy="1657350"/>
          </a:xfrm>
          <a:noFill/>
        </p:spPr>
        <p:txBody>
          <a:bodyPr anchor="b"/>
          <a:lstStyle/>
          <a:p>
            <a:pPr algn="ctr" eaLnBrk="1" hangingPunct="1"/>
            <a:r>
              <a:rPr lang="bs-Latn-BA" altLang="en-US" sz="2400" b="1" dirty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PRIMJENA ZAKONA O ZAŠTITI NA RADU</a:t>
            </a: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Subtitle 2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4326732"/>
            <a:ext cx="6786563" cy="1365647"/>
          </a:xfrm>
          <a:noFill/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bs-Latn-BA" altLang="en-US" sz="1500" dirty="0" smtClean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bs-Latn-BA" altLang="en-US" sz="150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bs-Latn-BA" altLang="en-US" sz="2000" dirty="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 </a:t>
            </a:r>
            <a:r>
              <a:rPr lang="en-US" altLang="en-US" sz="20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decembar</a:t>
            </a:r>
            <a:r>
              <a:rPr lang="bs-Latn-BA" altLang="en-US" sz="2000" smtClean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202</a:t>
            </a:r>
            <a:r>
              <a:rPr lang="bs-Latn-BA" altLang="en-U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3</a:t>
            </a:r>
            <a:r>
              <a:rPr lang="en-US" altLang="en-US" sz="2000" dirty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r>
              <a:rPr lang="en-US" altLang="en-US" sz="2000" dirty="0" err="1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godine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130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bs-Latn-BA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s-Latn-BA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s-Latn-BA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s-Latn-BA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s-Latn-B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</a:t>
            </a:r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imenuje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povjerenika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zaštitu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hr-HR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Kod poslodavca koji zapošljava 30 ili više radnika, radnici biraju ili imenuju povjerenika za zaštitu na radu. Broj povjerenika, izbor i njihov mandat utvrđuju se u skladu sa propisom o vijeću zaposlenika, vodeći računa o zastupljenosti svih dijelova procesa rada.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Pod uvjetima iz stava (1) ovog člana, povjerenika za zaštitu na radu imenuje sindikat, ukoliko povjerenika nisu izabrali radnici iz stava (1) ovog člana.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Imenovani povjerenik za zaštitu na radu iz stava (2) ovog člana ima ista prava i obaveze kao i izabrani povjerenik radnika.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Povjerenik za zaštitu na radu će biti izabran ili imenovan bez obzira na broj radnika ako to zahtijevaju uvjeti rada (povećana opasnost za sigurnost i zdravlje radnika, rad na izdvojenim mjestima i sl).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Povjerenik za zaštitu na radu mora imati odgovarajuću stručnu spremu i radno iskustvo.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9766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0286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dužan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izvrši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osposobljavanje radnika?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68433"/>
            <a:ext cx="7886700" cy="4008529"/>
          </a:xfrm>
        </p:spPr>
        <p:txBody>
          <a:bodyPr/>
          <a:lstStyle/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Poslodavac je dužan da izvrši osposobljavanje radnika za siguran i zdrav rad kod zasnivanja radnog odnosa, odnosno premještaja na druge poslove, prilikom uvođenja nove tehnologije ili novih sredstava za rad, kao i kod promjene procesa rada koji može prouzrokovati promjenu mjera za siguran i zdrav rad.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Poslodavac je dužan da radnika u toku osposobljavanja za siguran i zdrav rad, upozna sa svim vrstama rizika na poslovima na koje ga raspoređuje i o preduzetim konkretnim mjerama sigurnosti i zaštite na radu, u skladu sa aktom o procjeni rizika.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Osposobljavanje radnika za siguran i zdrav rad mora biti prilagođeno specifičnostima njegovog radnog mjesta.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013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063229"/>
            <a:ext cx="8229600" cy="1235834"/>
          </a:xfrm>
        </p:spPr>
        <p:txBody>
          <a:bodyPr>
            <a:normAutofit fontScale="90000"/>
          </a:bodyPr>
          <a:lstStyle/>
          <a:p>
            <a:pPr algn="ctr"/>
            <a:r>
              <a:rPr lang="hr-HR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U toku osposobljavanja iz oblasti sigurnosti i zaštite zdravlja na radu, sa čime se radnik upoznaje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7177"/>
            <a:ext cx="8229600" cy="4558937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U toku osposobljavanja iz oblasti sigurnosti i zaštite zdravlja na radu, radnik se upoznaje naročito sa: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tehničko-tehnološkim procesom i organizacijom rada u cjelini, a posebno sa poslovima svog radnog mjesta,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opasnostima koje ugrožavaju sigurnost i zdravlje na radu, korištenjem sredstava rada i opreme i načinom upotrebe štetnih materija,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mjerama zaštite na radu i razlozima zbog kojih se te mjere predviđaju i provode,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upotrebom odgovarajućih sredstava rada i odgovarajuće opreme i sredstava  lične zaštite, kao i pravilnim i namjenskim korištenjem uređaja i sredstava kojima se služi pri radu,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pravima i dužnostima u provođenju propisa i mjera zaštite na radu i posljedicama zbog nepridržavanja tih propisa i mjera,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   pružanjem prve pomoći,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organizacijom sigurnosti i zaštite zdravlja na radu,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korištenjem protivpožarnih aparata,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   odredbama ovog zakona.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Osposobljavanje radnika poslodavac može obaviti ako ima zaposlena lica sa odgovarajućom visokom stručnom spremom iz oblasti sigurnosti i zaštite zdravlja na radu.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066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0483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44291" y="1325166"/>
            <a:ext cx="6684169" cy="960834"/>
          </a:xfrm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Procijena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svako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radno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mjesto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utvrđivanje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poslova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sa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povećanim</a:t>
            </a:r>
            <a:r>
              <a:rPr lang="en-US" altLang="zh-CN" sz="2400" b="1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  <a:sym typeface="Arial" panose="020B0604020202020204" pitchFamily="34" charset="0"/>
              </a:rPr>
              <a:t>rizikom</a:t>
            </a:r>
            <a:r>
              <a:rPr lang="en-US" altLang="zh-CN" sz="1800" b="1" dirty="0">
                <a:ea typeface="SimSun" panose="02010600030101010101" pitchFamily="2" charset="-122"/>
              </a:rPr>
              <a:t/>
            </a:r>
            <a:br>
              <a:rPr lang="en-US" altLang="zh-CN" sz="1800" b="1" dirty="0">
                <a:ea typeface="SimSun" panose="02010600030101010101" pitchFamily="2" charset="-122"/>
              </a:rPr>
            </a:br>
            <a:endParaRPr lang="en-US" altLang="zh-CN" sz="1800" b="1" dirty="0">
              <a:ea typeface="SimSun" panose="02010600030101010101" pitchFamily="2" charset="-122"/>
            </a:endParaRPr>
          </a:p>
        </p:txBody>
      </p:sp>
      <p:sp>
        <p:nvSpPr>
          <p:cNvPr id="20484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885825" y="2286000"/>
            <a:ext cx="7742635" cy="4402183"/>
          </a:xfrm>
        </p:spPr>
        <p:txBody>
          <a:bodyPr>
            <a:noAutofit/>
          </a:bodyPr>
          <a:lstStyle/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zapravo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posebnim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uslovima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starog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1990.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godine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;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utvrđuju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osnovu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;</a:t>
            </a:r>
          </a:p>
          <a:p>
            <a:pPr algn="just" eaLnBrk="1" hangingPunct="1"/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smatraju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se: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povređivanja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nastanka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profesionalnih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oboljenja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oštećenja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specifičnim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zahtjevima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cilju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sigurnog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uspješnog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uvjetuju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posebne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zdravstvene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psihofizičke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sposobnosti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nakon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primjene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tehnički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priznatih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metoda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smanjenje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preostali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neke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eaLnBrk="1" hangingPunct="1"/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032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1507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44291" y="1325166"/>
            <a:ext cx="6684169" cy="960834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izvrše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?</a:t>
            </a:r>
            <a: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endParaRPr lang="en-US" altLang="zh-CN" sz="24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8196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52500" y="2240755"/>
            <a:ext cx="7677150" cy="4512741"/>
          </a:xfrm>
        </p:spPr>
        <p:txBody>
          <a:bodyPr/>
          <a:lstStyle/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Svi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poslodavci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bez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obzira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djelatnost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broj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, u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skladu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ovim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zakonom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obavezni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izvrše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Pravil</a:t>
            </a:r>
            <a:r>
              <a:rPr lang="bs-Latn-BA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procjeni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izričito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propisano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vrši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procjenu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svako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rada u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radnoj</a:t>
            </a:r>
            <a:r>
              <a:rPr lang="en-US" altLang="en-US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okolini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obzirom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uvjeti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sredine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razlikovati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različitim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mjestima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rada, to je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obavezi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svako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navedenih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izvrši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procjenu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bez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obzira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bs-Latn-BA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poslovi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obavljaju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isti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više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radnih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mjesta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radnici</a:t>
            </a:r>
            <a:r>
              <a:rPr lang="en-US" altLang="en-US" sz="1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obavljaju</a:t>
            </a:r>
            <a:r>
              <a:rPr lang="en-US" alt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bs-Latn-BA" altLang="en-US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Osnov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izradu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Dakle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prije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donošenja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obavezi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provede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postupak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svakom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radnom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mjestu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mjestu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u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predstavlja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jedan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vidova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načela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prevencije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zasniva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ovaj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moderni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oblasti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usklađeni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zakonodavstvom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Europske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unije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</a:p>
          <a:p>
            <a:pPr algn="just" eaLnBrk="1" hangingPunct="1">
              <a:defRPr/>
            </a:pPr>
            <a:endParaRPr lang="bs-Latn-BA" altLang="en-US" sz="1500" dirty="0"/>
          </a:p>
        </p:txBody>
      </p:sp>
    </p:spTree>
    <p:extLst>
      <p:ext uri="{BB962C8B-B14F-4D97-AF65-F5344CB8AC3E}">
        <p14:creationId xmlns:p14="http://schemas.microsoft.com/office/powerpoint/2010/main" val="2477690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2531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45469" y="1003697"/>
            <a:ext cx="6779419" cy="1203926"/>
          </a:xfrm>
          <a:noFill/>
        </p:spPr>
        <p:txBody>
          <a:bodyPr>
            <a:noAutofit/>
          </a:bodyPr>
          <a:lstStyle/>
          <a:p>
            <a:pPr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Postupak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-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neophodna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dokumentacija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-</a:t>
            </a:r>
            <a: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</a:br>
            <a:endParaRPr lang="en-US" altLang="zh-CN" sz="24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2532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418011" y="2286000"/>
            <a:ext cx="8210449" cy="45720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može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ovlaštena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dozvolu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Federalnog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ministarstva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i socijalne politike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obavljanje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vrste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Postupak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obuhvata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prikupljanje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podataka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analizu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prikupljenih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podataka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sistematsko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evidentiranje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faktora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procesu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vrste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štetnosti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opasnosti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izazvati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nastanka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povreda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profesionalnih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oboljenja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oštećenja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Postupak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provodi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proces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sirovine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materijale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koriste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tehničko-tehnološkom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procesu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i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elemente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izazvati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nastanka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povreda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profesionalnih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oboljenja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oštećenja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obavezan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ovlaštenoj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vrši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izrađuje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omogućiti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uvid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dokumentaciju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potrebna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211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3555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16907" y="644128"/>
            <a:ext cx="6684169" cy="1228726"/>
          </a:xfrm>
          <a:noFill/>
        </p:spPr>
        <p:txBody>
          <a:bodyPr/>
          <a:lstStyle/>
          <a:p>
            <a:pPr algn="ctr"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Šta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sadrži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?</a:t>
            </a:r>
            <a:r>
              <a:rPr lang="en-US" altLang="zh-CN" sz="1800" b="1" dirty="0">
                <a:ea typeface="SimSun" panose="02010600030101010101" pitchFamily="2" charset="-122"/>
                <a:sym typeface="Arial" panose="020B0604020202020204" pitchFamily="34" charset="0"/>
              </a:rPr>
              <a:t/>
            </a:r>
            <a:br>
              <a:rPr lang="en-US" altLang="zh-CN" sz="1800" b="1" dirty="0">
                <a:ea typeface="SimSun" panose="02010600030101010101" pitchFamily="2" charset="-122"/>
                <a:sym typeface="Arial" panose="020B0604020202020204" pitchFamily="34" charset="0"/>
              </a:rPr>
            </a:br>
            <a:endParaRPr lang="en-US" altLang="zh-CN" sz="1800" b="1" dirty="0">
              <a:ea typeface="SimSun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23556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992777" y="1859756"/>
            <a:ext cx="7635683" cy="465861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sadrži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naročito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: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podatke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datumu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podnošenja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zahtjeva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provođenje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postupka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upućenog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ovlaštenoj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datumu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podatke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opis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tehničko-tehnološkog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procesa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opis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sredstava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opis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sredstava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opreme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lične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analizu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opasnosti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štetnosti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rada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procjenjivanje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opasnosti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štetnosti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načina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otklanjanje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smanjenje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sprječavanje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zaključak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izmjene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dopune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eaLnBrk="1" hangingPunct="1"/>
            <a:endParaRPr lang="en-US" altLang="zh-CN" sz="1350" dirty="0">
              <a:ea typeface="SimSun" panose="02010600030101010101" pitchFamily="2" charset="-122"/>
              <a:sym typeface="Arial" panose="020B0604020202020204" pitchFamily="34" charset="0"/>
            </a:endParaRPr>
          </a:p>
          <a:p>
            <a:pPr eaLnBrk="1" hangingPunct="1"/>
            <a:endParaRPr lang="en-US" altLang="zh-CN" sz="1350" dirty="0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443587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24579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44291" y="1052513"/>
            <a:ext cx="6684169" cy="960835"/>
          </a:xfrm>
          <a:noFill/>
        </p:spPr>
        <p:txBody>
          <a:bodyPr>
            <a:noAutofit/>
          </a:bodyPr>
          <a:lstStyle/>
          <a:p>
            <a:pPr algn="ctr" eaLnBrk="1" hangingPunct="1"/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mogući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nivoi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procijenjeni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? </a:t>
            </a:r>
            <a: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/>
            </a:r>
            <a:br>
              <a:rPr lang="en-US" altLang="zh-CN" sz="24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</a:br>
            <a:endParaRPr lang="en-US" altLang="zh-CN" sz="24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4580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352697" y="1935957"/>
            <a:ext cx="8275763" cy="481754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Procjenjivanje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vrši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skladu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Matricom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općim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kriterijima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nivoa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(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vjerovatnost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posljedica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),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propisana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obrascu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broj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1.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pravila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čini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njegov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sastavni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dio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procjenjuje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: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beznačajan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prihvatljiv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veliki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veliki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vrlo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veliki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osnovu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procijenjenog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vrši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utvrđivanje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odnosno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mjesta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pored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potpuno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djelimično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primijenjenih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okolnosti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ugroze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sigurnost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46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altLang="en-US" sz="1800" b="1" dirty="0" smtClean="0"/>
              <a:t/>
            </a:r>
            <a:br>
              <a:rPr lang="pl-PL" altLang="en-US" sz="1800" b="1" dirty="0" smtClean="0"/>
            </a:br>
            <a:r>
              <a:rPr lang="pl-PL" altLang="en-US" sz="1800" b="1" dirty="0"/>
              <a:t/>
            </a:r>
            <a:br>
              <a:rPr lang="pl-PL" altLang="en-US" sz="1800" b="1" dirty="0"/>
            </a:br>
            <a:r>
              <a:rPr lang="pl-PL" altLang="en-US" sz="2400" b="1" dirty="0" smtClean="0"/>
              <a:t>Stručni </a:t>
            </a:r>
            <a:r>
              <a:rPr lang="pl-PL" altLang="en-US" sz="2400" b="1" dirty="0"/>
              <a:t>ispit za obavljanje poslova radnika za zaštitu</a:t>
            </a:r>
            <a:endParaRPr lang="en-US" altLang="en-US" sz="2400" b="1" dirty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mogu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polagati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lica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visokom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spremom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– VII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stepen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visoko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obrazovanje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ciklusa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Bolonjskog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studiranja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vrednuje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180,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240 ECTS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bodova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usmjerenjem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imaju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jednu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godinu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iskustva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struci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bs-Latn-BA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  <a:defRPr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Lice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ispunjava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uvjet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pogledu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spreme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stava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(1)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lice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5.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stav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(2)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biti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oslobođeno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obaveze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stupanja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snagu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pet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godina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radnog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iskustva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poslovima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defRPr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51939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s-Latn-BA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Prijava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polaganje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754" y="1825625"/>
            <a:ext cx="8358596" cy="4351338"/>
          </a:xfrm>
        </p:spPr>
        <p:txBody>
          <a:bodyPr>
            <a:noAutofit/>
          </a:bodyPr>
          <a:lstStyle/>
          <a:p>
            <a:pPr marL="0" indent="0" algn="just">
              <a:buNone/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Prijava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podnosi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Federalnom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ministarstvu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rada i socijalne politike (u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daljem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tekstu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ministarstvu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). U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prijavi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navodi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sljedeće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oca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prezime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datum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rođenja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jedinstveni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matični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prebivališta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boravišta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adresu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kontakt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telefon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obrazovanje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vrstu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stepen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spreme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naziv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sjedište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adresu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poslodavca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naziv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mjesta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zaposlen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ukupno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iskustvo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potpis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potpis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pečat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ovlaštene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osobe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ispred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poslodavca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prijavljuje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  <a:defRPr/>
            </a:pP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prijavu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stava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originalu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ovjerenoj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kopiji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dostavljaju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sljedeći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dokazi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a)	diploma o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stečenoj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visokoj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stručnoj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spremi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– VII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stepen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visoko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obrazovanje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prvog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ciklusa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Bolonjskog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studiranja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vrednuje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180,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240 ECTS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bodova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algn="just">
              <a:defRPr/>
            </a:pP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b)	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dokaz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prethodno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stečenom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radnom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iskustvu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potvrda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poslodavca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iskustvo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ostvareno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koja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mora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sadržavati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opis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poslova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obavljani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naznaku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radi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poslovima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visoke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spreme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i period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obavljanja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tih</a:t>
            </a: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poslova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61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099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441848" y="1313260"/>
            <a:ext cx="6684169" cy="463153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Uvod</a:t>
            </a:r>
            <a:endParaRPr lang="en-US" altLang="zh-CN" sz="24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4100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119188" y="2216944"/>
            <a:ext cx="7509272" cy="3074194"/>
          </a:xfrm>
        </p:spPr>
        <p:txBody>
          <a:bodyPr>
            <a:normAutofit/>
          </a:bodyPr>
          <a:lstStyle/>
          <a:p>
            <a:pPr algn="just"/>
            <a:r>
              <a:rPr lang="hr-HR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U Federaciji Bosne i Hercegovine je dana 07.11.2020. godine, stupio na snagu Zakon o zaštiti na radu (“Službene novine Federacije BiH”, broj: 79/20), kojim su, između ostalog, uređena prava, obaveze i odgovornosti poslodavaca i radnika u vezi sa provođenjem i poboljšanjem sigurnosti i zaštite zdravlja radnika na radu. </a:t>
            </a:r>
          </a:p>
          <a:p>
            <a:pPr algn="just"/>
            <a:endParaRPr lang="hr-HR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387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s-Latn-BA" altLang="en-US" sz="1800" b="1" dirty="0" smtClean="0"/>
              <a:t/>
            </a:r>
            <a:br>
              <a:rPr lang="bs-Latn-BA" altLang="en-US" sz="1800" b="1" dirty="0" smtClean="0"/>
            </a:br>
            <a:r>
              <a:rPr lang="bs-Latn-BA" altLang="en-US" sz="1800" b="1" dirty="0" smtClean="0"/>
              <a:t/>
            </a:r>
            <a:br>
              <a:rPr lang="bs-Latn-BA" altLang="en-US" sz="1800" b="1" dirty="0" smtClean="0"/>
            </a:br>
            <a:r>
              <a:rPr lang="bs-Latn-BA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bs-Latn-BA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 s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adržaj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444"/>
            <a:ext cx="8229600" cy="4990487"/>
          </a:xfrm>
        </p:spPr>
        <p:txBody>
          <a:bodyPr/>
          <a:lstStyle/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polaže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prema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Programu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utvrđuje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čini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njegov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sastavni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sastoji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općeg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posebnog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dijela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obuhvata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poznavanje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uređenja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radnih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odnosa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međunarodne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regulative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zdravstvene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zaposlenih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inspekcijskog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nadzora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polaže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usmeno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Na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dijelu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postavljaju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tri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pitanja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Uspjeh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općem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dijelu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ocjenjuje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ocjenom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nije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“.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može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pristupiti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posebnog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dijela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defRPr/>
            </a:pP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radnike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obavljaju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poslove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skladu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posebnim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pravilnikom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uređuje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sadržaj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program,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troškovi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polaganja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obavljaju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poslove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ovlaštenim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organizacijama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priznaje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položen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opći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stava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(1)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taj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kandidat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polaže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posebni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dio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stručnog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ispita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stava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(6)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ovog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člana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  <a:defRPr/>
            </a:pP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3059793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1063229"/>
            <a:ext cx="8229600" cy="628650"/>
          </a:xfrm>
        </p:spPr>
        <p:txBody>
          <a:bodyPr>
            <a:normAutofit fontScale="90000"/>
          </a:bodyPr>
          <a:lstStyle/>
          <a:p>
            <a:pPr algn="ctr"/>
            <a:r>
              <a:rPr lang="pl-PL" altLang="en-US" sz="1800" dirty="0"/>
              <a:t/>
            </a:r>
            <a:br>
              <a:rPr lang="pl-PL" altLang="en-US" sz="1800" dirty="0"/>
            </a:br>
            <a:r>
              <a:rPr lang="pl-PL" altLang="en-US" sz="1800" dirty="0"/>
              <a:t/>
            </a:r>
            <a:br>
              <a:rPr lang="pl-PL" altLang="en-US" sz="1800" dirty="0"/>
            </a:br>
            <a:r>
              <a:rPr lang="pl-PL" alt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Program polaganja stručnog ispita za obavljanje poslova radnika za zaštitu na radu</a:t>
            </a:r>
            <a:br>
              <a:rPr lang="pl-PL" altLang="en-US" sz="27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7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2613"/>
            <a:ext cx="8229600" cy="4835570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sz="1050" dirty="0"/>
              <a:t>I.	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OPĆI DIO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79/20),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2.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br. 26/16 i 89/18),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3.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zdravstvenoj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br. 46/10 i 75/13) u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dijelovima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Društvena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briga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zdravlje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stanovništva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Načela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zdravstvene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Ljudska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vrijednosti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zdravstvenoj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pacijenata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Zdravstvena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djelatnost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Zakon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inspekcijama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Bosne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Hercegovine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(„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“,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73/14) u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dijelovima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Nadležnost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inspekcija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Preventivno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djelovanje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inspektora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vršenju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inspekcijskog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nadzora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Inspekcijski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nadzor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bs-Latn-BA" sz="1100" dirty="0">
                <a:latin typeface="Arial" panose="020B0604020202020204" pitchFamily="34" charset="0"/>
                <a:cs typeface="Arial" panose="020B0604020202020204" pitchFamily="34" charset="0"/>
              </a:rPr>
              <a:t> i dr.</a:t>
            </a:r>
          </a:p>
          <a:p>
            <a:pPr marL="0" indent="0">
              <a:buNone/>
              <a:defRPr/>
            </a:pP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.	POSEBNI DIO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1.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procjeni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23/21),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2.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Pravilnik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uvjetima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moraju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ispunjavati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ovlaštene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organizacije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obavljanje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stručnih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poslova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23/21), 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3.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Pravilnik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načinu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postupku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rokovima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vršenja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periodičnih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pregleda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ispitivanja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23/21),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Pravilnik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postupku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skraćivanja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radnog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vremena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poslovima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povećanim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rizikom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24/21),</a:t>
            </a:r>
          </a:p>
          <a:p>
            <a:pPr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5.	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Pravilnik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načinu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uvjetima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obavljanja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poslova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poslodavaca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(“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Službene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novine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Federacije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BiH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broj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: 34/21)</a:t>
            </a:r>
            <a:r>
              <a:rPr lang="bs-Latn-BA" sz="1100" dirty="0">
                <a:latin typeface="Arial" panose="020B0604020202020204" pitchFamily="34" charset="0"/>
                <a:cs typeface="Arial" panose="020B0604020202020204" pitchFamily="34" charset="0"/>
              </a:rPr>
              <a:t> i dr.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bs-Latn-BA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PREPORUČENA LITERATURA: </a:t>
            </a:r>
          </a:p>
          <a:p>
            <a:pPr marL="0" indent="0">
              <a:buNone/>
              <a:defRPr/>
            </a:pP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Komentari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zakona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priručnici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primjeni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zakona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podzakonskih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akata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druga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stručna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literatura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oblasti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zaštite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  <a:defRPr/>
            </a:pPr>
            <a:endParaRPr lang="en-US" sz="11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4220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4198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1187054" y="2365772"/>
            <a:ext cx="6686550" cy="2833688"/>
          </a:xfrm>
        </p:spPr>
        <p:txBody>
          <a:bodyPr/>
          <a:lstStyle/>
          <a:p>
            <a:pPr eaLnBrk="1" hangingPunct="1">
              <a:defRPr/>
            </a:pPr>
            <a:endParaRPr lang="en-US" altLang="zh-CN" dirty="0">
              <a:ea typeface="SimSun" panose="02010600030101010101" pitchFamily="2" charset="-122"/>
            </a:endParaRPr>
          </a:p>
          <a:p>
            <a:pPr eaLnBrk="1" hangingPunct="1">
              <a:defRPr/>
            </a:pPr>
            <a:endParaRPr lang="en-US" altLang="zh-CN" dirty="0">
              <a:ea typeface="SimSun" panose="02010600030101010101" pitchFamily="2" charset="-122"/>
            </a:endParaRPr>
          </a:p>
          <a:p>
            <a:pPr eaLnBrk="1" hangingPunct="1">
              <a:defRPr/>
            </a:pPr>
            <a:r>
              <a:rPr lang="en-US" altLang="zh-CN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Hvala</a:t>
            </a:r>
            <a:r>
              <a:rPr lang="en-US" altLang="zh-CN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na</a:t>
            </a:r>
            <a:r>
              <a:rPr lang="en-US" altLang="zh-CN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</a:t>
            </a:r>
            <a:r>
              <a:rPr lang="en-US" altLang="zh-CN" sz="30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pažnji</a:t>
            </a:r>
            <a:r>
              <a:rPr lang="en-US" altLang="zh-CN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66429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58124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bs-Latn-BA" altLang="zh-CN" sz="2400" b="1" dirty="0" smtClean="0">
                <a:ea typeface="SimSun" panose="02010600030101010101" pitchFamily="2" charset="-122"/>
              </a:rPr>
              <a:t/>
            </a:r>
            <a:br>
              <a:rPr lang="bs-Latn-BA" altLang="zh-CN" sz="2400" b="1" dirty="0" smtClean="0">
                <a:ea typeface="SimSun" panose="02010600030101010101" pitchFamily="2" charset="-122"/>
              </a:rPr>
            </a:br>
            <a:r>
              <a:rPr lang="bs-Latn-BA" altLang="zh-CN" sz="2400" b="1" dirty="0">
                <a:ea typeface="SimSun" panose="02010600030101010101" pitchFamily="2" charset="-122"/>
              </a:rPr>
              <a:t/>
            </a:r>
            <a:br>
              <a:rPr lang="bs-Latn-BA" altLang="zh-CN" sz="2400" b="1" dirty="0">
                <a:ea typeface="SimSun" panose="02010600030101010101" pitchFamily="2" charset="-122"/>
              </a:rPr>
            </a:br>
            <a:r>
              <a:rPr lang="en-US" altLang="zh-CN" sz="2400" b="1" dirty="0" err="1" smtClean="0">
                <a:ea typeface="SimSun" panose="02010600030101010101" pitchFamily="2" charset="-122"/>
              </a:rPr>
              <a:t>Usklađivanje</a:t>
            </a:r>
            <a:r>
              <a:rPr lang="en-US" altLang="zh-CN" sz="2400" b="1" dirty="0" smtClean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općih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akata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poslodavca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sa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odredbama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br>
              <a:rPr lang="en-US" altLang="zh-CN" sz="2400" b="1" dirty="0">
                <a:ea typeface="SimSun" panose="02010600030101010101" pitchFamily="2" charset="-122"/>
              </a:rPr>
            </a:br>
            <a:r>
              <a:rPr lang="en-US" altLang="zh-CN" sz="2400" b="1" dirty="0" err="1">
                <a:ea typeface="SimSun" panose="02010600030101010101" pitchFamily="2" charset="-122"/>
              </a:rPr>
              <a:t>Zakona</a:t>
            </a:r>
            <a:r>
              <a:rPr lang="en-US" altLang="zh-CN" sz="2400" b="1" dirty="0">
                <a:ea typeface="SimSun" panose="02010600030101010101" pitchFamily="2" charset="-122"/>
              </a:rPr>
              <a:t> o </a:t>
            </a:r>
            <a:r>
              <a:rPr lang="en-US" altLang="zh-CN" sz="2400" b="1" dirty="0" err="1">
                <a:ea typeface="SimSun" panose="02010600030101010101" pitchFamily="2" charset="-122"/>
              </a:rPr>
              <a:t>zaštiti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na</a:t>
            </a:r>
            <a:r>
              <a:rPr lang="en-US" altLang="zh-CN" sz="2400" b="1" dirty="0">
                <a:ea typeface="SimSun" panose="02010600030101010101" pitchFamily="2" charset="-122"/>
              </a:rPr>
              <a:t> </a:t>
            </a:r>
            <a:r>
              <a:rPr lang="en-US" altLang="zh-CN" sz="2400" b="1" dirty="0" err="1">
                <a:ea typeface="SimSun" panose="02010600030101010101" pitchFamily="2" charset="-122"/>
              </a:rPr>
              <a:t>radu</a:t>
            </a:r>
            <a:endParaRPr lang="en-US" altLang="zh-CN" sz="2400" b="1" dirty="0">
              <a:ea typeface="SimSun" panose="02010600030101010101" pitchFamily="2" charset="-12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8650" y="2769325"/>
            <a:ext cx="7886700" cy="3407637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zh-CN" sz="2000" dirty="0" err="1">
                <a:ea typeface="SimSun" panose="02010600030101010101" pitchFamily="2" charset="-122"/>
              </a:rPr>
              <a:t>Odredbom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člana</a:t>
            </a:r>
            <a:r>
              <a:rPr lang="en-US" altLang="zh-CN" sz="2000" dirty="0">
                <a:ea typeface="SimSun" panose="02010600030101010101" pitchFamily="2" charset="-122"/>
              </a:rPr>
              <a:t> 87.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 o </a:t>
            </a:r>
            <a:r>
              <a:rPr lang="en-US" altLang="zh-CN" sz="2000" dirty="0" err="1">
                <a:ea typeface="SimSun" panose="02010600030101010101" pitchFamily="2" charset="-122"/>
              </a:rPr>
              <a:t>zaštiti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radu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propisano</a:t>
            </a:r>
            <a:r>
              <a:rPr lang="en-US" altLang="zh-CN" sz="2000" dirty="0">
                <a:ea typeface="SimSun" panose="02010600030101010101" pitchFamily="2" charset="-122"/>
              </a:rPr>
              <a:t> je da </a:t>
            </a:r>
            <a:r>
              <a:rPr lang="en-US" altLang="zh-CN" sz="2000" dirty="0" err="1">
                <a:ea typeface="SimSun" panose="02010600030101010101" pitchFamily="2" charset="-122"/>
              </a:rPr>
              <a:t>su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poslodavci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dužni</a:t>
            </a:r>
            <a:r>
              <a:rPr lang="en-US" altLang="zh-CN" sz="2000" dirty="0">
                <a:ea typeface="SimSun" panose="02010600030101010101" pitchFamily="2" charset="-122"/>
              </a:rPr>
              <a:t> da </a:t>
            </a:r>
            <a:r>
              <a:rPr lang="en-US" altLang="zh-CN" sz="2000" dirty="0" err="1">
                <a:ea typeface="SimSun" panose="02010600030101010101" pitchFamily="2" charset="-122"/>
              </a:rPr>
              <a:t>usklade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opće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akte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odredbama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ovog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 u </a:t>
            </a:r>
            <a:r>
              <a:rPr lang="en-US" altLang="zh-CN" sz="2000" dirty="0" err="1">
                <a:ea typeface="SimSun" panose="02010600030101010101" pitchFamily="2" charset="-122"/>
              </a:rPr>
              <a:t>roku</a:t>
            </a:r>
            <a:r>
              <a:rPr lang="en-US" altLang="zh-CN" sz="2000" dirty="0">
                <a:ea typeface="SimSun" panose="02010600030101010101" pitchFamily="2" charset="-122"/>
              </a:rPr>
              <a:t> od </a:t>
            </a:r>
            <a:r>
              <a:rPr lang="en-US" altLang="zh-CN" sz="2000" dirty="0" err="1">
                <a:ea typeface="SimSun" panose="02010600030101010101" pitchFamily="2" charset="-122"/>
              </a:rPr>
              <a:t>godinu</a:t>
            </a:r>
            <a:r>
              <a:rPr lang="en-US" altLang="zh-CN" sz="2000" dirty="0">
                <a:ea typeface="SimSun" panose="02010600030101010101" pitchFamily="2" charset="-122"/>
              </a:rPr>
              <a:t> dana od dana </a:t>
            </a:r>
            <a:r>
              <a:rPr lang="en-US" altLang="zh-CN" sz="2000" dirty="0" err="1">
                <a:ea typeface="SimSun" panose="02010600030101010101" pitchFamily="2" charset="-122"/>
              </a:rPr>
              <a:t>stupanja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snagu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ovog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. </a:t>
            </a:r>
            <a:r>
              <a:rPr lang="en-US" altLang="zh-CN" sz="2000" dirty="0" err="1">
                <a:ea typeface="SimSun" panose="02010600030101010101" pitchFamily="2" charset="-122"/>
              </a:rPr>
              <a:t>Navedena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obaveza</a:t>
            </a:r>
            <a:r>
              <a:rPr lang="en-US" altLang="zh-CN" sz="2000" dirty="0">
                <a:ea typeface="SimSun" panose="02010600030101010101" pitchFamily="2" charset="-122"/>
              </a:rPr>
              <a:t> je </a:t>
            </a:r>
            <a:r>
              <a:rPr lang="en-US" altLang="zh-CN" sz="2000" dirty="0" err="1">
                <a:ea typeface="SimSun" panose="02010600030101010101" pitchFamily="2" charset="-122"/>
              </a:rPr>
              <a:t>propisana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iz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razloga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što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poslodavci</a:t>
            </a:r>
            <a:r>
              <a:rPr lang="en-US" altLang="zh-CN" sz="2000" dirty="0">
                <a:ea typeface="SimSun" panose="02010600030101010101" pitchFamily="2" charset="-122"/>
              </a:rPr>
              <a:t> u </a:t>
            </a:r>
            <a:r>
              <a:rPr lang="en-US" altLang="zh-CN" sz="2000" dirty="0" err="1">
                <a:ea typeface="SimSun" panose="02010600030101010101" pitchFamily="2" charset="-122"/>
              </a:rPr>
              <a:t>skladu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prethodno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važećim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Zakonom</a:t>
            </a:r>
            <a:r>
              <a:rPr lang="en-US" altLang="zh-CN" sz="2000" dirty="0">
                <a:ea typeface="SimSun" panose="02010600030101010101" pitchFamily="2" charset="-122"/>
              </a:rPr>
              <a:t> o </a:t>
            </a:r>
            <a:r>
              <a:rPr lang="en-US" altLang="zh-CN" sz="2000" dirty="0" err="1">
                <a:ea typeface="SimSun" panose="02010600030101010101" pitchFamily="2" charset="-122"/>
              </a:rPr>
              <a:t>zaštiti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radu</a:t>
            </a:r>
            <a:r>
              <a:rPr lang="en-US" altLang="zh-CN" sz="2000" dirty="0">
                <a:ea typeface="SimSun" panose="02010600030101010101" pitchFamily="2" charset="-122"/>
              </a:rPr>
              <a:t>, </a:t>
            </a:r>
            <a:r>
              <a:rPr lang="en-US" altLang="zh-CN" sz="2000" dirty="0" err="1">
                <a:ea typeface="SimSun" panose="02010600030101010101" pitchFamily="2" charset="-122"/>
              </a:rPr>
              <a:t>sva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pitanja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koja</a:t>
            </a:r>
            <a:r>
              <a:rPr lang="en-US" altLang="zh-CN" sz="2000" dirty="0">
                <a:ea typeface="SimSun" panose="02010600030101010101" pitchFamily="2" charset="-122"/>
              </a:rPr>
              <a:t> se </a:t>
            </a:r>
            <a:r>
              <a:rPr lang="en-US" altLang="zh-CN" sz="2000" dirty="0" err="1">
                <a:ea typeface="SimSun" panose="02010600030101010101" pitchFamily="2" charset="-122"/>
              </a:rPr>
              <a:t>odnose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sigurnost</a:t>
            </a:r>
            <a:r>
              <a:rPr lang="en-US" altLang="zh-CN" sz="2000" dirty="0">
                <a:ea typeface="SimSun" panose="02010600030101010101" pitchFamily="2" charset="-122"/>
              </a:rPr>
              <a:t> i </a:t>
            </a:r>
            <a:r>
              <a:rPr lang="en-US" altLang="zh-CN" sz="2000" dirty="0" err="1">
                <a:ea typeface="SimSun" panose="02010600030101010101" pitchFamily="2" charset="-122"/>
              </a:rPr>
              <a:t>zaštitu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zdravlja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radu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uređivali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općim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aktima</a:t>
            </a:r>
            <a:r>
              <a:rPr lang="en-US" altLang="zh-CN" sz="2000" dirty="0">
                <a:ea typeface="SimSun" panose="02010600030101010101" pitchFamily="2" charset="-122"/>
              </a:rPr>
              <a:t>, </a:t>
            </a:r>
            <a:r>
              <a:rPr lang="en-US" altLang="zh-CN" sz="2000" dirty="0" err="1">
                <a:ea typeface="SimSun" panose="02010600030101010101" pitchFamily="2" charset="-122"/>
              </a:rPr>
              <a:t>te</a:t>
            </a:r>
            <a:r>
              <a:rPr lang="en-US" altLang="zh-CN" sz="2000" dirty="0">
                <a:ea typeface="SimSun" panose="02010600030101010101" pitchFamily="2" charset="-122"/>
              </a:rPr>
              <a:t> se </a:t>
            </a:r>
            <a:r>
              <a:rPr lang="en-US" altLang="zh-CN" sz="2000" dirty="0" err="1">
                <a:ea typeface="SimSun" panose="02010600030101010101" pitchFamily="2" charset="-122"/>
              </a:rPr>
              <a:t>pretpostavlja</a:t>
            </a:r>
            <a:r>
              <a:rPr lang="en-US" altLang="zh-CN" sz="2000" dirty="0">
                <a:ea typeface="SimSun" panose="02010600030101010101" pitchFamily="2" charset="-122"/>
              </a:rPr>
              <a:t> da </a:t>
            </a:r>
            <a:r>
              <a:rPr lang="en-US" altLang="zh-CN" sz="2000" dirty="0" err="1">
                <a:ea typeface="SimSun" panose="02010600030101010101" pitchFamily="2" charset="-122"/>
              </a:rPr>
              <a:t>su</a:t>
            </a:r>
            <a:r>
              <a:rPr lang="en-US" altLang="zh-CN" sz="2000" dirty="0">
                <a:ea typeface="SimSun" panose="02010600030101010101" pitchFamily="2" charset="-122"/>
              </a:rPr>
              <a:t> u </a:t>
            </a:r>
            <a:r>
              <a:rPr lang="en-US" altLang="zh-CN" sz="2000" dirty="0" err="1">
                <a:ea typeface="SimSun" panose="02010600030101010101" pitchFamily="2" charset="-122"/>
              </a:rPr>
              <a:t>momentu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stupanja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snagu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novog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 o </a:t>
            </a:r>
            <a:r>
              <a:rPr lang="en-US" altLang="zh-CN" sz="2000" dirty="0" err="1">
                <a:ea typeface="SimSun" panose="02010600030101010101" pitchFamily="2" charset="-122"/>
              </a:rPr>
              <a:t>zaštiti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radu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imali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donesene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opće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akte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koje</a:t>
            </a:r>
            <a:r>
              <a:rPr lang="en-US" altLang="zh-CN" sz="2000" dirty="0">
                <a:ea typeface="SimSun" panose="02010600030101010101" pitchFamily="2" charset="-122"/>
              </a:rPr>
              <a:t> je </a:t>
            </a:r>
            <a:r>
              <a:rPr lang="en-US" altLang="zh-CN" sz="2000" dirty="0" err="1">
                <a:ea typeface="SimSun" panose="02010600030101010101" pitchFamily="2" charset="-122"/>
              </a:rPr>
              <a:t>propisana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potreba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usklađivanja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sa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odredbama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navedenog</a:t>
            </a:r>
            <a:r>
              <a:rPr lang="en-US" altLang="zh-CN" sz="2000" dirty="0">
                <a:ea typeface="SimSun" panose="02010600030101010101" pitchFamily="2" charset="-122"/>
              </a:rPr>
              <a:t> </a:t>
            </a:r>
            <a:r>
              <a:rPr lang="en-US" altLang="zh-CN" sz="2000" dirty="0" err="1">
                <a:ea typeface="SimSun" panose="02010600030101010101" pitchFamily="2" charset="-122"/>
              </a:rPr>
              <a:t>zakona</a:t>
            </a:r>
            <a:r>
              <a:rPr lang="en-US" altLang="zh-CN" sz="2000" dirty="0">
                <a:ea typeface="SimSun" panose="02010600030101010101" pitchFamily="2" charset="-12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41049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8195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350169" y="1096566"/>
            <a:ext cx="6684169" cy="960834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endParaRPr lang="en-US" altLang="zh-CN" sz="2400" b="1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4340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514350" y="2102644"/>
            <a:ext cx="8114110" cy="4180590"/>
          </a:xfrm>
        </p:spPr>
        <p:txBody>
          <a:bodyPr>
            <a:normAutofit fontScale="92500" lnSpcReduction="10000"/>
          </a:bodyPr>
          <a:lstStyle/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Svi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poslodavci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bez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obzira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djelatnost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broj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u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skladu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obavezni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imaju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  <a:endParaRPr lang="bs-Latn-BA" altLang="zh-CN" sz="19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bs-Latn-BA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Ukoliko je kod poslodavca zaposlen radnik za zaštitu na radu on ima obavezu da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</a:t>
            </a:r>
            <a:r>
              <a:rPr lang="bs-Latn-BA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prijedlog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bs-Latn-BA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Prilikom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izrade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da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konsultuje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povjerenika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predstavnika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posebna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ovlaštenja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kada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pitanju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a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utvrđena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  <a:endParaRPr lang="bs-Latn-BA" altLang="zh-CN" sz="19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Predmet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internog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akta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organizacija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provođenja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pravila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prevencije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istim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utvrđuju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provodi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mjera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skraćivanja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radnog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vremena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zdravstveno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stanje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poslovima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drugih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sredstva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oprema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lične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pripadaju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prava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obaveze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odgovornosti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drugih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ovoj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oblasti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pitanja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od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značaja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sigurnost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9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9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 </a:t>
            </a:r>
          </a:p>
          <a:p>
            <a:pPr marL="257175" indent="-257175" algn="just">
              <a:buFont typeface="Arial" panose="020B0604020202020204" pitchFamily="34" charset="0"/>
              <a:buChar char="•"/>
              <a:defRPr/>
            </a:pPr>
            <a:endParaRPr lang="en-US" altLang="zh-CN" sz="1900" dirty="0">
              <a:ea typeface="SimSun" panose="02010600030101010101" pitchFamily="2" charset="-122"/>
              <a:sym typeface="Arial" panose="020B0604020202020204" pitchFamily="34" charset="0"/>
            </a:endParaRPr>
          </a:p>
          <a:p>
            <a:pPr algn="just" eaLnBrk="1" hangingPunct="1">
              <a:defRPr/>
            </a:pPr>
            <a:endParaRPr lang="en-US" altLang="zh-CN" sz="1350" b="1" dirty="0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431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bs-Latn-BA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Sadržaj </a:t>
            </a:r>
            <a:r>
              <a:rPr lang="bs-Latn-BA" sz="2400" b="1" dirty="0">
                <a:latin typeface="Arial" panose="020B0604020202020204" pitchFamily="34" charset="0"/>
                <a:cs typeface="Arial" panose="020B0604020202020204" pitchFamily="34" charset="0"/>
              </a:rPr>
              <a:t>internog akta o zaštiti na radu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96666"/>
            <a:ext cx="8229600" cy="3969544"/>
          </a:xfrm>
        </p:spPr>
        <p:txBody>
          <a:bodyPr/>
          <a:lstStyle/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Organizovanje poslova zaštite na radu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bs-Latn-BA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Opća pravila i mjere zaštite na radu</a:t>
            </a: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Obaveza osiguranja preventivnih mjera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Načela u provođenju mjera zaštite na radu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Obaveze poslodavaca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Obaveze ispitivanja radne okoline i u vezi sa upotrebom opasnih materija na radu	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Obaveze poslodavca u slučaju ozbiljne i neposredne opasnosti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Osiguranje pristupa radnom mjestu sa povećanim rizikom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Sredstva i oprema lične zaštite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1800" dirty="0">
                <a:latin typeface="Arial" panose="020B0604020202020204" pitchFamily="34" charset="0"/>
                <a:cs typeface="Arial" panose="020B0604020202020204" pitchFamily="34" charset="0"/>
              </a:rPr>
              <a:t>Radnik za zaštitu na radu 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US" altLang="zh-CN" sz="1800" b="1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45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5610"/>
            <a:ext cx="8229600" cy="579239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Obavještavanje radnika, predstavnika radnika i sindikata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Upotreba opasnih materija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Povjerenik za zaštitu na radu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Osposobljavanje radnika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Dužnosti radnika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Postupanje u slučaju neposredne opasnosti po život i zdravlje radnika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Poslovi sa povećanim rizikom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Ljekarski pregledi i evidencije o ljekarskim pregledima radnika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Pravo radnika na premještaj na drugo radno mjesto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Obaveza vođenja evidencija kod poslodavca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Dostavljanje izvještaja o povredi na radu i profesionalnom oboljenju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Obaveza obavještavanja inspekcije rada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Postupak raspoređivanja radnika na poslove sa povećanim rizikom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Postupak skraćivanja radnog vremena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hr-HR" sz="2000" dirty="0">
                <a:latin typeface="Arial" panose="020B0604020202020204" pitchFamily="34" charset="0"/>
                <a:cs typeface="Arial" panose="020B0604020202020204" pitchFamily="34" charset="0"/>
              </a:rPr>
              <a:t>Posebno osiguranje radnika koji obavljaju poslove sa povećanim rizikom</a:t>
            </a:r>
          </a:p>
          <a:p>
            <a:pPr>
              <a:defRPr/>
            </a:pPr>
            <a:r>
              <a:rPr lang="bs-Latn-BA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Prijelazne i završne odredbe.</a:t>
            </a:r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191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1267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1945482" y="483326"/>
            <a:ext cx="6684169" cy="1545499"/>
          </a:xfrm>
          <a:noFill/>
        </p:spPr>
        <p:txBody>
          <a:bodyPr/>
          <a:lstStyle/>
          <a:p>
            <a:pPr algn="ctr" eaLnBrk="1" hangingPunct="1"/>
            <a:r>
              <a:rPr lang="bs-Latn-BA" altLang="zh-CN" sz="20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bs-Latn-BA" altLang="zh-CN" sz="20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bs-Latn-BA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/>
            </a:r>
            <a:br>
              <a:rPr lang="bs-Latn-BA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</a:br>
            <a:r>
              <a:rPr lang="en-US" altLang="zh-CN" sz="2000" b="1" dirty="0" err="1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</a:t>
            </a:r>
            <a:r>
              <a:rPr lang="en-US" altLang="zh-CN" sz="2000" b="1" dirty="0" smtClean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0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0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0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20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0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b="1" dirty="0">
                <a:ea typeface="SimSun" panose="02010600030101010101" pitchFamily="2" charset="-122"/>
                <a:sym typeface="Arial" panose="020B0604020202020204" pitchFamily="34" charset="0"/>
              </a:rPr>
              <a:t/>
            </a:r>
            <a:br>
              <a:rPr lang="en-US" altLang="zh-CN" sz="1800" b="1" dirty="0">
                <a:ea typeface="SimSun" panose="02010600030101010101" pitchFamily="2" charset="-122"/>
                <a:sym typeface="Arial" panose="020B0604020202020204" pitchFamily="34" charset="0"/>
              </a:rPr>
            </a:br>
            <a:endParaRPr lang="en-US" altLang="zh-CN" sz="1800" b="1" dirty="0">
              <a:ea typeface="SimSun" panose="02010600030101010101" pitchFamily="2" charset="-122"/>
              <a:sym typeface="Arial" panose="020B0604020202020204" pitchFamily="34" charset="0"/>
            </a:endParaRPr>
          </a:p>
        </p:txBody>
      </p:sp>
      <p:sp>
        <p:nvSpPr>
          <p:cNvPr id="11268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783771" y="1749028"/>
            <a:ext cx="7844689" cy="5108971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postoje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povećanim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određuje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jednog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ili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više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obavljati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vezane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sprječavanje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Poslodavac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je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dužan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osigurati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rad,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potrebnu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opremu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pomoć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drugog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osoblja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obavljanje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organizovanje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preventivnih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zaštitnih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ne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može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doveden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nepovoljniji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položaj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zbog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poslova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cilju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sprječavanja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mora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odgovarajuće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osposobljen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položen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odnosi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sigurnost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(u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daljnjem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tekstu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: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)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skladu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ovim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zakonom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polaže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pred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komisijom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imenuje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Federalni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ministar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a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čiji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se rad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osiguravati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finansijska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sredstva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Budžetu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Federacije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Federalni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ministar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donijet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pravilnik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će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propisati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moraju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ispunjavati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radnici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program,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sadržaj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način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troškove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polaganja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sastav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komisije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kao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uvjete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pod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kojim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određena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lica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mogu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biti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oslobođena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obaveze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polaganja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stručnog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ispita</a:t>
            </a:r>
            <a:r>
              <a:rPr lang="en-US" altLang="zh-CN" sz="1800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.</a:t>
            </a:r>
          </a:p>
          <a:p>
            <a:pPr algn="just" eaLnBrk="1" hangingPunct="1"/>
            <a:endParaRPr lang="en-US" altLang="zh-CN" sz="1800" dirty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  <a:sym typeface="Arial" panose="020B0604020202020204" pitchFamily="34" charset="0"/>
            </a:endParaRPr>
          </a:p>
          <a:p>
            <a:pPr algn="just" eaLnBrk="1" hangingPunct="1"/>
            <a:endParaRPr lang="en-US" altLang="zh-CN" sz="1350" dirty="0">
              <a:ea typeface="SimSun" panose="02010600030101010101" pitchFamily="2" charset="-122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932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11"/>
          <p:cNvSpPr>
            <a:spLocks/>
          </p:cNvSpPr>
          <p:nvPr/>
        </p:nvSpPr>
        <p:spPr bwMode="auto">
          <a:xfrm flipV="1">
            <a:off x="0" y="1393031"/>
            <a:ext cx="1188244" cy="381000"/>
          </a:xfrm>
          <a:custGeom>
            <a:avLst/>
            <a:gdLst/>
            <a:ahLst/>
            <a:cxnLst/>
            <a:rect l="0" t="0" r="0" b="0"/>
            <a:pathLst/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2291" name="Title 1"/>
          <p:cNvSpPr>
            <a:spLocks noGrp="1" noChangeArrowheads="1"/>
          </p:cNvSpPr>
          <p:nvPr>
            <p:ph type="title" idx="4294967295"/>
          </p:nvPr>
        </p:nvSpPr>
        <p:spPr>
          <a:xfrm>
            <a:off x="628650" y="946547"/>
            <a:ext cx="7886700" cy="790813"/>
          </a:xfrm>
          <a:noFill/>
        </p:spPr>
        <p:txBody>
          <a:bodyPr>
            <a:normAutofit/>
          </a:bodyPr>
          <a:lstStyle/>
          <a:p>
            <a:pPr algn="ctr" eaLnBrk="1" hangingPunct="1"/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Obaveze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radnika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zaštitu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na</a:t>
            </a:r>
            <a:r>
              <a:rPr lang="en-US" altLang="zh-CN" sz="2400" b="1" dirty="0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en-US" altLang="zh-CN" sz="2400" b="1" dirty="0" err="1"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  <a:sym typeface="Arial" panose="020B0604020202020204" pitchFamily="34" charset="0"/>
              </a:rPr>
              <a:t>radu</a:t>
            </a:r>
            <a:endParaRPr lang="en-US" altLang="zh-CN" sz="2400" dirty="0" smtClean="0"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2292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807244" y="1754980"/>
            <a:ext cx="8195072" cy="4920139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          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Obaveze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: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učešće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izradi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procjeni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rizika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	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izrada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prijedloga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internog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akta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izrada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plana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programa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unutrašnji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nadzor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nad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primjenom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mjera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stručna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pomoć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poslodavcu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provođenju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unaprjeđenju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sigurnosti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zdravlja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izrada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uputstava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siguran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rad,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praćenje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organizovanje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periodičnih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pregleda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sredstava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rad,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sredstava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opreme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lične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zaštite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praćenje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organizovanje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periodičnih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pregleda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hemijskih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fizičkih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bioloških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štetnosti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mikroklime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radnoj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okolini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priprema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organizovanje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osposobljavanja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radnika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za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siguran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rad,</a:t>
            </a:r>
          </a:p>
          <a:p>
            <a:pPr algn="just" eaLnBrk="1" hangingPunct="1">
              <a:buFontTx/>
              <a:buChar char="•"/>
            </a:pP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praćenje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stanja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izvještavanje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poslodavca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o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povredama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na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radu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,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profesionalnim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oboljenjima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i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bolestima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u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vezi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>
                <a:ea typeface="SimSun" panose="02010600030101010101" pitchFamily="2" charset="-122"/>
                <a:sym typeface="Arial" panose="020B0604020202020204" pitchFamily="34" charset="0"/>
              </a:rPr>
              <a:t>sa</a:t>
            </a:r>
            <a:r>
              <a:rPr lang="en-US" altLang="zh-CN" sz="1800" dirty="0">
                <a:ea typeface="SimSun" panose="02010600030101010101" pitchFamily="2" charset="-122"/>
                <a:sym typeface="Arial" panose="020B0604020202020204" pitchFamily="34" charset="0"/>
              </a:rPr>
              <a:t> </a:t>
            </a:r>
            <a:r>
              <a:rPr lang="en-US" altLang="zh-CN" sz="1800" dirty="0" err="1" smtClean="0">
                <a:ea typeface="SimSun" panose="02010600030101010101" pitchFamily="2" charset="-122"/>
                <a:sym typeface="Arial" panose="020B0604020202020204" pitchFamily="34" charset="0"/>
              </a:rPr>
              <a:t>radom</a:t>
            </a:r>
            <a:r>
              <a:rPr lang="bs-Latn-BA" altLang="zh-CN" sz="1800" dirty="0" smtClean="0">
                <a:ea typeface="SimSun" panose="02010600030101010101" pitchFamily="2" charset="-122"/>
                <a:sym typeface="Arial" panose="020B0604020202020204" pitchFamily="34" charset="0"/>
              </a:rPr>
              <a:t> i dr.</a:t>
            </a:r>
            <a:endParaRPr lang="en-US" altLang="zh-CN" sz="1800" dirty="0">
              <a:ea typeface="SimSun" panose="02010600030101010101" pitchFamily="2" charset="-122"/>
              <a:sym typeface="Arial" panose="020B0604020202020204" pitchFamily="34" charset="0"/>
            </a:endParaRPr>
          </a:p>
          <a:p>
            <a:pPr algn="just" eaLnBrk="1" hangingPunct="1"/>
            <a:endParaRPr lang="en-US" altLang="zh-CN" sz="1500" dirty="0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60651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594303"/>
          </a:xfrm>
        </p:spPr>
        <p:txBody>
          <a:bodyPr>
            <a:normAutofit/>
          </a:bodyPr>
          <a:lstStyle/>
          <a:p>
            <a:pPr algn="ctr"/>
            <a:r>
              <a:rPr lang="pl-PL" altLang="en-US" sz="1800" b="1" dirty="0" smtClean="0"/>
              <a:t/>
            </a:r>
            <a:br>
              <a:rPr lang="pl-PL" altLang="en-US" sz="1800" b="1" dirty="0" smtClean="0"/>
            </a:br>
            <a:r>
              <a:rPr lang="pl-PL" altLang="en-US" sz="1800" b="1" dirty="0"/>
              <a:t/>
            </a:r>
            <a:br>
              <a:rPr lang="pl-PL" altLang="en-US" sz="1800" b="1" dirty="0"/>
            </a:br>
            <a:r>
              <a:rPr lang="pl-PL" altLang="en-US" sz="1800" b="1" dirty="0" smtClean="0"/>
              <a:t/>
            </a:r>
            <a:br>
              <a:rPr lang="pl-PL" altLang="en-US" sz="1800" b="1" dirty="0" smtClean="0"/>
            </a:br>
            <a:r>
              <a:rPr lang="pl-PL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Broj </a:t>
            </a:r>
            <a:r>
              <a:rPr lang="pl-PL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radnika za zaštitu na radu kod poslodavaca kod kojeg postoje poslovi sa povećanim rizikom</a:t>
            </a:r>
            <a:endParaRPr lang="en-US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28650" y="2939143"/>
            <a:ext cx="7886700" cy="3237820"/>
          </a:xfrm>
        </p:spPr>
        <p:txBody>
          <a:bodyPr>
            <a:normAutofit/>
          </a:bodyPr>
          <a:lstStyle/>
          <a:p>
            <a:pPr algn="just"/>
            <a:r>
              <a:rPr lang="bs-Latn-BA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Članom 8. Pravilnika o načinu i uvjetima obavljanja poslova zaštite na radu kod poslodavca („Službene novine Federacije BiH“, broj: 34/21), </a:t>
            </a:r>
            <a:r>
              <a:rPr lang="bs-Latn-BA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propisano je da b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zaštitu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poslodavaca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postoje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poslovi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povećanim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rizikom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zavisi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od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broja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broja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lokacija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odvojenih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radnih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jedinica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opasnosti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zdravlje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procjenom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rizika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utvrđeni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određenoj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lokaciji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odvojenoj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jedinici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s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da je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poslodavac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dužan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lokaciji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odnosno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odvojenoj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radnoj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jedinici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odrediti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najmanje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jednog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zaštitu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radu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svakih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300 </a:t>
            </a:r>
            <a:r>
              <a:rPr lang="en-US" altLang="en-US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radnika</a:t>
            </a: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0963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2256</Words>
  <Application>Microsoft Office PowerPoint</Application>
  <PresentationFormat>On-screen Show (4:3)</PresentationFormat>
  <Paragraphs>157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SimSun</vt:lpstr>
      <vt:lpstr>Arial</vt:lpstr>
      <vt:lpstr>Calibri</vt:lpstr>
      <vt:lpstr>Calibri Light</vt:lpstr>
      <vt:lpstr>等线</vt:lpstr>
      <vt:lpstr>Office Theme</vt:lpstr>
      <vt:lpstr>PRIMJENA ZAKONA O ZAŠTITI NA RADU</vt:lpstr>
      <vt:lpstr>Uvod</vt:lpstr>
      <vt:lpstr>  Usklađivanje općih akata poslodavca sa odredbama  Zakona o zaštiti na radu</vt:lpstr>
      <vt:lpstr>Interni akt o zaštiti na radu</vt:lpstr>
      <vt:lpstr>  Sadržaj internog akta o zaštiti na radu</vt:lpstr>
      <vt:lpstr>PowerPoint Presentation</vt:lpstr>
      <vt:lpstr>  Radnik za zaštitu na radu </vt:lpstr>
      <vt:lpstr>Obaveze radnika za zaštitu na radu</vt:lpstr>
      <vt:lpstr>   Broj radnika za zaštitu na radu kod poslodavaca kod kojeg postoje poslovi sa povećanim rizikom</vt:lpstr>
      <vt:lpstr>   Ko imenuje povjerenika za zaštitu na radu? </vt:lpstr>
      <vt:lpstr>    Kada je poslodavac dužan da izvrši osposobljavanje radnika? </vt:lpstr>
      <vt:lpstr>U toku osposobljavanja iz oblasti sigurnosti i zaštite zdravlja na radu, sa čime se radnik upoznaje? </vt:lpstr>
      <vt:lpstr>Procijena rizika za svako radno mjesto i utvrđivanje poslova sa povećanim rizikom </vt:lpstr>
      <vt:lpstr>Koji su poslodavci u obavezi da izvrše procjenu rizika? </vt:lpstr>
      <vt:lpstr>Postupak procjene rizika kod poslodavca -koja je neophodna dokumentacija za izradu akta o procjeni rizika- </vt:lpstr>
      <vt:lpstr>Šta sadrži akt o procjeni rizika? </vt:lpstr>
      <vt:lpstr>Koji su mogući nivoi rizika koji mogu biti procijenjeni?   </vt:lpstr>
      <vt:lpstr>  Stručni ispit za obavljanje poslova radnika za zaštitu</vt:lpstr>
      <vt:lpstr>  Prijava za polaganje stručnog ispita</vt:lpstr>
      <vt:lpstr>  Program i sadržaj stručnog ispita</vt:lpstr>
      <vt:lpstr>  Program polaganja stručnog ispita za obavljanje poslova radnika za zaštitu na radu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Stefan Velickovic</dc:creator>
  <cp:lastModifiedBy>Vladimir Markovic</cp:lastModifiedBy>
  <cp:revision>8</cp:revision>
  <dcterms:created xsi:type="dcterms:W3CDTF">2019-04-24T11:33:41Z</dcterms:created>
  <dcterms:modified xsi:type="dcterms:W3CDTF">2023-12-04T08:45:04Z</dcterms:modified>
</cp:coreProperties>
</file>