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70" r:id="rId11"/>
    <p:sldId id="269" r:id="rId12"/>
    <p:sldId id="271" r:id="rId13"/>
    <p:sldId id="273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499" autoAdjust="0"/>
  </p:normalViewPr>
  <p:slideViewPr>
    <p:cSldViewPr snapToGrid="0">
      <p:cViewPr varScale="1">
        <p:scale>
          <a:sx n="99" d="100"/>
          <a:sy n="99" d="100"/>
        </p:scale>
        <p:origin x="19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617A7-095F-4D5C-A631-2C764D2186B2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52DFE-79C8-4A34-AA5F-498CFA7F7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3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52DFE-79C8-4A34-AA5F-498CFA7F70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38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52DFE-79C8-4A34-AA5F-498CFA7F701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91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52DFE-79C8-4A34-AA5F-498CFA7F701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0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52DFE-79C8-4A34-AA5F-498CFA7F701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9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Prakti</a:t>
            </a:r>
            <a:r>
              <a:rPr lang="bs-Latn-BA" sz="3600" dirty="0" smtClean="0"/>
              <a:t>čna implementacija planiranja i obavljanja pojedinačnih angažmana interne revizije uz efikasno unošenje podataka u aplikaciju PIFC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s-Latn-BA" sz="3200" dirty="0" smtClean="0"/>
              <a:t>Obavljanje pojedinačnog angažmana interne revizije – primjer</a:t>
            </a:r>
          </a:p>
          <a:p>
            <a:r>
              <a:rPr lang="bs-Latn-BA" sz="3200" dirty="0" smtClean="0"/>
              <a:t>Amela Muftić</a:t>
            </a:r>
            <a:endParaRPr lang="bs-Latn-BA" sz="3200" dirty="0"/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dirty="0" smtClean="0"/>
              <a:t/>
            </a:r>
            <a:br>
              <a:rPr lang="bs-Latn-BA" sz="3600" dirty="0" smtClean="0"/>
            </a:br>
            <a:r>
              <a:rPr lang="bs-Latn-BA" sz="3600" dirty="0" smtClean="0"/>
              <a:t>Plan revizije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361137"/>
              </p:ext>
            </p:extLst>
          </p:nvPr>
        </p:nvGraphicFramePr>
        <p:xfrm>
          <a:off x="528898" y="1846046"/>
          <a:ext cx="7290117" cy="4876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65211">
                  <a:extLst>
                    <a:ext uri="{9D8B030D-6E8A-4147-A177-3AD203B41FA5}">
                      <a16:colId xmlns:a16="http://schemas.microsoft.com/office/drawing/2014/main" val="3251731910"/>
                    </a:ext>
                  </a:extLst>
                </a:gridCol>
                <a:gridCol w="5924906">
                  <a:extLst>
                    <a:ext uri="{9D8B030D-6E8A-4147-A177-3AD203B41FA5}">
                      <a16:colId xmlns:a16="http://schemas.microsoft.com/office/drawing/2014/main" val="713281989"/>
                    </a:ext>
                  </a:extLst>
                </a:gridCol>
              </a:tblGrid>
              <a:tr h="4425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Ciljevi revizije: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Potvrditi da se nabavka, evidentiranje i raspolaganje stalnim sredstavima vrši tačno,  pouzdano, potpuno  i u skladu sa zakonskom regulativom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222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Obim revizije: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Analiza regulative o upravljanju stalnim sredstvima, analiza softverskog rješenja da li omogućava jednostavno i pouzdano upravljanje stalnim sredstvima od planiranja do izvještavanja, usaglašenost pomoćnih knjiga i Glavne knjige, efikasnost upravljanja stalnim sredstvima.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024856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Metode revizije: </a:t>
                      </a:r>
                      <a:endParaRPr lang="en-US" sz="16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Analiza, razgovori, provjere, potvrđivanje......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342121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Glavna pitanja: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Da li pravna regulativa  na odgovarajući način osigurava upravljanje stalnim sredstvima?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2. Da li softversko rješenje </a:t>
                      </a:r>
                      <a:r>
                        <a:rPr lang="hr-HR" sz="1600" baseline="0" dirty="0" smtClean="0">
                          <a:effectLst/>
                        </a:rPr>
                        <a:t> / </a:t>
                      </a:r>
                      <a:r>
                        <a:rPr lang="hr-HR" sz="1600" dirty="0" smtClean="0">
                          <a:effectLst/>
                        </a:rPr>
                        <a:t>pomoćna </a:t>
                      </a:r>
                      <a:r>
                        <a:rPr lang="hr-HR" sz="1600" dirty="0">
                          <a:effectLst/>
                        </a:rPr>
                        <a:t>knjiga stalnih sredstava osigurava tačne, potpune i pouzdane evidencije i odgovara potrebama korisnika i regulativi? 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3. Da li evidencije o stalnim sredstvima osiguravaju istinito, tačno i pouzdano izvještavanje?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549172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93972" y="5203767"/>
            <a:ext cx="3480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Glavna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bs-Latn-BA" dirty="0" smtClean="0"/>
              <a:t>= Kontrolni ciljevi!??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26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sz="3600" dirty="0" smtClean="0"/>
              <a:t>Preliminarna procjena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4236549"/>
              </p:ext>
            </p:extLst>
          </p:nvPr>
        </p:nvGraphicFramePr>
        <p:xfrm>
          <a:off x="349137" y="1973387"/>
          <a:ext cx="8166213" cy="4941279"/>
        </p:xfrm>
        <a:graphic>
          <a:graphicData uri="http://schemas.openxmlformats.org/drawingml/2006/table">
            <a:tbl>
              <a:tblPr firstRow="1" firstCol="1" bandRow="1"/>
              <a:tblGrid>
                <a:gridCol w="1362780">
                  <a:extLst>
                    <a:ext uri="{9D8B030D-6E8A-4147-A177-3AD203B41FA5}">
                      <a16:colId xmlns:a16="http://schemas.microsoft.com/office/drawing/2014/main" val="335122494"/>
                    </a:ext>
                  </a:extLst>
                </a:gridCol>
                <a:gridCol w="827609">
                  <a:extLst>
                    <a:ext uri="{9D8B030D-6E8A-4147-A177-3AD203B41FA5}">
                      <a16:colId xmlns:a16="http://schemas.microsoft.com/office/drawing/2014/main" val="1522733430"/>
                    </a:ext>
                  </a:extLst>
                </a:gridCol>
                <a:gridCol w="1362780">
                  <a:extLst>
                    <a:ext uri="{9D8B030D-6E8A-4147-A177-3AD203B41FA5}">
                      <a16:colId xmlns:a16="http://schemas.microsoft.com/office/drawing/2014/main" val="3049805988"/>
                    </a:ext>
                  </a:extLst>
                </a:gridCol>
                <a:gridCol w="1199876">
                  <a:extLst>
                    <a:ext uri="{9D8B030D-6E8A-4147-A177-3AD203B41FA5}">
                      <a16:colId xmlns:a16="http://schemas.microsoft.com/office/drawing/2014/main" val="2970085798"/>
                    </a:ext>
                  </a:extLst>
                </a:gridCol>
                <a:gridCol w="1199876">
                  <a:extLst>
                    <a:ext uri="{9D8B030D-6E8A-4147-A177-3AD203B41FA5}">
                      <a16:colId xmlns:a16="http://schemas.microsoft.com/office/drawing/2014/main" val="1148208707"/>
                    </a:ext>
                  </a:extLst>
                </a:gridCol>
                <a:gridCol w="1164547">
                  <a:extLst>
                    <a:ext uri="{9D8B030D-6E8A-4147-A177-3AD203B41FA5}">
                      <a16:colId xmlns:a16="http://schemas.microsoft.com/office/drawing/2014/main" val="1934952738"/>
                    </a:ext>
                  </a:extLst>
                </a:gridCol>
                <a:gridCol w="1048745">
                  <a:extLst>
                    <a:ext uri="{9D8B030D-6E8A-4147-A177-3AD203B41FA5}">
                      <a16:colId xmlns:a16="http://schemas.microsoft.com/office/drawing/2014/main" val="406976067"/>
                    </a:ext>
                  </a:extLst>
                </a:gridCol>
              </a:tblGrid>
              <a:tr h="6857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Kontrolni cilj 1.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Ime i prezime revizora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Rizici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 kontrola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Adekvatnost</a:t>
                      </a:r>
                      <a:r>
                        <a:rPr lang="en-US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(usklađenost i ostvarivanje</a:t>
                      </a:r>
                      <a:r>
                        <a:rPr lang="bs-Latn-BA" sz="1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ciljeva)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Efikasnost 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Rezidualni rizik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737045"/>
                  </a:ext>
                </a:extLst>
              </a:tr>
              <a:tr h="3291655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li pravna regulativa  na odgovarajući način osigurava upravljanje stalnim </a:t>
                      </a: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sredstvima </a:t>
                      </a:r>
                      <a:r>
                        <a:rPr lang="hr-HR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(od aktivnosti planiranja nabavke do evidentiranja i izvještavanja)</a:t>
                      </a: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Postojeća zakonska regulativa ne osigurava detaljne kriterije u skladu sa kojima se vrši planiranje nabavki pojedinih kategorija stalnih sredstava, a koja bi osigurala da se nabavka vrši u skladu sa funkcionalnim potrebama budžetskih </a:t>
                      </a: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korisnika.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Procedure</a:t>
                      </a:r>
                      <a:r>
                        <a:rPr lang="bs-Latn-BA" sz="10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nisu utvrdile precizne rokove za unos podataka u pomoćnim knjigama FA, AP, procedure upravljanja pomoćnim knjigama, kako bi se izvršio transfer svih poslovnih događaja u GK, a koji će osigurati tačnost i pouzdanost izvještaja o stalnim sredstvima.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Djelimično </a:t>
                      </a: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adekvatna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Neadekvatne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Djelimično efikasna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(vrši se analiza budžetskih zahtjeva – pojedinačno bez definiranih kriterija</a:t>
                      </a: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Neefikasne</a:t>
                      </a: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Visok</a:t>
                      </a:r>
                      <a:r>
                        <a:rPr lang="bs-Latn-B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bs-Latn-BA" sz="1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Visok</a:t>
                      </a: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8576632"/>
                  </a:ext>
                </a:extLst>
              </a:tr>
              <a:tr h="914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2638270"/>
                  </a:ext>
                </a:extLst>
              </a:tr>
              <a:tr h="914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08" marR="378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9566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832872" y="1807449"/>
            <a:ext cx="4964606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dirty="0" smtClean="0"/>
              <a:t/>
            </a:r>
            <a:br>
              <a:rPr lang="bs-Latn-BA" sz="3600" dirty="0" smtClean="0"/>
            </a:br>
            <a:r>
              <a:rPr lang="bs-Latn-BA" sz="3600" dirty="0" smtClean="0"/>
              <a:t>Program revizije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403101"/>
              </p:ext>
            </p:extLst>
          </p:nvPr>
        </p:nvGraphicFramePr>
        <p:xfrm>
          <a:off x="374075" y="1690688"/>
          <a:ext cx="8224403" cy="4291778"/>
        </p:xfrm>
        <a:graphic>
          <a:graphicData uri="http://schemas.openxmlformats.org/drawingml/2006/table">
            <a:tbl>
              <a:tblPr firstRow="1" firstCol="1" bandRow="1"/>
              <a:tblGrid>
                <a:gridCol w="889460">
                  <a:extLst>
                    <a:ext uri="{9D8B030D-6E8A-4147-A177-3AD203B41FA5}">
                      <a16:colId xmlns:a16="http://schemas.microsoft.com/office/drawing/2014/main" val="700786759"/>
                    </a:ext>
                  </a:extLst>
                </a:gridCol>
                <a:gridCol w="806335">
                  <a:extLst>
                    <a:ext uri="{9D8B030D-6E8A-4147-A177-3AD203B41FA5}">
                      <a16:colId xmlns:a16="http://schemas.microsoft.com/office/drawing/2014/main" val="2412982911"/>
                    </a:ext>
                  </a:extLst>
                </a:gridCol>
                <a:gridCol w="2202873">
                  <a:extLst>
                    <a:ext uri="{9D8B030D-6E8A-4147-A177-3AD203B41FA5}">
                      <a16:colId xmlns:a16="http://schemas.microsoft.com/office/drawing/2014/main" val="1487609433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val="2227874840"/>
                    </a:ext>
                  </a:extLst>
                </a:gridCol>
                <a:gridCol w="1921695">
                  <a:extLst>
                    <a:ext uri="{9D8B030D-6E8A-4147-A177-3AD203B41FA5}">
                      <a16:colId xmlns:a16="http://schemas.microsoft.com/office/drawing/2014/main" val="596910644"/>
                    </a:ext>
                  </a:extLst>
                </a:gridCol>
                <a:gridCol w="788254">
                  <a:extLst>
                    <a:ext uri="{9D8B030D-6E8A-4147-A177-3AD203B41FA5}">
                      <a16:colId xmlns:a16="http://schemas.microsoft.com/office/drawing/2014/main" val="2837464885"/>
                    </a:ext>
                  </a:extLst>
                </a:gridCol>
                <a:gridCol w="659823">
                  <a:extLst>
                    <a:ext uri="{9D8B030D-6E8A-4147-A177-3AD203B41FA5}">
                      <a16:colId xmlns:a16="http://schemas.microsoft.com/office/drawing/2014/main" val="3847609665"/>
                    </a:ext>
                  </a:extLst>
                </a:gridCol>
              </a:tblGrid>
              <a:tr h="25449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Kontrola 1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 li pravna regulativa  na odgovarajući način osigurava upravljanje stalnim sredstvima?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 adekvatnosti kontrola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86050"/>
                  </a:ext>
                </a:extLst>
              </a:tr>
              <a:tr h="9915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Ime i prezime revizora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Opis testa </a:t>
                      </a:r>
                      <a:r>
                        <a:rPr lang="bs-Latn-BA" sz="110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(Svaki test treba navesti na kontrolnoj listi)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Nalaz / Odluka da se ide u Test primjene kontrola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Preporuka koja proizlazi iz nalaza 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Dokaz testa / referenca testa (prilog)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Ulazi u zaključni izvještaj (DA /NE)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837311"/>
                  </a:ext>
                </a:extLst>
              </a:tr>
              <a:tr h="30457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Izvršiti analizu da li postojeća zakonska regulativa osigurava detaljne kriterije u skladu sa kojima se vrši planiranje nabavki pojedinih kategorija stalnih sredstava, a koja bi osigurala da se nabavka vrši u skladu sa funkcionalnim potrebama budžetskih korisnika.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i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(Postojeće stanje, očekivano stanje, odstupanja, uzroci i učinci)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Potrebno je u postojećim procedurama utvrditi kriterije po glavnim kategorijama stalnih sredstava koji se odnose na planiranje nabavke (na osnovu sadašnje vrijednosti stalnog sredstva – vrijeme zanavljanja i performanse stalnog sredstva koje će biti određene prema zahtjevima radnog mjesta i funkcije koju treba da osiguraju), a za namještaj, kompjutersku opremu, ostalu opremu, motorna vozila...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015" marR="240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020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>Izvještavanje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Ciljevi revizije / Kontrolni ciljevi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4"/>
            <a:ext cx="3868340" cy="404010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 smtClean="0"/>
              <a:t>Kontrolni ciljevi</a:t>
            </a:r>
          </a:p>
          <a:p>
            <a:endParaRPr lang="bs-Latn-BA" dirty="0" smtClean="0"/>
          </a:p>
          <a:p>
            <a:endParaRPr lang="bs-Latn-BA" dirty="0"/>
          </a:p>
          <a:p>
            <a:endParaRPr lang="bs-Latn-BA" dirty="0" smtClean="0"/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 smtClean="0"/>
          </a:p>
          <a:p>
            <a:pPr marL="0" indent="0">
              <a:buNone/>
            </a:pPr>
            <a:endParaRPr lang="bs-Latn-BA" dirty="0" smtClean="0"/>
          </a:p>
          <a:p>
            <a:pPr marL="0" indent="0">
              <a:buNone/>
            </a:pPr>
            <a:endParaRPr lang="bs-Latn-BA" dirty="0"/>
          </a:p>
          <a:p>
            <a:r>
              <a:rPr lang="bs-Latn-BA" dirty="0" smtClean="0"/>
              <a:t>Kontrole nižeg nivoa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5850"/>
            <a:ext cx="3887391" cy="823912"/>
          </a:xfrm>
        </p:spPr>
        <p:txBody>
          <a:bodyPr/>
          <a:lstStyle/>
          <a:p>
            <a:r>
              <a:rPr lang="bs-Latn-BA" dirty="0" smtClean="0"/>
              <a:t>Izvještavanje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6358" y="1963555"/>
            <a:ext cx="4570183" cy="4581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s-Latn-BA" dirty="0" smtClean="0"/>
              <a:t>Izvršni rezime:</a:t>
            </a:r>
          </a:p>
          <a:p>
            <a:r>
              <a:rPr lang="bs-Latn-BA" dirty="0"/>
              <a:t>Sažetak najznačajnijih nalaza (uključujući postojeće stanje, uzroke problema, posljedice i finansijske učinke posljedica ako su utvrđene</a:t>
            </a:r>
            <a:r>
              <a:rPr lang="bs-Latn-BA" dirty="0" smtClean="0"/>
              <a:t>):_</a:t>
            </a:r>
          </a:p>
          <a:p>
            <a:r>
              <a:rPr lang="en-US" dirty="0" err="1" smtClean="0"/>
              <a:t>Sažetak</a:t>
            </a:r>
            <a:r>
              <a:rPr lang="en-US" dirty="0" smtClean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preporuka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poduzeti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 smtClean="0"/>
              <a:t>:</a:t>
            </a:r>
            <a:r>
              <a:rPr lang="bs-Latn-BA" dirty="0" smtClean="0"/>
              <a:t>_</a:t>
            </a:r>
            <a:endParaRPr lang="bs-Latn-BA" dirty="0"/>
          </a:p>
          <a:p>
            <a:r>
              <a:rPr lang="bs-Latn-BA" dirty="0" smtClean="0"/>
              <a:t>Nalazi i preporuke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41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>Izvještavanje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2400" i="1" dirty="0" smtClean="0"/>
              <a:t> Standard 2410. – Kriteriji saopćavanja:</a:t>
            </a:r>
          </a:p>
          <a:p>
            <a:pPr marL="0" indent="0">
              <a:buNone/>
            </a:pPr>
            <a:endParaRPr lang="bs-Latn-BA" sz="24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i="1" dirty="0" err="1" smtClean="0"/>
              <a:t>Dokumentiranje</a:t>
            </a:r>
            <a:r>
              <a:rPr lang="en-US" sz="2000" i="1" dirty="0" smtClean="0"/>
              <a:t> </a:t>
            </a:r>
            <a:r>
              <a:rPr lang="en-US" sz="2000" i="1" dirty="0"/>
              <a:t>da se </a:t>
            </a:r>
            <a:r>
              <a:rPr lang="en-US" sz="2000" i="1" dirty="0" err="1"/>
              <a:t>revizorski</a:t>
            </a:r>
            <a:r>
              <a:rPr lang="en-US" sz="2000" i="1" dirty="0"/>
              <a:t> </a:t>
            </a:r>
            <a:r>
              <a:rPr lang="en-US" sz="2000" i="1" dirty="0" err="1"/>
              <a:t>izvještaj</a:t>
            </a:r>
            <a:r>
              <a:rPr lang="en-US" sz="2000" i="1" dirty="0"/>
              <a:t> </a:t>
            </a:r>
            <a:r>
              <a:rPr lang="en-US" sz="2000" i="1" dirty="0" err="1"/>
              <a:t>mogu</a:t>
            </a:r>
            <a:r>
              <a:rPr lang="en-US" sz="2000" i="1" dirty="0"/>
              <a:t> </a:t>
            </a:r>
            <a:r>
              <a:rPr lang="en-US" sz="2000" i="1" dirty="0" err="1"/>
              <a:t>distribuirati</a:t>
            </a:r>
            <a:r>
              <a:rPr lang="en-US" sz="2000" i="1" dirty="0"/>
              <a:t> </a:t>
            </a:r>
            <a:r>
              <a:rPr lang="en-US" sz="2000" i="1" dirty="0" err="1"/>
              <a:t>samo</a:t>
            </a:r>
            <a:r>
              <a:rPr lang="en-US" sz="2000" i="1" dirty="0"/>
              <a:t> u </a:t>
            </a:r>
            <a:r>
              <a:rPr lang="en-US" sz="2000" i="1" dirty="0" err="1"/>
              <a:t>skladu</a:t>
            </a:r>
            <a:r>
              <a:rPr lang="en-US" sz="2000" i="1" dirty="0"/>
              <a:t> </a:t>
            </a:r>
            <a:r>
              <a:rPr lang="en-US" sz="2000" i="1" dirty="0" err="1"/>
              <a:t>sa</a:t>
            </a:r>
            <a:r>
              <a:rPr lang="en-US" sz="2000" i="1" dirty="0"/>
              <a:t> </a:t>
            </a:r>
            <a:r>
              <a:rPr lang="en-US" sz="2000" i="1" dirty="0" err="1"/>
              <a:t>datim</a:t>
            </a:r>
            <a:r>
              <a:rPr lang="en-US" sz="2000" i="1" dirty="0"/>
              <a:t> </a:t>
            </a:r>
            <a:r>
              <a:rPr lang="en-US" sz="2000" i="1" dirty="0" err="1"/>
              <a:t>ovlaštenjem</a:t>
            </a:r>
            <a:r>
              <a:rPr lang="en-US" sz="2000" i="1" dirty="0"/>
              <a:t> </a:t>
            </a:r>
            <a:r>
              <a:rPr lang="en-US" sz="2000" i="1" dirty="0" err="1"/>
              <a:t>rukovodioca</a:t>
            </a:r>
            <a:r>
              <a:rPr lang="en-US" sz="2000" i="1" dirty="0"/>
              <a:t> </a:t>
            </a:r>
            <a:r>
              <a:rPr lang="en-US" sz="2000" i="1" dirty="0" err="1"/>
              <a:t>jedinice</a:t>
            </a:r>
            <a:r>
              <a:rPr lang="en-US" sz="2000" i="1" dirty="0"/>
              <a:t> 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en-US" sz="2000" i="1" dirty="0" err="1"/>
              <a:t>rukovodioca</a:t>
            </a:r>
            <a:r>
              <a:rPr lang="en-US" sz="2000" i="1" dirty="0"/>
              <a:t> </a:t>
            </a:r>
            <a:r>
              <a:rPr lang="en-US" sz="2000" i="1" dirty="0" err="1"/>
              <a:t>institucije</a:t>
            </a:r>
            <a:r>
              <a:rPr lang="en-US" sz="2000" i="1" dirty="0"/>
              <a:t> – </a:t>
            </a:r>
            <a:r>
              <a:rPr lang="bs-Latn-BA" sz="2000" i="1" dirty="0" smtClean="0"/>
              <a:t>„</a:t>
            </a:r>
            <a:r>
              <a:rPr lang="en-US" sz="2000" i="1" dirty="0" err="1" smtClean="0"/>
              <a:t>na</a:t>
            </a:r>
            <a:r>
              <a:rPr lang="en-US" sz="2000" i="1" dirty="0" smtClean="0"/>
              <a:t> </a:t>
            </a:r>
            <a:r>
              <a:rPr lang="en-US" sz="2000" i="1" dirty="0" err="1"/>
              <a:t>izvještajima</a:t>
            </a:r>
            <a:r>
              <a:rPr lang="en-US" sz="2000" i="1" dirty="0"/>
              <a:t> interne </a:t>
            </a:r>
            <a:r>
              <a:rPr lang="en-US" sz="2000" i="1" dirty="0" err="1"/>
              <a:t>revizije</a:t>
            </a:r>
            <a:r>
              <a:rPr lang="en-US" sz="2000" i="1" dirty="0"/>
              <a:t> </a:t>
            </a:r>
            <a:r>
              <a:rPr lang="en-US" sz="2000" i="1" dirty="0" err="1"/>
              <a:t>navoditi</a:t>
            </a:r>
            <a:r>
              <a:rPr lang="en-US" sz="2000" i="1" dirty="0"/>
              <a:t> da </a:t>
            </a:r>
            <a:r>
              <a:rPr lang="en-US" sz="2000" i="1" dirty="0" err="1"/>
              <a:t>su</a:t>
            </a:r>
            <a:r>
              <a:rPr lang="en-US" sz="2000" i="1" dirty="0"/>
              <a:t> </a:t>
            </a:r>
            <a:r>
              <a:rPr lang="en-US" sz="2000" i="1" dirty="0" err="1"/>
              <a:t>izvještaji</a:t>
            </a:r>
            <a:r>
              <a:rPr lang="en-US" sz="2000" i="1" dirty="0"/>
              <a:t> </a:t>
            </a:r>
            <a:r>
              <a:rPr lang="en-US" sz="2000" i="1" dirty="0" err="1"/>
              <a:t>samo</a:t>
            </a:r>
            <a:r>
              <a:rPr lang="en-US" sz="2000" i="1" dirty="0"/>
              <a:t> </a:t>
            </a:r>
            <a:r>
              <a:rPr lang="en-US" sz="2000" i="1" dirty="0" err="1"/>
              <a:t>za</a:t>
            </a:r>
            <a:r>
              <a:rPr lang="en-US" sz="2000" i="1" dirty="0"/>
              <a:t> </a:t>
            </a:r>
            <a:r>
              <a:rPr lang="en-US" sz="2000" i="1" dirty="0" err="1"/>
              <a:t>internu</a:t>
            </a:r>
            <a:r>
              <a:rPr lang="en-US" sz="2000" i="1" dirty="0"/>
              <a:t> </a:t>
            </a:r>
            <a:r>
              <a:rPr lang="en-US" sz="2000" i="1" dirty="0" err="1"/>
              <a:t>upotrebu</a:t>
            </a:r>
            <a:r>
              <a:rPr lang="en-US" sz="2000" i="1" dirty="0"/>
              <a:t> (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bs-Latn-BA" sz="2000" i="1" dirty="0" smtClean="0"/>
              <a:t>/ili </a:t>
            </a:r>
            <a:r>
              <a:rPr lang="en-US" sz="2000" i="1" dirty="0" smtClean="0"/>
              <a:t>u </a:t>
            </a:r>
            <a:r>
              <a:rPr lang="en-US" sz="2000" i="1" dirty="0" err="1"/>
              <a:t>dopisu</a:t>
            </a:r>
            <a:r>
              <a:rPr lang="en-US" sz="2000" i="1" dirty="0"/>
              <a:t> o </a:t>
            </a:r>
            <a:r>
              <a:rPr lang="en-US" sz="2000" i="1" dirty="0" err="1"/>
              <a:t>dostavljanju</a:t>
            </a:r>
            <a:r>
              <a:rPr lang="en-US" sz="2000" i="1" dirty="0"/>
              <a:t> </a:t>
            </a:r>
            <a:r>
              <a:rPr lang="en-US" sz="2000" i="1" dirty="0" err="1"/>
              <a:t>izvještaja</a:t>
            </a:r>
            <a:r>
              <a:rPr lang="en-US" sz="2000" i="1" dirty="0"/>
              <a:t>) u </a:t>
            </a:r>
            <a:r>
              <a:rPr lang="en-US" sz="2000" i="1" dirty="0" err="1"/>
              <a:t>skladu</a:t>
            </a:r>
            <a:r>
              <a:rPr lang="en-US" sz="2000" i="1" dirty="0"/>
              <a:t> </a:t>
            </a:r>
            <a:r>
              <a:rPr lang="en-US" sz="2000" i="1" dirty="0" err="1"/>
              <a:t>sa</a:t>
            </a:r>
            <a:r>
              <a:rPr lang="en-US" sz="2000" i="1" dirty="0"/>
              <a:t> </a:t>
            </a:r>
            <a:r>
              <a:rPr lang="en-US" sz="2000" i="1" dirty="0" err="1"/>
              <a:t>odgavarajućim</a:t>
            </a:r>
            <a:r>
              <a:rPr lang="en-US" sz="2000" i="1" dirty="0"/>
              <a:t> </a:t>
            </a:r>
            <a:r>
              <a:rPr lang="en-US" sz="2000" i="1" dirty="0" err="1"/>
              <a:t>standardom</a:t>
            </a:r>
            <a:r>
              <a:rPr lang="en-US" sz="2000" i="1" dirty="0"/>
              <a:t> interne </a:t>
            </a:r>
            <a:r>
              <a:rPr lang="en-US" sz="2000" i="1" dirty="0" err="1"/>
              <a:t>revizije</a:t>
            </a:r>
            <a:r>
              <a:rPr lang="en-US" sz="2000" i="1" dirty="0"/>
              <a:t> </a:t>
            </a:r>
            <a:r>
              <a:rPr lang="en-US" sz="2000" i="1" dirty="0" err="1"/>
              <a:t>i</a:t>
            </a:r>
            <a:r>
              <a:rPr lang="en-US" sz="2000" i="1" dirty="0"/>
              <a:t> da </a:t>
            </a:r>
            <a:r>
              <a:rPr lang="en-US" sz="2000" i="1" dirty="0" err="1"/>
              <a:t>isti</a:t>
            </a:r>
            <a:r>
              <a:rPr lang="en-US" sz="2000" i="1" dirty="0"/>
              <a:t> se ne </a:t>
            </a:r>
            <a:r>
              <a:rPr lang="en-US" sz="2000" i="1" dirty="0" err="1"/>
              <a:t>smiju</a:t>
            </a:r>
            <a:r>
              <a:rPr lang="en-US" sz="2000" i="1" dirty="0"/>
              <a:t> </a:t>
            </a:r>
            <a:r>
              <a:rPr lang="en-US" sz="2000" i="1" dirty="0" err="1"/>
              <a:t>objavljivati</a:t>
            </a:r>
            <a:r>
              <a:rPr lang="en-US" sz="2000" i="1" dirty="0"/>
              <a:t> bez </a:t>
            </a:r>
            <a:r>
              <a:rPr lang="en-US" sz="2000" i="1" dirty="0" err="1"/>
              <a:t>saglasnosti</a:t>
            </a:r>
            <a:r>
              <a:rPr lang="en-US" sz="2000" i="1" dirty="0"/>
              <a:t> </a:t>
            </a:r>
            <a:r>
              <a:rPr lang="en-US" sz="2000" i="1" dirty="0" err="1"/>
              <a:t>rukovodioca</a:t>
            </a:r>
            <a:r>
              <a:rPr lang="en-US" sz="2000" i="1" dirty="0"/>
              <a:t> </a:t>
            </a:r>
            <a:r>
              <a:rPr lang="en-US" sz="2000" i="1" dirty="0" err="1"/>
              <a:t>institucije</a:t>
            </a:r>
            <a:r>
              <a:rPr lang="en-US" sz="2000" i="1" dirty="0"/>
              <a:t>, a u </a:t>
            </a:r>
            <a:r>
              <a:rPr lang="en-US" sz="2000" i="1" dirty="0" err="1"/>
              <a:t>skladu</a:t>
            </a:r>
            <a:r>
              <a:rPr lang="en-US" sz="2000" i="1" dirty="0"/>
              <a:t> </a:t>
            </a:r>
            <a:r>
              <a:rPr lang="en-US" sz="2000" i="1" dirty="0" err="1"/>
              <a:t>sa</a:t>
            </a:r>
            <a:r>
              <a:rPr lang="en-US" sz="2000" i="1" dirty="0"/>
              <a:t> </a:t>
            </a:r>
            <a:r>
              <a:rPr lang="en-US" sz="2000" i="1" dirty="0" err="1"/>
              <a:t>odredbama</a:t>
            </a:r>
            <a:r>
              <a:rPr lang="en-US" sz="2000" i="1" dirty="0"/>
              <a:t> </a:t>
            </a:r>
            <a:r>
              <a:rPr lang="en-US" sz="2000" i="1" dirty="0" err="1"/>
              <a:t>Zakona</a:t>
            </a:r>
            <a:r>
              <a:rPr lang="en-US" sz="2000" i="1" dirty="0"/>
              <a:t> o </a:t>
            </a:r>
            <a:r>
              <a:rPr lang="en-US" sz="2000" i="1" dirty="0" err="1"/>
              <a:t>internoj</a:t>
            </a:r>
            <a:r>
              <a:rPr lang="en-US" sz="2000" i="1" dirty="0"/>
              <a:t> </a:t>
            </a:r>
            <a:r>
              <a:rPr lang="en-US" sz="2000" i="1" dirty="0" err="1"/>
              <a:t>reviziji</a:t>
            </a:r>
            <a:r>
              <a:rPr lang="en-US" sz="2000" i="1" dirty="0"/>
              <a:t> u </a:t>
            </a:r>
            <a:r>
              <a:rPr lang="en-US" sz="2000" i="1" dirty="0" err="1"/>
              <a:t>institucijama</a:t>
            </a:r>
            <a:r>
              <a:rPr lang="en-US" sz="2000" i="1" dirty="0"/>
              <a:t> BiH </a:t>
            </a:r>
            <a:r>
              <a:rPr lang="en-US" sz="2000" i="1" dirty="0" err="1"/>
              <a:t>kojim</a:t>
            </a:r>
            <a:r>
              <a:rPr lang="en-US" sz="2000" i="1" dirty="0"/>
              <a:t> je </a:t>
            </a:r>
            <a:r>
              <a:rPr lang="en-US" sz="2000" i="1" dirty="0" err="1"/>
              <a:t>definisano</a:t>
            </a:r>
            <a:r>
              <a:rPr lang="en-US" sz="2000" i="1" dirty="0"/>
              <a:t> </a:t>
            </a:r>
            <a:r>
              <a:rPr lang="en-US" sz="2000" i="1" dirty="0" err="1"/>
              <a:t>ko</a:t>
            </a:r>
            <a:r>
              <a:rPr lang="en-US" sz="2000" i="1" dirty="0"/>
              <a:t> je </a:t>
            </a:r>
            <a:r>
              <a:rPr lang="en-US" sz="2000" i="1" dirty="0" err="1"/>
              <a:t>primalac</a:t>
            </a:r>
            <a:r>
              <a:rPr lang="en-US" sz="2000" i="1" dirty="0"/>
              <a:t> </a:t>
            </a:r>
            <a:r>
              <a:rPr lang="en-US" sz="2000" i="1" dirty="0" err="1"/>
              <a:t>revizorskog</a:t>
            </a:r>
            <a:r>
              <a:rPr lang="en-US" sz="2000" i="1" dirty="0"/>
              <a:t> </a:t>
            </a:r>
            <a:r>
              <a:rPr lang="en-US" sz="2000" i="1" dirty="0" err="1"/>
              <a:t>izvještaja</a:t>
            </a:r>
            <a:r>
              <a:rPr lang="en-US" sz="2000" i="1" dirty="0"/>
              <a:t> </a:t>
            </a:r>
            <a:r>
              <a:rPr lang="en-US" sz="2000" i="1" dirty="0" err="1"/>
              <a:t>i</a:t>
            </a:r>
            <a:r>
              <a:rPr lang="en-US" sz="2000" i="1" dirty="0"/>
              <a:t> </a:t>
            </a:r>
            <a:r>
              <a:rPr lang="en-US" sz="2000" i="1" dirty="0" err="1"/>
              <a:t>kome</a:t>
            </a:r>
            <a:r>
              <a:rPr lang="en-US" sz="2000" i="1" dirty="0"/>
              <a:t> se </a:t>
            </a:r>
            <a:r>
              <a:rPr lang="en-US" sz="2000" i="1" dirty="0" err="1"/>
              <a:t>smije</a:t>
            </a:r>
            <a:r>
              <a:rPr lang="en-US" sz="2000" i="1" dirty="0"/>
              <a:t> </a:t>
            </a:r>
            <a:r>
              <a:rPr lang="en-US" sz="2000" i="1" dirty="0" err="1"/>
              <a:t>dostavljati</a:t>
            </a:r>
            <a:r>
              <a:rPr lang="en-US" sz="2000" i="1" dirty="0" smtClean="0"/>
              <a:t>.</a:t>
            </a:r>
            <a:r>
              <a:rPr lang="bs-Latn-BA" sz="2000" i="1" dirty="0" smtClean="0"/>
              <a:t>“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05343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187" y="1302161"/>
            <a:ext cx="8231626" cy="589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1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848996"/>
              </p:ext>
            </p:extLst>
          </p:nvPr>
        </p:nvGraphicFramePr>
        <p:xfrm>
          <a:off x="218156" y="923925"/>
          <a:ext cx="8925843" cy="593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Document" r:id="rId4" imgW="8227575" imgH="5934397" progId="Word.Document.12">
                  <p:embed/>
                </p:oleObj>
              </mc:Choice>
              <mc:Fallback>
                <p:oleObj name="Document" r:id="rId4" imgW="8227575" imgH="59343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8156" y="923925"/>
                        <a:ext cx="8925843" cy="593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421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429175"/>
              </p:ext>
            </p:extLst>
          </p:nvPr>
        </p:nvGraphicFramePr>
        <p:xfrm>
          <a:off x="429912" y="1076325"/>
          <a:ext cx="8714087" cy="5882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" r:id="rId3" imgW="8227575" imgH="4706031" progId="Word.Document.12">
                  <p:embed/>
                </p:oleObj>
              </mc:Choice>
              <mc:Fallback>
                <p:oleObj name="Document" r:id="rId3" imgW="8227575" imgH="470603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9912" y="1076325"/>
                        <a:ext cx="8714087" cy="5882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68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094148"/>
              </p:ext>
            </p:extLst>
          </p:nvPr>
        </p:nvGraphicFramePr>
        <p:xfrm>
          <a:off x="266281" y="1090246"/>
          <a:ext cx="8810341" cy="603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Document" r:id="rId4" imgW="8227575" imgH="5216858" progId="Word.Document.12">
                  <p:embed/>
                </p:oleObj>
              </mc:Choice>
              <mc:Fallback>
                <p:oleObj name="Document" r:id="rId4" imgW="8227575" imgH="52168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281" y="1090246"/>
                        <a:ext cx="8810341" cy="6037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868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569839"/>
              </p:ext>
            </p:extLst>
          </p:nvPr>
        </p:nvGraphicFramePr>
        <p:xfrm>
          <a:off x="179656" y="1087654"/>
          <a:ext cx="8964344" cy="5770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Document" r:id="rId3" imgW="8227575" imgH="5931872" progId="Word.Document.12">
                  <p:embed/>
                </p:oleObj>
              </mc:Choice>
              <mc:Fallback>
                <p:oleObj name="Document" r:id="rId3" imgW="8227575" imgH="593187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656" y="1087654"/>
                        <a:ext cx="8964344" cy="5770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654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500062"/>
            <a:ext cx="7886700" cy="1325563"/>
          </a:xfrm>
        </p:spPr>
        <p:txBody>
          <a:bodyPr>
            <a:noAutofit/>
          </a:bodyPr>
          <a:lstStyle/>
          <a:p>
            <a:r>
              <a:rPr lang="bs-Latn-BA" sz="3600" dirty="0" smtClean="0"/>
              <a:t/>
            </a:r>
            <a:br>
              <a:rPr lang="bs-Latn-BA" sz="3600" dirty="0" smtClean="0"/>
            </a:br>
            <a:r>
              <a:rPr lang="bs-Latn-BA" sz="3200" dirty="0" smtClean="0"/>
              <a:t>Sadržaj: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Planiranje pojedinačnog angažmana,</a:t>
            </a:r>
          </a:p>
          <a:p>
            <a:r>
              <a:rPr lang="bs-Latn-BA" dirty="0" smtClean="0"/>
              <a:t>Preliminarna procjena internih kontrola,</a:t>
            </a:r>
          </a:p>
          <a:p>
            <a:r>
              <a:rPr lang="bs-Latn-BA" dirty="0" smtClean="0"/>
              <a:t>Program pojedinačnog angažmana (testovi, nalazi, preporuke),</a:t>
            </a:r>
          </a:p>
          <a:p>
            <a:r>
              <a:rPr lang="bs-Latn-BA" dirty="0" smtClean="0"/>
              <a:t>Izvještavanje,</a:t>
            </a:r>
          </a:p>
          <a:p>
            <a:r>
              <a:rPr lang="bs-Latn-BA" dirty="0" smtClean="0"/>
              <a:t>Nadzor nad obavljanjem pojedinačnog angažmana i </a:t>
            </a:r>
          </a:p>
          <a:p>
            <a:r>
              <a:rPr lang="bs-Latn-BA" dirty="0" smtClean="0"/>
              <a:t>Ispitivanje zadovoljstva subjekta revizije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0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827500"/>
              </p:ext>
            </p:extLst>
          </p:nvPr>
        </p:nvGraphicFramePr>
        <p:xfrm>
          <a:off x="67377" y="1873250"/>
          <a:ext cx="9076623" cy="310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Document" r:id="rId3" imgW="8227575" imgH="3110418" progId="Word.Document.12">
                  <p:embed/>
                </p:oleObj>
              </mc:Choice>
              <mc:Fallback>
                <p:oleObj name="Document" r:id="rId3" imgW="8227575" imgH="311041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377" y="1873250"/>
                        <a:ext cx="9076623" cy="310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dirty="0" smtClean="0"/>
              <a:t/>
            </a:r>
            <a:br>
              <a:rPr lang="bs-Latn-BA" sz="3600" dirty="0" smtClean="0"/>
            </a:br>
            <a:r>
              <a:rPr lang="bs-Latn-BA" sz="3600" dirty="0" smtClean="0"/>
              <a:t>Dodana vrijednost interne revizije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27069" y="3060833"/>
            <a:ext cx="938865" cy="36479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63390" y="3060832"/>
            <a:ext cx="1147943" cy="364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s-Latn-BA" sz="1600" dirty="0" smtClean="0"/>
              <a:t>Pokazatelji za mjerenje realizacije ciljeva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3755759" y="3060832"/>
            <a:ext cx="1251303" cy="364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s-Latn-BA" sz="1600" dirty="0" smtClean="0"/>
              <a:t>Prikupljeni podaci jesu li ciljevi realizirani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5357941" y="3065806"/>
            <a:ext cx="1222409" cy="364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s-Latn-BA" sz="1600" dirty="0" smtClean="0"/>
              <a:t>Nivo vrijednosti – referentna tačka za mjerenje napretka realizacije ciljeva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7026289" y="3065991"/>
            <a:ext cx="1436744" cy="364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s-Latn-BA" sz="1600" dirty="0" smtClean="0"/>
              <a:t>Proces izvještavanja o postignuću pokazatelja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926080" y="1451212"/>
            <a:ext cx="30984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Realizacija planova pojedinačnog angažmana</a:t>
            </a:r>
          </a:p>
          <a:p>
            <a:endParaRPr lang="bs-Latn-BA" dirty="0"/>
          </a:p>
          <a:p>
            <a:r>
              <a:rPr lang="bs-Latn-BA" dirty="0" smtClean="0"/>
              <a:t>Upitnik o zadovoljstvu subjekta obavljenom revizijom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4047249" y="2928540"/>
            <a:ext cx="524751" cy="10244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70461" y="1753611"/>
            <a:ext cx="2596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Izvještaj o provođenju Programa osiguranja i unapređenja kvaliteta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7502345" y="285982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/>
              <a:t>   </a:t>
            </a:r>
          </a:p>
          <a:p>
            <a:pPr marL="0" indent="0" algn="ctr">
              <a:buNone/>
            </a:pPr>
            <a:endParaRPr lang="sr-Latn-RS" dirty="0" smtClean="0"/>
          </a:p>
          <a:p>
            <a:pPr marL="0" indent="0" algn="ctr">
              <a:buNone/>
            </a:pPr>
            <a:r>
              <a:rPr lang="sr-Latn-R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</a:t>
            </a:r>
            <a:r>
              <a:rPr lang="sr-Latn-R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PAŽNJU!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06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526" y="351706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sz="4000" dirty="0" smtClean="0"/>
              <a:t>Proces – obavljanje pojedinačnog angažmana.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997564"/>
              </p:ext>
            </p:extLst>
          </p:nvPr>
        </p:nvGraphicFramePr>
        <p:xfrm>
          <a:off x="570462" y="1906820"/>
          <a:ext cx="7886701" cy="4872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6149">
                  <a:extLst>
                    <a:ext uri="{9D8B030D-6E8A-4147-A177-3AD203B41FA5}">
                      <a16:colId xmlns:a16="http://schemas.microsoft.com/office/drawing/2014/main" val="2072049845"/>
                    </a:ext>
                  </a:extLst>
                </a:gridCol>
                <a:gridCol w="1661458">
                  <a:extLst>
                    <a:ext uri="{9D8B030D-6E8A-4147-A177-3AD203B41FA5}">
                      <a16:colId xmlns:a16="http://schemas.microsoft.com/office/drawing/2014/main" val="1973382544"/>
                    </a:ext>
                  </a:extLst>
                </a:gridCol>
                <a:gridCol w="1345934">
                  <a:extLst>
                    <a:ext uri="{9D8B030D-6E8A-4147-A177-3AD203B41FA5}">
                      <a16:colId xmlns:a16="http://schemas.microsoft.com/office/drawing/2014/main" val="3015539401"/>
                    </a:ext>
                  </a:extLst>
                </a:gridCol>
                <a:gridCol w="1393160">
                  <a:extLst>
                    <a:ext uri="{9D8B030D-6E8A-4147-A177-3AD203B41FA5}">
                      <a16:colId xmlns:a16="http://schemas.microsoft.com/office/drawing/2014/main" val="648695436"/>
                    </a:ext>
                  </a:extLst>
                </a:gridCol>
              </a:tblGrid>
              <a:tr h="17922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OPIS AKTIVNOSTI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400">
                          <a:effectLst/>
                        </a:rPr>
                        <a:t>IZVRŠENJE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POPRATNI DOKUMENTI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2061529315"/>
                  </a:ext>
                </a:extLst>
              </a:tr>
              <a:tr h="1792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ODGOVORNOST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ROK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288163"/>
                  </a:ext>
                </a:extLst>
              </a:tr>
              <a:tr h="12545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Pokretanje interne revizije na osnovu: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200" dirty="0">
                          <a:effectLst/>
                        </a:rPr>
                        <a:t> odobrenog godišnjeg plana interne revizije ili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200" dirty="0">
                          <a:effectLst/>
                        </a:rPr>
                        <a:t>po nalogu za pokretanje interne revizije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Rukovodilac Jedinice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Rukovodilac jedinice / Rukovodilac institucije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Prema utvrđenom kalendaru u Godišnjem planu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Prema zahtjevu rukovodioca jedinice / rukovodioca institucije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OB-2.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extLst>
                  <a:ext uri="{0D108BD9-81ED-4DB2-BD59-A6C34878D82A}">
                    <a16:rowId xmlns:a16="http://schemas.microsoft.com/office/drawing/2014/main" val="3526036080"/>
                  </a:ext>
                </a:extLst>
              </a:tr>
              <a:tr h="537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Potpisivanje izjave o nezavisnosti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Rukovodilac jedinice / interni revizor / 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Prema planu pojedinačne interne revizije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OB-3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1827387885"/>
                  </a:ext>
                </a:extLst>
              </a:tr>
              <a:tr h="716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solidFill>
                            <a:srgbClr val="FFFF00"/>
                          </a:solidFill>
                          <a:effectLst/>
                        </a:rPr>
                        <a:t>Potpisivanje izjave o Etičkom kodeksu interne revizije (integritet, objektivnost, kompetentnost, dužna profesionalna pažnja, povjerljivost</a:t>
                      </a:r>
                      <a:r>
                        <a:rPr lang="bs-Latn-BA" sz="1200" dirty="0" smtClean="0">
                          <a:solidFill>
                            <a:srgbClr val="FFFF00"/>
                          </a:solidFill>
                          <a:effectLst/>
                        </a:rPr>
                        <a:t>)!??</a:t>
                      </a:r>
                      <a:endParaRPr lang="en-US" sz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Rukovodilac jedinice i interni revizori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Na početku svake revizije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OB-2.1.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2455794829"/>
                  </a:ext>
                </a:extLst>
              </a:tr>
              <a:tr h="8961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Izrada i odobravanje plana interne revizije (ciljevi, obim., tehnike / metode, glavna pitanja revizije, vremenski raspored i resursi / interni revizori, itd)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>
                          <a:effectLst/>
                        </a:rPr>
                        <a:t>Vođa revizijskog tima (interni revizor) / Rukovodilac jedinice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Prema pojedinačne interne revizije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OB-4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169861355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07723" y="4879571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!!!!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656" y="1778924"/>
            <a:ext cx="5299736" cy="500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58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126927"/>
              </p:ext>
            </p:extLst>
          </p:nvPr>
        </p:nvGraphicFramePr>
        <p:xfrm>
          <a:off x="108065" y="1240083"/>
          <a:ext cx="8969433" cy="5269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8546">
                  <a:extLst>
                    <a:ext uri="{9D8B030D-6E8A-4147-A177-3AD203B41FA5}">
                      <a16:colId xmlns:a16="http://schemas.microsoft.com/office/drawing/2014/main" val="3368385564"/>
                    </a:ext>
                  </a:extLst>
                </a:gridCol>
                <a:gridCol w="1905754">
                  <a:extLst>
                    <a:ext uri="{9D8B030D-6E8A-4147-A177-3AD203B41FA5}">
                      <a16:colId xmlns:a16="http://schemas.microsoft.com/office/drawing/2014/main" val="1269213905"/>
                    </a:ext>
                  </a:extLst>
                </a:gridCol>
                <a:gridCol w="1530712">
                  <a:extLst>
                    <a:ext uri="{9D8B030D-6E8A-4147-A177-3AD203B41FA5}">
                      <a16:colId xmlns:a16="http://schemas.microsoft.com/office/drawing/2014/main" val="667101535"/>
                    </a:ext>
                  </a:extLst>
                </a:gridCol>
                <a:gridCol w="1584421">
                  <a:extLst>
                    <a:ext uri="{9D8B030D-6E8A-4147-A177-3AD203B41FA5}">
                      <a16:colId xmlns:a16="http://schemas.microsoft.com/office/drawing/2014/main" val="2797932068"/>
                    </a:ext>
                  </a:extLst>
                </a:gridCol>
              </a:tblGrid>
              <a:tr h="352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Opis sistema/ procesa- izrada dijagrama toka (prikupljanje i analiziranje informacija o revidiranom sistemu/procesu putem upitnika, intervjua i sl.)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Revizijski tim / interni revizor /Rukovodilac jedinice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Prema planu pojedinačne interne revizije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Opis sistema (procesa) /dijagram toka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4139314268"/>
                  </a:ext>
                </a:extLst>
              </a:tr>
              <a:tr h="352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Priprema revizijskih pitanja za početni sastanak (utvrđivanje revizijskih kriterija za upravljanje, upravljanje rizicima i internim kontrolama)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Revizijski tim / interni revizor /Rukovodilac jedinice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Prema planu pojedinačne interne revizije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 Lista revizijskih pitanja / kriteriji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1514279276"/>
                  </a:ext>
                </a:extLst>
              </a:tr>
              <a:tr h="352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Preliminarna procjena rizika (kontrolni ciljevi, očekivane kontrole, postojeće kontrole, ocjena dizajna kontrola)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Revizijski tim / interni revizor /Rukovodilac jedinice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Prema planu pojedinačne interne revizije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OB-5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3381365985"/>
                  </a:ext>
                </a:extLst>
              </a:tr>
              <a:tr h="470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Izrada i odobravanje programa interne revizije (planirani testovi – adekvatnosti, efektivnosti, suštinsko testiranje prema potrebi - testiranje odobranih kontrola)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Revizijski tim / interni revizor /Rukovodilac jedinice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OB-6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3715987679"/>
                  </a:ext>
                </a:extLst>
              </a:tr>
              <a:tr h="352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Najava revizije - obavještenje rukovodiocu institucije / rukovodiocu organizacionog dijela o početku obavljanja interne revizije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Vođa revizijskog tima (interni revizor) / Rukovodilac jedinice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Prema planu i programu pojedinačne interne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 Dopis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419782132"/>
                  </a:ext>
                </a:extLst>
              </a:tr>
              <a:tr h="7056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Održavanje početnog sastanka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Vođa revizorskog tima  / interni revizor / Rukovodilac institucije ili Rukovodilac organizacione jedinice, odgovorni za proces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U skladu sa dogovorenim datumom / dopisom najave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Zapisnik sa početnog sastanka i usaglašena / usaglašavanje putem e maila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77494072"/>
                  </a:ext>
                </a:extLst>
              </a:tr>
              <a:tr h="470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Ažuriranje plana i programa interne revizije - Ukoliko postoji potreba vrši se ažuriranje plana i programa interne revizije nakon obavljanja početnog sastanka  / usaglašavanja preliminarne procjene rizika i kriterija interne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Vođa revizijskog tima /interni revizor i Rukovodilac jedinice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Prema planu i programu pojedinačne interne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OB-4, OB-5 i OB-6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805965874"/>
                  </a:ext>
                </a:extLst>
              </a:tr>
              <a:tr h="7056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Testiranje kontrola / ocjena djelotvornosti kontrola – „testovi prolaza kroz kontrole /sistem“ (manji uzorak prolazak kroz proces da bi se stekao utisak funkcioniranja kontrola), testovi kontrola / usklađenosti i suštinski (odabir internih kontrola za testiranje funkcioniranja postojećih kontrola -primjena kontrola i efektivno funkcioniranje kontrola)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Vođa revizijskog tima /interni revizor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Prema programu pojedinačne interne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OB-6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Dokumentiranje provedenih postupaka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2749522018"/>
                  </a:ext>
                </a:extLst>
              </a:tr>
              <a:tr h="588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Potvrđivanje/usaglašavanje utvrđenih činjenica (Potvrđivanje rezultata testiranja sa rukovodiocem i odgovornima iz revidirane institucije / revidirane organizacione jedinice)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>
                          <a:effectLst/>
                        </a:rPr>
                        <a:t>Vođa revizijskog tima /interni revizor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Prema programu pojedinačne interne revizije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000" dirty="0">
                          <a:effectLst/>
                        </a:rPr>
                        <a:t>Zabilješka o izvršenom usaglašavanju /druga vrsta potvrde o usaglašenosti / e mail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35" marR="41835" marT="0" marB="0" anchor="ctr"/>
                </a:tc>
                <a:extLst>
                  <a:ext uri="{0D108BD9-81ED-4DB2-BD59-A6C34878D82A}">
                    <a16:rowId xmlns:a16="http://schemas.microsoft.com/office/drawing/2014/main" val="1440413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6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615922"/>
              </p:ext>
            </p:extLst>
          </p:nvPr>
        </p:nvGraphicFramePr>
        <p:xfrm>
          <a:off x="332509" y="1064885"/>
          <a:ext cx="8312728" cy="5840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7034">
                  <a:extLst>
                    <a:ext uri="{9D8B030D-6E8A-4147-A177-3AD203B41FA5}">
                      <a16:colId xmlns:a16="http://schemas.microsoft.com/office/drawing/2014/main" val="1230868006"/>
                    </a:ext>
                  </a:extLst>
                </a:gridCol>
                <a:gridCol w="1418639">
                  <a:extLst>
                    <a:ext uri="{9D8B030D-6E8A-4147-A177-3AD203B41FA5}">
                      <a16:colId xmlns:a16="http://schemas.microsoft.com/office/drawing/2014/main" val="2036585985"/>
                    </a:ext>
                  </a:extLst>
                </a:gridCol>
                <a:gridCol w="1418639">
                  <a:extLst>
                    <a:ext uri="{9D8B030D-6E8A-4147-A177-3AD203B41FA5}">
                      <a16:colId xmlns:a16="http://schemas.microsoft.com/office/drawing/2014/main" val="1221959635"/>
                    </a:ext>
                  </a:extLst>
                </a:gridCol>
                <a:gridCol w="1468416">
                  <a:extLst>
                    <a:ext uri="{9D8B030D-6E8A-4147-A177-3AD203B41FA5}">
                      <a16:colId xmlns:a16="http://schemas.microsoft.com/office/drawing/2014/main" val="4091625790"/>
                    </a:ext>
                  </a:extLst>
                </a:gridCol>
              </a:tblGrid>
              <a:tr h="532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Dodatna testiranja internih kontrola (Samo u slučajevima kada nije izvršeno usaglašavanje ili prema procjeni internog revizora)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Prema programu pojedinačne interne revizije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Izmjene i dopune postojećeg OB-5 i ostalih obrazaca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extLst>
                  <a:ext uri="{0D108BD9-81ED-4DB2-BD59-A6C34878D82A}">
                    <a16:rowId xmlns:a16="http://schemas.microsoft.com/office/drawing/2014/main" val="3742758687"/>
                  </a:ext>
                </a:extLst>
              </a:tr>
              <a:tr h="5764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Potvrđivanje usaglašenih činjenica (Samo u slučajevima da su izvršena dodatna testiranja)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Vođa revizijskog tima /interni revizor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Prema programu pojedinačne interne revizije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Zabilješka o izvršenom usaglašavanju - u OB-5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extLst>
                  <a:ext uri="{0D108BD9-81ED-4DB2-BD59-A6C34878D82A}">
                    <a16:rowId xmlns:a16="http://schemas.microsoft.com/office/drawing/2014/main" val="3955785224"/>
                  </a:ext>
                </a:extLst>
              </a:tr>
              <a:tr h="351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Odobravanje radne dokumentacije i prikupljenih dokaza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Rukovodilac jedinice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Tokom i /ili nakon provedene revizije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Potisani obrasci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extLst>
                  <a:ext uri="{0D108BD9-81ED-4DB2-BD59-A6C34878D82A}">
                    <a16:rowId xmlns:a16="http://schemas.microsoft.com/office/drawing/2014/main" val="1706603494"/>
                  </a:ext>
                </a:extLst>
              </a:tr>
              <a:tr h="107624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da li su provedeni planirani testovi u skladu sa Programom revizije,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ažuriranja Programa su dokumentirana,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pregledana i odobrena radna dokumentacija koja opisuje revizorske postupke,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procjenjen kvalitet informacija – revizorskih dokaza.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Rukovodilac jedinice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Prema planu i programu pojedinačne interne revizije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Potpisani obrasci i potrebna dokumentacija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extLst>
                  <a:ext uri="{0D108BD9-81ED-4DB2-BD59-A6C34878D82A}">
                    <a16:rowId xmlns:a16="http://schemas.microsoft.com/office/drawing/2014/main" val="2864276601"/>
                  </a:ext>
                </a:extLst>
              </a:tr>
              <a:tr h="2940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Mišljenje interne revizije o funkcioniranju internih kontrola (Konačna ocjena internih kontrola u određenom procesu, a u odnosu na cilj i obim revizije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adekvatne (prava kontrola na pravom mjestu,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 konzistentno primjenjene (da li se provode od strane svih zaposlenih i stalno),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>
                          <a:effectLst/>
                        </a:rPr>
                        <a:t>efektivne (da li ostvaruju cilj radi kojeg su uspostavljene – ostvaruju kontrolne i poslovne ciljeve i smanjuju pojavu i/ili posljedicu rizika).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Zadovoljavajuće – pozitivno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Zadovoljavajuće uz manje nedostake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Nezadovoljavajuće - negativno</a:t>
                      </a:r>
                      <a:endParaRPr lang="en-US" sz="1100">
                        <a:effectLst/>
                      </a:endParaRPr>
                    </a:p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 /Rukovodilac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Nakon izvršenih testiranja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OB-6 i OB-7.1.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4" marR="49464" marT="0" marB="0" anchor="ctr"/>
                </a:tc>
                <a:extLst>
                  <a:ext uri="{0D108BD9-81ED-4DB2-BD59-A6C34878D82A}">
                    <a16:rowId xmlns:a16="http://schemas.microsoft.com/office/drawing/2014/main" val="19186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2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734798"/>
              </p:ext>
            </p:extLst>
          </p:nvPr>
        </p:nvGraphicFramePr>
        <p:xfrm>
          <a:off x="241067" y="946630"/>
          <a:ext cx="8337666" cy="5829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9055">
                  <a:extLst>
                    <a:ext uri="{9D8B030D-6E8A-4147-A177-3AD203B41FA5}">
                      <a16:colId xmlns:a16="http://schemas.microsoft.com/office/drawing/2014/main" val="1012875719"/>
                    </a:ext>
                  </a:extLst>
                </a:gridCol>
                <a:gridCol w="1422895">
                  <a:extLst>
                    <a:ext uri="{9D8B030D-6E8A-4147-A177-3AD203B41FA5}">
                      <a16:colId xmlns:a16="http://schemas.microsoft.com/office/drawing/2014/main" val="323971497"/>
                    </a:ext>
                  </a:extLst>
                </a:gridCol>
                <a:gridCol w="1422895">
                  <a:extLst>
                    <a:ext uri="{9D8B030D-6E8A-4147-A177-3AD203B41FA5}">
                      <a16:colId xmlns:a16="http://schemas.microsoft.com/office/drawing/2014/main" val="4017873393"/>
                    </a:ext>
                  </a:extLst>
                </a:gridCol>
                <a:gridCol w="1472821">
                  <a:extLst>
                    <a:ext uri="{9D8B030D-6E8A-4147-A177-3AD203B41FA5}">
                      <a16:colId xmlns:a16="http://schemas.microsoft.com/office/drawing/2014/main" val="408535150"/>
                    </a:ext>
                  </a:extLst>
                </a:gridCol>
              </a:tblGrid>
              <a:tr h="6243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Davanje preporuka (Davanje preporuka koje ukazuju na nove ili alternativne kontrole koje treba uspostaviti, nepotrebne kontrole, sva djelovanja koja treba poduzeti da se nedostaci u kontrolama ne zloupotrijebe)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Prema programu pojedinačne interne revizije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OB-6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4005976848"/>
                  </a:ext>
                </a:extLst>
              </a:tr>
              <a:tr h="3121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Odobravanje procjene kontrola, rezultata testiranja, nalaza i preporuka / Interna tekuća kontrola kvaliteta interne revizije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Rukovodilac 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Nakon datih preporuka od strane revizora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OB-6 i OB-11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427014126"/>
                  </a:ext>
                </a:extLst>
              </a:tr>
              <a:tr h="4682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Izrada i odobravanje Nacrta izvještaja interne revizije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 /i / Rukovodilac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Nakon pripremljenog izvještaja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Nacrt izvještaja interne revizije, OB-7.1.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602727072"/>
                  </a:ext>
                </a:extLst>
              </a:tr>
              <a:tr h="6243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Dostava Nacrta izvještaja interne revizije sa prijedlogom za održavanje završnog sastanka i dostavljanje Plana aktivnosti za postupanje po preporukama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Vođa revizijskog tima /interni revizor /i / Rukovodilac jedinice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Nakon potpisivanja izvještaja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Dopis / Nacrt izvještaja interne revizije – OB-7.1. i OB-8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2927425693"/>
                  </a:ext>
                </a:extLst>
              </a:tr>
              <a:tr h="10925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Održavanje završnog sastanka (na kojem se vrši usaglašavanje rezultata, nalaza i preporuka između revizijskog tima i rukovodioca organizacione jedinice/rukovodioca institucije i odgovornih, te postizanje dogovora o poduzimanju aktivnosti za realizaciju preporuka i roka za dostavljanje </a:t>
                      </a:r>
                      <a:r>
                        <a:rPr lang="bs-Latn-BA" sz="1100" u="sng">
                          <a:effectLst/>
                        </a:rPr>
                        <a:t>odobrenog</a:t>
                      </a:r>
                      <a:r>
                        <a:rPr lang="bs-Latn-BA" sz="1100">
                          <a:effectLst/>
                        </a:rPr>
                        <a:t> Plana aktivnosti za postupanje po preporukama) i/ili dostavljanje očitovanja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Rukovodilac institucije ili Rukovodilac organizacione jedinice, odgovorni za proces /Vođa revizijskog tima /interni revizor /i / Rukovodilac jedinice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U roku do sedam dana od izdavanja Nacrta izvještaja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Zapisnik sa završnog sastanka /Pismeno očitovanje / usaglašavanje putem e maila / OB-8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1589954701"/>
                  </a:ext>
                </a:extLst>
              </a:tr>
              <a:tr h="9365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>
                          <a:effectLst/>
                        </a:rPr>
                        <a:t>Izrada i odobravanje Konačnog izvještaja interne revizije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 /i / Rukovodilac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U roku do dva dana od održavanja završnog sastanka i/ili pismenog očitovanja (a u zavisnosti i od drugih okolnosti)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Konačan izvještaja interne revizije, OB-7.2.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2137532495"/>
                  </a:ext>
                </a:extLst>
              </a:tr>
              <a:tr h="780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Dostava Konačnog izvještaja interne revizije sa zahtjevom za dostavljanje </a:t>
                      </a:r>
                      <a:r>
                        <a:rPr lang="bs-Latn-BA" sz="1100" u="sng" dirty="0">
                          <a:effectLst/>
                        </a:rPr>
                        <a:t>odobrenog</a:t>
                      </a:r>
                      <a:r>
                        <a:rPr lang="bs-Latn-BA" sz="1100" dirty="0">
                          <a:effectLst/>
                        </a:rPr>
                        <a:t> Plana aktivnosti za postupanje po preporukama </a:t>
                      </a:r>
                      <a:r>
                        <a:rPr lang="bs-Latn-BA" sz="1100" b="0" u="sng" dirty="0">
                          <a:effectLst/>
                        </a:rPr>
                        <a:t>i </a:t>
                      </a:r>
                      <a:r>
                        <a:rPr lang="bs-Latn-BA" sz="1100" b="0" u="sng" dirty="0">
                          <a:solidFill>
                            <a:srgbClr val="FFFF00"/>
                          </a:solidFill>
                          <a:effectLst/>
                        </a:rPr>
                        <a:t>obavještenje o obavezi ažuriranja podataka u Registru rizika</a:t>
                      </a:r>
                      <a:endParaRPr lang="en-US" sz="1100" b="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 /i / Rukovodilac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U roku do dva dana od odobravanja Konačnog izvještaja (a u zavisnosti i od drugih okolnosti)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Dopis / Konačan izvještaja interne revizije OB-7.2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32" marR="49932" marT="0" marB="0" anchor="ctr"/>
                </a:tc>
                <a:extLst>
                  <a:ext uri="{0D108BD9-81ED-4DB2-BD59-A6C34878D82A}">
                    <a16:rowId xmlns:a16="http://schemas.microsoft.com/office/drawing/2014/main" val="3508771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1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513071"/>
              </p:ext>
            </p:extLst>
          </p:nvPr>
        </p:nvGraphicFramePr>
        <p:xfrm>
          <a:off x="332510" y="1371601"/>
          <a:ext cx="8182842" cy="4942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4424">
                  <a:extLst>
                    <a:ext uri="{9D8B030D-6E8A-4147-A177-3AD203B41FA5}">
                      <a16:colId xmlns:a16="http://schemas.microsoft.com/office/drawing/2014/main" val="2905323983"/>
                    </a:ext>
                  </a:extLst>
                </a:gridCol>
                <a:gridCol w="1396473">
                  <a:extLst>
                    <a:ext uri="{9D8B030D-6E8A-4147-A177-3AD203B41FA5}">
                      <a16:colId xmlns:a16="http://schemas.microsoft.com/office/drawing/2014/main" val="293200057"/>
                    </a:ext>
                  </a:extLst>
                </a:gridCol>
                <a:gridCol w="1396473">
                  <a:extLst>
                    <a:ext uri="{9D8B030D-6E8A-4147-A177-3AD203B41FA5}">
                      <a16:colId xmlns:a16="http://schemas.microsoft.com/office/drawing/2014/main" val="2948285609"/>
                    </a:ext>
                  </a:extLst>
                </a:gridCol>
                <a:gridCol w="1445472">
                  <a:extLst>
                    <a:ext uri="{9D8B030D-6E8A-4147-A177-3AD203B41FA5}">
                      <a16:colId xmlns:a16="http://schemas.microsoft.com/office/drawing/2014/main" val="254728068"/>
                    </a:ext>
                  </a:extLst>
                </a:gridCol>
              </a:tblGrid>
              <a:tr h="5975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Dostavljanje odobrenog Plana aktivnosti za postupanje po preporukama sa utvrđenim mjerama koje će se poduzeti, odgovornim osobama i rokovima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Rukovodilac organizacionog dijela / Rukovodilac institucije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U roku do trideset dana od dana izdavanja Konačnog izvještaja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OB-8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1876161226"/>
                  </a:ext>
                </a:extLst>
              </a:tr>
              <a:tr h="5975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Pregled dokumentacije i sređivanje revizorskih dosjea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Vođa revizijskog tima /interni revizor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U roku do dva dana od dostavljanja Konačnog izvještaja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TRD i SRD, OB-11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3807059968"/>
                  </a:ext>
                </a:extLst>
              </a:tr>
              <a:tr h="1991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Dokumentiranje pregleda revizijskih dosjea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Rukovodilac jedinice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>
                          <a:effectLst/>
                        </a:rPr>
                        <a:t>OB-11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1823763234"/>
                  </a:ext>
                </a:extLst>
              </a:tr>
              <a:tr h="33860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Praćenje realizacije preporuka: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 dirty="0">
                          <a:effectLst/>
                        </a:rPr>
                        <a:t>najava naknadne revizije / zahtjev za izjašnjenje o realizaciji preporuka (OB-8.1.) uz dokumentiranje,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 dirty="0">
                          <a:effectLst/>
                        </a:rPr>
                        <a:t>praćenje postupanja s rezultatima / utvrđivanje stupnja realizacije preporuka  u skladu sa Prilogom 1 – Status realizacije preporuka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 dirty="0">
                          <a:effectLst/>
                        </a:rPr>
                        <a:t>izrada, odobravanje izvještaja i 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bs-Latn-BA" sz="1100" dirty="0">
                          <a:effectLst/>
                        </a:rPr>
                        <a:t>dokumentiranje dokumentacije.</a:t>
                      </a:r>
                      <a:endParaRPr lang="en-US" sz="1100" dirty="0">
                        <a:effectLst/>
                      </a:endParaRP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Praćenje efekata realizacije preporuka (dodana vrijednost interne revizije)</a:t>
                      </a:r>
                      <a:endParaRPr lang="en-US" sz="1100" dirty="0">
                        <a:effectLst/>
                      </a:endParaRP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bs-Latn-BA" sz="1100" dirty="0">
                          <a:effectLst/>
                        </a:rPr>
                        <a:t>Praćenje podataka u Registru rizika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Vođa revizijskog tima /interni revizor /Rukovodilac jedinice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Rukovodstvo institucije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U roku od šest do dvanaest mjeseci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Dopis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OB-8.1.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Izvještaj o naknadnoj reviziji / Izvještaj o praćenju postupanja s rezultatima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TRD i SRD, OB-11, Tablica u PIFC aplikaciji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Tablica u PIFC aplikaciji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Ažurirani Registar rizika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s-Latn-B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55" marR="63755" marT="0" marB="0" anchor="ctr"/>
                </a:tc>
                <a:extLst>
                  <a:ext uri="{0D108BD9-81ED-4DB2-BD59-A6C34878D82A}">
                    <a16:rowId xmlns:a16="http://schemas.microsoft.com/office/drawing/2014/main" val="3960245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02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6829" y="966785"/>
            <a:ext cx="7789024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bs-Latn-BA" sz="1600" i="1" dirty="0" smtClean="0"/>
              <a:t>1. </a:t>
            </a:r>
            <a:r>
              <a:rPr lang="en-US" sz="1600" i="1" dirty="0" err="1" smtClean="0"/>
              <a:t>Planiranje</a:t>
            </a:r>
            <a:r>
              <a:rPr lang="en-US" sz="1600" i="1" dirty="0" smtClean="0"/>
              <a:t> </a:t>
            </a:r>
            <a:r>
              <a:rPr lang="en-US" sz="1600" i="1" dirty="0"/>
              <a:t>2200 </a:t>
            </a:r>
            <a:endParaRPr lang="bs-Latn-BA" sz="1600" i="1" dirty="0" smtClean="0"/>
          </a:p>
          <a:p>
            <a:r>
              <a:rPr lang="en-US" sz="1600" dirty="0" smtClean="0"/>
              <a:t>•</a:t>
            </a:r>
            <a:r>
              <a:rPr lang="en-US" sz="1600" dirty="0" err="1"/>
              <a:t>Prikupiti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analizirati</a:t>
            </a:r>
            <a:r>
              <a:rPr lang="en-US" sz="1600" dirty="0"/>
              <a:t> </a:t>
            </a:r>
            <a:r>
              <a:rPr lang="en-US" sz="1600" dirty="0" err="1"/>
              <a:t>informacije</a:t>
            </a:r>
            <a:r>
              <a:rPr lang="en-US" sz="1600" dirty="0"/>
              <a:t> o </a:t>
            </a:r>
            <a:r>
              <a:rPr lang="en-US" sz="1600" dirty="0" err="1"/>
              <a:t>području</a:t>
            </a:r>
            <a:r>
              <a:rPr lang="en-US" sz="1600" dirty="0"/>
              <a:t> </a:t>
            </a:r>
            <a:r>
              <a:rPr lang="en-US" sz="1600" dirty="0" err="1"/>
              <a:t>koje</a:t>
            </a:r>
            <a:r>
              <a:rPr lang="en-US" sz="1600" dirty="0"/>
              <a:t> se </a:t>
            </a:r>
            <a:r>
              <a:rPr lang="en-US" sz="1600" dirty="0" err="1"/>
              <a:t>planira</a:t>
            </a:r>
            <a:r>
              <a:rPr lang="en-US" sz="1600" dirty="0"/>
              <a:t> </a:t>
            </a:r>
            <a:r>
              <a:rPr lang="en-US" sz="1600" dirty="0" err="1"/>
              <a:t>revidirati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</a:t>
            </a:r>
            <a:r>
              <a:rPr lang="en-US" sz="1600" dirty="0" err="1"/>
              <a:t>Provesti</a:t>
            </a:r>
            <a:r>
              <a:rPr lang="en-US" sz="1600" dirty="0"/>
              <a:t> </a:t>
            </a:r>
            <a:r>
              <a:rPr lang="en-US" sz="1600" dirty="0" err="1"/>
              <a:t>preliminarnu</a:t>
            </a:r>
            <a:r>
              <a:rPr lang="en-US" sz="1600" dirty="0"/>
              <a:t> </a:t>
            </a:r>
            <a:r>
              <a:rPr lang="en-US" sz="1600" dirty="0" err="1"/>
              <a:t>procjenu</a:t>
            </a:r>
            <a:r>
              <a:rPr lang="en-US" sz="1600" dirty="0"/>
              <a:t> </a:t>
            </a:r>
            <a:r>
              <a:rPr lang="en-US" sz="1600" dirty="0" err="1"/>
              <a:t>rizika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</a:t>
            </a:r>
            <a:r>
              <a:rPr lang="en-US" sz="1600" dirty="0" err="1"/>
              <a:t>Izraditi</a:t>
            </a:r>
            <a:r>
              <a:rPr lang="en-US" sz="1600" dirty="0"/>
              <a:t> plan </a:t>
            </a:r>
            <a:r>
              <a:rPr lang="en-US" sz="1600" dirty="0" err="1"/>
              <a:t>revizije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program </a:t>
            </a:r>
            <a:r>
              <a:rPr lang="en-US" sz="1600" dirty="0" err="1"/>
              <a:t>revizije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606829" y="2091631"/>
            <a:ext cx="7789024" cy="184665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bs-Latn-BA" i="1" dirty="0" smtClean="0"/>
              <a:t>2</a:t>
            </a:r>
            <a:r>
              <a:rPr lang="en-US" i="1" dirty="0" smtClean="0"/>
              <a:t>. </a:t>
            </a:r>
            <a:r>
              <a:rPr lang="en-US" sz="1600" i="1" dirty="0" err="1"/>
              <a:t>Obavljanje</a:t>
            </a:r>
            <a:r>
              <a:rPr lang="en-US" sz="1600" i="1" dirty="0"/>
              <a:t> 2300 </a:t>
            </a:r>
            <a:endParaRPr lang="bs-Latn-BA" sz="1600" i="1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Provesti</a:t>
            </a:r>
            <a:r>
              <a:rPr lang="en-US" sz="1600" dirty="0"/>
              <a:t> program </a:t>
            </a:r>
            <a:r>
              <a:rPr lang="en-US" sz="1600" dirty="0" err="1"/>
              <a:t>revizije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Dokumentirati</a:t>
            </a:r>
            <a:r>
              <a:rPr lang="en-US" sz="1600" dirty="0"/>
              <a:t> </a:t>
            </a:r>
            <a:r>
              <a:rPr lang="en-US" sz="1600" dirty="0" err="1"/>
              <a:t>provedene</a:t>
            </a:r>
            <a:r>
              <a:rPr lang="en-US" sz="1600" dirty="0"/>
              <a:t> </a:t>
            </a:r>
            <a:r>
              <a:rPr lang="en-US" sz="1600" dirty="0" err="1"/>
              <a:t>revizorske</a:t>
            </a:r>
            <a:r>
              <a:rPr lang="en-US" sz="1600" dirty="0"/>
              <a:t> </a:t>
            </a:r>
            <a:r>
              <a:rPr lang="en-US" sz="1600" dirty="0" err="1"/>
              <a:t>postupke</a:t>
            </a:r>
            <a:r>
              <a:rPr lang="en-US" sz="1600" dirty="0"/>
              <a:t> (</a:t>
            </a:r>
            <a:r>
              <a:rPr lang="en-US" sz="1600" dirty="0" err="1"/>
              <a:t>analize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testiranja</a:t>
            </a:r>
            <a:r>
              <a:rPr lang="en-US" sz="1600" dirty="0"/>
              <a:t> u </a:t>
            </a:r>
            <a:r>
              <a:rPr lang="en-US" sz="1600" dirty="0" err="1"/>
              <a:t>svrhu</a:t>
            </a:r>
            <a:r>
              <a:rPr lang="en-US" sz="1600" dirty="0"/>
              <a:t> </a:t>
            </a:r>
            <a:r>
              <a:rPr lang="en-US" sz="1600" dirty="0" err="1"/>
              <a:t>utvrđivanja</a:t>
            </a:r>
            <a:r>
              <a:rPr lang="en-US" sz="1600" dirty="0"/>
              <a:t> </a:t>
            </a:r>
            <a:r>
              <a:rPr lang="en-US" sz="1600" dirty="0" err="1"/>
              <a:t>nalaza</a:t>
            </a:r>
            <a:r>
              <a:rPr lang="en-US" sz="1600" dirty="0"/>
              <a:t>)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Potvrditi</a:t>
            </a:r>
            <a:r>
              <a:rPr lang="en-US" sz="1600" dirty="0"/>
              <a:t> </a:t>
            </a:r>
            <a:r>
              <a:rPr lang="en-US" sz="1600" dirty="0" err="1"/>
              <a:t>rezultate</a:t>
            </a:r>
            <a:r>
              <a:rPr lang="en-US" sz="1600" dirty="0"/>
              <a:t> </a:t>
            </a:r>
            <a:r>
              <a:rPr lang="en-US" sz="1600" dirty="0" err="1"/>
              <a:t>revizorskih</a:t>
            </a:r>
            <a:r>
              <a:rPr lang="en-US" sz="1600" dirty="0"/>
              <a:t> </a:t>
            </a:r>
            <a:r>
              <a:rPr lang="en-US" sz="1600" dirty="0" err="1"/>
              <a:t>postupaka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otvorenih</a:t>
            </a:r>
            <a:r>
              <a:rPr lang="en-US" sz="1600" dirty="0"/>
              <a:t> </a:t>
            </a:r>
            <a:r>
              <a:rPr lang="en-US" sz="1600" dirty="0" err="1"/>
              <a:t>pitanja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Odobriti</a:t>
            </a:r>
            <a:r>
              <a:rPr lang="en-US" sz="1600" dirty="0"/>
              <a:t> </a:t>
            </a:r>
            <a:r>
              <a:rPr lang="en-US" sz="1600" dirty="0" err="1"/>
              <a:t>radnu</a:t>
            </a:r>
            <a:r>
              <a:rPr lang="en-US" sz="1600" dirty="0"/>
              <a:t> </a:t>
            </a:r>
            <a:r>
              <a:rPr lang="en-US" sz="1600" dirty="0" err="1"/>
              <a:t>dokumentaciju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prikupljene</a:t>
            </a:r>
            <a:r>
              <a:rPr lang="en-US" sz="1600" dirty="0"/>
              <a:t> </a:t>
            </a:r>
            <a:r>
              <a:rPr lang="en-US" sz="1600" dirty="0" err="1"/>
              <a:t>dokaze</a:t>
            </a:r>
            <a:r>
              <a:rPr lang="en-US" sz="1600" dirty="0"/>
              <a:t> od </a:t>
            </a:r>
            <a:r>
              <a:rPr lang="en-US" sz="1600" dirty="0" err="1"/>
              <a:t>strane</a:t>
            </a:r>
            <a:r>
              <a:rPr lang="en-US" sz="1600" dirty="0"/>
              <a:t> </a:t>
            </a:r>
            <a:r>
              <a:rPr lang="en-US" sz="1600" dirty="0" err="1"/>
              <a:t>rukovodioca</a:t>
            </a:r>
            <a:r>
              <a:rPr lang="en-US" sz="1600" dirty="0"/>
              <a:t> JIR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Provesti</a:t>
            </a:r>
            <a:r>
              <a:rPr lang="en-US" sz="1600" dirty="0"/>
              <a:t> </a:t>
            </a:r>
            <a:r>
              <a:rPr lang="en-US" sz="1600" dirty="0" err="1"/>
              <a:t>procjenu</a:t>
            </a:r>
            <a:r>
              <a:rPr lang="en-US" sz="1600" dirty="0"/>
              <a:t> </a:t>
            </a:r>
            <a:r>
              <a:rPr lang="en-US" sz="1600" dirty="0" err="1"/>
              <a:t>rezidualnog</a:t>
            </a:r>
            <a:r>
              <a:rPr lang="en-US" sz="1600" dirty="0"/>
              <a:t> </a:t>
            </a:r>
            <a:r>
              <a:rPr lang="en-US" sz="1600" dirty="0" err="1"/>
              <a:t>rizika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606829" y="3985918"/>
            <a:ext cx="7789024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i="1" dirty="0"/>
              <a:t>3. </a:t>
            </a:r>
            <a:r>
              <a:rPr lang="en-US" sz="1600" i="1" dirty="0" err="1"/>
              <a:t>Izvještavanje</a:t>
            </a:r>
            <a:r>
              <a:rPr lang="en-US" sz="1600" i="1" dirty="0"/>
              <a:t> 2400 </a:t>
            </a:r>
            <a:endParaRPr lang="bs-Latn-BA" sz="1600" i="1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Izraditi</a:t>
            </a:r>
            <a:r>
              <a:rPr lang="en-US" sz="1600" dirty="0"/>
              <a:t> </a:t>
            </a:r>
            <a:r>
              <a:rPr lang="en-US" sz="1600" dirty="0" err="1"/>
              <a:t>nacrt</a:t>
            </a:r>
            <a:r>
              <a:rPr lang="en-US" sz="1600" dirty="0"/>
              <a:t> </a:t>
            </a:r>
            <a:r>
              <a:rPr lang="en-US" sz="1600" dirty="0" err="1"/>
              <a:t>revizorskog</a:t>
            </a:r>
            <a:r>
              <a:rPr lang="en-US" sz="1600" dirty="0"/>
              <a:t> </a:t>
            </a:r>
            <a:r>
              <a:rPr lang="en-US" sz="1600" dirty="0" err="1"/>
              <a:t>izvještaja</a:t>
            </a:r>
            <a:r>
              <a:rPr lang="en-US" sz="1600" dirty="0"/>
              <a:t> (</a:t>
            </a:r>
            <a:r>
              <a:rPr lang="en-US" sz="1600" dirty="0" err="1"/>
              <a:t>rezime</a:t>
            </a:r>
            <a:r>
              <a:rPr lang="en-US" sz="1600" dirty="0"/>
              <a:t> </a:t>
            </a:r>
            <a:r>
              <a:rPr lang="en-US" sz="1600" dirty="0" err="1"/>
              <a:t>nalaza</a:t>
            </a:r>
            <a:r>
              <a:rPr lang="en-US" sz="1600" dirty="0"/>
              <a:t>, </a:t>
            </a:r>
            <a:r>
              <a:rPr lang="en-US" sz="1600" dirty="0" err="1"/>
              <a:t>mišljenja</a:t>
            </a:r>
            <a:r>
              <a:rPr lang="en-US" sz="1600" dirty="0"/>
              <a:t>, </a:t>
            </a:r>
            <a:r>
              <a:rPr lang="en-US" sz="1600" dirty="0" err="1"/>
              <a:t>preporuka</a:t>
            </a:r>
            <a:r>
              <a:rPr lang="en-US" sz="1600" dirty="0"/>
              <a:t>)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Usaglasiti</a:t>
            </a:r>
            <a:r>
              <a:rPr lang="en-US" sz="1600" dirty="0"/>
              <a:t> </a:t>
            </a:r>
            <a:r>
              <a:rPr lang="en-US" sz="1600" dirty="0" err="1"/>
              <a:t>nacrt</a:t>
            </a:r>
            <a:r>
              <a:rPr lang="en-US" sz="1600" dirty="0"/>
              <a:t> </a:t>
            </a:r>
            <a:r>
              <a:rPr lang="en-US" sz="1600" dirty="0" err="1"/>
              <a:t>revizorskog</a:t>
            </a:r>
            <a:r>
              <a:rPr lang="en-US" sz="1600" dirty="0"/>
              <a:t> </a:t>
            </a:r>
            <a:r>
              <a:rPr lang="en-US" sz="1600" dirty="0" err="1"/>
              <a:t>izvještaja</a:t>
            </a:r>
            <a:r>
              <a:rPr lang="en-US" sz="1600" dirty="0"/>
              <a:t> s </a:t>
            </a:r>
            <a:r>
              <a:rPr lang="en-US" sz="1600" dirty="0" err="1"/>
              <a:t>revidiranim</a:t>
            </a:r>
            <a:r>
              <a:rPr lang="en-US" sz="1600" dirty="0"/>
              <a:t> </a:t>
            </a:r>
            <a:r>
              <a:rPr lang="en-US" sz="1600" dirty="0" err="1"/>
              <a:t>subjektima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Pregled</a:t>
            </a:r>
            <a:r>
              <a:rPr lang="en-US" sz="1600" dirty="0"/>
              <a:t>, </a:t>
            </a:r>
            <a:r>
              <a:rPr lang="en-US" sz="1600" dirty="0" err="1"/>
              <a:t>odobravanje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distribucija</a:t>
            </a:r>
            <a:r>
              <a:rPr lang="en-US" sz="1600" dirty="0"/>
              <a:t> </a:t>
            </a:r>
            <a:r>
              <a:rPr lang="en-US" sz="1600" dirty="0" err="1"/>
              <a:t>konačnog</a:t>
            </a:r>
            <a:r>
              <a:rPr lang="en-US" sz="1600" dirty="0"/>
              <a:t> </a:t>
            </a:r>
            <a:r>
              <a:rPr lang="en-US" sz="1600" dirty="0" err="1"/>
              <a:t>revizorskog</a:t>
            </a:r>
            <a:r>
              <a:rPr lang="en-US" sz="1600" dirty="0"/>
              <a:t> </a:t>
            </a:r>
            <a:r>
              <a:rPr lang="en-US" sz="1600" dirty="0" err="1"/>
              <a:t>izvještaja</a:t>
            </a:r>
            <a:r>
              <a:rPr lang="en-US" sz="1600" dirty="0"/>
              <a:t> od </a:t>
            </a:r>
            <a:r>
              <a:rPr lang="en-US" sz="1600" dirty="0" err="1"/>
              <a:t>strane</a:t>
            </a:r>
            <a:r>
              <a:rPr lang="en-US" sz="1600" dirty="0"/>
              <a:t> </a:t>
            </a:r>
            <a:r>
              <a:rPr lang="en-US" sz="1600" dirty="0" err="1"/>
              <a:t>rukovodioca</a:t>
            </a:r>
            <a:r>
              <a:rPr lang="en-US" sz="1600" dirty="0"/>
              <a:t> JIR </a:t>
            </a:r>
            <a:endParaRPr lang="bs-Latn-BA" sz="1600" dirty="0" smtClean="0"/>
          </a:p>
          <a:p>
            <a:r>
              <a:rPr lang="en-US" sz="1600" dirty="0" smtClean="0"/>
              <a:t>•</a:t>
            </a:r>
            <a:r>
              <a:rPr lang="en-US" sz="1600" dirty="0" err="1"/>
              <a:t>Potvrditi</a:t>
            </a:r>
            <a:r>
              <a:rPr lang="en-US" sz="1600" dirty="0"/>
              <a:t> </a:t>
            </a:r>
            <a:r>
              <a:rPr lang="en-US" sz="1600" dirty="0" err="1"/>
              <a:t>kompletnost</a:t>
            </a:r>
            <a:r>
              <a:rPr lang="en-US" sz="1600" dirty="0"/>
              <a:t> </a:t>
            </a:r>
            <a:r>
              <a:rPr lang="en-US" sz="1600" dirty="0" err="1"/>
              <a:t>revizorskog</a:t>
            </a:r>
            <a:r>
              <a:rPr lang="en-US" sz="1600" dirty="0"/>
              <a:t> </a:t>
            </a:r>
            <a:r>
              <a:rPr lang="en-US" sz="1600" dirty="0" err="1"/>
              <a:t>dosjea</a:t>
            </a:r>
            <a:r>
              <a:rPr lang="en-US" sz="1600" dirty="0"/>
              <a:t> u </a:t>
            </a:r>
            <a:r>
              <a:rPr lang="en-US" sz="1600" dirty="0" err="1"/>
              <a:t>softveru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IR</a:t>
            </a:r>
          </a:p>
        </p:txBody>
      </p:sp>
      <p:sp>
        <p:nvSpPr>
          <p:cNvPr id="5" name="Rectangle 4"/>
          <p:cNvSpPr/>
          <p:nvPr/>
        </p:nvSpPr>
        <p:spPr>
          <a:xfrm>
            <a:off x="606829" y="5603206"/>
            <a:ext cx="7789024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i="1" dirty="0"/>
              <a:t>4. </a:t>
            </a:r>
            <a:r>
              <a:rPr lang="en-US" sz="1600" i="1" dirty="0" err="1"/>
              <a:t>Praćenje</a:t>
            </a:r>
            <a:r>
              <a:rPr lang="en-US" sz="1600" i="1" dirty="0"/>
              <a:t> 2500 </a:t>
            </a:r>
            <a:endParaRPr lang="bs-Latn-BA" sz="1600" i="1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Praćenje</a:t>
            </a:r>
            <a:r>
              <a:rPr lang="en-US" sz="1600" dirty="0"/>
              <a:t> </a:t>
            </a:r>
            <a:r>
              <a:rPr lang="en-US" sz="1600" dirty="0" err="1"/>
              <a:t>provođenja</a:t>
            </a:r>
            <a:r>
              <a:rPr lang="en-US" sz="1600" dirty="0"/>
              <a:t> </a:t>
            </a:r>
            <a:r>
              <a:rPr lang="en-US" sz="1600" dirty="0" err="1"/>
              <a:t>preporuka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obavljenih</a:t>
            </a:r>
            <a:r>
              <a:rPr lang="en-US" sz="1600" dirty="0"/>
              <a:t> </a:t>
            </a:r>
            <a:r>
              <a:rPr lang="en-US" sz="1600" dirty="0" err="1"/>
              <a:t>revizija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Praćenje</a:t>
            </a:r>
            <a:r>
              <a:rPr lang="en-US" sz="1600" dirty="0"/>
              <a:t> </a:t>
            </a:r>
            <a:r>
              <a:rPr lang="en-US" sz="1600" dirty="0" err="1"/>
              <a:t>mjerljivih</a:t>
            </a:r>
            <a:r>
              <a:rPr lang="en-US" sz="1600" dirty="0"/>
              <a:t> </a:t>
            </a:r>
            <a:r>
              <a:rPr lang="en-US" sz="1600" dirty="0" err="1"/>
              <a:t>efekata</a:t>
            </a:r>
            <a:r>
              <a:rPr lang="en-US" sz="1600" dirty="0"/>
              <a:t> </a:t>
            </a:r>
            <a:r>
              <a:rPr lang="en-US" sz="1600" dirty="0" err="1"/>
              <a:t>provođenja</a:t>
            </a:r>
            <a:r>
              <a:rPr lang="en-US" sz="1600" dirty="0"/>
              <a:t> </a:t>
            </a:r>
            <a:r>
              <a:rPr lang="en-US" sz="1600" dirty="0" err="1"/>
              <a:t>preporuka</a:t>
            </a:r>
            <a:r>
              <a:rPr lang="en-US" sz="1600" dirty="0"/>
              <a:t> </a:t>
            </a:r>
            <a:endParaRPr lang="bs-Latn-BA" sz="1600" dirty="0" smtClean="0"/>
          </a:p>
          <a:p>
            <a:r>
              <a:rPr lang="en-US" sz="1600" dirty="0" smtClean="0"/>
              <a:t>• </a:t>
            </a:r>
            <a:r>
              <a:rPr lang="en-US" sz="1600" dirty="0" err="1"/>
              <a:t>Praćenje</a:t>
            </a:r>
            <a:r>
              <a:rPr lang="en-US" sz="1600" dirty="0"/>
              <a:t> </a:t>
            </a:r>
            <a:r>
              <a:rPr lang="en-US" sz="1600" dirty="0" err="1"/>
              <a:t>podataka</a:t>
            </a:r>
            <a:r>
              <a:rPr lang="en-US" sz="1600" dirty="0"/>
              <a:t> u </a:t>
            </a:r>
            <a:r>
              <a:rPr lang="en-US" sz="1600" dirty="0" err="1"/>
              <a:t>registru</a:t>
            </a:r>
            <a:r>
              <a:rPr lang="en-US" sz="1600" dirty="0"/>
              <a:t> </a:t>
            </a:r>
            <a:r>
              <a:rPr lang="en-US" sz="1600" dirty="0" err="1"/>
              <a:t>rizika</a:t>
            </a:r>
            <a:r>
              <a:rPr lang="en-US" sz="1600" dirty="0"/>
              <a:t> </a:t>
            </a:r>
            <a:r>
              <a:rPr lang="en-US" sz="1600" dirty="0" err="1"/>
              <a:t>institucije</a:t>
            </a:r>
            <a:endParaRPr lang="en-US" sz="1600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00025" y="-19050"/>
            <a:ext cx="8743950" cy="68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60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dirty="0" smtClean="0"/>
              <a:t/>
            </a:r>
            <a:br>
              <a:rPr lang="bs-Latn-BA" sz="3600" dirty="0" smtClean="0"/>
            </a:br>
            <a:r>
              <a:rPr lang="bs-Latn-BA" sz="3600" dirty="0" smtClean="0"/>
              <a:t>Priroda posla - 2100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Uzeti u obzir: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s-Latn-BA" sz="2400" dirty="0" smtClean="0"/>
              <a:t>Korporativno upravljanje (upravljanje)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s-Latn-BA" sz="2400" dirty="0" smtClean="0"/>
              <a:t>Upravljanje rizicima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s-Latn-BA" sz="2400" dirty="0" smtClean="0"/>
              <a:t>Kontrole</a:t>
            </a:r>
          </a:p>
          <a:p>
            <a:pPr>
              <a:buFont typeface="Wingdings" panose="05000000000000000000" pitchFamily="2" charset="2"/>
              <a:buChar char="ü"/>
            </a:pPr>
            <a:endParaRPr lang="bs-Latn-BA" sz="2400" dirty="0"/>
          </a:p>
          <a:p>
            <a:pPr marL="0" indent="0">
              <a:buNone/>
            </a:pPr>
            <a:endParaRPr lang="bs-Latn-BA" sz="2400" dirty="0" smtClean="0"/>
          </a:p>
          <a:p>
            <a:pPr marL="0" indent="0">
              <a:buNone/>
            </a:pPr>
            <a:endParaRPr lang="bs-Latn-BA" sz="2400" dirty="0" smtClean="0"/>
          </a:p>
          <a:p>
            <a:r>
              <a:rPr lang="bs-Latn-BA" sz="2400" dirty="0" smtClean="0"/>
              <a:t>Analizu utjecaja (analiza procesa / područja i efekti slabosti - posljedice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802284" y="1554481"/>
            <a:ext cx="3092334" cy="3291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s-Latn-BA" sz="1400" dirty="0" smtClean="0"/>
              <a:t>Procjena procedura, kako se upravlja rizicima, pristup imovini i evidencijama, IT sistemi – zaštita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s-Latn-BA" sz="1400" dirty="0" smtClean="0"/>
              <a:t>Procjena da li su rizicima upravlja imajući u vidu ciljeve poslovnog procesa, adekvatnost mjera, izvještavanje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s-Latn-BA" sz="1400" dirty="0" smtClean="0"/>
              <a:t>Procjena adekvatnosti i efektivnosti kontrola (ostvarivanje cilja poslovnog procesa, pouzdanost i integritet informacija, efektivnost i efikasnost, usklađenost)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59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1929</Words>
  <Application>Microsoft Office PowerPoint</Application>
  <PresentationFormat>On-screen Show (4:3)</PresentationFormat>
  <Paragraphs>376</Paragraphs>
  <Slides>22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Theme</vt:lpstr>
      <vt:lpstr>Microsoft Word Document</vt:lpstr>
      <vt:lpstr>Praktična implementacija planiranja i obavljanja pojedinačnih angažmana interne revizije uz efikasno unošenje podataka u aplikaciju PIFC</vt:lpstr>
      <vt:lpstr> Sadržaj:</vt:lpstr>
      <vt:lpstr> Proces – obavljanje pojedinačnog angažmana.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Priroda posla - 2100</vt:lpstr>
      <vt:lpstr> Plan revizije</vt:lpstr>
      <vt:lpstr> Preliminarna procjena</vt:lpstr>
      <vt:lpstr> Program revizije</vt:lpstr>
      <vt:lpstr> Izvještavanje</vt:lpstr>
      <vt:lpstr> Izvještavanje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Dodana vrijednost interne revizije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Amela Muftic</cp:lastModifiedBy>
  <cp:revision>58</cp:revision>
  <dcterms:created xsi:type="dcterms:W3CDTF">2019-04-24T11:33:41Z</dcterms:created>
  <dcterms:modified xsi:type="dcterms:W3CDTF">2024-01-31T11:25:41Z</dcterms:modified>
</cp:coreProperties>
</file>