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9"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14" r:id="rId48"/>
    <p:sldId id="315" r:id="rId49"/>
    <p:sldId id="316" r:id="rId50"/>
    <p:sldId id="312" r:id="rId51"/>
    <p:sldId id="313" r:id="rId52"/>
    <p:sldId id="322" r:id="rId53"/>
    <p:sldId id="309" r:id="rId54"/>
    <p:sldId id="310" r:id="rId55"/>
    <p:sldId id="311" r:id="rId56"/>
    <p:sldId id="317" r:id="rId57"/>
    <p:sldId id="318" r:id="rId58"/>
    <p:sldId id="319" r:id="rId59"/>
    <p:sldId id="320" r:id="rId60"/>
    <p:sldId id="32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499" autoAdjust="0"/>
  </p:normalViewPr>
  <p:slideViewPr>
    <p:cSldViewPr snapToGrid="0">
      <p:cViewPr varScale="1">
        <p:scale>
          <a:sx n="63" d="100"/>
          <a:sy n="63" d="100"/>
        </p:scale>
        <p:origin x="157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FDC97-1284-4450-A2D7-72859554347D}"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pl-PL"/>
        </a:p>
      </dgm:t>
    </dgm:pt>
    <dgm:pt modelId="{8EA6E011-0F74-4122-9495-85E414A032F7}">
      <dgm:prSet phldrT="[Tekst]" custT="1"/>
      <dgm:spPr>
        <a:solidFill>
          <a:srgbClr val="00B0F0"/>
        </a:solidFill>
      </dgm:spPr>
      <dgm:t>
        <a:bodyPr/>
        <a:lstStyle/>
        <a:p>
          <a:r>
            <a:rPr lang="pl-PL" sz="2400" b="1" dirty="0" smtClean="0">
              <a:solidFill>
                <a:schemeClr val="tx1"/>
              </a:solidFill>
            </a:rPr>
            <a:t>Stanje</a:t>
          </a:r>
          <a:endParaRPr lang="pl-PL" sz="2400" b="1" dirty="0">
            <a:solidFill>
              <a:schemeClr val="tx1"/>
            </a:solidFill>
          </a:endParaRPr>
        </a:p>
      </dgm:t>
    </dgm:pt>
    <dgm:pt modelId="{751B7AE0-1D50-4876-8524-C23B80FA84BB}" type="parTrans" cxnId="{FD8FDBFC-8AC9-4BE9-9634-F25E9E7418CB}">
      <dgm:prSet/>
      <dgm:spPr/>
      <dgm:t>
        <a:bodyPr/>
        <a:lstStyle/>
        <a:p>
          <a:endParaRPr lang="pl-PL"/>
        </a:p>
      </dgm:t>
    </dgm:pt>
    <dgm:pt modelId="{CEBC0494-EBA7-4AD6-9B9C-BC0C75F92C84}" type="sibTrans" cxnId="{FD8FDBFC-8AC9-4BE9-9634-F25E9E7418CB}">
      <dgm:prSet/>
      <dgm:spPr/>
      <dgm:t>
        <a:bodyPr/>
        <a:lstStyle/>
        <a:p>
          <a:endParaRPr lang="pl-PL"/>
        </a:p>
      </dgm:t>
    </dgm:pt>
    <dgm:pt modelId="{39030E09-40B8-45FE-9C96-184987DA4F65}">
      <dgm:prSet phldrT="[Tekst]" custT="1"/>
      <dgm:spPr/>
      <dgm:t>
        <a:bodyPr/>
        <a:lstStyle/>
        <a:p>
          <a:r>
            <a:rPr lang="pl-PL" sz="1400" dirty="0" smtClean="0"/>
            <a:t>Grupe za obradu poreskih prijava u RC A duži vremenski period kasne po nekoliko mjeseci sa pokretanjem prekršajnog postupka za obveznike koji ne podnose poreske prijave ili kasne sa njihovim podnošenjem. Trenutno postoji veliki broj nepokrenutih prekršajnih postupaka. Kontinuirano raste broj obveznika koji ne podnose ili kasne sa podnošenjem poreskih prijava, pri čemu se mjesecima ponavlja značajan broj istih obveznika. Manji broj obveznika u međuvremenu se deregistruje. </a:t>
          </a:r>
          <a:endParaRPr lang="pl-PL" sz="1400" dirty="0"/>
        </a:p>
      </dgm:t>
    </dgm:pt>
    <dgm:pt modelId="{C62B4596-58B8-4C02-9309-D45270216F38}" type="parTrans" cxnId="{717F7DD0-CF0C-4503-BE00-BE5D33A84A1E}">
      <dgm:prSet/>
      <dgm:spPr/>
      <dgm:t>
        <a:bodyPr/>
        <a:lstStyle/>
        <a:p>
          <a:endParaRPr lang="pl-PL"/>
        </a:p>
      </dgm:t>
    </dgm:pt>
    <dgm:pt modelId="{F0CCA230-15E3-4192-95C9-E388E29F96EE}" type="sibTrans" cxnId="{717F7DD0-CF0C-4503-BE00-BE5D33A84A1E}">
      <dgm:prSet/>
      <dgm:spPr/>
      <dgm:t>
        <a:bodyPr/>
        <a:lstStyle/>
        <a:p>
          <a:endParaRPr lang="pl-PL"/>
        </a:p>
      </dgm:t>
    </dgm:pt>
    <dgm:pt modelId="{0C50D2F2-E071-4529-B367-F85CF3B0E807}">
      <dgm:prSet phldrT="[Tekst]"/>
      <dgm:spPr>
        <a:solidFill>
          <a:srgbClr val="92D050"/>
        </a:solidFill>
      </dgm:spPr>
      <dgm:t>
        <a:bodyPr/>
        <a:lstStyle/>
        <a:p>
          <a:r>
            <a:rPr lang="pl-PL" b="1" dirty="0" smtClean="0">
              <a:solidFill>
                <a:schemeClr val="tx1"/>
              </a:solidFill>
            </a:rPr>
            <a:t>Rezultat poređenja između trenutnog i ispravnog stanja</a:t>
          </a:r>
          <a:endParaRPr lang="pl-PL" b="1" dirty="0">
            <a:solidFill>
              <a:schemeClr val="tx1"/>
            </a:solidFill>
          </a:endParaRPr>
        </a:p>
      </dgm:t>
    </dgm:pt>
    <dgm:pt modelId="{EAEED6E6-E029-4D67-ACF9-D79BCA85692E}" type="parTrans" cxnId="{E2A2B4AF-43A1-41BE-BA4F-59201DC61629}">
      <dgm:prSet/>
      <dgm:spPr/>
      <dgm:t>
        <a:bodyPr/>
        <a:lstStyle/>
        <a:p>
          <a:endParaRPr lang="pl-PL"/>
        </a:p>
      </dgm:t>
    </dgm:pt>
    <dgm:pt modelId="{0D55DCBC-5B13-4FA8-9E72-27E797E3A0E7}" type="sibTrans" cxnId="{E2A2B4AF-43A1-41BE-BA4F-59201DC61629}">
      <dgm:prSet/>
      <dgm:spPr/>
      <dgm:t>
        <a:bodyPr/>
        <a:lstStyle/>
        <a:p>
          <a:endParaRPr lang="pl-PL"/>
        </a:p>
      </dgm:t>
    </dgm:pt>
    <dgm:pt modelId="{1666AB89-1E08-4376-BD48-F281D78774A3}">
      <dgm:prSet phldrT="[Tekst]" custT="1"/>
      <dgm:spPr/>
      <dgm:t>
        <a:bodyPr/>
        <a:lstStyle/>
        <a:p>
          <a:r>
            <a:rPr lang="pl-PL" sz="1400" dirty="0" smtClean="0"/>
            <a:t>Neblagovremeno pokretanje prekršajnih postupaka zbog nedostatka zaposlenih i prevelikog opterećenja poslom u RC A. </a:t>
          </a:r>
          <a:endParaRPr lang="pl-PL" sz="1400" dirty="0"/>
        </a:p>
      </dgm:t>
    </dgm:pt>
    <dgm:pt modelId="{99CAE722-2148-4344-A6FC-E5B6CEB22FD3}" type="parTrans" cxnId="{1CD2EDB7-800E-4943-97E1-8533D236DCBA}">
      <dgm:prSet/>
      <dgm:spPr/>
      <dgm:t>
        <a:bodyPr/>
        <a:lstStyle/>
        <a:p>
          <a:endParaRPr lang="pl-PL"/>
        </a:p>
      </dgm:t>
    </dgm:pt>
    <dgm:pt modelId="{4C20B0DF-9992-44E6-B912-863353F58837}" type="sibTrans" cxnId="{1CD2EDB7-800E-4943-97E1-8533D236DCBA}">
      <dgm:prSet/>
      <dgm:spPr/>
      <dgm:t>
        <a:bodyPr/>
        <a:lstStyle/>
        <a:p>
          <a:endParaRPr lang="pl-PL"/>
        </a:p>
      </dgm:t>
    </dgm:pt>
    <dgm:pt modelId="{7F8CA682-CFC2-4204-A34D-D54E28BA1F11}">
      <dgm:prSet phldrT="[Tekst]" custT="1"/>
      <dgm:spPr>
        <a:solidFill>
          <a:schemeClr val="accent1">
            <a:lumMod val="60000"/>
            <a:lumOff val="40000"/>
          </a:schemeClr>
        </a:solidFill>
        <a:ln>
          <a:solidFill>
            <a:schemeClr val="accent1"/>
          </a:solidFill>
        </a:ln>
      </dgm:spPr>
      <dgm:t>
        <a:bodyPr/>
        <a:lstStyle/>
        <a:p>
          <a:r>
            <a:rPr lang="pl-PL" sz="2400" b="1" dirty="0" smtClean="0">
              <a:solidFill>
                <a:schemeClr val="tx1"/>
              </a:solidFill>
            </a:rPr>
            <a:t>Efekat</a:t>
          </a:r>
          <a:endParaRPr lang="pl-PL" sz="2400" b="1" dirty="0">
            <a:solidFill>
              <a:schemeClr val="tx1"/>
            </a:solidFill>
          </a:endParaRPr>
        </a:p>
      </dgm:t>
    </dgm:pt>
    <dgm:pt modelId="{6C1E7233-CDFA-45D5-864F-319A896FD770}" type="parTrans" cxnId="{F18F08E4-DF94-4C98-936A-42DB6B691365}">
      <dgm:prSet/>
      <dgm:spPr/>
      <dgm:t>
        <a:bodyPr/>
        <a:lstStyle/>
        <a:p>
          <a:endParaRPr lang="pl-PL"/>
        </a:p>
      </dgm:t>
    </dgm:pt>
    <dgm:pt modelId="{3D196602-2143-4234-A3D3-CE9F07FADE31}" type="sibTrans" cxnId="{F18F08E4-DF94-4C98-936A-42DB6B691365}">
      <dgm:prSet/>
      <dgm:spPr/>
      <dgm:t>
        <a:bodyPr/>
        <a:lstStyle/>
        <a:p>
          <a:endParaRPr lang="pl-PL"/>
        </a:p>
      </dgm:t>
    </dgm:pt>
    <dgm:pt modelId="{DA7B9B2E-0F57-4D26-8D98-D0E675B1CD03}">
      <dgm:prSet phldrT="[Tekst]" custT="1"/>
      <dgm:spPr/>
      <dgm:t>
        <a:bodyPr/>
        <a:lstStyle/>
        <a:p>
          <a:r>
            <a:rPr lang="pl-PL" sz="1400" dirty="0" smtClean="0"/>
            <a:t>Ne može se pokrenuti prekršajni postupak protiv obveznika koji se u međuvremenu deregistruju, što  rezultira gubitkom prihoda. </a:t>
          </a:r>
          <a:endParaRPr lang="pl-PL" sz="1400" dirty="0"/>
        </a:p>
      </dgm:t>
    </dgm:pt>
    <dgm:pt modelId="{D6A31E42-D990-4177-A232-8B1E26AA0AA4}" type="parTrans" cxnId="{803D11C2-5DE8-40E9-833B-F0DBE14BDB3F}">
      <dgm:prSet/>
      <dgm:spPr/>
      <dgm:t>
        <a:bodyPr/>
        <a:lstStyle/>
        <a:p>
          <a:endParaRPr lang="pl-PL"/>
        </a:p>
      </dgm:t>
    </dgm:pt>
    <dgm:pt modelId="{72498A6D-89B8-4C78-A1FE-0F6556227112}" type="sibTrans" cxnId="{803D11C2-5DE8-40E9-833B-F0DBE14BDB3F}">
      <dgm:prSet/>
      <dgm:spPr/>
      <dgm:t>
        <a:bodyPr/>
        <a:lstStyle/>
        <a:p>
          <a:endParaRPr lang="pl-PL"/>
        </a:p>
      </dgm:t>
    </dgm:pt>
    <dgm:pt modelId="{AD8C014E-AC78-4ED1-949A-F22A9A6EAF9D}">
      <dgm:prSet phldrT="[Tekst]" custT="1"/>
      <dgm:spPr/>
      <dgm:t>
        <a:bodyPr/>
        <a:lstStyle/>
        <a:p>
          <a:r>
            <a:rPr lang="pl-PL" sz="1400" dirty="0" smtClean="0"/>
            <a:t>Disciplina poreskih obveznika kontinuirano se pogoršava. </a:t>
          </a:r>
          <a:endParaRPr lang="pl-PL" sz="1400" dirty="0"/>
        </a:p>
      </dgm:t>
    </dgm:pt>
    <dgm:pt modelId="{7B7C4CD8-F0E2-42FC-AD80-BFBD2A48E2FC}" type="parTrans" cxnId="{13371D0A-7C5C-44CE-BA99-01F42B8226F8}">
      <dgm:prSet/>
      <dgm:spPr/>
      <dgm:t>
        <a:bodyPr/>
        <a:lstStyle/>
        <a:p>
          <a:endParaRPr lang="bs-Latn-BA"/>
        </a:p>
      </dgm:t>
    </dgm:pt>
    <dgm:pt modelId="{2194BBF2-07D3-475C-8014-786088F23228}" type="sibTrans" cxnId="{13371D0A-7C5C-44CE-BA99-01F42B8226F8}">
      <dgm:prSet/>
      <dgm:spPr/>
      <dgm:t>
        <a:bodyPr/>
        <a:lstStyle/>
        <a:p>
          <a:endParaRPr lang="bs-Latn-BA"/>
        </a:p>
      </dgm:t>
    </dgm:pt>
    <dgm:pt modelId="{F8641C53-CB88-492C-9A0E-05796DB31418}">
      <dgm:prSet phldrT="[Tekst]" custT="1"/>
      <dgm:spPr/>
      <dgm:t>
        <a:bodyPr/>
        <a:lstStyle/>
        <a:p>
          <a:r>
            <a:rPr lang="pl-PL" sz="1400" dirty="0" smtClean="0"/>
            <a:t> Isti obveznici kontinuirano čine prekršaj, a povećava se i broj novih počinilaca prekršaja.</a:t>
          </a:r>
          <a:endParaRPr lang="pl-PL" sz="1400" dirty="0"/>
        </a:p>
      </dgm:t>
    </dgm:pt>
    <dgm:pt modelId="{9DE9126F-B98A-4EE5-8334-FF9BDFCCE9B2}" type="parTrans" cxnId="{98451136-95F0-41E1-89BE-639DCBCCC0D6}">
      <dgm:prSet/>
      <dgm:spPr/>
      <dgm:t>
        <a:bodyPr/>
        <a:lstStyle/>
        <a:p>
          <a:endParaRPr lang="bs-Latn-BA"/>
        </a:p>
      </dgm:t>
    </dgm:pt>
    <dgm:pt modelId="{466D6726-5BD3-46AC-A3C4-18BA7A36C091}" type="sibTrans" cxnId="{98451136-95F0-41E1-89BE-639DCBCCC0D6}">
      <dgm:prSet/>
      <dgm:spPr/>
      <dgm:t>
        <a:bodyPr/>
        <a:lstStyle/>
        <a:p>
          <a:endParaRPr lang="bs-Latn-BA"/>
        </a:p>
      </dgm:t>
    </dgm:pt>
    <dgm:pt modelId="{6A51E005-E158-46C0-AE37-4E7668E46E12}">
      <dgm:prSet phldrT="[Tekst]" custT="1"/>
      <dgm:spPr/>
      <dgm:t>
        <a:bodyPr/>
        <a:lstStyle/>
        <a:p>
          <a:r>
            <a:rPr lang="pl-PL" sz="1400" dirty="0" smtClean="0"/>
            <a:t>U RC D svi postupci su blagovremeno i pravilno pokrenuti, samo nekoliko obveznika kasni ili ne podnosi poreske prijave.</a:t>
          </a:r>
          <a:endParaRPr lang="pl-PL" sz="1400" dirty="0"/>
        </a:p>
      </dgm:t>
    </dgm:pt>
    <dgm:pt modelId="{B01A5BCB-5456-4BA4-B701-88B583953445}" type="parTrans" cxnId="{64F3F439-BBB9-4366-9ED0-CF2F347309B5}">
      <dgm:prSet/>
      <dgm:spPr/>
      <dgm:t>
        <a:bodyPr/>
        <a:lstStyle/>
        <a:p>
          <a:endParaRPr lang="bs-Latn-BA"/>
        </a:p>
      </dgm:t>
    </dgm:pt>
    <dgm:pt modelId="{50797A9C-A6A9-4A32-8E06-568510E7B307}" type="sibTrans" cxnId="{64F3F439-BBB9-4366-9ED0-CF2F347309B5}">
      <dgm:prSet/>
      <dgm:spPr/>
      <dgm:t>
        <a:bodyPr/>
        <a:lstStyle/>
        <a:p>
          <a:endParaRPr lang="bs-Latn-BA"/>
        </a:p>
      </dgm:t>
    </dgm:pt>
    <dgm:pt modelId="{0395F748-CD1B-4A2C-ACBC-9278AD55778A}">
      <dgm:prSet phldrT="[Tekst]" custT="1"/>
      <dgm:spPr/>
      <dgm:t>
        <a:bodyPr/>
        <a:lstStyle/>
        <a:p>
          <a:endParaRPr lang="pl-PL" sz="1400" dirty="0"/>
        </a:p>
      </dgm:t>
    </dgm:pt>
    <dgm:pt modelId="{2C3A4A4C-6324-44EB-9190-49E1C1C3FC40}" type="parTrans" cxnId="{CB135D24-1D28-42F8-987D-F1276E715966}">
      <dgm:prSet/>
      <dgm:spPr/>
      <dgm:t>
        <a:bodyPr/>
        <a:lstStyle/>
        <a:p>
          <a:endParaRPr lang="bs-Latn-BA"/>
        </a:p>
      </dgm:t>
    </dgm:pt>
    <dgm:pt modelId="{FCE45224-4CFF-40D9-BC65-527D14829581}" type="sibTrans" cxnId="{CB135D24-1D28-42F8-987D-F1276E715966}">
      <dgm:prSet/>
      <dgm:spPr/>
      <dgm:t>
        <a:bodyPr/>
        <a:lstStyle/>
        <a:p>
          <a:endParaRPr lang="bs-Latn-BA"/>
        </a:p>
      </dgm:t>
    </dgm:pt>
    <dgm:pt modelId="{D2639ED8-D39C-4989-8AA8-E5E8F35126FD}" type="pres">
      <dgm:prSet presAssocID="{220FDC97-1284-4450-A2D7-72859554347D}" presName="rootnode" presStyleCnt="0">
        <dgm:presLayoutVars>
          <dgm:chMax/>
          <dgm:chPref/>
          <dgm:dir/>
          <dgm:animLvl val="lvl"/>
        </dgm:presLayoutVars>
      </dgm:prSet>
      <dgm:spPr/>
      <dgm:t>
        <a:bodyPr/>
        <a:lstStyle/>
        <a:p>
          <a:endParaRPr lang="pl-PL"/>
        </a:p>
      </dgm:t>
    </dgm:pt>
    <dgm:pt modelId="{B9F2DF05-7877-422E-A392-5E04B03ED347}" type="pres">
      <dgm:prSet presAssocID="{8EA6E011-0F74-4122-9495-85E414A032F7}" presName="composite" presStyleCnt="0"/>
      <dgm:spPr/>
    </dgm:pt>
    <dgm:pt modelId="{7E6EF922-1707-468A-AB6F-E6F81057BD81}" type="pres">
      <dgm:prSet presAssocID="{8EA6E011-0F74-4122-9495-85E414A032F7}" presName="bentUpArrow1" presStyleLbl="alignImgPlace1" presStyleIdx="0" presStyleCnt="2" custScaleY="154363" custLinFactNeighborX="-53218" custLinFactNeighborY="-32815"/>
      <dgm:spPr/>
    </dgm:pt>
    <dgm:pt modelId="{6BE5E3FE-5E58-4336-BEED-87FEE7B5DD9A}" type="pres">
      <dgm:prSet presAssocID="{8EA6E011-0F74-4122-9495-85E414A032F7}" presName="ParentText" presStyleLbl="node1" presStyleIdx="0" presStyleCnt="3" custScaleX="129737" custScaleY="141717" custLinFactNeighborX="-51494" custLinFactNeighborY="-64363">
        <dgm:presLayoutVars>
          <dgm:chMax val="1"/>
          <dgm:chPref val="1"/>
          <dgm:bulletEnabled val="1"/>
        </dgm:presLayoutVars>
      </dgm:prSet>
      <dgm:spPr/>
      <dgm:t>
        <a:bodyPr/>
        <a:lstStyle/>
        <a:p>
          <a:endParaRPr lang="pl-PL"/>
        </a:p>
      </dgm:t>
    </dgm:pt>
    <dgm:pt modelId="{9C9D9EB3-C527-48BE-AADE-000045F67B6D}" type="pres">
      <dgm:prSet presAssocID="{8EA6E011-0F74-4122-9495-85E414A032F7}" presName="ChildText" presStyleLbl="revTx" presStyleIdx="0" presStyleCnt="3" custScaleX="586567" custScaleY="194237" custLinFactX="100000" custLinFactNeighborX="100500" custLinFactNeighborY="-56272">
        <dgm:presLayoutVars>
          <dgm:chMax val="0"/>
          <dgm:chPref val="0"/>
          <dgm:bulletEnabled val="1"/>
        </dgm:presLayoutVars>
      </dgm:prSet>
      <dgm:spPr/>
      <dgm:t>
        <a:bodyPr/>
        <a:lstStyle/>
        <a:p>
          <a:endParaRPr lang="pl-PL"/>
        </a:p>
      </dgm:t>
    </dgm:pt>
    <dgm:pt modelId="{3944A423-7659-40C1-B689-F36763CBE719}" type="pres">
      <dgm:prSet presAssocID="{CEBC0494-EBA7-4AD6-9B9C-BC0C75F92C84}" presName="sibTrans" presStyleCnt="0"/>
      <dgm:spPr/>
    </dgm:pt>
    <dgm:pt modelId="{44F34B20-FD7D-4D79-95E6-87E9C1D4BCFF}" type="pres">
      <dgm:prSet presAssocID="{0C50D2F2-E071-4529-B367-F85CF3B0E807}" presName="composite" presStyleCnt="0"/>
      <dgm:spPr/>
    </dgm:pt>
    <dgm:pt modelId="{932573C7-F980-4833-AEF2-5B4625426367}" type="pres">
      <dgm:prSet presAssocID="{0C50D2F2-E071-4529-B367-F85CF3B0E807}" presName="bentUpArrow1" presStyleLbl="alignImgPlace1" presStyleIdx="1" presStyleCnt="2" custScaleY="102994" custLinFactNeighborX="-75474" custLinFactNeighborY="36742"/>
      <dgm:spPr/>
    </dgm:pt>
    <dgm:pt modelId="{7F40ABB3-B680-4DF1-9AD5-3FBA142377E4}" type="pres">
      <dgm:prSet presAssocID="{0C50D2F2-E071-4529-B367-F85CF3B0E807}" presName="ParentText" presStyleLbl="node1" presStyleIdx="1" presStyleCnt="3" custScaleX="138420" custScaleY="158202" custLinFactNeighborX="-80203" custLinFactNeighborY="-13785">
        <dgm:presLayoutVars>
          <dgm:chMax val="1"/>
          <dgm:chPref val="1"/>
          <dgm:bulletEnabled val="1"/>
        </dgm:presLayoutVars>
      </dgm:prSet>
      <dgm:spPr/>
      <dgm:t>
        <a:bodyPr/>
        <a:lstStyle/>
        <a:p>
          <a:endParaRPr lang="pl-PL"/>
        </a:p>
      </dgm:t>
    </dgm:pt>
    <dgm:pt modelId="{EABD0C8F-1A91-493C-8F42-27FD0327AE5A}" type="pres">
      <dgm:prSet presAssocID="{0C50D2F2-E071-4529-B367-F85CF3B0E807}" presName="ChildText" presStyleLbl="revTx" presStyleIdx="1" presStyleCnt="3" custScaleX="416262" custScaleY="130559" custLinFactNeighborX="77381" custLinFactNeighborY="-25069">
        <dgm:presLayoutVars>
          <dgm:chMax val="0"/>
          <dgm:chPref val="0"/>
          <dgm:bulletEnabled val="1"/>
        </dgm:presLayoutVars>
      </dgm:prSet>
      <dgm:spPr/>
      <dgm:t>
        <a:bodyPr/>
        <a:lstStyle/>
        <a:p>
          <a:endParaRPr lang="pl-PL"/>
        </a:p>
      </dgm:t>
    </dgm:pt>
    <dgm:pt modelId="{4E29AF01-2BBB-4866-91A9-D8B294DFB827}" type="pres">
      <dgm:prSet presAssocID="{0D55DCBC-5B13-4FA8-9E72-27E797E3A0E7}" presName="sibTrans" presStyleCnt="0"/>
      <dgm:spPr/>
    </dgm:pt>
    <dgm:pt modelId="{48AB950C-888F-400B-874D-2AE32B158886}" type="pres">
      <dgm:prSet presAssocID="{7F8CA682-CFC2-4204-A34D-D54E28BA1F11}" presName="composite" presStyleCnt="0"/>
      <dgm:spPr/>
    </dgm:pt>
    <dgm:pt modelId="{876101F4-AE0E-4927-9E19-0260025DC903}" type="pres">
      <dgm:prSet presAssocID="{7F8CA682-CFC2-4204-A34D-D54E28BA1F11}" presName="ParentText" presStyleLbl="node1" presStyleIdx="2" presStyleCnt="3" custScaleX="138648" custScaleY="147876" custLinFactX="-47572" custLinFactNeighborX="-100000" custLinFactNeighborY="6924">
        <dgm:presLayoutVars>
          <dgm:chMax val="1"/>
          <dgm:chPref val="1"/>
          <dgm:bulletEnabled val="1"/>
        </dgm:presLayoutVars>
      </dgm:prSet>
      <dgm:spPr/>
      <dgm:t>
        <a:bodyPr/>
        <a:lstStyle/>
        <a:p>
          <a:endParaRPr lang="pl-PL"/>
        </a:p>
      </dgm:t>
    </dgm:pt>
    <dgm:pt modelId="{E599908F-2337-4FF9-A296-8940724771DE}" type="pres">
      <dgm:prSet presAssocID="{7F8CA682-CFC2-4204-A34D-D54E28BA1F11}" presName="FinalChildText" presStyleLbl="revTx" presStyleIdx="2" presStyleCnt="3" custScaleX="375188" custScaleY="225851" custLinFactNeighborX="-33666" custLinFactNeighborY="5810">
        <dgm:presLayoutVars>
          <dgm:chMax val="0"/>
          <dgm:chPref val="0"/>
          <dgm:bulletEnabled val="1"/>
        </dgm:presLayoutVars>
      </dgm:prSet>
      <dgm:spPr/>
      <dgm:t>
        <a:bodyPr/>
        <a:lstStyle/>
        <a:p>
          <a:endParaRPr lang="pl-PL"/>
        </a:p>
      </dgm:t>
    </dgm:pt>
  </dgm:ptLst>
  <dgm:cxnLst>
    <dgm:cxn modelId="{967FA954-D06A-4F3A-9969-4F3E4B991B4D}" type="presOf" srcId="{220FDC97-1284-4450-A2D7-72859554347D}" destId="{D2639ED8-D39C-4989-8AA8-E5E8F35126FD}" srcOrd="0" destOrd="0" presId="urn:microsoft.com/office/officeart/2005/8/layout/StepDownProcess"/>
    <dgm:cxn modelId="{141907CC-24A5-4688-BB48-DA617EC0FF09}" type="presOf" srcId="{DA7B9B2E-0F57-4D26-8D98-D0E675B1CD03}" destId="{E599908F-2337-4FF9-A296-8940724771DE}" srcOrd="0" destOrd="0" presId="urn:microsoft.com/office/officeart/2005/8/layout/StepDownProcess"/>
    <dgm:cxn modelId="{BD2B02BB-4F6E-408D-8051-37651177928A}" type="presOf" srcId="{F8641C53-CB88-492C-9A0E-05796DB31418}" destId="{E599908F-2337-4FF9-A296-8940724771DE}" srcOrd="0" destOrd="2" presId="urn:microsoft.com/office/officeart/2005/8/layout/StepDownProcess"/>
    <dgm:cxn modelId="{3B43DDB4-E03F-48AF-9C05-94E348765483}" type="presOf" srcId="{1666AB89-1E08-4376-BD48-F281D78774A3}" destId="{EABD0C8F-1A91-493C-8F42-27FD0327AE5A}" srcOrd="0" destOrd="0" presId="urn:microsoft.com/office/officeart/2005/8/layout/StepDownProcess"/>
    <dgm:cxn modelId="{0DDA0CD2-A583-4788-8DDA-74BE460B2E0A}" type="presOf" srcId="{8EA6E011-0F74-4122-9495-85E414A032F7}" destId="{6BE5E3FE-5E58-4336-BEED-87FEE7B5DD9A}" srcOrd="0" destOrd="0" presId="urn:microsoft.com/office/officeart/2005/8/layout/StepDownProcess"/>
    <dgm:cxn modelId="{F18F08E4-DF94-4C98-936A-42DB6B691365}" srcId="{220FDC97-1284-4450-A2D7-72859554347D}" destId="{7F8CA682-CFC2-4204-A34D-D54E28BA1F11}" srcOrd="2" destOrd="0" parTransId="{6C1E7233-CDFA-45D5-864F-319A896FD770}" sibTransId="{3D196602-2143-4234-A3D3-CE9F07FADE31}"/>
    <dgm:cxn modelId="{13371D0A-7C5C-44CE-BA99-01F42B8226F8}" srcId="{7F8CA682-CFC2-4204-A34D-D54E28BA1F11}" destId="{AD8C014E-AC78-4ED1-949A-F22A9A6EAF9D}" srcOrd="1" destOrd="0" parTransId="{7B7C4CD8-F0E2-42FC-AD80-BFBD2A48E2FC}" sibTransId="{2194BBF2-07D3-475C-8014-786088F23228}"/>
    <dgm:cxn modelId="{041CFF15-638F-4B09-967E-9DAFB6F63BB1}" type="presOf" srcId="{7F8CA682-CFC2-4204-A34D-D54E28BA1F11}" destId="{876101F4-AE0E-4927-9E19-0260025DC903}" srcOrd="0" destOrd="0" presId="urn:microsoft.com/office/officeart/2005/8/layout/StepDownProcess"/>
    <dgm:cxn modelId="{CB135D24-1D28-42F8-987D-F1276E715966}" srcId="{8EA6E011-0F74-4122-9495-85E414A032F7}" destId="{0395F748-CD1B-4A2C-ACBC-9278AD55778A}" srcOrd="2" destOrd="0" parTransId="{2C3A4A4C-6324-44EB-9190-49E1C1C3FC40}" sibTransId="{FCE45224-4CFF-40D9-BC65-527D14829581}"/>
    <dgm:cxn modelId="{1CD2EDB7-800E-4943-97E1-8533D236DCBA}" srcId="{0C50D2F2-E071-4529-B367-F85CF3B0E807}" destId="{1666AB89-1E08-4376-BD48-F281D78774A3}" srcOrd="0" destOrd="0" parTransId="{99CAE722-2148-4344-A6FC-E5B6CEB22FD3}" sibTransId="{4C20B0DF-9992-44E6-B912-863353F58837}"/>
    <dgm:cxn modelId="{95163AAA-5339-4601-B593-7E40B05FCBF8}" type="presOf" srcId="{6A51E005-E158-46C0-AE37-4E7668E46E12}" destId="{9C9D9EB3-C527-48BE-AADE-000045F67B6D}" srcOrd="0" destOrd="1" presId="urn:microsoft.com/office/officeart/2005/8/layout/StepDownProcess"/>
    <dgm:cxn modelId="{803D11C2-5DE8-40E9-833B-F0DBE14BDB3F}" srcId="{7F8CA682-CFC2-4204-A34D-D54E28BA1F11}" destId="{DA7B9B2E-0F57-4D26-8D98-D0E675B1CD03}" srcOrd="0" destOrd="0" parTransId="{D6A31E42-D990-4177-A232-8B1E26AA0AA4}" sibTransId="{72498A6D-89B8-4C78-A1FE-0F6556227112}"/>
    <dgm:cxn modelId="{98451136-95F0-41E1-89BE-639DCBCCC0D6}" srcId="{7F8CA682-CFC2-4204-A34D-D54E28BA1F11}" destId="{F8641C53-CB88-492C-9A0E-05796DB31418}" srcOrd="2" destOrd="0" parTransId="{9DE9126F-B98A-4EE5-8334-FF9BDFCCE9B2}" sibTransId="{466D6726-5BD3-46AC-A3C4-18BA7A36C091}"/>
    <dgm:cxn modelId="{09D3D79E-5BF8-498E-9431-6A0EE2E2EBD4}" type="presOf" srcId="{AD8C014E-AC78-4ED1-949A-F22A9A6EAF9D}" destId="{E599908F-2337-4FF9-A296-8940724771DE}" srcOrd="0" destOrd="1" presId="urn:microsoft.com/office/officeart/2005/8/layout/StepDownProcess"/>
    <dgm:cxn modelId="{A78FE0D3-6C2B-43F6-A484-0D99F4CBFCED}" type="presOf" srcId="{39030E09-40B8-45FE-9C96-184987DA4F65}" destId="{9C9D9EB3-C527-48BE-AADE-000045F67B6D}" srcOrd="0" destOrd="0" presId="urn:microsoft.com/office/officeart/2005/8/layout/StepDownProcess"/>
    <dgm:cxn modelId="{E2A2B4AF-43A1-41BE-BA4F-59201DC61629}" srcId="{220FDC97-1284-4450-A2D7-72859554347D}" destId="{0C50D2F2-E071-4529-B367-F85CF3B0E807}" srcOrd="1" destOrd="0" parTransId="{EAEED6E6-E029-4D67-ACF9-D79BCA85692E}" sibTransId="{0D55DCBC-5B13-4FA8-9E72-27E797E3A0E7}"/>
    <dgm:cxn modelId="{CDA319D4-6E06-4E9C-81BC-07EF41AEA293}" type="presOf" srcId="{0C50D2F2-E071-4529-B367-F85CF3B0E807}" destId="{7F40ABB3-B680-4DF1-9AD5-3FBA142377E4}" srcOrd="0" destOrd="0" presId="urn:microsoft.com/office/officeart/2005/8/layout/StepDownProcess"/>
    <dgm:cxn modelId="{717F7DD0-CF0C-4503-BE00-BE5D33A84A1E}" srcId="{8EA6E011-0F74-4122-9495-85E414A032F7}" destId="{39030E09-40B8-45FE-9C96-184987DA4F65}" srcOrd="0" destOrd="0" parTransId="{C62B4596-58B8-4C02-9309-D45270216F38}" sibTransId="{F0CCA230-15E3-4192-95C9-E388E29F96EE}"/>
    <dgm:cxn modelId="{C930B2DB-7C7F-465E-88C0-A7D8B8A1E78B}" type="presOf" srcId="{0395F748-CD1B-4A2C-ACBC-9278AD55778A}" destId="{9C9D9EB3-C527-48BE-AADE-000045F67B6D}" srcOrd="0" destOrd="2" presId="urn:microsoft.com/office/officeart/2005/8/layout/StepDownProcess"/>
    <dgm:cxn modelId="{FD8FDBFC-8AC9-4BE9-9634-F25E9E7418CB}" srcId="{220FDC97-1284-4450-A2D7-72859554347D}" destId="{8EA6E011-0F74-4122-9495-85E414A032F7}" srcOrd="0" destOrd="0" parTransId="{751B7AE0-1D50-4876-8524-C23B80FA84BB}" sibTransId="{CEBC0494-EBA7-4AD6-9B9C-BC0C75F92C84}"/>
    <dgm:cxn modelId="{64F3F439-BBB9-4366-9ED0-CF2F347309B5}" srcId="{8EA6E011-0F74-4122-9495-85E414A032F7}" destId="{6A51E005-E158-46C0-AE37-4E7668E46E12}" srcOrd="1" destOrd="0" parTransId="{B01A5BCB-5456-4BA4-B701-88B583953445}" sibTransId="{50797A9C-A6A9-4A32-8E06-568510E7B307}"/>
    <dgm:cxn modelId="{47B6AB48-D3AF-41BF-937C-805ACD6A7DFB}" type="presParOf" srcId="{D2639ED8-D39C-4989-8AA8-E5E8F35126FD}" destId="{B9F2DF05-7877-422E-A392-5E04B03ED347}" srcOrd="0" destOrd="0" presId="urn:microsoft.com/office/officeart/2005/8/layout/StepDownProcess"/>
    <dgm:cxn modelId="{904B0440-9127-40C8-8DC6-C09E3DB1C62B}" type="presParOf" srcId="{B9F2DF05-7877-422E-A392-5E04B03ED347}" destId="{7E6EF922-1707-468A-AB6F-E6F81057BD81}" srcOrd="0" destOrd="0" presId="urn:microsoft.com/office/officeart/2005/8/layout/StepDownProcess"/>
    <dgm:cxn modelId="{2AC47B5E-167A-450B-8F35-344D0C7305B9}" type="presParOf" srcId="{B9F2DF05-7877-422E-A392-5E04B03ED347}" destId="{6BE5E3FE-5E58-4336-BEED-87FEE7B5DD9A}" srcOrd="1" destOrd="0" presId="urn:microsoft.com/office/officeart/2005/8/layout/StepDownProcess"/>
    <dgm:cxn modelId="{CC18A900-372F-4B0B-BBD0-070DB4594892}" type="presParOf" srcId="{B9F2DF05-7877-422E-A392-5E04B03ED347}" destId="{9C9D9EB3-C527-48BE-AADE-000045F67B6D}" srcOrd="2" destOrd="0" presId="urn:microsoft.com/office/officeart/2005/8/layout/StepDownProcess"/>
    <dgm:cxn modelId="{97FA46EE-CD0C-4B27-BE1F-FCCD176E2D86}" type="presParOf" srcId="{D2639ED8-D39C-4989-8AA8-E5E8F35126FD}" destId="{3944A423-7659-40C1-B689-F36763CBE719}" srcOrd="1" destOrd="0" presId="urn:microsoft.com/office/officeart/2005/8/layout/StepDownProcess"/>
    <dgm:cxn modelId="{5BC87537-236F-4B67-8978-128EA61BF2B2}" type="presParOf" srcId="{D2639ED8-D39C-4989-8AA8-E5E8F35126FD}" destId="{44F34B20-FD7D-4D79-95E6-87E9C1D4BCFF}" srcOrd="2" destOrd="0" presId="urn:microsoft.com/office/officeart/2005/8/layout/StepDownProcess"/>
    <dgm:cxn modelId="{87BBC3DD-A0C1-4FD3-9D31-88E31833EEDC}" type="presParOf" srcId="{44F34B20-FD7D-4D79-95E6-87E9C1D4BCFF}" destId="{932573C7-F980-4833-AEF2-5B4625426367}" srcOrd="0" destOrd="0" presId="urn:microsoft.com/office/officeart/2005/8/layout/StepDownProcess"/>
    <dgm:cxn modelId="{94FFA92D-D33B-492A-8365-0E7981494AD7}" type="presParOf" srcId="{44F34B20-FD7D-4D79-95E6-87E9C1D4BCFF}" destId="{7F40ABB3-B680-4DF1-9AD5-3FBA142377E4}" srcOrd="1" destOrd="0" presId="urn:microsoft.com/office/officeart/2005/8/layout/StepDownProcess"/>
    <dgm:cxn modelId="{670A7681-EF23-4EEC-8337-9C3B92BE92B5}" type="presParOf" srcId="{44F34B20-FD7D-4D79-95E6-87E9C1D4BCFF}" destId="{EABD0C8F-1A91-493C-8F42-27FD0327AE5A}" srcOrd="2" destOrd="0" presId="urn:microsoft.com/office/officeart/2005/8/layout/StepDownProcess"/>
    <dgm:cxn modelId="{8792CFA5-A4E5-477F-93E2-8D671A11FF0F}" type="presParOf" srcId="{D2639ED8-D39C-4989-8AA8-E5E8F35126FD}" destId="{4E29AF01-2BBB-4866-91A9-D8B294DFB827}" srcOrd="3" destOrd="0" presId="urn:microsoft.com/office/officeart/2005/8/layout/StepDownProcess"/>
    <dgm:cxn modelId="{118CDC95-9824-478B-9B7A-4DF2AEDADF25}" type="presParOf" srcId="{D2639ED8-D39C-4989-8AA8-E5E8F35126FD}" destId="{48AB950C-888F-400B-874D-2AE32B158886}" srcOrd="4" destOrd="0" presId="urn:microsoft.com/office/officeart/2005/8/layout/StepDownProcess"/>
    <dgm:cxn modelId="{E9B8D039-B10C-4683-AC65-9B49BE268ED1}" type="presParOf" srcId="{48AB950C-888F-400B-874D-2AE32B158886}" destId="{876101F4-AE0E-4927-9E19-0260025DC903}" srcOrd="0" destOrd="0" presId="urn:microsoft.com/office/officeart/2005/8/layout/StepDownProcess"/>
    <dgm:cxn modelId="{E3CFC124-9726-4540-9BA2-D5CBAD2D9243}" type="presParOf" srcId="{48AB950C-888F-400B-874D-2AE32B158886}" destId="{E599908F-2337-4FF9-A296-8940724771D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286DF-8CEE-4E80-AC5C-AB973FAB689E}"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pl-PL"/>
        </a:p>
      </dgm:t>
    </dgm:pt>
    <dgm:pt modelId="{98C628BE-5CD8-4947-BEF2-1A7D5235C36B}">
      <dgm:prSet phldrT="[Tekst]" custT="1"/>
      <dgm:spPr>
        <a:solidFill>
          <a:srgbClr val="00B0F0"/>
        </a:solidFill>
      </dgm:spPr>
      <dgm:t>
        <a:bodyPr/>
        <a:lstStyle/>
        <a:p>
          <a:r>
            <a:rPr lang="pl-PL" sz="2400" dirty="0" smtClean="0"/>
            <a:t>Efekat</a:t>
          </a:r>
          <a:endParaRPr lang="pl-PL" sz="2400" dirty="0"/>
        </a:p>
      </dgm:t>
    </dgm:pt>
    <dgm:pt modelId="{35D0F0DC-327C-4868-8BD4-59DC927A5C34}" type="parTrans" cxnId="{1F3BC20F-2A28-4A6A-8805-FF198236789C}">
      <dgm:prSet/>
      <dgm:spPr/>
      <dgm:t>
        <a:bodyPr/>
        <a:lstStyle/>
        <a:p>
          <a:endParaRPr lang="pl-PL"/>
        </a:p>
      </dgm:t>
    </dgm:pt>
    <dgm:pt modelId="{68F2F886-CD9C-40BC-896A-02C460247E8E}" type="sibTrans" cxnId="{1F3BC20F-2A28-4A6A-8805-FF198236789C}">
      <dgm:prSet/>
      <dgm:spPr/>
      <dgm:t>
        <a:bodyPr/>
        <a:lstStyle/>
        <a:p>
          <a:endParaRPr lang="pl-PL"/>
        </a:p>
      </dgm:t>
    </dgm:pt>
    <dgm:pt modelId="{5A94B92D-4AA2-49EF-A703-CFD0585C8293}">
      <dgm:prSet phldrT="[Tekst]" custT="1"/>
      <dgm:spPr/>
      <dgm:t>
        <a:bodyPr/>
        <a:lstStyle/>
        <a:p>
          <a:r>
            <a:rPr lang="pl-PL" sz="1600" dirty="0" smtClean="0"/>
            <a:t>Ne može se pokrenuti prekršajni postupak protiv obveznika koji se u međuvremenu deregistruju, što  rezultira gubitnom prihoda. </a:t>
          </a:r>
          <a:endParaRPr lang="pl-PL" sz="1600" dirty="0"/>
        </a:p>
      </dgm:t>
    </dgm:pt>
    <dgm:pt modelId="{2723B087-951F-4BDB-BB97-D3FBBE2EAD1B}" type="parTrans" cxnId="{EC740B87-421B-4FCB-A540-83B540696213}">
      <dgm:prSet/>
      <dgm:spPr/>
      <dgm:t>
        <a:bodyPr/>
        <a:lstStyle/>
        <a:p>
          <a:endParaRPr lang="pl-PL"/>
        </a:p>
      </dgm:t>
    </dgm:pt>
    <dgm:pt modelId="{C633A0D7-6699-4208-AFF1-F57E2CB3DFBB}" type="sibTrans" cxnId="{EC740B87-421B-4FCB-A540-83B540696213}">
      <dgm:prSet/>
      <dgm:spPr/>
      <dgm:t>
        <a:bodyPr/>
        <a:lstStyle/>
        <a:p>
          <a:endParaRPr lang="pl-PL"/>
        </a:p>
      </dgm:t>
    </dgm:pt>
    <dgm:pt modelId="{39953B00-14DC-4E1C-B1A4-866D6A776BEA}">
      <dgm:prSet phldrT="[Tekst]" custT="1"/>
      <dgm:spPr>
        <a:solidFill>
          <a:srgbClr val="92D050"/>
        </a:solidFill>
      </dgm:spPr>
      <dgm:t>
        <a:bodyPr/>
        <a:lstStyle/>
        <a:p>
          <a:r>
            <a:rPr lang="pl-PL" sz="2000" dirty="0" smtClean="0"/>
            <a:t>Kriterij</a:t>
          </a:r>
          <a:endParaRPr lang="pl-PL" sz="2000" dirty="0"/>
        </a:p>
      </dgm:t>
    </dgm:pt>
    <dgm:pt modelId="{B85DC17D-C507-48D6-B39F-284754B28E56}" type="parTrans" cxnId="{E6E0A42E-DD1F-4BED-A3BC-AB436C471DF1}">
      <dgm:prSet/>
      <dgm:spPr/>
      <dgm:t>
        <a:bodyPr/>
        <a:lstStyle/>
        <a:p>
          <a:endParaRPr lang="pl-PL"/>
        </a:p>
      </dgm:t>
    </dgm:pt>
    <dgm:pt modelId="{D36FBF1E-3942-45E3-B7DF-72E5551AC18B}" type="sibTrans" cxnId="{E6E0A42E-DD1F-4BED-A3BC-AB436C471DF1}">
      <dgm:prSet/>
      <dgm:spPr/>
      <dgm:t>
        <a:bodyPr/>
        <a:lstStyle/>
        <a:p>
          <a:endParaRPr lang="pl-PL"/>
        </a:p>
      </dgm:t>
    </dgm:pt>
    <dgm:pt modelId="{BBC2BB31-85DE-45CD-B08F-7E063F2AF1D3}">
      <dgm:prSet phldrT="[Tekst]" custT="1"/>
      <dgm:spPr/>
      <dgm:t>
        <a:bodyPr/>
        <a:lstStyle/>
        <a:p>
          <a:r>
            <a:rPr lang="bs-Latn-BA" sz="1600" b="0" dirty="0" smtClean="0"/>
            <a:t>Blagovremeno i pravilno se sankionišu sve prekršajne radnje poreskih obveznika u cilju unapređenja njihove poreske discipline.</a:t>
          </a:r>
          <a:endParaRPr lang="pl-PL" sz="1600" b="0" dirty="0"/>
        </a:p>
      </dgm:t>
    </dgm:pt>
    <dgm:pt modelId="{BAA46964-7D96-4A50-8CAA-707863078063}" type="parTrans" cxnId="{DD6649B2-2750-4E11-93E0-A3C7976DCFFD}">
      <dgm:prSet/>
      <dgm:spPr/>
      <dgm:t>
        <a:bodyPr/>
        <a:lstStyle/>
        <a:p>
          <a:endParaRPr lang="pl-PL"/>
        </a:p>
      </dgm:t>
    </dgm:pt>
    <dgm:pt modelId="{6AB6AAD9-A30A-4C4A-9733-18F3916E0FC1}" type="sibTrans" cxnId="{DD6649B2-2750-4E11-93E0-A3C7976DCFFD}">
      <dgm:prSet/>
      <dgm:spPr/>
      <dgm:t>
        <a:bodyPr/>
        <a:lstStyle/>
        <a:p>
          <a:endParaRPr lang="pl-PL"/>
        </a:p>
      </dgm:t>
    </dgm:pt>
    <dgm:pt modelId="{AD1C89B4-6F5D-4428-89BB-E64AA1922FC9}">
      <dgm:prSet phldrT="[Tekst]" custT="1"/>
      <dgm:spPr>
        <a:solidFill>
          <a:schemeClr val="accent1"/>
        </a:solidFill>
      </dgm:spPr>
      <dgm:t>
        <a:bodyPr/>
        <a:lstStyle/>
        <a:p>
          <a:r>
            <a:rPr lang="pl-PL" sz="2000" dirty="0" smtClean="0"/>
            <a:t>Preporuka</a:t>
          </a:r>
          <a:endParaRPr lang="pl-PL" sz="2000" dirty="0"/>
        </a:p>
      </dgm:t>
    </dgm:pt>
    <dgm:pt modelId="{71C22E44-89CF-47B7-8A88-4D69A1E2F1D0}" type="parTrans" cxnId="{BEFA0B0E-31F7-4A83-BCF1-C345E8270F59}">
      <dgm:prSet/>
      <dgm:spPr/>
      <dgm:t>
        <a:bodyPr/>
        <a:lstStyle/>
        <a:p>
          <a:endParaRPr lang="pl-PL"/>
        </a:p>
      </dgm:t>
    </dgm:pt>
    <dgm:pt modelId="{5E56D5B8-DB1E-4FB3-8ADB-4CCCE1BFD956}" type="sibTrans" cxnId="{BEFA0B0E-31F7-4A83-BCF1-C345E8270F59}">
      <dgm:prSet/>
      <dgm:spPr/>
      <dgm:t>
        <a:bodyPr/>
        <a:lstStyle/>
        <a:p>
          <a:endParaRPr lang="pl-PL"/>
        </a:p>
      </dgm:t>
    </dgm:pt>
    <dgm:pt modelId="{006E478D-7824-424C-A1AB-91DDBF74CD6A}">
      <dgm:prSet phldrT="[Tekst]" custT="1"/>
      <dgm:spPr/>
      <dgm:t>
        <a:bodyPr/>
        <a:lstStyle/>
        <a:p>
          <a:r>
            <a:rPr lang="pl-PL" sz="1400" dirty="0" smtClean="0"/>
            <a:t>Privremeno angažovati zaposlene iz RC D u RC A kako bi se otklonili zaostaci u pokretanju prekršajnih postupaka i postigla ažurnost. </a:t>
          </a:r>
          <a:endParaRPr lang="pl-PL" sz="1400" dirty="0"/>
        </a:p>
      </dgm:t>
    </dgm:pt>
    <dgm:pt modelId="{A1907058-8D80-48BF-9759-E6D82D612F15}" type="parTrans" cxnId="{8D7A84AD-C626-42D0-873D-D1401FFB038E}">
      <dgm:prSet/>
      <dgm:spPr/>
      <dgm:t>
        <a:bodyPr/>
        <a:lstStyle/>
        <a:p>
          <a:endParaRPr lang="pl-PL"/>
        </a:p>
      </dgm:t>
    </dgm:pt>
    <dgm:pt modelId="{149F92DE-EED6-4C4A-8D24-CE259C533056}" type="sibTrans" cxnId="{8D7A84AD-C626-42D0-873D-D1401FFB038E}">
      <dgm:prSet/>
      <dgm:spPr/>
      <dgm:t>
        <a:bodyPr/>
        <a:lstStyle/>
        <a:p>
          <a:endParaRPr lang="pl-PL"/>
        </a:p>
      </dgm:t>
    </dgm:pt>
    <dgm:pt modelId="{2FE52A14-9130-486C-81B2-18F8C491EAB0}">
      <dgm:prSet custT="1"/>
      <dgm:spPr/>
      <dgm:t>
        <a:bodyPr/>
        <a:lstStyle/>
        <a:p>
          <a:r>
            <a:rPr lang="pl-PL" sz="1600" dirty="0" smtClean="0"/>
            <a:t>Disciplina poreskih obveznika kontinuirano se pogoršava. </a:t>
          </a:r>
          <a:endParaRPr lang="pl-PL" sz="1600" dirty="0"/>
        </a:p>
      </dgm:t>
    </dgm:pt>
    <dgm:pt modelId="{FC5DC2E3-A1F7-4824-B8E8-31070B59AD03}" type="parTrans" cxnId="{950CA1A9-9453-4D08-B46C-CB14A8B8B292}">
      <dgm:prSet/>
      <dgm:spPr/>
      <dgm:t>
        <a:bodyPr/>
        <a:lstStyle/>
        <a:p>
          <a:endParaRPr lang="bs-Latn-BA"/>
        </a:p>
      </dgm:t>
    </dgm:pt>
    <dgm:pt modelId="{73225AA0-95B9-4310-8BB5-EBD9D83B0686}" type="sibTrans" cxnId="{950CA1A9-9453-4D08-B46C-CB14A8B8B292}">
      <dgm:prSet/>
      <dgm:spPr/>
      <dgm:t>
        <a:bodyPr/>
        <a:lstStyle/>
        <a:p>
          <a:endParaRPr lang="bs-Latn-BA"/>
        </a:p>
      </dgm:t>
    </dgm:pt>
    <dgm:pt modelId="{8ECB386D-CADE-4D31-9491-228932CA36F0}">
      <dgm:prSet custT="1"/>
      <dgm:spPr/>
      <dgm:t>
        <a:bodyPr/>
        <a:lstStyle/>
        <a:p>
          <a:r>
            <a:rPr lang="pl-PL" sz="1600" dirty="0" smtClean="0"/>
            <a:t>Isti obveznici kontinuirano čine prekršaj, a povećava se i broj novih počinilaca prekršaja.</a:t>
          </a:r>
          <a:endParaRPr lang="pl-PL" sz="1600" dirty="0"/>
        </a:p>
      </dgm:t>
    </dgm:pt>
    <dgm:pt modelId="{5E6B4BBA-B548-4D29-BE6C-E35498B8CAFD}" type="parTrans" cxnId="{1D5B3D60-6BE3-4FF5-81B7-4B0A3A2B97B4}">
      <dgm:prSet/>
      <dgm:spPr/>
      <dgm:t>
        <a:bodyPr/>
        <a:lstStyle/>
        <a:p>
          <a:endParaRPr lang="bs-Latn-BA"/>
        </a:p>
      </dgm:t>
    </dgm:pt>
    <dgm:pt modelId="{CA2769A4-AB8B-41B2-8CA6-299C32B3EC05}" type="sibTrans" cxnId="{1D5B3D60-6BE3-4FF5-81B7-4B0A3A2B97B4}">
      <dgm:prSet/>
      <dgm:spPr/>
      <dgm:t>
        <a:bodyPr/>
        <a:lstStyle/>
        <a:p>
          <a:endParaRPr lang="bs-Latn-BA"/>
        </a:p>
      </dgm:t>
    </dgm:pt>
    <dgm:pt modelId="{66B5B4C5-CC3A-48CB-89CD-F65A0A6A17B2}" type="pres">
      <dgm:prSet presAssocID="{D24286DF-8CEE-4E80-AC5C-AB973FAB689E}" presName="rootnode" presStyleCnt="0">
        <dgm:presLayoutVars>
          <dgm:chMax/>
          <dgm:chPref/>
          <dgm:dir/>
          <dgm:animLvl val="lvl"/>
        </dgm:presLayoutVars>
      </dgm:prSet>
      <dgm:spPr/>
      <dgm:t>
        <a:bodyPr/>
        <a:lstStyle/>
        <a:p>
          <a:endParaRPr lang="pl-PL"/>
        </a:p>
      </dgm:t>
    </dgm:pt>
    <dgm:pt modelId="{450DD85B-F9B3-4DD1-BF6D-199F3AC90192}" type="pres">
      <dgm:prSet presAssocID="{98C628BE-5CD8-4947-BEF2-1A7D5235C36B}" presName="composite" presStyleCnt="0"/>
      <dgm:spPr/>
    </dgm:pt>
    <dgm:pt modelId="{3BEA6585-5B94-4F26-B05D-4C6AF59D4912}" type="pres">
      <dgm:prSet presAssocID="{98C628BE-5CD8-4947-BEF2-1A7D5235C36B}" presName="bentUpArrow1" presStyleLbl="alignImgPlace1" presStyleIdx="0" presStyleCnt="2" custScaleX="140958" custScaleY="156113" custLinFactX="-100000" custLinFactNeighborX="-134861" custLinFactNeighborY="-45560"/>
      <dgm:spPr/>
    </dgm:pt>
    <dgm:pt modelId="{84C75587-DC88-4EF4-89F7-4D5403F9DCEF}" type="pres">
      <dgm:prSet presAssocID="{98C628BE-5CD8-4947-BEF2-1A7D5235C36B}" presName="ParentText" presStyleLbl="node1" presStyleIdx="0" presStyleCnt="3" custScaleX="238246" custScaleY="222726" custLinFactX="-75984" custLinFactY="-58920" custLinFactNeighborX="-100000" custLinFactNeighborY="-100000">
        <dgm:presLayoutVars>
          <dgm:chMax val="1"/>
          <dgm:chPref val="1"/>
          <dgm:bulletEnabled val="1"/>
        </dgm:presLayoutVars>
      </dgm:prSet>
      <dgm:spPr/>
      <dgm:t>
        <a:bodyPr/>
        <a:lstStyle/>
        <a:p>
          <a:endParaRPr lang="pl-PL"/>
        </a:p>
      </dgm:t>
    </dgm:pt>
    <dgm:pt modelId="{43030D67-56F3-43B8-9C30-78F18756B9BA}" type="pres">
      <dgm:prSet presAssocID="{98C628BE-5CD8-4947-BEF2-1A7D5235C36B}" presName="ChildText" presStyleLbl="revTx" presStyleIdx="0" presStyleCnt="3" custAng="0" custScaleX="1105174" custScaleY="342893" custLinFactX="162750" custLinFactY="-85834" custLinFactNeighborX="200000" custLinFactNeighborY="-100000">
        <dgm:presLayoutVars>
          <dgm:chMax val="0"/>
          <dgm:chPref val="0"/>
          <dgm:bulletEnabled val="1"/>
        </dgm:presLayoutVars>
      </dgm:prSet>
      <dgm:spPr/>
      <dgm:t>
        <a:bodyPr/>
        <a:lstStyle/>
        <a:p>
          <a:endParaRPr lang="pl-PL"/>
        </a:p>
      </dgm:t>
    </dgm:pt>
    <dgm:pt modelId="{4E759AB5-235A-4960-AF05-3F34E03896A4}" type="pres">
      <dgm:prSet presAssocID="{68F2F886-CD9C-40BC-896A-02C460247E8E}" presName="sibTrans" presStyleCnt="0"/>
      <dgm:spPr/>
    </dgm:pt>
    <dgm:pt modelId="{D14AE611-C1DF-4406-9AF2-81C1B10F2922}" type="pres">
      <dgm:prSet presAssocID="{39953B00-14DC-4E1C-B1A4-866D6A776BEA}" presName="composite" presStyleCnt="0"/>
      <dgm:spPr/>
    </dgm:pt>
    <dgm:pt modelId="{55B10CE8-5FCA-4B66-BD88-FD1521B9A847}" type="pres">
      <dgm:prSet presAssocID="{39953B00-14DC-4E1C-B1A4-866D6A776BEA}" presName="bentUpArrow1" presStyleLbl="alignImgPlace1" presStyleIdx="1" presStyleCnt="2" custScaleX="148562" custScaleY="147940" custLinFactX="-153705" custLinFactNeighborX="-200000" custLinFactNeighborY="45956"/>
      <dgm:spPr/>
    </dgm:pt>
    <dgm:pt modelId="{3A453E23-2A7E-493E-8DCC-13C8ED1D0384}" type="pres">
      <dgm:prSet presAssocID="{39953B00-14DC-4E1C-B1A4-866D6A776BEA}" presName="ParentText" presStyleLbl="node1" presStyleIdx="1" presStyleCnt="3" custScaleX="210729" custScaleY="195125" custLinFactX="-100000" custLinFactNeighborX="-167376" custLinFactNeighborY="-46087">
        <dgm:presLayoutVars>
          <dgm:chMax val="1"/>
          <dgm:chPref val="1"/>
          <dgm:bulletEnabled val="1"/>
        </dgm:presLayoutVars>
      </dgm:prSet>
      <dgm:spPr/>
      <dgm:t>
        <a:bodyPr/>
        <a:lstStyle/>
        <a:p>
          <a:endParaRPr lang="pl-PL"/>
        </a:p>
      </dgm:t>
    </dgm:pt>
    <dgm:pt modelId="{2AE9DBCC-7C11-48F8-A05E-7B28C7BE8FF1}" type="pres">
      <dgm:prSet presAssocID="{39953B00-14DC-4E1C-B1A4-866D6A776BEA}" presName="ChildText" presStyleLbl="revTx" presStyleIdx="1" presStyleCnt="3" custScaleX="776061" custLinFactNeighborX="64857" custLinFactNeighborY="-52163">
        <dgm:presLayoutVars>
          <dgm:chMax val="0"/>
          <dgm:chPref val="0"/>
          <dgm:bulletEnabled val="1"/>
        </dgm:presLayoutVars>
      </dgm:prSet>
      <dgm:spPr/>
      <dgm:t>
        <a:bodyPr/>
        <a:lstStyle/>
        <a:p>
          <a:endParaRPr lang="pl-PL"/>
        </a:p>
      </dgm:t>
    </dgm:pt>
    <dgm:pt modelId="{AFECAD6B-9327-44D9-ADCE-A5276852BB4F}" type="pres">
      <dgm:prSet presAssocID="{D36FBF1E-3942-45E3-B7DF-72E5551AC18B}" presName="sibTrans" presStyleCnt="0"/>
      <dgm:spPr/>
    </dgm:pt>
    <dgm:pt modelId="{0B745546-7368-4185-A59B-DF888CB797C8}" type="pres">
      <dgm:prSet presAssocID="{AD1C89B4-6F5D-4428-89BB-E64AA1922FC9}" presName="composite" presStyleCnt="0"/>
      <dgm:spPr/>
    </dgm:pt>
    <dgm:pt modelId="{60237AD3-D447-4B10-AF88-726F2C0F8465}" type="pres">
      <dgm:prSet presAssocID="{AD1C89B4-6F5D-4428-89BB-E64AA1922FC9}" presName="ParentText" presStyleLbl="node1" presStyleIdx="2" presStyleCnt="3" custScaleX="239590" custScaleY="161049" custLinFactX="-170229" custLinFactNeighborX="-200000" custLinFactNeighborY="46466">
        <dgm:presLayoutVars>
          <dgm:chMax val="1"/>
          <dgm:chPref val="1"/>
          <dgm:bulletEnabled val="1"/>
        </dgm:presLayoutVars>
      </dgm:prSet>
      <dgm:spPr/>
      <dgm:t>
        <a:bodyPr/>
        <a:lstStyle/>
        <a:p>
          <a:endParaRPr lang="pl-PL"/>
        </a:p>
      </dgm:t>
    </dgm:pt>
    <dgm:pt modelId="{FD0EF36D-F368-44C5-B1A3-4ADFE370845C}" type="pres">
      <dgm:prSet presAssocID="{AD1C89B4-6F5D-4428-89BB-E64AA1922FC9}" presName="FinalChildText" presStyleLbl="revTx" presStyleIdx="2" presStyleCnt="3" custScaleX="565284" custScaleY="150309" custLinFactX="-66218" custLinFactNeighborX="-100000" custLinFactNeighborY="70460">
        <dgm:presLayoutVars>
          <dgm:chMax val="0"/>
          <dgm:chPref val="0"/>
          <dgm:bulletEnabled val="1"/>
        </dgm:presLayoutVars>
      </dgm:prSet>
      <dgm:spPr/>
      <dgm:t>
        <a:bodyPr/>
        <a:lstStyle/>
        <a:p>
          <a:endParaRPr lang="pl-PL"/>
        </a:p>
      </dgm:t>
    </dgm:pt>
  </dgm:ptLst>
  <dgm:cxnLst>
    <dgm:cxn modelId="{8D7A84AD-C626-42D0-873D-D1401FFB038E}" srcId="{AD1C89B4-6F5D-4428-89BB-E64AA1922FC9}" destId="{006E478D-7824-424C-A1AB-91DDBF74CD6A}" srcOrd="0" destOrd="0" parTransId="{A1907058-8D80-48BF-9759-E6D82D612F15}" sibTransId="{149F92DE-EED6-4C4A-8D24-CE259C533056}"/>
    <dgm:cxn modelId="{1F3BC20F-2A28-4A6A-8805-FF198236789C}" srcId="{D24286DF-8CEE-4E80-AC5C-AB973FAB689E}" destId="{98C628BE-5CD8-4947-BEF2-1A7D5235C36B}" srcOrd="0" destOrd="0" parTransId="{35D0F0DC-327C-4868-8BD4-59DC927A5C34}" sibTransId="{68F2F886-CD9C-40BC-896A-02C460247E8E}"/>
    <dgm:cxn modelId="{9BADDA80-1805-4CA5-8BB6-499E53E68680}" type="presOf" srcId="{006E478D-7824-424C-A1AB-91DDBF74CD6A}" destId="{FD0EF36D-F368-44C5-B1A3-4ADFE370845C}" srcOrd="0" destOrd="0" presId="urn:microsoft.com/office/officeart/2005/8/layout/StepDownProcess"/>
    <dgm:cxn modelId="{DD6649B2-2750-4E11-93E0-A3C7976DCFFD}" srcId="{39953B00-14DC-4E1C-B1A4-866D6A776BEA}" destId="{BBC2BB31-85DE-45CD-B08F-7E063F2AF1D3}" srcOrd="0" destOrd="0" parTransId="{BAA46964-7D96-4A50-8CAA-707863078063}" sibTransId="{6AB6AAD9-A30A-4C4A-9733-18F3916E0FC1}"/>
    <dgm:cxn modelId="{F46034B1-3066-49D4-BFCD-E7CF00DAC23A}" type="presOf" srcId="{39953B00-14DC-4E1C-B1A4-866D6A776BEA}" destId="{3A453E23-2A7E-493E-8DCC-13C8ED1D0384}" srcOrd="0" destOrd="0" presId="urn:microsoft.com/office/officeart/2005/8/layout/StepDownProcess"/>
    <dgm:cxn modelId="{4F8194D2-0F5E-4B02-B74C-A345F4015E38}" type="presOf" srcId="{8ECB386D-CADE-4D31-9491-228932CA36F0}" destId="{43030D67-56F3-43B8-9C30-78F18756B9BA}" srcOrd="0" destOrd="2" presId="urn:microsoft.com/office/officeart/2005/8/layout/StepDownProcess"/>
    <dgm:cxn modelId="{61921A05-69A0-4E05-99AB-8FDDEE130EF0}" type="presOf" srcId="{98C628BE-5CD8-4947-BEF2-1A7D5235C36B}" destId="{84C75587-DC88-4EF4-89F7-4D5403F9DCEF}" srcOrd="0" destOrd="0" presId="urn:microsoft.com/office/officeart/2005/8/layout/StepDownProcess"/>
    <dgm:cxn modelId="{1D5B3D60-6BE3-4FF5-81B7-4B0A3A2B97B4}" srcId="{98C628BE-5CD8-4947-BEF2-1A7D5235C36B}" destId="{8ECB386D-CADE-4D31-9491-228932CA36F0}" srcOrd="2" destOrd="0" parTransId="{5E6B4BBA-B548-4D29-BE6C-E35498B8CAFD}" sibTransId="{CA2769A4-AB8B-41B2-8CA6-299C32B3EC05}"/>
    <dgm:cxn modelId="{E6E0A42E-DD1F-4BED-A3BC-AB436C471DF1}" srcId="{D24286DF-8CEE-4E80-AC5C-AB973FAB689E}" destId="{39953B00-14DC-4E1C-B1A4-866D6A776BEA}" srcOrd="1" destOrd="0" parTransId="{B85DC17D-C507-48D6-B39F-284754B28E56}" sibTransId="{D36FBF1E-3942-45E3-B7DF-72E5551AC18B}"/>
    <dgm:cxn modelId="{9F510BDA-0346-49F2-BA84-9FA9CB59099D}" type="presOf" srcId="{5A94B92D-4AA2-49EF-A703-CFD0585C8293}" destId="{43030D67-56F3-43B8-9C30-78F18756B9BA}" srcOrd="0" destOrd="0" presId="urn:microsoft.com/office/officeart/2005/8/layout/StepDownProcess"/>
    <dgm:cxn modelId="{EC740B87-421B-4FCB-A540-83B540696213}" srcId="{98C628BE-5CD8-4947-BEF2-1A7D5235C36B}" destId="{5A94B92D-4AA2-49EF-A703-CFD0585C8293}" srcOrd="0" destOrd="0" parTransId="{2723B087-951F-4BDB-BB97-D3FBBE2EAD1B}" sibTransId="{C633A0D7-6699-4208-AFF1-F57E2CB3DFBB}"/>
    <dgm:cxn modelId="{C1615F7F-8866-454A-8BE4-3DC814A8DBE3}" type="presOf" srcId="{2FE52A14-9130-486C-81B2-18F8C491EAB0}" destId="{43030D67-56F3-43B8-9C30-78F18756B9BA}" srcOrd="0" destOrd="1" presId="urn:microsoft.com/office/officeart/2005/8/layout/StepDownProcess"/>
    <dgm:cxn modelId="{BEFA0B0E-31F7-4A83-BCF1-C345E8270F59}" srcId="{D24286DF-8CEE-4E80-AC5C-AB973FAB689E}" destId="{AD1C89B4-6F5D-4428-89BB-E64AA1922FC9}" srcOrd="2" destOrd="0" parTransId="{71C22E44-89CF-47B7-8A88-4D69A1E2F1D0}" sibTransId="{5E56D5B8-DB1E-4FB3-8ADB-4CCCE1BFD956}"/>
    <dgm:cxn modelId="{950CA1A9-9453-4D08-B46C-CB14A8B8B292}" srcId="{98C628BE-5CD8-4947-BEF2-1A7D5235C36B}" destId="{2FE52A14-9130-486C-81B2-18F8C491EAB0}" srcOrd="1" destOrd="0" parTransId="{FC5DC2E3-A1F7-4824-B8E8-31070B59AD03}" sibTransId="{73225AA0-95B9-4310-8BB5-EBD9D83B0686}"/>
    <dgm:cxn modelId="{65779515-C759-4B92-9E19-CCB5E958037C}" type="presOf" srcId="{D24286DF-8CEE-4E80-AC5C-AB973FAB689E}" destId="{66B5B4C5-CC3A-48CB-89CD-F65A0A6A17B2}" srcOrd="0" destOrd="0" presId="urn:microsoft.com/office/officeart/2005/8/layout/StepDownProcess"/>
    <dgm:cxn modelId="{D5929A5A-5FBC-48C2-8EE6-AD9EDB603172}" type="presOf" srcId="{BBC2BB31-85DE-45CD-B08F-7E063F2AF1D3}" destId="{2AE9DBCC-7C11-48F8-A05E-7B28C7BE8FF1}" srcOrd="0" destOrd="0" presId="urn:microsoft.com/office/officeart/2005/8/layout/StepDownProcess"/>
    <dgm:cxn modelId="{51C51342-195B-446C-B773-9AE1CDC36911}" type="presOf" srcId="{AD1C89B4-6F5D-4428-89BB-E64AA1922FC9}" destId="{60237AD3-D447-4B10-AF88-726F2C0F8465}" srcOrd="0" destOrd="0" presId="urn:microsoft.com/office/officeart/2005/8/layout/StepDownProcess"/>
    <dgm:cxn modelId="{E843B875-2B4D-4AF9-B029-BB1A05926F15}" type="presParOf" srcId="{66B5B4C5-CC3A-48CB-89CD-F65A0A6A17B2}" destId="{450DD85B-F9B3-4DD1-BF6D-199F3AC90192}" srcOrd="0" destOrd="0" presId="urn:microsoft.com/office/officeart/2005/8/layout/StepDownProcess"/>
    <dgm:cxn modelId="{121503DA-8F72-4DCA-AB47-96394577F886}" type="presParOf" srcId="{450DD85B-F9B3-4DD1-BF6D-199F3AC90192}" destId="{3BEA6585-5B94-4F26-B05D-4C6AF59D4912}" srcOrd="0" destOrd="0" presId="urn:microsoft.com/office/officeart/2005/8/layout/StepDownProcess"/>
    <dgm:cxn modelId="{ADDBFE63-59D5-445E-A44A-154887A98C0A}" type="presParOf" srcId="{450DD85B-F9B3-4DD1-BF6D-199F3AC90192}" destId="{84C75587-DC88-4EF4-89F7-4D5403F9DCEF}" srcOrd="1" destOrd="0" presId="urn:microsoft.com/office/officeart/2005/8/layout/StepDownProcess"/>
    <dgm:cxn modelId="{66F90D6A-FD2C-4447-986F-EC33B00F6D03}" type="presParOf" srcId="{450DD85B-F9B3-4DD1-BF6D-199F3AC90192}" destId="{43030D67-56F3-43B8-9C30-78F18756B9BA}" srcOrd="2" destOrd="0" presId="urn:microsoft.com/office/officeart/2005/8/layout/StepDownProcess"/>
    <dgm:cxn modelId="{D623B064-4FF1-41DA-9C92-FA4EF39EF750}" type="presParOf" srcId="{66B5B4C5-CC3A-48CB-89CD-F65A0A6A17B2}" destId="{4E759AB5-235A-4960-AF05-3F34E03896A4}" srcOrd="1" destOrd="0" presId="urn:microsoft.com/office/officeart/2005/8/layout/StepDownProcess"/>
    <dgm:cxn modelId="{D6091585-DF38-4EB6-BBCE-3E8CAE1407CE}" type="presParOf" srcId="{66B5B4C5-CC3A-48CB-89CD-F65A0A6A17B2}" destId="{D14AE611-C1DF-4406-9AF2-81C1B10F2922}" srcOrd="2" destOrd="0" presId="urn:microsoft.com/office/officeart/2005/8/layout/StepDownProcess"/>
    <dgm:cxn modelId="{D7097D8D-3742-4A35-93A8-EDD95EB17EDF}" type="presParOf" srcId="{D14AE611-C1DF-4406-9AF2-81C1B10F2922}" destId="{55B10CE8-5FCA-4B66-BD88-FD1521B9A847}" srcOrd="0" destOrd="0" presId="urn:microsoft.com/office/officeart/2005/8/layout/StepDownProcess"/>
    <dgm:cxn modelId="{15A7092D-612A-48B0-864F-C2B1129E72F0}" type="presParOf" srcId="{D14AE611-C1DF-4406-9AF2-81C1B10F2922}" destId="{3A453E23-2A7E-493E-8DCC-13C8ED1D0384}" srcOrd="1" destOrd="0" presId="urn:microsoft.com/office/officeart/2005/8/layout/StepDownProcess"/>
    <dgm:cxn modelId="{3D0DE477-C1C3-45D5-8614-D05095C3F52C}" type="presParOf" srcId="{D14AE611-C1DF-4406-9AF2-81C1B10F2922}" destId="{2AE9DBCC-7C11-48F8-A05E-7B28C7BE8FF1}" srcOrd="2" destOrd="0" presId="urn:microsoft.com/office/officeart/2005/8/layout/StepDownProcess"/>
    <dgm:cxn modelId="{B7348AE2-F68B-419D-9015-BCD6F11661E4}" type="presParOf" srcId="{66B5B4C5-CC3A-48CB-89CD-F65A0A6A17B2}" destId="{AFECAD6B-9327-44D9-ADCE-A5276852BB4F}" srcOrd="3" destOrd="0" presId="urn:microsoft.com/office/officeart/2005/8/layout/StepDownProcess"/>
    <dgm:cxn modelId="{44E493DB-32A8-4B5D-9F62-38C3B8978FBD}" type="presParOf" srcId="{66B5B4C5-CC3A-48CB-89CD-F65A0A6A17B2}" destId="{0B745546-7368-4185-A59B-DF888CB797C8}" srcOrd="4" destOrd="0" presId="urn:microsoft.com/office/officeart/2005/8/layout/StepDownProcess"/>
    <dgm:cxn modelId="{A491430D-8063-433B-8D65-B03003014FF8}" type="presParOf" srcId="{0B745546-7368-4185-A59B-DF888CB797C8}" destId="{60237AD3-D447-4B10-AF88-726F2C0F8465}" srcOrd="0" destOrd="0" presId="urn:microsoft.com/office/officeart/2005/8/layout/StepDownProcess"/>
    <dgm:cxn modelId="{5249C896-5A74-4853-AB8A-A6AC886D8518}" type="presParOf" srcId="{0B745546-7368-4185-A59B-DF888CB797C8}" destId="{FD0EF36D-F368-44C5-B1A3-4ADFE370845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617A7-095F-4D5C-A631-2C764D2186B2}" type="datetimeFigureOut">
              <a:rPr lang="en-US" smtClean="0"/>
              <a:t>4/18/2024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52DFE-79C8-4A34-AA5F-498CFA7F7012}" type="slidenum">
              <a:rPr lang="en-US" smtClean="0"/>
              <a:t>‹#›</a:t>
            </a:fld>
            <a:endParaRPr lang="en-US"/>
          </a:p>
        </p:txBody>
      </p:sp>
    </p:spTree>
    <p:extLst>
      <p:ext uri="{BB962C8B-B14F-4D97-AF65-F5344CB8AC3E}">
        <p14:creationId xmlns:p14="http://schemas.microsoft.com/office/powerpoint/2010/main" val="714937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3</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18" lvl="1"/>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12</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18" lvl="1"/>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13</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18" lvl="1" defTabSz="914235">
              <a:defRPr/>
            </a:pPr>
            <a:r>
              <a:rPr lang="hr-BA" dirty="0"/>
              <a:t>Na primjer, ako provodite reviziju u nekoliko poslovnih područja, mapiranje uma može vam pomoći da vidite veze između zasebnih nalaza u različitim područjima. Ili, ako mislite da imate mnogo nalaza niskog do srednjeg rizika, mapiranje rizika i temeljnih uzroka za svaki nalaz može vam pomoći da uočite zajedničke karakteristike. Ako mnogi od nalaza imaju isti osnovni uzrok, možda biste trebali preispitati koliko nalaza zaista imate!</a:t>
            </a:r>
            <a:endParaRPr lang="bs-Latn-BA" dirty="0"/>
          </a:p>
          <a:p>
            <a:pPr marL="457118" lvl="1"/>
            <a:endParaRPr lang="bs-Latn-BA" baseline="0" dirty="0" smtClean="0">
              <a:solidFill>
                <a:srgbClr val="FF0000"/>
              </a:solidFill>
            </a:endParaRPr>
          </a:p>
          <a:p>
            <a:pPr marL="457118" lvl="1" defTabSz="914235">
              <a:defRPr/>
            </a:pPr>
            <a:r>
              <a:rPr lang="hr-BA" dirty="0"/>
              <a:t>Razgovaranje o rezultatima ove vježbe sa vašim kolegama iz interne revizije i sa revidiranim subjektom je od suštinskog značaja. Revidirani sbujekt treba da razumije zašto, na primer, nekoliko manjih zapažanja zaslužuju viši stepen rizika kada se posmatraju u širem kontekstu.</a:t>
            </a:r>
            <a:endParaRPr lang="bs-Latn-BA" dirty="0"/>
          </a:p>
          <a:p>
            <a:pPr marL="457118" lvl="1"/>
            <a:endParaRPr lang="bs-Latn-BA" baseline="0" dirty="0" smtClean="0">
              <a:solidFill>
                <a:srgbClr val="FF0000"/>
              </a:solidFill>
            </a:endParaRPr>
          </a:p>
          <a:p>
            <a:pPr marL="457118" lvl="1" defTabSz="914235">
              <a:defRPr/>
            </a:pPr>
            <a:r>
              <a:rPr lang="hr-BA" dirty="0"/>
              <a:t>Sve je to dio komunikacije tijekom cijelog angažmana. Praćenje ovih principa smanjuje rizik od iznenađenja kada izdate nacrt izvještaja. Takođe vam pomaže da napravite konačni izvještaj koji pruža značajnu sigurnost organizaciji. </a:t>
            </a:r>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14</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18" lvl="1"/>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15</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35">
              <a:defRPr/>
            </a:pPr>
            <a:r>
              <a:rPr lang="bs-Latn-BA" baseline="0" dirty="0" smtClean="0">
                <a:solidFill>
                  <a:srgbClr val="FF0000"/>
                </a:solidFill>
              </a:rPr>
              <a:t>XMind ZEN</a:t>
            </a:r>
          </a:p>
          <a:p>
            <a:endParaRPr lang="bs-Latn-BA" dirty="0"/>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16</a:t>
            </a:fld>
            <a:endParaRPr lang="hr-HR" altLang="x-none"/>
          </a:p>
        </p:txBody>
      </p:sp>
    </p:spTree>
    <p:extLst>
      <p:ext uri="{BB962C8B-B14F-4D97-AF65-F5344CB8AC3E}">
        <p14:creationId xmlns:p14="http://schemas.microsoft.com/office/powerpoint/2010/main" val="726129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17</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19</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20</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21</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22</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4</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23</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24</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25</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26</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34</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35</a:t>
            </a:fld>
            <a:endParaRPr lang="hr-HR" altLang="x-none"/>
          </a:p>
        </p:txBody>
      </p:sp>
    </p:spTree>
    <p:extLst>
      <p:ext uri="{BB962C8B-B14F-4D97-AF65-F5344CB8AC3E}">
        <p14:creationId xmlns:p14="http://schemas.microsoft.com/office/powerpoint/2010/main" val="2583136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37</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38</a:t>
            </a:fld>
            <a:endParaRPr lang="hr-HR" altLang="x-none"/>
          </a:p>
        </p:txBody>
      </p:sp>
    </p:spTree>
    <p:extLst>
      <p:ext uri="{BB962C8B-B14F-4D97-AF65-F5344CB8AC3E}">
        <p14:creationId xmlns:p14="http://schemas.microsoft.com/office/powerpoint/2010/main" val="2953495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42</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45</a:t>
            </a:fld>
            <a:endParaRPr lang="hr-HR" altLang="x-none"/>
          </a:p>
        </p:txBody>
      </p:sp>
    </p:spTree>
    <p:extLst>
      <p:ext uri="{BB962C8B-B14F-4D97-AF65-F5344CB8AC3E}">
        <p14:creationId xmlns:p14="http://schemas.microsoft.com/office/powerpoint/2010/main" val="297885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5</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47</a:t>
            </a:fld>
            <a:endParaRPr lang="hr-HR" altLang="x-none"/>
          </a:p>
        </p:txBody>
      </p:sp>
    </p:spTree>
    <p:extLst>
      <p:ext uri="{BB962C8B-B14F-4D97-AF65-F5344CB8AC3E}">
        <p14:creationId xmlns:p14="http://schemas.microsoft.com/office/powerpoint/2010/main" val="3150489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48</a:t>
            </a:fld>
            <a:endParaRPr lang="hr-HR" altLang="x-none"/>
          </a:p>
        </p:txBody>
      </p:sp>
    </p:spTree>
    <p:extLst>
      <p:ext uri="{BB962C8B-B14F-4D97-AF65-F5344CB8AC3E}">
        <p14:creationId xmlns:p14="http://schemas.microsoft.com/office/powerpoint/2010/main" val="3150489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49</a:t>
            </a:fld>
            <a:endParaRPr lang="hr-HR" altLang="x-none"/>
          </a:p>
        </p:txBody>
      </p:sp>
    </p:spTree>
    <p:extLst>
      <p:ext uri="{BB962C8B-B14F-4D97-AF65-F5344CB8AC3E}">
        <p14:creationId xmlns:p14="http://schemas.microsoft.com/office/powerpoint/2010/main" val="3150489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50</a:t>
            </a:fld>
            <a:endParaRPr lang="hr-HR" altLang="x-none"/>
          </a:p>
        </p:txBody>
      </p:sp>
    </p:spTree>
    <p:extLst>
      <p:ext uri="{BB962C8B-B14F-4D97-AF65-F5344CB8AC3E}">
        <p14:creationId xmlns:p14="http://schemas.microsoft.com/office/powerpoint/2010/main" val="3494316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51</a:t>
            </a:fld>
            <a:endParaRPr lang="hr-HR" altLang="x-none"/>
          </a:p>
        </p:txBody>
      </p:sp>
    </p:spTree>
    <p:extLst>
      <p:ext uri="{BB962C8B-B14F-4D97-AF65-F5344CB8AC3E}">
        <p14:creationId xmlns:p14="http://schemas.microsoft.com/office/powerpoint/2010/main" val="3494316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Latn-BA" baseline="0" dirty="0" smtClean="0">
                <a:solidFill>
                  <a:srgbClr val="FF0000"/>
                </a:solidFill>
              </a:rPr>
              <a:t>2. Interni </a:t>
            </a:r>
            <a:r>
              <a:rPr lang="hr-BA" dirty="0"/>
              <a:t>revizori se takođe mogu ograničiti na bilježenje slučajeva neusklađenosti, bez</a:t>
            </a:r>
            <a:endParaRPr lang="bs-Latn-BA" dirty="0"/>
          </a:p>
          <a:p>
            <a:r>
              <a:rPr lang="hr-BA" dirty="0"/>
              <a:t>razmatranje osnovnih uzroka; to ih može navesti da previde sistemske ili kulturne nedostatke koji se tiču cijele organizacije. Na primjer, ako ispitate svoje radne dokumente i vidite da se mnogi nalazi svode na neobučenost osoblja, to bi moglo značiti da nema razumijevanja ili davanja prioriteta dobroj obuci.</a:t>
            </a:r>
          </a:p>
          <a:p>
            <a:endParaRPr lang="bs-Latn-BA" dirty="0"/>
          </a:p>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54</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55</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56</a:t>
            </a:fld>
            <a:endParaRPr lang="hr-HR" altLang="x-none"/>
          </a:p>
        </p:txBody>
      </p:sp>
    </p:spTree>
    <p:extLst>
      <p:ext uri="{BB962C8B-B14F-4D97-AF65-F5344CB8AC3E}">
        <p14:creationId xmlns:p14="http://schemas.microsoft.com/office/powerpoint/2010/main" val="3150489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57</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58</a:t>
            </a:fld>
            <a:endParaRPr lang="hr-HR" altLang="x-none"/>
          </a:p>
        </p:txBody>
      </p:sp>
    </p:spTree>
    <p:extLst>
      <p:ext uri="{BB962C8B-B14F-4D97-AF65-F5344CB8AC3E}">
        <p14:creationId xmlns:p14="http://schemas.microsoft.com/office/powerpoint/2010/main" val="241858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6</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59</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endParaRPr lang="en-US" dirty="0" smtClean="0"/>
          </a:p>
        </p:txBody>
      </p:sp>
      <p:sp>
        <p:nvSpPr>
          <p:cNvPr id="105476" name="Slide Number Placeholder 3"/>
          <p:cNvSpPr>
            <a:spLocks noGrp="1"/>
          </p:cNvSpPr>
          <p:nvPr>
            <p:ph type="sldNum" sz="quarter" idx="5"/>
          </p:nvPr>
        </p:nvSpPr>
        <p:spPr>
          <a:noFill/>
          <a:ln>
            <a:miter lim="800000"/>
            <a:headEnd/>
            <a:tailEnd/>
          </a:ln>
        </p:spPr>
        <p:txBody>
          <a:bodyPr/>
          <a:lstStyle/>
          <a:p>
            <a:fld id="{50DBFEB9-2A2B-4DA1-ABDE-ABBCE64DFE42}" type="slidenum">
              <a:rPr lang="hr-HR" smtClean="0"/>
              <a:pPr/>
              <a:t>60</a:t>
            </a:fld>
            <a:endParaRPr lang="hr-HR" smtClean="0"/>
          </a:p>
        </p:txBody>
      </p:sp>
    </p:spTree>
    <p:extLst>
      <p:ext uri="{BB962C8B-B14F-4D97-AF65-F5344CB8AC3E}">
        <p14:creationId xmlns:p14="http://schemas.microsoft.com/office/powerpoint/2010/main" val="233055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7</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8</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9</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10</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18" lvl="1"/>
            <a:endParaRPr lang="bs-Latn-BA"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F180B404-E314-400F-91A9-CB59FBCB8C1A}" type="slidenum">
              <a:rPr lang="hr-HR" altLang="x-none" smtClean="0"/>
              <a:pPr>
                <a:defRPr/>
              </a:pPr>
              <a:t>11</a:t>
            </a:fld>
            <a:endParaRPr lang="hr-HR" altLang="x-none"/>
          </a:p>
        </p:txBody>
      </p:sp>
    </p:spTree>
    <p:extLst>
      <p:ext uri="{BB962C8B-B14F-4D97-AF65-F5344CB8AC3E}">
        <p14:creationId xmlns:p14="http://schemas.microsoft.com/office/powerpoint/2010/main" val="3452253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46736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99001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74122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28641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1FBF5-2EA4-428B-B3E2-E425E4BEFE66}"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6599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11FBF5-2EA4-428B-B3E2-E425E4BEFE66}"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74554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11FBF5-2EA4-428B-B3E2-E425E4BEFE66}"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64608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11FBF5-2EA4-428B-B3E2-E425E4BEFE66}"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285430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1FBF5-2EA4-428B-B3E2-E425E4BEFE66}"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77959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1FBF5-2EA4-428B-B3E2-E425E4BEFE66}"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216563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1FBF5-2EA4-428B-B3E2-E425E4BEFE66}"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96128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1FBF5-2EA4-428B-B3E2-E425E4BEFE66}" type="datetimeFigureOut">
              <a:rPr lang="en-US" smtClean="0"/>
              <a:t>4/18/2024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C962F-56FA-4D9B-A21D-E92FBA76F31F}" type="slidenum">
              <a:rPr lang="en-US" smtClean="0"/>
              <a:t>‹#›</a:t>
            </a:fld>
            <a:endParaRPr lang="en-US"/>
          </a:p>
        </p:txBody>
      </p:sp>
    </p:spTree>
    <p:extLst>
      <p:ext uri="{BB962C8B-B14F-4D97-AF65-F5344CB8AC3E}">
        <p14:creationId xmlns:p14="http://schemas.microsoft.com/office/powerpoint/2010/main" val="4107325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570" y="1684894"/>
            <a:ext cx="7772400" cy="3496705"/>
          </a:xfrm>
        </p:spPr>
        <p:txBody>
          <a:bodyPr>
            <a:normAutofit/>
          </a:bodyPr>
          <a:lstStyle/>
          <a:p>
            <a:r>
              <a:rPr lang="en-US" sz="3900" b="1" dirty="0">
                <a:latin typeface="Open Sans" panose="020B0606030504020204" pitchFamily="34" charset="0"/>
                <a:ea typeface="+mn-ea"/>
                <a:cs typeface="+mn-cs"/>
              </a:rPr>
              <a:t>PISANJE IZVJEŠTAJA INTERNE REVIZIJE: PRAVILA, SAVJETI I TEHNIKE</a:t>
            </a:r>
            <a:r>
              <a:rPr lang="sr-Latn-BA" sz="3900" b="1" dirty="0">
                <a:latin typeface="Open Sans" panose="020B0606030504020204" pitchFamily="34" charset="0"/>
                <a:ea typeface="+mn-ea"/>
                <a:cs typeface="+mn-cs"/>
              </a:rPr>
              <a:t/>
            </a:r>
            <a:br>
              <a:rPr lang="sr-Latn-BA" sz="3900" b="1" dirty="0">
                <a:latin typeface="Open Sans" panose="020B0606030504020204" pitchFamily="34" charset="0"/>
                <a:ea typeface="+mn-ea"/>
                <a:cs typeface="+mn-cs"/>
              </a:rPr>
            </a:br>
            <a:r>
              <a:rPr lang="sr-Latn-BA" sz="3900" b="1" dirty="0">
                <a:latin typeface="Open Sans" panose="020B0606030504020204" pitchFamily="34" charset="0"/>
                <a:ea typeface="+mn-ea"/>
                <a:cs typeface="+mn-cs"/>
              </a:rPr>
              <a:t/>
            </a:r>
            <a:br>
              <a:rPr lang="sr-Latn-BA" sz="3900" b="1" dirty="0">
                <a:latin typeface="Open Sans" panose="020B0606030504020204" pitchFamily="34" charset="0"/>
                <a:ea typeface="+mn-ea"/>
                <a:cs typeface="+mn-cs"/>
              </a:rPr>
            </a:br>
            <a:r>
              <a:rPr lang="sr-Latn-BA" sz="3900" b="1" dirty="0">
                <a:latin typeface="Open Sans" panose="020B0606030504020204" pitchFamily="34" charset="0"/>
                <a:ea typeface="+mn-ea"/>
                <a:cs typeface="+mn-cs"/>
              </a:rPr>
              <a:t>II dio</a:t>
            </a:r>
            <a:endParaRPr lang="en-US" sz="3900" b="1" dirty="0">
              <a:latin typeface="Open Sans" panose="020B0606030504020204" pitchFamily="34" charset="0"/>
              <a:ea typeface="+mn-ea"/>
              <a:cs typeface="+mn-cs"/>
            </a:endParaRPr>
          </a:p>
        </p:txBody>
      </p:sp>
    </p:spTree>
    <p:extLst>
      <p:ext uri="{BB962C8B-B14F-4D97-AF65-F5344CB8AC3E}">
        <p14:creationId xmlns:p14="http://schemas.microsoft.com/office/powerpoint/2010/main" val="2876053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4776"/>
            <a:ext cx="7772400" cy="1000152"/>
          </a:xfrm>
        </p:spPr>
        <p:txBody>
          <a:bodyPr>
            <a:normAutofit/>
          </a:bodyPr>
          <a:lstStyle/>
          <a:p>
            <a:r>
              <a:rPr lang="bs-Latn-BA" sz="3200" b="1" cap="none" dirty="0" smtClean="0"/>
              <a:t>Ko će čitati izvještaj?</a:t>
            </a:r>
            <a:endParaRPr lang="bs-Latn-BA" sz="3200" b="1" cap="none" dirty="0"/>
          </a:p>
        </p:txBody>
      </p:sp>
      <p:sp>
        <p:nvSpPr>
          <p:cNvPr id="3" name="Content Placeholder 2"/>
          <p:cNvSpPr>
            <a:spLocks noGrp="1"/>
          </p:cNvSpPr>
          <p:nvPr>
            <p:ph idx="1"/>
          </p:nvPr>
        </p:nvSpPr>
        <p:spPr>
          <a:xfrm>
            <a:off x="599368" y="1909216"/>
            <a:ext cx="7846640" cy="4543400"/>
          </a:xfrm>
        </p:spPr>
        <p:txBody>
          <a:bodyPr>
            <a:normAutofit/>
          </a:bodyPr>
          <a:lstStyle/>
          <a:p>
            <a:pPr marL="182880" lvl="1">
              <a:spcBef>
                <a:spcPts val="1200"/>
              </a:spcBef>
              <a:spcAft>
                <a:spcPts val="0"/>
              </a:spcAft>
            </a:pPr>
            <a:r>
              <a:rPr lang="bs-Latn-BA" sz="2100" dirty="0" smtClean="0">
                <a:solidFill>
                  <a:srgbClr val="000000"/>
                </a:solidFill>
                <a:latin typeface="Arial" charset="0"/>
              </a:rPr>
              <a:t>Analizirajte čitaoce:</a:t>
            </a:r>
          </a:p>
          <a:p>
            <a:pPr marL="457200" lvl="2">
              <a:spcBef>
                <a:spcPts val="1200"/>
              </a:spcBef>
              <a:spcAft>
                <a:spcPts val="0"/>
              </a:spcAft>
            </a:pPr>
            <a:r>
              <a:rPr lang="bs-Latn-BA" sz="1900" dirty="0" smtClean="0">
                <a:solidFill>
                  <a:srgbClr val="000000"/>
                </a:solidFill>
                <a:latin typeface="Arial" charset="0"/>
              </a:rPr>
              <a:t>Ko će biti najvažniji čitalac izvještaja?</a:t>
            </a:r>
          </a:p>
          <a:p>
            <a:pPr marL="457200" lvl="2">
              <a:spcBef>
                <a:spcPts val="1200"/>
              </a:spcBef>
              <a:spcAft>
                <a:spcPts val="0"/>
              </a:spcAft>
            </a:pPr>
            <a:r>
              <a:rPr lang="bs-Latn-BA" sz="1900" dirty="0" smtClean="0">
                <a:solidFill>
                  <a:srgbClr val="000000"/>
                </a:solidFill>
                <a:latin typeface="Arial" charset="0"/>
              </a:rPr>
              <a:t>Koliko znaju o predmetu revizije?</a:t>
            </a:r>
          </a:p>
          <a:p>
            <a:pPr marL="457200" lvl="2">
              <a:spcBef>
                <a:spcPts val="1200"/>
              </a:spcBef>
              <a:spcAft>
                <a:spcPts val="0"/>
              </a:spcAft>
            </a:pPr>
            <a:r>
              <a:rPr lang="bs-Latn-BA" sz="1900" dirty="0" smtClean="0">
                <a:solidFill>
                  <a:srgbClr val="000000"/>
                </a:solidFill>
                <a:latin typeface="Arial" charset="0"/>
              </a:rPr>
              <a:t>Kako planiraju koristiti izvještaj?</a:t>
            </a:r>
          </a:p>
          <a:p>
            <a:pPr marL="457200" lvl="2">
              <a:spcBef>
                <a:spcPts val="1200"/>
              </a:spcBef>
              <a:spcAft>
                <a:spcPts val="0"/>
              </a:spcAft>
            </a:pPr>
            <a:r>
              <a:rPr lang="bs-Latn-BA" sz="1900" dirty="0" smtClean="0">
                <a:solidFill>
                  <a:srgbClr val="000000"/>
                </a:solidFill>
                <a:latin typeface="Arial" charset="0"/>
              </a:rPr>
              <a:t>Koliko ih zanima izvještaj?</a:t>
            </a:r>
          </a:p>
          <a:p>
            <a:pPr marL="457200" lvl="2">
              <a:spcBef>
                <a:spcPts val="1200"/>
              </a:spcBef>
              <a:spcAft>
                <a:spcPts val="0"/>
              </a:spcAft>
            </a:pPr>
            <a:r>
              <a:rPr lang="bs-Latn-BA" sz="1900" dirty="0" smtClean="0">
                <a:solidFill>
                  <a:srgbClr val="000000"/>
                </a:solidFill>
                <a:latin typeface="Arial" charset="0"/>
              </a:rPr>
              <a:t>Kakva će biti njihova reakcija na izvještaj?</a:t>
            </a:r>
          </a:p>
          <a:p>
            <a:pPr marL="182880" lvl="1">
              <a:spcBef>
                <a:spcPts val="1200"/>
              </a:spcBef>
              <a:spcAft>
                <a:spcPts val="0"/>
              </a:spcAft>
            </a:pPr>
            <a:r>
              <a:rPr lang="bs-Latn-BA" sz="2100" dirty="0" smtClean="0">
                <a:solidFill>
                  <a:srgbClr val="000000"/>
                </a:solidFill>
                <a:latin typeface="Arial" charset="0"/>
              </a:rPr>
              <a:t>U </a:t>
            </a:r>
            <a:r>
              <a:rPr lang="bs-Latn-BA" sz="2100" dirty="0">
                <a:solidFill>
                  <a:srgbClr val="000000"/>
                </a:solidFill>
                <a:latin typeface="Arial" charset="0"/>
              </a:rPr>
              <a:t>svim fazama revizije, čak i u radnim dokumentima, pokušati pisati imajući na umu čitaoca, sažeto, fokusirano i precizno. Ovaj pristup se sviđa čitaocima i povećava naš autoritet.</a:t>
            </a:r>
          </a:p>
          <a:p>
            <a:pPr marL="182880" lvl="1">
              <a:spcBef>
                <a:spcPts val="1200"/>
              </a:spcBef>
              <a:spcAft>
                <a:spcPts val="0"/>
              </a:spcAft>
            </a:pPr>
            <a:endParaRPr lang="bs-Latn-BA" sz="2100" dirty="0">
              <a:solidFill>
                <a:srgbClr val="000000"/>
              </a:solidFill>
              <a:latin typeface="Arial" charset="0"/>
            </a:endParaRPr>
          </a:p>
        </p:txBody>
      </p:sp>
    </p:spTree>
    <p:extLst>
      <p:ext uri="{BB962C8B-B14F-4D97-AF65-F5344CB8AC3E}">
        <p14:creationId xmlns:p14="http://schemas.microsoft.com/office/powerpoint/2010/main" val="79768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057656"/>
            <a:ext cx="7772400" cy="712120"/>
          </a:xfrm>
        </p:spPr>
        <p:txBody>
          <a:bodyPr>
            <a:normAutofit/>
          </a:bodyPr>
          <a:lstStyle/>
          <a:p>
            <a:r>
              <a:rPr lang="bs-Latn-BA" sz="3200" b="1" cap="none" dirty="0" smtClean="0"/>
              <a:t>Kako započeti?</a:t>
            </a:r>
            <a:endParaRPr lang="bs-Latn-BA" sz="3200" b="1" cap="none" dirty="0"/>
          </a:p>
        </p:txBody>
      </p:sp>
      <p:sp>
        <p:nvSpPr>
          <p:cNvPr id="3" name="Content Placeholder 2"/>
          <p:cNvSpPr>
            <a:spLocks noGrp="1"/>
          </p:cNvSpPr>
          <p:nvPr>
            <p:ph idx="1"/>
          </p:nvPr>
        </p:nvSpPr>
        <p:spPr>
          <a:xfrm>
            <a:off x="673608" y="1839496"/>
            <a:ext cx="7772400" cy="4759424"/>
          </a:xfrm>
        </p:spPr>
        <p:txBody>
          <a:bodyPr>
            <a:normAutofit/>
          </a:bodyPr>
          <a:lstStyle/>
          <a:p>
            <a:pPr marL="182880" lvl="1">
              <a:spcBef>
                <a:spcPts val="1200"/>
              </a:spcBef>
              <a:spcAft>
                <a:spcPts val="600"/>
              </a:spcAft>
            </a:pPr>
            <a:r>
              <a:rPr lang="bs-Latn-BA" sz="2000" dirty="0" smtClean="0">
                <a:solidFill>
                  <a:srgbClr val="000000"/>
                </a:solidFill>
                <a:latin typeface="Arial" charset="0"/>
              </a:rPr>
              <a:t>Većina revizora ne razmišlja o izvještaju dok ne završi svoj terenski rad i razgovor o nalazima s revidiranim subjektom. Ovo je pravo vrijeme da provjerimo da li možemo preći s detalja na naslove.</a:t>
            </a:r>
          </a:p>
          <a:p>
            <a:pPr marL="182880" lvl="1">
              <a:spcBef>
                <a:spcPts val="1200"/>
              </a:spcBef>
              <a:spcAft>
                <a:spcPts val="600"/>
              </a:spcAft>
            </a:pPr>
            <a:r>
              <a:rPr lang="bs-Latn-BA" sz="2000" dirty="0" smtClean="0">
                <a:solidFill>
                  <a:srgbClr val="000000"/>
                </a:solidFill>
                <a:latin typeface="Arial" charset="0"/>
              </a:rPr>
              <a:t>Ako revizija obuhvata više od jednog poslovnog područja, ili daje mnogo nalaza, suočavamo se s velikim rizikom da od drveća nećemo vidjeti šumu. </a:t>
            </a:r>
          </a:p>
          <a:p>
            <a:pPr marL="182880" lvl="1">
              <a:spcBef>
                <a:spcPts val="1200"/>
              </a:spcBef>
              <a:spcAft>
                <a:spcPts val="600"/>
              </a:spcAft>
            </a:pPr>
            <a:r>
              <a:rPr lang="bs-Latn-BA" sz="2000" dirty="0" smtClean="0">
                <a:solidFill>
                  <a:srgbClr val="000000"/>
                </a:solidFill>
                <a:latin typeface="Arial" charset="0"/>
              </a:rPr>
              <a:t>Izvještaj koji nabraja mnoga zapažanja, ali ih ne spaja u smislenu poruku, malo koristi čitaocu. </a:t>
            </a:r>
          </a:p>
          <a:p>
            <a:pPr marL="182880" lvl="1">
              <a:spcBef>
                <a:spcPts val="1200"/>
              </a:spcBef>
              <a:spcAft>
                <a:spcPts val="600"/>
              </a:spcAft>
            </a:pPr>
            <a:r>
              <a:rPr lang="bs-Latn-BA" sz="2000" dirty="0" smtClean="0">
                <a:solidFill>
                  <a:srgbClr val="000000"/>
                </a:solidFill>
                <a:latin typeface="Arial" charset="0"/>
              </a:rPr>
              <a:t>Čitalac očekuje od revizije ne samo da analizira pojedinačne slučajeve neadekvatnih i neefikasnih kontrola, već da ih poveže sa širim organizacionim ciljevima.</a:t>
            </a:r>
          </a:p>
        </p:txBody>
      </p:sp>
    </p:spTree>
    <p:extLst>
      <p:ext uri="{BB962C8B-B14F-4D97-AF65-F5344CB8AC3E}">
        <p14:creationId xmlns:p14="http://schemas.microsoft.com/office/powerpoint/2010/main" val="2346062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960120"/>
            <a:ext cx="7772400" cy="712120"/>
          </a:xfrm>
        </p:spPr>
        <p:txBody>
          <a:bodyPr>
            <a:normAutofit/>
          </a:bodyPr>
          <a:lstStyle/>
          <a:p>
            <a:r>
              <a:rPr lang="bs-Latn-BA" sz="3200" b="1" cap="none" dirty="0" smtClean="0"/>
              <a:t>Kako započeti?</a:t>
            </a:r>
            <a:endParaRPr lang="bs-Latn-BA" sz="3200" b="1" cap="none" dirty="0"/>
          </a:p>
        </p:txBody>
      </p:sp>
      <p:sp>
        <p:nvSpPr>
          <p:cNvPr id="3" name="Content Placeholder 2"/>
          <p:cNvSpPr>
            <a:spLocks noGrp="1"/>
          </p:cNvSpPr>
          <p:nvPr>
            <p:ph idx="1"/>
          </p:nvPr>
        </p:nvSpPr>
        <p:spPr>
          <a:xfrm>
            <a:off x="685800" y="1839496"/>
            <a:ext cx="7772400" cy="1224136"/>
          </a:xfrm>
        </p:spPr>
        <p:txBody>
          <a:bodyPr>
            <a:normAutofit fontScale="85000" lnSpcReduction="20000"/>
          </a:bodyPr>
          <a:lstStyle/>
          <a:p>
            <a:pPr marL="182880" lvl="1">
              <a:spcBef>
                <a:spcPts val="1200"/>
              </a:spcBef>
              <a:spcAft>
                <a:spcPts val="600"/>
              </a:spcAft>
            </a:pPr>
            <a:r>
              <a:rPr lang="bs-Latn-BA" dirty="0" smtClean="0">
                <a:solidFill>
                  <a:srgbClr val="000000"/>
                </a:solidFill>
                <a:latin typeface="Arial" charset="0"/>
              </a:rPr>
              <a:t>Teško je preći s terenskog rada na širu sliku. Spajanje mnoštva detalja zabilježenih u radnim dokumentima s definisanim ciljevima i obimom angažmana, kao i odgovarajućim zaključcima, preporukama i akcionim planovima, može izgledati gotovo nemoguće.</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149" y="3320941"/>
            <a:ext cx="2856875" cy="257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35312" y="5994120"/>
            <a:ext cx="5513628" cy="369332"/>
          </a:xfrm>
          <a:prstGeom prst="rect">
            <a:avLst/>
          </a:prstGeom>
          <a:noFill/>
        </p:spPr>
        <p:txBody>
          <a:bodyPr wrap="square" rtlCol="0">
            <a:spAutoFit/>
          </a:bodyPr>
          <a:lstStyle/>
          <a:p>
            <a:pPr algn="ctr"/>
            <a:r>
              <a:rPr lang="bs-Latn-BA" dirty="0" smtClean="0"/>
              <a:t>Od detalja do veće slike</a:t>
            </a:r>
            <a:endParaRPr lang="bs-Latn-BA" dirty="0"/>
          </a:p>
        </p:txBody>
      </p:sp>
      <p:grpSp>
        <p:nvGrpSpPr>
          <p:cNvPr id="6" name="Group 5"/>
          <p:cNvGrpSpPr/>
          <p:nvPr/>
        </p:nvGrpSpPr>
        <p:grpSpPr>
          <a:xfrm>
            <a:off x="5153871" y="3317304"/>
            <a:ext cx="2644742" cy="2575455"/>
            <a:chOff x="4225817" y="2476071"/>
            <a:chExt cx="2232249" cy="2033290"/>
          </a:xfrm>
        </p:grpSpPr>
        <p:grpSp>
          <p:nvGrpSpPr>
            <p:cNvPr id="7" name="Group 6"/>
            <p:cNvGrpSpPr/>
            <p:nvPr/>
          </p:nvGrpSpPr>
          <p:grpSpPr>
            <a:xfrm>
              <a:off x="4225817" y="2476071"/>
              <a:ext cx="2232249" cy="2033290"/>
              <a:chOff x="1022225" y="4614480"/>
              <a:chExt cx="1785006" cy="1672476"/>
            </a:xfrm>
          </p:grpSpPr>
          <p:grpSp>
            <p:nvGrpSpPr>
              <p:cNvPr id="20" name="Group 19"/>
              <p:cNvGrpSpPr/>
              <p:nvPr/>
            </p:nvGrpSpPr>
            <p:grpSpPr>
              <a:xfrm rot="5400000">
                <a:off x="1199134" y="4437572"/>
                <a:ext cx="834428" cy="1188246"/>
                <a:chOff x="971600" y="4466359"/>
                <a:chExt cx="1224136" cy="1554929"/>
              </a:xfrm>
              <a:solidFill>
                <a:srgbClr val="92D050"/>
              </a:solidFill>
            </p:grpSpPr>
            <p:sp>
              <p:nvSpPr>
                <p:cNvPr id="36" name="Rectangle 35"/>
                <p:cNvSpPr/>
                <p:nvPr/>
              </p:nvSpPr>
              <p:spPr>
                <a:xfrm>
                  <a:off x="971600" y="4797152"/>
                  <a:ext cx="1224136" cy="1224136"/>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dirty="0"/>
                </a:p>
              </p:txBody>
            </p:sp>
            <p:grpSp>
              <p:nvGrpSpPr>
                <p:cNvPr id="37" name="Group 36"/>
                <p:cNvGrpSpPr/>
                <p:nvPr/>
              </p:nvGrpSpPr>
              <p:grpSpPr>
                <a:xfrm>
                  <a:off x="1415362" y="4466359"/>
                  <a:ext cx="336612" cy="457200"/>
                  <a:chOff x="4283968" y="5013176"/>
                  <a:chExt cx="457200" cy="698376"/>
                </a:xfrm>
                <a:grpFill/>
              </p:grpSpPr>
              <p:sp>
                <p:nvSpPr>
                  <p:cNvPr id="38" name="Rectangle 37"/>
                  <p:cNvSpPr/>
                  <p:nvPr/>
                </p:nvSpPr>
                <p:spPr>
                  <a:xfrm>
                    <a:off x="4404556" y="5254352"/>
                    <a:ext cx="216024" cy="457200"/>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39" name="Oval 38"/>
                  <p:cNvSpPr/>
                  <p:nvPr/>
                </p:nvSpPr>
                <p:spPr>
                  <a:xfrm>
                    <a:off x="4283968" y="5013176"/>
                    <a:ext cx="457200" cy="4572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grpSp>
          </p:grpSp>
          <p:grpSp>
            <p:nvGrpSpPr>
              <p:cNvPr id="21" name="Group 20"/>
              <p:cNvGrpSpPr/>
              <p:nvPr/>
            </p:nvGrpSpPr>
            <p:grpSpPr>
              <a:xfrm rot="10800000">
                <a:off x="1871126" y="4614480"/>
                <a:ext cx="936104" cy="1050873"/>
                <a:chOff x="971600" y="4466359"/>
                <a:chExt cx="1224136" cy="1554929"/>
              </a:xfrm>
              <a:solidFill>
                <a:srgbClr val="0070C0"/>
              </a:solidFill>
            </p:grpSpPr>
            <p:sp>
              <p:nvSpPr>
                <p:cNvPr id="32" name="Rectangle 31"/>
                <p:cNvSpPr/>
                <p:nvPr/>
              </p:nvSpPr>
              <p:spPr>
                <a:xfrm>
                  <a:off x="971600" y="4797152"/>
                  <a:ext cx="1224136" cy="122413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dirty="0"/>
                </a:p>
              </p:txBody>
            </p:sp>
            <p:grpSp>
              <p:nvGrpSpPr>
                <p:cNvPr id="33" name="Group 32"/>
                <p:cNvGrpSpPr/>
                <p:nvPr/>
              </p:nvGrpSpPr>
              <p:grpSpPr>
                <a:xfrm>
                  <a:off x="1415362" y="4466359"/>
                  <a:ext cx="336612" cy="457200"/>
                  <a:chOff x="4283968" y="5013176"/>
                  <a:chExt cx="457200" cy="698376"/>
                </a:xfrm>
                <a:grpFill/>
              </p:grpSpPr>
              <p:sp>
                <p:nvSpPr>
                  <p:cNvPr id="34" name="Rectangle 33"/>
                  <p:cNvSpPr/>
                  <p:nvPr/>
                </p:nvSpPr>
                <p:spPr>
                  <a:xfrm>
                    <a:off x="4404556" y="5254352"/>
                    <a:ext cx="216024" cy="457200"/>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35" name="Oval 34"/>
                  <p:cNvSpPr/>
                  <p:nvPr/>
                </p:nvSpPr>
                <p:spPr>
                  <a:xfrm>
                    <a:off x="4283968" y="5013176"/>
                    <a:ext cx="457200" cy="4572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grpSp>
          </p:grpSp>
          <p:grpSp>
            <p:nvGrpSpPr>
              <p:cNvPr id="22" name="Group 21"/>
              <p:cNvGrpSpPr/>
              <p:nvPr/>
            </p:nvGrpSpPr>
            <p:grpSpPr>
              <a:xfrm rot="16200000">
                <a:off x="1800541" y="5272201"/>
                <a:ext cx="840525" cy="1172855"/>
                <a:chOff x="971600" y="4466359"/>
                <a:chExt cx="1224136" cy="1554930"/>
              </a:xfrm>
            </p:grpSpPr>
            <p:sp>
              <p:nvSpPr>
                <p:cNvPr id="28" name="Rectangle 27"/>
                <p:cNvSpPr/>
                <p:nvPr/>
              </p:nvSpPr>
              <p:spPr>
                <a:xfrm>
                  <a:off x="971600" y="4773905"/>
                  <a:ext cx="1224136" cy="124738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grpSp>
              <p:nvGrpSpPr>
                <p:cNvPr id="29" name="Group 28"/>
                <p:cNvGrpSpPr/>
                <p:nvPr/>
              </p:nvGrpSpPr>
              <p:grpSpPr>
                <a:xfrm>
                  <a:off x="1415362" y="4466359"/>
                  <a:ext cx="336612" cy="457200"/>
                  <a:chOff x="4283968" y="5013176"/>
                  <a:chExt cx="457200" cy="698376"/>
                </a:xfrm>
              </p:grpSpPr>
              <p:sp>
                <p:nvSpPr>
                  <p:cNvPr id="30" name="Rectangle 29"/>
                  <p:cNvSpPr/>
                  <p:nvPr/>
                </p:nvSpPr>
                <p:spPr>
                  <a:xfrm>
                    <a:off x="4404556" y="5254352"/>
                    <a:ext cx="216024" cy="457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31" name="Oval 30"/>
                  <p:cNvSpPr/>
                  <p:nvPr/>
                </p:nvSpPr>
                <p:spPr>
                  <a:xfrm>
                    <a:off x="4283968" y="5013176"/>
                    <a:ext cx="457200" cy="457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grpSp>
          </p:grpSp>
          <p:grpSp>
            <p:nvGrpSpPr>
              <p:cNvPr id="23" name="Group 22"/>
              <p:cNvGrpSpPr/>
              <p:nvPr/>
            </p:nvGrpSpPr>
            <p:grpSpPr>
              <a:xfrm>
                <a:off x="1022226" y="5236083"/>
                <a:ext cx="834854" cy="1050873"/>
                <a:chOff x="971600" y="4466359"/>
                <a:chExt cx="1203882" cy="1554929"/>
              </a:xfrm>
              <a:solidFill>
                <a:srgbClr val="00B0F0"/>
              </a:solidFill>
            </p:grpSpPr>
            <p:sp>
              <p:nvSpPr>
                <p:cNvPr id="24" name="Rectangle 23"/>
                <p:cNvSpPr/>
                <p:nvPr/>
              </p:nvSpPr>
              <p:spPr>
                <a:xfrm>
                  <a:off x="971600" y="4797152"/>
                  <a:ext cx="1203882" cy="1224136"/>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grpSp>
              <p:nvGrpSpPr>
                <p:cNvPr id="25" name="Group 24"/>
                <p:cNvGrpSpPr/>
                <p:nvPr/>
              </p:nvGrpSpPr>
              <p:grpSpPr>
                <a:xfrm>
                  <a:off x="1415362" y="4466359"/>
                  <a:ext cx="336612" cy="457200"/>
                  <a:chOff x="4283968" y="5013176"/>
                  <a:chExt cx="457200" cy="698376"/>
                </a:xfrm>
                <a:grpFill/>
              </p:grpSpPr>
              <p:sp>
                <p:nvSpPr>
                  <p:cNvPr id="26" name="Rectangle 25"/>
                  <p:cNvSpPr/>
                  <p:nvPr/>
                </p:nvSpPr>
                <p:spPr>
                  <a:xfrm>
                    <a:off x="4404556" y="5254352"/>
                    <a:ext cx="216024" cy="457200"/>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7" name="Oval 26"/>
                  <p:cNvSpPr/>
                  <p:nvPr/>
                </p:nvSpPr>
                <p:spPr>
                  <a:xfrm>
                    <a:off x="4283968" y="5013176"/>
                    <a:ext cx="457200" cy="4572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grpSp>
          </p:grpSp>
        </p:grpSp>
        <p:grpSp>
          <p:nvGrpSpPr>
            <p:cNvPr id="8" name="Group 7"/>
            <p:cNvGrpSpPr/>
            <p:nvPr/>
          </p:nvGrpSpPr>
          <p:grpSpPr>
            <a:xfrm>
              <a:off x="4575247" y="3206154"/>
              <a:ext cx="327328" cy="423555"/>
              <a:chOff x="6012160" y="4988831"/>
              <a:chExt cx="864096" cy="1176473"/>
            </a:xfrm>
            <a:solidFill>
              <a:srgbClr val="00B0F0"/>
            </a:solidFill>
          </p:grpSpPr>
          <p:sp>
            <p:nvSpPr>
              <p:cNvPr id="18" name="Oval 17"/>
              <p:cNvSpPr/>
              <p:nvPr/>
            </p:nvSpPr>
            <p:spPr>
              <a:xfrm>
                <a:off x="6012160" y="4988831"/>
                <a:ext cx="864096" cy="827329"/>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19" name="Rectangle 18"/>
              <p:cNvSpPr/>
              <p:nvPr/>
            </p:nvSpPr>
            <p:spPr>
              <a:xfrm>
                <a:off x="6273906" y="5585450"/>
                <a:ext cx="340604" cy="579854"/>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grpSp>
        <p:grpSp>
          <p:nvGrpSpPr>
            <p:cNvPr id="9" name="Group 8"/>
            <p:cNvGrpSpPr/>
            <p:nvPr/>
          </p:nvGrpSpPr>
          <p:grpSpPr>
            <a:xfrm rot="5400000">
              <a:off x="5207334" y="2831353"/>
              <a:ext cx="345978" cy="435686"/>
              <a:chOff x="6012160" y="4988831"/>
              <a:chExt cx="864096" cy="1176473"/>
            </a:xfrm>
            <a:solidFill>
              <a:srgbClr val="92D050"/>
            </a:solidFill>
          </p:grpSpPr>
          <p:sp>
            <p:nvSpPr>
              <p:cNvPr id="16" name="Oval 15"/>
              <p:cNvSpPr/>
              <p:nvPr/>
            </p:nvSpPr>
            <p:spPr>
              <a:xfrm>
                <a:off x="6012160" y="4988831"/>
                <a:ext cx="864096" cy="827329"/>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17" name="Rectangle 16"/>
              <p:cNvSpPr/>
              <p:nvPr/>
            </p:nvSpPr>
            <p:spPr>
              <a:xfrm>
                <a:off x="6273906" y="5585450"/>
                <a:ext cx="340604" cy="57985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grpSp>
        <p:grpSp>
          <p:nvGrpSpPr>
            <p:cNvPr id="10" name="Group 9"/>
            <p:cNvGrpSpPr/>
            <p:nvPr/>
          </p:nvGrpSpPr>
          <p:grpSpPr>
            <a:xfrm rot="16200000">
              <a:off x="5038521" y="3811633"/>
              <a:ext cx="362688" cy="435686"/>
              <a:chOff x="6012160" y="4988831"/>
              <a:chExt cx="864096" cy="1176473"/>
            </a:xfrm>
          </p:grpSpPr>
          <p:sp>
            <p:nvSpPr>
              <p:cNvPr id="14" name="Oval 13"/>
              <p:cNvSpPr/>
              <p:nvPr/>
            </p:nvSpPr>
            <p:spPr>
              <a:xfrm>
                <a:off x="6012160" y="4988831"/>
                <a:ext cx="864096" cy="82732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15" name="Rectangle 14"/>
              <p:cNvSpPr/>
              <p:nvPr/>
            </p:nvSpPr>
            <p:spPr>
              <a:xfrm>
                <a:off x="6273906" y="5585450"/>
                <a:ext cx="340604" cy="57985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grpSp>
        <p:grpSp>
          <p:nvGrpSpPr>
            <p:cNvPr id="11" name="Group 10"/>
            <p:cNvGrpSpPr/>
            <p:nvPr/>
          </p:nvGrpSpPr>
          <p:grpSpPr>
            <a:xfrm rot="10800000">
              <a:off x="5644909" y="3375337"/>
              <a:ext cx="407208" cy="426576"/>
              <a:chOff x="6012160" y="4988831"/>
              <a:chExt cx="864096" cy="1176473"/>
            </a:xfrm>
            <a:solidFill>
              <a:srgbClr val="0070C0"/>
            </a:solidFill>
          </p:grpSpPr>
          <p:sp>
            <p:nvSpPr>
              <p:cNvPr id="12" name="Oval 11"/>
              <p:cNvSpPr/>
              <p:nvPr/>
            </p:nvSpPr>
            <p:spPr>
              <a:xfrm>
                <a:off x="6012160" y="4988831"/>
                <a:ext cx="864096" cy="827329"/>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13" name="Rectangle 12"/>
              <p:cNvSpPr/>
              <p:nvPr/>
            </p:nvSpPr>
            <p:spPr>
              <a:xfrm>
                <a:off x="6273906" y="5585450"/>
                <a:ext cx="340604" cy="579854"/>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grpSp>
      </p:grpSp>
      <p:sp>
        <p:nvSpPr>
          <p:cNvPr id="40" name="TextBox 39"/>
          <p:cNvSpPr txBox="1"/>
          <p:nvPr/>
        </p:nvSpPr>
        <p:spPr>
          <a:xfrm>
            <a:off x="5170582" y="3446011"/>
            <a:ext cx="3148798" cy="2400657"/>
          </a:xfrm>
          <a:prstGeom prst="rect">
            <a:avLst/>
          </a:prstGeom>
          <a:noFill/>
        </p:spPr>
        <p:txBody>
          <a:bodyPr wrap="square" rtlCol="0">
            <a:spAutoFit/>
          </a:bodyPr>
          <a:lstStyle/>
          <a:p>
            <a:r>
              <a:rPr lang="bs-Latn-BA" sz="1500" dirty="0" smtClean="0"/>
              <a:t>Stavljanje            zajedno </a:t>
            </a:r>
          </a:p>
          <a:p>
            <a:endParaRPr lang="bs-Latn-BA" sz="1500" dirty="0" smtClean="0"/>
          </a:p>
          <a:p>
            <a:endParaRPr lang="bs-Latn-BA" sz="1500" dirty="0" smtClean="0"/>
          </a:p>
          <a:p>
            <a:endParaRPr lang="bs-Latn-BA" sz="1500" dirty="0" smtClean="0"/>
          </a:p>
          <a:p>
            <a:endParaRPr lang="bs-Latn-BA" sz="1500" dirty="0" smtClean="0"/>
          </a:p>
          <a:p>
            <a:endParaRPr lang="bs-Latn-BA" sz="1500" dirty="0" smtClean="0"/>
          </a:p>
          <a:p>
            <a:r>
              <a:rPr lang="bs-Latn-BA" sz="1500" dirty="0" smtClean="0"/>
              <a:t>dijelova ili </a:t>
            </a:r>
          </a:p>
          <a:p>
            <a:r>
              <a:rPr lang="bs-Latn-BA" sz="1500" dirty="0" smtClean="0"/>
              <a:t>elemenata </a:t>
            </a:r>
          </a:p>
          <a:p>
            <a:r>
              <a:rPr lang="bs-Latn-BA" sz="1500" dirty="0" smtClean="0"/>
              <a:t>                   tako da </a:t>
            </a:r>
          </a:p>
          <a:p>
            <a:r>
              <a:rPr lang="bs-Latn-BA" sz="1500" dirty="0"/>
              <a:t> </a:t>
            </a:r>
            <a:r>
              <a:rPr lang="bs-Latn-BA" sz="1500" dirty="0" smtClean="0"/>
              <a:t>                  formiraju cjelinu</a:t>
            </a:r>
            <a:endParaRPr lang="bs-Latn-BA" sz="1500" dirty="0"/>
          </a:p>
        </p:txBody>
      </p:sp>
    </p:spTree>
    <p:extLst>
      <p:ext uri="{BB962C8B-B14F-4D97-AF65-F5344CB8AC3E}">
        <p14:creationId xmlns:p14="http://schemas.microsoft.com/office/powerpoint/2010/main" val="1437509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92" y="1033272"/>
            <a:ext cx="7772400" cy="712120"/>
          </a:xfrm>
        </p:spPr>
        <p:txBody>
          <a:bodyPr>
            <a:normAutofit/>
          </a:bodyPr>
          <a:lstStyle/>
          <a:p>
            <a:r>
              <a:rPr lang="bs-Latn-BA" sz="3200" b="1" cap="none" dirty="0" smtClean="0"/>
              <a:t>Kako započeti?</a:t>
            </a:r>
            <a:endParaRPr lang="bs-Latn-BA" sz="3200" b="1" cap="none" dirty="0"/>
          </a:p>
        </p:txBody>
      </p:sp>
      <p:sp>
        <p:nvSpPr>
          <p:cNvPr id="3" name="Content Placeholder 2"/>
          <p:cNvSpPr>
            <a:spLocks noGrp="1"/>
          </p:cNvSpPr>
          <p:nvPr>
            <p:ph idx="1"/>
          </p:nvPr>
        </p:nvSpPr>
        <p:spPr>
          <a:xfrm>
            <a:off x="710184" y="1802920"/>
            <a:ext cx="7772400" cy="4759424"/>
          </a:xfrm>
        </p:spPr>
        <p:txBody>
          <a:bodyPr>
            <a:normAutofit/>
          </a:bodyPr>
          <a:lstStyle/>
          <a:p>
            <a:pPr marL="182880" lvl="1">
              <a:spcBef>
                <a:spcPts val="600"/>
              </a:spcBef>
              <a:spcAft>
                <a:spcPts val="300"/>
              </a:spcAft>
            </a:pPr>
            <a:r>
              <a:rPr lang="bs-Latn-BA" sz="2000" dirty="0" smtClean="0">
                <a:solidFill>
                  <a:srgbClr val="000000"/>
                </a:solidFill>
                <a:latin typeface="Arial" charset="0"/>
              </a:rPr>
              <a:t>Prvo moramo imati jasnu poruku i znati o čemu pišemo. </a:t>
            </a:r>
          </a:p>
          <a:p>
            <a:pPr marL="182880" lvl="1">
              <a:spcBef>
                <a:spcPts val="600"/>
              </a:spcBef>
              <a:spcAft>
                <a:spcPts val="300"/>
              </a:spcAft>
            </a:pPr>
            <a:r>
              <a:rPr lang="bs-Latn-BA" sz="2000" dirty="0" smtClean="0">
                <a:solidFill>
                  <a:srgbClr val="000000"/>
                </a:solidFill>
                <a:latin typeface="Arial" charset="0"/>
              </a:rPr>
              <a:t>Treba početi od sredine, odnosno od glavne ideje/pitanja. </a:t>
            </a:r>
          </a:p>
          <a:p>
            <a:pPr marL="182880" lvl="1">
              <a:spcBef>
                <a:spcPts val="600"/>
              </a:spcBef>
              <a:spcAft>
                <a:spcPts val="300"/>
              </a:spcAft>
            </a:pPr>
            <a:r>
              <a:rPr lang="bs-Latn-BA" sz="2000" dirty="0" smtClean="0">
                <a:solidFill>
                  <a:srgbClr val="000000"/>
                </a:solidFill>
                <a:latin typeface="Arial" charset="0"/>
              </a:rPr>
              <a:t>Započeti tako što će se pisati bilješke o svemu što nam padne na pamet – ne mora sve biti savršeno, nakon toga preurediti, izbaciti nepotrebne ideje, grupisati slične nalaze. </a:t>
            </a:r>
          </a:p>
          <a:p>
            <a:pPr marL="182880" lvl="1">
              <a:spcBef>
                <a:spcPts val="600"/>
              </a:spcBef>
              <a:spcAft>
                <a:spcPts val="300"/>
              </a:spcAft>
            </a:pPr>
            <a:r>
              <a:rPr lang="bs-Latn-BA" sz="2000" dirty="0" smtClean="0">
                <a:solidFill>
                  <a:srgbClr val="000000"/>
                </a:solidFill>
                <a:latin typeface="Arial" charset="0"/>
              </a:rPr>
              <a:t>Cilj je odvojiti bitno od nebitnog, razjasniti svoje ideje i sakupiti za njih vezane činjenice i nalaze.</a:t>
            </a:r>
          </a:p>
          <a:p>
            <a:pPr marL="182880" lvl="1">
              <a:spcBef>
                <a:spcPts val="600"/>
              </a:spcBef>
              <a:spcAft>
                <a:spcPts val="300"/>
              </a:spcAft>
            </a:pPr>
            <a:r>
              <a:rPr lang="bs-Latn-BA" sz="2000" dirty="0" smtClean="0">
                <a:solidFill>
                  <a:srgbClr val="000000"/>
                </a:solidFill>
                <a:latin typeface="Arial" charset="0"/>
              </a:rPr>
              <a:t>Odrediti koje će biti naše preporuke.</a:t>
            </a:r>
          </a:p>
          <a:p>
            <a:pPr marL="182880" lvl="1">
              <a:spcBef>
                <a:spcPts val="600"/>
              </a:spcBef>
              <a:spcAft>
                <a:spcPts val="300"/>
              </a:spcAft>
            </a:pPr>
            <a:r>
              <a:rPr lang="bs-Latn-BA" sz="2000" dirty="0" smtClean="0">
                <a:solidFill>
                  <a:srgbClr val="000000"/>
                </a:solidFill>
                <a:latin typeface="Arial" charset="0"/>
              </a:rPr>
              <a:t>Grupisati činjenice, nalaze i preporuke zajedno. Poredati ih tako da čine logičan obrazac. </a:t>
            </a:r>
            <a:endParaRPr lang="bs-Latn-BA" sz="2000" dirty="0" smtClean="0">
              <a:solidFill>
                <a:srgbClr val="FF0000"/>
              </a:solidFill>
              <a:latin typeface="Arial" charset="0"/>
            </a:endParaRPr>
          </a:p>
          <a:p>
            <a:pPr marL="182880" lvl="1">
              <a:spcBef>
                <a:spcPts val="600"/>
              </a:spcBef>
              <a:spcAft>
                <a:spcPts val="300"/>
              </a:spcAft>
            </a:pPr>
            <a:r>
              <a:rPr lang="bs-Latn-BA" sz="2000" dirty="0" smtClean="0">
                <a:solidFill>
                  <a:srgbClr val="000000"/>
                </a:solidFill>
                <a:latin typeface="Arial" charset="0"/>
              </a:rPr>
              <a:t>Tehnika koja nam može pomoći da lakše shvatimo odnose pojedinih dijelova ili elemenata  je „mapa uma“.</a:t>
            </a:r>
          </a:p>
        </p:txBody>
      </p:sp>
    </p:spTree>
    <p:extLst>
      <p:ext uri="{BB962C8B-B14F-4D97-AF65-F5344CB8AC3E}">
        <p14:creationId xmlns:p14="http://schemas.microsoft.com/office/powerpoint/2010/main" val="3403272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872" y="1131654"/>
            <a:ext cx="6046440" cy="776407"/>
          </a:xfrm>
        </p:spPr>
        <p:txBody>
          <a:bodyPr>
            <a:normAutofit/>
          </a:bodyPr>
          <a:lstStyle/>
          <a:p>
            <a:r>
              <a:rPr lang="bs-Latn-BA" sz="3200" b="1" cap="none" dirty="0" smtClean="0"/>
              <a:t>Mapa uma</a:t>
            </a:r>
            <a:endParaRPr lang="bs-Latn-BA" sz="3200" b="1" cap="none" dirty="0"/>
          </a:p>
        </p:txBody>
      </p:sp>
      <p:sp>
        <p:nvSpPr>
          <p:cNvPr id="3" name="Content Placeholder 2"/>
          <p:cNvSpPr>
            <a:spLocks noGrp="1"/>
          </p:cNvSpPr>
          <p:nvPr>
            <p:ph idx="1"/>
          </p:nvPr>
        </p:nvSpPr>
        <p:spPr>
          <a:xfrm>
            <a:off x="685800" y="2065424"/>
            <a:ext cx="7772400" cy="4399384"/>
          </a:xfrm>
        </p:spPr>
        <p:txBody>
          <a:bodyPr>
            <a:normAutofit fontScale="77500" lnSpcReduction="20000"/>
          </a:bodyPr>
          <a:lstStyle/>
          <a:p>
            <a:r>
              <a:rPr lang="bs-Latn-BA" dirty="0" smtClean="0"/>
              <a:t>Mapa uma je dijagram koji se koristi za vizuelno organizovanje informacija.</a:t>
            </a:r>
          </a:p>
          <a:p>
            <a:r>
              <a:rPr lang="hr-BA" dirty="0" smtClean="0"/>
              <a:t>Često se kreira oko jednog koncepta nacrtanog kao </a:t>
            </a:r>
            <a:r>
              <a:rPr lang="hr-BA" dirty="0"/>
              <a:t>slika u sredini praznog papira postavljenog horizontalno</a:t>
            </a:r>
            <a:r>
              <a:rPr lang="en-US" dirty="0"/>
              <a:t>, </a:t>
            </a:r>
            <a:r>
              <a:rPr lang="bs-Latn-BA" dirty="0" smtClean="0"/>
              <a:t>kojoj se dodaju povezani </a:t>
            </a:r>
            <a:r>
              <a:rPr lang="hr-BA" dirty="0" smtClean="0"/>
              <a:t>prikazi </a:t>
            </a:r>
            <a:r>
              <a:rPr lang="hr-BA" dirty="0"/>
              <a:t>ideja kao što su slike</a:t>
            </a:r>
            <a:r>
              <a:rPr lang="en-US" dirty="0"/>
              <a:t>, </a:t>
            </a:r>
            <a:r>
              <a:rPr lang="hr-BA" dirty="0"/>
              <a:t>riječi i dijelovi riječi</a:t>
            </a:r>
            <a:r>
              <a:rPr lang="en-US" dirty="0"/>
              <a:t>. </a:t>
            </a:r>
            <a:endParaRPr lang="bs-Latn-BA" dirty="0" smtClean="0"/>
          </a:p>
          <a:p>
            <a:r>
              <a:rPr lang="hr-BA" dirty="0" smtClean="0"/>
              <a:t>Glavne </a:t>
            </a:r>
            <a:r>
              <a:rPr lang="hr-BA" dirty="0"/>
              <a:t>ideje se direktno vežu za centralni k</a:t>
            </a:r>
            <a:r>
              <a:rPr lang="en-US" dirty="0" err="1"/>
              <a:t>oncept</a:t>
            </a:r>
            <a:r>
              <a:rPr lang="en-US" dirty="0"/>
              <a:t>, </a:t>
            </a:r>
            <a:r>
              <a:rPr lang="hr-BA" dirty="0"/>
              <a:t>a ostale ideje se </a:t>
            </a:r>
            <a:r>
              <a:rPr lang="hr-BA" dirty="0" smtClean="0"/>
              <a:t>granaju iz njih.</a:t>
            </a:r>
          </a:p>
          <a:p>
            <a:r>
              <a:rPr lang="hr-BA" dirty="0" smtClean="0"/>
              <a:t>Ne morate koristiti nikakvu posebnu metodu, oblike ili softver za mapiranje uma, samo skicirajte rukom ono što mislite da su glavna područja ili nalazi revizije, sa povezanim riječima ili frazama u blizini ili oko svakog pitanja. </a:t>
            </a:r>
          </a:p>
          <a:p>
            <a:r>
              <a:rPr lang="hr-BA" dirty="0" smtClean="0"/>
              <a:t>Ovo pomaže da vizualizujemo veze između oblasti za koje smo ranije mislili da su odvojene ili da vidimo pravi obim nalaza.</a:t>
            </a:r>
          </a:p>
          <a:p>
            <a:r>
              <a:rPr lang="hr-BA" dirty="0" smtClean="0"/>
              <a:t>Pomaže jasnom definisanju ključnih pojmova, odvajajući bitno od nebitnog, što je jako važno kada imamo mnoštvo nalaza.</a:t>
            </a:r>
            <a:endParaRPr lang="bs-Latn-BA"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8768" y="638711"/>
            <a:ext cx="1152128" cy="130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986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96" y="1082040"/>
            <a:ext cx="7774632" cy="1144168"/>
          </a:xfrm>
        </p:spPr>
        <p:txBody>
          <a:bodyPr>
            <a:normAutofit/>
          </a:bodyPr>
          <a:lstStyle/>
          <a:p>
            <a:r>
              <a:rPr lang="bs-Latn-BA" sz="3200" b="1" cap="none" dirty="0" smtClean="0"/>
              <a:t>Mapa uma</a:t>
            </a:r>
            <a:endParaRPr lang="bs-Latn-BA" sz="3200" b="1" cap="none" dirty="0"/>
          </a:p>
        </p:txBody>
      </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370560"/>
            <a:ext cx="3660672" cy="2831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783892"/>
            <a:ext cx="3456384" cy="241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609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l="11584" t="7129" r="11184" b="6587"/>
          <a:stretch/>
        </p:blipFill>
        <p:spPr bwMode="auto">
          <a:xfrm>
            <a:off x="588320" y="1146088"/>
            <a:ext cx="7704856" cy="5328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9287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92" y="801624"/>
            <a:ext cx="7772400" cy="1000152"/>
          </a:xfrm>
        </p:spPr>
        <p:txBody>
          <a:bodyPr>
            <a:normAutofit/>
          </a:bodyPr>
          <a:lstStyle/>
          <a:p>
            <a:r>
              <a:rPr lang="bs-Latn-BA" sz="3200" b="1" cap="none" dirty="0" smtClean="0"/>
              <a:t>Kako strukturirati izvještaj?</a:t>
            </a:r>
            <a:endParaRPr lang="bs-Latn-BA" sz="3200" b="1" cap="none" dirty="0"/>
          </a:p>
        </p:txBody>
      </p:sp>
      <p:sp>
        <p:nvSpPr>
          <p:cNvPr id="3" name="Content Placeholder 2"/>
          <p:cNvSpPr>
            <a:spLocks noGrp="1"/>
          </p:cNvSpPr>
          <p:nvPr>
            <p:ph idx="1"/>
          </p:nvPr>
        </p:nvSpPr>
        <p:spPr>
          <a:xfrm>
            <a:off x="685800" y="1836064"/>
            <a:ext cx="7772400" cy="4543400"/>
          </a:xfrm>
        </p:spPr>
        <p:txBody>
          <a:bodyPr>
            <a:normAutofit fontScale="92500"/>
          </a:bodyPr>
          <a:lstStyle/>
          <a:p>
            <a:r>
              <a:rPr lang="bs-Latn-BA" dirty="0" smtClean="0"/>
              <a:t>Čak </a:t>
            </a:r>
            <a:r>
              <a:rPr lang="bs-Latn-BA" dirty="0"/>
              <a:t>i ako smo pisali „tijesno“ tokom svog terenskog rada i otvoreno komunicirali s revidiranim subjektima, revizorski izvještaj i dalje može biti zastrašujući.</a:t>
            </a:r>
          </a:p>
          <a:p>
            <a:r>
              <a:rPr lang="bs-Latn-BA" dirty="0"/>
              <a:t>Prenošenje „naslova“ i potkrepljivanje dokaza koncizno i sa samopouzdanjem zahtijeva vrijeme i trud.</a:t>
            </a:r>
          </a:p>
          <a:p>
            <a:r>
              <a:rPr lang="bs-Latn-BA" dirty="0" smtClean="0"/>
              <a:t>Kao što mapiranje uma pomaže da organizujemo pojedinačne elemente nalaza u smislene naslove, linearni nacrti nam mogu pomoći da strukturiramo revizorski izvještaj.</a:t>
            </a:r>
          </a:p>
          <a:p>
            <a:r>
              <a:rPr lang="bs-Latn-BA" dirty="0" smtClean="0"/>
              <a:t>Linearni nacrt je sličan mapi uma po tome što zahtijeva od nas da razdvojimo glavne tačke od dokaza.</a:t>
            </a:r>
          </a:p>
        </p:txBody>
      </p:sp>
    </p:spTree>
    <p:extLst>
      <p:ext uri="{BB962C8B-B14F-4D97-AF65-F5344CB8AC3E}">
        <p14:creationId xmlns:p14="http://schemas.microsoft.com/office/powerpoint/2010/main" val="35279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7036" b="5292"/>
          <a:stretch/>
        </p:blipFill>
        <p:spPr bwMode="auto">
          <a:xfrm>
            <a:off x="842064" y="1367480"/>
            <a:ext cx="7961974"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94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184" y="935736"/>
            <a:ext cx="7772400" cy="1000152"/>
          </a:xfrm>
        </p:spPr>
        <p:txBody>
          <a:bodyPr>
            <a:normAutofit/>
          </a:bodyPr>
          <a:lstStyle/>
          <a:p>
            <a:r>
              <a:rPr lang="bs-Latn-BA" sz="3200" b="1" cap="none" dirty="0" smtClean="0"/>
              <a:t>Izgled izvještaja</a:t>
            </a:r>
            <a:endParaRPr lang="bs-Latn-BA" sz="3200" b="1" cap="none" dirty="0"/>
          </a:p>
        </p:txBody>
      </p:sp>
      <p:sp>
        <p:nvSpPr>
          <p:cNvPr id="3" name="Content Placeholder 2"/>
          <p:cNvSpPr>
            <a:spLocks noGrp="1"/>
          </p:cNvSpPr>
          <p:nvPr>
            <p:ph idx="1"/>
          </p:nvPr>
        </p:nvSpPr>
        <p:spPr>
          <a:xfrm>
            <a:off x="685800" y="2079904"/>
            <a:ext cx="7772400" cy="4543400"/>
          </a:xfrm>
        </p:spPr>
        <p:txBody>
          <a:bodyPr>
            <a:normAutofit fontScale="77500" lnSpcReduction="20000"/>
          </a:bodyPr>
          <a:lstStyle/>
          <a:p>
            <a:r>
              <a:rPr lang="bs-Latn-BA" dirty="0" smtClean="0"/>
              <a:t>Izgled izvještaja, odnosno raspored naslova, poglavlja, potpoglavlja može popraviti ili pokvariti izvještaj. </a:t>
            </a:r>
          </a:p>
          <a:p>
            <a:r>
              <a:rPr lang="bs-Latn-BA" dirty="0" smtClean="0"/>
              <a:t>Naslovi trebaju biti prikladni i logični, numerisani, da lijepo izgledaju na stranici. Sadržaj treba da odražava posao koji smo obavili, da bude logičan i da dobro teče. </a:t>
            </a:r>
          </a:p>
          <a:p>
            <a:r>
              <a:rPr lang="bs-Latn-BA" dirty="0" smtClean="0"/>
              <a:t>Korištenje čitljivog fonta razumne veličine i korištenje dovoljno bijelog prostora čini razliku između izvještaja od kojih će čitaoci ustuknuti i izvještaja koji će ih privući. </a:t>
            </a:r>
          </a:p>
          <a:p>
            <a:r>
              <a:rPr lang="bs-Latn-BA" dirty="0" smtClean="0"/>
              <a:t>Korištenje tabela, grafikona, pa čak i fotografija može pomoći da nalazi budu mnogo lakši za razumijevanje i vizualizaciju.</a:t>
            </a:r>
          </a:p>
          <a:p>
            <a:r>
              <a:rPr lang="bs-Latn-BA" dirty="0" smtClean="0"/>
              <a:t>Podnaslovi, iako su korisni, mogu biti zbunjujući ako ih je previše. </a:t>
            </a:r>
          </a:p>
          <a:p>
            <a:r>
              <a:rPr lang="bs-Latn-BA" dirty="0" smtClean="0"/>
              <a:t>Dobar izvještaj je kao internet stranica kojom se može upravljati – ako imate previše slojeva informacija ili natrpate svoj dokument sa previše grafikona i boja, izgubićete svoje čitaoce.</a:t>
            </a:r>
          </a:p>
        </p:txBody>
      </p:sp>
    </p:spTree>
    <p:extLst>
      <p:ext uri="{BB962C8B-B14F-4D97-AF65-F5344CB8AC3E}">
        <p14:creationId xmlns:p14="http://schemas.microsoft.com/office/powerpoint/2010/main" val="1150782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4750" y="1878352"/>
            <a:ext cx="7741049" cy="2508591"/>
          </a:xfrm>
          <a:ln w="38100">
            <a:solidFill>
              <a:srgbClr val="C00000"/>
            </a:solidFill>
          </a:ln>
        </p:spPr>
        <p:txBody>
          <a:bodyPr>
            <a:noAutofit/>
          </a:bodyPr>
          <a:lstStyle/>
          <a:p>
            <a:endParaRPr lang="sr-Latn-BA" sz="3200" b="1" dirty="0">
              <a:latin typeface="Open Sans" panose="020B0606030504020204" pitchFamily="34" charset="0"/>
            </a:endParaRPr>
          </a:p>
          <a:p>
            <a:pPr>
              <a:spcBef>
                <a:spcPts val="2400"/>
              </a:spcBef>
            </a:pPr>
            <a:r>
              <a:rPr lang="sr-Latn-BA" sz="3200" b="1" dirty="0">
                <a:latin typeface="Open Sans" panose="020B0606030504020204" pitchFamily="34" charset="0"/>
              </a:rPr>
              <a:t>Savjeti i tehnike za pisanje izvještaja interne revizije, </a:t>
            </a:r>
            <a:r>
              <a:rPr lang="sr-Latn-BA" sz="3200" b="1" dirty="0" smtClean="0">
                <a:latin typeface="Open Sans" panose="020B0606030504020204" pitchFamily="34" charset="0"/>
              </a:rPr>
              <a:t>zasnovani </a:t>
            </a:r>
            <a:r>
              <a:rPr lang="sr-Latn-BA" sz="3200" b="1" dirty="0">
                <a:latin typeface="Open Sans" panose="020B0606030504020204" pitchFamily="34" charset="0"/>
              </a:rPr>
              <a:t>na konkretnim primjerima</a:t>
            </a:r>
          </a:p>
          <a:p>
            <a:endParaRPr lang="sr-Latn-BA" sz="3200" b="1" dirty="0">
              <a:latin typeface="Open Sans" panose="020B0606030504020204" pitchFamily="34" charset="0"/>
            </a:endParaRPr>
          </a:p>
          <a:p>
            <a:endParaRPr lang="sr-Latn-BA" sz="3200" b="1" dirty="0">
              <a:latin typeface="Open Sans" panose="020B0606030504020204" pitchFamily="34" charset="0"/>
            </a:endParaRPr>
          </a:p>
          <a:p>
            <a:r>
              <a:rPr lang="sr-Latn-BA" sz="2600" b="1" dirty="0">
                <a:latin typeface="Open Sans" panose="020B0606030504020204" pitchFamily="34" charset="0"/>
              </a:rPr>
              <a:t>Mr.sc. </a:t>
            </a:r>
            <a:r>
              <a:rPr lang="sr-Latn-BA" sz="2600" b="1" noProof="1">
                <a:latin typeface="Open Sans" panose="020B0606030504020204" pitchFamily="34" charset="0"/>
              </a:rPr>
              <a:t>Munevera Dedić </a:t>
            </a:r>
          </a:p>
          <a:p>
            <a:r>
              <a:rPr lang="sr-Latn-BA" sz="2600" b="1" i="0" dirty="0">
                <a:effectLst/>
                <a:latin typeface="Open Sans" panose="020B0606030504020204" pitchFamily="34" charset="0"/>
              </a:rPr>
              <a:t>Sarajevo</a:t>
            </a:r>
            <a:r>
              <a:rPr lang="sr-Latn-BA" sz="2600" b="1" dirty="0">
                <a:latin typeface="Open Sans" panose="020B0606030504020204" pitchFamily="34" charset="0"/>
              </a:rPr>
              <a:t>, 17.4.2024. godine</a:t>
            </a:r>
            <a:endParaRPr lang="sr-Latn-BA" sz="2600" b="1" i="0" dirty="0">
              <a:effectLst/>
              <a:latin typeface="Open Sans" panose="020B0606030504020204" pitchFamily="34" charset="0"/>
            </a:endParaRPr>
          </a:p>
        </p:txBody>
      </p:sp>
      <p:sp>
        <p:nvSpPr>
          <p:cNvPr id="8" name="Subtitle 2">
            <a:extLst>
              <a:ext uri="{FF2B5EF4-FFF2-40B4-BE49-F238E27FC236}">
                <a16:creationId xmlns="" xmlns:a16="http://schemas.microsoft.com/office/drawing/2014/main" id="{8FCF0CC7-577E-13CD-8D41-91957903C40B}"/>
              </a:ext>
            </a:extLst>
          </p:cNvPr>
          <p:cNvSpPr txBox="1">
            <a:spLocks/>
          </p:cNvSpPr>
          <p:nvPr/>
        </p:nvSpPr>
        <p:spPr>
          <a:xfrm>
            <a:off x="1969009" y="4506687"/>
            <a:ext cx="648919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r-Latn-BA" sz="3200" dirty="0">
              <a:latin typeface="Open Sans" panose="020B0606030504020204" pitchFamily="34" charset="0"/>
            </a:endParaRPr>
          </a:p>
        </p:txBody>
      </p:sp>
    </p:spTree>
    <p:extLst>
      <p:ext uri="{BB962C8B-B14F-4D97-AF65-F5344CB8AC3E}">
        <p14:creationId xmlns:p14="http://schemas.microsoft.com/office/powerpoint/2010/main" val="319917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92" y="996696"/>
            <a:ext cx="7772400" cy="1072160"/>
          </a:xfrm>
        </p:spPr>
        <p:txBody>
          <a:bodyPr>
            <a:normAutofit/>
          </a:bodyPr>
          <a:lstStyle/>
          <a:p>
            <a:r>
              <a:rPr lang="bs-Latn-BA" sz="3200" b="1" dirty="0" smtClean="0"/>
              <a:t>5 C OKVIR U PISANJU IZVJEŠTAJA</a:t>
            </a:r>
            <a:endParaRPr lang="bs-Latn-BA" sz="3200" b="1" dirty="0"/>
          </a:p>
        </p:txBody>
      </p:sp>
      <p:sp>
        <p:nvSpPr>
          <p:cNvPr id="3" name="Content Placeholder 2"/>
          <p:cNvSpPr>
            <a:spLocks noGrp="1"/>
          </p:cNvSpPr>
          <p:nvPr>
            <p:ph idx="1"/>
          </p:nvPr>
        </p:nvSpPr>
        <p:spPr>
          <a:xfrm>
            <a:off x="710184" y="2121408"/>
            <a:ext cx="7772400" cy="3933416"/>
          </a:xfrm>
        </p:spPr>
        <p:txBody>
          <a:bodyPr>
            <a:normAutofit fontScale="92500" lnSpcReduction="20000"/>
          </a:bodyPr>
          <a:lstStyle/>
          <a:p>
            <a:r>
              <a:rPr lang="bs-Latn-BA" dirty="0" smtClean="0"/>
              <a:t>IIA preporučuje pridržavanje 5C okvira za objektivno izvještavanje koje obezbjeđuje da su naša zapažanja dobro utemeljena, odbranjiva i da pokreću smislene akcije:</a:t>
            </a:r>
          </a:p>
          <a:p>
            <a:pPr marL="274320" lvl="1" indent="0">
              <a:spcBef>
                <a:spcPts val="1200"/>
              </a:spcBef>
              <a:spcAft>
                <a:spcPts val="1200"/>
              </a:spcAft>
              <a:buNone/>
            </a:pPr>
            <a:r>
              <a:rPr lang="bs-Latn-BA" dirty="0" smtClean="0"/>
              <a:t>	1. Kriterij (eng. Criteria)</a:t>
            </a:r>
          </a:p>
          <a:p>
            <a:pPr marL="274320" lvl="1" indent="0">
              <a:spcBef>
                <a:spcPts val="1200"/>
              </a:spcBef>
              <a:spcAft>
                <a:spcPts val="1200"/>
              </a:spcAft>
              <a:buNone/>
            </a:pPr>
            <a:r>
              <a:rPr lang="bs-Latn-BA" dirty="0" smtClean="0"/>
              <a:t>	2. Stanje (eng. Conditions)</a:t>
            </a:r>
          </a:p>
          <a:p>
            <a:pPr marL="274320" lvl="1" indent="0">
              <a:spcBef>
                <a:spcPts val="1200"/>
              </a:spcBef>
              <a:spcAft>
                <a:spcPts val="1200"/>
              </a:spcAft>
              <a:buNone/>
            </a:pPr>
            <a:r>
              <a:rPr lang="bs-Latn-BA" dirty="0" smtClean="0"/>
              <a:t>	3. Uzroci (eng. Cause)</a:t>
            </a:r>
          </a:p>
          <a:p>
            <a:pPr marL="274320" lvl="1" indent="0">
              <a:spcBef>
                <a:spcPts val="1200"/>
              </a:spcBef>
              <a:spcAft>
                <a:spcPts val="1200"/>
              </a:spcAft>
              <a:buNone/>
            </a:pPr>
            <a:r>
              <a:rPr lang="bs-Latn-BA" dirty="0" smtClean="0"/>
              <a:t>	4. Posljedica (eng. Consequence)</a:t>
            </a:r>
          </a:p>
          <a:p>
            <a:pPr marL="274320" lvl="1" indent="0">
              <a:spcBef>
                <a:spcPts val="1200"/>
              </a:spcBef>
              <a:spcAft>
                <a:spcPts val="1200"/>
              </a:spcAft>
              <a:buNone/>
            </a:pPr>
            <a:r>
              <a:rPr lang="bs-Latn-BA" dirty="0" smtClean="0"/>
              <a:t>	5. Korektivna radnja (eng. Corrective action)</a:t>
            </a:r>
          </a:p>
        </p:txBody>
      </p:sp>
    </p:spTree>
    <p:extLst>
      <p:ext uri="{BB962C8B-B14F-4D97-AF65-F5344CB8AC3E}">
        <p14:creationId xmlns:p14="http://schemas.microsoft.com/office/powerpoint/2010/main" val="1257600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45464"/>
            <a:ext cx="7772400" cy="1072160"/>
          </a:xfrm>
        </p:spPr>
        <p:txBody>
          <a:bodyPr>
            <a:normAutofit/>
          </a:bodyPr>
          <a:lstStyle/>
          <a:p>
            <a:r>
              <a:rPr lang="bs-Latn-BA" sz="3200" b="1" cap="none" dirty="0" smtClean="0"/>
              <a:t>Kriterij</a:t>
            </a:r>
            <a:endParaRPr lang="bs-Latn-BA" sz="3200" b="1" cap="none" dirty="0"/>
          </a:p>
        </p:txBody>
      </p:sp>
      <p:sp>
        <p:nvSpPr>
          <p:cNvPr id="3" name="Content Placeholder 2"/>
          <p:cNvSpPr>
            <a:spLocks noGrp="1"/>
          </p:cNvSpPr>
          <p:nvPr>
            <p:ph idx="1"/>
          </p:nvPr>
        </p:nvSpPr>
        <p:spPr>
          <a:xfrm>
            <a:off x="722376" y="2286024"/>
            <a:ext cx="7772400" cy="3744416"/>
          </a:xfrm>
        </p:spPr>
        <p:txBody>
          <a:bodyPr>
            <a:noAutofit/>
          </a:bodyPr>
          <a:lstStyle/>
          <a:p>
            <a:r>
              <a:rPr lang="bs-Latn-BA" b="1" dirty="0">
                <a:solidFill>
                  <a:srgbClr val="FF0000"/>
                </a:solidFill>
              </a:rPr>
              <a:t>ISPRAVNO</a:t>
            </a:r>
            <a:r>
              <a:rPr lang="bs-Latn-BA" dirty="0"/>
              <a:t>, očekivano </a:t>
            </a:r>
            <a:r>
              <a:rPr lang="bs-Latn-BA" b="1" dirty="0">
                <a:solidFill>
                  <a:srgbClr val="FF0000"/>
                </a:solidFill>
              </a:rPr>
              <a:t>STANJE</a:t>
            </a:r>
          </a:p>
          <a:p>
            <a:r>
              <a:rPr lang="bs-Latn-BA" dirty="0" smtClean="0"/>
              <a:t>Kriteriji su standardi, mjere koje se koriste u ocjeni ili provjeri</a:t>
            </a:r>
          </a:p>
          <a:p>
            <a:r>
              <a:rPr lang="bs-Latn-BA" dirty="0" smtClean="0"/>
              <a:t>Za </a:t>
            </a:r>
            <a:r>
              <a:rPr lang="bs-Latn-BA" dirty="0"/>
              <a:t>finansijsku reviziju i reviziju usklađenosti kriteriji su standardizovani, određeni zakonima i propisima za sve revizije.</a:t>
            </a:r>
          </a:p>
          <a:p>
            <a:r>
              <a:rPr lang="bs-Latn-BA" dirty="0"/>
              <a:t>Za reviziju učinka kriteriji su </a:t>
            </a:r>
            <a:r>
              <a:rPr lang="bs-Latn-BA" dirty="0" smtClean="0"/>
              <a:t>jedinstveni </a:t>
            </a:r>
            <a:r>
              <a:rPr lang="bs-Latn-BA" dirty="0"/>
              <a:t>za svaku pojedinačnu reviziju i otvoreniji za mišljenja </a:t>
            </a:r>
            <a:r>
              <a:rPr lang="bs-Latn-BA" dirty="0" smtClean="0"/>
              <a:t>revizora</a:t>
            </a:r>
          </a:p>
          <a:p>
            <a:endParaRPr lang="bs-Latn-BA" dirty="0"/>
          </a:p>
          <a:p>
            <a:endParaRPr lang="bs-Latn-BA" dirty="0" smtClean="0"/>
          </a:p>
        </p:txBody>
      </p:sp>
    </p:spTree>
    <p:extLst>
      <p:ext uri="{BB962C8B-B14F-4D97-AF65-F5344CB8AC3E}">
        <p14:creationId xmlns:p14="http://schemas.microsoft.com/office/powerpoint/2010/main" val="3591990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16" y="1130808"/>
            <a:ext cx="7772400" cy="640112"/>
          </a:xfrm>
        </p:spPr>
        <p:txBody>
          <a:bodyPr>
            <a:normAutofit/>
          </a:bodyPr>
          <a:lstStyle/>
          <a:p>
            <a:r>
              <a:rPr lang="bs-Latn-BA" sz="3200" b="1" cap="none" dirty="0" smtClean="0"/>
              <a:t>Stanje</a:t>
            </a:r>
            <a:endParaRPr lang="bs-Latn-BA" sz="3200" b="1" cap="none" dirty="0"/>
          </a:p>
        </p:txBody>
      </p:sp>
      <p:sp>
        <p:nvSpPr>
          <p:cNvPr id="3" name="Content Placeholder 2"/>
          <p:cNvSpPr>
            <a:spLocks noGrp="1"/>
          </p:cNvSpPr>
          <p:nvPr>
            <p:ph idx="1"/>
          </p:nvPr>
        </p:nvSpPr>
        <p:spPr>
          <a:xfrm>
            <a:off x="710184" y="1937032"/>
            <a:ext cx="7772400" cy="4752528"/>
          </a:xfrm>
        </p:spPr>
        <p:txBody>
          <a:bodyPr>
            <a:normAutofit fontScale="77500" lnSpcReduction="20000"/>
          </a:bodyPr>
          <a:lstStyle/>
          <a:p>
            <a:r>
              <a:rPr lang="bs-Latn-BA" b="1" dirty="0">
                <a:solidFill>
                  <a:srgbClr val="FF0000"/>
                </a:solidFill>
              </a:rPr>
              <a:t>TRENUTNO STANJE </a:t>
            </a:r>
            <a:r>
              <a:rPr lang="bs-Latn-BA" dirty="0"/>
              <a:t>– činjenični dokazi utvrđeni tokom ispitivanja</a:t>
            </a:r>
          </a:p>
          <a:p>
            <a:r>
              <a:rPr lang="bs-Latn-BA" dirty="0" smtClean="0"/>
              <a:t>Procjena stvarnog stanja u odnosu na revizorske kriterije</a:t>
            </a:r>
          </a:p>
          <a:p>
            <a:r>
              <a:rPr lang="bs-Latn-BA" dirty="0" smtClean="0"/>
              <a:t>U slučajevima kada učinak ne ispunjava kriterij, potrebno je dodatno ispitivanje kako bi se dobilo uvjeravanje da su revizorski nalazi i zaključci značajni, pravični i dobro utemeljeni (da li je nedostatak izolovani slučaj ili predstavlja sistemski problem)</a:t>
            </a:r>
          </a:p>
          <a:p>
            <a:r>
              <a:rPr lang="bs-Latn-BA" dirty="0" smtClean="0"/>
              <a:t>Opisati uočene okolnosti, uključujući relevantne detalje, podatke i dokaze. Stanje daje živopisnu sliku stvarne situacije i omogućava čitaocima da prate naš misaoni proces.</a:t>
            </a:r>
          </a:p>
          <a:p>
            <a:endParaRPr lang="bs-Latn-BA" dirty="0" smtClean="0"/>
          </a:p>
          <a:p>
            <a:pPr lvl="1"/>
            <a:r>
              <a:rPr lang="bs-Latn-BA" sz="2600" dirty="0" smtClean="0"/>
              <a:t>Koji je to problem u odnosu na cilj ili očekivanje organizacije?</a:t>
            </a:r>
          </a:p>
          <a:p>
            <a:pPr lvl="1"/>
            <a:r>
              <a:rPr lang="bs-Latn-BA" sz="2600" dirty="0" smtClean="0"/>
              <a:t>Ima li organizacija prekršenu politiku, mjerilo koje nije ispunjeno ili neki drugi uslov koji nije zadovoljen?</a:t>
            </a:r>
          </a:p>
          <a:p>
            <a:pPr lvl="1"/>
            <a:r>
              <a:rPr lang="bs-Latn-BA" sz="2600" dirty="0" smtClean="0"/>
              <a:t>Da li je organizacija uvjerena da problem ne postoji ili vjeruje da problem postoji?</a:t>
            </a:r>
          </a:p>
        </p:txBody>
      </p:sp>
    </p:spTree>
    <p:extLst>
      <p:ext uri="{BB962C8B-B14F-4D97-AF65-F5344CB8AC3E}">
        <p14:creationId xmlns:p14="http://schemas.microsoft.com/office/powerpoint/2010/main" val="405872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6696"/>
            <a:ext cx="7772400" cy="1072160"/>
          </a:xfrm>
        </p:spPr>
        <p:txBody>
          <a:bodyPr>
            <a:normAutofit/>
          </a:bodyPr>
          <a:lstStyle/>
          <a:p>
            <a:r>
              <a:rPr lang="bs-Latn-BA" sz="3200" b="1" cap="none" dirty="0" smtClean="0"/>
              <a:t>Uzrok</a:t>
            </a:r>
            <a:endParaRPr lang="bs-Latn-BA" sz="3200" b="1" cap="none" dirty="0"/>
          </a:p>
        </p:txBody>
      </p:sp>
      <p:sp>
        <p:nvSpPr>
          <p:cNvPr id="3" name="Content Placeholder 2"/>
          <p:cNvSpPr>
            <a:spLocks noGrp="1"/>
          </p:cNvSpPr>
          <p:nvPr>
            <p:ph idx="1"/>
          </p:nvPr>
        </p:nvSpPr>
        <p:spPr>
          <a:xfrm>
            <a:off x="649224" y="1999488"/>
            <a:ext cx="7772400" cy="4006568"/>
          </a:xfrm>
        </p:spPr>
        <p:txBody>
          <a:bodyPr>
            <a:normAutofit/>
          </a:bodyPr>
          <a:lstStyle/>
          <a:p>
            <a:r>
              <a:rPr lang="bs-Latn-BA" dirty="0" smtClean="0"/>
              <a:t>Razlozi razlike između očekivanog i stvarnog stanja</a:t>
            </a:r>
          </a:p>
          <a:p>
            <a:r>
              <a:rPr lang="bs-Latn-BA" dirty="0" smtClean="0"/>
              <a:t>Analizirati osnovne faktore koji doprinose identifikovanim problemima. </a:t>
            </a:r>
          </a:p>
          <a:p>
            <a:r>
              <a:rPr lang="bs-Latn-BA" dirty="0"/>
              <a:t>Ovo nadilazi puko posmatranje i zadire u osnovni uzrok problema, omogućujući ciljana </a:t>
            </a:r>
            <a:r>
              <a:rPr lang="bs-Latn-BA" dirty="0" smtClean="0"/>
              <a:t>rješenja</a:t>
            </a:r>
          </a:p>
          <a:p>
            <a:endParaRPr lang="bs-Latn-BA" dirty="0" smtClean="0"/>
          </a:p>
          <a:p>
            <a:pPr lvl="1"/>
            <a:r>
              <a:rPr lang="bs-Latn-BA" sz="2000" dirty="0" smtClean="0"/>
              <a:t>Zašto se problem pojavio?</a:t>
            </a:r>
          </a:p>
          <a:p>
            <a:pPr lvl="1"/>
            <a:r>
              <a:rPr lang="bs-Latn-BA" sz="2000" dirty="0" smtClean="0"/>
              <a:t>Ko je bio uključen, koji su procesi prekinuti i kako se problem mogao izbjeći?</a:t>
            </a:r>
            <a:endParaRPr lang="bs-Latn-BA" sz="2000" dirty="0"/>
          </a:p>
          <a:p>
            <a:endParaRPr lang="bs-Latn-BA" dirty="0" smtClean="0"/>
          </a:p>
        </p:txBody>
      </p:sp>
    </p:spTree>
    <p:extLst>
      <p:ext uri="{BB962C8B-B14F-4D97-AF65-F5344CB8AC3E}">
        <p14:creationId xmlns:p14="http://schemas.microsoft.com/office/powerpoint/2010/main" val="13842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92" y="984504"/>
            <a:ext cx="7772400" cy="1072160"/>
          </a:xfrm>
        </p:spPr>
        <p:txBody>
          <a:bodyPr>
            <a:normAutofit/>
          </a:bodyPr>
          <a:lstStyle/>
          <a:p>
            <a:r>
              <a:rPr lang="bs-Latn-BA" sz="3200" b="1" cap="none" dirty="0" smtClean="0"/>
              <a:t>Posljedica</a:t>
            </a:r>
            <a:endParaRPr lang="bs-Latn-BA" sz="3200" b="1" cap="none" dirty="0"/>
          </a:p>
        </p:txBody>
      </p:sp>
      <p:sp>
        <p:nvSpPr>
          <p:cNvPr id="3" name="Content Placeholder 2"/>
          <p:cNvSpPr>
            <a:spLocks noGrp="1"/>
          </p:cNvSpPr>
          <p:nvPr>
            <p:ph idx="1"/>
          </p:nvPr>
        </p:nvSpPr>
        <p:spPr>
          <a:xfrm>
            <a:off x="710184" y="2005608"/>
            <a:ext cx="7772400" cy="3744416"/>
          </a:xfrm>
        </p:spPr>
        <p:txBody>
          <a:bodyPr>
            <a:normAutofit fontScale="92500" lnSpcReduction="20000"/>
          </a:bodyPr>
          <a:lstStyle/>
          <a:p>
            <a:r>
              <a:rPr lang="bs-Latn-BA" dirty="0" smtClean="0"/>
              <a:t>Rizik ili izloženost organizacije sukobu jer stanje nije konzistentno sa kriterijima</a:t>
            </a:r>
          </a:p>
          <a:p>
            <a:r>
              <a:rPr lang="bs-Latn-BA" dirty="0" smtClean="0"/>
              <a:t>Procijeniti uticaj identifikovanih problema na organizaciju. </a:t>
            </a:r>
            <a:endParaRPr lang="bs-Latn-BA" dirty="0"/>
          </a:p>
          <a:p>
            <a:r>
              <a:rPr lang="bs-Latn-BA" dirty="0" smtClean="0"/>
              <a:t>Kvantifikovati finansijske, operativne ili reputacijske rizike povezane s nalazima, naglašavajući njihov značaj.</a:t>
            </a:r>
          </a:p>
          <a:p>
            <a:endParaRPr lang="bs-Latn-BA" dirty="0"/>
          </a:p>
          <a:p>
            <a:pPr lvl="1"/>
            <a:r>
              <a:rPr lang="bs-Latn-BA" sz="2600" dirty="0" smtClean="0"/>
              <a:t>Kakav je ishod problema?</a:t>
            </a:r>
          </a:p>
          <a:p>
            <a:pPr lvl="1"/>
            <a:r>
              <a:rPr lang="bs-Latn-BA" sz="2600" dirty="0" smtClean="0"/>
              <a:t>Jesu li problemi ograničeni na interna pitanja ili postoje rizici od vanjskih posljedica?</a:t>
            </a:r>
          </a:p>
          <a:p>
            <a:pPr lvl="1"/>
            <a:r>
              <a:rPr lang="bs-Latn-BA" sz="2600" dirty="0" smtClean="0"/>
              <a:t>Koje su finansijske implikacije problema?</a:t>
            </a:r>
          </a:p>
        </p:txBody>
      </p:sp>
    </p:spTree>
    <p:extLst>
      <p:ext uri="{BB962C8B-B14F-4D97-AF65-F5344CB8AC3E}">
        <p14:creationId xmlns:p14="http://schemas.microsoft.com/office/powerpoint/2010/main" val="3739208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1080"/>
            <a:ext cx="7772400" cy="856136"/>
          </a:xfrm>
        </p:spPr>
        <p:txBody>
          <a:bodyPr>
            <a:normAutofit/>
          </a:bodyPr>
          <a:lstStyle/>
          <a:p>
            <a:r>
              <a:rPr lang="bs-Latn-BA" sz="3200" b="1" cap="none" dirty="0" smtClean="0"/>
              <a:t>Korektivna radnja</a:t>
            </a:r>
            <a:endParaRPr lang="bs-Latn-BA" sz="3200" b="1" cap="none" dirty="0"/>
          </a:p>
        </p:txBody>
      </p:sp>
      <p:sp>
        <p:nvSpPr>
          <p:cNvPr id="3" name="Content Placeholder 2"/>
          <p:cNvSpPr>
            <a:spLocks noGrp="1"/>
          </p:cNvSpPr>
          <p:nvPr>
            <p:ph idx="1"/>
          </p:nvPr>
        </p:nvSpPr>
        <p:spPr>
          <a:xfrm>
            <a:off x="685800" y="1938528"/>
            <a:ext cx="7772400" cy="4437888"/>
          </a:xfrm>
        </p:spPr>
        <p:txBody>
          <a:bodyPr>
            <a:normAutofit/>
          </a:bodyPr>
          <a:lstStyle/>
          <a:p>
            <a:r>
              <a:rPr lang="bs-Latn-BA" dirty="0" smtClean="0"/>
              <a:t>Preporučena/ predložena radnja u svrhu ispravke postojećih uslova ili poboljšanja rada</a:t>
            </a:r>
          </a:p>
          <a:p>
            <a:r>
              <a:rPr lang="bs-Latn-BA" dirty="0" smtClean="0"/>
              <a:t>Preporučiti konkretna, djelotvorna rješenja za rješavanje identifikovanih problema. </a:t>
            </a:r>
          </a:p>
          <a:p>
            <a:r>
              <a:rPr lang="bs-Latn-BA" dirty="0" smtClean="0"/>
              <a:t>Preporuke trebaju biti praktične, izvodljive i jasno povezane s osnovnim uzrocima.</a:t>
            </a:r>
          </a:p>
          <a:p>
            <a:endParaRPr lang="bs-Latn-BA" dirty="0"/>
          </a:p>
          <a:p>
            <a:pPr lvl="1"/>
            <a:r>
              <a:rPr lang="bs-Latn-BA" sz="2000" dirty="0" smtClean="0"/>
              <a:t>Šta organizacija može učiniti da riješi problem?</a:t>
            </a:r>
          </a:p>
          <a:p>
            <a:pPr lvl="1"/>
            <a:r>
              <a:rPr lang="bs-Latn-BA" sz="2000" dirty="0" smtClean="0"/>
              <a:t>Koje će specifične korake uprava poduzeti da riješi problem i koja će se vrsta nadzora ili pregleda dogovditi nakon što se rješenja uvedu kako bi se osiguralo da je popravak implementiran?</a:t>
            </a:r>
          </a:p>
        </p:txBody>
      </p:sp>
    </p:spTree>
    <p:extLst>
      <p:ext uri="{BB962C8B-B14F-4D97-AF65-F5344CB8AC3E}">
        <p14:creationId xmlns:p14="http://schemas.microsoft.com/office/powerpoint/2010/main" val="1558090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44" y="1008888"/>
            <a:ext cx="8208912" cy="661416"/>
          </a:xfrm>
        </p:spPr>
        <p:txBody>
          <a:bodyPr>
            <a:normAutofit/>
          </a:bodyPr>
          <a:lstStyle/>
          <a:p>
            <a:r>
              <a:rPr lang="bs-Latn-BA" sz="3200" b="1" cap="none" dirty="0" smtClean="0"/>
              <a:t>STRUKTURIRANJE REVIZORSKOG IZVJEŠTAJA</a:t>
            </a:r>
            <a:endParaRPr lang="bs-Latn-BA" sz="3200" b="1" cap="none" dirty="0"/>
          </a:p>
        </p:txBody>
      </p:sp>
      <p:sp>
        <p:nvSpPr>
          <p:cNvPr id="3" name="Content Placeholder 2"/>
          <p:cNvSpPr>
            <a:spLocks noGrp="1"/>
          </p:cNvSpPr>
          <p:nvPr>
            <p:ph idx="1"/>
          </p:nvPr>
        </p:nvSpPr>
        <p:spPr>
          <a:xfrm>
            <a:off x="673608" y="1706880"/>
            <a:ext cx="7772400" cy="4831080"/>
          </a:xfrm>
        </p:spPr>
        <p:txBody>
          <a:bodyPr>
            <a:normAutofit fontScale="92500" lnSpcReduction="10000"/>
          </a:bodyPr>
          <a:lstStyle/>
          <a:p>
            <a:r>
              <a:rPr lang="bs-Latn-BA" dirty="0"/>
              <a:t>Minimalan sadržaj izvještaja proizilazi iz odgovarajućih standarda interne </a:t>
            </a:r>
            <a:r>
              <a:rPr lang="bs-Latn-BA" dirty="0" smtClean="0"/>
              <a:t>revizije. Struktura revizorskog izvještaja definisana je priručnicima za internu reviziju, tako da definiše okvirne cjeline koje izvještaj treba sadržavati:</a:t>
            </a:r>
          </a:p>
          <a:p>
            <a:pPr lvl="1"/>
            <a:r>
              <a:rPr lang="bs-Latn-BA" sz="2200" b="1" dirty="0" smtClean="0"/>
              <a:t>izvršni rezime, </a:t>
            </a:r>
          </a:p>
          <a:p>
            <a:pPr lvl="1"/>
            <a:r>
              <a:rPr lang="bs-Latn-BA" sz="2200" b="1" dirty="0" smtClean="0"/>
              <a:t>uvod, </a:t>
            </a:r>
          </a:p>
          <a:p>
            <a:pPr lvl="1"/>
            <a:r>
              <a:rPr lang="bs-Latn-BA" sz="2200" b="1" dirty="0" smtClean="0"/>
              <a:t>revizorsko mišljenje, </a:t>
            </a:r>
          </a:p>
          <a:p>
            <a:pPr lvl="1"/>
            <a:r>
              <a:rPr lang="bs-Latn-BA" sz="2200" b="1" dirty="0" smtClean="0"/>
              <a:t>nalazi i preporuke,</a:t>
            </a:r>
          </a:p>
          <a:p>
            <a:pPr lvl="1"/>
            <a:r>
              <a:rPr lang="bs-Latn-BA" sz="2200" b="1" dirty="0" smtClean="0"/>
              <a:t>prilozi.</a:t>
            </a:r>
          </a:p>
          <a:p>
            <a:r>
              <a:rPr lang="bs-Latn-BA" dirty="0" smtClean="0"/>
              <a:t>Glavni </a:t>
            </a:r>
            <a:r>
              <a:rPr lang="bs-Latn-BA" dirty="0"/>
              <a:t>dio izvještaja sadrži činjenice i nalaze, a ostali dijelovi su izvedeni i zavise od glavnog dijela.</a:t>
            </a:r>
          </a:p>
          <a:p>
            <a:r>
              <a:rPr lang="bs-Latn-BA" dirty="0"/>
              <a:t>Dobro organizovan izvještaj vodi čitaoca kroz vaša otkrića bez </a:t>
            </a:r>
            <a:r>
              <a:rPr lang="bs-Latn-BA" dirty="0" smtClean="0"/>
              <a:t>napora</a:t>
            </a:r>
            <a:endParaRPr lang="bs-Latn-BA" sz="2000" dirty="0" smtClean="0"/>
          </a:p>
        </p:txBody>
      </p:sp>
    </p:spTree>
    <p:extLst>
      <p:ext uri="{BB962C8B-B14F-4D97-AF65-F5344CB8AC3E}">
        <p14:creationId xmlns:p14="http://schemas.microsoft.com/office/powerpoint/2010/main" val="141914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16" y="1094232"/>
            <a:ext cx="7772400" cy="640112"/>
          </a:xfrm>
        </p:spPr>
        <p:txBody>
          <a:bodyPr>
            <a:normAutofit/>
          </a:bodyPr>
          <a:lstStyle/>
          <a:p>
            <a:r>
              <a:rPr lang="bs-Latn-BA" sz="3200" b="1" cap="none" dirty="0" smtClean="0"/>
              <a:t>Izvršni rezime</a:t>
            </a:r>
            <a:endParaRPr lang="bs-Latn-BA" sz="3200" b="1" cap="none" dirty="0"/>
          </a:p>
        </p:txBody>
      </p:sp>
      <p:sp>
        <p:nvSpPr>
          <p:cNvPr id="3" name="Content Placeholder 2"/>
          <p:cNvSpPr>
            <a:spLocks noGrp="1"/>
          </p:cNvSpPr>
          <p:nvPr>
            <p:ph idx="1"/>
          </p:nvPr>
        </p:nvSpPr>
        <p:spPr>
          <a:xfrm>
            <a:off x="576128" y="1779680"/>
            <a:ext cx="7918648" cy="4831432"/>
          </a:xfrm>
        </p:spPr>
        <p:txBody>
          <a:bodyPr>
            <a:normAutofit fontScale="85000" lnSpcReduction="10000"/>
          </a:bodyPr>
          <a:lstStyle/>
          <a:p>
            <a:r>
              <a:rPr lang="bs-Latn-BA" dirty="0" smtClean="0"/>
              <a:t>Izvršni sažetak je kratki dio, pozicioniran prije početka detaljnog revizorskog izvještaja. To je dio koji se prvi čita. </a:t>
            </a:r>
          </a:p>
          <a:p>
            <a:r>
              <a:rPr lang="bs-Latn-BA" dirty="0" smtClean="0"/>
              <a:t>On sažima najzačajnije nalaze revizije, ključne preporuke i akcioni plan u minimalnom tekstu. Ljudi koji čitaju samo sažetak trebali bi shvatiti suštinu dokumenta.</a:t>
            </a:r>
          </a:p>
          <a:p>
            <a:r>
              <a:rPr lang="bs-Latn-BA" dirty="0" smtClean="0"/>
              <a:t>Izvršni sažetaj daje zaključak/mišljenje revizora o revidiranoj oblasti.</a:t>
            </a:r>
          </a:p>
          <a:p>
            <a:r>
              <a:rPr lang="bs-Latn-BA" dirty="0" smtClean="0"/>
              <a:t>Izvršni rezime proizilazi </a:t>
            </a:r>
            <a:r>
              <a:rPr lang="bs-Latn-BA" dirty="0"/>
              <a:t>iz svih ostalih </a:t>
            </a:r>
            <a:r>
              <a:rPr lang="bs-Latn-BA" dirty="0" smtClean="0"/>
              <a:t>dijelova, namijenjen je rukovodiocu </a:t>
            </a:r>
            <a:r>
              <a:rPr lang="bs-Latn-BA" dirty="0"/>
              <a:t>organizacije i rukovodiocima </a:t>
            </a:r>
            <a:r>
              <a:rPr lang="bs-Latn-BA" dirty="0" smtClean="0"/>
              <a:t>najvišeg </a:t>
            </a:r>
            <a:r>
              <a:rPr lang="bs-Latn-BA" dirty="0"/>
              <a:t>nivoa </a:t>
            </a:r>
            <a:r>
              <a:rPr lang="bs-Latn-BA" dirty="0" smtClean="0"/>
              <a:t>upravljanja.</a:t>
            </a:r>
          </a:p>
          <a:p>
            <a:r>
              <a:rPr lang="bs-Latn-BA" dirty="0" smtClean="0"/>
              <a:t>Izvršni rezime je najrizičniji i najosjetljiviji, trebao bi dati pregled detaljnog izvještaja koji će odjeknuti kod svakog rukovodioca koji ga pročita. Zato je vrlo važno poznavati čitaoce izvještaja i razumjeti kulturu vaše organizacije. </a:t>
            </a:r>
          </a:p>
          <a:p>
            <a:endParaRPr lang="bs-Latn-BA" dirty="0"/>
          </a:p>
        </p:txBody>
      </p:sp>
    </p:spTree>
    <p:extLst>
      <p:ext uri="{BB962C8B-B14F-4D97-AF65-F5344CB8AC3E}">
        <p14:creationId xmlns:p14="http://schemas.microsoft.com/office/powerpoint/2010/main" val="3867185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16" y="1021080"/>
            <a:ext cx="7772400" cy="640112"/>
          </a:xfrm>
        </p:spPr>
        <p:txBody>
          <a:bodyPr>
            <a:normAutofit/>
          </a:bodyPr>
          <a:lstStyle/>
          <a:p>
            <a:r>
              <a:rPr lang="bs-Latn-BA" sz="3200" b="1" cap="none" dirty="0" smtClean="0"/>
              <a:t>Izvršni rezime</a:t>
            </a:r>
            <a:endParaRPr lang="bs-Latn-BA" sz="3200" b="1" cap="none" dirty="0"/>
          </a:p>
        </p:txBody>
      </p:sp>
      <p:sp>
        <p:nvSpPr>
          <p:cNvPr id="3" name="Content Placeholder 2"/>
          <p:cNvSpPr>
            <a:spLocks noGrp="1"/>
          </p:cNvSpPr>
          <p:nvPr>
            <p:ph idx="1"/>
          </p:nvPr>
        </p:nvSpPr>
        <p:spPr>
          <a:xfrm>
            <a:off x="316992" y="1694336"/>
            <a:ext cx="8290560" cy="4831432"/>
          </a:xfrm>
        </p:spPr>
        <p:txBody>
          <a:bodyPr>
            <a:normAutofit fontScale="77500" lnSpcReduction="20000"/>
          </a:bodyPr>
          <a:lstStyle/>
          <a:p>
            <a:r>
              <a:rPr lang="bs-Latn-BA" dirty="0" smtClean="0"/>
              <a:t>Izvršni sažetak treba imati par stranica. Težiti što je više moguće sažetosti. Razmislite o najboljem načinu sažetka svake tačke jer će u detaljnom izvještaju biti više zaključaka. Gdje god je moguće, koristite grafičke oznake, brojeve ili postotke da opišete činjenicu. Uklonite sve nepotrebne opisne pridjeve i priloge.</a:t>
            </a:r>
          </a:p>
          <a:p>
            <a:r>
              <a:rPr lang="bs-Latn-BA" dirty="0" smtClean="0"/>
              <a:t>Treba biti napisan tako da svaki pojedinac može lako razumjeti terminologiju i nivo sofisticiranosti pisanja. Dobro pravilo je pokušati objasniti svaku tačku na način koji bi razumjeli svi nivoi iskustva i stručnosti u organizaciji.  Klonite se velikih riječi. Ako neko mora imati rječnik da bi razumio vaš izvještaj, to nije dobro. Izbjegavajte izraze koje neće svi u organizaciji razumjeti.</a:t>
            </a:r>
          </a:p>
          <a:p>
            <a:r>
              <a:rPr lang="bs-Latn-BA" dirty="0" smtClean="0"/>
              <a:t>Za bilo koju ključnu tačku, bilo da se radi o velikom, zastrašujućem ili pozitivnom otkriću, skrenite pažnju čitaoca na informacije što je konciznije moguće. Odlučite se za svoje najvažnije zaključke ili poruke, a zatim iskoristite vizuelno oblikovanje kako biste privukli pažnju čitaoca na svaku poruku.</a:t>
            </a:r>
          </a:p>
          <a:p>
            <a:r>
              <a:rPr lang="bs-Latn-BA" dirty="0" smtClean="0"/>
              <a:t>Zaokružite ili označite ključne tačke koje želite prenijeti, kao i podebljajte, podcrtajte, iskosite ili koristite boju.</a:t>
            </a:r>
          </a:p>
          <a:p>
            <a:endParaRPr lang="bs-Latn-BA" dirty="0"/>
          </a:p>
        </p:txBody>
      </p:sp>
    </p:spTree>
    <p:extLst>
      <p:ext uri="{BB962C8B-B14F-4D97-AF65-F5344CB8AC3E}">
        <p14:creationId xmlns:p14="http://schemas.microsoft.com/office/powerpoint/2010/main" val="1102967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944" y="928920"/>
            <a:ext cx="7772400" cy="856136"/>
          </a:xfrm>
        </p:spPr>
        <p:txBody>
          <a:bodyPr>
            <a:normAutofit/>
          </a:bodyPr>
          <a:lstStyle/>
          <a:p>
            <a:r>
              <a:rPr lang="bs-Latn-BA" sz="3200" b="1" cap="none" dirty="0" smtClean="0"/>
              <a:t>Uvod</a:t>
            </a:r>
            <a:endParaRPr lang="bs-Latn-BA" sz="3200" b="1" cap="none" dirty="0"/>
          </a:p>
        </p:txBody>
      </p:sp>
      <p:sp>
        <p:nvSpPr>
          <p:cNvPr id="3" name="Content Placeholder 2"/>
          <p:cNvSpPr>
            <a:spLocks noGrp="1"/>
          </p:cNvSpPr>
          <p:nvPr>
            <p:ph idx="1"/>
          </p:nvPr>
        </p:nvSpPr>
        <p:spPr>
          <a:xfrm>
            <a:off x="661416" y="1933600"/>
            <a:ext cx="7414592" cy="4543400"/>
          </a:xfrm>
        </p:spPr>
        <p:txBody>
          <a:bodyPr>
            <a:normAutofit fontScale="92500" lnSpcReduction="20000"/>
          </a:bodyPr>
          <a:lstStyle/>
          <a:p>
            <a:r>
              <a:rPr lang="bs-Latn-BA" dirty="0" smtClean="0"/>
              <a:t>Svaki revizorski izvještaj obično počinje opisom obima i ciljeva revizije, navodeći primijenjenu metodologiju</a:t>
            </a:r>
          </a:p>
          <a:p>
            <a:r>
              <a:rPr lang="bs-Latn-BA" dirty="0" smtClean="0"/>
              <a:t>Kod revizije učinka opis revizije sadrži i revizorska pitanja, kriterije i revizorski pristup. </a:t>
            </a:r>
          </a:p>
          <a:p>
            <a:r>
              <a:rPr lang="bs-Latn-BA" dirty="0" smtClean="0"/>
              <a:t>Ovaj dio izvještaja sadrži najznačajnije informacije o području u kome se obavlja revizija, odnosno predmet revizije i razlozi za obavljanje revizije, te značajnosti tog područja za poslovanje institucije </a:t>
            </a:r>
            <a:endParaRPr lang="bs-Latn-BA" dirty="0"/>
          </a:p>
          <a:p>
            <a:r>
              <a:rPr lang="bs-Latn-BA" dirty="0" smtClean="0"/>
              <a:t>Cilj ovog dijela je uspostaviti kontekst pružanjem relevantnih pozadinskih informacija, osigurati da čitalac razumije okruženje unutar kojeg je revizija provedena</a:t>
            </a:r>
          </a:p>
          <a:p>
            <a:pPr>
              <a:spcAft>
                <a:spcPts val="1200"/>
              </a:spcAft>
            </a:pPr>
            <a:endParaRPr lang="hr-HR" dirty="0">
              <a:solidFill>
                <a:srgbClr val="FF0000"/>
              </a:solidFill>
            </a:endParaRPr>
          </a:p>
          <a:p>
            <a:endParaRPr lang="bs-Latn-BA" dirty="0"/>
          </a:p>
        </p:txBody>
      </p:sp>
    </p:spTree>
    <p:extLst>
      <p:ext uri="{BB962C8B-B14F-4D97-AF65-F5344CB8AC3E}">
        <p14:creationId xmlns:p14="http://schemas.microsoft.com/office/powerpoint/2010/main" val="3792690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984" y="988736"/>
            <a:ext cx="7772400" cy="864096"/>
          </a:xfrm>
        </p:spPr>
        <p:txBody>
          <a:bodyPr>
            <a:normAutofit/>
          </a:bodyPr>
          <a:lstStyle/>
          <a:p>
            <a:r>
              <a:rPr lang="bs-Latn-BA" sz="3200" b="1" dirty="0"/>
              <a:t>S</a:t>
            </a:r>
            <a:r>
              <a:rPr lang="bs-Latn-BA" sz="3200" b="1" dirty="0" smtClean="0"/>
              <a:t>adržaj</a:t>
            </a:r>
            <a:endParaRPr lang="bs-Latn-BA" sz="3200" b="1" dirty="0"/>
          </a:p>
        </p:txBody>
      </p:sp>
      <p:sp>
        <p:nvSpPr>
          <p:cNvPr id="3" name="Content Placeholder 2"/>
          <p:cNvSpPr>
            <a:spLocks noGrp="1"/>
          </p:cNvSpPr>
          <p:nvPr>
            <p:ph idx="1"/>
          </p:nvPr>
        </p:nvSpPr>
        <p:spPr>
          <a:xfrm>
            <a:off x="697992" y="1863880"/>
            <a:ext cx="7772400" cy="4608512"/>
          </a:xfrm>
        </p:spPr>
        <p:txBody>
          <a:bodyPr>
            <a:normAutofit/>
          </a:bodyPr>
          <a:lstStyle/>
          <a:p>
            <a:pPr marL="182880" lvl="1">
              <a:lnSpc>
                <a:spcPct val="110000"/>
              </a:lnSpc>
              <a:spcBef>
                <a:spcPts val="1200"/>
              </a:spcBef>
            </a:pPr>
            <a:r>
              <a:rPr lang="bs-Latn-BA" sz="2600" dirty="0" smtClean="0"/>
              <a:t>Područja koja treba razmotriti prije pisanja izvještaja</a:t>
            </a:r>
          </a:p>
          <a:p>
            <a:pPr marL="182880" lvl="1">
              <a:lnSpc>
                <a:spcPct val="110000"/>
              </a:lnSpc>
              <a:spcBef>
                <a:spcPts val="1200"/>
              </a:spcBef>
            </a:pPr>
            <a:r>
              <a:rPr lang="bs-Latn-BA" sz="2600" dirty="0"/>
              <a:t>5</a:t>
            </a:r>
            <a:r>
              <a:rPr lang="bs-Latn-BA" sz="2600" dirty="0" smtClean="0"/>
              <a:t>C okvir u pisanju izvještaja</a:t>
            </a:r>
          </a:p>
          <a:p>
            <a:pPr marL="182880" lvl="1">
              <a:lnSpc>
                <a:spcPct val="110000"/>
              </a:lnSpc>
              <a:spcBef>
                <a:spcPts val="1200"/>
              </a:spcBef>
            </a:pPr>
            <a:r>
              <a:rPr lang="bs-Latn-BA" sz="2600" dirty="0" smtClean="0"/>
              <a:t>Strukturiranje revizorskog izvještaja</a:t>
            </a:r>
          </a:p>
          <a:p>
            <a:pPr marL="182880" lvl="1">
              <a:lnSpc>
                <a:spcPct val="110000"/>
              </a:lnSpc>
              <a:spcBef>
                <a:spcPts val="1200"/>
              </a:spcBef>
            </a:pPr>
            <a:r>
              <a:rPr lang="bs-Latn-BA" sz="2600" dirty="0" smtClean="0"/>
              <a:t>Pisanje nalaza</a:t>
            </a:r>
          </a:p>
          <a:p>
            <a:pPr marL="182880" lvl="1">
              <a:lnSpc>
                <a:spcPct val="110000"/>
              </a:lnSpc>
              <a:spcBef>
                <a:spcPts val="1200"/>
              </a:spcBef>
            </a:pPr>
            <a:r>
              <a:rPr lang="bs-Latn-BA" sz="2600" dirty="0" smtClean="0"/>
              <a:t>Davanje preporuka</a:t>
            </a:r>
          </a:p>
          <a:p>
            <a:pPr marL="182880" lvl="1">
              <a:lnSpc>
                <a:spcPct val="110000"/>
              </a:lnSpc>
              <a:spcBef>
                <a:spcPts val="1200"/>
              </a:spcBef>
            </a:pPr>
            <a:r>
              <a:rPr lang="bs-Latn-BA" sz="2600" dirty="0" smtClean="0"/>
              <a:t>Savjeti za pisanje izvještaja</a:t>
            </a:r>
          </a:p>
          <a:p>
            <a:pPr marL="182880" lvl="1">
              <a:lnSpc>
                <a:spcPct val="110000"/>
              </a:lnSpc>
              <a:spcBef>
                <a:spcPts val="1200"/>
              </a:spcBef>
            </a:pPr>
            <a:endParaRPr lang="bs-Latn-BA" sz="2000" dirty="0" smtClean="0"/>
          </a:p>
          <a:p>
            <a:pPr marL="182880" lvl="1">
              <a:lnSpc>
                <a:spcPct val="110000"/>
              </a:lnSpc>
              <a:spcBef>
                <a:spcPts val="1200"/>
              </a:spcBef>
            </a:pPr>
            <a:endParaRPr lang="bs-Latn-BA" sz="2000" dirty="0" smtClean="0"/>
          </a:p>
        </p:txBody>
      </p:sp>
    </p:spTree>
    <p:extLst>
      <p:ext uri="{BB962C8B-B14F-4D97-AF65-F5344CB8AC3E}">
        <p14:creationId xmlns:p14="http://schemas.microsoft.com/office/powerpoint/2010/main" val="3777282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47928"/>
            <a:ext cx="7772400" cy="1000152"/>
          </a:xfrm>
        </p:spPr>
        <p:txBody>
          <a:bodyPr>
            <a:normAutofit/>
          </a:bodyPr>
          <a:lstStyle/>
          <a:p>
            <a:r>
              <a:rPr lang="bs-Latn-BA" sz="3200" b="1" cap="none" dirty="0" smtClean="0"/>
              <a:t>Revizorsko mišljenje</a:t>
            </a:r>
            <a:endParaRPr lang="bs-Latn-BA" sz="3200" b="1" cap="none" dirty="0"/>
          </a:p>
        </p:txBody>
      </p:sp>
      <p:sp>
        <p:nvSpPr>
          <p:cNvPr id="3" name="Content Placeholder 2"/>
          <p:cNvSpPr>
            <a:spLocks noGrp="1"/>
          </p:cNvSpPr>
          <p:nvPr>
            <p:ph idx="1"/>
          </p:nvPr>
        </p:nvSpPr>
        <p:spPr>
          <a:xfrm>
            <a:off x="697992" y="2018944"/>
            <a:ext cx="7772400" cy="4543400"/>
          </a:xfrm>
        </p:spPr>
        <p:txBody>
          <a:bodyPr>
            <a:normAutofit fontScale="77500" lnSpcReduction="20000"/>
          </a:bodyPr>
          <a:lstStyle/>
          <a:p>
            <a:r>
              <a:rPr lang="bs-Latn-BA" dirty="0" smtClean="0"/>
              <a:t>Mišljenje interne revizije o statusu revidiranog područja pomaže korisnicima izvještaja da razumiju značaj revizorskih nalaza.</a:t>
            </a:r>
          </a:p>
          <a:p>
            <a:r>
              <a:rPr lang="bs-Latn-BA" dirty="0" smtClean="0"/>
              <a:t>Neophodno je uspostaviti odgovarajuće kriterije za mjerenje ili prosuđivanje rezultata na osnovu kojih se formira mišljenje. Kriteriji treba da se fokusiraju na rezultate za koje se očekuje da će biti postignuti sistemima internih kontrola.  </a:t>
            </a:r>
          </a:p>
          <a:p>
            <a:r>
              <a:rPr lang="bs-Latn-BA" dirty="0"/>
              <a:t>Stručno revizorsko mišljenje mora biti poduprto </a:t>
            </a:r>
            <a:r>
              <a:rPr lang="bs-Latn-BA" dirty="0" smtClean="0"/>
              <a:t>činjenicama.</a:t>
            </a:r>
            <a:endParaRPr lang="bs-Latn-BA" dirty="0"/>
          </a:p>
          <a:p>
            <a:r>
              <a:rPr lang="bs-Latn-BA" dirty="0" smtClean="0"/>
              <a:t>Pozitivno mišljenje sa uvjeravanjem zahtijeva najviši nivo dokaza. To podrazumijeva ne samo da su kontrole/procesi ublažavanja rizika adekvatni i djelotvorni, već i da je prikupljeno dovoljno dokaza da bi bilo razumno sigurno da bi dokazi koji govore suprotno, ako postoje, bili identifikovani. Revizor preuzima punu odgovornost za dovoljnost revizijskih postupaka da se pronađe ono što je razumno trebao naći razborit revizor.</a:t>
            </a:r>
            <a:endParaRPr lang="bs-Latn-BA" dirty="0"/>
          </a:p>
        </p:txBody>
      </p:sp>
    </p:spTree>
    <p:extLst>
      <p:ext uri="{BB962C8B-B14F-4D97-AF65-F5344CB8AC3E}">
        <p14:creationId xmlns:p14="http://schemas.microsoft.com/office/powerpoint/2010/main" val="696646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92" y="862584"/>
            <a:ext cx="7772400" cy="1000152"/>
          </a:xfrm>
        </p:spPr>
        <p:txBody>
          <a:bodyPr>
            <a:normAutofit/>
          </a:bodyPr>
          <a:lstStyle/>
          <a:p>
            <a:r>
              <a:rPr lang="bs-Latn-BA" sz="3200" b="1" cap="none" dirty="0" smtClean="0"/>
              <a:t>Nalazi i preporuke</a:t>
            </a:r>
            <a:endParaRPr lang="bs-Latn-BA" sz="3200" b="1" cap="none" dirty="0"/>
          </a:p>
        </p:txBody>
      </p:sp>
      <p:sp>
        <p:nvSpPr>
          <p:cNvPr id="3" name="Content Placeholder 2"/>
          <p:cNvSpPr>
            <a:spLocks noGrp="1"/>
          </p:cNvSpPr>
          <p:nvPr>
            <p:ph idx="1"/>
          </p:nvPr>
        </p:nvSpPr>
        <p:spPr>
          <a:xfrm>
            <a:off x="685800" y="1693912"/>
            <a:ext cx="7772400" cy="4543400"/>
          </a:xfrm>
        </p:spPr>
        <p:txBody>
          <a:bodyPr>
            <a:normAutofit lnSpcReduction="10000"/>
          </a:bodyPr>
          <a:lstStyle/>
          <a:p>
            <a:r>
              <a:rPr lang="bs-Latn-BA" dirty="0" smtClean="0"/>
              <a:t>Revizijski nalaz je komentar revizora na dizajn i/ili efikasnost  sistema internih kontrola i predstavlja osnov za izražavanje revizorskog mišljenja, kao i osnov za davanje preporuka za unapređenje revidirane oblasti. Stoga predstavlja srž izvještaja. </a:t>
            </a:r>
          </a:p>
          <a:p>
            <a:r>
              <a:rPr lang="bs-Latn-BA" dirty="0" smtClean="0"/>
              <a:t>Preporuke nude efikasne i efektivne načine da se smanji odstupanje postojećeg stanja od očekivanog stanja. </a:t>
            </a:r>
          </a:p>
          <a:p>
            <a:r>
              <a:rPr lang="bs-Latn-BA" dirty="0"/>
              <a:t>Uključite odgovor rukovodstva na nalaze i preporuke revizije. To pokazuje transparentnost i odgovornost, podstičući saradnju u rješavanju identifikovanih problema.</a:t>
            </a:r>
          </a:p>
          <a:p>
            <a:endParaRPr lang="bs-Latn-BA" dirty="0"/>
          </a:p>
          <a:p>
            <a:endParaRPr lang="bs-Latn-BA" dirty="0"/>
          </a:p>
        </p:txBody>
      </p:sp>
    </p:spTree>
    <p:extLst>
      <p:ext uri="{BB962C8B-B14F-4D97-AF65-F5344CB8AC3E}">
        <p14:creationId xmlns:p14="http://schemas.microsoft.com/office/powerpoint/2010/main" val="3989080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850392"/>
            <a:ext cx="7772400" cy="1144168"/>
          </a:xfrm>
        </p:spPr>
        <p:txBody>
          <a:bodyPr>
            <a:normAutofit/>
          </a:bodyPr>
          <a:lstStyle/>
          <a:p>
            <a:r>
              <a:rPr lang="bs-Latn-BA" sz="3200" b="1" cap="none" dirty="0" smtClean="0"/>
              <a:t>Prilozi</a:t>
            </a:r>
            <a:endParaRPr lang="bs-Latn-BA" sz="3200" b="1" cap="none" dirty="0"/>
          </a:p>
        </p:txBody>
      </p:sp>
      <p:sp>
        <p:nvSpPr>
          <p:cNvPr id="3" name="Content Placeholder 2"/>
          <p:cNvSpPr>
            <a:spLocks noGrp="1"/>
          </p:cNvSpPr>
          <p:nvPr>
            <p:ph idx="1"/>
          </p:nvPr>
        </p:nvSpPr>
        <p:spPr>
          <a:xfrm>
            <a:off x="685800" y="1822728"/>
            <a:ext cx="7772400" cy="4471392"/>
          </a:xfrm>
        </p:spPr>
        <p:txBody>
          <a:bodyPr>
            <a:normAutofit lnSpcReduction="10000"/>
          </a:bodyPr>
          <a:lstStyle/>
          <a:p>
            <a:r>
              <a:rPr lang="bs-Latn-BA" dirty="0" smtClean="0"/>
              <a:t>Plan aktivnosti za realizaciju preporuka</a:t>
            </a:r>
          </a:p>
          <a:p>
            <a:r>
              <a:rPr lang="bs-Latn-BA" dirty="0" smtClean="0"/>
              <a:t>Sva prateća dokumentacija, kao što su pojedinosti o metodologiji, tabele podataka, transkripti intervjua, rezultati testiranja, rezultati analitičkih postupaka, pregled uzoraka, opis procesa, pregled regulative i drugo. To daje dodatni kontekst i transparentnost, bez pretrpavanja glavnog dijela izvještaja.</a:t>
            </a:r>
          </a:p>
          <a:p>
            <a:r>
              <a:rPr lang="bs-Latn-BA" dirty="0" smtClean="0"/>
              <a:t>Detaljne analize koje potkrepljuju nalaze, dokumenti koji pružaju dalje uporište u pogledu sadržaja izvještaja i drugo</a:t>
            </a:r>
          </a:p>
          <a:p>
            <a:endParaRPr lang="bs-Latn-BA" dirty="0"/>
          </a:p>
          <a:p>
            <a:endParaRPr lang="bs-Latn-BA" dirty="0"/>
          </a:p>
        </p:txBody>
      </p:sp>
    </p:spTree>
    <p:extLst>
      <p:ext uri="{BB962C8B-B14F-4D97-AF65-F5344CB8AC3E}">
        <p14:creationId xmlns:p14="http://schemas.microsoft.com/office/powerpoint/2010/main" val="3470400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08" y="947928"/>
            <a:ext cx="7772400" cy="1072160"/>
          </a:xfrm>
        </p:spPr>
        <p:txBody>
          <a:bodyPr>
            <a:normAutofit/>
          </a:bodyPr>
          <a:lstStyle/>
          <a:p>
            <a:r>
              <a:rPr lang="bs-Latn-BA" sz="3200" b="1" cap="none" dirty="0" smtClean="0"/>
              <a:t>Oblik revizorskog izvještaja</a:t>
            </a:r>
            <a:endParaRPr lang="bs-Latn-BA" sz="3200" b="1" cap="none" dirty="0"/>
          </a:p>
        </p:txBody>
      </p:sp>
      <p:sp>
        <p:nvSpPr>
          <p:cNvPr id="3" name="Content Placeholder 2"/>
          <p:cNvSpPr>
            <a:spLocks noGrp="1"/>
          </p:cNvSpPr>
          <p:nvPr>
            <p:ph idx="1"/>
          </p:nvPr>
        </p:nvSpPr>
        <p:spPr>
          <a:xfrm>
            <a:off x="673608" y="1956840"/>
            <a:ext cx="7772400" cy="4471392"/>
          </a:xfrm>
        </p:spPr>
        <p:txBody>
          <a:bodyPr>
            <a:normAutofit fontScale="85000" lnSpcReduction="10000"/>
          </a:bodyPr>
          <a:lstStyle/>
          <a:p>
            <a:r>
              <a:rPr lang="bs-Latn-BA" dirty="0" smtClean="0"/>
              <a:t>Na oblik revizorskog izvještaja utiču specifični uslovi u konkretnoj organizaciji u kojoj funkcioniše interna revizija.</a:t>
            </a:r>
          </a:p>
          <a:p>
            <a:r>
              <a:rPr lang="bs-Latn-BA" dirty="0" smtClean="0"/>
              <a:t>Oblik izvještaja mora biti takav da korisniku pruža odgovarajuće informacije o internim kontrolama na pregledan način i da mu omogući poduzimanje daljnjih aktivnosti.</a:t>
            </a:r>
          </a:p>
          <a:p>
            <a:r>
              <a:rPr lang="bs-Latn-BA" dirty="0" smtClean="0"/>
              <a:t>Obim i sadržaj izvještaja su u različim okolnostima različiti, odnosno uslovljeni su prirodom revizijskog zadatka, nalazima revizije, interesom i očekivanjima korisnika, raspoloživim vremenom za njegovu pripremu, te resursima kojima raspolaže interni revizor za konkretnu reviziju.</a:t>
            </a:r>
          </a:p>
          <a:p>
            <a:r>
              <a:rPr lang="bs-Latn-BA" dirty="0" smtClean="0"/>
              <a:t>Koristite neki od standardnih formata izvještaja, ali ne smatrajte ga nepromjenljivim, poboljšavajte ga!</a:t>
            </a:r>
            <a:endParaRPr lang="bs-Latn-BA" dirty="0"/>
          </a:p>
        </p:txBody>
      </p:sp>
    </p:spTree>
    <p:extLst>
      <p:ext uri="{BB962C8B-B14F-4D97-AF65-F5344CB8AC3E}">
        <p14:creationId xmlns:p14="http://schemas.microsoft.com/office/powerpoint/2010/main" val="2427493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1011433"/>
            <a:ext cx="7762168" cy="776510"/>
          </a:xfrm>
        </p:spPr>
        <p:txBody>
          <a:bodyPr>
            <a:normAutofit/>
          </a:bodyPr>
          <a:lstStyle/>
          <a:p>
            <a:r>
              <a:rPr lang="bs-Latn-BA" sz="3200" b="1" cap="none" dirty="0" smtClean="0"/>
              <a:t>PISANJE NALAZA</a:t>
            </a:r>
            <a:endParaRPr lang="bs-Latn-BA" sz="3200" b="1" cap="none" dirty="0"/>
          </a:p>
        </p:txBody>
      </p:sp>
      <p:sp>
        <p:nvSpPr>
          <p:cNvPr id="3" name="Content Placeholder 2"/>
          <p:cNvSpPr>
            <a:spLocks noGrp="1"/>
          </p:cNvSpPr>
          <p:nvPr>
            <p:ph idx="1"/>
          </p:nvPr>
        </p:nvSpPr>
        <p:spPr>
          <a:xfrm>
            <a:off x="754416" y="3660648"/>
            <a:ext cx="7772400" cy="2743200"/>
          </a:xfrm>
        </p:spPr>
        <p:txBody>
          <a:bodyPr>
            <a:normAutofit lnSpcReduction="10000"/>
          </a:bodyPr>
          <a:lstStyle/>
          <a:p>
            <a:pPr marL="182880" lvl="1">
              <a:lnSpc>
                <a:spcPct val="110000"/>
              </a:lnSpc>
              <a:spcBef>
                <a:spcPts val="1200"/>
              </a:spcBef>
            </a:pPr>
            <a:r>
              <a:rPr lang="bs-Latn-BA" sz="2000" dirty="0" smtClean="0"/>
              <a:t>Nalaz </a:t>
            </a:r>
            <a:r>
              <a:rPr lang="bs-Latn-BA" sz="2000" dirty="0"/>
              <a:t>je izjava koja sažima ono što su revizori otkrili tokom svog istraživanja.</a:t>
            </a:r>
          </a:p>
          <a:p>
            <a:pPr marL="182880" lvl="1">
              <a:lnSpc>
                <a:spcPct val="110000"/>
              </a:lnSpc>
              <a:spcBef>
                <a:spcPts val="1200"/>
              </a:spcBef>
            </a:pPr>
            <a:r>
              <a:rPr lang="bs-Latn-BA" sz="2000" b="1" dirty="0" smtClean="0">
                <a:solidFill>
                  <a:srgbClr val="FF0000"/>
                </a:solidFill>
                <a:effectLst>
                  <a:outerShdw blurRad="38100" dist="38100" dir="2700000" algn="tl">
                    <a:srgbClr val="000000">
                      <a:alpha val="43137"/>
                    </a:srgbClr>
                  </a:outerShdw>
                </a:effectLst>
                <a:latin typeface="Arial" charset="0"/>
              </a:rPr>
              <a:t>Konstruktivan kritički komentar na činjenje ili nečinjenje koje prema mišljenju revizora ometa postizanje ciljeva efektivno, zakonito, efikasno i td.</a:t>
            </a:r>
          </a:p>
          <a:p>
            <a:pPr marL="182880" lvl="1">
              <a:lnSpc>
                <a:spcPct val="110000"/>
              </a:lnSpc>
              <a:spcBef>
                <a:spcPts val="1200"/>
              </a:spcBef>
            </a:pPr>
            <a:r>
              <a:rPr lang="bs-Latn-BA" sz="2100" dirty="0"/>
              <a:t>Odlučite </a:t>
            </a:r>
            <a:r>
              <a:rPr lang="bs-Latn-BA" sz="2100" dirty="0" smtClean="0"/>
              <a:t>koje nepravilnosti </a:t>
            </a:r>
            <a:r>
              <a:rPr lang="bs-Latn-BA" sz="2100" dirty="0"/>
              <a:t>ili slabosti utvrđene tokom revizije </a:t>
            </a:r>
            <a:r>
              <a:rPr lang="bs-Latn-BA" sz="2100" dirty="0" smtClean="0"/>
              <a:t>treba uključiti u izvještaj.  Značajnost </a:t>
            </a:r>
            <a:r>
              <a:rPr lang="bs-Latn-BA" sz="2100" dirty="0"/>
              <a:t>je pri tome važna varijabla.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9" y="1359088"/>
            <a:ext cx="2624903" cy="2270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232" y="1690407"/>
            <a:ext cx="3384376" cy="1938992"/>
          </a:xfrm>
          <a:prstGeom prst="rect">
            <a:avLst/>
          </a:prstGeom>
          <a:noFill/>
        </p:spPr>
        <p:txBody>
          <a:bodyPr wrap="square" rtlCol="0">
            <a:spAutoFit/>
          </a:bodyPr>
          <a:lstStyle/>
          <a:p>
            <a:r>
              <a:rPr lang="bs-Latn-BA" sz="2000" b="1" dirty="0" smtClean="0"/>
              <a:t>Šta je revizorski nalaz?</a:t>
            </a:r>
          </a:p>
          <a:p>
            <a:endParaRPr lang="bs-Latn-BA" sz="2000" dirty="0" smtClean="0"/>
          </a:p>
          <a:p>
            <a:r>
              <a:rPr lang="bs-Latn-BA" sz="2000" dirty="0" smtClean="0"/>
              <a:t>Ako je tokom revizije utvrđeno značajno pitanje interna revizija ga kategorizuje kao </a:t>
            </a:r>
            <a:r>
              <a:rPr lang="bs-Latn-BA" sz="2000" b="1" dirty="0" smtClean="0">
                <a:solidFill>
                  <a:srgbClr val="FF0000"/>
                </a:solidFill>
              </a:rPr>
              <a:t>nalaz</a:t>
            </a:r>
            <a:r>
              <a:rPr lang="bs-Latn-BA" sz="2000" dirty="0" smtClean="0"/>
              <a:t>.</a:t>
            </a:r>
            <a:endParaRPr lang="bs-Latn-BA" sz="2000" dirty="0"/>
          </a:p>
        </p:txBody>
      </p:sp>
    </p:spTree>
    <p:extLst>
      <p:ext uri="{BB962C8B-B14F-4D97-AF65-F5344CB8AC3E}">
        <p14:creationId xmlns:p14="http://schemas.microsoft.com/office/powerpoint/2010/main" val="3139494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92" y="874776"/>
            <a:ext cx="7992888" cy="1000152"/>
          </a:xfrm>
        </p:spPr>
        <p:txBody>
          <a:bodyPr>
            <a:normAutofit/>
          </a:bodyPr>
          <a:lstStyle/>
          <a:p>
            <a:r>
              <a:rPr lang="pl-PL" sz="3200" b="1" cap="none" dirty="0" smtClean="0"/>
              <a:t>PISANJE NALAZA</a:t>
            </a:r>
            <a:endParaRPr lang="bs-Latn-BA" sz="3200" b="1" cap="none" dirty="0"/>
          </a:p>
        </p:txBody>
      </p:sp>
      <p:sp>
        <p:nvSpPr>
          <p:cNvPr id="3" name="Content Placeholder 2"/>
          <p:cNvSpPr>
            <a:spLocks noGrp="1"/>
          </p:cNvSpPr>
          <p:nvPr>
            <p:ph idx="1"/>
          </p:nvPr>
        </p:nvSpPr>
        <p:spPr>
          <a:xfrm>
            <a:off x="649224" y="1789584"/>
            <a:ext cx="7772400" cy="4687416"/>
          </a:xfrm>
        </p:spPr>
        <p:txBody>
          <a:bodyPr>
            <a:normAutofit fontScale="92500"/>
          </a:bodyPr>
          <a:lstStyle/>
          <a:p>
            <a:r>
              <a:rPr lang="pl-PL" dirty="0" smtClean="0"/>
              <a:t>Predstaviti </a:t>
            </a:r>
            <a:r>
              <a:rPr lang="pl-PL" dirty="0"/>
              <a:t>nalaze, i povoljne i nepovoljne, koncizno tako da je revidirani subjekt svjestan situacije u toj oblasti.</a:t>
            </a:r>
          </a:p>
          <a:p>
            <a:r>
              <a:rPr lang="pl-PL" dirty="0"/>
              <a:t>N</a:t>
            </a:r>
            <a:r>
              <a:rPr lang="pl-PL" dirty="0" smtClean="0"/>
              <a:t>epovoljne </a:t>
            </a:r>
            <a:r>
              <a:rPr lang="pl-PL" dirty="0"/>
              <a:t>nalaze treba detaljno opisati. To može biti slabost interne kontrole, propust, kršenje procedure. </a:t>
            </a:r>
          </a:p>
          <a:p>
            <a:r>
              <a:rPr lang="bs-Latn-BA" dirty="0"/>
              <a:t>Svaki nalaz treba biti potkrijepljen dokazima, napisan sažeto i pregledno, tako da pristupačnim jezikom objasni postojeće stanje u odnosu na očekivano stanje.</a:t>
            </a:r>
          </a:p>
          <a:p>
            <a:r>
              <a:rPr lang="pl-PL" dirty="0"/>
              <a:t>Uvjerenja revizora, bez odgovarajuće dokazne dokumentacije ne treba da budu sadržana u izvještaju.</a:t>
            </a:r>
            <a:endParaRPr lang="bs-Latn-BA" dirty="0"/>
          </a:p>
        </p:txBody>
      </p:sp>
    </p:spTree>
    <p:extLst>
      <p:ext uri="{BB962C8B-B14F-4D97-AF65-F5344CB8AC3E}">
        <p14:creationId xmlns:p14="http://schemas.microsoft.com/office/powerpoint/2010/main" val="1912973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1167384"/>
            <a:ext cx="7772400" cy="712120"/>
          </a:xfrm>
        </p:spPr>
        <p:txBody>
          <a:bodyPr>
            <a:normAutofit/>
          </a:bodyPr>
          <a:lstStyle/>
          <a:p>
            <a:r>
              <a:rPr lang="bs-Latn-BA" sz="3200" b="1" cap="none" dirty="0" smtClean="0"/>
              <a:t>PISANJE NALAZA</a:t>
            </a:r>
            <a:endParaRPr lang="bs-Latn-BA" sz="3200" b="1" cap="none" dirty="0"/>
          </a:p>
        </p:txBody>
      </p:sp>
      <p:sp>
        <p:nvSpPr>
          <p:cNvPr id="3" name="Content Placeholder 2"/>
          <p:cNvSpPr>
            <a:spLocks noGrp="1"/>
          </p:cNvSpPr>
          <p:nvPr>
            <p:ph idx="1"/>
          </p:nvPr>
        </p:nvSpPr>
        <p:spPr>
          <a:xfrm>
            <a:off x="685800" y="1863880"/>
            <a:ext cx="7772400" cy="4427192"/>
          </a:xfrm>
        </p:spPr>
        <p:txBody>
          <a:bodyPr>
            <a:normAutofit/>
          </a:bodyPr>
          <a:lstStyle/>
          <a:p>
            <a:r>
              <a:rPr lang="bs-Latn-BA" sz="2400" dirty="0" smtClean="0"/>
              <a:t>Posvetite zasebne odjeljke svakom nalazu, jasno označene i naslovljene radi lakšeg snalaženja.</a:t>
            </a:r>
          </a:p>
          <a:p>
            <a:r>
              <a:rPr lang="bs-Latn-BA" sz="2400" dirty="0" smtClean="0"/>
              <a:t>Svaki </a:t>
            </a:r>
            <a:r>
              <a:rPr lang="bs-Latn-BA" sz="2400" dirty="0"/>
              <a:t>nalaz sastoji se od 4 glavna </a:t>
            </a:r>
            <a:r>
              <a:rPr lang="bs-Latn-BA" sz="2400" dirty="0" smtClean="0"/>
              <a:t>elementa (iz 5C okvira):</a:t>
            </a:r>
          </a:p>
          <a:p>
            <a:pPr lvl="1"/>
            <a:r>
              <a:rPr lang="bs-Latn-BA" dirty="0" smtClean="0"/>
              <a:t>kriterija</a:t>
            </a:r>
            <a:r>
              <a:rPr lang="bs-Latn-BA" dirty="0"/>
              <a:t>, </a:t>
            </a:r>
            <a:endParaRPr lang="bs-Latn-BA" dirty="0" smtClean="0"/>
          </a:p>
          <a:p>
            <a:pPr lvl="1"/>
            <a:r>
              <a:rPr lang="bs-Latn-BA" dirty="0" smtClean="0"/>
              <a:t>stanja</a:t>
            </a:r>
            <a:r>
              <a:rPr lang="bs-Latn-BA" dirty="0"/>
              <a:t>, </a:t>
            </a:r>
            <a:endParaRPr lang="bs-Latn-BA" dirty="0" smtClean="0"/>
          </a:p>
          <a:p>
            <a:pPr lvl="1"/>
            <a:r>
              <a:rPr lang="bs-Latn-BA" dirty="0" smtClean="0"/>
              <a:t>uzroka </a:t>
            </a:r>
            <a:r>
              <a:rPr lang="bs-Latn-BA" dirty="0"/>
              <a:t>i </a:t>
            </a:r>
            <a:endParaRPr lang="bs-Latn-BA" dirty="0" smtClean="0"/>
          </a:p>
          <a:p>
            <a:pPr lvl="1"/>
            <a:r>
              <a:rPr lang="bs-Latn-BA" dirty="0" smtClean="0"/>
              <a:t>posljedice. </a:t>
            </a:r>
          </a:p>
          <a:p>
            <a:pPr marL="182880" lvl="1">
              <a:spcBef>
                <a:spcPts val="1200"/>
              </a:spcBef>
            </a:pPr>
            <a:r>
              <a:rPr lang="bs-Latn-BA" dirty="0"/>
              <a:t>Zajedno, ovi elementi omogućavaju revizorima da utvrde kako bi organizacija trebala funkcionisati (kriterij), kako zapravo funkcioniše (stanje), zašto tako funkcioniše (uzrok) i posljedica toga kako funkcioniše (posljedica</a:t>
            </a:r>
            <a:r>
              <a:rPr lang="bs-Latn-BA" dirty="0" smtClean="0"/>
              <a:t>).</a:t>
            </a:r>
            <a:endParaRPr lang="bs-Latn-BA" dirty="0"/>
          </a:p>
        </p:txBody>
      </p:sp>
    </p:spTree>
    <p:extLst>
      <p:ext uri="{BB962C8B-B14F-4D97-AF65-F5344CB8AC3E}">
        <p14:creationId xmlns:p14="http://schemas.microsoft.com/office/powerpoint/2010/main" val="3266935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1082040"/>
            <a:ext cx="7772400" cy="1072160"/>
          </a:xfrm>
        </p:spPr>
        <p:txBody>
          <a:bodyPr>
            <a:normAutofit/>
          </a:bodyPr>
          <a:lstStyle/>
          <a:p>
            <a:r>
              <a:rPr lang="bs-Latn-BA" sz="3200" b="1" cap="none" dirty="0" smtClean="0"/>
              <a:t>Kriterij - primjer</a:t>
            </a:r>
            <a:endParaRPr lang="bs-Latn-BA" sz="3200" b="1" cap="none" dirty="0"/>
          </a:p>
        </p:txBody>
      </p:sp>
      <p:sp>
        <p:nvSpPr>
          <p:cNvPr id="3" name="Content Placeholder 2"/>
          <p:cNvSpPr>
            <a:spLocks noGrp="1"/>
          </p:cNvSpPr>
          <p:nvPr>
            <p:ph idx="1"/>
          </p:nvPr>
        </p:nvSpPr>
        <p:spPr>
          <a:xfrm>
            <a:off x="536448" y="2097024"/>
            <a:ext cx="8071104" cy="4218432"/>
          </a:xfrm>
        </p:spPr>
        <p:txBody>
          <a:bodyPr>
            <a:noAutofit/>
          </a:bodyPr>
          <a:lstStyle/>
          <a:p>
            <a:pPr marL="0" indent="0">
              <a:buNone/>
            </a:pPr>
            <a:r>
              <a:rPr lang="bs-Latn-BA" sz="1600" b="1" dirty="0" smtClean="0"/>
              <a:t>Blagovremeno i pravilno se sankcionišu sve prekršajne radnje poreskih obveznika u cilju unapređenja njihove poreske discipline.</a:t>
            </a:r>
          </a:p>
          <a:p>
            <a:pPr marL="0" indent="0">
              <a:buNone/>
            </a:pPr>
            <a:r>
              <a:rPr lang="bs-Latn-BA" sz="1400" dirty="0" smtClean="0"/>
              <a:t>Grupe za obradu poreskih prijava u reginalnim centrima prate disciplinu poreskih obveznika u pogledu podnošenja poreskih prijava, identifikuju slučajeve nepodnošenja ili kašnjenja u podnošenju poreskih prijava, te blagovremeno pokreću prekršajne postupke protiv obveznika koji nisu podnijeli ili su kasnili sa podnošenjem poreskih prijava. Pokrenuti prekršajni postupci evidentiraju se u propisane evidencije.</a:t>
            </a:r>
          </a:p>
          <a:p>
            <a:pPr marL="0" indent="0">
              <a:buNone/>
            </a:pPr>
            <a:r>
              <a:rPr lang="bs-Latn-BA" sz="1400" dirty="0" smtClean="0"/>
              <a:t>Nakon pokretanja prekršajnog postupka grupe prate ishod posupka. Ukoliko obveznik izvrši plaćanje kazne u roku od 7 dana, postupak se okončava. Ukoliko obveznik ne izvrši plaćanje kazne u roku od 7 dana, grupama za prinudnu naplatu šalje se obavijest, kako bi pokrenule postupak prinudne naplate. Ukoliko obveznik zatraži sudsko odlučivanje nastavlja se vođenje postupka u pogledu zastupanja institucije pred nadležnim sudom. Prate se ishodi sudskih postupaka, identifikuju slučajevi u kojima postupak nije okončan u korist institucije, kako bi se utvrdili razlozi i poduzele mjere u pogledu unapređenja prakse rada ukoliko je razlog negativnog okončanja neadekvatna ili nepravilna praksa rada. </a:t>
            </a:r>
          </a:p>
          <a:p>
            <a:pPr marL="0" indent="0">
              <a:buNone/>
            </a:pPr>
            <a:r>
              <a:rPr lang="bs-Latn-BA" sz="1400" dirty="0"/>
              <a:t>Rukovodioci viših nivoa upravljanja uspostavili su sistem praćenja pokretanja, vođenja i okončanja prekršajnog </a:t>
            </a:r>
            <a:r>
              <a:rPr lang="bs-Latn-BA" sz="1400" dirty="0" smtClean="0"/>
              <a:t>postupka, kako bi obezbijedili da su prekršajni postupci pokrenuti u svim slučajevima u kojima su trebali biti pokrenuti, i to na jednoobrazan način u svim grupama i po jasno definisanoj proceduri, kako </a:t>
            </a:r>
            <a:r>
              <a:rPr lang="bs-Latn-BA" sz="1400" dirty="0"/>
              <a:t>bi se u ovom pogledu obezbijedio jednak tretman svim </a:t>
            </a:r>
            <a:r>
              <a:rPr lang="bs-Latn-BA" sz="1400" dirty="0" smtClean="0"/>
              <a:t>poreskim obveznicima i </a:t>
            </a:r>
            <a:r>
              <a:rPr lang="bs-Latn-BA" sz="1400" dirty="0"/>
              <a:t>sankcionisalo njihovo nepropisno ponašanje. </a:t>
            </a:r>
          </a:p>
        </p:txBody>
      </p:sp>
    </p:spTree>
    <p:extLst>
      <p:ext uri="{BB962C8B-B14F-4D97-AF65-F5344CB8AC3E}">
        <p14:creationId xmlns:p14="http://schemas.microsoft.com/office/powerpoint/2010/main" val="883888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96" y="960120"/>
            <a:ext cx="7772400" cy="784128"/>
          </a:xfrm>
        </p:spPr>
        <p:txBody>
          <a:bodyPr>
            <a:normAutofit/>
          </a:bodyPr>
          <a:lstStyle/>
          <a:p>
            <a:r>
              <a:rPr lang="bs-Latn-BA" sz="3200" b="1" dirty="0" smtClean="0"/>
              <a:t>Nalazi</a:t>
            </a:r>
            <a:endParaRPr lang="bs-Latn-BA" sz="3200" b="1"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73979815"/>
              </p:ext>
            </p:extLst>
          </p:nvPr>
        </p:nvGraphicFramePr>
        <p:xfrm>
          <a:off x="205932" y="1745432"/>
          <a:ext cx="8625587"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rostokąt 4"/>
          <p:cNvSpPr/>
          <p:nvPr/>
        </p:nvSpPr>
        <p:spPr>
          <a:xfrm>
            <a:off x="7265685" y="2028078"/>
            <a:ext cx="1316371" cy="46166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Dokazi!</a:t>
            </a:r>
            <a:endParaRPr lang="pl-PL"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Prostokąt 5"/>
          <p:cNvSpPr/>
          <p:nvPr/>
        </p:nvSpPr>
        <p:spPr>
          <a:xfrm>
            <a:off x="7191962" y="3777098"/>
            <a:ext cx="1463818" cy="46166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23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Kriteriji</a:t>
            </a:r>
            <a:r>
              <a:rPr lang="pl-PL"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pl-PL"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23020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 y="838200"/>
            <a:ext cx="7772400" cy="1000152"/>
          </a:xfrm>
        </p:spPr>
        <p:txBody>
          <a:bodyPr>
            <a:normAutofit/>
          </a:bodyPr>
          <a:lstStyle/>
          <a:p>
            <a:r>
              <a:rPr lang="pl-PL" sz="3200" b="1" cap="none" dirty="0" smtClean="0"/>
              <a:t>Kakav treba da bude nalaz?</a:t>
            </a:r>
            <a:endParaRPr lang="bs-Latn-BA" sz="3200" b="1" cap="none" dirty="0"/>
          </a:p>
        </p:txBody>
      </p:sp>
      <p:sp>
        <p:nvSpPr>
          <p:cNvPr id="3" name="Content Placeholder 2"/>
          <p:cNvSpPr>
            <a:spLocks noGrp="1"/>
          </p:cNvSpPr>
          <p:nvPr>
            <p:ph idx="1"/>
          </p:nvPr>
        </p:nvSpPr>
        <p:spPr>
          <a:xfrm>
            <a:off x="685800" y="1844824"/>
            <a:ext cx="7772400" cy="4327376"/>
          </a:xfrm>
        </p:spPr>
        <p:txBody>
          <a:bodyPr>
            <a:normAutofit/>
          </a:bodyPr>
          <a:lstStyle/>
          <a:p>
            <a:r>
              <a:rPr lang="pl-PL" dirty="0"/>
              <a:t>Značajan	</a:t>
            </a:r>
          </a:p>
          <a:p>
            <a:r>
              <a:rPr lang="pl-PL" dirty="0"/>
              <a:t>Zasnovan na tačnosti</a:t>
            </a:r>
          </a:p>
          <a:p>
            <a:r>
              <a:rPr lang="pl-PL" dirty="0"/>
              <a:t>Izrađen objektivno i u potpunosti potkrijepljen radnom dokumentacijom</a:t>
            </a:r>
          </a:p>
          <a:p>
            <a:r>
              <a:rPr lang="pl-PL" dirty="0"/>
              <a:t>Zasnovan na dovoljno dokaza koji potkrepljuju zaključke</a:t>
            </a:r>
          </a:p>
          <a:p>
            <a:r>
              <a:rPr lang="pl-PL" dirty="0"/>
              <a:t>Zaključci moraju biti logički i razumni</a:t>
            </a:r>
          </a:p>
          <a:p>
            <a:r>
              <a:rPr lang="pl-PL" dirty="0"/>
              <a:t>Uvjerljiv </a:t>
            </a:r>
          </a:p>
        </p:txBody>
      </p:sp>
    </p:spTree>
    <p:extLst>
      <p:ext uri="{BB962C8B-B14F-4D97-AF65-F5344CB8AC3E}">
        <p14:creationId xmlns:p14="http://schemas.microsoft.com/office/powerpoint/2010/main" val="3583696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520" y="1061888"/>
            <a:ext cx="7772400" cy="864096"/>
          </a:xfrm>
        </p:spPr>
        <p:txBody>
          <a:bodyPr>
            <a:normAutofit/>
          </a:bodyPr>
          <a:lstStyle/>
          <a:p>
            <a:r>
              <a:rPr lang="bs-Latn-BA" sz="3200" b="1" dirty="0" smtClean="0"/>
              <a:t>Šta je izvještaj interne revizije?</a:t>
            </a:r>
            <a:endParaRPr lang="bs-Latn-BA" sz="3200" b="1" dirty="0"/>
          </a:p>
        </p:txBody>
      </p:sp>
      <p:sp>
        <p:nvSpPr>
          <p:cNvPr id="3" name="Content Placeholder 2"/>
          <p:cNvSpPr>
            <a:spLocks noGrp="1"/>
          </p:cNvSpPr>
          <p:nvPr>
            <p:ph idx="1"/>
          </p:nvPr>
        </p:nvSpPr>
        <p:spPr>
          <a:xfrm>
            <a:off x="722376" y="2060448"/>
            <a:ext cx="7772400" cy="4314408"/>
          </a:xfrm>
        </p:spPr>
        <p:txBody>
          <a:bodyPr>
            <a:normAutofit/>
          </a:bodyPr>
          <a:lstStyle/>
          <a:p>
            <a:pPr marL="182880" lvl="1">
              <a:lnSpc>
                <a:spcPct val="110000"/>
              </a:lnSpc>
              <a:spcBef>
                <a:spcPts val="1200"/>
              </a:spcBef>
            </a:pPr>
            <a:r>
              <a:rPr lang="bs-Latn-BA" sz="2000" dirty="0"/>
              <a:t>Revizorski izvještaj je </a:t>
            </a:r>
            <a:r>
              <a:rPr lang="bs-Latn-BA" sz="2000" dirty="0" smtClean="0"/>
              <a:t>dokument pripremljen kao rezultat procesa interne revizije. Sadrži jasan pisani izraz značajnih nalaza i preporuka zasnovanih na pregledu politika, procesa, kontrola rizika i obrade transakcija. </a:t>
            </a:r>
          </a:p>
        </p:txBody>
      </p:sp>
      <p:grpSp>
        <p:nvGrpSpPr>
          <p:cNvPr id="4" name="Group 3"/>
          <p:cNvGrpSpPr/>
          <p:nvPr/>
        </p:nvGrpSpPr>
        <p:grpSpPr>
          <a:xfrm>
            <a:off x="2201769" y="3290704"/>
            <a:ext cx="4104456" cy="2952328"/>
            <a:chOff x="6069459" y="4178735"/>
            <a:chExt cx="2160240" cy="1643487"/>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9459" y="4178735"/>
              <a:ext cx="2160240" cy="164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479" y="4593830"/>
              <a:ext cx="1774197" cy="81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15508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4776"/>
            <a:ext cx="7772400" cy="1000152"/>
          </a:xfrm>
        </p:spPr>
        <p:txBody>
          <a:bodyPr>
            <a:normAutofit/>
          </a:bodyPr>
          <a:lstStyle/>
          <a:p>
            <a:r>
              <a:rPr lang="pl-PL" sz="3200" b="1" cap="none" dirty="0" smtClean="0"/>
              <a:t>Dodatne smjernice o nalazima</a:t>
            </a:r>
            <a:endParaRPr lang="bs-Latn-BA" sz="3200" cap="none" dirty="0"/>
          </a:p>
        </p:txBody>
      </p:sp>
      <p:sp>
        <p:nvSpPr>
          <p:cNvPr id="3" name="Content Placeholder 2"/>
          <p:cNvSpPr>
            <a:spLocks noGrp="1"/>
          </p:cNvSpPr>
          <p:nvPr>
            <p:ph idx="1"/>
          </p:nvPr>
        </p:nvSpPr>
        <p:spPr>
          <a:xfrm>
            <a:off x="673608" y="1775104"/>
            <a:ext cx="7772400" cy="4543400"/>
          </a:xfrm>
        </p:spPr>
        <p:txBody>
          <a:bodyPr>
            <a:normAutofit/>
          </a:bodyPr>
          <a:lstStyle/>
          <a:p>
            <a:r>
              <a:rPr lang="sr-Latn-BA" sz="2600" dirty="0"/>
              <a:t>Predstaviti informacije o sličnim nalazima iz prethodnih </a:t>
            </a:r>
            <a:r>
              <a:rPr lang="sr-Latn-BA" sz="2600" dirty="0" smtClean="0"/>
              <a:t>revizija, </a:t>
            </a:r>
            <a:r>
              <a:rPr lang="sr-Latn-BA" sz="2600" dirty="0"/>
              <a:t>ukazati na radnje koje su preduzete ili nisu preduzete po njima</a:t>
            </a:r>
            <a:r>
              <a:rPr lang="en-US" sz="2600" dirty="0"/>
              <a:t>. </a:t>
            </a:r>
            <a:endParaRPr lang="pl-PL" sz="2600" dirty="0"/>
          </a:p>
          <a:p>
            <a:r>
              <a:rPr lang="sr-Latn-BA" sz="2600" dirty="0"/>
              <a:t>Ako se navede da je procenat ili broj slučajeva ukazao na određeni nedostatak</a:t>
            </a:r>
            <a:r>
              <a:rPr lang="en-US" sz="2600" dirty="0"/>
              <a:t>, </a:t>
            </a:r>
            <a:r>
              <a:rPr lang="sr-Latn-BA" sz="2600" dirty="0"/>
              <a:t>navesti relevantnu važnost </a:t>
            </a:r>
            <a:r>
              <a:rPr lang="sr-Latn-BA" sz="2600" dirty="0" smtClean="0"/>
              <a:t>navodeći </a:t>
            </a:r>
            <a:r>
              <a:rPr lang="sr-Latn-BA" sz="2600" dirty="0"/>
              <a:t>broj testiranih uzoraka</a:t>
            </a:r>
            <a:r>
              <a:rPr lang="en-US" sz="2600" dirty="0"/>
              <a:t>. </a:t>
            </a:r>
          </a:p>
          <a:p>
            <a:r>
              <a:rPr lang="sr-Latn-BA" sz="2600" dirty="0"/>
              <a:t>Izbjegavati projekciju zaključaka na veliku populaciju ako je uzorak na kojem ste zasnovali svoj zaključak mali</a:t>
            </a:r>
            <a:r>
              <a:rPr lang="en-US" sz="2600" dirty="0"/>
              <a:t>. </a:t>
            </a:r>
          </a:p>
          <a:p>
            <a:r>
              <a:rPr lang="sr-Latn-BA" sz="2600" dirty="0"/>
              <a:t>Kada je to primjenjivo</a:t>
            </a:r>
            <a:r>
              <a:rPr lang="en-US" sz="2600" dirty="0"/>
              <a:t>, </a:t>
            </a:r>
            <a:r>
              <a:rPr lang="sr-Latn-BA" sz="2600" dirty="0"/>
              <a:t>navesti korektivne radnje koje je prethodno iniciralo rukovodstvo</a:t>
            </a:r>
            <a:r>
              <a:rPr lang="en-US" sz="2600" dirty="0"/>
              <a:t>. </a:t>
            </a:r>
            <a:endParaRPr lang="pl-PL" sz="2600" dirty="0"/>
          </a:p>
        </p:txBody>
      </p:sp>
    </p:spTree>
    <p:extLst>
      <p:ext uri="{BB962C8B-B14F-4D97-AF65-F5344CB8AC3E}">
        <p14:creationId xmlns:p14="http://schemas.microsoft.com/office/powerpoint/2010/main" val="396422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801624"/>
            <a:ext cx="7772400" cy="1000152"/>
          </a:xfrm>
        </p:spPr>
        <p:txBody>
          <a:bodyPr>
            <a:normAutofit/>
          </a:bodyPr>
          <a:lstStyle/>
          <a:p>
            <a:r>
              <a:rPr lang="pl-PL" sz="3200" b="1" cap="none" dirty="0" smtClean="0"/>
              <a:t>Kako odlučiti da li je nalaz od manjeg značaja?</a:t>
            </a:r>
            <a:endParaRPr lang="bs-Latn-BA" sz="3200" cap="none" dirty="0"/>
          </a:p>
        </p:txBody>
      </p:sp>
      <p:sp>
        <p:nvSpPr>
          <p:cNvPr id="3" name="Content Placeholder 2"/>
          <p:cNvSpPr>
            <a:spLocks noGrp="1"/>
          </p:cNvSpPr>
          <p:nvPr>
            <p:ph idx="1"/>
          </p:nvPr>
        </p:nvSpPr>
        <p:spPr>
          <a:xfrm>
            <a:off x="685800" y="1844824"/>
            <a:ext cx="7772400" cy="4327376"/>
          </a:xfrm>
        </p:spPr>
        <p:txBody>
          <a:bodyPr>
            <a:normAutofit/>
          </a:bodyPr>
          <a:lstStyle/>
          <a:p>
            <a:pPr marL="0" indent="0">
              <a:buNone/>
            </a:pPr>
            <a:r>
              <a:rPr lang="sr-Latn-BA" sz="2200" dirty="0"/>
              <a:t>Ne postoje apsolutni standardi i moraćete koristiti dobro profesionalno prosuđivanje</a:t>
            </a:r>
            <a:r>
              <a:rPr lang="en-US" sz="2200" dirty="0"/>
              <a:t>. </a:t>
            </a:r>
            <a:r>
              <a:rPr lang="sr-Latn-BA" sz="2200" dirty="0"/>
              <a:t>Navedeno je nekoliko faktora koji pomažu u utvrđivanju da je neka činjenica od manjeg značaja</a:t>
            </a:r>
            <a:r>
              <a:rPr lang="en-US" sz="2200" dirty="0"/>
              <a:t>: </a:t>
            </a:r>
          </a:p>
          <a:p>
            <a:pPr marL="400050" lvl="1" indent="0">
              <a:spcBef>
                <a:spcPts val="600"/>
              </a:spcBef>
              <a:spcAft>
                <a:spcPts val="600"/>
              </a:spcAft>
              <a:buNone/>
            </a:pPr>
            <a:r>
              <a:rPr lang="en-US" sz="2200" dirty="0"/>
              <a:t>a. </a:t>
            </a:r>
            <a:r>
              <a:rPr lang="sr-Latn-BA" sz="2200" dirty="0"/>
              <a:t>Radi se o beznačajnom iznosu novca</a:t>
            </a:r>
            <a:r>
              <a:rPr lang="en-US" sz="2200" dirty="0"/>
              <a:t>. </a:t>
            </a:r>
          </a:p>
          <a:p>
            <a:pPr marL="400050" lvl="1" indent="0">
              <a:spcBef>
                <a:spcPts val="600"/>
              </a:spcBef>
              <a:spcAft>
                <a:spcPts val="600"/>
              </a:spcAft>
              <a:buNone/>
            </a:pPr>
            <a:r>
              <a:rPr lang="en-US" sz="2200" dirty="0"/>
              <a:t>b. </a:t>
            </a:r>
            <a:r>
              <a:rPr lang="sr-Latn-BA" sz="2200" dirty="0"/>
              <a:t>To je pojedinačan</a:t>
            </a:r>
            <a:r>
              <a:rPr lang="en-US" sz="2200" dirty="0"/>
              <a:t>, </a:t>
            </a:r>
            <a:r>
              <a:rPr lang="sr-Latn-BA" sz="2200" dirty="0"/>
              <a:t>izolovan nedostatak ili nepoštivanje</a:t>
            </a:r>
            <a:r>
              <a:rPr lang="en-US" sz="2200" dirty="0"/>
              <a:t>. </a:t>
            </a:r>
          </a:p>
          <a:p>
            <a:pPr marL="400050" lvl="1" indent="0">
              <a:spcBef>
                <a:spcPts val="600"/>
              </a:spcBef>
              <a:spcAft>
                <a:spcPts val="600"/>
              </a:spcAft>
              <a:buNone/>
            </a:pPr>
            <a:r>
              <a:rPr lang="en-US" sz="2200" dirty="0"/>
              <a:t>c. </a:t>
            </a:r>
            <a:r>
              <a:rPr lang="sr-Latn-BA" sz="2200" dirty="0"/>
              <a:t>Ne postoji ukazivanje na osnovnu slabost rukovođenja koja garantuje punu i konkretnu korektivnu radnju</a:t>
            </a:r>
            <a:r>
              <a:rPr lang="en-US" sz="2200" dirty="0"/>
              <a:t>. </a:t>
            </a:r>
          </a:p>
          <a:p>
            <a:pPr marL="400050" lvl="1" indent="0">
              <a:spcBef>
                <a:spcPts val="600"/>
              </a:spcBef>
              <a:spcAft>
                <a:spcPts val="600"/>
              </a:spcAft>
              <a:buNone/>
            </a:pPr>
            <a:r>
              <a:rPr lang="en-US" sz="2200" dirty="0"/>
              <a:t>d. </a:t>
            </a:r>
            <a:r>
              <a:rPr lang="sr-Latn-BA" sz="2200" dirty="0"/>
              <a:t>Otkriveno stanje ima malo ili nimalo stvarnog ili potencijalno negativnog efekta na </a:t>
            </a:r>
            <a:r>
              <a:rPr lang="en-US" sz="2200" dirty="0"/>
              <a:t>program</a:t>
            </a:r>
            <a:r>
              <a:rPr lang="sr-Latn-BA" sz="2200" dirty="0"/>
              <a:t>e</a:t>
            </a:r>
            <a:r>
              <a:rPr lang="en-US" sz="2200" dirty="0"/>
              <a:t> </a:t>
            </a:r>
            <a:r>
              <a:rPr lang="sr-Latn-BA" sz="2200" dirty="0"/>
              <a:t>ili operacije</a:t>
            </a:r>
            <a:r>
              <a:rPr lang="en-US" sz="2200" dirty="0"/>
              <a:t>. </a:t>
            </a:r>
          </a:p>
          <a:p>
            <a:pPr marL="182880" lvl="1">
              <a:spcBef>
                <a:spcPts val="1200"/>
              </a:spcBef>
              <a:spcAft>
                <a:spcPts val="600"/>
              </a:spcAft>
            </a:pPr>
            <a:r>
              <a:rPr lang="bs-Latn-BA" sz="2200" dirty="0" smtClean="0"/>
              <a:t>Sačiniti listu </a:t>
            </a:r>
            <a:r>
              <a:rPr lang="bs-Latn-BA" sz="2200" dirty="0"/>
              <a:t>nepravilnosti manjeg značaja </a:t>
            </a:r>
            <a:r>
              <a:rPr lang="bs-Latn-BA" sz="2200" dirty="0" smtClean="0"/>
              <a:t>- ukazati </a:t>
            </a:r>
            <a:r>
              <a:rPr lang="bs-Latn-BA" sz="2200" dirty="0"/>
              <a:t>na završnom sastanku</a:t>
            </a:r>
            <a:r>
              <a:rPr lang="en-US" sz="2200" dirty="0"/>
              <a:t> </a:t>
            </a:r>
            <a:endParaRPr lang="pl-PL" sz="2200" dirty="0"/>
          </a:p>
        </p:txBody>
      </p:sp>
    </p:spTree>
    <p:extLst>
      <p:ext uri="{BB962C8B-B14F-4D97-AF65-F5344CB8AC3E}">
        <p14:creationId xmlns:p14="http://schemas.microsoft.com/office/powerpoint/2010/main" val="1490174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23544"/>
            <a:ext cx="7772400" cy="1072160"/>
          </a:xfrm>
        </p:spPr>
        <p:txBody>
          <a:bodyPr>
            <a:normAutofit/>
          </a:bodyPr>
          <a:lstStyle/>
          <a:p>
            <a:r>
              <a:rPr lang="bs-Latn-BA" sz="3200" b="1" cap="none" dirty="0" smtClean="0"/>
              <a:t>DAVANJE PREPORUKA</a:t>
            </a:r>
            <a:endParaRPr lang="bs-Latn-BA" sz="3200" b="1" cap="none" dirty="0"/>
          </a:p>
        </p:txBody>
      </p:sp>
      <p:sp>
        <p:nvSpPr>
          <p:cNvPr id="3" name="Content Placeholder 2"/>
          <p:cNvSpPr>
            <a:spLocks noGrp="1"/>
          </p:cNvSpPr>
          <p:nvPr>
            <p:ph idx="1"/>
          </p:nvPr>
        </p:nvSpPr>
        <p:spPr>
          <a:xfrm>
            <a:off x="661416" y="2060448"/>
            <a:ext cx="7772400" cy="3945608"/>
          </a:xfrm>
        </p:spPr>
        <p:txBody>
          <a:bodyPr>
            <a:normAutofit fontScale="92500" lnSpcReduction="20000"/>
          </a:bodyPr>
          <a:lstStyle/>
          <a:p>
            <a:r>
              <a:rPr lang="bs-Latn-BA" dirty="0" smtClean="0"/>
              <a:t>Revizorska preporuka je prijedlog ili savjet revizora za poboljšanje revidiranog procesa ili rješavanje problema identifikovanog tokom revizije.</a:t>
            </a:r>
          </a:p>
          <a:p>
            <a:r>
              <a:rPr lang="bs-Latn-BA" dirty="0" smtClean="0"/>
              <a:t>Za </a:t>
            </a:r>
            <a:r>
              <a:rPr lang="bs-Latn-BA" dirty="0"/>
              <a:t>svaki nalaz </a:t>
            </a:r>
            <a:r>
              <a:rPr lang="bs-Latn-BA" dirty="0" smtClean="0"/>
              <a:t>dati </a:t>
            </a:r>
            <a:r>
              <a:rPr lang="bs-Latn-BA" dirty="0"/>
              <a:t>konkretne, </a:t>
            </a:r>
            <a:r>
              <a:rPr lang="bs-Latn-BA" dirty="0" smtClean="0"/>
              <a:t>provjerljive, djelotvorne i provodive preporuke </a:t>
            </a:r>
            <a:r>
              <a:rPr lang="bs-Latn-BA" dirty="0"/>
              <a:t>za rješavanje problema</a:t>
            </a:r>
            <a:r>
              <a:rPr lang="bs-Latn-BA" dirty="0" smtClean="0"/>
              <a:t>.</a:t>
            </a:r>
          </a:p>
          <a:p>
            <a:r>
              <a:rPr lang="bs-Latn-BA" dirty="0"/>
              <a:t>Cilj dobre preporuke je napisati je jednom, uvjeriti odgovorno lice da to doista i učini, a zatim to pitanje više ne spominjati!</a:t>
            </a:r>
          </a:p>
          <a:p>
            <a:r>
              <a:rPr lang="bs-Latn-BA" dirty="0" smtClean="0"/>
              <a:t>Preporuke </a:t>
            </a:r>
            <a:r>
              <a:rPr lang="bs-Latn-BA" dirty="0"/>
              <a:t>trebaju biti usklađene s osnovnim uzrokom i planiranim ishodom, dajući im prioritet na osnovu njihovog učinka i izvedivosti.</a:t>
            </a:r>
          </a:p>
          <a:p>
            <a:endParaRPr lang="bs-Latn-BA" dirty="0"/>
          </a:p>
          <a:p>
            <a:endParaRPr lang="bs-Latn-BA" dirty="0" smtClean="0"/>
          </a:p>
          <a:p>
            <a:endParaRPr lang="bs-Latn-BA" dirty="0" smtClean="0"/>
          </a:p>
        </p:txBody>
      </p:sp>
    </p:spTree>
    <p:extLst>
      <p:ext uri="{BB962C8B-B14F-4D97-AF65-F5344CB8AC3E}">
        <p14:creationId xmlns:p14="http://schemas.microsoft.com/office/powerpoint/2010/main" val="2745712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16" y="874776"/>
            <a:ext cx="7772400" cy="928144"/>
          </a:xfrm>
        </p:spPr>
        <p:txBody>
          <a:bodyPr>
            <a:normAutofit/>
          </a:bodyPr>
          <a:lstStyle/>
          <a:p>
            <a:r>
              <a:rPr lang="pl-PL" sz="3200" b="1" dirty="0" smtClean="0"/>
              <a:t>DAVANJE PREPORUKA</a:t>
            </a:r>
            <a:endParaRPr lang="bs-Latn-BA" sz="3200" b="1" dirty="0"/>
          </a:p>
        </p:txBody>
      </p:sp>
      <p:sp>
        <p:nvSpPr>
          <p:cNvPr id="3" name="Content Placeholder 2"/>
          <p:cNvSpPr>
            <a:spLocks noGrp="1"/>
          </p:cNvSpPr>
          <p:nvPr>
            <p:ph idx="1"/>
          </p:nvPr>
        </p:nvSpPr>
        <p:spPr>
          <a:xfrm>
            <a:off x="673608" y="1788440"/>
            <a:ext cx="7772400" cy="4615408"/>
          </a:xfrm>
        </p:spPr>
        <p:txBody>
          <a:bodyPr>
            <a:normAutofit fontScale="92500" lnSpcReduction="20000"/>
          </a:bodyPr>
          <a:lstStyle/>
          <a:p>
            <a:pPr>
              <a:spcAft>
                <a:spcPts val="1200"/>
              </a:spcAft>
            </a:pPr>
            <a:r>
              <a:rPr lang="sr-Latn-BA" b="1" dirty="0"/>
              <a:t>Fokusirano na uzrok </a:t>
            </a:r>
            <a:r>
              <a:rPr lang="en-US" dirty="0"/>
              <a:t>–</a:t>
            </a:r>
            <a:r>
              <a:rPr lang="sr-Latn-BA" dirty="0"/>
              <a:t> obratiti pažnju na uzroke na koje se može djelovati</a:t>
            </a:r>
            <a:r>
              <a:rPr lang="en-US" dirty="0"/>
              <a:t>; </a:t>
            </a:r>
            <a:r>
              <a:rPr lang="sr-Latn-BA" dirty="0"/>
              <a:t>utvrditi i opisati šta je potrebno uraditi da se spriječi ponavljanje stanja</a:t>
            </a:r>
            <a:r>
              <a:rPr lang="en-US" dirty="0"/>
              <a:t>.</a:t>
            </a:r>
            <a:r>
              <a:rPr lang="pl-PL" dirty="0"/>
              <a:t> </a:t>
            </a:r>
            <a:r>
              <a:rPr lang="sr-Latn-BA" dirty="0"/>
              <a:t>Neophodno za značajna ili materijalna zapažanja ali ne mora biti potrebno za druga</a:t>
            </a:r>
            <a:r>
              <a:rPr lang="en-US" dirty="0"/>
              <a:t>, </a:t>
            </a:r>
            <a:r>
              <a:rPr lang="sr-Latn-BA" dirty="0"/>
              <a:t>nižerangirana zapažanja</a:t>
            </a:r>
            <a:endParaRPr lang="en-US" dirty="0"/>
          </a:p>
          <a:p>
            <a:pPr>
              <a:spcAft>
                <a:spcPts val="1200"/>
              </a:spcAft>
            </a:pPr>
            <a:r>
              <a:rPr lang="sr-Latn-BA" b="1" dirty="0" smtClean="0"/>
              <a:t>Fokusirano </a:t>
            </a:r>
            <a:r>
              <a:rPr lang="sr-Latn-BA" b="1" dirty="0"/>
              <a:t>na stanje </a:t>
            </a:r>
            <a:r>
              <a:rPr lang="en-US" dirty="0"/>
              <a:t>–</a:t>
            </a:r>
            <a:r>
              <a:rPr lang="sr-Latn-BA" dirty="0"/>
              <a:t> obratiti pažnju na utvrđeno stanje i opisati šta je potrebno uraditi da se popravi stanje</a:t>
            </a:r>
            <a:r>
              <a:rPr lang="en-US" dirty="0"/>
              <a:t>.</a:t>
            </a:r>
            <a:r>
              <a:rPr lang="pl-PL" dirty="0"/>
              <a:t> </a:t>
            </a:r>
          </a:p>
          <a:p>
            <a:pPr>
              <a:spcAft>
                <a:spcPts val="1200"/>
              </a:spcAft>
            </a:pPr>
            <a:r>
              <a:rPr lang="sr-Latn-BA" b="1" dirty="0"/>
              <a:t>Fokusirano na popravku </a:t>
            </a:r>
            <a:r>
              <a:rPr lang="en-US" dirty="0"/>
              <a:t>–</a:t>
            </a:r>
            <a:r>
              <a:rPr lang="sr-Latn-BA" dirty="0"/>
              <a:t> obratiti pažnju na posljedicu stanja i opisati šta će se uraditi da se poprave greške koje je prouzrokovalo to stanje</a:t>
            </a:r>
            <a:r>
              <a:rPr lang="en-US" dirty="0"/>
              <a:t>.</a:t>
            </a:r>
            <a:r>
              <a:rPr lang="pl-PL" dirty="0"/>
              <a:t> Nije uvijek odgovarajuće </a:t>
            </a:r>
            <a:r>
              <a:rPr lang="sr-Latn-BA" dirty="0"/>
              <a:t>na osnovu stanja i ne mora biti </a:t>
            </a:r>
            <a:r>
              <a:rPr lang="sr-Latn-BA" dirty="0" smtClean="0"/>
              <a:t>potrebno</a:t>
            </a:r>
            <a:r>
              <a:rPr lang="en-US" dirty="0" smtClean="0"/>
              <a:t>.</a:t>
            </a:r>
            <a:endParaRPr lang="en-US" dirty="0"/>
          </a:p>
          <a:p>
            <a:endParaRPr lang="bs-Latn-BA" dirty="0"/>
          </a:p>
        </p:txBody>
      </p:sp>
    </p:spTree>
    <p:extLst>
      <p:ext uri="{BB962C8B-B14F-4D97-AF65-F5344CB8AC3E}">
        <p14:creationId xmlns:p14="http://schemas.microsoft.com/office/powerpoint/2010/main" val="2038415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52856"/>
            <a:ext cx="8208912" cy="1072160"/>
          </a:xfrm>
        </p:spPr>
        <p:txBody>
          <a:bodyPr>
            <a:normAutofit/>
          </a:bodyPr>
          <a:lstStyle/>
          <a:p>
            <a:r>
              <a:rPr lang="pl-PL" sz="3200" b="1" cap="none" dirty="0" smtClean="0"/>
              <a:t>Kakva treba biti preporuka?</a:t>
            </a:r>
            <a:endParaRPr lang="bs-Latn-BA" sz="3200" cap="none" dirty="0"/>
          </a:p>
        </p:txBody>
      </p:sp>
      <p:sp>
        <p:nvSpPr>
          <p:cNvPr id="3" name="Content Placeholder 2"/>
          <p:cNvSpPr>
            <a:spLocks noGrp="1"/>
          </p:cNvSpPr>
          <p:nvPr>
            <p:ph idx="1"/>
          </p:nvPr>
        </p:nvSpPr>
        <p:spPr>
          <a:xfrm>
            <a:off x="685800" y="1700808"/>
            <a:ext cx="7772400" cy="4471392"/>
          </a:xfrm>
        </p:spPr>
        <p:txBody>
          <a:bodyPr>
            <a:normAutofit fontScale="77500" lnSpcReduction="20000"/>
          </a:bodyPr>
          <a:lstStyle/>
          <a:p>
            <a:pPr marL="0" indent="0">
              <a:buNone/>
            </a:pPr>
            <a:r>
              <a:rPr lang="en-US" dirty="0"/>
              <a:t>(1) </a:t>
            </a:r>
            <a:r>
              <a:rPr lang="sr-Latn-BA" dirty="0"/>
              <a:t>Preporuka treba biti konkretna</a:t>
            </a:r>
            <a:r>
              <a:rPr lang="en-US" dirty="0"/>
              <a:t>, </a:t>
            </a:r>
            <a:r>
              <a:rPr lang="sr-Latn-BA" dirty="0"/>
              <a:t>realna i konstruktivna</a:t>
            </a:r>
            <a:r>
              <a:rPr lang="en-US" dirty="0"/>
              <a:t>. </a:t>
            </a:r>
            <a:r>
              <a:rPr lang="sr-Latn-BA" dirty="0"/>
              <a:t>Pored toga</a:t>
            </a:r>
            <a:r>
              <a:rPr lang="en-US" dirty="0"/>
              <a:t>, </a:t>
            </a:r>
            <a:r>
              <a:rPr lang="sr-Latn-BA" dirty="0"/>
              <a:t>preporuka treba da se odnosi na uzrok slabosti ili nedostatka</a:t>
            </a:r>
            <a:r>
              <a:rPr lang="en-US" dirty="0"/>
              <a:t>. </a:t>
            </a:r>
          </a:p>
          <a:p>
            <a:pPr marL="0" indent="0">
              <a:buNone/>
            </a:pPr>
            <a:r>
              <a:rPr lang="en-US" dirty="0"/>
              <a:t>(2) </a:t>
            </a:r>
            <a:r>
              <a:rPr lang="sr-Latn-BA" dirty="0"/>
              <a:t>Usmjeriti preporuku na konkretne službenike koji imaju odgovornost i ovlaštenje da preduzmu korektivne radnje</a:t>
            </a:r>
            <a:r>
              <a:rPr lang="en-US" dirty="0"/>
              <a:t>. </a:t>
            </a:r>
          </a:p>
          <a:p>
            <a:pPr marL="0" indent="0">
              <a:buNone/>
            </a:pPr>
            <a:r>
              <a:rPr lang="en-US" dirty="0"/>
              <a:t>(3) </a:t>
            </a:r>
            <a:r>
              <a:rPr lang="sr-Latn-BA" dirty="0"/>
              <a:t>Izbjeći opšte preporuke </a:t>
            </a:r>
            <a:r>
              <a:rPr lang="en-US" dirty="0"/>
              <a:t>(</a:t>
            </a:r>
            <a:r>
              <a:rPr lang="sr-Latn-BA" dirty="0"/>
              <a:t>npr</a:t>
            </a:r>
            <a:r>
              <a:rPr lang="en-US" dirty="0"/>
              <a:t>.</a:t>
            </a:r>
            <a:r>
              <a:rPr lang="sr-Latn-BA" dirty="0"/>
              <a:t> da se kontrole osnaže</a:t>
            </a:r>
            <a:r>
              <a:rPr lang="en-US" dirty="0"/>
              <a:t>, </a:t>
            </a:r>
            <a:r>
              <a:rPr lang="sr-Latn-BA" dirty="0"/>
              <a:t>detaljni planovi osmisle</a:t>
            </a:r>
            <a:r>
              <a:rPr lang="en-US" dirty="0"/>
              <a:t>, </a:t>
            </a:r>
            <a:r>
              <a:rPr lang="sr-Latn-BA" dirty="0"/>
              <a:t>preduzmu koraci za poštivanje propisa</a:t>
            </a:r>
            <a:r>
              <a:rPr lang="en-US" dirty="0"/>
              <a:t>, </a:t>
            </a:r>
            <a:r>
              <a:rPr lang="sr-Latn-BA" dirty="0"/>
              <a:t>itd</a:t>
            </a:r>
            <a:r>
              <a:rPr lang="en-US" dirty="0"/>
              <a:t>.) </a:t>
            </a:r>
            <a:r>
              <a:rPr lang="sr-Latn-BA" dirty="0"/>
              <a:t>osim ako ne iskombinujete takav jezik sa konkretnim prijedlozima</a:t>
            </a:r>
            <a:r>
              <a:rPr lang="en-US" dirty="0"/>
              <a:t>. </a:t>
            </a:r>
          </a:p>
          <a:p>
            <a:pPr marL="0" indent="0">
              <a:buNone/>
            </a:pPr>
            <a:r>
              <a:rPr lang="en-US" dirty="0"/>
              <a:t>(4) </a:t>
            </a:r>
            <a:r>
              <a:rPr lang="sr-Latn-BA" dirty="0"/>
              <a:t>Ne davati preporuku za onu radnju koja je već preduzeta</a:t>
            </a:r>
            <a:r>
              <a:rPr lang="en-US" dirty="0"/>
              <a:t>. </a:t>
            </a:r>
            <a:r>
              <a:rPr lang="sr-Latn-BA" dirty="0"/>
              <a:t>Umjesto toga</a:t>
            </a:r>
            <a:r>
              <a:rPr lang="en-US" dirty="0"/>
              <a:t>, </a:t>
            </a:r>
            <a:r>
              <a:rPr lang="sr-Latn-BA" dirty="0"/>
              <a:t>izvijestiti o tome da je radnja preduzeta</a:t>
            </a:r>
            <a:r>
              <a:rPr lang="en-US" dirty="0"/>
              <a:t>. </a:t>
            </a:r>
          </a:p>
          <a:p>
            <a:pPr marL="0" indent="0">
              <a:buNone/>
            </a:pPr>
            <a:r>
              <a:rPr lang="en-US" dirty="0"/>
              <a:t>(5) </a:t>
            </a:r>
            <a:r>
              <a:rPr lang="sr-Latn-BA" dirty="0"/>
              <a:t>Izbjegavati korištenje ekstremnih fraza  kao što su </a:t>
            </a:r>
            <a:r>
              <a:rPr lang="en-US" dirty="0"/>
              <a:t>„</a:t>
            </a:r>
            <a:r>
              <a:rPr lang="sr-Latn-BA" dirty="0"/>
              <a:t>odmah</a:t>
            </a:r>
            <a:r>
              <a:rPr lang="en-US" dirty="0"/>
              <a:t>", </a:t>
            </a:r>
            <a:r>
              <a:rPr lang="sr-Latn-BA" dirty="0"/>
              <a:t>ili </a:t>
            </a:r>
            <a:r>
              <a:rPr lang="en-US" dirty="0"/>
              <a:t>„</a:t>
            </a:r>
            <a:r>
              <a:rPr lang="sr-Latn-BA" dirty="0"/>
              <a:t>ekspeditivno</a:t>
            </a:r>
            <a:r>
              <a:rPr lang="en-US" dirty="0"/>
              <a:t>" </a:t>
            </a:r>
            <a:r>
              <a:rPr lang="sr-Latn-BA" dirty="0"/>
              <a:t>osim ako priroda problema nije tako ozbiljna da zahtijeva upotrebu takvog jezika</a:t>
            </a:r>
            <a:r>
              <a:rPr lang="en-US" dirty="0"/>
              <a:t>. </a:t>
            </a:r>
          </a:p>
          <a:p>
            <a:pPr marL="0" indent="0">
              <a:buNone/>
            </a:pPr>
            <a:r>
              <a:rPr lang="en-US" dirty="0"/>
              <a:t>(6) </a:t>
            </a:r>
            <a:r>
              <a:rPr lang="sr-Latn-BA" dirty="0"/>
              <a:t>Nemojte uvoditi nove informacije </a:t>
            </a:r>
            <a:r>
              <a:rPr lang="en-US" dirty="0"/>
              <a:t>(</a:t>
            </a:r>
            <a:r>
              <a:rPr lang="sr-Latn-BA" dirty="0"/>
              <a:t>tj. </a:t>
            </a:r>
            <a:r>
              <a:rPr lang="en-US" dirty="0" err="1"/>
              <a:t>materi</a:t>
            </a:r>
            <a:r>
              <a:rPr lang="sr-Latn-BA" dirty="0"/>
              <a:t>j</a:t>
            </a:r>
            <a:r>
              <a:rPr lang="en-US" dirty="0"/>
              <a:t>al </a:t>
            </a:r>
            <a:r>
              <a:rPr lang="sr-Latn-BA" dirty="0"/>
              <a:t>koji se ne nalazi u odjeljku </a:t>
            </a:r>
            <a:r>
              <a:rPr lang="en-US" dirty="0"/>
              <a:t>“</a:t>
            </a:r>
            <a:r>
              <a:rPr lang="sr-Latn-BA" dirty="0"/>
              <a:t>Nalazi revizije</a:t>
            </a:r>
            <a:r>
              <a:rPr lang="en-US" dirty="0"/>
              <a:t>”) </a:t>
            </a:r>
            <a:r>
              <a:rPr lang="sr-Latn-BA" dirty="0"/>
              <a:t>u preporuke</a:t>
            </a:r>
            <a:r>
              <a:rPr lang="en-US" dirty="0"/>
              <a:t>. </a:t>
            </a:r>
            <a:r>
              <a:rPr lang="sr-Latn-BA" dirty="0"/>
              <a:t>Preporuka treba da logično slijedi iz onoga što predstavite u nalazima</a:t>
            </a:r>
            <a:r>
              <a:rPr lang="en-US" dirty="0"/>
              <a:t>. </a:t>
            </a:r>
            <a:endParaRPr lang="pl-PL" dirty="0"/>
          </a:p>
          <a:p>
            <a:endParaRPr lang="bs-Latn-BA" dirty="0"/>
          </a:p>
        </p:txBody>
      </p:sp>
    </p:spTree>
    <p:extLst>
      <p:ext uri="{BB962C8B-B14F-4D97-AF65-F5344CB8AC3E}">
        <p14:creationId xmlns:p14="http://schemas.microsoft.com/office/powerpoint/2010/main" val="2681883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886968"/>
            <a:ext cx="7772400" cy="856136"/>
          </a:xfrm>
        </p:spPr>
        <p:txBody>
          <a:bodyPr>
            <a:normAutofit/>
          </a:bodyPr>
          <a:lstStyle/>
          <a:p>
            <a:r>
              <a:rPr lang="bs-Latn-BA" sz="3200" b="1" dirty="0" smtClean="0"/>
              <a:t>Preporuka </a:t>
            </a:r>
            <a:endParaRPr lang="bs-Latn-BA" sz="3200" b="1"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326977895"/>
              </p:ext>
            </p:extLst>
          </p:nvPr>
        </p:nvGraphicFramePr>
        <p:xfrm>
          <a:off x="683568" y="1556792"/>
          <a:ext cx="806489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4409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801624"/>
            <a:ext cx="8055864" cy="1216176"/>
          </a:xfrm>
        </p:spPr>
        <p:txBody>
          <a:bodyPr>
            <a:normAutofit/>
          </a:bodyPr>
          <a:lstStyle/>
          <a:p>
            <a:r>
              <a:rPr lang="sr-Latn-BA" sz="3200" b="1" cap="none" dirty="0" smtClean="0"/>
              <a:t>Karakteristike dobro napisanih nalaza i preporuka</a:t>
            </a:r>
            <a:endParaRPr lang="bs-Latn-BA" sz="3200" cap="none" dirty="0"/>
          </a:p>
        </p:txBody>
      </p:sp>
      <p:sp>
        <p:nvSpPr>
          <p:cNvPr id="3" name="Content Placeholder 2"/>
          <p:cNvSpPr>
            <a:spLocks noGrp="1"/>
          </p:cNvSpPr>
          <p:nvPr>
            <p:ph idx="1"/>
          </p:nvPr>
        </p:nvSpPr>
        <p:spPr>
          <a:xfrm>
            <a:off x="395536" y="1844824"/>
            <a:ext cx="8062664" cy="4327376"/>
          </a:xfrm>
        </p:spPr>
        <p:txBody>
          <a:bodyPr>
            <a:noAutofit/>
          </a:bodyPr>
          <a:lstStyle/>
          <a:p>
            <a:r>
              <a:rPr lang="pl-PL" sz="2200" dirty="0"/>
              <a:t>Koncentrisati se na izvještavanje o značajnim pitanjima (</a:t>
            </a:r>
            <a:r>
              <a:rPr lang="sr-Latn-BA" sz="2200" dirty="0"/>
              <a:t>npr. važna kontrola rukovodstva i proceduralne slabosti</a:t>
            </a:r>
            <a:r>
              <a:rPr lang="pl-PL" sz="2200" dirty="0"/>
              <a:t>; operativni nedostaci; nepoštivanje zahtjeva subjekta</a:t>
            </a:r>
            <a:r>
              <a:rPr lang="en-US" sz="2200" dirty="0"/>
              <a:t>, </a:t>
            </a:r>
            <a:r>
              <a:rPr lang="sr-Latn-BA" sz="2200" dirty="0"/>
              <a:t>države</a:t>
            </a:r>
            <a:r>
              <a:rPr lang="pl-PL" sz="2200" dirty="0"/>
              <a:t>; </a:t>
            </a:r>
            <a:r>
              <a:rPr lang="sr-Latn-BA" sz="2200" dirty="0"/>
              <a:t>neodgovarajući troškovi uključujući prekoračenje </a:t>
            </a:r>
            <a:r>
              <a:rPr lang="sr-Latn-BA" sz="2200" dirty="0" smtClean="0"/>
              <a:t>budžeta</a:t>
            </a:r>
            <a:r>
              <a:rPr lang="en-US" sz="2200" dirty="0" smtClean="0"/>
              <a:t>, </a:t>
            </a:r>
            <a:r>
              <a:rPr lang="sr-Latn-BA" sz="2200" dirty="0"/>
              <a:t>nedopušteni troškovi</a:t>
            </a:r>
            <a:r>
              <a:rPr lang="pl-PL" sz="2200" dirty="0"/>
              <a:t>)</a:t>
            </a:r>
          </a:p>
          <a:p>
            <a:r>
              <a:rPr lang="sr-Latn-BA" sz="2200" dirty="0"/>
              <a:t>Tačnost činjenica i razumnost logike su najvažniji</a:t>
            </a:r>
            <a:endParaRPr lang="pl-PL" sz="2200" dirty="0"/>
          </a:p>
          <a:p>
            <a:r>
              <a:rPr lang="pl-PL" sz="2200" dirty="0"/>
              <a:t>Biti objektivan</a:t>
            </a:r>
          </a:p>
          <a:p>
            <a:r>
              <a:rPr lang="pl-PL" sz="2200" dirty="0"/>
              <a:t>Ne biti dvosmislen (ne oslanjati se na zaključivanje ili implikacije, ne očekujte čitanje između redova)</a:t>
            </a:r>
          </a:p>
          <a:p>
            <a:r>
              <a:rPr lang="pl-PL" sz="2200" dirty="0"/>
              <a:t>Pisati konstruktivno</a:t>
            </a:r>
          </a:p>
          <a:p>
            <a:r>
              <a:rPr lang="sr-Latn-BA" sz="2200" dirty="0"/>
              <a:t>Naglasiti potrebu za poboljšanjem u budućnosti </a:t>
            </a:r>
            <a:r>
              <a:rPr lang="pl-PL" sz="2200" dirty="0"/>
              <a:t>(za razliku od fokusiranja na nedostatke u prošlosti)</a:t>
            </a:r>
          </a:p>
          <a:p>
            <a:r>
              <a:rPr lang="pl-PL" sz="2200" dirty="0"/>
              <a:t>Blagovremenost </a:t>
            </a:r>
            <a:r>
              <a:rPr lang="pl-PL" sz="2200" dirty="0" smtClean="0"/>
              <a:t>izvještaja</a:t>
            </a:r>
            <a:endParaRPr lang="bs-Latn-BA" sz="2200" dirty="0"/>
          </a:p>
        </p:txBody>
      </p:sp>
    </p:spTree>
    <p:extLst>
      <p:ext uri="{BB962C8B-B14F-4D97-AF65-F5344CB8AC3E}">
        <p14:creationId xmlns:p14="http://schemas.microsoft.com/office/powerpoint/2010/main" val="3947990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032" y="1082040"/>
            <a:ext cx="7772400" cy="568104"/>
          </a:xfrm>
        </p:spPr>
        <p:txBody>
          <a:bodyPr>
            <a:normAutofit/>
          </a:bodyPr>
          <a:lstStyle/>
          <a:p>
            <a:r>
              <a:rPr lang="bs-Latn-BA" sz="3200" b="1" dirty="0" smtClean="0"/>
              <a:t>SAVJETI ZA PISANJE IZVJEŠTAJA </a:t>
            </a:r>
            <a:endParaRPr lang="bs-Latn-BA" sz="3200" b="1" dirty="0"/>
          </a:p>
        </p:txBody>
      </p:sp>
      <p:sp>
        <p:nvSpPr>
          <p:cNvPr id="3" name="Content Placeholder 2"/>
          <p:cNvSpPr>
            <a:spLocks noGrp="1"/>
          </p:cNvSpPr>
          <p:nvPr>
            <p:ph idx="1"/>
          </p:nvPr>
        </p:nvSpPr>
        <p:spPr>
          <a:xfrm>
            <a:off x="263712" y="1781968"/>
            <a:ext cx="8712968" cy="4813904"/>
          </a:xfrm>
        </p:spPr>
        <p:txBody>
          <a:bodyPr>
            <a:normAutofit fontScale="77500" lnSpcReduction="20000"/>
          </a:bodyPr>
          <a:lstStyle/>
          <a:p>
            <a:r>
              <a:rPr lang="bs-Latn-BA" dirty="0" smtClean="0"/>
              <a:t>Referirajte sve</a:t>
            </a:r>
          </a:p>
          <a:p>
            <a:pPr lvl="1"/>
            <a:r>
              <a:rPr lang="bs-Latn-BA" dirty="0"/>
              <a:t>Citati su važni!</a:t>
            </a:r>
          </a:p>
          <a:p>
            <a:pPr lvl="1"/>
            <a:r>
              <a:rPr lang="bs-Latn-BA" dirty="0"/>
              <a:t>Izbjegavajte </a:t>
            </a:r>
            <a:r>
              <a:rPr lang="bs-Latn-BA" dirty="0" smtClean="0"/>
              <a:t>tvrdnje koje se ne mogu provjeriti </a:t>
            </a:r>
            <a:r>
              <a:rPr lang="bs-Latn-BA" dirty="0"/>
              <a:t>i pobrinite se da premostite sve </a:t>
            </a:r>
            <a:r>
              <a:rPr lang="bs-Latn-BA" dirty="0" smtClean="0"/>
              <a:t>praznine u informacijama upućivanjem </a:t>
            </a:r>
            <a:r>
              <a:rPr lang="bs-Latn-BA" dirty="0"/>
              <a:t>na </a:t>
            </a:r>
            <a:r>
              <a:rPr lang="bs-Latn-BA" dirty="0" smtClean="0"/>
              <a:t>to gdje </a:t>
            </a:r>
            <a:r>
              <a:rPr lang="bs-Latn-BA" dirty="0"/>
              <a:t>ste dobili ključne činjenice i </a:t>
            </a:r>
            <a:r>
              <a:rPr lang="bs-Latn-BA" dirty="0" smtClean="0"/>
              <a:t>brojke.</a:t>
            </a:r>
            <a:endParaRPr lang="bs-Latn-BA" dirty="0"/>
          </a:p>
          <a:p>
            <a:pPr lvl="1"/>
            <a:r>
              <a:rPr lang="bs-Latn-BA" dirty="0"/>
              <a:t>Dajte svim subjektima alate i priliku da sami istražuju i pregledaju vaša otkrića</a:t>
            </a:r>
          </a:p>
          <a:p>
            <a:pPr lvl="1"/>
            <a:r>
              <a:rPr lang="bs-Latn-BA" dirty="0"/>
              <a:t>Pokažite da znate o čemu govorite upućivanjem na vjerodostojne dokumente, pozivanjem na revizijske dokaze i pružanjem pronicljivih podataka</a:t>
            </a:r>
          </a:p>
          <a:p>
            <a:r>
              <a:rPr lang="bs-Latn-BA" dirty="0" smtClean="0"/>
              <a:t>Napravite referentni odjeljak</a:t>
            </a:r>
          </a:p>
          <a:p>
            <a:pPr lvl="1"/>
            <a:r>
              <a:rPr lang="bs-Latn-BA" dirty="0"/>
              <a:t>Kako izvještaj ne bi bio previše zatrpan referencama i citatima iz propisa koji bi mogli umanjiti konačnu poruku, napravite referentni odjeljak u izvještaju i koristite </a:t>
            </a:r>
            <a:r>
              <a:rPr lang="bs-Latn-BA" dirty="0" smtClean="0"/>
              <a:t>priloge</a:t>
            </a:r>
          </a:p>
          <a:p>
            <a:r>
              <a:rPr lang="bs-Latn-BA" dirty="0" smtClean="0"/>
              <a:t>Koristite slike, vizuelizaciju i stilizaciju teksta</a:t>
            </a:r>
          </a:p>
          <a:p>
            <a:pPr lvl="1"/>
            <a:r>
              <a:rPr lang="bs-Latn-BA" dirty="0" smtClean="0"/>
              <a:t>Upotrijebiti vizualne elemente kako biste bolje prenijeli svoju poruku – izvještaji ne moraju biti dosadni i jednolični.</a:t>
            </a:r>
          </a:p>
          <a:p>
            <a:pPr lvl="1"/>
            <a:r>
              <a:rPr lang="bs-Latn-BA" dirty="0" smtClean="0"/>
              <a:t>Zaokružite ili označite ključne tačke koje želite prenijeti i upotrijebite stil fonta i boju kako biste privukli pažnju na ključne činjenice i brojke.</a:t>
            </a:r>
          </a:p>
          <a:p>
            <a:pPr lvl="1"/>
            <a:r>
              <a:rPr lang="bs-Latn-BA" dirty="0" smtClean="0"/>
              <a:t>Koristite tabele i grafikone da rezimirate i skrenete pažnju na ključne trendove ili važne podatke gdje god je to moguće</a:t>
            </a:r>
          </a:p>
        </p:txBody>
      </p:sp>
    </p:spTree>
    <p:extLst>
      <p:ext uri="{BB962C8B-B14F-4D97-AF65-F5344CB8AC3E}">
        <p14:creationId xmlns:p14="http://schemas.microsoft.com/office/powerpoint/2010/main" val="3570483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68" y="874776"/>
            <a:ext cx="7772400" cy="1000152"/>
          </a:xfrm>
        </p:spPr>
        <p:txBody>
          <a:bodyPr>
            <a:normAutofit/>
          </a:bodyPr>
          <a:lstStyle/>
          <a:p>
            <a:r>
              <a:rPr lang="bs-Latn-BA" sz="3200" b="1" dirty="0" smtClean="0"/>
              <a:t>SAVJETI ZA PISANJE IZVJEŠTAJA </a:t>
            </a:r>
            <a:endParaRPr lang="bs-Latn-BA" sz="3200" b="1" dirty="0"/>
          </a:p>
        </p:txBody>
      </p:sp>
      <p:sp>
        <p:nvSpPr>
          <p:cNvPr id="3" name="Content Placeholder 2"/>
          <p:cNvSpPr>
            <a:spLocks noGrp="1"/>
          </p:cNvSpPr>
          <p:nvPr>
            <p:ph idx="1"/>
          </p:nvPr>
        </p:nvSpPr>
        <p:spPr>
          <a:xfrm>
            <a:off x="685800" y="1729768"/>
            <a:ext cx="7918648" cy="4475960"/>
          </a:xfrm>
        </p:spPr>
        <p:txBody>
          <a:bodyPr>
            <a:normAutofit fontScale="77500" lnSpcReduction="20000"/>
          </a:bodyPr>
          <a:lstStyle/>
          <a:p>
            <a:r>
              <a:rPr lang="bs-Latn-BA" dirty="0" smtClean="0"/>
              <a:t>Kontekstualizirajte reviziju</a:t>
            </a:r>
          </a:p>
          <a:p>
            <a:pPr lvl="1"/>
            <a:r>
              <a:rPr lang="bs-Latn-BA" dirty="0" smtClean="0"/>
              <a:t>Izvijestite o ključnim statističkim podacima i pružite kontekstualne pojedinosti oko tih podataka, kako biste dali relevantnost nalazima revizije i bolje uputili zainteresovane strane u sadržaj.</a:t>
            </a:r>
          </a:p>
          <a:p>
            <a:r>
              <a:rPr lang="bs-Latn-BA" dirty="0" smtClean="0"/>
              <a:t>Uključite </a:t>
            </a:r>
            <a:r>
              <a:rPr lang="bs-Latn-BA" dirty="0"/>
              <a:t>pozitivne i negativne </a:t>
            </a:r>
            <a:r>
              <a:rPr lang="bs-Latn-BA" dirty="0" smtClean="0"/>
              <a:t>nalaze - napravite „sendvič“ </a:t>
            </a:r>
          </a:p>
          <a:p>
            <a:pPr lvl="1"/>
            <a:r>
              <a:rPr lang="bs-Latn-BA" dirty="0"/>
              <a:t>Revizije i revizori dobijaju lošu reputaciju jer uvijek donose loše stvari na sto. Razbijte stereotip i dajte zainteresovanim stranama nešto za osmijeh uključivanjem pozitivnih nalaza, kao i problema i nedostataka.</a:t>
            </a:r>
          </a:p>
          <a:p>
            <a:pPr lvl="1"/>
            <a:r>
              <a:rPr lang="bs-Latn-BA" dirty="0" smtClean="0"/>
              <a:t>Složite pozitivan nalaz, nakon čega slijedi problem, zatim pozitivan i tako dalje. Pokušajte završiti nalaz pozitivno. Isticanje pozitivnih strana podstaknuće navike, procese i subjekte da nastave raditi dobar posao.</a:t>
            </a:r>
          </a:p>
          <a:p>
            <a:r>
              <a:rPr lang="bs-Latn-BA" dirty="0" smtClean="0"/>
              <a:t>Svaki nalaz prikažite poštujući 5C okvir</a:t>
            </a:r>
          </a:p>
          <a:p>
            <a:pPr lvl="1"/>
            <a:r>
              <a:rPr lang="bs-Latn-BA" dirty="0" smtClean="0"/>
              <a:t>Budući da problemi i popratne preporuke čine dio izvještaja, važno je prikazati dovoljno detalja prilikom dokumentovanja i izvještavanja o nalazima, prazninama ili nedostacima kontrole, što se postiže iznošenjem kriterija, stanja, uzroka, poslejdice i korektivnih akcionih planova (ili preporuka).</a:t>
            </a:r>
          </a:p>
        </p:txBody>
      </p:sp>
    </p:spTree>
    <p:extLst>
      <p:ext uri="{BB962C8B-B14F-4D97-AF65-F5344CB8AC3E}">
        <p14:creationId xmlns:p14="http://schemas.microsoft.com/office/powerpoint/2010/main" val="3318502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92" y="1057656"/>
            <a:ext cx="7772400" cy="568104"/>
          </a:xfrm>
        </p:spPr>
        <p:txBody>
          <a:bodyPr>
            <a:normAutofit/>
          </a:bodyPr>
          <a:lstStyle/>
          <a:p>
            <a:r>
              <a:rPr lang="bs-Latn-BA" sz="3200" b="1" dirty="0" smtClean="0"/>
              <a:t>SAVJETI ZA PISANJE IZVJEŠTAJA </a:t>
            </a:r>
            <a:endParaRPr lang="bs-Latn-BA" sz="3200" b="1" dirty="0"/>
          </a:p>
        </p:txBody>
      </p:sp>
      <p:sp>
        <p:nvSpPr>
          <p:cNvPr id="3" name="Content Placeholder 2"/>
          <p:cNvSpPr>
            <a:spLocks noGrp="1"/>
          </p:cNvSpPr>
          <p:nvPr>
            <p:ph idx="1"/>
          </p:nvPr>
        </p:nvSpPr>
        <p:spPr>
          <a:xfrm>
            <a:off x="418776" y="1758768"/>
            <a:ext cx="8136904" cy="4568880"/>
          </a:xfrm>
        </p:spPr>
        <p:txBody>
          <a:bodyPr>
            <a:normAutofit fontScale="77500" lnSpcReduction="20000"/>
          </a:bodyPr>
          <a:lstStyle/>
          <a:p>
            <a:r>
              <a:rPr lang="bs-Latn-BA" dirty="0" smtClean="0"/>
              <a:t>Uključite detaljna zapažanja</a:t>
            </a:r>
          </a:p>
          <a:p>
            <a:pPr lvl="1"/>
            <a:r>
              <a:rPr lang="bs-Latn-BA" dirty="0" smtClean="0"/>
              <a:t>Iako pisanje dobrog izvještaja podrazumijeva da izvještaj bude kratak, sladak i tačan, postoje okolnosti koje zahtijevaju „zumiranje“ specifičnih zapažanja ili nalaza</a:t>
            </a:r>
          </a:p>
          <a:p>
            <a:pPr lvl="1"/>
            <a:r>
              <a:rPr lang="bs-Latn-BA" dirty="0" smtClean="0"/>
              <a:t>Možete u izvještaju imati odjeljak za detaljna zapažanja koji se bavi podskupom problema i sadrži dodatne činjenice i brojeve</a:t>
            </a:r>
          </a:p>
          <a:p>
            <a:r>
              <a:rPr lang="bs-Latn-BA" dirty="0" smtClean="0"/>
              <a:t>Uvijek izvršite provjeru kvaliteta</a:t>
            </a:r>
          </a:p>
          <a:p>
            <a:pPr lvl="1"/>
            <a:r>
              <a:rPr lang="bs-Latn-BA" dirty="0" smtClean="0"/>
              <a:t>Preporučuje se više pregleda izvještaja koji ćete poslati rukovodiocu. Potražite nekoga ko nema direktnu vezu s revizijom kako bi mogao pregledati izvještaj i dati povratnu informaciju.</a:t>
            </a:r>
          </a:p>
          <a:p>
            <a:r>
              <a:rPr lang="bs-Latn-BA" dirty="0" smtClean="0"/>
              <a:t>Izbjegavajte krivnju i iznosite činjenice</a:t>
            </a:r>
          </a:p>
          <a:p>
            <a:pPr lvl="1"/>
            <a:r>
              <a:rPr lang="bs-Latn-BA" dirty="0" smtClean="0"/>
              <a:t>Nastojite očuvati odnos s revidiranim subjektima tako što ćete biti što objektivniji i izbjegavati optuživanje. Jednostavno navedite pitanja, mišljenja i preporučene radnje.</a:t>
            </a:r>
          </a:p>
          <a:p>
            <a:r>
              <a:rPr lang="bs-Latn-BA" dirty="0" smtClean="0"/>
              <a:t>Budite što direktniji</a:t>
            </a:r>
          </a:p>
          <a:p>
            <a:pPr lvl="1"/>
            <a:r>
              <a:rPr lang="bs-Latn-BA" dirty="0" smtClean="0"/>
              <a:t>Izbjegavajte meke i indirektne izjave kada dajete preporuke i umjesto toga odlučite se za čvrste preporuke i pozive na akciju. Čitalac će to cijeniti.</a:t>
            </a:r>
            <a:endParaRPr lang="bs-Latn-BA" dirty="0"/>
          </a:p>
        </p:txBody>
      </p:sp>
    </p:spTree>
    <p:extLst>
      <p:ext uri="{BB962C8B-B14F-4D97-AF65-F5344CB8AC3E}">
        <p14:creationId xmlns:p14="http://schemas.microsoft.com/office/powerpoint/2010/main" val="816948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136" y="1147232"/>
            <a:ext cx="7772400" cy="888832"/>
          </a:xfrm>
        </p:spPr>
        <p:txBody>
          <a:bodyPr>
            <a:normAutofit/>
          </a:bodyPr>
          <a:lstStyle/>
          <a:p>
            <a:r>
              <a:rPr lang="bs-Latn-BA" sz="3200" b="1" dirty="0" smtClean="0"/>
              <a:t>Zašto je izvještaj važan?</a:t>
            </a:r>
            <a:endParaRPr lang="bs-Latn-BA" sz="3200" b="1" dirty="0"/>
          </a:p>
        </p:txBody>
      </p:sp>
      <p:sp>
        <p:nvSpPr>
          <p:cNvPr id="3" name="Content Placeholder 2"/>
          <p:cNvSpPr>
            <a:spLocks noGrp="1"/>
          </p:cNvSpPr>
          <p:nvPr>
            <p:ph idx="1"/>
          </p:nvPr>
        </p:nvSpPr>
        <p:spPr>
          <a:xfrm>
            <a:off x="661416" y="2066568"/>
            <a:ext cx="7486600" cy="4320480"/>
          </a:xfrm>
        </p:spPr>
        <p:txBody>
          <a:bodyPr>
            <a:normAutofit/>
          </a:bodyPr>
          <a:lstStyle/>
          <a:p>
            <a:pPr marL="182880" lvl="1">
              <a:lnSpc>
                <a:spcPct val="110000"/>
              </a:lnSpc>
              <a:spcBef>
                <a:spcPts val="1200"/>
              </a:spcBef>
            </a:pPr>
            <a:r>
              <a:rPr lang="bs-Latn-BA" sz="2000" dirty="0" smtClean="0">
                <a:solidFill>
                  <a:srgbClr val="000000"/>
                </a:solidFill>
                <a:latin typeface="Arial" charset="0"/>
              </a:rPr>
              <a:t>Predstavlja formalni, službeni stav o rezultatima revizorskog rada</a:t>
            </a:r>
          </a:p>
          <a:p>
            <a:pPr marL="182880" lvl="1">
              <a:lnSpc>
                <a:spcPct val="110000"/>
              </a:lnSpc>
              <a:spcBef>
                <a:spcPts val="1200"/>
              </a:spcBef>
            </a:pPr>
            <a:r>
              <a:rPr lang="bs-Latn-BA" sz="2000" dirty="0">
                <a:latin typeface="Arial" charset="0"/>
              </a:rPr>
              <a:t>Jedini je direktni „proizvod“ interne </a:t>
            </a:r>
            <a:r>
              <a:rPr lang="bs-Latn-BA" sz="2000" dirty="0" smtClean="0">
                <a:latin typeface="Arial" charset="0"/>
              </a:rPr>
              <a:t>revizije</a:t>
            </a:r>
          </a:p>
          <a:p>
            <a:pPr marL="182880" lvl="1">
              <a:lnSpc>
                <a:spcPct val="110000"/>
              </a:lnSpc>
              <a:spcBef>
                <a:spcPts val="1200"/>
              </a:spcBef>
            </a:pPr>
            <a:r>
              <a:rPr lang="bs-Latn-BA" sz="2000" dirty="0">
                <a:solidFill>
                  <a:srgbClr val="000000"/>
                </a:solidFill>
                <a:latin typeface="Arial" charset="0"/>
              </a:rPr>
              <a:t>Daje osnov za mjerenje efektivnosti interne revizije</a:t>
            </a:r>
          </a:p>
          <a:p>
            <a:pPr marL="182880" lvl="1">
              <a:lnSpc>
                <a:spcPct val="110000"/>
              </a:lnSpc>
              <a:spcBef>
                <a:spcPts val="1200"/>
              </a:spcBef>
            </a:pPr>
            <a:r>
              <a:rPr lang="bs-Latn-BA" sz="2000" dirty="0" smtClean="0">
                <a:solidFill>
                  <a:srgbClr val="000000"/>
                </a:solidFill>
                <a:latin typeface="Arial" charset="0"/>
              </a:rPr>
              <a:t>Kroz </a:t>
            </a:r>
            <a:r>
              <a:rPr lang="bs-Latn-BA" sz="2000" dirty="0">
                <a:solidFill>
                  <a:srgbClr val="000000"/>
                </a:solidFill>
                <a:latin typeface="Arial" charset="0"/>
              </a:rPr>
              <a:t>revizorski izvještaj dolazi do izražaja prava, opipljiva dodana vrijednost funkcije interne revizije, što može podignuti ili srozati njenu reputaciju. </a:t>
            </a:r>
          </a:p>
          <a:p>
            <a:pPr marL="182880" lvl="1">
              <a:lnSpc>
                <a:spcPct val="110000"/>
              </a:lnSpc>
              <a:spcBef>
                <a:spcPts val="1200"/>
              </a:spcBef>
            </a:pPr>
            <a:endParaRPr lang="bs-Latn-BA" sz="2000" dirty="0">
              <a:solidFill>
                <a:srgbClr val="000000"/>
              </a:solidFill>
              <a:latin typeface="Arial" charset="0"/>
            </a:endParaRPr>
          </a:p>
        </p:txBody>
      </p:sp>
    </p:spTree>
    <p:extLst>
      <p:ext uri="{BB962C8B-B14F-4D97-AF65-F5344CB8AC3E}">
        <p14:creationId xmlns:p14="http://schemas.microsoft.com/office/powerpoint/2010/main" val="472066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80" y="947928"/>
            <a:ext cx="8640960" cy="712120"/>
          </a:xfrm>
        </p:spPr>
        <p:txBody>
          <a:bodyPr>
            <a:normAutofit/>
          </a:bodyPr>
          <a:lstStyle/>
          <a:p>
            <a:r>
              <a:rPr lang="pl-PL" sz="3200" b="1" dirty="0" smtClean="0"/>
              <a:t>Kako poboljšati čitljivost izvještaja?</a:t>
            </a:r>
            <a:endParaRPr lang="bs-Latn-BA" sz="3200" dirty="0"/>
          </a:p>
        </p:txBody>
      </p:sp>
      <p:sp>
        <p:nvSpPr>
          <p:cNvPr id="3" name="Content Placeholder 2"/>
          <p:cNvSpPr>
            <a:spLocks noGrp="1"/>
          </p:cNvSpPr>
          <p:nvPr>
            <p:ph idx="1"/>
          </p:nvPr>
        </p:nvSpPr>
        <p:spPr>
          <a:xfrm>
            <a:off x="274760" y="1718720"/>
            <a:ext cx="8352928" cy="4852768"/>
          </a:xfrm>
        </p:spPr>
        <p:txBody>
          <a:bodyPr>
            <a:normAutofit fontScale="47500" lnSpcReduction="20000"/>
          </a:bodyPr>
          <a:lstStyle/>
          <a:p>
            <a:r>
              <a:rPr lang="pl-PL" sz="5100" dirty="0" smtClean="0"/>
              <a:t>Jednostavnost</a:t>
            </a:r>
          </a:p>
          <a:p>
            <a:pPr lvl="1">
              <a:spcBef>
                <a:spcPts val="600"/>
              </a:spcBef>
              <a:spcAft>
                <a:spcPts val="600"/>
              </a:spcAft>
            </a:pPr>
            <a:r>
              <a:rPr lang="pl-PL" sz="4200" dirty="0" smtClean="0"/>
              <a:t>N</a:t>
            </a:r>
            <a:r>
              <a:rPr lang="sr-Latn-BA" sz="4200" dirty="0"/>
              <a:t>alaze pisati jednostavnim</a:t>
            </a:r>
            <a:r>
              <a:rPr lang="en-US" sz="4200" dirty="0"/>
              <a:t>, </a:t>
            </a:r>
            <a:r>
              <a:rPr lang="sr-Latn-BA" sz="4200" dirty="0"/>
              <a:t>netehničkim i jasnim jezikom</a:t>
            </a:r>
            <a:r>
              <a:rPr lang="en-US" sz="4200" dirty="0"/>
              <a:t>. </a:t>
            </a:r>
            <a:r>
              <a:rPr lang="sr-Latn-BA" sz="4200" dirty="0"/>
              <a:t>Ako </a:t>
            </a:r>
            <a:r>
              <a:rPr lang="sr-Latn-BA" sz="4200" dirty="0" smtClean="0"/>
              <a:t>se mora koristiti </a:t>
            </a:r>
            <a:r>
              <a:rPr lang="sr-Latn-BA" sz="4200" dirty="0"/>
              <a:t>žargon ili </a:t>
            </a:r>
            <a:r>
              <a:rPr lang="sr-Latn-BA" sz="4200" dirty="0" smtClean="0"/>
              <a:t>tehnički izrazi</a:t>
            </a:r>
            <a:r>
              <a:rPr lang="en-US" sz="4200" dirty="0" smtClean="0"/>
              <a:t>, </a:t>
            </a:r>
            <a:r>
              <a:rPr lang="sr-Latn-BA" sz="4200" dirty="0" smtClean="0"/>
              <a:t>objasniti </a:t>
            </a:r>
            <a:r>
              <a:rPr lang="sr-Latn-BA" sz="4200" dirty="0"/>
              <a:t>ih na način da svi koji čitaju izvještaj to i razumiju</a:t>
            </a:r>
            <a:r>
              <a:rPr lang="en-US" sz="4200" dirty="0"/>
              <a:t>. </a:t>
            </a:r>
            <a:r>
              <a:rPr lang="sr-Latn-BA" sz="4200" dirty="0" smtClean="0"/>
              <a:t>Pojednostaviti </a:t>
            </a:r>
            <a:r>
              <a:rPr lang="sr-Latn-BA" sz="4200" dirty="0"/>
              <a:t>pisanje za šire čitateljstvo</a:t>
            </a:r>
            <a:r>
              <a:rPr lang="en-US" sz="4200" dirty="0"/>
              <a:t>. </a:t>
            </a:r>
            <a:endParaRPr lang="pl-PL" sz="4200" dirty="0" smtClean="0"/>
          </a:p>
          <a:p>
            <a:pPr lvl="1">
              <a:spcBef>
                <a:spcPts val="600"/>
              </a:spcBef>
              <a:spcAft>
                <a:spcPts val="600"/>
              </a:spcAft>
            </a:pPr>
            <a:r>
              <a:rPr lang="sr-Latn-BA" sz="4200" dirty="0" smtClean="0"/>
              <a:t>Radije koristiti </a:t>
            </a:r>
            <a:r>
              <a:rPr lang="sr-Latn-BA" sz="4200" dirty="0"/>
              <a:t>jednostavne</a:t>
            </a:r>
            <a:r>
              <a:rPr lang="en-US" sz="4200" dirty="0"/>
              <a:t>, </a:t>
            </a:r>
            <a:r>
              <a:rPr lang="sr-Latn-BA" sz="4200" dirty="0"/>
              <a:t>direktne riječi i fraze</a:t>
            </a:r>
            <a:r>
              <a:rPr lang="en-US" sz="4200" dirty="0"/>
              <a:t>. </a:t>
            </a:r>
            <a:endParaRPr lang="bs-Latn-BA" sz="4200" dirty="0" smtClean="0"/>
          </a:p>
          <a:p>
            <a:pPr lvl="1">
              <a:spcBef>
                <a:spcPts val="600"/>
              </a:spcBef>
              <a:spcAft>
                <a:spcPts val="600"/>
              </a:spcAft>
            </a:pPr>
            <a:r>
              <a:rPr lang="sr-Latn-BA" sz="4200" dirty="0" smtClean="0"/>
              <a:t>Koristiti </a:t>
            </a:r>
            <a:r>
              <a:rPr lang="sr-Latn-BA" sz="4200" dirty="0"/>
              <a:t>konkretne riječi koje vaš čitalac može zamisliti radije </a:t>
            </a:r>
            <a:r>
              <a:rPr lang="sr-Latn-BA" sz="4200" dirty="0" smtClean="0"/>
              <a:t>nego </a:t>
            </a:r>
            <a:r>
              <a:rPr lang="sr-Latn-BA" sz="4200" dirty="0"/>
              <a:t>apstraktne riječi</a:t>
            </a:r>
            <a:r>
              <a:rPr lang="en-US" sz="4200" dirty="0"/>
              <a:t>. </a:t>
            </a:r>
            <a:endParaRPr lang="pl-PL" sz="4200" dirty="0" smtClean="0"/>
          </a:p>
          <a:p>
            <a:pPr lvl="1">
              <a:spcBef>
                <a:spcPts val="600"/>
              </a:spcBef>
              <a:spcAft>
                <a:spcPts val="600"/>
              </a:spcAft>
            </a:pPr>
            <a:r>
              <a:rPr lang="sr-Latn-BA" sz="4200" dirty="0" smtClean="0"/>
              <a:t>Pojasniti </a:t>
            </a:r>
            <a:r>
              <a:rPr lang="sr-Latn-BA" sz="4200" dirty="0"/>
              <a:t>ideje numerišući nizove stavki</a:t>
            </a:r>
            <a:r>
              <a:rPr lang="en-US" sz="4200" dirty="0"/>
              <a:t>. </a:t>
            </a:r>
            <a:endParaRPr lang="pl-PL" sz="4200" dirty="0"/>
          </a:p>
          <a:p>
            <a:pPr>
              <a:spcBef>
                <a:spcPts val="600"/>
              </a:spcBef>
            </a:pPr>
            <a:r>
              <a:rPr lang="pl-PL" sz="5100" dirty="0" smtClean="0"/>
              <a:t>Konciznost</a:t>
            </a:r>
          </a:p>
          <a:p>
            <a:pPr lvl="1">
              <a:spcBef>
                <a:spcPts val="600"/>
              </a:spcBef>
              <a:spcAft>
                <a:spcPts val="600"/>
              </a:spcAft>
            </a:pPr>
            <a:r>
              <a:rPr lang="pl-PL" sz="4200" dirty="0" smtClean="0"/>
              <a:t>Ograničiti </a:t>
            </a:r>
            <a:r>
              <a:rPr lang="pl-PL" sz="4200" dirty="0"/>
              <a:t>izvještaje </a:t>
            </a:r>
            <a:r>
              <a:rPr lang="sr-Latn-BA" sz="4200" dirty="0"/>
              <a:t>na informacije potrebne za podršku određenim stavovima</a:t>
            </a:r>
            <a:r>
              <a:rPr lang="en-US" sz="4200" dirty="0"/>
              <a:t>. </a:t>
            </a:r>
            <a:r>
              <a:rPr lang="pl-PL" sz="4200" dirty="0"/>
              <a:t>	</a:t>
            </a:r>
          </a:p>
          <a:p>
            <a:pPr lvl="1">
              <a:spcBef>
                <a:spcPts val="600"/>
              </a:spcBef>
              <a:spcAft>
                <a:spcPts val="600"/>
              </a:spcAft>
            </a:pPr>
            <a:r>
              <a:rPr lang="sr-Latn-BA" sz="4200" dirty="0" smtClean="0"/>
              <a:t>Pisati </a:t>
            </a:r>
            <a:r>
              <a:rPr lang="sr-Latn-BA" sz="4200" dirty="0"/>
              <a:t>kratke</a:t>
            </a:r>
            <a:r>
              <a:rPr lang="en-US" sz="4200" dirty="0"/>
              <a:t>, </a:t>
            </a:r>
            <a:r>
              <a:rPr lang="sr-Latn-BA" sz="4200" dirty="0"/>
              <a:t>dobro organizovane pasuse</a:t>
            </a:r>
            <a:r>
              <a:rPr lang="en-US" sz="4200" dirty="0"/>
              <a:t>.</a:t>
            </a:r>
            <a:r>
              <a:rPr lang="bs-Latn-BA" sz="4200" dirty="0"/>
              <a:t> </a:t>
            </a:r>
          </a:p>
          <a:p>
            <a:pPr lvl="1">
              <a:spcBef>
                <a:spcPts val="600"/>
              </a:spcBef>
              <a:spcAft>
                <a:spcPts val="600"/>
              </a:spcAft>
            </a:pPr>
            <a:r>
              <a:rPr lang="bs-Latn-BA" sz="4200" dirty="0" smtClean="0"/>
              <a:t>P</a:t>
            </a:r>
            <a:r>
              <a:rPr lang="sr-Latn-BA" sz="4200" dirty="0" smtClean="0"/>
              <a:t>isati </a:t>
            </a:r>
            <a:r>
              <a:rPr lang="sr-Latn-BA" sz="4200" dirty="0"/>
              <a:t>kratke</a:t>
            </a:r>
            <a:r>
              <a:rPr lang="en-US" sz="4200" dirty="0"/>
              <a:t>, </a:t>
            </a:r>
            <a:r>
              <a:rPr lang="sr-Latn-BA" sz="4200" dirty="0"/>
              <a:t>jednostavne rečenice</a:t>
            </a:r>
            <a:r>
              <a:rPr lang="en-US" sz="4200" dirty="0"/>
              <a:t>. </a:t>
            </a:r>
            <a:endParaRPr lang="bs-Latn-BA" sz="4200" dirty="0" smtClean="0"/>
          </a:p>
          <a:p>
            <a:pPr lvl="1">
              <a:spcBef>
                <a:spcPts val="600"/>
              </a:spcBef>
              <a:spcAft>
                <a:spcPts val="600"/>
              </a:spcAft>
            </a:pPr>
            <a:r>
              <a:rPr lang="sr-Latn-BA" sz="4200" dirty="0" smtClean="0"/>
              <a:t>Izbjegavati </a:t>
            </a:r>
            <a:r>
              <a:rPr lang="sr-Latn-BA" sz="4200" dirty="0"/>
              <a:t>nagomilavanje različitih ideja u </a:t>
            </a:r>
            <a:r>
              <a:rPr lang="sr-Latn-BA" sz="4200" dirty="0" smtClean="0"/>
              <a:t>rečenice</a:t>
            </a:r>
            <a:r>
              <a:rPr lang="en-US" sz="4200" dirty="0"/>
              <a:t>. </a:t>
            </a:r>
            <a:endParaRPr lang="pl-PL" sz="4200" dirty="0"/>
          </a:p>
          <a:p>
            <a:pPr lvl="1">
              <a:spcBef>
                <a:spcPts val="600"/>
              </a:spcBef>
              <a:spcAft>
                <a:spcPts val="600"/>
              </a:spcAft>
            </a:pPr>
            <a:r>
              <a:rPr lang="sr-Latn-BA" sz="4200" dirty="0" smtClean="0"/>
              <a:t>Koristiti </a:t>
            </a:r>
            <a:r>
              <a:rPr lang="sr-Latn-BA" sz="4200" dirty="0"/>
              <a:t>kratke naslove i zaglavlja</a:t>
            </a:r>
            <a:r>
              <a:rPr lang="en-US" sz="4200" dirty="0"/>
              <a:t>. </a:t>
            </a:r>
            <a:endParaRPr lang="pl-PL" sz="4200" dirty="0"/>
          </a:p>
          <a:p>
            <a:endParaRPr lang="bs-Latn-BA" dirty="0"/>
          </a:p>
        </p:txBody>
      </p:sp>
    </p:spTree>
    <p:extLst>
      <p:ext uri="{BB962C8B-B14F-4D97-AF65-F5344CB8AC3E}">
        <p14:creationId xmlns:p14="http://schemas.microsoft.com/office/powerpoint/2010/main" val="3528153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04" y="996696"/>
            <a:ext cx="8640960" cy="712120"/>
          </a:xfrm>
        </p:spPr>
        <p:txBody>
          <a:bodyPr>
            <a:normAutofit/>
          </a:bodyPr>
          <a:lstStyle/>
          <a:p>
            <a:r>
              <a:rPr lang="pl-PL" sz="3200" b="1" dirty="0" smtClean="0"/>
              <a:t>Kako poboljšati čitljivost izvještaja?</a:t>
            </a:r>
            <a:endParaRPr lang="bs-Latn-BA" sz="3200" dirty="0"/>
          </a:p>
        </p:txBody>
      </p:sp>
      <p:sp>
        <p:nvSpPr>
          <p:cNvPr id="3" name="Content Placeholder 2"/>
          <p:cNvSpPr>
            <a:spLocks noGrp="1"/>
          </p:cNvSpPr>
          <p:nvPr>
            <p:ph idx="1"/>
          </p:nvPr>
        </p:nvSpPr>
        <p:spPr>
          <a:xfrm>
            <a:off x="360104" y="1757584"/>
            <a:ext cx="8352928" cy="4667600"/>
          </a:xfrm>
        </p:spPr>
        <p:txBody>
          <a:bodyPr>
            <a:normAutofit fontScale="32500" lnSpcReduction="20000"/>
          </a:bodyPr>
          <a:lstStyle/>
          <a:p>
            <a:pPr>
              <a:spcBef>
                <a:spcPts val="600"/>
              </a:spcBef>
            </a:pPr>
            <a:r>
              <a:rPr lang="pl-PL" sz="5600" b="1" dirty="0" smtClean="0"/>
              <a:t>Gramatika </a:t>
            </a:r>
            <a:r>
              <a:rPr lang="pl-PL" sz="5600" b="1" dirty="0"/>
              <a:t>i </a:t>
            </a:r>
            <a:r>
              <a:rPr lang="pl-PL" sz="5600" b="1" dirty="0" smtClean="0"/>
              <a:t>struktura</a:t>
            </a:r>
          </a:p>
          <a:p>
            <a:pPr lvl="1">
              <a:spcBef>
                <a:spcPts val="600"/>
              </a:spcBef>
            </a:pPr>
            <a:r>
              <a:rPr lang="sr-Latn-BA" sz="4600" dirty="0" smtClean="0"/>
              <a:t>Koristiti </a:t>
            </a:r>
            <a:r>
              <a:rPr lang="sr-Latn-BA" sz="4600" dirty="0"/>
              <a:t>gramatiku i interpunkciju</a:t>
            </a:r>
            <a:r>
              <a:rPr lang="en-US" sz="4600" dirty="0"/>
              <a:t>. </a:t>
            </a:r>
            <a:endParaRPr lang="bs-Latn-BA" sz="4600" dirty="0" smtClean="0"/>
          </a:p>
          <a:p>
            <a:pPr lvl="1">
              <a:spcBef>
                <a:spcPts val="600"/>
              </a:spcBef>
            </a:pPr>
            <a:r>
              <a:rPr lang="sr-Latn-BA" sz="4800" dirty="0" smtClean="0"/>
              <a:t>Koristiti </a:t>
            </a:r>
            <a:r>
              <a:rPr lang="sr-Latn-BA" sz="4800" dirty="0"/>
              <a:t>glagole radnje</a:t>
            </a:r>
            <a:r>
              <a:rPr lang="en-US" sz="4800" dirty="0"/>
              <a:t>. </a:t>
            </a:r>
            <a:r>
              <a:rPr lang="sr-Latn-BA" sz="4800" dirty="0"/>
              <a:t>Izbjegavati pasivne glagole</a:t>
            </a:r>
            <a:r>
              <a:rPr lang="en-US" sz="4800" dirty="0"/>
              <a:t>. </a:t>
            </a:r>
            <a:endParaRPr lang="bs-Latn-BA" sz="4800" dirty="0" smtClean="0"/>
          </a:p>
          <a:p>
            <a:pPr lvl="1">
              <a:spcBef>
                <a:spcPts val="600"/>
              </a:spcBef>
            </a:pPr>
            <a:r>
              <a:rPr lang="sr-Latn-BA" sz="4800" dirty="0" smtClean="0"/>
              <a:t>Ići </a:t>
            </a:r>
            <a:r>
              <a:rPr lang="sr-Latn-BA" sz="4800" dirty="0"/>
              <a:t>prema paralelizmu koristeći isti oblik za izražavanje sličnih ideja</a:t>
            </a:r>
            <a:r>
              <a:rPr lang="en-US" sz="4800" dirty="0"/>
              <a:t>. </a:t>
            </a:r>
            <a:endParaRPr lang="bs-Latn-BA" sz="4800" dirty="0" smtClean="0"/>
          </a:p>
          <a:p>
            <a:pPr lvl="1">
              <a:spcBef>
                <a:spcPts val="600"/>
              </a:spcBef>
            </a:pPr>
            <a:r>
              <a:rPr lang="sr-Latn-BA" sz="4800" dirty="0" smtClean="0"/>
              <a:t>Predstaviti </a:t>
            </a:r>
            <a:r>
              <a:rPr lang="sr-Latn-BA" sz="4800" dirty="0"/>
              <a:t>materijal logičkim redoslijedom</a:t>
            </a:r>
            <a:r>
              <a:rPr lang="en-US" sz="4800" dirty="0"/>
              <a:t>. </a:t>
            </a:r>
            <a:r>
              <a:rPr lang="sr-Latn-BA" sz="4800" dirty="0"/>
              <a:t>Izbjegavati nelogičko pisanje</a:t>
            </a:r>
            <a:r>
              <a:rPr lang="en-US" sz="4800" dirty="0"/>
              <a:t>. </a:t>
            </a:r>
            <a:endParaRPr lang="bs-Latn-BA" sz="4800" dirty="0" smtClean="0"/>
          </a:p>
          <a:p>
            <a:pPr lvl="1">
              <a:spcBef>
                <a:spcPts val="600"/>
              </a:spcBef>
            </a:pPr>
            <a:r>
              <a:rPr lang="pl-PL" sz="4800" dirty="0" smtClean="0"/>
              <a:t>Izbjegavati </a:t>
            </a:r>
            <a:r>
              <a:rPr lang="pl-PL" sz="4800" dirty="0"/>
              <a:t>korištenje različitih glagolskih vremena. </a:t>
            </a:r>
            <a:endParaRPr lang="pl-PL" sz="4800" dirty="0" smtClean="0"/>
          </a:p>
          <a:p>
            <a:pPr lvl="1">
              <a:spcBef>
                <a:spcPts val="600"/>
              </a:spcBef>
            </a:pPr>
            <a:r>
              <a:rPr lang="sr-Latn-BA" sz="4800" dirty="0" smtClean="0"/>
              <a:t>Pokušati </a:t>
            </a:r>
            <a:r>
              <a:rPr lang="sr-Latn-BA" sz="4800" dirty="0"/>
              <a:t>biti efektivan u prelazima</a:t>
            </a:r>
            <a:r>
              <a:rPr lang="en-US" sz="4800" dirty="0"/>
              <a:t>. </a:t>
            </a:r>
            <a:r>
              <a:rPr lang="sr-Latn-BA" sz="4800" dirty="0"/>
              <a:t>Pokušati povezati misli riječima kao što su </a:t>
            </a:r>
            <a:r>
              <a:rPr lang="en-US" sz="4800" dirty="0"/>
              <a:t>“</a:t>
            </a:r>
            <a:r>
              <a:rPr lang="sr-Latn-BA" sz="4800" dirty="0"/>
              <a:t>međutim</a:t>
            </a:r>
            <a:r>
              <a:rPr lang="en-US" sz="4800" dirty="0"/>
              <a:t>”, “</a:t>
            </a:r>
            <a:r>
              <a:rPr lang="sr-Latn-BA" sz="4800" dirty="0"/>
              <a:t>stoga</a:t>
            </a:r>
            <a:r>
              <a:rPr lang="en-US" sz="4800" dirty="0"/>
              <a:t>”, “</a:t>
            </a:r>
            <a:r>
              <a:rPr lang="sr-Latn-BA" sz="4800" dirty="0"/>
              <a:t>pored toga</a:t>
            </a:r>
            <a:r>
              <a:rPr lang="en-US" sz="4800" dirty="0"/>
              <a:t>”, </a:t>
            </a:r>
            <a:r>
              <a:rPr lang="sr-Latn-BA" sz="4800" dirty="0"/>
              <a:t>itd.</a:t>
            </a:r>
            <a:r>
              <a:rPr lang="en-US" sz="4800" dirty="0"/>
              <a:t> </a:t>
            </a:r>
          </a:p>
          <a:p>
            <a:pPr>
              <a:spcBef>
                <a:spcPts val="600"/>
              </a:spcBef>
            </a:pPr>
            <a:r>
              <a:rPr lang="pl-PL" sz="5600" b="1" dirty="0"/>
              <a:t>Drugi faktori </a:t>
            </a:r>
            <a:r>
              <a:rPr lang="pl-PL" sz="5600" b="1" dirty="0" smtClean="0"/>
              <a:t>čitljivosti</a:t>
            </a:r>
          </a:p>
          <a:p>
            <a:pPr lvl="1">
              <a:spcBef>
                <a:spcPts val="600"/>
              </a:spcBef>
            </a:pPr>
            <a:r>
              <a:rPr lang="sr-Latn-BA" sz="4600" dirty="0" smtClean="0"/>
              <a:t>Nastojati </a:t>
            </a:r>
            <a:r>
              <a:rPr lang="sr-Latn-BA" sz="4600" dirty="0"/>
              <a:t>biti raznolik u jeziku izvještaja</a:t>
            </a:r>
            <a:r>
              <a:rPr lang="en-US" sz="4600" dirty="0"/>
              <a:t>. </a:t>
            </a:r>
            <a:endParaRPr lang="bs-Latn-BA" sz="4600" dirty="0" smtClean="0"/>
          </a:p>
          <a:p>
            <a:pPr lvl="1">
              <a:spcBef>
                <a:spcPts val="600"/>
              </a:spcBef>
            </a:pPr>
            <a:r>
              <a:rPr lang="sr-Latn-BA" sz="4800" dirty="0" smtClean="0"/>
              <a:t>Kada </a:t>
            </a:r>
            <a:r>
              <a:rPr lang="sr-Latn-BA" sz="4800" dirty="0"/>
              <a:t>je to moguće</a:t>
            </a:r>
            <a:r>
              <a:rPr lang="en-US" sz="4800" dirty="0"/>
              <a:t>, </a:t>
            </a:r>
            <a:r>
              <a:rPr lang="sr-Latn-BA" sz="4800" dirty="0"/>
              <a:t>koristiti vizualna pomagala </a:t>
            </a:r>
            <a:r>
              <a:rPr lang="en-US" sz="4800" dirty="0"/>
              <a:t>(</a:t>
            </a:r>
            <a:r>
              <a:rPr lang="sr-Latn-BA" sz="4800" dirty="0"/>
              <a:t>dijagrame</a:t>
            </a:r>
            <a:r>
              <a:rPr lang="en-US" sz="4800" dirty="0"/>
              <a:t>, </a:t>
            </a:r>
            <a:r>
              <a:rPr lang="sr-Latn-BA" sz="4800" dirty="0"/>
              <a:t>tabele</a:t>
            </a:r>
            <a:r>
              <a:rPr lang="en-US" sz="4800" dirty="0"/>
              <a:t>, </a:t>
            </a:r>
            <a:r>
              <a:rPr lang="sr-Latn-BA" sz="4800" dirty="0"/>
              <a:t>itd</a:t>
            </a:r>
            <a:r>
              <a:rPr lang="en-US" sz="4800" dirty="0"/>
              <a:t>.) </a:t>
            </a:r>
            <a:r>
              <a:rPr lang="sr-Latn-BA" sz="4800" dirty="0"/>
              <a:t>da se pomogne ilustrovati predmet</a:t>
            </a:r>
            <a:r>
              <a:rPr lang="en-US" sz="4800" dirty="0"/>
              <a:t>. </a:t>
            </a:r>
            <a:endParaRPr lang="bs-Latn-BA" sz="4800" dirty="0" smtClean="0"/>
          </a:p>
          <a:p>
            <a:pPr lvl="1">
              <a:spcBef>
                <a:spcPts val="600"/>
              </a:spcBef>
            </a:pPr>
            <a:r>
              <a:rPr lang="sr-Latn-BA" sz="4800" dirty="0" smtClean="0"/>
              <a:t>Voditi </a:t>
            </a:r>
            <a:r>
              <a:rPr lang="sr-Latn-BA" sz="4800" dirty="0"/>
              <a:t>računa o fizičkom izgledu izvještaja </a:t>
            </a:r>
            <a:r>
              <a:rPr lang="en-US" sz="4800" dirty="0"/>
              <a:t>(</a:t>
            </a:r>
            <a:r>
              <a:rPr lang="sr-Latn-BA" sz="4800" dirty="0"/>
              <a:t>npr. koristiti natpise i tačke</a:t>
            </a:r>
            <a:r>
              <a:rPr lang="en-US" sz="4800" dirty="0"/>
              <a:t>, </a:t>
            </a:r>
            <a:r>
              <a:rPr lang="sr-Latn-BA" sz="4800" dirty="0"/>
              <a:t>efektivan prelom stranice</a:t>
            </a:r>
            <a:r>
              <a:rPr lang="en-US" sz="4800" dirty="0"/>
              <a:t>, </a:t>
            </a:r>
            <a:r>
              <a:rPr lang="sr-Latn-BA" sz="4800" dirty="0"/>
              <a:t>itd</a:t>
            </a:r>
            <a:r>
              <a:rPr lang="en-US" sz="4800" dirty="0"/>
              <a:t>.) </a:t>
            </a:r>
            <a:endParaRPr lang="bs-Latn-BA" sz="4800" dirty="0" smtClean="0"/>
          </a:p>
          <a:p>
            <a:pPr lvl="1">
              <a:spcBef>
                <a:spcPts val="600"/>
              </a:spcBef>
            </a:pPr>
            <a:r>
              <a:rPr lang="sr-Latn-BA" sz="4800" dirty="0" smtClean="0"/>
              <a:t>Osigurati </a:t>
            </a:r>
            <a:r>
              <a:rPr lang="sr-Latn-BA" sz="4800" dirty="0"/>
              <a:t>da su sve riječi ispravno napisane</a:t>
            </a:r>
            <a:r>
              <a:rPr lang="en-US" sz="4800" dirty="0"/>
              <a:t>. </a:t>
            </a:r>
            <a:endParaRPr lang="bs-Latn-BA" sz="4800" dirty="0" smtClean="0"/>
          </a:p>
          <a:p>
            <a:pPr lvl="1">
              <a:spcBef>
                <a:spcPts val="600"/>
              </a:spcBef>
            </a:pPr>
            <a:r>
              <a:rPr lang="sr-Latn-BA" sz="4800" dirty="0" smtClean="0"/>
              <a:t>Prenijeti </a:t>
            </a:r>
            <a:r>
              <a:rPr lang="sr-Latn-BA" sz="4800" dirty="0"/>
              <a:t>značenje skraćenica i inicijala odmah na početku izvještaja</a:t>
            </a:r>
            <a:r>
              <a:rPr lang="en-US" sz="4800" dirty="0"/>
              <a:t>. </a:t>
            </a:r>
            <a:r>
              <a:rPr lang="sr-Latn-BA" sz="4800" dirty="0"/>
              <a:t>Zatim, napisati značenja povremeno ako je </a:t>
            </a:r>
            <a:r>
              <a:rPr lang="sr-Latn-BA" sz="4800" dirty="0" smtClean="0"/>
              <a:t>izvještaj </a:t>
            </a:r>
            <a:r>
              <a:rPr lang="sr-Latn-BA" sz="4800" dirty="0"/>
              <a:t>dugačak i želite pomoći čitaocu da se ne mora vraćati na početak</a:t>
            </a:r>
            <a:r>
              <a:rPr lang="en-US" sz="4800" dirty="0"/>
              <a:t>. </a:t>
            </a:r>
            <a:endParaRPr lang="bs-Latn-BA" sz="4800" dirty="0" smtClean="0"/>
          </a:p>
          <a:p>
            <a:pPr lvl="1">
              <a:spcBef>
                <a:spcPts val="600"/>
              </a:spcBef>
            </a:pPr>
            <a:r>
              <a:rPr lang="sr-Latn-BA" sz="4800" dirty="0" smtClean="0"/>
              <a:t>Ako </a:t>
            </a:r>
            <a:r>
              <a:rPr lang="sr-Latn-BA" sz="4800" dirty="0"/>
              <a:t>se želite pozvati na obrazac ili uputstvo prema njegovom broju</a:t>
            </a:r>
            <a:r>
              <a:rPr lang="en-US" sz="4800" dirty="0"/>
              <a:t>, </a:t>
            </a:r>
            <a:r>
              <a:rPr lang="sr-Latn-BA" sz="4800" dirty="0"/>
              <a:t>navesti njegov naziv ili predmet negdje u </a:t>
            </a:r>
            <a:r>
              <a:rPr lang="sr-Latn-BA" sz="4800" dirty="0" smtClean="0"/>
              <a:t>izvještaju</a:t>
            </a:r>
            <a:r>
              <a:rPr lang="en-US" sz="4800" dirty="0"/>
              <a:t>, </a:t>
            </a:r>
            <a:r>
              <a:rPr lang="sr-Latn-BA" sz="4800" dirty="0"/>
              <a:t>po mogućnosti tamo gdje je prvi put pomenut</a:t>
            </a:r>
            <a:r>
              <a:rPr lang="en-US" sz="4800" dirty="0"/>
              <a:t>. </a:t>
            </a:r>
            <a:endParaRPr lang="pl-PL" sz="4800" dirty="0"/>
          </a:p>
          <a:p>
            <a:endParaRPr lang="bs-Latn-BA" dirty="0"/>
          </a:p>
        </p:txBody>
      </p:sp>
      <p:sp>
        <p:nvSpPr>
          <p:cNvPr id="4" name="Rectangle 3"/>
          <p:cNvSpPr/>
          <p:nvPr/>
        </p:nvSpPr>
        <p:spPr>
          <a:xfrm>
            <a:off x="3702980" y="3244334"/>
            <a:ext cx="1738040" cy="369332"/>
          </a:xfrm>
          <a:prstGeom prst="rect">
            <a:avLst/>
          </a:prstGeom>
        </p:spPr>
        <p:txBody>
          <a:bodyPr wrap="none">
            <a:spAutoFit/>
          </a:bodyPr>
          <a:lstStyle/>
          <a:p>
            <a:pPr algn="ctr"/>
            <a:r>
              <a:rPr lang="sr-Latn-BA" b="1" dirty="0"/>
              <a:t>Hvala za pažnju!</a:t>
            </a:r>
            <a:endParaRPr lang="en-GB" b="1" dirty="0"/>
          </a:p>
        </p:txBody>
      </p:sp>
    </p:spTree>
    <p:extLst>
      <p:ext uri="{BB962C8B-B14F-4D97-AF65-F5344CB8AC3E}">
        <p14:creationId xmlns:p14="http://schemas.microsoft.com/office/powerpoint/2010/main" val="20170955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032" y="1155192"/>
            <a:ext cx="7772400" cy="712120"/>
          </a:xfrm>
        </p:spPr>
        <p:txBody>
          <a:bodyPr>
            <a:normAutofit/>
          </a:bodyPr>
          <a:lstStyle/>
          <a:p>
            <a:r>
              <a:rPr lang="bs-Latn-BA" sz="3200" b="1" cap="none" dirty="0" smtClean="0"/>
              <a:t>Koliko dug treba biti revizorski izvještaj?</a:t>
            </a:r>
            <a:endParaRPr lang="bs-Latn-BA" sz="3200" b="1" cap="none" dirty="0"/>
          </a:p>
        </p:txBody>
      </p:sp>
      <p:sp>
        <p:nvSpPr>
          <p:cNvPr id="3" name="Content Placeholder 2"/>
          <p:cNvSpPr>
            <a:spLocks noGrp="1"/>
          </p:cNvSpPr>
          <p:nvPr>
            <p:ph idx="1"/>
          </p:nvPr>
        </p:nvSpPr>
        <p:spPr>
          <a:xfrm>
            <a:off x="395536" y="1914144"/>
            <a:ext cx="8208912" cy="4547952"/>
          </a:xfrm>
        </p:spPr>
        <p:txBody>
          <a:bodyPr>
            <a:normAutofit fontScale="92500" lnSpcReduction="10000"/>
          </a:bodyPr>
          <a:lstStyle/>
          <a:p>
            <a:r>
              <a:rPr lang="bs-Latn-BA" dirty="0" smtClean="0"/>
              <a:t>Dobar revizorski izvještaj ne mora imati trideset stranica ili više da bi bio efektivan i da bi podstakao rezultate. Nivo detalja uključenih u izvještaj treba biti dovoljan da korisnici razumiju kontekst izvještaja, da utvrde da li je cilj ispunjen i odmah preduzmu radnje u vezi s preporukama ili prilikama za poboljšanje. </a:t>
            </a:r>
          </a:p>
          <a:p>
            <a:r>
              <a:rPr lang="bs-Latn-BA" dirty="0" smtClean="0"/>
              <a:t>Rukovodilac organizacije obično želi manje detalja i kratak, sladak sažetak zaključaka, dok će rukovodioci nižih nivoa i vlasnici procesa na koje direktno utiče proces revizije obično trebati i željeti detaljno pregledati nalaze i preporuke.</a:t>
            </a:r>
          </a:p>
          <a:p>
            <a:r>
              <a:rPr lang="bs-Latn-BA" dirty="0" smtClean="0"/>
              <a:t>Izbjegavajte nepotreben detalje ili opširna objašnjenja, usredotočite se na efektivno iznošenje ključnih tačaka.</a:t>
            </a:r>
          </a:p>
        </p:txBody>
      </p:sp>
    </p:spTree>
    <p:extLst>
      <p:ext uri="{BB962C8B-B14F-4D97-AF65-F5344CB8AC3E}">
        <p14:creationId xmlns:p14="http://schemas.microsoft.com/office/powerpoint/2010/main" val="287990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1191768"/>
            <a:ext cx="7772400" cy="712120"/>
          </a:xfrm>
        </p:spPr>
        <p:txBody>
          <a:bodyPr>
            <a:normAutofit/>
          </a:bodyPr>
          <a:lstStyle/>
          <a:p>
            <a:r>
              <a:rPr lang="bs-Latn-BA" sz="3200" b="1" cap="none" dirty="0" smtClean="0"/>
              <a:t>Koliko dug treba biti revizorski izvještaj?</a:t>
            </a:r>
            <a:endParaRPr lang="bs-Latn-BA" sz="3200" b="1" cap="none" dirty="0"/>
          </a:p>
        </p:txBody>
      </p:sp>
      <p:sp>
        <p:nvSpPr>
          <p:cNvPr id="3" name="Content Placeholder 2"/>
          <p:cNvSpPr>
            <a:spLocks noGrp="1"/>
          </p:cNvSpPr>
          <p:nvPr>
            <p:ph idx="1"/>
          </p:nvPr>
        </p:nvSpPr>
        <p:spPr>
          <a:xfrm>
            <a:off x="395536" y="1950720"/>
            <a:ext cx="8208912" cy="4523568"/>
          </a:xfrm>
        </p:spPr>
        <p:txBody>
          <a:bodyPr>
            <a:normAutofit fontScale="92500" lnSpcReduction="10000"/>
          </a:bodyPr>
          <a:lstStyle/>
          <a:p>
            <a:r>
              <a:rPr lang="bs-Latn-BA" dirty="0" smtClean="0"/>
              <a:t>Konciznost je još jedan ključ za izradu dojmljivih izvještaja interne revizije. Čitaoci su zaposleni pojedinci s ograničenim vremenom, stoga izvještaji moraju biti usredotočeni i precizni.</a:t>
            </a:r>
          </a:p>
          <a:p>
            <a:r>
              <a:rPr lang="bs-Latn-BA" dirty="0" smtClean="0"/>
              <a:t>Uklonite nepotrebne informacije, poput dugih uvoda, pretjeranih pozadinskih detalja i preopširnih objašnjenja. Umjesto toga, dajte prednost jasnom, sažetom jeziku i usredotočite se na saopštavanje najrelevantnijih nalaza i efikasnih preporuka.</a:t>
            </a:r>
          </a:p>
          <a:p>
            <a:r>
              <a:rPr lang="bs-Latn-BA" dirty="0" smtClean="0"/>
              <a:t>Koristite tabele, grafikone i druga vizuelna pomagala za efektivno predstavljanje složenih podataka, dodatno usmjeravajući izvještaj i poboljšavajući razumijevanje čitaoca. </a:t>
            </a:r>
            <a:endParaRPr lang="bs-Latn-BA" dirty="0"/>
          </a:p>
        </p:txBody>
      </p:sp>
    </p:spTree>
    <p:extLst>
      <p:ext uri="{BB962C8B-B14F-4D97-AF65-F5344CB8AC3E}">
        <p14:creationId xmlns:p14="http://schemas.microsoft.com/office/powerpoint/2010/main" val="887873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44" y="826008"/>
            <a:ext cx="7918648" cy="1000152"/>
          </a:xfrm>
        </p:spPr>
        <p:txBody>
          <a:bodyPr>
            <a:normAutofit/>
          </a:bodyPr>
          <a:lstStyle/>
          <a:p>
            <a:r>
              <a:rPr lang="bs-Latn-BA" sz="3000" b="1" cap="none" dirty="0" smtClean="0"/>
              <a:t>Koji su mogući rizici s kojima se suočavamo?</a:t>
            </a:r>
            <a:endParaRPr lang="bs-Latn-BA" sz="3000" b="1" cap="none" dirty="0"/>
          </a:p>
        </p:txBody>
      </p:sp>
      <p:sp>
        <p:nvSpPr>
          <p:cNvPr id="3" name="Content Placeholder 2"/>
          <p:cNvSpPr>
            <a:spLocks noGrp="1"/>
          </p:cNvSpPr>
          <p:nvPr>
            <p:ph idx="1"/>
          </p:nvPr>
        </p:nvSpPr>
        <p:spPr>
          <a:xfrm>
            <a:off x="467544" y="1628800"/>
            <a:ext cx="7990656" cy="4543400"/>
          </a:xfrm>
        </p:spPr>
        <p:txBody>
          <a:bodyPr>
            <a:normAutofit fontScale="92500" lnSpcReduction="10000"/>
          </a:bodyPr>
          <a:lstStyle/>
          <a:p>
            <a:r>
              <a:rPr lang="bs-Latn-BA" dirty="0" smtClean="0"/>
              <a:t>Nerazumijevanje šireg korporativnog konteksta (kulture, strategija, prioriteta) može dovesti do izrade izvještaja koji nisu relevantni za organizaciju.</a:t>
            </a:r>
          </a:p>
          <a:p>
            <a:pPr lvl="1">
              <a:spcBef>
                <a:spcPts val="1200"/>
              </a:spcBef>
              <a:spcAft>
                <a:spcPts val="1800"/>
              </a:spcAft>
            </a:pPr>
            <a:r>
              <a:rPr lang="bs-Latn-BA" i="1" dirty="0" smtClean="0"/>
              <a:t>Treba redovno razgovarati s kolegama u cijeloj organizaciji i biti što više u toku svih novosti.</a:t>
            </a:r>
          </a:p>
          <a:p>
            <a:r>
              <a:rPr lang="bs-Latn-BA" dirty="0" smtClean="0"/>
              <a:t>Preusko fokusiranje može dovesti do izvještaja punih minornih detalja i niskorizičnih primjera neefektivne kontrole, bez razmatranja koji su osnovni rizici koje bi te kontrole trebale ublažiti.</a:t>
            </a:r>
          </a:p>
          <a:p>
            <a:pPr lvl="1">
              <a:spcBef>
                <a:spcPts val="1200"/>
              </a:spcBef>
              <a:spcAft>
                <a:spcPts val="1800"/>
              </a:spcAft>
            </a:pPr>
            <a:r>
              <a:rPr lang="bs-Latn-BA" i="1" dirty="0"/>
              <a:t>Treba tražiti potrebnu perspektivu kolega i rukovodilaca, a i tehnika mapiranja uma će pomoći da se opažanja stave u perspektivu i uoče šire veze.</a:t>
            </a:r>
          </a:p>
        </p:txBody>
      </p:sp>
    </p:spTree>
    <p:extLst>
      <p:ext uri="{BB962C8B-B14F-4D97-AF65-F5344CB8AC3E}">
        <p14:creationId xmlns:p14="http://schemas.microsoft.com/office/powerpoint/2010/main" val="10123282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760" y="1045464"/>
            <a:ext cx="7774632" cy="640112"/>
          </a:xfrm>
        </p:spPr>
        <p:txBody>
          <a:bodyPr>
            <a:normAutofit/>
          </a:bodyPr>
          <a:lstStyle/>
          <a:p>
            <a:r>
              <a:rPr lang="bs-Latn-BA" sz="3000" b="1" cap="none" dirty="0" smtClean="0"/>
              <a:t>Koji su mogući rizici s kojima se suočavamo?</a:t>
            </a:r>
            <a:endParaRPr lang="bs-Latn-BA" sz="3000" b="1" cap="none" dirty="0"/>
          </a:p>
        </p:txBody>
      </p:sp>
      <p:sp>
        <p:nvSpPr>
          <p:cNvPr id="3" name="Content Placeholder 2"/>
          <p:cNvSpPr>
            <a:spLocks noGrp="1"/>
          </p:cNvSpPr>
          <p:nvPr>
            <p:ph idx="1"/>
          </p:nvPr>
        </p:nvSpPr>
        <p:spPr>
          <a:xfrm>
            <a:off x="487680" y="1731264"/>
            <a:ext cx="7970520" cy="4440936"/>
          </a:xfrm>
        </p:spPr>
        <p:txBody>
          <a:bodyPr>
            <a:noAutofit/>
          </a:bodyPr>
          <a:lstStyle/>
          <a:p>
            <a:pPr>
              <a:spcBef>
                <a:spcPts val="0"/>
              </a:spcBef>
              <a:spcAft>
                <a:spcPts val="600"/>
              </a:spcAft>
            </a:pPr>
            <a:r>
              <a:rPr lang="bs-Latn-BA" sz="2000" dirty="0" smtClean="0"/>
              <a:t>Očekivanje protivljenja od strane čitalaca i revidiranih subjekata može dovesti do ublažavanja kritičnih preporuka – i , kao rezultat toga, neuspjeha u jasnom komuniciranju onoga što treba riješiti. </a:t>
            </a:r>
          </a:p>
          <a:p>
            <a:pPr lvl="1">
              <a:spcBef>
                <a:spcPts val="0"/>
              </a:spcBef>
              <a:spcAft>
                <a:spcPts val="600"/>
              </a:spcAft>
            </a:pPr>
            <a:r>
              <a:rPr lang="bs-Latn-BA" sz="2000" i="1" dirty="0"/>
              <a:t>Vježbati pisanje terenske dokumentacije sažeto i činjenično, te preciznim i objektivnim jezikom artikulirati to što se pronašno. Izbjegavanje teške poruke neće pomoći organizaciji da </a:t>
            </a:r>
            <a:r>
              <a:rPr lang="bs-Latn-BA" sz="2000" i="1" dirty="0" smtClean="0"/>
              <a:t>riješi problem.</a:t>
            </a:r>
            <a:endParaRPr lang="bs-Latn-BA" sz="2000" dirty="0" smtClean="0"/>
          </a:p>
          <a:p>
            <a:pPr marL="182880" lvl="1">
              <a:spcBef>
                <a:spcPts val="0"/>
              </a:spcBef>
              <a:spcAft>
                <a:spcPts val="600"/>
              </a:spcAft>
            </a:pPr>
            <a:r>
              <a:rPr lang="bs-Latn-BA" sz="2000" dirty="0"/>
              <a:t>Usvajanje korporativnog grupnog </a:t>
            </a:r>
            <a:r>
              <a:rPr lang="bs-Latn-BA" sz="2000" dirty="0" smtClean="0"/>
              <a:t>govora – žargona, klišeja i poštapalica – dovodi do nejasnih, dosadnih izvještaja. Ovaj govor je lako kopirati i daje utješan dojam pripadnosti. Međutim, izvještaje napisane u ovom stilu teško je razumjeti i navode čitaoce da se zapitaju da li pisac zna šta radi ili da li nešto skriva. </a:t>
            </a:r>
          </a:p>
          <a:p>
            <a:pPr lvl="1">
              <a:spcBef>
                <a:spcPts val="0"/>
              </a:spcBef>
              <a:spcAft>
                <a:spcPts val="600"/>
              </a:spcAft>
            </a:pPr>
            <a:r>
              <a:rPr lang="bs-Latn-BA" sz="2000" i="1" dirty="0"/>
              <a:t>Jedini način da se izbjegne ova zamka „upada u nečiji um gotovim frazama“ jeste da stalno budemo na oprezu.</a:t>
            </a:r>
          </a:p>
          <a:p>
            <a:pPr marL="182880" lvl="1">
              <a:spcBef>
                <a:spcPts val="0"/>
              </a:spcBef>
              <a:spcAft>
                <a:spcPts val="600"/>
              </a:spcAft>
            </a:pPr>
            <a:r>
              <a:rPr lang="bs-Latn-BA" sz="2000" dirty="0"/>
              <a:t>Pritisci vremena i posla dovode do toga da se manji broj dana posveti pisanju izvještaja, što obično ugrozi njegov kvalitet. </a:t>
            </a:r>
          </a:p>
        </p:txBody>
      </p:sp>
    </p:spTree>
    <p:extLst>
      <p:ext uri="{BB962C8B-B14F-4D97-AF65-F5344CB8AC3E}">
        <p14:creationId xmlns:p14="http://schemas.microsoft.com/office/powerpoint/2010/main" val="17599293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1082040"/>
            <a:ext cx="7772400" cy="568104"/>
          </a:xfrm>
        </p:spPr>
        <p:txBody>
          <a:bodyPr>
            <a:normAutofit/>
          </a:bodyPr>
          <a:lstStyle/>
          <a:p>
            <a:r>
              <a:rPr lang="bs-Latn-BA" sz="3200" b="1" cap="none" dirty="0" smtClean="0"/>
              <a:t>Kontrolna lista za provjeru izvještaja</a:t>
            </a:r>
            <a:endParaRPr lang="bs-Latn-BA" sz="3200" b="1" cap="none" dirty="0"/>
          </a:p>
        </p:txBody>
      </p:sp>
      <p:sp>
        <p:nvSpPr>
          <p:cNvPr id="3" name="Content Placeholder 2"/>
          <p:cNvSpPr>
            <a:spLocks noGrp="1"/>
          </p:cNvSpPr>
          <p:nvPr>
            <p:ph idx="1"/>
          </p:nvPr>
        </p:nvSpPr>
        <p:spPr>
          <a:xfrm>
            <a:off x="516312" y="1614752"/>
            <a:ext cx="8136904" cy="5328592"/>
          </a:xfrm>
        </p:spPr>
        <p:txBody>
          <a:bodyPr>
            <a:normAutofit fontScale="70000" lnSpcReduction="20000"/>
          </a:bodyPr>
          <a:lstStyle/>
          <a:p>
            <a:pPr marL="182880" lvl="1">
              <a:spcBef>
                <a:spcPts val="500"/>
              </a:spcBef>
              <a:spcAft>
                <a:spcPts val="0"/>
              </a:spcAft>
            </a:pPr>
            <a:r>
              <a:rPr lang="bs-Latn-BA" sz="2100" dirty="0"/>
              <a:t>Jesu li naslovi prikladni i logični?</a:t>
            </a:r>
          </a:p>
          <a:p>
            <a:pPr marL="182880" lvl="1">
              <a:spcBef>
                <a:spcPts val="500"/>
              </a:spcBef>
              <a:spcAft>
                <a:spcPts val="0"/>
              </a:spcAft>
            </a:pPr>
            <a:r>
              <a:rPr lang="bs-Latn-BA" sz="2100" dirty="0"/>
              <a:t>Jesu li na broju?</a:t>
            </a:r>
          </a:p>
          <a:p>
            <a:pPr marL="182880" lvl="1">
              <a:spcBef>
                <a:spcPts val="500"/>
              </a:spcBef>
              <a:spcAft>
                <a:spcPts val="0"/>
              </a:spcAft>
            </a:pPr>
            <a:r>
              <a:rPr lang="bs-Latn-BA" sz="2100" dirty="0"/>
              <a:t>Izgleda li izvještaj dobro na stranici</a:t>
            </a:r>
            <a:r>
              <a:rPr lang="bs-Latn-BA" sz="2100" dirty="0" smtClean="0"/>
              <a:t>?</a:t>
            </a:r>
          </a:p>
          <a:p>
            <a:pPr marL="182880" lvl="1">
              <a:spcBef>
                <a:spcPts val="500"/>
              </a:spcBef>
              <a:spcAft>
                <a:spcPts val="0"/>
              </a:spcAft>
            </a:pPr>
            <a:r>
              <a:rPr lang="bs-Latn-BA" sz="2100" dirty="0"/>
              <a:t>Jesu li odjeljci i pododjeljci logično povezani, ispravno naslovljeni i tačno navedeni na stranici sa sadržajem</a:t>
            </a:r>
            <a:r>
              <a:rPr lang="bs-Latn-BA" sz="2100" dirty="0" smtClean="0"/>
              <a:t>?</a:t>
            </a:r>
          </a:p>
          <a:p>
            <a:pPr marL="182880" lvl="1">
              <a:spcBef>
                <a:spcPts val="500"/>
              </a:spcBef>
              <a:spcAft>
                <a:spcPts val="0"/>
              </a:spcAft>
            </a:pPr>
            <a:r>
              <a:rPr lang="bs-Latn-BA" sz="2100" dirty="0" smtClean="0"/>
              <a:t>Odražava </a:t>
            </a:r>
            <a:r>
              <a:rPr lang="bs-Latn-BA" sz="2100" dirty="0"/>
              <a:t>li izvještaj posao koji ste obavili?</a:t>
            </a:r>
          </a:p>
          <a:p>
            <a:pPr marL="182880" lvl="1">
              <a:spcBef>
                <a:spcPts val="500"/>
              </a:spcBef>
              <a:spcAft>
                <a:spcPts val="0"/>
              </a:spcAft>
            </a:pPr>
            <a:r>
              <a:rPr lang="bs-Latn-BA" sz="2100" dirty="0"/>
              <a:t>Je li izvještaj logičan?</a:t>
            </a:r>
          </a:p>
          <a:p>
            <a:pPr marL="182880" lvl="1">
              <a:spcBef>
                <a:spcPts val="500"/>
              </a:spcBef>
              <a:spcAft>
                <a:spcPts val="0"/>
              </a:spcAft>
            </a:pPr>
            <a:r>
              <a:rPr lang="bs-Latn-BA" sz="2100" dirty="0"/>
              <a:t>Teče li dobro i prenosi li željene poruke?</a:t>
            </a:r>
          </a:p>
          <a:p>
            <a:pPr marL="182880" lvl="1">
              <a:spcBef>
                <a:spcPts val="500"/>
              </a:spcBef>
              <a:spcAft>
                <a:spcPts val="0"/>
              </a:spcAft>
            </a:pPr>
            <a:r>
              <a:rPr lang="bs-Latn-BA" sz="2100" dirty="0" smtClean="0"/>
              <a:t>Zadovoljava </a:t>
            </a:r>
            <a:r>
              <a:rPr lang="bs-Latn-BA" sz="2100" dirty="0"/>
              <a:t>li izvještaj svoju svrhu (profesionalni zadatak)?</a:t>
            </a:r>
          </a:p>
          <a:p>
            <a:pPr marL="182880" lvl="1">
              <a:spcBef>
                <a:spcPts val="500"/>
              </a:spcBef>
              <a:spcAft>
                <a:spcPts val="0"/>
              </a:spcAft>
            </a:pPr>
            <a:r>
              <a:rPr lang="bs-Latn-BA" sz="2100" dirty="0"/>
              <a:t>Je li prikladan za čitaoce kojima je namijenjen?</a:t>
            </a:r>
          </a:p>
          <a:p>
            <a:pPr marL="182880" lvl="1">
              <a:spcBef>
                <a:spcPts val="500"/>
              </a:spcBef>
              <a:spcAft>
                <a:spcPts val="0"/>
              </a:spcAft>
            </a:pPr>
            <a:r>
              <a:rPr lang="bs-Latn-BA" sz="2100" dirty="0"/>
              <a:t>Je li naslov u skladu sa obimom izvještaja?</a:t>
            </a:r>
          </a:p>
          <a:p>
            <a:pPr marL="182880" lvl="1">
              <a:spcBef>
                <a:spcPts val="500"/>
              </a:spcBef>
              <a:spcAft>
                <a:spcPts val="0"/>
              </a:spcAft>
            </a:pPr>
            <a:r>
              <a:rPr lang="bs-Latn-BA" sz="2100" dirty="0"/>
              <a:t>Pokriva li sažetak glavne tačke?</a:t>
            </a:r>
          </a:p>
          <a:p>
            <a:pPr marL="182880" lvl="1">
              <a:spcBef>
                <a:spcPts val="500"/>
              </a:spcBef>
              <a:spcAft>
                <a:spcPts val="0"/>
              </a:spcAft>
            </a:pPr>
            <a:r>
              <a:rPr lang="bs-Latn-BA" sz="2100" dirty="0" smtClean="0"/>
              <a:t>Je </a:t>
            </a:r>
            <a:r>
              <a:rPr lang="bs-Latn-BA" sz="2100" dirty="0"/>
              <a:t>li sastavnim dijelovima data odgovarajuća težina</a:t>
            </a:r>
            <a:r>
              <a:rPr lang="bs-Latn-BA" sz="2100" dirty="0" smtClean="0"/>
              <a:t>?</a:t>
            </a:r>
          </a:p>
          <a:p>
            <a:pPr marL="182880" lvl="1">
              <a:spcBef>
                <a:spcPts val="500"/>
              </a:spcBef>
              <a:spcAft>
                <a:spcPts val="0"/>
              </a:spcAft>
            </a:pPr>
            <a:r>
              <a:rPr lang="bs-Latn-BA" sz="2100" dirty="0"/>
              <a:t>Jesu li doneseni ispravni zaključci?</a:t>
            </a:r>
          </a:p>
          <a:p>
            <a:pPr marL="182880" lvl="1">
              <a:spcBef>
                <a:spcPts val="500"/>
              </a:spcBef>
              <a:spcAft>
                <a:spcPts val="0"/>
              </a:spcAft>
            </a:pPr>
            <a:r>
              <a:rPr lang="bs-Latn-BA" sz="2100" dirty="0"/>
              <a:t>Slijede li preporuke prirodno iz zaključaka</a:t>
            </a:r>
            <a:r>
              <a:rPr lang="bs-Latn-BA" sz="2100" dirty="0" smtClean="0"/>
              <a:t>?</a:t>
            </a:r>
          </a:p>
          <a:p>
            <a:pPr marL="182880" lvl="1">
              <a:spcBef>
                <a:spcPts val="500"/>
              </a:spcBef>
              <a:spcAft>
                <a:spcPts val="0"/>
              </a:spcAft>
            </a:pPr>
            <a:r>
              <a:rPr lang="bs-Latn-BA" sz="2100" dirty="0"/>
              <a:t>Vidite li ono što želite vidjeti?</a:t>
            </a:r>
          </a:p>
          <a:p>
            <a:pPr marL="182880" lvl="1">
              <a:spcBef>
                <a:spcPts val="500"/>
              </a:spcBef>
              <a:spcAft>
                <a:spcPts val="0"/>
              </a:spcAft>
            </a:pPr>
            <a:r>
              <a:rPr lang="bs-Latn-BA" sz="2100" dirty="0" smtClean="0"/>
              <a:t>Je li svaka rečenica jasna, da li je ispravan pravopis</a:t>
            </a:r>
            <a:r>
              <a:rPr lang="bs-Latn-BA" sz="2100" dirty="0"/>
              <a:t>, </a:t>
            </a:r>
            <a:r>
              <a:rPr lang="bs-Latn-BA" sz="2100" dirty="0" smtClean="0"/>
              <a:t>gramatika, interpunkcija?</a:t>
            </a:r>
            <a:endParaRPr lang="bs-Latn-BA" sz="2100" dirty="0"/>
          </a:p>
          <a:p>
            <a:pPr marL="182880" lvl="1">
              <a:spcBef>
                <a:spcPts val="500"/>
              </a:spcBef>
              <a:spcAft>
                <a:spcPts val="0"/>
              </a:spcAft>
            </a:pPr>
            <a:r>
              <a:rPr lang="bs-Latn-BA" sz="2100" dirty="0"/>
              <a:t>Je li potreban riječnik pojmova?</a:t>
            </a:r>
          </a:p>
          <a:p>
            <a:pPr marL="182880" lvl="1">
              <a:spcBef>
                <a:spcPts val="500"/>
              </a:spcBef>
              <a:spcAft>
                <a:spcPts val="0"/>
              </a:spcAft>
            </a:pPr>
            <a:r>
              <a:rPr lang="bs-Latn-BA" sz="2100" dirty="0" smtClean="0"/>
              <a:t>Ako </a:t>
            </a:r>
            <a:r>
              <a:rPr lang="bs-Latn-BA" sz="2100" dirty="0"/>
              <a:t>izostavite bilo koji odjeljak, hoće li biti ikakve </a:t>
            </a:r>
            <a:r>
              <a:rPr lang="bs-Latn-BA" sz="2100" dirty="0" smtClean="0"/>
              <a:t>razlike?</a:t>
            </a:r>
          </a:p>
          <a:p>
            <a:pPr marL="182880" lvl="1">
              <a:spcBef>
                <a:spcPts val="500"/>
              </a:spcBef>
              <a:spcAft>
                <a:spcPts val="0"/>
              </a:spcAft>
            </a:pPr>
            <a:r>
              <a:rPr lang="bs-Latn-BA" sz="2100" dirty="0" smtClean="0"/>
              <a:t>Ako </a:t>
            </a:r>
            <a:r>
              <a:rPr lang="bs-Latn-BA" sz="2100" dirty="0"/>
              <a:t>unesete dodatne informacije, hoće li to pomoći čitaocu?</a:t>
            </a:r>
          </a:p>
          <a:p>
            <a:pPr marL="182880" lvl="1">
              <a:spcBef>
                <a:spcPts val="500"/>
              </a:spcBef>
              <a:spcAft>
                <a:spcPts val="0"/>
              </a:spcAft>
            </a:pPr>
            <a:r>
              <a:rPr lang="bs-Latn-BA" sz="2100" dirty="0"/>
              <a:t>Može li se izgled poboljšati?</a:t>
            </a:r>
          </a:p>
          <a:p>
            <a:pPr marL="182880" lvl="1">
              <a:spcBef>
                <a:spcPts val="500"/>
              </a:spcBef>
              <a:spcAft>
                <a:spcPts val="0"/>
              </a:spcAft>
            </a:pPr>
            <a:r>
              <a:rPr lang="bs-Latn-BA" sz="2100" dirty="0"/>
              <a:t>Je li čitaocu  lako  vidjeti strukturu izvještaja, može li brzo pronaći ono što želi?</a:t>
            </a:r>
          </a:p>
          <a:p>
            <a:pPr marL="182880" lvl="1">
              <a:spcBef>
                <a:spcPts val="500"/>
              </a:spcBef>
              <a:spcAft>
                <a:spcPts val="0"/>
              </a:spcAft>
            </a:pPr>
            <a:r>
              <a:rPr lang="bs-Latn-BA" sz="2100" dirty="0" smtClean="0"/>
              <a:t>Možete li neke duge riječi zamijeniti </a:t>
            </a:r>
            <a:r>
              <a:rPr lang="bs-Latn-BA" sz="2100" dirty="0"/>
              <a:t>kratkim i </a:t>
            </a:r>
            <a:r>
              <a:rPr lang="bs-Latn-BA" sz="2100" dirty="0" smtClean="0"/>
              <a:t>ukloniti nepotrebne?</a:t>
            </a:r>
            <a:endParaRPr lang="bs-Latn-BA" dirty="0"/>
          </a:p>
        </p:txBody>
      </p:sp>
    </p:spTree>
    <p:extLst>
      <p:ext uri="{BB962C8B-B14F-4D97-AF65-F5344CB8AC3E}">
        <p14:creationId xmlns:p14="http://schemas.microsoft.com/office/powerpoint/2010/main" val="3630476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032" y="947928"/>
            <a:ext cx="7772400" cy="712120"/>
          </a:xfrm>
        </p:spPr>
        <p:txBody>
          <a:bodyPr>
            <a:normAutofit/>
          </a:bodyPr>
          <a:lstStyle/>
          <a:p>
            <a:r>
              <a:rPr lang="bs-Latn-BA" sz="3200" b="1" cap="none" dirty="0" smtClean="0"/>
              <a:t>Prezentacija izvještaja</a:t>
            </a:r>
            <a:endParaRPr lang="bs-Latn-BA" sz="3200" b="1" cap="none" dirty="0"/>
          </a:p>
        </p:txBody>
      </p:sp>
      <p:sp>
        <p:nvSpPr>
          <p:cNvPr id="3" name="Content Placeholder 2"/>
          <p:cNvSpPr>
            <a:spLocks noGrp="1"/>
          </p:cNvSpPr>
          <p:nvPr>
            <p:ph idx="1"/>
          </p:nvPr>
        </p:nvSpPr>
        <p:spPr>
          <a:xfrm>
            <a:off x="395536" y="1597152"/>
            <a:ext cx="8280920" cy="4784176"/>
          </a:xfrm>
        </p:spPr>
        <p:txBody>
          <a:bodyPr>
            <a:normAutofit/>
          </a:bodyPr>
          <a:lstStyle/>
          <a:p>
            <a:r>
              <a:rPr lang="bs-Latn-BA" sz="2200" dirty="0"/>
              <a:t>Prilikom prezentacije </a:t>
            </a:r>
            <a:r>
              <a:rPr lang="bs-Latn-BA" sz="2200" dirty="0" smtClean="0"/>
              <a:t>izvještaja licem u lice treba započeti sa izvršnim sažetkom, usredotodočiti se na najkritičnija pitanja, koristiti vizuelne elemente, biti konkretan sa preporukama, razgovarati o odgovoru rukovodstva, održati objektivnost.</a:t>
            </a:r>
          </a:p>
          <a:p>
            <a:r>
              <a:rPr lang="bs-Latn-BA" sz="2200" dirty="0" smtClean="0"/>
              <a:t>Najbolji savjet: Neka bude jednostavno!</a:t>
            </a:r>
          </a:p>
          <a:p>
            <a:r>
              <a:rPr lang="bs-Latn-BA" sz="2200" dirty="0" smtClean="0"/>
              <a:t>Koristite kratke, neukrašene rečenice i kratke mesnate pasuse. Izbjegavajte previše pridjeva i prenapuhan jezik.</a:t>
            </a:r>
            <a:endParaRPr lang="bs-Latn-BA" sz="2200" dirty="0"/>
          </a:p>
          <a:p>
            <a:r>
              <a:rPr lang="bs-Latn-BA" sz="2200" dirty="0" smtClean="0"/>
              <a:t>Da bismo postigli rezultate, moramo da budemo mješavina...</a:t>
            </a:r>
            <a:endParaRPr lang="bs-Latn-BA" sz="2200" dirty="0"/>
          </a:p>
        </p:txBody>
      </p:sp>
      <p:pic>
        <p:nvPicPr>
          <p:cNvPr id="4" name="Picture 3"/>
          <p:cNvPicPr/>
          <p:nvPr/>
        </p:nvPicPr>
        <p:blipFill rotWithShape="1">
          <a:blip r:embed="rId3"/>
          <a:srcRect l="43104" t="31361" r="28770" b="58284"/>
          <a:stretch/>
        </p:blipFill>
        <p:spPr bwMode="auto">
          <a:xfrm>
            <a:off x="1221405" y="4756502"/>
            <a:ext cx="6256843" cy="150304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736820" y="4502399"/>
            <a:ext cx="1110047" cy="369332"/>
          </a:xfrm>
          <a:prstGeom prst="rect">
            <a:avLst/>
          </a:prstGeom>
          <a:noFill/>
        </p:spPr>
        <p:txBody>
          <a:bodyPr wrap="none" rtlCol="0">
            <a:spAutoFit/>
          </a:bodyPr>
          <a:lstStyle/>
          <a:p>
            <a:r>
              <a:rPr lang="bs-Latn-BA" dirty="0" smtClean="0"/>
              <a:t>Prodavca</a:t>
            </a:r>
            <a:endParaRPr lang="bs-Latn-BA" dirty="0"/>
          </a:p>
        </p:txBody>
      </p:sp>
      <p:sp>
        <p:nvSpPr>
          <p:cNvPr id="6" name="TextBox 5"/>
          <p:cNvSpPr txBox="1"/>
          <p:nvPr/>
        </p:nvSpPr>
        <p:spPr>
          <a:xfrm>
            <a:off x="3892431" y="4502399"/>
            <a:ext cx="809837" cy="369332"/>
          </a:xfrm>
          <a:prstGeom prst="rect">
            <a:avLst/>
          </a:prstGeom>
          <a:noFill/>
        </p:spPr>
        <p:txBody>
          <a:bodyPr wrap="none" rtlCol="0">
            <a:spAutoFit/>
          </a:bodyPr>
          <a:lstStyle/>
          <a:p>
            <a:r>
              <a:rPr lang="bs-Latn-BA" dirty="0" smtClean="0"/>
              <a:t>Sudije</a:t>
            </a:r>
            <a:endParaRPr lang="bs-Latn-BA" dirty="0"/>
          </a:p>
        </p:txBody>
      </p:sp>
      <p:sp>
        <p:nvSpPr>
          <p:cNvPr id="7" name="TextBox 6"/>
          <p:cNvSpPr txBox="1"/>
          <p:nvPr/>
        </p:nvSpPr>
        <p:spPr>
          <a:xfrm>
            <a:off x="5847370" y="4502399"/>
            <a:ext cx="1215397" cy="369332"/>
          </a:xfrm>
          <a:prstGeom prst="rect">
            <a:avLst/>
          </a:prstGeom>
          <a:noFill/>
        </p:spPr>
        <p:txBody>
          <a:bodyPr wrap="none" rtlCol="0">
            <a:spAutoFit/>
          </a:bodyPr>
          <a:lstStyle/>
          <a:p>
            <a:r>
              <a:rPr lang="bs-Latn-BA" dirty="0" smtClean="0"/>
              <a:t>Diplomate</a:t>
            </a:r>
            <a:endParaRPr lang="bs-Latn-BA" dirty="0"/>
          </a:p>
        </p:txBody>
      </p:sp>
    </p:spTree>
    <p:extLst>
      <p:ext uri="{BB962C8B-B14F-4D97-AF65-F5344CB8AC3E}">
        <p14:creationId xmlns:p14="http://schemas.microsoft.com/office/powerpoint/2010/main" val="8871567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dicmu\AppData\Local\Temp\Rar$DI00.091\image0.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008414" y="588572"/>
            <a:ext cx="5172084" cy="6579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dicmu\AppData\Local\Temp\Rar$DI00.644\image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623" b="7520"/>
          <a:stretch/>
        </p:blipFill>
        <p:spPr bwMode="auto">
          <a:xfrm rot="15403344">
            <a:off x="5090670" y="3000904"/>
            <a:ext cx="2252010" cy="4078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896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168" y="880152"/>
            <a:ext cx="7484368" cy="856136"/>
          </a:xfrm>
        </p:spPr>
        <p:txBody>
          <a:bodyPr>
            <a:normAutofit/>
          </a:bodyPr>
          <a:lstStyle/>
          <a:p>
            <a:r>
              <a:rPr lang="bs-Latn-BA" sz="3200" b="1" cap="none" dirty="0" smtClean="0"/>
              <a:t>REZIME</a:t>
            </a:r>
            <a:endParaRPr lang="bs-Latn-BA" sz="3200" b="1" cap="none" dirty="0"/>
          </a:p>
        </p:txBody>
      </p:sp>
      <p:sp>
        <p:nvSpPr>
          <p:cNvPr id="3" name="Content Placeholder 2"/>
          <p:cNvSpPr>
            <a:spLocks noGrp="1"/>
          </p:cNvSpPr>
          <p:nvPr>
            <p:ph idx="1"/>
          </p:nvPr>
        </p:nvSpPr>
        <p:spPr>
          <a:xfrm>
            <a:off x="673608" y="1705384"/>
            <a:ext cx="7990656" cy="4759424"/>
          </a:xfrm>
        </p:spPr>
        <p:txBody>
          <a:bodyPr>
            <a:normAutofit/>
          </a:bodyPr>
          <a:lstStyle/>
          <a:p>
            <a:pPr marL="182880" lvl="1">
              <a:lnSpc>
                <a:spcPct val="110000"/>
              </a:lnSpc>
              <a:spcBef>
                <a:spcPts val="1200"/>
              </a:spcBef>
            </a:pPr>
            <a:r>
              <a:rPr lang="bs-Latn-BA" sz="1900" dirty="0" smtClean="0">
                <a:solidFill>
                  <a:srgbClr val="000000"/>
                </a:solidFill>
                <a:latin typeface="Arial" charset="0"/>
              </a:rPr>
              <a:t>Revizorski izvještaj je finalni proizvod </a:t>
            </a:r>
            <a:r>
              <a:rPr lang="bs-Latn-BA" sz="2000" dirty="0" smtClean="0"/>
              <a:t>pripremljen </a:t>
            </a:r>
            <a:r>
              <a:rPr lang="bs-Latn-BA" sz="2000" dirty="0"/>
              <a:t>kao rezultat procesa interne revizije. </a:t>
            </a:r>
            <a:r>
              <a:rPr lang="bs-Latn-BA" sz="2000" dirty="0" smtClean="0"/>
              <a:t>K</a:t>
            </a:r>
            <a:r>
              <a:rPr lang="bs-Latn-BA" sz="1900" dirty="0" smtClean="0">
                <a:solidFill>
                  <a:srgbClr val="000000"/>
                </a:solidFill>
                <a:latin typeface="Arial" charset="0"/>
              </a:rPr>
              <a:t>valitetan je ukoliko prenosi poruku </a:t>
            </a:r>
            <a:r>
              <a:rPr lang="bs-Latn-BA" sz="1900" dirty="0">
                <a:solidFill>
                  <a:srgbClr val="000000"/>
                </a:solidFill>
                <a:latin typeface="Arial" charset="0"/>
              </a:rPr>
              <a:t>koju revizorski tim želi prenijeti i </a:t>
            </a:r>
            <a:r>
              <a:rPr lang="bs-Latn-BA" sz="1900" dirty="0" smtClean="0">
                <a:solidFill>
                  <a:srgbClr val="000000"/>
                </a:solidFill>
                <a:latin typeface="Arial" charset="0"/>
              </a:rPr>
              <a:t>ukoliko zainteresuje korisnika </a:t>
            </a:r>
            <a:r>
              <a:rPr lang="bs-Latn-BA" sz="1900" dirty="0">
                <a:solidFill>
                  <a:srgbClr val="000000"/>
                </a:solidFill>
                <a:latin typeface="Arial" charset="0"/>
              </a:rPr>
              <a:t>da </a:t>
            </a:r>
            <a:r>
              <a:rPr lang="bs-Latn-BA" sz="1900" dirty="0" smtClean="0">
                <a:solidFill>
                  <a:srgbClr val="000000"/>
                </a:solidFill>
                <a:latin typeface="Arial" charset="0"/>
              </a:rPr>
              <a:t>ga pročita.</a:t>
            </a:r>
            <a:endParaRPr lang="bs-Latn-BA" sz="1900" dirty="0">
              <a:solidFill>
                <a:srgbClr val="000000"/>
              </a:solidFill>
              <a:latin typeface="Arial" charset="0"/>
            </a:endParaRPr>
          </a:p>
          <a:p>
            <a:pPr marL="182880" lvl="1">
              <a:lnSpc>
                <a:spcPct val="110000"/>
              </a:lnSpc>
              <a:spcBef>
                <a:spcPts val="1200"/>
              </a:spcBef>
            </a:pPr>
            <a:r>
              <a:rPr lang="bs-Latn-BA" sz="1900" dirty="0" smtClean="0">
                <a:solidFill>
                  <a:srgbClr val="000000"/>
                </a:solidFill>
                <a:latin typeface="Arial" charset="0"/>
              </a:rPr>
              <a:t>Kvalitetan revizorski izvještaj koji je napisan imajući na umu publiku i koji ima pristup usmjeren na čovjeka, stvara veću vrijednost za čitaoca i motiviše subjekte na djelovanje. Uopšteno štedi vrijeme jer je jednostavan, probavljiv i djelotvoran.</a:t>
            </a:r>
          </a:p>
          <a:p>
            <a:pPr marL="182880" lvl="1">
              <a:lnSpc>
                <a:spcPct val="110000"/>
              </a:lnSpc>
              <a:spcBef>
                <a:spcPts val="1200"/>
              </a:spcBef>
            </a:pPr>
            <a:r>
              <a:rPr lang="bs-Latn-BA" sz="1900" dirty="0" smtClean="0">
                <a:solidFill>
                  <a:srgbClr val="000000"/>
                </a:solidFill>
                <a:latin typeface="Arial" charset="0"/>
              </a:rPr>
              <a:t>Prihvaćanjem prezentiranih načela, savjeta i tehnika i stalnim poboljšavanjem svog pristupa, možete transformisati svoje izvještaje u moćne instrumente.</a:t>
            </a:r>
          </a:p>
          <a:p>
            <a:pPr marL="182880" lvl="1">
              <a:lnSpc>
                <a:spcPct val="110000"/>
              </a:lnSpc>
              <a:spcBef>
                <a:spcPts val="1200"/>
              </a:spcBef>
            </a:pPr>
            <a:r>
              <a:rPr lang="bs-Latn-BA" sz="1900" dirty="0" smtClean="0">
                <a:solidFill>
                  <a:srgbClr val="000000"/>
                </a:solidFill>
                <a:latin typeface="Arial" charset="0"/>
              </a:rPr>
              <a:t>Oni mogu podstaknuti pozitivne promjene unutar vaše organizacije, što u konačnici dovodi do efektivnijeg, usklađenijeg i uspješnijeg okruženja.</a:t>
            </a:r>
            <a:endParaRPr lang="bs-Latn-BA" sz="1900" dirty="0">
              <a:solidFill>
                <a:srgbClr val="000000"/>
              </a:solidFill>
              <a:latin typeface="Arial" charset="0"/>
            </a:endParaRPr>
          </a:p>
        </p:txBody>
      </p:sp>
    </p:spTree>
    <p:extLst>
      <p:ext uri="{BB962C8B-B14F-4D97-AF65-F5344CB8AC3E}">
        <p14:creationId xmlns:p14="http://schemas.microsoft.com/office/powerpoint/2010/main" val="141814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1021080"/>
            <a:ext cx="8165592" cy="1072160"/>
          </a:xfrm>
        </p:spPr>
        <p:txBody>
          <a:bodyPr>
            <a:normAutofit/>
          </a:bodyPr>
          <a:lstStyle/>
          <a:p>
            <a:r>
              <a:rPr lang="bs-Latn-BA" sz="3200" b="1" dirty="0" smtClean="0"/>
              <a:t>PODRUČJA KOJA TREBA RAZMOTRITI PRIJE PISANJA IZVJEŠTAJA</a:t>
            </a:r>
            <a:endParaRPr lang="bs-Latn-BA" sz="3200" b="1" dirty="0"/>
          </a:p>
        </p:txBody>
      </p:sp>
      <p:sp>
        <p:nvSpPr>
          <p:cNvPr id="3" name="Content Placeholder 2"/>
          <p:cNvSpPr>
            <a:spLocks noGrp="1"/>
          </p:cNvSpPr>
          <p:nvPr>
            <p:ph idx="1"/>
          </p:nvPr>
        </p:nvSpPr>
        <p:spPr>
          <a:xfrm>
            <a:off x="781104" y="2122952"/>
            <a:ext cx="7772400" cy="4320480"/>
          </a:xfrm>
        </p:spPr>
        <p:txBody>
          <a:bodyPr>
            <a:normAutofit fontScale="92500" lnSpcReduction="10000"/>
          </a:bodyPr>
          <a:lstStyle/>
          <a:p>
            <a:r>
              <a:rPr lang="bs-Latn-BA" dirty="0"/>
              <a:t>Izvještavanje je faza revizije u kojoj revizori razmatraju rezultate rada iz prethodnih faza i na osnovu prikupljenih dokaza pripremaju revizorski izvještaj.</a:t>
            </a:r>
          </a:p>
          <a:p>
            <a:r>
              <a:rPr lang="bs-Latn-BA" dirty="0"/>
              <a:t>Za izradu pouzdanog i dojmljivog revizorskog izvještaja, interna revizija prethodno mora odraditi kvalitetan terenski posao i prikupiti odgovarajuće dokaze. Ne može se izraditi dobar izvještaj bez dobrog terenskog rada. </a:t>
            </a:r>
          </a:p>
          <a:p>
            <a:r>
              <a:rPr lang="hr-BA" dirty="0" smtClean="0"/>
              <a:t>Redovna komunikacija sa kolegama i revidiranim subjektima tokom kompletnog revizorskog angažmana olakšaće sastavljanje koherentnog, relevantnog revizorskog izvještaja</a:t>
            </a:r>
            <a:r>
              <a:rPr lang="hr-BA" dirty="0" smtClean="0">
                <a:solidFill>
                  <a:srgbClr val="FF0000"/>
                </a:solidFill>
              </a:rPr>
              <a:t>.</a:t>
            </a:r>
            <a:endParaRPr lang="bs-Latn-BA" dirty="0">
              <a:solidFill>
                <a:srgbClr val="FF0000"/>
              </a:solidFill>
            </a:endParaRPr>
          </a:p>
        </p:txBody>
      </p:sp>
    </p:spTree>
    <p:extLst>
      <p:ext uri="{BB962C8B-B14F-4D97-AF65-F5344CB8AC3E}">
        <p14:creationId xmlns:p14="http://schemas.microsoft.com/office/powerpoint/2010/main" val="8582132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Font typeface="Wingdings" pitchFamily="2" charset="2"/>
              <a:buNone/>
              <a:defRPr/>
            </a:pPr>
            <a:endParaRPr lang="en-US" dirty="0"/>
          </a:p>
          <a:p>
            <a:pPr marL="0" indent="0" algn="ctr">
              <a:buNone/>
            </a:pPr>
            <a:endParaRPr lang="sr-Latn-BA" sz="4400" b="1" dirty="0" smtClean="0"/>
          </a:p>
          <a:p>
            <a:pPr marL="0" indent="0" algn="ctr">
              <a:buNone/>
            </a:pPr>
            <a:r>
              <a:rPr lang="sr-Latn-RS" sz="4400" b="1" smtClean="0"/>
              <a:t>SVI PRIMJERI NAVEDENI U PREZENTACIJI SU HIPOTETIČKI NAVEDENI RADI LAKŠEG RAZUMIJEVANJA I NE ODRAŽAVAJU STVARNO STANJE U BILO KOJOJ INSTITUCIJI</a:t>
            </a:r>
            <a:endParaRPr lang="en-US" sz="4400" i="1" dirty="0"/>
          </a:p>
          <a:p>
            <a:pPr marL="0" indent="0" algn="ctr">
              <a:buFont typeface="Wingdings" pitchFamily="2" charset="2"/>
              <a:buNone/>
              <a:defRPr/>
            </a:pPr>
            <a:endParaRPr lang="en-US" sz="4400" i="1" dirty="0"/>
          </a:p>
        </p:txBody>
      </p:sp>
    </p:spTree>
    <p:extLst>
      <p:ext uri="{BB962C8B-B14F-4D97-AF65-F5344CB8AC3E}">
        <p14:creationId xmlns:p14="http://schemas.microsoft.com/office/powerpoint/2010/main" val="2069439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55192"/>
            <a:ext cx="7772400" cy="1072160"/>
          </a:xfrm>
        </p:spPr>
        <p:txBody>
          <a:bodyPr>
            <a:normAutofit/>
          </a:bodyPr>
          <a:lstStyle/>
          <a:p>
            <a:r>
              <a:rPr lang="bs-Latn-BA" sz="3200" b="1" dirty="0" smtClean="0"/>
              <a:t>PODRUČJA KOJA TREBA RAZMOTRITI PRIJE PISANJA IZVJEŠTAJA</a:t>
            </a:r>
            <a:endParaRPr lang="bs-Latn-BA" sz="3200" b="1" dirty="0"/>
          </a:p>
        </p:txBody>
      </p:sp>
      <p:sp>
        <p:nvSpPr>
          <p:cNvPr id="3" name="Content Placeholder 2"/>
          <p:cNvSpPr>
            <a:spLocks noGrp="1"/>
          </p:cNvSpPr>
          <p:nvPr>
            <p:ph idx="1"/>
          </p:nvPr>
        </p:nvSpPr>
        <p:spPr>
          <a:xfrm>
            <a:off x="710184" y="2386608"/>
            <a:ext cx="7772400" cy="3636240"/>
          </a:xfrm>
        </p:spPr>
        <p:txBody>
          <a:bodyPr>
            <a:noAutofit/>
          </a:bodyPr>
          <a:lstStyle/>
          <a:p>
            <a:r>
              <a:rPr lang="bs-Latn-BA" sz="2600" dirty="0" smtClean="0"/>
              <a:t>Izrada kvalitetnog revizorskog izvještaja težak je zadatak. Stoga je prije započinjanja pisanja izvještaja korisno razmotriti sljedeća područja:</a:t>
            </a:r>
          </a:p>
          <a:p>
            <a:pPr lvl="1">
              <a:spcBef>
                <a:spcPts val="1200"/>
              </a:spcBef>
              <a:spcAft>
                <a:spcPts val="600"/>
              </a:spcAft>
            </a:pPr>
            <a:r>
              <a:rPr lang="bs-Latn-BA" sz="2600" dirty="0" smtClean="0"/>
              <a:t>Koja je svrha i cilj izvještaja?</a:t>
            </a:r>
          </a:p>
          <a:p>
            <a:pPr lvl="1">
              <a:spcBef>
                <a:spcPts val="600"/>
              </a:spcBef>
              <a:spcAft>
                <a:spcPts val="600"/>
              </a:spcAft>
            </a:pPr>
            <a:r>
              <a:rPr lang="bs-Latn-BA" sz="2600" dirty="0" smtClean="0"/>
              <a:t>Ko će čitati izvještaj?</a:t>
            </a:r>
          </a:p>
          <a:p>
            <a:pPr lvl="1">
              <a:spcBef>
                <a:spcPts val="600"/>
              </a:spcBef>
              <a:spcAft>
                <a:spcPts val="600"/>
              </a:spcAft>
            </a:pPr>
            <a:r>
              <a:rPr lang="bs-Latn-BA" sz="2600" dirty="0" smtClean="0"/>
              <a:t>Kako započeti?</a:t>
            </a:r>
          </a:p>
          <a:p>
            <a:pPr lvl="1">
              <a:spcBef>
                <a:spcPts val="600"/>
              </a:spcBef>
              <a:spcAft>
                <a:spcPts val="600"/>
              </a:spcAft>
            </a:pPr>
            <a:r>
              <a:rPr lang="bs-Latn-BA" sz="2600" dirty="0" smtClean="0"/>
              <a:t>Kako strukturirati izvještaj?</a:t>
            </a:r>
          </a:p>
          <a:p>
            <a:pPr lvl="1">
              <a:spcBef>
                <a:spcPts val="600"/>
              </a:spcBef>
              <a:spcAft>
                <a:spcPts val="600"/>
              </a:spcAft>
            </a:pPr>
            <a:r>
              <a:rPr lang="bs-Latn-BA" sz="2600" dirty="0" smtClean="0"/>
              <a:t>Izgled izvještaja?</a:t>
            </a:r>
            <a:endParaRPr lang="bs-Latn-BA" sz="2600" dirty="0"/>
          </a:p>
        </p:txBody>
      </p:sp>
    </p:spTree>
    <p:extLst>
      <p:ext uri="{BB962C8B-B14F-4D97-AF65-F5344CB8AC3E}">
        <p14:creationId xmlns:p14="http://schemas.microsoft.com/office/powerpoint/2010/main" val="203430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68" y="886968"/>
            <a:ext cx="7772400" cy="1072160"/>
          </a:xfrm>
        </p:spPr>
        <p:txBody>
          <a:bodyPr>
            <a:normAutofit/>
          </a:bodyPr>
          <a:lstStyle/>
          <a:p>
            <a:r>
              <a:rPr lang="bs-Latn-BA" sz="3200" b="1" cap="none" dirty="0" smtClean="0"/>
              <a:t>Koja je svrha i cilj izvještaja?</a:t>
            </a:r>
            <a:endParaRPr lang="bs-Latn-BA" sz="3200" b="1" cap="none" dirty="0"/>
          </a:p>
        </p:txBody>
      </p:sp>
      <p:sp>
        <p:nvSpPr>
          <p:cNvPr id="3" name="Content Placeholder 2"/>
          <p:cNvSpPr>
            <a:spLocks noGrp="1"/>
          </p:cNvSpPr>
          <p:nvPr>
            <p:ph idx="1"/>
          </p:nvPr>
        </p:nvSpPr>
        <p:spPr>
          <a:xfrm>
            <a:off x="685800" y="2005608"/>
            <a:ext cx="7772400" cy="4471392"/>
          </a:xfrm>
        </p:spPr>
        <p:txBody>
          <a:bodyPr>
            <a:normAutofit/>
          </a:bodyPr>
          <a:lstStyle/>
          <a:p>
            <a:pPr marL="182880" lvl="1">
              <a:lnSpc>
                <a:spcPct val="110000"/>
              </a:lnSpc>
              <a:spcBef>
                <a:spcPts val="1200"/>
              </a:spcBef>
            </a:pPr>
            <a:r>
              <a:rPr lang="bs-Latn-BA" sz="2000" dirty="0" smtClean="0">
                <a:latin typeface="Arial" charset="0"/>
              </a:rPr>
              <a:t>Izvještaj predstavlja </a:t>
            </a:r>
            <a:r>
              <a:rPr lang="bs-Latn-BA" sz="2000" dirty="0">
                <a:latin typeface="Arial" charset="0"/>
              </a:rPr>
              <a:t>komunikacijski alat koji daje rukovodstvu informacije o nalazima revizorskog pregleda, mišljenju o statusu revidiranog područja i preporuke za unapređenje.</a:t>
            </a:r>
          </a:p>
          <a:p>
            <a:pPr marL="182880" lvl="1">
              <a:lnSpc>
                <a:spcPct val="110000"/>
              </a:lnSpc>
              <a:spcBef>
                <a:spcPts val="1200"/>
              </a:spcBef>
            </a:pPr>
            <a:r>
              <a:rPr lang="bs-Latn-BA" sz="2000" dirty="0" smtClean="0">
                <a:latin typeface="Arial" charset="0"/>
              </a:rPr>
              <a:t>Treba zainteresovati čitaoce da pročitaju izvještaj i motivisati ih da poduzmu preporučene radnje.</a:t>
            </a:r>
          </a:p>
        </p:txBody>
      </p:sp>
    </p:spTree>
    <p:extLst>
      <p:ext uri="{BB962C8B-B14F-4D97-AF65-F5344CB8AC3E}">
        <p14:creationId xmlns:p14="http://schemas.microsoft.com/office/powerpoint/2010/main" val="73958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4776"/>
            <a:ext cx="7772400" cy="1000152"/>
          </a:xfrm>
        </p:spPr>
        <p:txBody>
          <a:bodyPr>
            <a:normAutofit/>
          </a:bodyPr>
          <a:lstStyle/>
          <a:p>
            <a:r>
              <a:rPr lang="bs-Latn-BA" sz="3200" b="1" cap="none" dirty="0" smtClean="0"/>
              <a:t>Ko će čitati izvještaj?</a:t>
            </a:r>
            <a:endParaRPr lang="bs-Latn-BA" sz="3200" b="1" cap="none" dirty="0"/>
          </a:p>
        </p:txBody>
      </p:sp>
      <p:sp>
        <p:nvSpPr>
          <p:cNvPr id="3" name="Content Placeholder 2"/>
          <p:cNvSpPr>
            <a:spLocks noGrp="1"/>
          </p:cNvSpPr>
          <p:nvPr>
            <p:ph idx="1"/>
          </p:nvPr>
        </p:nvSpPr>
        <p:spPr>
          <a:xfrm>
            <a:off x="599368" y="1811680"/>
            <a:ext cx="7846640" cy="4543400"/>
          </a:xfrm>
        </p:spPr>
        <p:txBody>
          <a:bodyPr>
            <a:normAutofit fontScale="70000" lnSpcReduction="20000"/>
          </a:bodyPr>
          <a:lstStyle/>
          <a:p>
            <a:pPr marL="228600" lvl="1">
              <a:spcBef>
                <a:spcPts val="1000"/>
              </a:spcBef>
              <a:spcAft>
                <a:spcPts val="0"/>
              </a:spcAft>
            </a:pPr>
            <a:r>
              <a:rPr lang="bs-Latn-BA" sz="2900" dirty="0">
                <a:latin typeface="Arial" charset="0"/>
              </a:rPr>
              <a:t>Čitaoci mogu biti direktor, rukovodioci, odbor za reviziju i ostali zaposleni, s tim da izvještaj ima veću cirkulaciju na višim nivoima rukovođenja.</a:t>
            </a:r>
          </a:p>
          <a:p>
            <a:r>
              <a:rPr lang="bs-Latn-BA" sz="2900" dirty="0">
                <a:latin typeface="Arial" charset="0"/>
              </a:rPr>
              <a:t>Većina čitalaca je zauzeta redovnim poslom </a:t>
            </a:r>
            <a:r>
              <a:rPr lang="bs-Latn-BA" dirty="0" smtClean="0">
                <a:latin typeface="Arial" charset="0"/>
              </a:rPr>
              <a:t>i opterećena s više zadataka, tako da imate samo nekoliko minuta da napravite utisak svojim izvještajem i zadržite pažnju čitaoca. Pažnja ljudi je rijetko duža od toga. </a:t>
            </a:r>
          </a:p>
          <a:p>
            <a:r>
              <a:rPr lang="bs-Latn-BA" dirty="0" smtClean="0">
                <a:latin typeface="Arial" charset="0"/>
              </a:rPr>
              <a:t>Treba se odmaknuti od konteksta i materijala u koji ste bili uronjeni tokom revizijskog angažmana. Od cjelokupnog posla obavljenog tokom revizijskog angažmana, samo mali dio treba ući u izvještaj. Što je revizorski angažman duži, obim širi ili složeniji ili što su nalazi brojniji - to je teže.</a:t>
            </a:r>
          </a:p>
          <a:p>
            <a:r>
              <a:rPr lang="bs-Latn-BA" dirty="0">
                <a:latin typeface="Arial" charset="0"/>
              </a:rPr>
              <a:t>Uključivanje samo onoga što je relevantno našim čitaocima, u što manje, najbolje odabranih riječi, prenosi najsnažniju poruku.</a:t>
            </a:r>
          </a:p>
          <a:p>
            <a:r>
              <a:rPr lang="bs-Latn-BA" dirty="0" smtClean="0">
                <a:latin typeface="Arial" charset="0"/>
              </a:rPr>
              <a:t>Treba imati na umu da korisnici izvještaja nisu profesionalni interni revizori, da njih ne zanimaju  primijenjene tehnike i metode, detalji cjelokupnog procesa interne revizije i zbog toga  izvještaj ne smije biti opterećen takvim pojedinostima.</a:t>
            </a:r>
          </a:p>
        </p:txBody>
      </p:sp>
    </p:spTree>
    <p:extLst>
      <p:ext uri="{BB962C8B-B14F-4D97-AF65-F5344CB8AC3E}">
        <p14:creationId xmlns:p14="http://schemas.microsoft.com/office/powerpoint/2010/main" val="32090194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1739</TotalTime>
  <Words>5706</Words>
  <Application>Microsoft Office PowerPoint</Application>
  <PresentationFormat>On-screen Show (4:3)</PresentationFormat>
  <Paragraphs>436</Paragraphs>
  <Slides>60</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Open Sans</vt:lpstr>
      <vt:lpstr>Wingdings</vt:lpstr>
      <vt:lpstr>Office Theme</vt:lpstr>
      <vt:lpstr>PISANJE IZVJEŠTAJA INTERNE REVIZIJE: PRAVILA, SAVJETI I TEHNIKE  II dio</vt:lpstr>
      <vt:lpstr>PowerPoint Presentation</vt:lpstr>
      <vt:lpstr>Sadržaj</vt:lpstr>
      <vt:lpstr>Šta je izvještaj interne revizije?</vt:lpstr>
      <vt:lpstr>Zašto je izvještaj važan?</vt:lpstr>
      <vt:lpstr>PODRUČJA KOJA TREBA RAZMOTRITI PRIJE PISANJA IZVJEŠTAJA</vt:lpstr>
      <vt:lpstr>PODRUČJA KOJA TREBA RAZMOTRITI PRIJE PISANJA IZVJEŠTAJA</vt:lpstr>
      <vt:lpstr>Koja je svrha i cilj izvještaja?</vt:lpstr>
      <vt:lpstr>Ko će čitati izvještaj?</vt:lpstr>
      <vt:lpstr>Ko će čitati izvještaj?</vt:lpstr>
      <vt:lpstr>Kako započeti?</vt:lpstr>
      <vt:lpstr>Kako započeti?</vt:lpstr>
      <vt:lpstr>Kako započeti?</vt:lpstr>
      <vt:lpstr>Mapa uma</vt:lpstr>
      <vt:lpstr>Mapa uma</vt:lpstr>
      <vt:lpstr>PowerPoint Presentation</vt:lpstr>
      <vt:lpstr>Kako strukturirati izvještaj?</vt:lpstr>
      <vt:lpstr>PowerPoint Presentation</vt:lpstr>
      <vt:lpstr>Izgled izvještaja</vt:lpstr>
      <vt:lpstr>5 C OKVIR U PISANJU IZVJEŠTAJA</vt:lpstr>
      <vt:lpstr>Kriterij</vt:lpstr>
      <vt:lpstr>Stanje</vt:lpstr>
      <vt:lpstr>Uzrok</vt:lpstr>
      <vt:lpstr>Posljedica</vt:lpstr>
      <vt:lpstr>Korektivna radnja</vt:lpstr>
      <vt:lpstr>STRUKTURIRANJE REVIZORSKOG IZVJEŠTAJA</vt:lpstr>
      <vt:lpstr>Izvršni rezime</vt:lpstr>
      <vt:lpstr>Izvršni rezime</vt:lpstr>
      <vt:lpstr>Uvod</vt:lpstr>
      <vt:lpstr>Revizorsko mišljenje</vt:lpstr>
      <vt:lpstr>Nalazi i preporuke</vt:lpstr>
      <vt:lpstr>Prilozi</vt:lpstr>
      <vt:lpstr>Oblik revizorskog izvještaja</vt:lpstr>
      <vt:lpstr>PISANJE NALAZA</vt:lpstr>
      <vt:lpstr>PISANJE NALAZA</vt:lpstr>
      <vt:lpstr>PISANJE NALAZA</vt:lpstr>
      <vt:lpstr>Kriterij - primjer</vt:lpstr>
      <vt:lpstr>Nalazi</vt:lpstr>
      <vt:lpstr>Kakav treba da bude nalaz?</vt:lpstr>
      <vt:lpstr>Dodatne smjernice o nalazima</vt:lpstr>
      <vt:lpstr>Kako odlučiti da li je nalaz od manjeg značaja?</vt:lpstr>
      <vt:lpstr>DAVANJE PREPORUKA</vt:lpstr>
      <vt:lpstr>DAVANJE PREPORUKA</vt:lpstr>
      <vt:lpstr>Kakva treba biti preporuka?</vt:lpstr>
      <vt:lpstr>Preporuka </vt:lpstr>
      <vt:lpstr>Karakteristike dobro napisanih nalaza i preporuka</vt:lpstr>
      <vt:lpstr>SAVJETI ZA PISANJE IZVJEŠTAJA </vt:lpstr>
      <vt:lpstr>SAVJETI ZA PISANJE IZVJEŠTAJA </vt:lpstr>
      <vt:lpstr>SAVJETI ZA PISANJE IZVJEŠTAJA </vt:lpstr>
      <vt:lpstr>Kako poboljšati čitljivost izvještaja?</vt:lpstr>
      <vt:lpstr>Kako poboljšati čitljivost izvještaja?</vt:lpstr>
      <vt:lpstr>Koliko dug treba biti revizorski izvještaj?</vt:lpstr>
      <vt:lpstr>Koliko dug treba biti revizorski izvještaj?</vt:lpstr>
      <vt:lpstr>Koji su mogući rizici s kojima se suočavamo?</vt:lpstr>
      <vt:lpstr>Koji su mogući rizici s kojima se suočavamo?</vt:lpstr>
      <vt:lpstr>Kontrolna lista za provjeru izvještaja</vt:lpstr>
      <vt:lpstr>Prezentacija izvještaja</vt:lpstr>
      <vt:lpstr>PowerPoint Presentation</vt:lpstr>
      <vt:lpstr>REZIME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Velickovic</dc:creator>
  <cp:lastModifiedBy>Vladimir Markovic</cp:lastModifiedBy>
  <cp:revision>76</cp:revision>
  <dcterms:created xsi:type="dcterms:W3CDTF">2019-04-24T11:33:41Z</dcterms:created>
  <dcterms:modified xsi:type="dcterms:W3CDTF">2024-04-18T10:48:09Z</dcterms:modified>
</cp:coreProperties>
</file>