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84" r:id="rId5"/>
    <p:sldId id="351" r:id="rId6"/>
    <p:sldId id="350" r:id="rId7"/>
    <p:sldId id="385" r:id="rId8"/>
    <p:sldId id="356" r:id="rId9"/>
    <p:sldId id="421" r:id="rId10"/>
    <p:sldId id="439" r:id="rId11"/>
    <p:sldId id="445" r:id="rId12"/>
    <p:sldId id="417" r:id="rId13"/>
    <p:sldId id="444" r:id="rId14"/>
    <p:sldId id="446" r:id="rId15"/>
    <p:sldId id="447" r:id="rId16"/>
    <p:sldId id="309" r:id="rId17"/>
    <p:sldId id="313" r:id="rId18"/>
    <p:sldId id="414" r:id="rId19"/>
    <p:sldId id="415" r:id="rId20"/>
    <p:sldId id="416" r:id="rId21"/>
    <p:sldId id="449" r:id="rId22"/>
    <p:sldId id="307" r:id="rId23"/>
    <p:sldId id="337" r:id="rId24"/>
    <p:sldId id="442" r:id="rId25"/>
    <p:sldId id="451" r:id="rId26"/>
    <p:sldId id="448" r:id="rId27"/>
    <p:sldId id="450" r:id="rId28"/>
    <p:sldId id="427" r:id="rId29"/>
    <p:sldId id="428" r:id="rId30"/>
    <p:sldId id="429" r:id="rId31"/>
    <p:sldId id="409" r:id="rId32"/>
    <p:sldId id="438" r:id="rId33"/>
    <p:sldId id="44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C000"/>
    <a:srgbClr val="70AD47"/>
    <a:srgbClr val="42BA97"/>
    <a:srgbClr val="3E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25" autoAdjust="0"/>
    <p:restoredTop sz="94404" autoAdjust="0"/>
  </p:normalViewPr>
  <p:slideViewPr>
    <p:cSldViewPr snapToGrid="0">
      <p:cViewPr varScale="1">
        <p:scale>
          <a:sx n="108" d="100"/>
          <a:sy n="108" d="100"/>
        </p:scale>
        <p:origin x="130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46E9CC-13CD-436E-936A-C5D708F90C74}" type="doc">
      <dgm:prSet loTypeId="urn:microsoft.com/office/officeart/2005/8/layout/arrow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7CFAC2D-95D0-4874-99E4-13A4B0969AA6}">
      <dgm:prSet phldrT="[Text]"/>
      <dgm:spPr/>
      <dgm:t>
        <a:bodyPr/>
        <a:lstStyle/>
        <a:p>
          <a:r>
            <a:rPr lang="bs-Latn-BA" dirty="0"/>
            <a:t>Kvalitetan GI FUK</a:t>
          </a:r>
          <a:endParaRPr lang="en-US" dirty="0"/>
        </a:p>
      </dgm:t>
    </dgm:pt>
    <dgm:pt modelId="{9C52FBAF-7471-450F-84F9-7FC8B5E5710B}" type="parTrans" cxnId="{12BD5483-AE97-48FE-B7B0-AC6858B06E16}">
      <dgm:prSet/>
      <dgm:spPr/>
      <dgm:t>
        <a:bodyPr/>
        <a:lstStyle/>
        <a:p>
          <a:endParaRPr lang="en-US"/>
        </a:p>
      </dgm:t>
    </dgm:pt>
    <dgm:pt modelId="{7E2E30EC-FFAE-4E37-BFED-C7985000475F}" type="sibTrans" cxnId="{12BD5483-AE97-48FE-B7B0-AC6858B06E16}">
      <dgm:prSet/>
      <dgm:spPr/>
      <dgm:t>
        <a:bodyPr/>
        <a:lstStyle/>
        <a:p>
          <a:endParaRPr lang="en-US"/>
        </a:p>
      </dgm:t>
    </dgm:pt>
    <dgm:pt modelId="{90BD3C3C-BF83-47B4-A013-2F4558CDEABF}">
      <dgm:prSet phldrT="[Text]"/>
      <dgm:spPr/>
      <dgm:t>
        <a:bodyPr/>
        <a:lstStyle/>
        <a:p>
          <a:r>
            <a:rPr lang="bs-Latn-BA" dirty="0"/>
            <a:t>Kvalitetan plan razvoja FUK</a:t>
          </a:r>
          <a:endParaRPr lang="en-US" dirty="0"/>
        </a:p>
      </dgm:t>
    </dgm:pt>
    <dgm:pt modelId="{D79239ED-1455-492B-9836-D9DE35AC265C}" type="parTrans" cxnId="{D2940AB7-8316-4ABE-8D03-7D0EF2ABA53B}">
      <dgm:prSet/>
      <dgm:spPr/>
      <dgm:t>
        <a:bodyPr/>
        <a:lstStyle/>
        <a:p>
          <a:endParaRPr lang="en-US"/>
        </a:p>
      </dgm:t>
    </dgm:pt>
    <dgm:pt modelId="{BBFCBADC-068B-4FA6-A46F-16B1852C187E}" type="sibTrans" cxnId="{D2940AB7-8316-4ABE-8D03-7D0EF2ABA53B}">
      <dgm:prSet/>
      <dgm:spPr/>
      <dgm:t>
        <a:bodyPr/>
        <a:lstStyle/>
        <a:p>
          <a:endParaRPr lang="en-US"/>
        </a:p>
      </dgm:t>
    </dgm:pt>
    <dgm:pt modelId="{21481631-992E-4558-B6BE-F0154C6020E0}" type="pres">
      <dgm:prSet presAssocID="{6E46E9CC-13CD-436E-936A-C5D708F90C74}" presName="diagram" presStyleCnt="0">
        <dgm:presLayoutVars>
          <dgm:dir/>
          <dgm:resizeHandles val="exact"/>
        </dgm:presLayoutVars>
      </dgm:prSet>
      <dgm:spPr/>
    </dgm:pt>
    <dgm:pt modelId="{F724EE0F-FEA3-4781-BCC9-7EE0D9A80182}" type="pres">
      <dgm:prSet presAssocID="{17CFAC2D-95D0-4874-99E4-13A4B0969AA6}" presName="arrow" presStyleLbl="node1" presStyleIdx="0" presStyleCnt="2">
        <dgm:presLayoutVars>
          <dgm:bulletEnabled val="1"/>
        </dgm:presLayoutVars>
      </dgm:prSet>
      <dgm:spPr/>
    </dgm:pt>
    <dgm:pt modelId="{D28BF7DA-FA09-41CD-B620-59C120C4844D}" type="pres">
      <dgm:prSet presAssocID="{90BD3C3C-BF83-47B4-A013-2F4558CDEABF}" presName="arrow" presStyleLbl="node1" presStyleIdx="1" presStyleCnt="2">
        <dgm:presLayoutVars>
          <dgm:bulletEnabled val="1"/>
        </dgm:presLayoutVars>
      </dgm:prSet>
      <dgm:spPr/>
    </dgm:pt>
  </dgm:ptLst>
  <dgm:cxnLst>
    <dgm:cxn modelId="{A73EB068-BC02-4479-A4AA-8EF0337BBAF0}" type="presOf" srcId="{6E46E9CC-13CD-436E-936A-C5D708F90C74}" destId="{21481631-992E-4558-B6BE-F0154C6020E0}" srcOrd="0" destOrd="0" presId="urn:microsoft.com/office/officeart/2005/8/layout/arrow5"/>
    <dgm:cxn modelId="{12BD5483-AE97-48FE-B7B0-AC6858B06E16}" srcId="{6E46E9CC-13CD-436E-936A-C5D708F90C74}" destId="{17CFAC2D-95D0-4874-99E4-13A4B0969AA6}" srcOrd="0" destOrd="0" parTransId="{9C52FBAF-7471-450F-84F9-7FC8B5E5710B}" sibTransId="{7E2E30EC-FFAE-4E37-BFED-C7985000475F}"/>
    <dgm:cxn modelId="{E24A8785-1A21-44DC-B13B-06F7ECD6F5AA}" type="presOf" srcId="{17CFAC2D-95D0-4874-99E4-13A4B0969AA6}" destId="{F724EE0F-FEA3-4781-BCC9-7EE0D9A80182}" srcOrd="0" destOrd="0" presId="urn:microsoft.com/office/officeart/2005/8/layout/arrow5"/>
    <dgm:cxn modelId="{D2940AB7-8316-4ABE-8D03-7D0EF2ABA53B}" srcId="{6E46E9CC-13CD-436E-936A-C5D708F90C74}" destId="{90BD3C3C-BF83-47B4-A013-2F4558CDEABF}" srcOrd="1" destOrd="0" parTransId="{D79239ED-1455-492B-9836-D9DE35AC265C}" sibTransId="{BBFCBADC-068B-4FA6-A46F-16B1852C187E}"/>
    <dgm:cxn modelId="{7C4385D4-3477-4078-AC1D-2F5C6239A997}" type="presOf" srcId="{90BD3C3C-BF83-47B4-A013-2F4558CDEABF}" destId="{D28BF7DA-FA09-41CD-B620-59C120C4844D}" srcOrd="0" destOrd="0" presId="urn:microsoft.com/office/officeart/2005/8/layout/arrow5"/>
    <dgm:cxn modelId="{9D0868C8-075E-44EA-925D-2A8F9A6449A2}" type="presParOf" srcId="{21481631-992E-4558-B6BE-F0154C6020E0}" destId="{F724EE0F-FEA3-4781-BCC9-7EE0D9A80182}" srcOrd="0" destOrd="0" presId="urn:microsoft.com/office/officeart/2005/8/layout/arrow5"/>
    <dgm:cxn modelId="{8BB11760-6081-4F8D-A451-685BB944315F}" type="presParOf" srcId="{21481631-992E-4558-B6BE-F0154C6020E0}" destId="{D28BF7DA-FA09-41CD-B620-59C120C4844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4EE0F-FEA3-4781-BCC9-7EE0D9A80182}">
      <dsp:nvSpPr>
        <dsp:cNvPr id="0" name=""/>
        <dsp:cNvSpPr/>
      </dsp:nvSpPr>
      <dsp:spPr>
        <a:xfrm rot="16200000">
          <a:off x="673" y="257906"/>
          <a:ext cx="3835524" cy="3835524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3500" kern="1200" dirty="0"/>
            <a:t>Kvalitetan GI FUK</a:t>
          </a:r>
          <a:endParaRPr lang="en-US" sz="3500" kern="1200" dirty="0"/>
        </a:p>
      </dsp:txBody>
      <dsp:txXfrm rot="5400000">
        <a:off x="674" y="1216787"/>
        <a:ext cx="3164307" cy="1917762"/>
      </dsp:txXfrm>
    </dsp:sp>
    <dsp:sp modelId="{D28BF7DA-FA09-41CD-B620-59C120C4844D}">
      <dsp:nvSpPr>
        <dsp:cNvPr id="0" name=""/>
        <dsp:cNvSpPr/>
      </dsp:nvSpPr>
      <dsp:spPr>
        <a:xfrm rot="5400000">
          <a:off x="4050502" y="257906"/>
          <a:ext cx="3835524" cy="3835524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3500" kern="1200" dirty="0"/>
            <a:t>Kvalitetan plan razvoja FUK</a:t>
          </a:r>
          <a:endParaRPr lang="en-US" sz="3500" kern="1200" dirty="0"/>
        </a:p>
      </dsp:txBody>
      <dsp:txXfrm rot="-5400000">
        <a:off x="4721720" y="1216787"/>
        <a:ext cx="3164307" cy="1917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6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1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2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1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4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8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0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9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3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FBF5-2EA4-428B-B3E2-E425E4BEFE6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8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1FBF5-2EA4-428B-B3E2-E425E4BEFE6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C962F-56FA-4D9B-A21D-E92FBA76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2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belma.islamovic@fmf.gov.ba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onja.ljepava@fmf.gov.b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271E1E-9339-8B20-CF41-C1966D729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5431"/>
            <a:ext cx="5111496" cy="363082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2B0F96D-9FF5-41AD-88CE-07BE0C3F2A77}"/>
              </a:ext>
            </a:extLst>
          </p:cNvPr>
          <p:cNvSpPr txBox="1">
            <a:spLocks/>
          </p:cNvSpPr>
          <p:nvPr/>
        </p:nvSpPr>
        <p:spPr>
          <a:xfrm>
            <a:off x="5357916" y="4998075"/>
            <a:ext cx="3637230" cy="1003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s-Latn-BA" dirty="0"/>
              <a:t>Predavači: Belma Islamović</a:t>
            </a:r>
          </a:p>
          <a:p>
            <a:pPr algn="r"/>
            <a:r>
              <a:rPr lang="bs-Latn-BA" dirty="0"/>
              <a:t>Monja Čabrilo</a:t>
            </a:r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660436" y="6321084"/>
            <a:ext cx="3637230" cy="3022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Latn-BA" sz="1800" dirty="0"/>
              <a:t>18.</a:t>
            </a:r>
            <a:r>
              <a:rPr lang="en-US" sz="1800" dirty="0"/>
              <a:t>04.</a:t>
            </a:r>
            <a:r>
              <a:rPr lang="bs-Latn-BA" sz="1800" dirty="0"/>
              <a:t>2024. godine</a:t>
            </a:r>
            <a:endParaRPr lang="en-US" sz="1800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92851" y="1194717"/>
            <a:ext cx="7772400" cy="1430714"/>
          </a:xfrm>
        </p:spPr>
        <p:txBody>
          <a:bodyPr>
            <a:noAutofit/>
          </a:bodyPr>
          <a:lstStyle/>
          <a:p>
            <a:r>
              <a:rPr lang="en-US" sz="4400" dirty="0" err="1"/>
              <a:t>Izrada</a:t>
            </a:r>
            <a:r>
              <a:rPr lang="en-US" sz="4400" dirty="0"/>
              <a:t> </a:t>
            </a:r>
            <a:r>
              <a:rPr lang="en-US" sz="4400" dirty="0" err="1"/>
              <a:t>planova</a:t>
            </a:r>
            <a:r>
              <a:rPr lang="en-US" sz="4400" dirty="0"/>
              <a:t> za </a:t>
            </a:r>
            <a:r>
              <a:rPr lang="en-US" sz="4400" dirty="0" err="1"/>
              <a:t>razvoj</a:t>
            </a:r>
            <a:r>
              <a:rPr lang="en-US" sz="4400" dirty="0"/>
              <a:t> FUK - </a:t>
            </a:r>
            <a:r>
              <a:rPr lang="en-US" sz="4400" dirty="0" err="1"/>
              <a:t>praktični</a:t>
            </a:r>
            <a:r>
              <a:rPr lang="en-US" sz="4400" dirty="0"/>
              <a:t> </a:t>
            </a:r>
            <a:r>
              <a:rPr lang="en-US" sz="4400" dirty="0" err="1"/>
              <a:t>primjeri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76053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F24040-F27F-4015-952B-A05790914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248" y="1358020"/>
            <a:ext cx="5690828" cy="53719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s-Latn-BA" dirty="0"/>
              <a:t>Koordinaciju izrade GI FUK u organizaciji provodi imenovani koordinator za finansijsko upravljanje i kontrolu na način da:</a:t>
            </a:r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r>
              <a:rPr lang="bs-Latn-BA" dirty="0"/>
              <a:t>1.A Dostavi obrazac GI FUK svim rukovodiocima u organizaciji i zatraži popunjavanje podataka </a:t>
            </a:r>
            <a:r>
              <a:rPr lang="bs-Latn-BA" b="1" u="sng" dirty="0"/>
              <a:t>uključujući planirane mjere</a:t>
            </a:r>
            <a:r>
              <a:rPr lang="bs-Latn-BA" dirty="0"/>
              <a:t> (svako u okviru svoje nadležnosti) ili</a:t>
            </a:r>
          </a:p>
          <a:p>
            <a:pPr marL="0" indent="0">
              <a:buNone/>
            </a:pPr>
            <a:r>
              <a:rPr lang="bs-Latn-BA" dirty="0"/>
              <a:t>1. B Dostavi prethodni GI FUK svim rukovodiocima u organizaciji i zatraži ažuriranje podataka </a:t>
            </a:r>
            <a:r>
              <a:rPr lang="bs-Latn-BA" b="1" u="sng" dirty="0"/>
              <a:t>uključujući planirane mjere</a:t>
            </a:r>
            <a:r>
              <a:rPr lang="bs-Latn-BA" dirty="0"/>
              <a:t> (svako u okviru svoje nadležnosti)</a:t>
            </a:r>
          </a:p>
          <a:p>
            <a:pPr marL="0" indent="0">
              <a:buNone/>
            </a:pPr>
            <a:r>
              <a:rPr lang="bs-Latn-BA" dirty="0"/>
              <a:t>2. Objedini dostavljene podatke i finalnu verziju dostavi svima putem emaila na pregled i saglasnost</a:t>
            </a:r>
          </a:p>
          <a:p>
            <a:pPr marL="0" indent="0">
              <a:buNone/>
            </a:pPr>
            <a:r>
              <a:rPr lang="bs-Latn-BA" dirty="0"/>
              <a:t>3. Dostavi rukovodiocu organizacije na odobrenje i potpis</a:t>
            </a:r>
          </a:p>
          <a:p>
            <a:pPr marL="0" indent="0">
              <a:buNone/>
            </a:pPr>
            <a:r>
              <a:rPr lang="bs-Latn-BA" dirty="0"/>
              <a:t>4. Pošalje GI FUK nadležnoj organizaciji</a:t>
            </a:r>
          </a:p>
          <a:p>
            <a:pPr marL="0" indent="0">
              <a:buNone/>
            </a:pPr>
            <a:endParaRPr lang="bs-Latn-B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408EFB-4327-49F4-AC2A-EC42D2BBB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17" y="3180893"/>
            <a:ext cx="2955231" cy="184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9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7AC7C4-BECA-2169-7628-D7A8459C06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85044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1454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0;p37"/>
          <p:cNvSpPr txBox="1">
            <a:spLocks/>
          </p:cNvSpPr>
          <p:nvPr/>
        </p:nvSpPr>
        <p:spPr>
          <a:xfrm>
            <a:off x="3801415" y="1277973"/>
            <a:ext cx="5171942" cy="543064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r-HR" sz="2400" dirty="0"/>
              <a:t>IZVJEŠTAVANJE -PRIJELAZNA FAZA:</a:t>
            </a:r>
          </a:p>
          <a:p>
            <a:pPr marL="0" indent="0" algn="just">
              <a:buNone/>
            </a:pPr>
            <a:r>
              <a:rPr lang="hr-HR" sz="2400" dirty="0"/>
              <a:t>Izvještavanje o funkcionisanju sistema FUK za 2023. godinu koje ulazi u završnu fazu,  provodi se ove godine kombinovano: </a:t>
            </a:r>
          </a:p>
          <a:p>
            <a:pPr marL="0" indent="0" algn="just">
              <a:buNone/>
            </a:pPr>
            <a:r>
              <a:rPr lang="hr-HR" sz="2400" b="1" dirty="0"/>
              <a:t>dostava pisanog obrasca GI FUK (Prilog1) i unos istog u aplikaciju PIFC.</a:t>
            </a:r>
          </a:p>
          <a:p>
            <a:pPr marL="0" indent="0" algn="just">
              <a:buNone/>
            </a:pPr>
            <a:endParaRPr lang="hr-HR" sz="1000" dirty="0"/>
          </a:p>
          <a:p>
            <a:pPr marL="0" indent="0" algn="just">
              <a:buNone/>
            </a:pPr>
            <a:r>
              <a:rPr lang="hr-HR" sz="2400" dirty="0"/>
              <a:t>Izvještavanje o funkcionisanju sistema FUK za 2024. godinu biće provedeno na način da će korisnici </a:t>
            </a:r>
            <a:r>
              <a:rPr lang="hr-HR" sz="2400" b="1" dirty="0"/>
              <a:t>unositi podatke u aplikaciju PIFC, vršiti ispis iz aplikacije i isti potpisan i protokolisan slati nadležnom organu.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4368"/>
            <a:ext cx="3801414" cy="203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74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999C903-4C8E-558F-DB7E-DAB4AEE99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187" y="1140642"/>
            <a:ext cx="5203593" cy="5542961"/>
          </a:xfrm>
        </p:spPr>
        <p:txBody>
          <a:bodyPr>
            <a:normAutofit lnSpcReduction="10000"/>
          </a:bodyPr>
          <a:lstStyle/>
          <a:p>
            <a:endParaRPr lang="hr-HR" dirty="0"/>
          </a:p>
          <a:p>
            <a:pPr marL="0" indent="0" algn="just">
              <a:buNone/>
            </a:pPr>
            <a:r>
              <a:rPr lang="bs-Latn-BA" dirty="0"/>
              <a:t>U završnoj fazi izrade je i Pravilnik o izmjenama i dopunama Pravilnika o provođenju finansijskog upravljanja i kontrole u javnom sektoru u FBiH.</a:t>
            </a:r>
          </a:p>
          <a:p>
            <a:pPr algn="just"/>
            <a:endParaRPr lang="bs-Latn-BA" dirty="0"/>
          </a:p>
          <a:p>
            <a:pPr marL="0" indent="0" algn="just">
              <a:buNone/>
            </a:pPr>
            <a:r>
              <a:rPr lang="bs-Latn-BA" dirty="0"/>
              <a:t>Obzirom da se dio izmjena odnosi na obrazac za izvještavanje, njegova objava bila je odgođena dok se ne završi proces godišnjeg izvještavanja za 2023. godinu (koji ulazi u završnu fazu), kako ne bi izazvao zabunu kod korisnika.</a:t>
            </a:r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6E8445-E914-4EB6-5091-2A78A7AAE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5810"/>
            <a:ext cx="3627028" cy="264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57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11EBCB-30E3-FB24-0212-EE2112F43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10" t="-234" r="6606" b="234"/>
          <a:stretch/>
        </p:blipFill>
        <p:spPr>
          <a:xfrm>
            <a:off x="3465470" y="1896159"/>
            <a:ext cx="5494806" cy="390055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BBBD15-AAB3-38A7-7553-32D73C25CE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1" b="-1164"/>
          <a:stretch/>
        </p:blipFill>
        <p:spPr>
          <a:xfrm>
            <a:off x="0" y="2748782"/>
            <a:ext cx="3465470" cy="243846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D6C52BE-913E-46A0-8956-86287777C74E}"/>
              </a:ext>
            </a:extLst>
          </p:cNvPr>
          <p:cNvSpPr/>
          <p:nvPr/>
        </p:nvSpPr>
        <p:spPr>
          <a:xfrm>
            <a:off x="3339778" y="3873525"/>
            <a:ext cx="5746190" cy="201123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153B054-D73A-732C-B06F-EFBCB88E7028}"/>
              </a:ext>
            </a:extLst>
          </p:cNvPr>
          <p:cNvSpPr/>
          <p:nvPr/>
        </p:nvSpPr>
        <p:spPr>
          <a:xfrm>
            <a:off x="3339778" y="2268015"/>
            <a:ext cx="5620498" cy="96153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4CB6E1-2A62-4E2F-ADFA-459277CE777D}"/>
              </a:ext>
            </a:extLst>
          </p:cNvPr>
          <p:cNvSpPr txBox="1"/>
          <p:nvPr/>
        </p:nvSpPr>
        <p:spPr>
          <a:xfrm>
            <a:off x="276130" y="1299696"/>
            <a:ext cx="5494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s-Latn-BA" sz="1800" dirty="0"/>
              <a:t>Pravilnik o provođenju finansijskog upravljanja i kontrole u javnom sektoru u Federaciji Bosne i Hercegovine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841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AA3-C5A1-AA6D-EB0E-BA493ED64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0" y="1161289"/>
            <a:ext cx="5040630" cy="50156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s-Latn-BA" b="1" u="sng" dirty="0"/>
              <a:t>Dosadašnje dileme:</a:t>
            </a:r>
          </a:p>
          <a:p>
            <a:endParaRPr lang="bs-Latn-BA" dirty="0"/>
          </a:p>
          <a:p>
            <a:r>
              <a:rPr lang="bs-Latn-BA" dirty="0"/>
              <a:t>Kako treba izgledati plan razvoja FUK?</a:t>
            </a:r>
          </a:p>
          <a:p>
            <a:pPr marL="0" indent="0">
              <a:buNone/>
            </a:pPr>
            <a:endParaRPr lang="bs-Latn-BA" dirty="0"/>
          </a:p>
          <a:p>
            <a:r>
              <a:rPr lang="bs-Latn-BA" dirty="0"/>
              <a:t>Koliko obiman treba biti dokument razvoja FUK?</a:t>
            </a:r>
          </a:p>
          <a:p>
            <a:pPr marL="0" indent="0">
              <a:buNone/>
            </a:pPr>
            <a:endParaRPr lang="bs-Latn-BA" dirty="0"/>
          </a:p>
          <a:p>
            <a:r>
              <a:rPr lang="bs-Latn-BA" dirty="0"/>
              <a:t>U kojem vremenskom periodu se plan razvoja FUK donosi?</a:t>
            </a:r>
          </a:p>
          <a:p>
            <a:endParaRPr lang="bs-Latn-BA" dirty="0"/>
          </a:p>
          <a:p>
            <a:r>
              <a:rPr lang="bs-Latn-BA" dirty="0"/>
              <a:t>Treba li biti potpisan/formalan?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D751A-99C3-5FB3-0599-2C58DA74D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6745"/>
            <a:ext cx="3134162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17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3C518-70A6-7266-185F-A3B51E12A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8940" y="1432875"/>
            <a:ext cx="4671682" cy="48398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000" dirty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r>
              <a:rPr lang="hr-HR" sz="2400" dirty="0"/>
              <a:t>Biće uvedena dva nova obrasca koja će olakšati planiranje i praćenje mjera za unaprijeđenje sistema internih kontrola u organizaciji:</a:t>
            </a:r>
          </a:p>
          <a:p>
            <a:pPr marL="0" indent="0" algn="just">
              <a:buNone/>
            </a:pPr>
            <a:endParaRPr lang="hr-HR" sz="2400" dirty="0"/>
          </a:p>
          <a:p>
            <a:pPr marL="0" indent="0" algn="just">
              <a:buNone/>
            </a:pPr>
            <a:r>
              <a:rPr lang="hr-HR" sz="2400" dirty="0"/>
              <a:t>1. </a:t>
            </a:r>
            <a:r>
              <a:rPr lang="pl-PL" sz="2400" dirty="0"/>
              <a:t>Akcioni plan za razvoj finansijskog upravljanja i kontrole </a:t>
            </a:r>
          </a:p>
          <a:p>
            <a:pPr marL="0" indent="0" algn="just">
              <a:buNone/>
            </a:pPr>
            <a:endParaRPr lang="pl-PL" sz="2400" dirty="0"/>
          </a:p>
          <a:p>
            <a:pPr marL="0" indent="0" algn="just">
              <a:buNone/>
            </a:pPr>
            <a:r>
              <a:rPr lang="pl-PL" sz="2400" dirty="0"/>
              <a:t>2. Izvještaj o relizaciji Akcionog plana za razvoj finansijskog upravljanja i kontrole</a:t>
            </a:r>
            <a:endParaRPr lang="hr-H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752F0F-5AF8-D7CB-8DFD-6A403AC12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2058"/>
            <a:ext cx="4128940" cy="339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0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3C518-70A6-7266-185F-A3B51E12A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6647" y="1913641"/>
            <a:ext cx="4656842" cy="401228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hr-HR" sz="2400" dirty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endParaRPr lang="hr-HR" sz="1800" dirty="0"/>
          </a:p>
          <a:p>
            <a:pPr marL="0" indent="0" algn="just">
              <a:buNone/>
            </a:pPr>
            <a:r>
              <a:rPr lang="hr-HR" sz="2400" dirty="0"/>
              <a:t>Obrasci </a:t>
            </a:r>
            <a:r>
              <a:rPr lang="pl-PL" sz="2400" b="1" dirty="0"/>
              <a:t>Akcioni plan za razvoj finansijskog upravljanja i kontrole </a:t>
            </a:r>
            <a:r>
              <a:rPr lang="pl-PL" sz="2400" dirty="0"/>
              <a:t>i </a:t>
            </a:r>
            <a:r>
              <a:rPr lang="pl-PL" sz="2400" b="1" dirty="0"/>
              <a:t>Izvještaj o relizaciji Akcionog plana za razvoj finansijskog upravljanja i kontrole </a:t>
            </a:r>
            <a:r>
              <a:rPr lang="pl-PL" sz="2400" dirty="0"/>
              <a:t>direktno su  povezani sa dijelom obrasca GI FUK (Mjere koje se planiraju poduzeti za dalji razvoj finansijskog upravljanja i kontrole po coso komponentama) i popunjavaju se preuzimanjem mjera navedenih u GI FUK.</a:t>
            </a:r>
            <a:endParaRPr lang="hr-H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184A86-8396-21E7-3FE3-311111BDD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0078"/>
            <a:ext cx="4163626" cy="241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45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66" y="1284747"/>
            <a:ext cx="7645000" cy="46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6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B90476-8AB6-4959-98D6-70DA3B693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00" y="1420420"/>
            <a:ext cx="8140238" cy="52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65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98" y="599650"/>
            <a:ext cx="7886700" cy="1325563"/>
          </a:xfrm>
        </p:spPr>
        <p:txBody>
          <a:bodyPr/>
          <a:lstStyle/>
          <a:p>
            <a:r>
              <a:rPr lang="bs-Latn-BA" dirty="0"/>
              <a:t>			SADRŽAJ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599" y="1708003"/>
            <a:ext cx="7886699" cy="4882920"/>
          </a:xfrm>
        </p:spPr>
        <p:txBody>
          <a:bodyPr>
            <a:normAutofit/>
          </a:bodyPr>
          <a:lstStyle/>
          <a:p>
            <a:r>
              <a:rPr lang="en-US" dirty="0" err="1"/>
              <a:t>Značaj</a:t>
            </a:r>
            <a:r>
              <a:rPr lang="en-US" dirty="0"/>
              <a:t> </a:t>
            </a:r>
            <a:r>
              <a:rPr lang="en-US" dirty="0" err="1"/>
              <a:t>samoprocjene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internih </a:t>
            </a:r>
            <a:r>
              <a:rPr lang="en-US" dirty="0" err="1"/>
              <a:t>kontrola</a:t>
            </a:r>
            <a:r>
              <a:rPr lang="en-US" dirty="0"/>
              <a:t> - </a:t>
            </a:r>
            <a:r>
              <a:rPr lang="bs-Latn-BA" dirty="0"/>
              <a:t>  </a:t>
            </a:r>
            <a:r>
              <a:rPr lang="en-US" dirty="0"/>
              <a:t>GI FUK za </a:t>
            </a:r>
            <a:r>
              <a:rPr lang="en-US" dirty="0" err="1"/>
              <a:t>planove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 FUK</a:t>
            </a:r>
            <a:endParaRPr lang="bs-Latn-BA" dirty="0"/>
          </a:p>
          <a:p>
            <a:endParaRPr lang="en-US" sz="1600" dirty="0"/>
          </a:p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analizirati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GI FUK?</a:t>
            </a:r>
            <a:endParaRPr lang="bs-Latn-BA" dirty="0"/>
          </a:p>
          <a:p>
            <a:endParaRPr lang="en-US" sz="1800" dirty="0"/>
          </a:p>
          <a:p>
            <a:r>
              <a:rPr lang="en-US" dirty="0" err="1"/>
              <a:t>Izrada</a:t>
            </a:r>
            <a:r>
              <a:rPr lang="en-US" dirty="0"/>
              <a:t> </a:t>
            </a:r>
            <a:r>
              <a:rPr lang="en-US" dirty="0" err="1"/>
              <a:t>efikasnog</a:t>
            </a:r>
            <a:r>
              <a:rPr lang="en-US" dirty="0"/>
              <a:t> </a:t>
            </a:r>
            <a:r>
              <a:rPr lang="en-US" dirty="0" err="1"/>
              <a:t>akcionog</a:t>
            </a:r>
            <a:r>
              <a:rPr lang="en-US" dirty="0"/>
              <a:t> plana za </a:t>
            </a:r>
            <a:r>
              <a:rPr lang="en-US" dirty="0" err="1"/>
              <a:t>unaprijeđenje</a:t>
            </a:r>
            <a:r>
              <a:rPr lang="en-US" dirty="0"/>
              <a:t> FUK</a:t>
            </a:r>
            <a:endParaRPr lang="bs-Latn-BA" dirty="0"/>
          </a:p>
          <a:p>
            <a:endParaRPr lang="en-US" sz="1600" dirty="0"/>
          </a:p>
          <a:p>
            <a:r>
              <a:rPr lang="en-US" dirty="0" err="1"/>
              <a:t>Primjer</a:t>
            </a:r>
            <a:r>
              <a:rPr lang="en-US" dirty="0"/>
              <a:t> plana za </a:t>
            </a:r>
            <a:r>
              <a:rPr lang="en-US" dirty="0" err="1"/>
              <a:t>razvoj</a:t>
            </a:r>
            <a:r>
              <a:rPr lang="en-US" dirty="0"/>
              <a:t> FUK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praktične</a:t>
            </a:r>
            <a:r>
              <a:rPr lang="en-US" dirty="0"/>
              <a:t> </a:t>
            </a:r>
            <a:r>
              <a:rPr lang="en-US" dirty="0" err="1"/>
              <a:t>dileme</a:t>
            </a:r>
            <a:endParaRPr lang="bs-Latn-BA" dirty="0"/>
          </a:p>
          <a:p>
            <a:endParaRPr lang="en-US" sz="2000" dirty="0"/>
          </a:p>
          <a:p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odgovori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05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23546A-846A-4EB8-A626-F709F65D6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95" y="1405003"/>
            <a:ext cx="7918393" cy="527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51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C13250F4-394D-42FE-90D5-CD1C0011F3B1}"/>
              </a:ext>
            </a:extLst>
          </p:cNvPr>
          <p:cNvSpPr/>
          <p:nvPr/>
        </p:nvSpPr>
        <p:spPr>
          <a:xfrm>
            <a:off x="3012309" y="2708829"/>
            <a:ext cx="3361545" cy="54259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9EBDF5C-0E0C-40A2-9A4D-EFC8304C1341}"/>
              </a:ext>
            </a:extLst>
          </p:cNvPr>
          <p:cNvSpPr/>
          <p:nvPr/>
        </p:nvSpPr>
        <p:spPr>
          <a:xfrm>
            <a:off x="1536810" y="1018303"/>
            <a:ext cx="6312544" cy="5127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8514E4B-2098-43F4-96C2-A4FC635474ED}"/>
              </a:ext>
            </a:extLst>
          </p:cNvPr>
          <p:cNvSpPr/>
          <p:nvPr/>
        </p:nvSpPr>
        <p:spPr>
          <a:xfrm>
            <a:off x="1536810" y="1838736"/>
            <a:ext cx="6312544" cy="500327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B84431-FC18-49C1-AA9A-7F9865D890B9}"/>
              </a:ext>
            </a:extLst>
          </p:cNvPr>
          <p:cNvSpPr txBox="1"/>
          <p:nvPr/>
        </p:nvSpPr>
        <p:spPr>
          <a:xfrm>
            <a:off x="1584898" y="1095364"/>
            <a:ext cx="607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s-Latn-BA" dirty="0"/>
              <a:t>GI FUK – Godišnji izvještaj o finansijskom upravljanju i kontroli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8301CF-A768-4960-843C-285C30A03CCE}"/>
              </a:ext>
            </a:extLst>
          </p:cNvPr>
          <p:cNvSpPr txBox="1"/>
          <p:nvPr/>
        </p:nvSpPr>
        <p:spPr>
          <a:xfrm>
            <a:off x="3440495" y="2755953"/>
            <a:ext cx="2505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s-Latn-BA" dirty="0"/>
              <a:t>Rukovoditelj organizacije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B7A4C6E-075E-49B0-9E0D-3EEB6C88F354}"/>
              </a:ext>
            </a:extLst>
          </p:cNvPr>
          <p:cNvSpPr/>
          <p:nvPr/>
        </p:nvSpPr>
        <p:spPr>
          <a:xfrm>
            <a:off x="5750459" y="3395304"/>
            <a:ext cx="3361546" cy="127076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E088AA1-D95F-4C7B-BB2D-8913BA237290}"/>
              </a:ext>
            </a:extLst>
          </p:cNvPr>
          <p:cNvSpPr/>
          <p:nvPr/>
        </p:nvSpPr>
        <p:spPr>
          <a:xfrm>
            <a:off x="386122" y="3721207"/>
            <a:ext cx="2896088" cy="66827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762ADB-57D5-407E-9D12-6918C1D0DB4A}"/>
              </a:ext>
            </a:extLst>
          </p:cNvPr>
          <p:cNvSpPr/>
          <p:nvPr/>
        </p:nvSpPr>
        <p:spPr>
          <a:xfrm>
            <a:off x="690136" y="4766055"/>
            <a:ext cx="8005892" cy="4223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96A080-8241-4D89-A155-4BECA10A2A85}"/>
              </a:ext>
            </a:extLst>
          </p:cNvPr>
          <p:cNvSpPr txBox="1"/>
          <p:nvPr/>
        </p:nvSpPr>
        <p:spPr>
          <a:xfrm>
            <a:off x="5850383" y="3514197"/>
            <a:ext cx="3161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s-Latn-BA" dirty="0"/>
              <a:t>Resorno ministarstvo ili</a:t>
            </a:r>
          </a:p>
          <a:p>
            <a:pPr algn="ctr"/>
            <a:r>
              <a:rPr lang="bs-Latn-BA" dirty="0"/>
              <a:t>Ministarstvo finansija ili</a:t>
            </a:r>
          </a:p>
          <a:p>
            <a:pPr algn="ctr"/>
            <a:r>
              <a:rPr lang="bs-Latn-BA" dirty="0"/>
              <a:t>Federalno ministarstvo finansija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0540FFE-F0A0-4D3E-84C9-274C459FD3E2}"/>
              </a:ext>
            </a:extLst>
          </p:cNvPr>
          <p:cNvSpPr/>
          <p:nvPr/>
        </p:nvSpPr>
        <p:spPr>
          <a:xfrm>
            <a:off x="1223145" y="5481507"/>
            <a:ext cx="6793884" cy="4585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1BD4B7-D15B-470F-BB1F-22ADC7E138E3}"/>
              </a:ext>
            </a:extLst>
          </p:cNvPr>
          <p:cNvSpPr txBox="1"/>
          <p:nvPr/>
        </p:nvSpPr>
        <p:spPr>
          <a:xfrm>
            <a:off x="836211" y="3717897"/>
            <a:ext cx="1980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s-Latn-BA" dirty="0"/>
              <a:t>Organizacija </a:t>
            </a:r>
          </a:p>
          <a:p>
            <a:pPr algn="ctr"/>
            <a:r>
              <a:rPr lang="bs-Latn-BA" dirty="0"/>
              <a:t>Koordinator za FUK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E89BD7-E4FE-4AFF-9606-50DF04EE29D5}"/>
              </a:ext>
            </a:extLst>
          </p:cNvPr>
          <p:cNvSpPr txBox="1"/>
          <p:nvPr/>
        </p:nvSpPr>
        <p:spPr>
          <a:xfrm>
            <a:off x="893075" y="4807603"/>
            <a:ext cx="756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s-Latn-BA" dirty="0"/>
              <a:t>Prilog 2 -  Izvještaj o realizaciji plana za razvoj finansijskog upravljanja i kontrole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9E7D8F1-4957-4C21-B08C-496004E6C41B}"/>
              </a:ext>
            </a:extLst>
          </p:cNvPr>
          <p:cNvSpPr/>
          <p:nvPr/>
        </p:nvSpPr>
        <p:spPr>
          <a:xfrm>
            <a:off x="1370647" y="6212656"/>
            <a:ext cx="6498882" cy="422377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709E83-31E7-4B9F-B247-5992AAC7F4D5}"/>
              </a:ext>
            </a:extLst>
          </p:cNvPr>
          <p:cNvSpPr txBox="1"/>
          <p:nvPr/>
        </p:nvSpPr>
        <p:spPr>
          <a:xfrm>
            <a:off x="1754108" y="6231999"/>
            <a:ext cx="5635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s-Latn-BA" dirty="0"/>
              <a:t>Prilog 1 -  Plan za razvoj finansijskog upravljanja i kontrole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3739A2-AEB2-45BB-A2E7-794F2BAA41E8}"/>
              </a:ext>
            </a:extLst>
          </p:cNvPr>
          <p:cNvSpPr txBox="1"/>
          <p:nvPr/>
        </p:nvSpPr>
        <p:spPr>
          <a:xfrm>
            <a:off x="1669225" y="5497282"/>
            <a:ext cx="607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s-Latn-BA" dirty="0"/>
              <a:t>GI FUK – Godišnji izvještaj o finansijskom upravljanju i kontroli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C0F422-BFCE-4B50-9CF0-6074E5BC00E3}"/>
              </a:ext>
            </a:extLst>
          </p:cNvPr>
          <p:cNvSpPr txBox="1"/>
          <p:nvPr/>
        </p:nvSpPr>
        <p:spPr>
          <a:xfrm>
            <a:off x="1686207" y="1903544"/>
            <a:ext cx="5771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s-Latn-BA" dirty="0"/>
              <a:t>Prilog 1 -  Plan za razvoj finansijskog upravljanja i kontrole</a:t>
            </a:r>
          </a:p>
        </p:txBody>
      </p:sp>
      <p:pic>
        <p:nvPicPr>
          <p:cNvPr id="24" name="Graphic 23" descr="Checklist with solid fill">
            <a:extLst>
              <a:ext uri="{FF2B5EF4-FFF2-40B4-BE49-F238E27FC236}">
                <a16:creationId xmlns:a16="http://schemas.microsoft.com/office/drawing/2014/main" id="{BF68DB81-8908-4CB2-AF3E-8DADB884A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25016">
            <a:off x="5709317" y="2333727"/>
            <a:ext cx="397275" cy="397275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3C13EB3-3D9A-4966-AF90-B447E48084E7}"/>
              </a:ext>
            </a:extLst>
          </p:cNvPr>
          <p:cNvCxnSpPr>
            <a:cxnSpLocks/>
            <a:stCxn id="21" idx="4"/>
            <a:endCxn id="29" idx="6"/>
          </p:cNvCxnSpPr>
          <p:nvPr/>
        </p:nvCxnSpPr>
        <p:spPr>
          <a:xfrm flipH="1">
            <a:off x="3282210" y="3251419"/>
            <a:ext cx="1410872" cy="80392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776148F-D3C0-4F1D-A5CF-0FE9AC4627AE}"/>
              </a:ext>
            </a:extLst>
          </p:cNvPr>
          <p:cNvCxnSpPr>
            <a:cxnSpLocks/>
            <a:stCxn id="21" idx="4"/>
            <a:endCxn id="30" idx="2"/>
          </p:cNvCxnSpPr>
          <p:nvPr/>
        </p:nvCxnSpPr>
        <p:spPr>
          <a:xfrm>
            <a:off x="4693082" y="3251419"/>
            <a:ext cx="1057377" cy="77926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E9742BB-E251-4EEF-823B-7FD76FF6AFC2}"/>
              </a:ext>
            </a:extLst>
          </p:cNvPr>
          <p:cNvSpPr txBox="1"/>
          <p:nvPr/>
        </p:nvSpPr>
        <p:spPr>
          <a:xfrm>
            <a:off x="2075495" y="3078375"/>
            <a:ext cx="1894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s-Latn-BA" i="1" dirty="0"/>
              <a:t>Prilog 1 </a:t>
            </a:r>
          </a:p>
          <a:p>
            <a:pPr algn="ctr"/>
            <a:r>
              <a:rPr lang="bs-Latn-BA" i="1" dirty="0"/>
              <a:t>Plan za razvoj FUK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212811-A952-4EAE-B452-32D41E0D0B4B}"/>
              </a:ext>
            </a:extLst>
          </p:cNvPr>
          <p:cNvSpPr txBox="1"/>
          <p:nvPr/>
        </p:nvSpPr>
        <p:spPr>
          <a:xfrm>
            <a:off x="5228198" y="3295318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s-Latn-BA" i="1" dirty="0"/>
              <a:t>GI FUK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7E3C5FC-58B2-4A9D-8F2F-EFB8706F0E8A}"/>
              </a:ext>
            </a:extLst>
          </p:cNvPr>
          <p:cNvSpPr txBox="1"/>
          <p:nvPr/>
        </p:nvSpPr>
        <p:spPr>
          <a:xfrm>
            <a:off x="2818955" y="4388839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b="1" u="sng" dirty="0"/>
              <a:t>NAREDNA GODINA IZVJEŠTAVANJA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73A319-FC4E-4E70-A2B6-D458DAE22AF2}"/>
              </a:ext>
            </a:extLst>
          </p:cNvPr>
          <p:cNvSpPr txBox="1"/>
          <p:nvPr/>
        </p:nvSpPr>
        <p:spPr>
          <a:xfrm>
            <a:off x="4704415" y="2277331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s-Latn-BA" i="1" dirty="0"/>
              <a:t>na potpis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0A879DE-AEA2-4E57-95EE-3251E8BE63EA}"/>
              </a:ext>
            </a:extLst>
          </p:cNvPr>
          <p:cNvCxnSpPr>
            <a:cxnSpLocks/>
          </p:cNvCxnSpPr>
          <p:nvPr/>
        </p:nvCxnSpPr>
        <p:spPr>
          <a:xfrm flipH="1">
            <a:off x="105946" y="5741397"/>
            <a:ext cx="177892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39C4784-0F95-4963-AF65-B8D55280030C}"/>
              </a:ext>
            </a:extLst>
          </p:cNvPr>
          <p:cNvCxnSpPr>
            <a:cxnSpLocks/>
          </p:cNvCxnSpPr>
          <p:nvPr/>
        </p:nvCxnSpPr>
        <p:spPr>
          <a:xfrm flipV="1">
            <a:off x="124053" y="2939028"/>
            <a:ext cx="0" cy="280086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879E4CE-9ECE-4810-BB5E-6A3C837C236B}"/>
              </a:ext>
            </a:extLst>
          </p:cNvPr>
          <p:cNvCxnSpPr>
            <a:cxnSpLocks/>
          </p:cNvCxnSpPr>
          <p:nvPr/>
        </p:nvCxnSpPr>
        <p:spPr>
          <a:xfrm>
            <a:off x="105946" y="2939028"/>
            <a:ext cx="2752473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Left Brace 69">
            <a:extLst>
              <a:ext uri="{FF2B5EF4-FFF2-40B4-BE49-F238E27FC236}">
                <a16:creationId xmlns:a16="http://schemas.microsoft.com/office/drawing/2014/main" id="{1D777E40-CCB4-44F4-9A79-03169F37E708}"/>
              </a:ext>
            </a:extLst>
          </p:cNvPr>
          <p:cNvSpPr/>
          <p:nvPr/>
        </p:nvSpPr>
        <p:spPr>
          <a:xfrm>
            <a:off x="406374" y="4758171"/>
            <a:ext cx="306187" cy="1865709"/>
          </a:xfrm>
          <a:prstGeom prst="leftBrace">
            <a:avLst>
              <a:gd name="adj1" fmla="val 98899"/>
              <a:gd name="adj2" fmla="val 52413"/>
            </a:avLst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42F09AF-4185-4094-938B-0C063A0E6FEB}"/>
              </a:ext>
            </a:extLst>
          </p:cNvPr>
          <p:cNvSpPr/>
          <p:nvPr/>
        </p:nvSpPr>
        <p:spPr>
          <a:xfrm>
            <a:off x="2695671" y="2835301"/>
            <a:ext cx="242164" cy="2430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DF69B01-B2F4-4C77-86EF-0A399B626459}"/>
              </a:ext>
            </a:extLst>
          </p:cNvPr>
          <p:cNvCxnSpPr>
            <a:stCxn id="14" idx="4"/>
            <a:endCxn id="15" idx="0"/>
          </p:cNvCxnSpPr>
          <p:nvPr/>
        </p:nvCxnSpPr>
        <p:spPr>
          <a:xfrm>
            <a:off x="4693082" y="1531013"/>
            <a:ext cx="0" cy="30772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491C002-5787-4A52-B8ED-7F24287B6430}"/>
              </a:ext>
            </a:extLst>
          </p:cNvPr>
          <p:cNvCxnSpPr>
            <a:cxnSpLocks/>
            <a:stCxn id="15" idx="4"/>
            <a:endCxn id="21" idx="0"/>
          </p:cNvCxnSpPr>
          <p:nvPr/>
        </p:nvCxnSpPr>
        <p:spPr>
          <a:xfrm>
            <a:off x="4693082" y="2339063"/>
            <a:ext cx="0" cy="36976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3885826-B632-454A-A8ED-9720B0DF0FA0}"/>
              </a:ext>
            </a:extLst>
          </p:cNvPr>
          <p:cNvCxnSpPr>
            <a:cxnSpLocks/>
          </p:cNvCxnSpPr>
          <p:nvPr/>
        </p:nvCxnSpPr>
        <p:spPr>
          <a:xfrm flipH="1">
            <a:off x="4620087" y="5176935"/>
            <a:ext cx="1" cy="30100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2C16A4E2-559E-4D78-B8FE-4D8B076A7479}"/>
              </a:ext>
            </a:extLst>
          </p:cNvPr>
          <p:cNvCxnSpPr>
            <a:cxnSpLocks/>
          </p:cNvCxnSpPr>
          <p:nvPr/>
        </p:nvCxnSpPr>
        <p:spPr>
          <a:xfrm flipH="1">
            <a:off x="4620086" y="5926452"/>
            <a:ext cx="1" cy="30100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88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  <p:bldP spid="15" grpId="0" animBg="1"/>
      <p:bldP spid="4" grpId="0"/>
      <p:bldP spid="5" grpId="0"/>
      <p:bldP spid="30" grpId="0" animBg="1"/>
      <p:bldP spid="29" grpId="0" animBg="1"/>
      <p:bldP spid="48" grpId="0" animBg="1"/>
      <p:bldP spid="6" grpId="0"/>
      <p:bldP spid="46" grpId="0" animBg="1"/>
      <p:bldP spid="7" grpId="0"/>
      <p:bldP spid="9" grpId="0"/>
      <p:bldP spid="47" grpId="0" animBg="1"/>
      <p:bldP spid="11" grpId="0"/>
      <p:bldP spid="8" grpId="0"/>
      <p:bldP spid="13" grpId="0"/>
      <p:bldP spid="54" grpId="0"/>
      <p:bldP spid="55" grpId="0"/>
      <p:bldP spid="56" grpId="0"/>
      <p:bldP spid="57" grpId="0"/>
      <p:bldP spid="70" grpId="0" animBg="1"/>
      <p:bldP spid="7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title"/>
          </p:nvPr>
        </p:nvSpPr>
        <p:spPr>
          <a:xfrm>
            <a:off x="4472189" y="2272420"/>
            <a:ext cx="4536009" cy="2322923"/>
          </a:xfrm>
        </p:spPr>
        <p:txBody>
          <a:bodyPr>
            <a:normAutofit/>
          </a:bodyPr>
          <a:lstStyle/>
          <a:p>
            <a:r>
              <a:rPr lang="bs-Latn-BA" sz="2400" dirty="0"/>
              <a:t>GI FUK-Planirane mjere i prateći akcioni plan – PRAKTIČAN PRIMJER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784" y="2639798"/>
            <a:ext cx="2344174" cy="175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47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0;p37"/>
          <p:cNvSpPr txBox="1">
            <a:spLocks/>
          </p:cNvSpPr>
          <p:nvPr/>
        </p:nvSpPr>
        <p:spPr>
          <a:xfrm>
            <a:off x="2835963" y="1506989"/>
            <a:ext cx="6046631" cy="4223961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r-HR" sz="1800" b="1" dirty="0"/>
              <a:t>IZRADA PLANOVA ZA RAZVOJ FUK – PREPORUKE:</a:t>
            </a:r>
          </a:p>
          <a:p>
            <a:pPr marL="0" indent="0" algn="just">
              <a:buNone/>
            </a:pPr>
            <a:endParaRPr lang="hr-HR" sz="1800" b="1" dirty="0"/>
          </a:p>
          <a:p>
            <a:pPr marL="0" indent="0" algn="just">
              <a:buNone/>
            </a:pPr>
            <a:r>
              <a:rPr lang="hr-HR" sz="1800" dirty="0"/>
              <a:t>Krenite od prethodnog GI FUK:</a:t>
            </a:r>
          </a:p>
          <a:p>
            <a:pPr marL="0" indent="0" algn="just">
              <a:buNone/>
            </a:pPr>
            <a:r>
              <a:rPr lang="hr-HR" sz="1800" dirty="0"/>
              <a:t>- Analizirajte slabosti navedene u izvještaju</a:t>
            </a:r>
          </a:p>
          <a:p>
            <a:pPr lvl="0" algn="just">
              <a:buFontTx/>
              <a:buChar char="-"/>
            </a:pPr>
            <a:r>
              <a:rPr lang="hr-HR" sz="1800" dirty="0"/>
              <a:t>Vratite se na sva pitanja gdje je dat odgovor „Ne” a primjenjivo je na vašu organizaciju</a:t>
            </a:r>
          </a:p>
          <a:p>
            <a:pPr lvl="0" algn="just">
              <a:buFontTx/>
              <a:buChar char="-"/>
            </a:pPr>
            <a:r>
              <a:rPr lang="hr-HR" sz="1800" dirty="0"/>
              <a:t>Razmislite šta možete učiniti da do kraja tekuće godine odgovor bude „Da”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19" y="2750420"/>
            <a:ext cx="2435476" cy="188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0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0;p37"/>
          <p:cNvSpPr txBox="1">
            <a:spLocks/>
          </p:cNvSpPr>
          <p:nvPr/>
        </p:nvSpPr>
        <p:spPr>
          <a:xfrm>
            <a:off x="2830133" y="1552709"/>
            <a:ext cx="6046631" cy="4223961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r-HR" sz="1800" b="1" dirty="0"/>
              <a:t>IZRADA PLANOVA ZA RAZVOJ FUK – PREPORUKE:</a:t>
            </a:r>
          </a:p>
          <a:p>
            <a:pPr marL="0" indent="0" algn="just">
              <a:buNone/>
            </a:pPr>
            <a:endParaRPr lang="hr-HR" sz="1800" b="1" dirty="0"/>
          </a:p>
          <a:p>
            <a:pPr lvl="0" algn="just">
              <a:buFontTx/>
              <a:buChar char="-"/>
            </a:pPr>
            <a:r>
              <a:rPr lang="hr-HR" sz="1800" dirty="0"/>
              <a:t>Budite realni-stavite mjeru koja je do vas, dakle moguća je</a:t>
            </a:r>
          </a:p>
          <a:p>
            <a:pPr lvl="0" algn="just">
              <a:buFontTx/>
              <a:buChar char="-"/>
            </a:pPr>
            <a:r>
              <a:rPr lang="hr-HR" sz="1800" dirty="0"/>
              <a:t>Budite precizni –odredite rok u kojem je tu mjeru potrebno realizovati</a:t>
            </a:r>
          </a:p>
          <a:p>
            <a:pPr lvl="0" algn="just">
              <a:buFontTx/>
              <a:buChar char="-"/>
            </a:pPr>
            <a:r>
              <a:rPr lang="hr-HR" sz="1800" dirty="0"/>
              <a:t>Budite konkretni – zadužite pravu osobu/organizacionu jedinicu ali prvo je konsultujte prije nego navedete mjeru u akcionom planu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19" y="2750420"/>
            <a:ext cx="2435476" cy="188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0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0;p37"/>
          <p:cNvSpPr txBox="1">
            <a:spLocks/>
          </p:cNvSpPr>
          <p:nvPr/>
        </p:nvSpPr>
        <p:spPr>
          <a:xfrm>
            <a:off x="2794750" y="1552709"/>
            <a:ext cx="6046631" cy="4223961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r-HR" sz="1800" b="1" dirty="0"/>
              <a:t>IZRADA PLANOVA ZA RAZVOJ FUK – PREPORUKE:</a:t>
            </a:r>
          </a:p>
          <a:p>
            <a:pPr marL="0" indent="0" algn="just">
              <a:buNone/>
            </a:pPr>
            <a:endParaRPr lang="hr-HR" sz="1800" b="1" dirty="0"/>
          </a:p>
          <a:p>
            <a:pPr lvl="0" algn="just">
              <a:buFontTx/>
              <a:buChar char="-"/>
            </a:pPr>
            <a:r>
              <a:rPr lang="hr-HR" sz="1800" dirty="0"/>
              <a:t>Uzmite u obzir preporuke iz izvještaja Ureda za revizija institucija u FBiH</a:t>
            </a:r>
          </a:p>
          <a:p>
            <a:pPr lvl="0" algn="just">
              <a:buFontTx/>
              <a:buChar char="-"/>
            </a:pPr>
            <a:r>
              <a:rPr lang="hr-HR" sz="1800" dirty="0"/>
              <a:t> Uzmite u obzir preporuke iz izvještaja interne revizije </a:t>
            </a:r>
          </a:p>
          <a:p>
            <a:pPr lvl="0" algn="just">
              <a:buFontTx/>
              <a:buChar char="-"/>
            </a:pPr>
            <a:r>
              <a:rPr lang="hr-HR" sz="1800" dirty="0"/>
              <a:t>Uzmite u obzir uočene nedostatke iz Izjave o fiskalnoj odgovornosti (ukoliko ste obveznik popunjavanja Izjave)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19" y="2750420"/>
            <a:ext cx="2435476" cy="188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3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E1F3099-BAC6-40C1-99AE-E3F98C84A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202762"/>
              </p:ext>
            </p:extLst>
          </p:nvPr>
        </p:nvGraphicFramePr>
        <p:xfrm>
          <a:off x="731520" y="1158935"/>
          <a:ext cx="7488936" cy="5547059"/>
        </p:xfrm>
        <a:graphic>
          <a:graphicData uri="http://schemas.openxmlformats.org/drawingml/2006/table">
            <a:tbl>
              <a:tblPr firstRow="1" firstCol="1" bandRow="1"/>
              <a:tblGrid>
                <a:gridCol w="584272">
                  <a:extLst>
                    <a:ext uri="{9D8B030D-6E8A-4147-A177-3AD203B41FA5}">
                      <a16:colId xmlns:a16="http://schemas.microsoft.com/office/drawing/2014/main" val="789849090"/>
                    </a:ext>
                  </a:extLst>
                </a:gridCol>
                <a:gridCol w="6904664">
                  <a:extLst>
                    <a:ext uri="{9D8B030D-6E8A-4147-A177-3AD203B41FA5}">
                      <a16:colId xmlns:a16="http://schemas.microsoft.com/office/drawing/2014/main" val="1823370679"/>
                    </a:ext>
                  </a:extLst>
                </a:gridCol>
              </a:tblGrid>
              <a:tr h="339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bs-Latn-B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MJERE KOJE SE PLANIRAJU PODUZETI ZA DALJI RAZVOJ FINANSIJSKOG UPRAVLJANJA I KONTROLE PO COSO KOMPONENTAMA</a:t>
                      </a:r>
                      <a:endParaRPr lang="bs-Latn-BA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838990"/>
                  </a:ext>
                </a:extLst>
              </a:tr>
              <a:tr h="169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bs-Latn-BA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Kontrolno okruženje</a:t>
                      </a:r>
                      <a:endParaRPr lang="bs-Latn-B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243083"/>
                  </a:ext>
                </a:extLst>
              </a:tr>
              <a:tr h="912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1)</a:t>
                      </a:r>
                      <a:endParaRPr lang="bs-Latn-B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Kontrolno okruženje prepoznato je kao ključna komponenta sustava internih kontrola, od strane Uprave, a ogleda se u njihovom djelovanju u odnosu na kontrolu i njezinu važnost u poduzeću. U izvještajnoj godini napravljena je nova unutarnja organizacija i sistematizacija radnih mjesta, sa jasno definiranim ovlaštenjima i odgovornostima za realizaciju aktivnosti, postavljene ciljeve i upravljanje sredstvima.   </a:t>
                      </a: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907688"/>
                  </a:ext>
                </a:extLst>
              </a:tr>
              <a:tr h="285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2)</a:t>
                      </a:r>
                      <a:endParaRPr lang="bs-Latn-B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Tačni ciljevi</a:t>
                      </a: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395196"/>
                  </a:ext>
                </a:extLst>
              </a:tr>
              <a:tr h="169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bs-Latn-BA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Upravljanje rizicima</a:t>
                      </a:r>
                      <a:endParaRPr lang="bs-Latn-B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455147"/>
                  </a:ext>
                </a:extLst>
              </a:tr>
              <a:tr h="169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1)</a:t>
                      </a:r>
                      <a:endParaRPr lang="bs-Latn-B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Blagovremenost informiranja</a:t>
                      </a: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635493"/>
                  </a:ext>
                </a:extLst>
              </a:tr>
              <a:tr h="277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2)</a:t>
                      </a:r>
                      <a:endParaRPr lang="bs-Latn-B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Organizacione jedinice trebaju poduzimati mjere za smanjenje rizika</a:t>
                      </a: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799681"/>
                  </a:ext>
                </a:extLst>
              </a:tr>
              <a:tr h="169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bs-Latn-BA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Kontrolne aktivnosti</a:t>
                      </a:r>
                      <a:endParaRPr lang="bs-Latn-B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970181"/>
                  </a:ext>
                </a:extLst>
              </a:tr>
              <a:tr h="410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1)</a:t>
                      </a:r>
                      <a:endParaRPr lang="bs-Latn-B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Donošenje procedura i politika</a:t>
                      </a:r>
                      <a:endParaRPr lang="bs-Latn-BA" sz="1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147684"/>
                  </a:ext>
                </a:extLst>
              </a:tr>
              <a:tr h="169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2)</a:t>
                      </a:r>
                      <a:endParaRPr lang="bs-Latn-B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Unaprijediti procese</a:t>
                      </a: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997425"/>
                  </a:ext>
                </a:extLst>
              </a:tr>
              <a:tr h="169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bs-Latn-BA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Informacije i komunikacije</a:t>
                      </a:r>
                      <a:endParaRPr lang="bs-Latn-B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66399"/>
                  </a:ext>
                </a:extLst>
              </a:tr>
              <a:tr h="217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1)</a:t>
                      </a:r>
                      <a:endParaRPr lang="bs-Latn-B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s-Latn-BA" sz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Unapređenje komunikacije</a:t>
                      </a: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075114"/>
                  </a:ext>
                </a:extLst>
              </a:tr>
              <a:tr h="331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2)</a:t>
                      </a:r>
                      <a:endParaRPr lang="bs-Latn-B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Redovito komuniciranje sa relevantnim dionicima, uključujući menadžment i nadzorne organe. </a:t>
                      </a: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651779"/>
                  </a:ext>
                </a:extLst>
              </a:tr>
              <a:tr h="169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bs-Latn-BA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Praćenje i procjena sistema</a:t>
                      </a:r>
                      <a:endParaRPr lang="bs-Latn-B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939814"/>
                  </a:ext>
                </a:extLst>
              </a:tr>
              <a:tr h="286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1)</a:t>
                      </a:r>
                      <a:endParaRPr lang="bs-Latn-B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Stalno praćenje</a:t>
                      </a: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347131"/>
                  </a:ext>
                </a:extLst>
              </a:tr>
              <a:tr h="188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2)</a:t>
                      </a:r>
                      <a:endParaRPr lang="bs-Latn-B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Partnerstvo, javnost, transparentnost</a:t>
                      </a: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668934"/>
                  </a:ext>
                </a:extLst>
              </a:tr>
              <a:tr h="104837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_____________________________________________                                            ___________________________________________</a:t>
                      </a:r>
                      <a:endParaRPr lang="bs-Latn-B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(potpis koordinatora za finansijsko upravljanje i kontrolu)                                               (potpis rukovodioca organizacije i pečat)</a:t>
                      </a:r>
                      <a:endParaRPr lang="bs-Latn-B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124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020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B5A0B4-F8F9-420D-9F98-011FA3669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160378"/>
              </p:ext>
            </p:extLst>
          </p:nvPr>
        </p:nvGraphicFramePr>
        <p:xfrm>
          <a:off x="521209" y="1085781"/>
          <a:ext cx="8129015" cy="5623471"/>
        </p:xfrm>
        <a:graphic>
          <a:graphicData uri="http://schemas.openxmlformats.org/drawingml/2006/table">
            <a:tbl>
              <a:tblPr firstRow="1" firstCol="1" bandRow="1"/>
              <a:tblGrid>
                <a:gridCol w="634208">
                  <a:extLst>
                    <a:ext uri="{9D8B030D-6E8A-4147-A177-3AD203B41FA5}">
                      <a16:colId xmlns:a16="http://schemas.microsoft.com/office/drawing/2014/main" val="2279925983"/>
                    </a:ext>
                  </a:extLst>
                </a:gridCol>
                <a:gridCol w="7494807">
                  <a:extLst>
                    <a:ext uri="{9D8B030D-6E8A-4147-A177-3AD203B41FA5}">
                      <a16:colId xmlns:a16="http://schemas.microsoft.com/office/drawing/2014/main" val="1614351081"/>
                    </a:ext>
                  </a:extLst>
                </a:gridCol>
              </a:tblGrid>
              <a:tr h="337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bs-Latn-B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MJERE KOJE SE PLANIRAJU PODUZETI ZA DALJI RAZVOJ FINANSIJSKOG UPRAVLJANJA I KONTROLE PO COSO KOMPONENTAMA</a:t>
                      </a:r>
                      <a:endParaRPr lang="bs-Latn-B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48" marR="352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718201"/>
                  </a:ext>
                </a:extLst>
              </a:tr>
              <a:tr h="167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bs-Latn-BA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Kontrolno okruženje</a:t>
                      </a:r>
                      <a:endParaRPr lang="bs-Latn-B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4262406"/>
                  </a:ext>
                </a:extLst>
              </a:tr>
              <a:tr h="282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1)</a:t>
                      </a:r>
                      <a:endParaRPr lang="bs-Latn-B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 kraja 2024. donijeti interni akt kojim se definišu situacije potencijalnih sukoba interesa i način postupanja</a:t>
                      </a:r>
                      <a:endParaRPr lang="bs-Latn-B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499394"/>
                  </a:ext>
                </a:extLst>
              </a:tr>
              <a:tr h="282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2)</a:t>
                      </a:r>
                      <a:endParaRPr lang="bs-Latn-B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 31.12.2024. godine donijeti planove obuke za zaposlene vezano za obavljanje poslova iz njihovog djelokruga rada. </a:t>
                      </a:r>
                      <a:endParaRPr lang="bs-Latn-B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242038"/>
                  </a:ext>
                </a:extLst>
              </a:tr>
              <a:tr h="167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bs-Latn-BA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Upravljanje rizicima</a:t>
                      </a:r>
                      <a:endParaRPr lang="bs-Latn-B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747968"/>
                  </a:ext>
                </a:extLst>
              </a:tr>
              <a:tr h="167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1)</a:t>
                      </a:r>
                      <a:endParaRPr lang="bs-Latn-B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Imenovati osobu odgovornu za koordinaciju upravljanja rizicima </a:t>
                      </a:r>
                      <a:endParaRPr lang="bs-Latn-B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635220"/>
                  </a:ext>
                </a:extLst>
              </a:tr>
              <a:tr h="349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2)</a:t>
                      </a:r>
                      <a:endParaRPr lang="bs-Latn-B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Donijeti Strategiju za upravljanje rizicima. Rok: odmah </a:t>
                      </a:r>
                      <a:br>
                        <a:rPr lang="hr-HR" sz="1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hr-HR" sz="1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Odgovorni: Sektor za upravno-pravne, kadrovske i opšte poslove</a:t>
                      </a:r>
                      <a:endParaRPr lang="bs-Latn-B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963650"/>
                  </a:ext>
                </a:extLst>
              </a:tr>
              <a:tr h="167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bs-Latn-BA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Kontrolne aktivnosti</a:t>
                      </a:r>
                      <a:endParaRPr lang="bs-Latn-B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87578"/>
                  </a:ext>
                </a:extLst>
              </a:tr>
              <a:tr h="429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1)</a:t>
                      </a:r>
                      <a:endParaRPr lang="bs-Latn-B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Donijeti pisane interne procedure koje u skladu sa zakonskom regulativom detaljnije uređuju proces naplate vlastitih prihoda. Odgovorna organizacijska jedinica: Služba za finansijske poslove</a:t>
                      </a:r>
                    </a:p>
                  </a:txBody>
                  <a:tcPr marL="35248" marR="352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174779"/>
                  </a:ext>
                </a:extLst>
              </a:tr>
              <a:tr h="282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2)</a:t>
                      </a:r>
                      <a:endParaRPr lang="bs-Latn-B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 kraja 2024. godine dokumentovati ključne procese i izraditi Mapu poslovnih procesa</a:t>
                      </a:r>
                      <a:endParaRPr lang="bs-Latn-B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577724"/>
                  </a:ext>
                </a:extLst>
              </a:tr>
              <a:tr h="167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bs-Latn-BA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Informacije i komunikacije</a:t>
                      </a:r>
                      <a:endParaRPr lang="bs-Latn-B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986370"/>
                  </a:ext>
                </a:extLst>
              </a:tr>
              <a:tr h="349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1)</a:t>
                      </a:r>
                      <a:endParaRPr lang="bs-Latn-B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Izraditi centralizovanu evidenciju svih potpisanih ugovora i ugovorenih obaveza po organizacionim jedinicama podržanu informacionim sistemom</a:t>
                      </a:r>
                      <a:endParaRPr lang="bs-Latn-B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418641"/>
                  </a:ext>
                </a:extLst>
              </a:tr>
              <a:tr h="349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2)</a:t>
                      </a:r>
                      <a:endParaRPr lang="bs-Latn-B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Razvijanje sistema pravovremenog, tačnog i pouzdanog izvještavanja nadređenih. Rok 2024. godina, Zadužene sve organizacione jedinice</a:t>
                      </a:r>
                      <a:endParaRPr lang="bs-Latn-B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456674"/>
                  </a:ext>
                </a:extLst>
              </a:tr>
              <a:tr h="167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bs-Latn-BA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Praćenje i procjena sistema</a:t>
                      </a:r>
                      <a:endParaRPr lang="bs-Latn-B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816639"/>
                  </a:ext>
                </a:extLst>
              </a:tr>
              <a:tr h="724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1)</a:t>
                      </a:r>
                      <a:endParaRPr lang="bs-Latn-B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Kontinuirana procjena sistema finansijskog upravljanja i kontrola kroz stalno praćenje i samoprocjenu, procjene sistema finansijskog upravljanja i kontrola datih u izvještajima interne i eksterne revizije kako bi se uočile određene slabosti i nedostaci. Rok: tokom 2024. godine Odgovorni: Sekretar i Sektor za ekonomsko-finasijske, kancelarijske i opće poslove.</a:t>
                      </a:r>
                      <a:endParaRPr lang="bs-Latn-B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918306"/>
                  </a:ext>
                </a:extLst>
              </a:tr>
              <a:tr h="429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2)</a:t>
                      </a:r>
                      <a:endParaRPr lang="bs-Latn-B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Uspostaviti sistem redovnog izvještavanja o funkcionisanju sistema finansijskog upravljanja i kontrola od strane najvišeg rukovodstva za koji su odgovorni. </a:t>
                      </a:r>
                      <a:endParaRPr lang="bs-Latn-B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248" marR="352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261466"/>
                  </a:ext>
                </a:extLst>
              </a:tr>
              <a:tr h="64131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_______________________________________                                                                                  ___________________________________________</a:t>
                      </a:r>
                      <a:endParaRPr lang="bs-Latn-B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(potpis koordinatora za finansijsko upravljanje i kontrolu)                                                                                (potpis rukovodioca organizacije i pečat)</a:t>
                      </a:r>
                      <a:endParaRPr lang="bs-Latn-B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48" marR="35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638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523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6A28EB-883A-4CD8-8652-A3F606F9B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4726"/>
            <a:ext cx="9119843" cy="460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46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50740A-BA5F-4717-B37B-509BC1D6F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19" y="911739"/>
            <a:ext cx="8514815" cy="567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84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572" y="2186461"/>
            <a:ext cx="7948082" cy="4094163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1CADE4"/>
              </a:buClr>
              <a:buFont typeface="Tw Cen MT" panose="020B0602020104020603" pitchFamily="34" charset="0"/>
              <a:buNone/>
            </a:pPr>
            <a:r>
              <a:rPr lang="bs-Latn-BA" sz="2800" dirty="0">
                <a:solidFill>
                  <a:prstClr val="black"/>
                </a:solidFill>
                <a:latin typeface="Tw Cen MT" panose="020B0602020104020603"/>
              </a:rPr>
              <a:t>FUK se provodi u skladu sa Standardima interne kontrole koji su podijeljeni u sljedećih pet međusobno povezanih komponenti i to:</a:t>
            </a:r>
          </a:p>
          <a:p>
            <a:pPr marL="0" indent="0" algn="just">
              <a:buClr>
                <a:srgbClr val="1CADE4"/>
              </a:buClr>
              <a:buFont typeface="Tw Cen MT" panose="020B0602020104020603" pitchFamily="34" charset="0"/>
              <a:buNone/>
            </a:pPr>
            <a:r>
              <a:rPr lang="bs-Latn-BA" sz="2800" dirty="0">
                <a:solidFill>
                  <a:prstClr val="black"/>
                </a:solidFill>
                <a:latin typeface="Tw Cen MT" panose="020B0602020104020603"/>
              </a:rPr>
              <a:t>a) </a:t>
            </a:r>
            <a:r>
              <a:rPr lang="bs-Latn-BA" sz="2800" dirty="0">
                <a:solidFill>
                  <a:srgbClr val="2683C6"/>
                </a:solidFill>
                <a:latin typeface="Tw Cen MT" panose="020B0602020104020603"/>
              </a:rPr>
              <a:t>Kontrolno okruženje</a:t>
            </a:r>
          </a:p>
          <a:p>
            <a:pPr marL="0" indent="0" algn="just">
              <a:buClr>
                <a:srgbClr val="1CADE4"/>
              </a:buClr>
              <a:buFont typeface="Tw Cen MT" panose="020B0602020104020603" pitchFamily="34" charset="0"/>
              <a:buNone/>
            </a:pPr>
            <a:r>
              <a:rPr lang="bs-Latn-BA" sz="2800" dirty="0">
                <a:solidFill>
                  <a:prstClr val="black"/>
                </a:solidFill>
                <a:latin typeface="Tw Cen MT" panose="020B0602020104020603"/>
              </a:rPr>
              <a:t>      b) </a:t>
            </a:r>
            <a:r>
              <a:rPr lang="bs-Latn-BA" sz="2800" dirty="0">
                <a:solidFill>
                  <a:srgbClr val="00B050"/>
                </a:solidFill>
                <a:latin typeface="Tw Cen MT" panose="020B0602020104020603"/>
              </a:rPr>
              <a:t>Upravljanje rizicima</a:t>
            </a:r>
          </a:p>
          <a:p>
            <a:pPr marL="0" indent="0" algn="just">
              <a:buClr>
                <a:srgbClr val="1CADE4"/>
              </a:buClr>
              <a:buFont typeface="Tw Cen MT" panose="020B0602020104020603" pitchFamily="34" charset="0"/>
              <a:buNone/>
            </a:pPr>
            <a:r>
              <a:rPr lang="bs-Latn-BA" sz="2800" dirty="0">
                <a:solidFill>
                  <a:prstClr val="black"/>
                </a:solidFill>
                <a:latin typeface="Tw Cen MT" panose="020B0602020104020603"/>
              </a:rPr>
              <a:t>          c) </a:t>
            </a:r>
            <a:r>
              <a:rPr lang="bs-Latn-BA" sz="2800" dirty="0">
                <a:solidFill>
                  <a:srgbClr val="7030A0"/>
                </a:solidFill>
                <a:latin typeface="Tw Cen MT" panose="020B0602020104020603"/>
              </a:rPr>
              <a:t>Kontrolne aktivnosti</a:t>
            </a:r>
          </a:p>
          <a:p>
            <a:pPr marL="0" indent="0" algn="just">
              <a:buClr>
                <a:srgbClr val="1CADE4"/>
              </a:buClr>
              <a:buFont typeface="Tw Cen MT" panose="020B0602020104020603" pitchFamily="34" charset="0"/>
              <a:buNone/>
            </a:pPr>
            <a:r>
              <a:rPr lang="bs-Latn-BA" sz="2800" dirty="0">
                <a:solidFill>
                  <a:prstClr val="black"/>
                </a:solidFill>
                <a:latin typeface="Tw Cen MT" panose="020B0602020104020603"/>
              </a:rPr>
              <a:t>              d) </a:t>
            </a:r>
            <a:r>
              <a:rPr lang="bs-Latn-BA" sz="2800" dirty="0">
                <a:solidFill>
                  <a:srgbClr val="002060"/>
                </a:solidFill>
                <a:latin typeface="Tw Cen MT" panose="020B0602020104020603"/>
              </a:rPr>
              <a:t>Informacije i komunikacija </a:t>
            </a:r>
            <a:r>
              <a:rPr lang="bs-Latn-BA" sz="2800" dirty="0">
                <a:solidFill>
                  <a:prstClr val="black"/>
                </a:solidFill>
                <a:latin typeface="Tw Cen MT" panose="020B0602020104020603"/>
              </a:rPr>
              <a:t>i</a:t>
            </a:r>
          </a:p>
          <a:p>
            <a:pPr marL="0" indent="0" algn="just">
              <a:buClr>
                <a:srgbClr val="1CADE4"/>
              </a:buClr>
              <a:buFont typeface="Tw Cen MT" panose="020B0602020104020603" pitchFamily="34" charset="0"/>
              <a:buNone/>
            </a:pPr>
            <a:r>
              <a:rPr lang="bs-Latn-BA" sz="2800" dirty="0">
                <a:solidFill>
                  <a:prstClr val="black"/>
                </a:solidFill>
                <a:latin typeface="Tw Cen MT" panose="020B0602020104020603"/>
              </a:rPr>
              <a:t>                   e) </a:t>
            </a:r>
            <a:r>
              <a:rPr lang="bs-Latn-BA" sz="2800" dirty="0">
                <a:solidFill>
                  <a:srgbClr val="42BA97">
                    <a:lumMod val="50000"/>
                  </a:srgbClr>
                </a:solidFill>
                <a:latin typeface="Tw Cen MT" panose="020B0602020104020603"/>
              </a:rPr>
              <a:t>Praćenj</a:t>
            </a:r>
            <a:r>
              <a:rPr lang="en-US" sz="2800" dirty="0">
                <a:solidFill>
                  <a:srgbClr val="42BA97">
                    <a:lumMod val="50000"/>
                  </a:srgbClr>
                </a:solidFill>
                <a:latin typeface="Tw Cen MT" panose="020B0602020104020603"/>
              </a:rPr>
              <a:t>e</a:t>
            </a:r>
            <a:r>
              <a:rPr lang="bs-Latn-BA" sz="2800" dirty="0">
                <a:solidFill>
                  <a:srgbClr val="42BA97">
                    <a:lumMod val="50000"/>
                  </a:srgbClr>
                </a:solidFill>
                <a:latin typeface="Tw Cen MT" panose="020B0602020104020603"/>
              </a:rPr>
              <a:t> i procjene sistema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3291A8-11F1-0CCB-1FEF-030AC198E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72" y="1315650"/>
            <a:ext cx="8020998" cy="618617"/>
          </a:xfrm>
        </p:spPr>
        <p:txBody>
          <a:bodyPr>
            <a:normAutofit fontScale="90000"/>
          </a:bodyPr>
          <a:lstStyle/>
          <a:p>
            <a:r>
              <a:rPr lang="en-US" sz="3200" b="1" dirty="0" err="1"/>
              <a:t>Pojam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svrha</a:t>
            </a:r>
            <a:r>
              <a:rPr lang="en-US" sz="3200" b="1" dirty="0"/>
              <a:t> </a:t>
            </a:r>
            <a:r>
              <a:rPr lang="en-US" sz="3200" b="1" dirty="0" err="1"/>
              <a:t>samoprocjene</a:t>
            </a:r>
            <a:r>
              <a:rPr lang="en-US" sz="3200" b="1" dirty="0"/>
              <a:t> </a:t>
            </a:r>
            <a:r>
              <a:rPr lang="en-US" sz="3200" b="1" dirty="0" err="1"/>
              <a:t>sistema</a:t>
            </a:r>
            <a:r>
              <a:rPr lang="en-US" sz="3200" b="1" dirty="0"/>
              <a:t> internih </a:t>
            </a:r>
            <a:r>
              <a:rPr lang="en-US" sz="3200" b="1" dirty="0" err="1"/>
              <a:t>kontrola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10196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C3D94C-ACAE-4718-B99C-666FECC89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53" y="948463"/>
            <a:ext cx="8211493" cy="569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02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0;p37"/>
          <p:cNvSpPr txBox="1">
            <a:spLocks/>
          </p:cNvSpPr>
          <p:nvPr/>
        </p:nvSpPr>
        <p:spPr>
          <a:xfrm>
            <a:off x="2463085" y="1392200"/>
            <a:ext cx="5834129" cy="4255991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bs-Latn-BA" sz="1500" dirty="0"/>
          </a:p>
          <a:p>
            <a:pPr marL="0" indent="0" algn="just">
              <a:buNone/>
            </a:pPr>
            <a:endParaRPr lang="bs-Latn-BA" sz="1500" dirty="0"/>
          </a:p>
          <a:p>
            <a:pPr marL="0" indent="0" algn="just">
              <a:buNone/>
            </a:pPr>
            <a:endParaRPr lang="bs-Latn-BA" sz="1800" dirty="0"/>
          </a:p>
          <a:p>
            <a:pPr marL="0" indent="0" algn="just">
              <a:buNone/>
            </a:pPr>
            <a:endParaRPr lang="bs-Latn-BA" sz="1800" dirty="0"/>
          </a:p>
          <a:p>
            <a:pPr marL="0" indent="0" algn="just">
              <a:buNone/>
            </a:pPr>
            <a:endParaRPr lang="bs-Latn-BA" sz="1500" dirty="0"/>
          </a:p>
        </p:txBody>
      </p:sp>
      <p:sp>
        <p:nvSpPr>
          <p:cNvPr id="2" name="Rectangle 1"/>
          <p:cNvSpPr/>
          <p:nvPr/>
        </p:nvSpPr>
        <p:spPr>
          <a:xfrm>
            <a:off x="4437244" y="1195992"/>
            <a:ext cx="240482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bs-Latn-BA" sz="2100" b="1" cap="all" spc="7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Praktične dileme</a:t>
            </a:r>
            <a:endParaRPr lang="nn-NO" sz="2100" b="1" cap="all" spc="75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4682" y="2211386"/>
            <a:ext cx="570844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s-Latn-BA" dirty="0"/>
              <a:t>Koordinator za FUK nije imenovan</a:t>
            </a:r>
          </a:p>
          <a:p>
            <a:pPr algn="just"/>
            <a:endParaRPr lang="bs-Latn-BA" dirty="0"/>
          </a:p>
          <a:p>
            <a:pPr algn="just"/>
            <a:r>
              <a:rPr lang="bs-Latn-BA" dirty="0"/>
              <a:t>Prebacivanje odgovornosti za planove razvoja FUK na koordinatora (nema koordinacije sa ostalim organizacionim jedinicama)</a:t>
            </a:r>
          </a:p>
          <a:p>
            <a:pPr algn="just"/>
            <a:endParaRPr lang="bs-Latn-BA" dirty="0"/>
          </a:p>
          <a:p>
            <a:pPr algn="just"/>
            <a:r>
              <a:rPr lang="bs-Latn-BA" dirty="0"/>
              <a:t>Nije popunjen dio Planirane mjere</a:t>
            </a:r>
          </a:p>
          <a:p>
            <a:pPr algn="just"/>
            <a:endParaRPr lang="bs-Latn-BA" dirty="0"/>
          </a:p>
          <a:p>
            <a:pPr algn="just"/>
            <a:r>
              <a:rPr lang="bs-Latn-BA" dirty="0"/>
              <a:t>Fokus na formi, a ne na sadržaju</a:t>
            </a:r>
          </a:p>
          <a:p>
            <a:pPr algn="just"/>
            <a:endParaRPr lang="bs-Latn-BA" dirty="0"/>
          </a:p>
          <a:p>
            <a:endParaRPr lang="bs-Latn-BA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43" y="2642499"/>
            <a:ext cx="2428592" cy="170001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60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DE23B32-B3D7-4827-B5A8-3DDD41C97E0E}"/>
              </a:ext>
            </a:extLst>
          </p:cNvPr>
          <p:cNvSpPr/>
          <p:nvPr/>
        </p:nvSpPr>
        <p:spPr>
          <a:xfrm>
            <a:off x="57200" y="3349783"/>
            <a:ext cx="2752253" cy="3009107"/>
          </a:xfrm>
          <a:prstGeom prst="roundRect">
            <a:avLst/>
          </a:prstGeom>
          <a:solidFill>
            <a:srgbClr val="30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F62B88-EA49-476D-B7D9-2B0006099998}"/>
              </a:ext>
            </a:extLst>
          </p:cNvPr>
          <p:cNvSpPr/>
          <p:nvPr/>
        </p:nvSpPr>
        <p:spPr>
          <a:xfrm>
            <a:off x="558258" y="1584354"/>
            <a:ext cx="1750139" cy="164152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D2C85E-4561-43D2-82BB-2CC5B025DCA1}"/>
              </a:ext>
            </a:extLst>
          </p:cNvPr>
          <p:cNvSpPr/>
          <p:nvPr/>
        </p:nvSpPr>
        <p:spPr>
          <a:xfrm>
            <a:off x="3753511" y="1584353"/>
            <a:ext cx="1750139" cy="1641525"/>
          </a:xfrm>
          <a:prstGeom prst="ellipse">
            <a:avLst/>
          </a:prstGeom>
          <a:solidFill>
            <a:srgbClr val="3E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F1A4A6-3EA9-419E-84AB-9D9470604AB4}"/>
              </a:ext>
            </a:extLst>
          </p:cNvPr>
          <p:cNvSpPr/>
          <p:nvPr/>
        </p:nvSpPr>
        <p:spPr>
          <a:xfrm>
            <a:off x="6859030" y="1584353"/>
            <a:ext cx="1750139" cy="1641525"/>
          </a:xfrm>
          <a:prstGeom prst="ellipse">
            <a:avLst/>
          </a:prstGeom>
          <a:solidFill>
            <a:srgbClr val="42B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Bullseye with solid fill">
            <a:extLst>
              <a:ext uri="{FF2B5EF4-FFF2-40B4-BE49-F238E27FC236}">
                <a16:creationId xmlns:a16="http://schemas.microsoft.com/office/drawing/2014/main" id="{CC376274-6328-4F17-8D4B-7B5586C4C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53782" y="1870933"/>
            <a:ext cx="960634" cy="960634"/>
          </a:xfrm>
          <a:prstGeom prst="rect">
            <a:avLst/>
          </a:prstGeom>
        </p:spPr>
      </p:pic>
      <p:pic>
        <p:nvPicPr>
          <p:cNvPr id="12" name="Graphic 11" descr="Group brainstorm with solid fill">
            <a:extLst>
              <a:ext uri="{FF2B5EF4-FFF2-40B4-BE49-F238E27FC236}">
                <a16:creationId xmlns:a16="http://schemas.microsoft.com/office/drawing/2014/main" id="{66BE33DB-2D32-4556-B879-A3AA45665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3744" y="1773324"/>
            <a:ext cx="1009671" cy="1009671"/>
          </a:xfrm>
          <a:prstGeom prst="rect">
            <a:avLst/>
          </a:prstGeom>
        </p:spPr>
      </p:pic>
      <p:pic>
        <p:nvPicPr>
          <p:cNvPr id="13" name="Graphic 12" descr="Business Growth with solid fill">
            <a:extLst>
              <a:ext uri="{FF2B5EF4-FFF2-40B4-BE49-F238E27FC236}">
                <a16:creationId xmlns:a16="http://schemas.microsoft.com/office/drawing/2014/main" id="{FDCBF18F-6179-4143-8771-C2D9AED8DE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3966" y="1925757"/>
            <a:ext cx="958718" cy="95871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F4EE71-8A7C-4B12-B3AF-1B7CBCF66DAB}"/>
              </a:ext>
            </a:extLst>
          </p:cNvPr>
          <p:cNvSpPr/>
          <p:nvPr/>
        </p:nvSpPr>
        <p:spPr>
          <a:xfrm>
            <a:off x="3195871" y="3349782"/>
            <a:ext cx="2752253" cy="3009107"/>
          </a:xfrm>
          <a:prstGeom prst="roundRect">
            <a:avLst/>
          </a:prstGeom>
          <a:solidFill>
            <a:srgbClr val="3E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FC68506-6CD3-4D26-A55C-67D956DABE87}"/>
              </a:ext>
            </a:extLst>
          </p:cNvPr>
          <p:cNvSpPr/>
          <p:nvPr/>
        </p:nvSpPr>
        <p:spPr>
          <a:xfrm>
            <a:off x="6334547" y="3349781"/>
            <a:ext cx="2752253" cy="3009107"/>
          </a:xfrm>
          <a:prstGeom prst="roundRect">
            <a:avLst/>
          </a:prstGeom>
          <a:solidFill>
            <a:srgbClr val="42B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064734-BFF7-4F71-9CD5-7206F0276F7E}"/>
              </a:ext>
            </a:extLst>
          </p:cNvPr>
          <p:cNvSpPr txBox="1"/>
          <p:nvPr/>
        </p:nvSpPr>
        <p:spPr>
          <a:xfrm>
            <a:off x="113783" y="3775297"/>
            <a:ext cx="26390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finansijskog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i 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moguć</a:t>
            </a:r>
            <a:r>
              <a:rPr lang="en-US" dirty="0"/>
              <a:t> bez </a:t>
            </a:r>
            <a:r>
              <a:rPr lang="en-US" dirty="0" err="1"/>
              <a:t>redovne</a:t>
            </a:r>
            <a:r>
              <a:rPr lang="en-US" dirty="0"/>
              <a:t> </a:t>
            </a:r>
            <a:r>
              <a:rPr lang="en-US" dirty="0" err="1"/>
              <a:t>detaljne</a:t>
            </a:r>
            <a:r>
              <a:rPr lang="en-US" dirty="0"/>
              <a:t> i </a:t>
            </a:r>
            <a:r>
              <a:rPr lang="en-US" dirty="0" err="1"/>
              <a:t>kvalitetne</a:t>
            </a:r>
            <a:r>
              <a:rPr lang="en-US" dirty="0"/>
              <a:t> </a:t>
            </a:r>
            <a:r>
              <a:rPr lang="en-US" dirty="0" err="1"/>
              <a:t>samoprocjene</a:t>
            </a:r>
            <a:r>
              <a:rPr lang="bs-Latn-BA" dirty="0"/>
              <a:t> koja služi za „skeniranje“ sistema FUK i orijentir za buduće djelovanje i razvoj.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000198-284A-4DD4-BA06-6A0F5CD9B4BC}"/>
              </a:ext>
            </a:extLst>
          </p:cNvPr>
          <p:cNvSpPr txBox="1"/>
          <p:nvPr/>
        </p:nvSpPr>
        <p:spPr>
          <a:xfrm>
            <a:off x="3309039" y="3561672"/>
            <a:ext cx="263908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s-Latn-BA" sz="1800" dirty="0"/>
              <a:t>Od samoprocjene nema koristi ukoliko organizacija na osnovu nje ne planira jasne, precizne, kratkoročne mjere za unaprijeđenje sa jasno definisanim rokovima i odgovornim osobama za realizaciju.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89D3B7-3D91-4704-BB3F-73E539D45397}"/>
              </a:ext>
            </a:extLst>
          </p:cNvPr>
          <p:cNvSpPr txBox="1"/>
          <p:nvPr/>
        </p:nvSpPr>
        <p:spPr>
          <a:xfrm>
            <a:off x="6414558" y="3636797"/>
            <a:ext cx="263908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s-Latn-BA" sz="1800" dirty="0"/>
              <a:t>Planovi razvoja FUK trebaju biti sveobuhvatni, racionalni, precizni, vremenski realni sa ciljem daljeg unaprijeđenja sistema internih kontrola u organizaciji.</a:t>
            </a:r>
          </a:p>
        </p:txBody>
      </p:sp>
    </p:spTree>
    <p:extLst>
      <p:ext uri="{BB962C8B-B14F-4D97-AF65-F5344CB8AC3E}">
        <p14:creationId xmlns:p14="http://schemas.microsoft.com/office/powerpoint/2010/main" val="195091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4" grpId="0" animBg="1"/>
      <p:bldP spid="15" grpId="0" animBg="1"/>
      <p:bldP spid="17" grpId="0"/>
      <p:bldP spid="19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D44893-B922-42C9-B622-78DC40A99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88" y="1518720"/>
            <a:ext cx="4488256" cy="44882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F530EF-9139-4AF2-B863-19B9962E6B90}"/>
              </a:ext>
            </a:extLst>
          </p:cNvPr>
          <p:cNvSpPr/>
          <p:nvPr/>
        </p:nvSpPr>
        <p:spPr>
          <a:xfrm>
            <a:off x="4964660" y="2326740"/>
            <a:ext cx="37153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bs-Latn-BA" dirty="0"/>
          </a:p>
          <a:p>
            <a:pPr algn="just"/>
            <a:r>
              <a:rPr lang="bs-Latn-BA" dirty="0">
                <a:hlinkClick r:id="rId3"/>
              </a:rPr>
              <a:t>www.fmf.gov.ba</a:t>
            </a:r>
          </a:p>
          <a:p>
            <a:pPr algn="just"/>
            <a:endParaRPr lang="bs-Latn-BA" dirty="0">
              <a:hlinkClick r:id="rId3"/>
            </a:endParaRPr>
          </a:p>
          <a:p>
            <a:pPr algn="just"/>
            <a:r>
              <a:rPr lang="bs-Latn-BA" dirty="0">
                <a:hlinkClick r:id="rId3"/>
              </a:rPr>
              <a:t>belma.islamovic@fmf.gov.ba</a:t>
            </a:r>
            <a:endParaRPr lang="bs-Latn-BA" dirty="0"/>
          </a:p>
          <a:p>
            <a:pPr algn="just"/>
            <a:endParaRPr lang="bs-Latn-BA" dirty="0"/>
          </a:p>
          <a:p>
            <a:pPr algn="just"/>
            <a:r>
              <a:rPr lang="bs-Latn-BA" dirty="0">
                <a:hlinkClick r:id="rId4"/>
              </a:rPr>
              <a:t>monja.ljepava@fmf.gov.ba</a:t>
            </a:r>
            <a:r>
              <a:rPr lang="bs-Latn-BA" dirty="0"/>
              <a:t> </a:t>
            </a:r>
          </a:p>
          <a:p>
            <a:endParaRPr lang="bs-Latn-BA" u="sng" dirty="0"/>
          </a:p>
        </p:txBody>
      </p:sp>
    </p:spTree>
    <p:extLst>
      <p:ext uri="{BB962C8B-B14F-4D97-AF65-F5344CB8AC3E}">
        <p14:creationId xmlns:p14="http://schemas.microsoft.com/office/powerpoint/2010/main" val="1019662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313" y="2195083"/>
            <a:ext cx="7379594" cy="43498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5006" y="4369999"/>
            <a:ext cx="160229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hr-HR" sz="2100" b="1" cap="all" spc="7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Coso okvir</a:t>
            </a:r>
            <a:endParaRPr lang="bs-Latn-BA" sz="2100" b="1" cap="all" spc="75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530352" y="2610582"/>
            <a:ext cx="1677830" cy="1348770"/>
          </a:xfrm>
          <a:prstGeom prst="borderCallout1">
            <a:avLst>
              <a:gd name="adj1" fmla="val 30694"/>
              <a:gd name="adj2" fmla="val 102553"/>
              <a:gd name="adj3" fmla="val 82639"/>
              <a:gd name="adj4" fmla="val 1204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600" dirty="0"/>
              <a:t>Stalno praćenje</a:t>
            </a:r>
          </a:p>
          <a:p>
            <a:pPr algn="ctr"/>
            <a:r>
              <a:rPr lang="bs-Latn-BA" sz="1600" dirty="0"/>
              <a:t>Samoprocjena </a:t>
            </a:r>
          </a:p>
          <a:p>
            <a:pPr algn="ctr"/>
            <a:r>
              <a:rPr lang="bs-Latn-BA" sz="1600" dirty="0"/>
              <a:t>(GI FUK),</a:t>
            </a:r>
          </a:p>
          <a:p>
            <a:pPr algn="ctr"/>
            <a:r>
              <a:rPr lang="bs-Latn-BA" sz="1600" dirty="0"/>
              <a:t>Interna revizija</a:t>
            </a:r>
          </a:p>
          <a:p>
            <a:pPr algn="ctr"/>
            <a:endParaRPr lang="bs-Latn-BA" sz="1350" dirty="0"/>
          </a:p>
        </p:txBody>
      </p:sp>
    </p:spTree>
    <p:extLst>
      <p:ext uri="{BB962C8B-B14F-4D97-AF65-F5344CB8AC3E}">
        <p14:creationId xmlns:p14="http://schemas.microsoft.com/office/powerpoint/2010/main" val="385128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5184" y="2139696"/>
            <a:ext cx="6428755" cy="4288621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s-Latn-BA" sz="2100" dirty="0"/>
              <a:t> Preispitivanje stepena razvoja sistema internih kontrola unutar organizacije – da li su ispunjeni zahtjevi Standarda interne kontrole</a:t>
            </a:r>
          </a:p>
          <a:p>
            <a:pPr marL="0" indent="0">
              <a:buNone/>
            </a:pPr>
            <a:endParaRPr lang="bs-Latn-BA" sz="2100" dirty="0"/>
          </a:p>
          <a:p>
            <a:pPr>
              <a:buFont typeface="Wingdings" panose="05000000000000000000" pitchFamily="2" charset="2"/>
              <a:buChar char="q"/>
            </a:pPr>
            <a:r>
              <a:rPr lang="bs-Latn-BA" sz="2100" dirty="0"/>
              <a:t>Pokazatelj stanja FUK za CHJ/Ministarstvo finansija/Vladu</a:t>
            </a:r>
          </a:p>
          <a:p>
            <a:pPr marL="0" indent="0">
              <a:buNone/>
            </a:pPr>
            <a:endParaRPr lang="bs-Latn-BA" sz="2100" dirty="0"/>
          </a:p>
          <a:p>
            <a:pPr>
              <a:buFont typeface="Wingdings" panose="05000000000000000000" pitchFamily="2" charset="2"/>
              <a:buChar char="q"/>
            </a:pPr>
            <a:r>
              <a:rPr lang="bs-Latn-BA" sz="2100" dirty="0"/>
              <a:t> Pokazatelj stanja FUK za internu reviziju</a:t>
            </a:r>
          </a:p>
          <a:p>
            <a:pPr marL="0" indent="0">
              <a:buNone/>
            </a:pPr>
            <a:endParaRPr lang="bs-Latn-BA" sz="2100" dirty="0"/>
          </a:p>
          <a:p>
            <a:pPr>
              <a:buFont typeface="Wingdings" panose="05000000000000000000" pitchFamily="2" charset="2"/>
              <a:buChar char="q"/>
            </a:pPr>
            <a:r>
              <a:rPr lang="bs-Latn-BA" sz="2100" dirty="0"/>
              <a:t>Pokazatelj stanja FUK za Ured  za reviziju</a:t>
            </a:r>
          </a:p>
          <a:p>
            <a:pPr marL="0" indent="0">
              <a:buNone/>
            </a:pPr>
            <a:endParaRPr lang="bs-Latn-BA" sz="2100" dirty="0"/>
          </a:p>
          <a:p>
            <a:pPr>
              <a:buFont typeface="Wingdings" panose="05000000000000000000" pitchFamily="2" charset="2"/>
              <a:buChar char="q"/>
            </a:pPr>
            <a:r>
              <a:rPr lang="bs-Latn-BA" sz="2100" dirty="0"/>
              <a:t>Pokazatelj stanja FUK za resorno ministarstvo</a:t>
            </a:r>
          </a:p>
          <a:p>
            <a:pPr marL="0" indent="0">
              <a:buNone/>
            </a:pPr>
            <a:endParaRPr lang="bs-Latn-BA" sz="2100" dirty="0"/>
          </a:p>
          <a:p>
            <a:pPr>
              <a:buFont typeface="Wingdings" panose="05000000000000000000" pitchFamily="2" charset="2"/>
              <a:buChar char="q"/>
            </a:pPr>
            <a:r>
              <a:rPr lang="bs-Latn-BA" sz="2100" dirty="0"/>
              <a:t>Pokazatelj stanja FUK za druge interesne strane (javnost, NVO, donatori i dr.)</a:t>
            </a:r>
            <a:endParaRPr lang="bs-Latn-BA" dirty="0"/>
          </a:p>
          <a:p>
            <a:pPr>
              <a:buFont typeface="Wingdings" panose="05000000000000000000" pitchFamily="2" charset="2"/>
              <a:buChar char="q"/>
            </a:pPr>
            <a:endParaRPr lang="bs-Latn-BA" dirty="0"/>
          </a:p>
          <a:p>
            <a:pPr marL="0" indent="0">
              <a:buNone/>
            </a:pPr>
            <a:endParaRPr lang="bs-Latn-BA" sz="900" dirty="0"/>
          </a:p>
          <a:p>
            <a:pPr>
              <a:buFont typeface="Wingdings" panose="05000000000000000000" pitchFamily="2" charset="2"/>
              <a:buChar char="q"/>
            </a:pPr>
            <a:endParaRPr lang="bs-Latn-B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1" y="2761487"/>
            <a:ext cx="2458438" cy="16733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33769D-641B-0C58-2FD5-7689AB79F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" y="1207008"/>
            <a:ext cx="8020998" cy="618617"/>
          </a:xfrm>
        </p:spPr>
        <p:txBody>
          <a:bodyPr>
            <a:normAutofit/>
          </a:bodyPr>
          <a:lstStyle/>
          <a:p>
            <a:r>
              <a:rPr lang="bs-Latn-BA" sz="3200" b="1" dirty="0"/>
              <a:t>S</a:t>
            </a:r>
            <a:r>
              <a:rPr lang="en-US" sz="2800" b="1" dirty="0" err="1"/>
              <a:t>vrha</a:t>
            </a:r>
            <a:r>
              <a:rPr lang="en-US" sz="2800" b="1" dirty="0"/>
              <a:t> </a:t>
            </a:r>
            <a:r>
              <a:rPr lang="en-US" sz="2800" b="1" dirty="0" err="1"/>
              <a:t>samoprocjene</a:t>
            </a:r>
            <a:r>
              <a:rPr lang="en-US" sz="2800" b="1" dirty="0"/>
              <a:t> </a:t>
            </a:r>
            <a:r>
              <a:rPr lang="en-US" sz="2800" b="1" dirty="0" err="1"/>
              <a:t>sistema</a:t>
            </a:r>
            <a:r>
              <a:rPr lang="en-US" sz="2800" b="1" dirty="0"/>
              <a:t> internih </a:t>
            </a:r>
            <a:r>
              <a:rPr lang="en-US" sz="2800" b="1" dirty="0" err="1"/>
              <a:t>kontrola</a:t>
            </a:r>
            <a:r>
              <a:rPr lang="bs-Latn-BA" sz="2800" b="1" dirty="0"/>
              <a:t>: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8020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24" y="2000250"/>
            <a:ext cx="8597048" cy="45544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s-Latn-BA" sz="2100" dirty="0"/>
              <a:t> Strategija razvoja sistema internih finansijskih kontrola u javnom sektoru u Federaciji 2021-2027, sa pripadajućim Akcionim planom (Strategija PIFC 2021-2027.)</a:t>
            </a:r>
          </a:p>
          <a:p>
            <a:pPr marL="0" indent="0">
              <a:buNone/>
            </a:pPr>
            <a:endParaRPr lang="bs-Latn-BA" sz="1200" dirty="0"/>
          </a:p>
          <a:p>
            <a:pPr>
              <a:buFont typeface="Wingdings" panose="05000000000000000000" pitchFamily="2" charset="2"/>
              <a:buChar char="q"/>
            </a:pPr>
            <a:r>
              <a:rPr lang="bs-Latn-BA" sz="2100" dirty="0"/>
              <a:t>Zakon o finansijskom upravljanju i kontroli u javnom sektoru u Federaciji Bosne i Hercegovine („Službene novine FBiH“, broj 38/16) </a:t>
            </a:r>
          </a:p>
          <a:p>
            <a:pPr>
              <a:buFont typeface="Wingdings" panose="05000000000000000000" pitchFamily="2" charset="2"/>
              <a:buChar char="q"/>
            </a:pPr>
            <a:endParaRPr lang="bs-Latn-BA" sz="2100" dirty="0"/>
          </a:p>
          <a:p>
            <a:pPr>
              <a:buFont typeface="Wingdings" panose="05000000000000000000" pitchFamily="2" charset="2"/>
              <a:buChar char="q"/>
            </a:pPr>
            <a:r>
              <a:rPr lang="bs-Latn-BA" sz="2100" dirty="0"/>
              <a:t>Pravilnik o provođenju finansijskog upravljanja i kontrole u javnom sektoru u Federaciji Bosne i Hercegovine („Službene novine FBiH” broj 06/17 i 3/19)</a:t>
            </a:r>
          </a:p>
          <a:p>
            <a:pPr marL="0" indent="0">
              <a:buNone/>
            </a:pPr>
            <a:endParaRPr lang="bs-Latn-BA" sz="2100" dirty="0"/>
          </a:p>
          <a:p>
            <a:pPr>
              <a:buFont typeface="Wingdings" panose="05000000000000000000" pitchFamily="2" charset="2"/>
              <a:buChar char="q"/>
            </a:pPr>
            <a:r>
              <a:rPr lang="bs-Latn-BA" sz="2100" dirty="0"/>
              <a:t>Standardi interne kontrole u javnom sektoru u Federaciji Bosne i Hercegovine („Službene novine FBiH” broj 75/16)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D9475F-B580-462F-8C00-66821B64B76B}"/>
              </a:ext>
            </a:extLst>
          </p:cNvPr>
          <p:cNvSpPr txBox="1"/>
          <p:nvPr/>
        </p:nvSpPr>
        <p:spPr>
          <a:xfrm>
            <a:off x="509076" y="1283572"/>
            <a:ext cx="81258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s-Latn-BA" sz="2400" b="1" i="0" dirty="0">
                <a:effectLst/>
                <a:latin typeface="+mj-lt"/>
              </a:rPr>
              <a:t>Važeći r</a:t>
            </a:r>
            <a:r>
              <a:rPr lang="en-US" sz="2400" b="1" i="0" dirty="0" err="1">
                <a:effectLst/>
                <a:latin typeface="+mj-lt"/>
              </a:rPr>
              <a:t>egulatorni</a:t>
            </a:r>
            <a:r>
              <a:rPr lang="en-US" sz="2400" b="1" i="0" dirty="0">
                <a:effectLst/>
                <a:latin typeface="+mj-lt"/>
              </a:rPr>
              <a:t> </a:t>
            </a:r>
            <a:r>
              <a:rPr lang="bs-Latn-BA" sz="2400" b="1" i="0" dirty="0">
                <a:effectLst/>
                <a:latin typeface="+mj-lt"/>
              </a:rPr>
              <a:t>okvir za izvještavanje o FUK</a:t>
            </a:r>
            <a:endParaRPr lang="en-US" sz="2400" b="1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0380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0;p37"/>
          <p:cNvSpPr txBox="1">
            <a:spLocks/>
          </p:cNvSpPr>
          <p:nvPr/>
        </p:nvSpPr>
        <p:spPr>
          <a:xfrm>
            <a:off x="427959" y="1691640"/>
            <a:ext cx="8434385" cy="4590924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bs-Latn-BA" sz="2000" b="1" dirty="0"/>
              <a:t>Član 14. Zakona o finansijskom upravljanju i kontroli u javnom sektoru u FBiH:</a:t>
            </a:r>
          </a:p>
          <a:p>
            <a:pPr marL="0" indent="0" algn="just">
              <a:buNone/>
            </a:pPr>
            <a:r>
              <a:rPr lang="bs-Latn-BA" sz="2000" u="sng" dirty="0"/>
              <a:t>Godišnji izvještaj o funkcionisanju sistema FUK-a dužni su izraditi sljedeći korisnici javnih sredstava: </a:t>
            </a:r>
          </a:p>
          <a:p>
            <a:pPr marL="0" indent="0" algn="just">
              <a:buNone/>
            </a:pPr>
            <a:r>
              <a:rPr lang="bs-Latn-BA" sz="2000" dirty="0"/>
              <a:t>a) </a:t>
            </a:r>
            <a:r>
              <a:rPr lang="bs-Latn-BA" sz="2000" b="1" dirty="0"/>
              <a:t>korisnici javnih sredstava prvog nivoa i vanbudžetski fondovi na federalnom nivou</a:t>
            </a:r>
            <a:r>
              <a:rPr lang="bs-Latn-BA" sz="2000" dirty="0"/>
              <a:t> koji izvještaj dostavljaju Federalnom ministarstvu finansija;</a:t>
            </a:r>
          </a:p>
          <a:p>
            <a:pPr marL="0" indent="0" algn="just">
              <a:buNone/>
            </a:pPr>
            <a:r>
              <a:rPr lang="bs-Latn-BA" sz="2000" dirty="0"/>
              <a:t>b) </a:t>
            </a:r>
            <a:r>
              <a:rPr lang="bs-Latn-BA" sz="2000" b="1" dirty="0"/>
              <a:t>korisnici javnih sredstava prvog nivoa i vanbudžetski fondovi na kantonalnom nivou</a:t>
            </a:r>
            <a:r>
              <a:rPr lang="bs-Latn-BA" sz="2000" dirty="0"/>
              <a:t> koji izvještaj dostavljaju nadležnom kantonalnom ministarstvu finansija;</a:t>
            </a:r>
          </a:p>
          <a:p>
            <a:pPr marL="0" indent="0" algn="just">
              <a:buNone/>
            </a:pPr>
            <a:r>
              <a:rPr lang="bs-Latn-BA" sz="2000" dirty="0"/>
              <a:t>c) </a:t>
            </a:r>
            <a:r>
              <a:rPr lang="bs-Latn-BA" sz="2000" b="1" dirty="0"/>
              <a:t>jedinice lokalne samouprave sa statusom grada </a:t>
            </a:r>
            <a:r>
              <a:rPr lang="bs-Latn-BA" sz="2000" dirty="0"/>
              <a:t>koji izvještaj dostavljaju nadležnom kantonalnom ministarstvu finansija i</a:t>
            </a:r>
          </a:p>
          <a:p>
            <a:pPr marL="0" indent="0" algn="just">
              <a:buNone/>
            </a:pPr>
            <a:r>
              <a:rPr lang="bs-Latn-BA" sz="2000" dirty="0"/>
              <a:t>d) </a:t>
            </a:r>
            <a:r>
              <a:rPr lang="bs-Latn-BA" sz="2000" b="1" dirty="0"/>
              <a:t>pravna lica u kojima Federacija ili kanton imaju većinski vlasnički udio</a:t>
            </a:r>
            <a:r>
              <a:rPr lang="bs-Latn-BA" sz="2000" dirty="0"/>
              <a:t>, a koji izvještaj dostavljaju nadležnom resornom ministarstvu.</a:t>
            </a:r>
          </a:p>
          <a:p>
            <a:pPr marL="0" indent="0" algn="just">
              <a:buNone/>
            </a:pPr>
            <a:endParaRPr lang="bs-Latn-BA" sz="15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84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74F606-311B-4590-AC7B-4A30EA4F5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63" y="1131684"/>
            <a:ext cx="8334074" cy="561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9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983" y="1499664"/>
            <a:ext cx="5833384" cy="42402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51" y="2586238"/>
            <a:ext cx="3001929" cy="18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75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1149</TotalTime>
  <Words>1632</Words>
  <Application>Microsoft Office PowerPoint</Application>
  <PresentationFormat>On-screen Show (4:3)</PresentationFormat>
  <Paragraphs>203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Tw Cen MT</vt:lpstr>
      <vt:lpstr>Wingdings</vt:lpstr>
      <vt:lpstr>Office Theme</vt:lpstr>
      <vt:lpstr>Izrada planova za razvoj FUK - praktični primjeri</vt:lpstr>
      <vt:lpstr>   SADRŽAJ</vt:lpstr>
      <vt:lpstr>Pojam i svrha samoprocjene sistema internih kontrola</vt:lpstr>
      <vt:lpstr>PowerPoint Presentation</vt:lpstr>
      <vt:lpstr>Svrha samoprocjene sistema internih kontrola: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 FUK-Planirane mjere i prateći akcioni plan – PRAKTIČAN PRIMJER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Velickovic</dc:creator>
  <cp:lastModifiedBy>Marko Bozovic</cp:lastModifiedBy>
  <cp:revision>62</cp:revision>
  <dcterms:created xsi:type="dcterms:W3CDTF">2019-04-24T11:33:41Z</dcterms:created>
  <dcterms:modified xsi:type="dcterms:W3CDTF">2024-04-19T07:06:10Z</dcterms:modified>
</cp:coreProperties>
</file>