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9" r:id="rId3"/>
    <p:sldId id="400" r:id="rId4"/>
    <p:sldId id="401" r:id="rId5"/>
    <p:sldId id="402" r:id="rId6"/>
    <p:sldId id="403" r:id="rId7"/>
    <p:sldId id="404" r:id="rId8"/>
    <p:sldId id="420" r:id="rId9"/>
    <p:sldId id="290" r:id="rId10"/>
    <p:sldId id="293" r:id="rId11"/>
    <p:sldId id="369" r:id="rId12"/>
    <p:sldId id="295" r:id="rId13"/>
    <p:sldId id="296" r:id="rId14"/>
    <p:sldId id="265" r:id="rId15"/>
    <p:sldId id="297" r:id="rId16"/>
    <p:sldId id="298" r:id="rId17"/>
    <p:sldId id="299" r:id="rId18"/>
    <p:sldId id="300" r:id="rId19"/>
    <p:sldId id="301" r:id="rId20"/>
    <p:sldId id="417" r:id="rId21"/>
    <p:sldId id="302" r:id="rId22"/>
    <p:sldId id="370" r:id="rId23"/>
    <p:sldId id="305" r:id="rId24"/>
    <p:sldId id="373" r:id="rId25"/>
    <p:sldId id="311" r:id="rId26"/>
    <p:sldId id="312" r:id="rId27"/>
    <p:sldId id="374" r:id="rId28"/>
    <p:sldId id="310" r:id="rId29"/>
    <p:sldId id="375" r:id="rId30"/>
    <p:sldId id="376" r:id="rId31"/>
    <p:sldId id="377" r:id="rId32"/>
    <p:sldId id="324" r:id="rId33"/>
    <p:sldId id="384" r:id="rId34"/>
    <p:sldId id="336" r:id="rId35"/>
    <p:sldId id="385" r:id="rId36"/>
    <p:sldId id="340" r:id="rId37"/>
    <p:sldId id="341" r:id="rId38"/>
    <p:sldId id="344" r:id="rId39"/>
    <p:sldId id="422" r:id="rId40"/>
    <p:sldId id="386" r:id="rId41"/>
    <p:sldId id="421" r:id="rId42"/>
    <p:sldId id="387" r:id="rId43"/>
    <p:sldId id="407" r:id="rId44"/>
    <p:sldId id="409" r:id="rId45"/>
    <p:sldId id="357" r:id="rId46"/>
    <p:sldId id="410" r:id="rId47"/>
    <p:sldId id="414" r:id="rId48"/>
    <p:sldId id="415" r:id="rId49"/>
    <p:sldId id="416" r:id="rId50"/>
    <p:sldId id="360" r:id="rId51"/>
    <p:sldId id="388" r:id="rId52"/>
    <p:sldId id="389" r:id="rId53"/>
    <p:sldId id="411" r:id="rId54"/>
    <p:sldId id="368" r:id="rId5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882" autoAdjust="0"/>
    <p:restoredTop sz="94660"/>
  </p:normalViewPr>
  <p:slideViewPr>
    <p:cSldViewPr snapToGrid="0">
      <p:cViewPr varScale="1">
        <p:scale>
          <a:sx n="74" d="100"/>
          <a:sy n="74" d="100"/>
        </p:scale>
        <p:origin x="10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1FBF5-2EA4-428B-B3E2-E425E4BEFE66}" type="datetimeFigureOut">
              <a:rPr lang="en-US" smtClean="0"/>
              <a:t>2/19/2023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368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1FBF5-2EA4-428B-B3E2-E425E4BEFE66}" type="datetimeFigureOut">
              <a:rPr lang="en-US" smtClean="0"/>
              <a:t>2/19/2023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013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1FBF5-2EA4-428B-B3E2-E425E4BEFE66}" type="datetimeFigureOut">
              <a:rPr lang="en-US" smtClean="0"/>
              <a:t>2/19/2023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224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1FBF5-2EA4-428B-B3E2-E425E4BEFE66}" type="datetimeFigureOut">
              <a:rPr lang="en-US" smtClean="0"/>
              <a:t>2/19/2023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419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1FBF5-2EA4-428B-B3E2-E425E4BEFE66}" type="datetimeFigureOut">
              <a:rPr lang="en-US" smtClean="0"/>
              <a:t>2/19/2023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94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1FBF5-2EA4-428B-B3E2-E425E4BEFE66}" type="datetimeFigureOut">
              <a:rPr lang="en-US" smtClean="0"/>
              <a:t>2/19/2023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542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1FBF5-2EA4-428B-B3E2-E425E4BEFE66}" type="datetimeFigureOut">
              <a:rPr lang="en-US" smtClean="0"/>
              <a:t>2/19/2023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088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1FBF5-2EA4-428B-B3E2-E425E4BEFE66}" type="datetimeFigureOut">
              <a:rPr lang="en-US" smtClean="0"/>
              <a:t>2/19/2023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305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1FBF5-2EA4-428B-B3E2-E425E4BEFE66}" type="datetimeFigureOut">
              <a:rPr lang="en-US" smtClean="0"/>
              <a:t>2/19/2023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593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1FBF5-2EA4-428B-B3E2-E425E4BEFE66}" type="datetimeFigureOut">
              <a:rPr lang="en-US" smtClean="0"/>
              <a:t>2/19/2023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631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1FBF5-2EA4-428B-B3E2-E425E4BEFE66}" type="datetimeFigureOut">
              <a:rPr lang="en-US" smtClean="0"/>
              <a:t>2/19/2023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281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11FBF5-2EA4-428B-B3E2-E425E4BEFE66}" type="datetimeFigureOut">
              <a:rPr lang="en-US" smtClean="0"/>
              <a:t>2/19/2023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325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5424" y="1326524"/>
            <a:ext cx="7986873" cy="3114848"/>
          </a:xfrm>
        </p:spPr>
        <p:txBody>
          <a:bodyPr>
            <a:normAutofit fontScale="90000"/>
          </a:bodyPr>
          <a:lstStyle/>
          <a:p>
            <a:r>
              <a:rPr lang="bs-Latn-B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PRAVNA ZAŠTITA I IZMJENE ZJN U DIJELU PRAVNE ZAŠTITE</a:t>
            </a:r>
            <a:br>
              <a:rPr lang="bs-Latn-B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bs-Latn-B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UGOVORANJE I IZMJENE U POSTUKU REALIZACIJE UGOVORA</a:t>
            </a:r>
            <a:br>
              <a:rPr lang="bs-Latn-B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bs-Latn-BA" sz="20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bs-Latn-BA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bs-Latn-B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bs-Latn-B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bs-Latn-BA" sz="20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bs-Latn-BA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bs-Latn-B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bs-Latn-B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bs-Latn-BA" sz="20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bs-Latn-BA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bs-Latn-B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bs-Latn-B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bs-Latn-BA" sz="20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bs-Latn-BA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bs-Latn-B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bs-Latn-B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bs-Latn-BA" sz="20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bs-Latn-BA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bs-Latn-B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bs-Latn-B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2859" y="5122333"/>
            <a:ext cx="7986873" cy="990600"/>
          </a:xfrm>
        </p:spPr>
        <p:txBody>
          <a:bodyPr>
            <a:normAutofit/>
          </a:bodyPr>
          <a:lstStyle/>
          <a:p>
            <a:pPr algn="r"/>
            <a:r>
              <a:rPr lang="bs-Latn-BA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Amina Malkić</a:t>
            </a:r>
          </a:p>
          <a:p>
            <a:pPr algn="r"/>
            <a:r>
              <a:rPr lang="bs-Latn-BA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Ovlašteni predavač javnih nabavki</a:t>
            </a:r>
            <a:endParaRPr lang="bs-Latn-BA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bs-Latn-BA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Sarajevo, Februar 2023.</a:t>
            </a: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424" y="1772415"/>
            <a:ext cx="7986873" cy="3377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60536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1153" y="1136469"/>
            <a:ext cx="7824651" cy="627018"/>
          </a:xfrm>
        </p:spPr>
        <p:txBody>
          <a:bodyPr>
            <a:noAutofit/>
          </a:bodyPr>
          <a:lstStyle/>
          <a:p>
            <a:r>
              <a:rPr lang="bs-Latn-BA" sz="2800" b="1" dirty="0">
                <a:latin typeface="Arial" panose="020B0604020202020204" pitchFamily="34" charset="0"/>
                <a:cs typeface="Arial" panose="020B0604020202020204" pitchFamily="34" charset="0"/>
              </a:rPr>
              <a:t>STRANKE I DOKAZIVANJE U POSTUPKU </a:t>
            </a:r>
            <a:r>
              <a:rPr lang="bs-Latn-BA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bs-Latn-BA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6823" y="1596981"/>
            <a:ext cx="8354890" cy="5125790"/>
          </a:xfrm>
        </p:spPr>
        <p:txBody>
          <a:bodyPr>
            <a:normAutofit/>
          </a:bodyPr>
          <a:lstStyle/>
          <a:p>
            <a:pPr algn="just"/>
            <a:r>
              <a:rPr lang="bs-Latn-BA" sz="2400" u="sng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Član 94. (2) - Pri razmatranju žalbe u skladu sa članom 100. stav (4) i (5) ovog zakona, URŽ o vođenju postupka po žalbi obavještava odabranog ponuđača, odnosno kandidata u fazi u kojoj je izjavljena žalba.</a:t>
            </a:r>
          </a:p>
          <a:p>
            <a:pPr algn="just"/>
            <a:endParaRPr lang="bs-Latn-BA" sz="2400" u="sng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bs-Latn-BA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Svaka stranka ima pravo izjasniti se o zahtjevima i navodima druge strane i predložiti dokaze. </a:t>
            </a:r>
            <a:r>
              <a:rPr lang="bs-Latn-BA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URŽ svakoj stranci u postupku dostavlja podneske koje zaprimi u predmetu o kojima se raspravlja o glavnoj stvari ili predlaže nove činjenice i dokaze. (u praksi URŽ dostavlja samo žalbu na odgovor) </a:t>
            </a:r>
            <a:r>
              <a:rPr lang="bs-Latn-BA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- član 94. stav (3)</a:t>
            </a:r>
          </a:p>
          <a:p>
            <a:pPr marL="0" indent="0" algn="ctr">
              <a:buNone/>
            </a:pPr>
            <a:r>
              <a:rPr lang="bs-Latn-B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Presuda Suda BiH, broj: S1 3 U 038663 20 U,</a:t>
            </a:r>
          </a:p>
          <a:p>
            <a:pPr marL="0" indent="0" algn="ctr">
              <a:buNone/>
            </a:pPr>
            <a:r>
              <a:rPr lang="bs-Latn-BA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od 03.10.2022. godine</a:t>
            </a:r>
          </a:p>
          <a:p>
            <a:pPr algn="just"/>
            <a:endParaRPr lang="bs-Latn-BA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bs-Latn-BA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bs-Latn-BA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bs-Latn-BA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bs-Latn-BA" sz="26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28399870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3733" y="1151466"/>
            <a:ext cx="7662334" cy="778933"/>
          </a:xfrm>
        </p:spPr>
        <p:txBody>
          <a:bodyPr>
            <a:normAutofit/>
          </a:bodyPr>
          <a:lstStyle/>
          <a:p>
            <a:r>
              <a:rPr lang="bs-Latn-BA" sz="2800" b="1" dirty="0">
                <a:latin typeface="Arial" panose="020B0604020202020204" pitchFamily="34" charset="0"/>
                <a:cs typeface="Arial" panose="020B0604020202020204" pitchFamily="34" charset="0"/>
              </a:rPr>
              <a:t>STRANKE I DOKAZIVANJE U POSTUPKU </a:t>
            </a:r>
            <a:endParaRPr lang="bs-Latn-BA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667" y="2065867"/>
            <a:ext cx="7795683" cy="4111095"/>
          </a:xfrm>
        </p:spPr>
        <p:txBody>
          <a:bodyPr/>
          <a:lstStyle/>
          <a:p>
            <a:pPr algn="just"/>
            <a:r>
              <a:rPr lang="bs-Latn-BA" dirty="0">
                <a:latin typeface="Arial" panose="020B0604020202020204" pitchFamily="34" charset="0"/>
                <a:cs typeface="Arial" panose="020B0604020202020204" pitchFamily="34" charset="0"/>
              </a:rPr>
              <a:t>Svaka stranka ovlaštena je </a:t>
            </a:r>
            <a:r>
              <a:rPr lang="bs-Latn-BA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razgledati spis predmeta</a:t>
            </a:r>
            <a:r>
              <a:rPr lang="bs-Latn-BA" b="1" u="sng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bs-Latn-BA" dirty="0">
                <a:latin typeface="Arial" panose="020B0604020202020204" pitchFamily="34" charset="0"/>
                <a:cs typeface="Arial" panose="020B0604020202020204" pitchFamily="34" charset="0"/>
              </a:rPr>
              <a:t> osim onog dijela ponude i dokumentacije, koji je u skladu sa zakonom utvrđenim tajnim ili povjerljivim</a:t>
            </a:r>
            <a:r>
              <a:rPr lang="bs-Latn-BA" dirty="0" smtClean="0">
                <a:latin typeface="Arial" panose="020B0604020202020204" pitchFamily="34" charset="0"/>
                <a:cs typeface="Arial" panose="020B0604020202020204" pitchFamily="34" charset="0"/>
              </a:rPr>
              <a:t>. (čl. 94. stav 4)</a:t>
            </a:r>
          </a:p>
          <a:p>
            <a:pPr marL="0" indent="0" algn="just">
              <a:buNone/>
            </a:pPr>
            <a:endParaRPr lang="bs-Latn-B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bs-Latn-BA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SA KOJIM ČLANOM JE U KOLIZIJI ODREDBA OVOG ČLANA ?</a:t>
            </a:r>
          </a:p>
          <a:p>
            <a:pPr marL="0" indent="0" algn="just">
              <a:buNone/>
            </a:pPr>
            <a:endParaRPr lang="bs-Latn-BA" sz="2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bs-Latn-B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12795263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5840" y="1084217"/>
            <a:ext cx="7509510" cy="822960"/>
          </a:xfrm>
        </p:spPr>
        <p:txBody>
          <a:bodyPr>
            <a:normAutofit/>
          </a:bodyPr>
          <a:lstStyle/>
          <a:p>
            <a:r>
              <a:rPr lang="bs-Latn-BA" sz="2800" b="1" dirty="0">
                <a:latin typeface="Arial" panose="020B0604020202020204" pitchFamily="34" charset="0"/>
                <a:cs typeface="Arial" panose="020B0604020202020204" pitchFamily="34" charset="0"/>
              </a:rPr>
              <a:t>STRANKE I DOKAZIVANJE U POSTUPKU </a:t>
            </a:r>
            <a:endParaRPr lang="bs-Latn-BA" sz="2800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849313" y="2155825"/>
            <a:ext cx="7666037" cy="4021138"/>
          </a:xfrm>
        </p:spPr>
        <p:txBody>
          <a:bodyPr/>
          <a:lstStyle/>
          <a:p>
            <a:pPr algn="just"/>
            <a:r>
              <a:rPr lang="bs-Latn-BA" sz="1800" dirty="0">
                <a:latin typeface="Arial" panose="020B0604020202020204" pitchFamily="34" charset="0"/>
                <a:cs typeface="Arial" panose="020B0604020202020204" pitchFamily="34" charset="0"/>
              </a:rPr>
              <a:t>Svaka stranka u postupku dokazuje postojanje činjenica  na osnovu kojih se stvara/osporava radnja/ishod postupka koji je /nije u interesu te stranke.</a:t>
            </a:r>
          </a:p>
          <a:p>
            <a:pPr algn="just"/>
            <a:endParaRPr lang="bs-Latn-B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bs-Latn-BA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bs-Latn-B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bs-Latn-B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bs-Latn-BA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bs-Latn-B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bs-Latn-B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bs-Latn-BA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bs-Latn-BA" dirty="0"/>
          </a:p>
        </p:txBody>
      </p:sp>
      <p:sp>
        <p:nvSpPr>
          <p:cNvPr id="5" name="Rounded Rectangle 4"/>
          <p:cNvSpPr/>
          <p:nvPr/>
        </p:nvSpPr>
        <p:spPr>
          <a:xfrm>
            <a:off x="1460104" y="3249629"/>
            <a:ext cx="2981960" cy="2662881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bs-Latn-BA" sz="1500" dirty="0">
                <a:latin typeface="Arial" panose="020B0604020202020204" pitchFamily="34" charset="0"/>
                <a:cs typeface="Arial" panose="020B0604020202020204" pitchFamily="34" charset="0"/>
              </a:rPr>
              <a:t>Na strani </a:t>
            </a:r>
            <a:r>
              <a:rPr lang="bs-Latn-BA" sz="15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ugovornog</a:t>
            </a:r>
            <a:r>
              <a:rPr lang="bs-Latn-BA" sz="15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organa</a:t>
            </a:r>
            <a:r>
              <a:rPr lang="bs-Latn-BA" sz="1500" dirty="0">
                <a:latin typeface="Arial" panose="020B0604020202020204" pitchFamily="34" charset="0"/>
                <a:cs typeface="Arial" panose="020B0604020202020204" pitchFamily="34" charset="0"/>
              </a:rPr>
              <a:t> to znači dokazivanje postojanja činjenica i okolnosti na osnovu kojih je donio odluku o pravima, </a:t>
            </a:r>
            <a:r>
              <a:rPr lang="bs-Latn-BA" sz="1500" dirty="0" err="1">
                <a:latin typeface="Arial" panose="020B0604020202020204" pitchFamily="34" charset="0"/>
                <a:cs typeface="Arial" panose="020B0604020202020204" pitchFamily="34" charset="0"/>
              </a:rPr>
              <a:t>preduzeo</a:t>
            </a:r>
            <a:r>
              <a:rPr lang="bs-Latn-BA" sz="1500" dirty="0">
                <a:latin typeface="Arial" panose="020B0604020202020204" pitchFamily="34" charset="0"/>
                <a:cs typeface="Arial" panose="020B0604020202020204" pitchFamily="34" charset="0"/>
              </a:rPr>
              <a:t>  radnje ili </a:t>
            </a:r>
            <a:r>
              <a:rPr lang="bs-Latn-BA" sz="1500" dirty="0" err="1">
                <a:latin typeface="Arial" panose="020B0604020202020204" pitchFamily="34" charset="0"/>
                <a:cs typeface="Arial" panose="020B0604020202020204" pitchFamily="34" charset="0"/>
              </a:rPr>
              <a:t>propuštanja</a:t>
            </a:r>
            <a:r>
              <a:rPr lang="bs-Latn-BA" sz="1500" dirty="0">
                <a:latin typeface="Arial" panose="020B0604020202020204" pitchFamily="34" charset="0"/>
                <a:cs typeface="Arial" panose="020B0604020202020204" pitchFamily="34" charset="0"/>
              </a:rPr>
              <a:t>, te proveo postupke, koji su predmet postupanja po žalbi - član 102. stav (2)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052855" y="3302000"/>
            <a:ext cx="3295278" cy="2558141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bs-Latn-BA" sz="1500" dirty="0">
                <a:latin typeface="Arial" panose="020B0604020202020204" pitchFamily="34" charset="0"/>
                <a:cs typeface="Arial" panose="020B0604020202020204" pitchFamily="34" charset="0"/>
              </a:rPr>
              <a:t>Na strani </a:t>
            </a:r>
            <a:r>
              <a:rPr lang="bs-Latn-BA" sz="15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žalitelja</a:t>
            </a:r>
            <a:r>
              <a:rPr lang="bs-Latn-BA" sz="1500" dirty="0">
                <a:latin typeface="Arial" panose="020B0604020202020204" pitchFamily="34" charset="0"/>
                <a:cs typeface="Arial" panose="020B0604020202020204" pitchFamily="34" charset="0"/>
              </a:rPr>
              <a:t> to znači dokazati ili bar učiniti vjerovatnim postojanje činjenica i razloga koji se tiču pravnog interesa na podnošenje žalbe, povreda postupka ili povreda primjene materijalnog prava, koje su istaknute u žalbi, za koje zna ili bi trebalo da zna - član 102. stav(3)</a:t>
            </a:r>
          </a:p>
        </p:txBody>
      </p:sp>
    </p:spTree>
    <p:extLst>
      <p:ext uri="{BB962C8B-B14F-4D97-AF65-F5344CB8AC3E}">
        <p14:creationId xmlns:p14="http://schemas.microsoft.com/office/powerpoint/2010/main" val="32450123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1349868"/>
            <a:ext cx="7714060" cy="557309"/>
          </a:xfrm>
        </p:spPr>
        <p:txBody>
          <a:bodyPr>
            <a:noAutofit/>
          </a:bodyPr>
          <a:lstStyle/>
          <a:p>
            <a:r>
              <a:rPr lang="bs-Latn-BA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AKTIVNA </a:t>
            </a:r>
            <a:r>
              <a:rPr lang="bs-Latn-BA" sz="2800" b="1" dirty="0">
                <a:latin typeface="Arial" panose="020B0604020202020204" pitchFamily="34" charset="0"/>
                <a:cs typeface="Arial" panose="020B0604020202020204" pitchFamily="34" charset="0"/>
              </a:rPr>
              <a:t>LEGITIMACIJA  </a:t>
            </a:r>
            <a:r>
              <a:rPr lang="bs-Latn-BA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- 97</a:t>
            </a:r>
            <a:r>
              <a:rPr lang="bs-Latn-BA" sz="28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788539"/>
            <a:ext cx="7714060" cy="372114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bs-Latn-BA" sz="2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bs-Latn-BA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Žalbu </a:t>
            </a:r>
            <a:r>
              <a:rPr lang="bs-Latn-BA" sz="2400" dirty="0">
                <a:latin typeface="Arial" panose="020B0604020202020204" pitchFamily="34" charset="0"/>
                <a:cs typeface="Arial" panose="020B0604020202020204" pitchFamily="34" charset="0"/>
              </a:rPr>
              <a:t>može podnijeti </a:t>
            </a:r>
            <a:r>
              <a:rPr lang="bs-Latn-BA" sz="2400" b="1" u="sng" dirty="0">
                <a:latin typeface="Arial" panose="020B0604020202020204" pitchFamily="34" charset="0"/>
                <a:cs typeface="Arial" panose="020B0604020202020204" pitchFamily="34" charset="0"/>
              </a:rPr>
              <a:t>svaki privredni subjekt </a:t>
            </a:r>
            <a:r>
              <a:rPr lang="bs-Latn-BA" sz="2400" dirty="0">
                <a:latin typeface="Arial" panose="020B0604020202020204" pitchFamily="34" charset="0"/>
                <a:cs typeface="Arial" panose="020B0604020202020204" pitchFamily="34" charset="0"/>
              </a:rPr>
              <a:t>koji ima ili je imao interes za dodjelu ugovora o javnoj nabavci i koji učini vjerojatnim da je bila ili </a:t>
            </a:r>
            <a:r>
              <a:rPr lang="bs-Latn-BA" sz="2400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</a:t>
            </a:r>
            <a:r>
              <a:rPr lang="bs-Latn-BA" sz="2400" dirty="0">
                <a:latin typeface="Arial" panose="020B0604020202020204" pitchFamily="34" charset="0"/>
                <a:cs typeface="Arial" panose="020B0604020202020204" pitchFamily="34" charset="0"/>
              </a:rPr>
              <a:t> je u konkretnom postupku javne nabavke mogla biti prouzrokovana šteta zbog </a:t>
            </a:r>
            <a:r>
              <a:rPr lang="bs-Latn-BA" sz="2400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nezakonitog</a:t>
            </a:r>
            <a:r>
              <a:rPr lang="bs-Latn-BA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s-Latn-BA" sz="2400" dirty="0">
                <a:latin typeface="Arial" panose="020B0604020202020204" pitchFamily="34" charset="0"/>
                <a:cs typeface="Arial" panose="020B0604020202020204" pitchFamily="34" charset="0"/>
              </a:rPr>
              <a:t> postupanja ugovornog organa, a koje se u žalbi navodi kao povreda ovog Zakona i podzakonskih akata od strane ugovornog organa  u postupku javne nabavke.</a:t>
            </a:r>
            <a:endParaRPr lang="bs-Latn-BA" sz="2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bs-Latn-BA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bs-Latn-BA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bs-Latn-BA" sz="1500" dirty="0"/>
          </a:p>
        </p:txBody>
      </p:sp>
      <p:pic>
        <p:nvPicPr>
          <p:cNvPr id="4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2352" y="4539972"/>
            <a:ext cx="2170611" cy="19394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33536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6402" y="914400"/>
            <a:ext cx="7686531" cy="911225"/>
          </a:xfrm>
        </p:spPr>
        <p:txBody>
          <a:bodyPr>
            <a:normAutofit/>
          </a:bodyPr>
          <a:lstStyle/>
          <a:p>
            <a:r>
              <a:rPr lang="bs-Latn-BA" sz="2800" b="1" dirty="0">
                <a:latin typeface="Arial" panose="020B0604020202020204" pitchFamily="34" charset="0"/>
                <a:cs typeface="Arial" panose="020B0604020202020204" pitchFamily="34" charset="0"/>
              </a:rPr>
              <a:t>AKTIVNA LEGITIMACIJA – </a:t>
            </a:r>
            <a:r>
              <a:rPr lang="bs-Latn-BA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97</a:t>
            </a:r>
            <a:r>
              <a:rPr lang="bs-Latn-BA" sz="28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6401" y="1947333"/>
            <a:ext cx="7686531" cy="422963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bs-Latn-BA" dirty="0">
                <a:latin typeface="Arial" panose="020B0604020202020204" pitchFamily="34" charset="0"/>
                <a:cs typeface="Arial" panose="020B0604020202020204" pitchFamily="34" charset="0"/>
              </a:rPr>
              <a:t>Iz </a:t>
            </a:r>
            <a:r>
              <a:rPr lang="bs-Latn-BA" dirty="0" smtClean="0">
                <a:latin typeface="Arial" panose="020B0604020202020204" pitchFamily="34" charset="0"/>
                <a:cs typeface="Arial" panose="020B0604020202020204" pitchFamily="34" charset="0"/>
              </a:rPr>
              <a:t>definicije </a:t>
            </a:r>
            <a:r>
              <a:rPr lang="bs-Latn-BA" dirty="0">
                <a:latin typeface="Arial" panose="020B0604020202020204" pitchFamily="34" charset="0"/>
                <a:cs typeface="Arial" panose="020B0604020202020204" pitchFamily="34" charset="0"/>
              </a:rPr>
              <a:t>slijedi da je za ulaganje žalbe potrebno  ispunjenje sledećih </a:t>
            </a:r>
            <a:r>
              <a:rPr lang="bs-Latn-BA" dirty="0" smtClean="0">
                <a:latin typeface="Arial" panose="020B0604020202020204" pitchFamily="34" charset="0"/>
                <a:cs typeface="Arial" panose="020B0604020202020204" pitchFamily="34" charset="0"/>
              </a:rPr>
              <a:t>uslova:</a:t>
            </a:r>
          </a:p>
          <a:p>
            <a:pPr marL="0" indent="0" algn="just">
              <a:buNone/>
            </a:pPr>
            <a:r>
              <a:rPr lang="bs-Latn-BA" b="1" dirty="0" smtClean="0">
                <a:latin typeface="Arial" panose="020B0604020202020204" pitchFamily="34" charset="0"/>
                <a:cs typeface="Arial" panose="020B0604020202020204" pitchFamily="34" charset="0"/>
              </a:rPr>
              <a:t>1.</a:t>
            </a:r>
            <a:r>
              <a:rPr lang="bs-Latn-BA" dirty="0" smtClean="0">
                <a:latin typeface="Arial" panose="020B0604020202020204" pitchFamily="34" charset="0"/>
                <a:cs typeface="Arial" panose="020B0604020202020204" pitchFamily="34" charset="0"/>
              </a:rPr>
              <a:t>Da postoji </a:t>
            </a:r>
            <a:r>
              <a:rPr lang="bs-Latn-BA" b="1" dirty="0" smtClean="0">
                <a:latin typeface="Arial" panose="020B0604020202020204" pitchFamily="34" charset="0"/>
                <a:cs typeface="Arial" panose="020B0604020202020204" pitchFamily="34" charset="0"/>
              </a:rPr>
              <a:t>INTERES</a:t>
            </a:r>
          </a:p>
          <a:p>
            <a:pPr marL="0" indent="0" algn="just">
              <a:buNone/>
            </a:pPr>
            <a:r>
              <a:rPr lang="bs-Latn-BA" b="1" dirty="0" smtClean="0">
                <a:latin typeface="Arial" panose="020B0604020202020204" pitchFamily="34" charset="0"/>
                <a:cs typeface="Arial" panose="020B0604020202020204" pitchFamily="34" charset="0"/>
              </a:rPr>
              <a:t>2.</a:t>
            </a:r>
            <a:r>
              <a:rPr lang="bs-Latn-BA" dirty="0" smtClean="0">
                <a:latin typeface="Arial" panose="020B0604020202020204" pitchFamily="34" charset="0"/>
                <a:cs typeface="Arial" panose="020B0604020202020204" pitchFamily="34" charset="0"/>
              </a:rPr>
              <a:t>Da  je prouzrokovana </a:t>
            </a:r>
            <a:r>
              <a:rPr lang="bs-Latn-BA" b="1" dirty="0" smtClean="0">
                <a:latin typeface="Arial" panose="020B0604020202020204" pitchFamily="34" charset="0"/>
                <a:cs typeface="Arial" panose="020B0604020202020204" pitchFamily="34" charset="0"/>
              </a:rPr>
              <a:t>ŠTETA </a:t>
            </a:r>
            <a:r>
              <a:rPr lang="bs-Latn-BA" dirty="0" smtClean="0">
                <a:latin typeface="Arial" panose="020B0604020202020204" pitchFamily="34" charset="0"/>
                <a:cs typeface="Arial" panose="020B0604020202020204" pitchFamily="34" charset="0"/>
              </a:rPr>
              <a:t>ili  </a:t>
            </a:r>
            <a:r>
              <a:rPr lang="bs-Latn-BA" u="sng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</a:t>
            </a:r>
            <a:r>
              <a:rPr lang="bs-Latn-BA" dirty="0" smtClean="0">
                <a:latin typeface="Arial" panose="020B0604020202020204" pitchFamily="34" charset="0"/>
                <a:cs typeface="Arial" panose="020B0604020202020204" pitchFamily="34" charset="0"/>
              </a:rPr>
              <a:t> je šteta mogla nastupiti(ZJN </a:t>
            </a:r>
            <a:r>
              <a:rPr lang="bs-Latn-BA" dirty="0">
                <a:latin typeface="Arial" panose="020B0604020202020204" pitchFamily="34" charset="0"/>
                <a:cs typeface="Arial" panose="020B0604020202020204" pitchFamily="34" charset="0"/>
              </a:rPr>
              <a:t>nije detaljnije objasnio ovaj dio „ili je mogla biti prouzrokovana šteta zbog postupanja ugovornog organa“)</a:t>
            </a:r>
          </a:p>
          <a:p>
            <a:pPr algn="just"/>
            <a:endParaRPr lang="bs-Latn-BA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bs-Latn-BA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Podnosioci žalbe su obično učesnici u postupku, bilo da su preuzeli tendersku dokumentaciju, bilo da su već dostavili ponudu.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30213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5029" y="1123407"/>
            <a:ext cx="7707084" cy="888274"/>
          </a:xfrm>
        </p:spPr>
        <p:txBody>
          <a:bodyPr>
            <a:noAutofit/>
          </a:bodyPr>
          <a:lstStyle/>
          <a:p>
            <a:r>
              <a:rPr lang="bs-Latn-BA" sz="21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bs-Latn-BA" sz="21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bs-Latn-BA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PRIMJERI </a:t>
            </a:r>
            <a:r>
              <a:rPr lang="bs-Latn-BA" sz="2400" b="1" dirty="0">
                <a:latin typeface="Arial" panose="020B0604020202020204" pitchFamily="34" charset="0"/>
                <a:cs typeface="Arial" panose="020B0604020202020204" pitchFamily="34" charset="0"/>
              </a:rPr>
              <a:t>SUBJEKATA SA AKTIVNOM LEGITIMACIJOM NA TRAŽENJE PRAVNE ZAŠTITE</a:t>
            </a:r>
            <a:br>
              <a:rPr lang="bs-Latn-BA" sz="2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bs-Latn-BA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9087" y="2011681"/>
            <a:ext cx="7903028" cy="433686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bs-Latn-BA" sz="24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bs-Latn-BA" sz="2400" dirty="0">
                <a:latin typeface="Arial" panose="020B0604020202020204" pitchFamily="34" charset="0"/>
                <a:cs typeface="Arial" panose="020B0604020202020204" pitchFamily="34" charset="0"/>
              </a:rPr>
              <a:t>Privredni subjekt koji nije mogao učestvovati u postupku javne nabavke zbog diskriminatornih zahtjeva u odnosu na sposobnost izvršenja ugovora</a:t>
            </a:r>
            <a:r>
              <a:rPr lang="bs-Latn-BA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bs-Latn-BA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bs-Latn-BA" sz="2400" dirty="0">
                <a:latin typeface="Arial" panose="020B0604020202020204" pitchFamily="34" charset="0"/>
                <a:cs typeface="Arial" panose="020B0604020202020204" pitchFamily="34" charset="0"/>
              </a:rPr>
              <a:t>Privredni subjekt koji je spriječen da učestvuje u postupku javne nabavke zbog neopravdane primjene pregovaračkog postupka  s objavom ili bez objave obavještenja</a:t>
            </a:r>
            <a:r>
              <a:rPr lang="bs-Latn-BA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bs-Latn-BA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bs-Latn-BA" sz="2400" dirty="0">
                <a:latin typeface="Arial" panose="020B0604020202020204" pitchFamily="34" charset="0"/>
                <a:cs typeface="Arial" panose="020B0604020202020204" pitchFamily="34" charset="0"/>
              </a:rPr>
              <a:t>Privredni subjekt nepravedno isključen iz učešća u postupku javne nabavke.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bs-Latn-BA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882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9781" y="1746917"/>
            <a:ext cx="7025804" cy="494644"/>
          </a:xfrm>
        </p:spPr>
        <p:txBody>
          <a:bodyPr>
            <a:normAutofit/>
          </a:bodyPr>
          <a:lstStyle/>
          <a:p>
            <a:r>
              <a:rPr lang="bs-Latn-BA" sz="2100" b="1" dirty="0">
                <a:latin typeface="Arial" panose="020B0604020202020204" pitchFamily="34" charset="0"/>
                <a:cs typeface="Arial" panose="020B0604020202020204" pitchFamily="34" charset="0"/>
              </a:rPr>
              <a:t>PRESUDE AKT. LEG. PRVOPLASIRANOG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9897" y="2170894"/>
            <a:ext cx="7818563" cy="334163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bs-Latn-BA" dirty="0"/>
          </a:p>
          <a:p>
            <a:pPr marL="0" indent="0">
              <a:buNone/>
            </a:pPr>
            <a:endParaRPr lang="bs-Latn-BA" sz="20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bs-Latn-BA" sz="2000" i="1" dirty="0">
                <a:latin typeface="Arial" panose="020B0604020202020204" pitchFamily="34" charset="0"/>
                <a:cs typeface="Arial" panose="020B0604020202020204" pitchFamily="34" charset="0"/>
              </a:rPr>
              <a:t>Presuda broj: S1 3 U 035969 20, od 12.01.2022.</a:t>
            </a:r>
          </a:p>
          <a:p>
            <a:r>
              <a:rPr lang="bs-Latn-BA" sz="2000" i="1" dirty="0">
                <a:latin typeface="Arial" panose="020B0604020202020204" pitchFamily="34" charset="0"/>
                <a:cs typeface="Arial" panose="020B0604020202020204" pitchFamily="34" charset="0"/>
              </a:rPr>
              <a:t>Presuda broj: S1 3 U 035969 22, od 15.03.2022. (apelacija</a:t>
            </a:r>
            <a:r>
              <a:rPr lang="bs-Latn-BA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>
              <a:buNone/>
            </a:pPr>
            <a:endParaRPr lang="bs-Latn-BA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bs-Latn-BA" sz="1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NAPOMENA: Uvijek u žalbi uz navođenje razloga za neprihvatljivost ponude drugog ponuđača u postupku treba isticati INTERES žalitelja i dokazivati svoju akt. legitimaciju u postupku (nije dovoljno samo tvrditi da ponuda izabranog ponuđača nije prihvatljiva)</a:t>
            </a:r>
          </a:p>
          <a:p>
            <a:endParaRPr lang="bs-Latn-BA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8489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149531" y="1110343"/>
            <a:ext cx="7478929" cy="783227"/>
          </a:xfrm>
        </p:spPr>
        <p:txBody>
          <a:bodyPr>
            <a:normAutofit/>
          </a:bodyPr>
          <a:lstStyle/>
          <a:p>
            <a:r>
              <a:rPr lang="bs-Latn-BA" sz="2800" b="1" dirty="0">
                <a:latin typeface="Arial" panose="020B0604020202020204" pitchFamily="34" charset="0"/>
                <a:cs typeface="Arial" panose="020B0604020202020204" pitchFamily="34" charset="0"/>
              </a:rPr>
              <a:t>NAČIN IZJAVLJIVANJA ŽALBE</a:t>
            </a:r>
          </a:p>
        </p:txBody>
      </p:sp>
      <p:sp>
        <p:nvSpPr>
          <p:cNvPr id="3" name="Čuvar mjesta sadržaja 2"/>
          <p:cNvSpPr>
            <a:spLocks noGrp="1"/>
          </p:cNvSpPr>
          <p:nvPr>
            <p:ph idx="1"/>
          </p:nvPr>
        </p:nvSpPr>
        <p:spPr>
          <a:xfrm>
            <a:off x="712695" y="2067485"/>
            <a:ext cx="7915764" cy="3666565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bs-Latn-BA" sz="1800" b="1" dirty="0">
                <a:latin typeface="Arial" panose="020B0604020202020204" pitchFamily="34" charset="0"/>
                <a:cs typeface="Arial" panose="020B0604020202020204" pitchFamily="34" charset="0"/>
              </a:rPr>
              <a:t>KOME SE IZJAVLJUJE?</a:t>
            </a:r>
            <a:r>
              <a:rPr lang="bs-Latn-BA" sz="1800" dirty="0">
                <a:latin typeface="Arial" panose="020B0604020202020204" pitchFamily="34" charset="0"/>
                <a:cs typeface="Arial" panose="020B0604020202020204" pitchFamily="34" charset="0"/>
              </a:rPr>
              <a:t> Žalba se izjavljuje </a:t>
            </a:r>
            <a:r>
              <a:rPr lang="bs-Latn-BA" sz="1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URŽ-u </a:t>
            </a:r>
            <a:r>
              <a:rPr lang="bs-Latn-BA" sz="1800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putem </a:t>
            </a:r>
            <a:r>
              <a:rPr lang="bs-Latn-BA" sz="1800" u="sng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ugovornog</a:t>
            </a:r>
            <a:r>
              <a:rPr lang="bs-Latn-BA" sz="1800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organa </a:t>
            </a:r>
            <a:r>
              <a:rPr lang="bs-Latn-BA" sz="1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član 99. stav (1) </a:t>
            </a:r>
          </a:p>
          <a:p>
            <a:pPr marL="0" indent="0" algn="just">
              <a:buNone/>
            </a:pPr>
            <a:r>
              <a:rPr lang="bs-Latn-BA" sz="1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s-Latn-BA" sz="1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s-Latn-BA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►</a:t>
            </a:r>
            <a:r>
              <a:rPr lang="bs-Latn-BA" sz="1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KADA SE ŽALBA IZJAVLJUJE DIREKTNO URŽ-U I U KOM ROKU???</a:t>
            </a:r>
          </a:p>
          <a:p>
            <a:pPr algn="just"/>
            <a:r>
              <a:rPr lang="bs-Latn-BA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KAKO </a:t>
            </a:r>
            <a:r>
              <a:rPr lang="bs-Latn-BA" sz="1800" b="1" dirty="0">
                <a:latin typeface="Arial" panose="020B0604020202020204" pitchFamily="34" charset="0"/>
                <a:cs typeface="Arial" panose="020B0604020202020204" pitchFamily="34" charset="0"/>
              </a:rPr>
              <a:t>SE IZJAVLJUJE?</a:t>
            </a:r>
            <a:r>
              <a:rPr lang="bs-Latn-BA" sz="1800" dirty="0">
                <a:latin typeface="Arial" panose="020B0604020202020204" pitchFamily="34" charset="0"/>
                <a:cs typeface="Arial" panose="020B0604020202020204" pitchFamily="34" charset="0"/>
              </a:rPr>
              <a:t>Žalba se izjavljuje u pisanoj formi direktno, preporučenom pošiljkom ili elektronskim sredstvom </a:t>
            </a:r>
            <a:r>
              <a:rPr lang="bs-Latn-BA" sz="1800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(ako je elektronsko sredstvo definisano kao način komunikacije u TD).</a:t>
            </a:r>
          </a:p>
          <a:p>
            <a:pPr algn="just"/>
            <a:r>
              <a:rPr lang="bs-Latn-BA" sz="1800" b="1" dirty="0">
                <a:latin typeface="Arial" panose="020B0604020202020204" pitchFamily="34" charset="0"/>
                <a:cs typeface="Arial" panose="020B0604020202020204" pitchFamily="34" charset="0"/>
              </a:rPr>
              <a:t>KOLIKO PRIMJERAKA? </a:t>
            </a:r>
            <a:r>
              <a:rPr lang="bs-Latn-BA" sz="1800" dirty="0">
                <a:latin typeface="Arial" panose="020B0604020202020204" pitchFamily="34" charset="0"/>
                <a:cs typeface="Arial" panose="020B0604020202020204" pitchFamily="34" charset="0"/>
              </a:rPr>
              <a:t>Žalba se izjavljuje u dovoljnom broju primjeraka – ne manje od 3 (tri). </a:t>
            </a:r>
          </a:p>
          <a:p>
            <a:pPr marL="0" indent="0" algn="just">
              <a:buNone/>
            </a:pPr>
            <a:r>
              <a:rPr lang="bs-Latn-BA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►</a:t>
            </a:r>
            <a:r>
              <a:rPr lang="bs-Latn-BA" sz="1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KAKO </a:t>
            </a:r>
            <a:r>
              <a:rPr lang="bs-Latn-BA" sz="1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POSTUPA U SLUČAJU ZAPRIMANJA MANJEG BROJA ŽALBI?</a:t>
            </a:r>
          </a:p>
          <a:p>
            <a:pPr algn="just"/>
            <a:r>
              <a:rPr lang="bs-Latn-BA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PRIJEM </a:t>
            </a:r>
            <a:r>
              <a:rPr lang="bs-Latn-BA" sz="1800" b="1" dirty="0">
                <a:latin typeface="Arial" panose="020B0604020202020204" pitchFamily="34" charset="0"/>
                <a:cs typeface="Arial" panose="020B0604020202020204" pitchFamily="34" charset="0"/>
              </a:rPr>
              <a:t>ŽALBE? </a:t>
            </a:r>
            <a:r>
              <a:rPr lang="bs-Latn-BA" sz="1800" dirty="0">
                <a:latin typeface="Arial" panose="020B0604020202020204" pitchFamily="34" charset="0"/>
                <a:cs typeface="Arial" panose="020B0604020202020204" pitchFamily="34" charset="0"/>
              </a:rPr>
              <a:t>Datum prijema žalbe se smatra datum prijema žalbe direktno kod UO; datum prijema žalbe elektronskim putem uz osiguranje dokaza o upućivanju, odnosno prijemu žalbe ili datum predaje na poštu preporučene poštanske pošiljke.</a:t>
            </a:r>
          </a:p>
          <a:p>
            <a:pPr marL="0" indent="0">
              <a:buNone/>
            </a:pPr>
            <a:endParaRPr lang="bs-Latn-BA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3233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227909" y="1031966"/>
            <a:ext cx="7400551" cy="705394"/>
          </a:xfrm>
        </p:spPr>
        <p:txBody>
          <a:bodyPr>
            <a:normAutofit/>
          </a:bodyPr>
          <a:lstStyle/>
          <a:p>
            <a:r>
              <a:rPr lang="bs-Latn-BA" sz="2800" b="1" dirty="0">
                <a:latin typeface="Arial" panose="020B0604020202020204" pitchFamily="34" charset="0"/>
                <a:cs typeface="Arial" panose="020B0604020202020204" pitchFamily="34" charset="0"/>
              </a:rPr>
              <a:t>SADRŽAJ ŽALBE- </a:t>
            </a:r>
            <a:r>
              <a:rPr lang="bs-Latn-BA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105</a:t>
            </a:r>
            <a:r>
              <a:rPr lang="bs-Latn-BA" sz="28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" name="Čuvar mjesta sadržaja 2"/>
          <p:cNvSpPr>
            <a:spLocks noGrp="1"/>
          </p:cNvSpPr>
          <p:nvPr>
            <p:ph idx="1"/>
          </p:nvPr>
        </p:nvSpPr>
        <p:spPr>
          <a:xfrm>
            <a:off x="1043189" y="1737359"/>
            <a:ext cx="7585270" cy="4470257"/>
          </a:xfrm>
        </p:spPr>
        <p:txBody>
          <a:bodyPr>
            <a:normAutofit/>
          </a:bodyPr>
          <a:lstStyle/>
          <a:p>
            <a:pPr marL="342900" indent="-342900">
              <a:buFont typeface="+mj-lt"/>
              <a:buAutoNum type="alphaLcParenR"/>
            </a:pPr>
            <a:r>
              <a:rPr lang="sr-Latn-BA" sz="1800" dirty="0">
                <a:latin typeface="Arial" panose="020B0604020202020204" pitchFamily="34" charset="0"/>
                <a:cs typeface="Arial" panose="020B0604020202020204" pitchFamily="34" charset="0"/>
              </a:rPr>
              <a:t>Podaci o </a:t>
            </a:r>
            <a:r>
              <a:rPr lang="sr-Latn-BA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žalitelju</a:t>
            </a:r>
          </a:p>
          <a:p>
            <a:pPr marL="342900" indent="-342900">
              <a:buFont typeface="+mj-lt"/>
              <a:buAutoNum type="alphaLcParenR"/>
            </a:pPr>
            <a:r>
              <a:rPr lang="sr-Latn-BA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Naziv </a:t>
            </a:r>
            <a:r>
              <a:rPr lang="sr-Latn-BA" sz="1800" dirty="0">
                <a:latin typeface="Arial" panose="020B0604020202020204" pitchFamily="34" charset="0"/>
                <a:cs typeface="Arial" panose="020B0604020202020204" pitchFamily="34" charset="0"/>
              </a:rPr>
              <a:t>ugovornog organa protiv kojeg se podnosi žalba</a:t>
            </a:r>
          </a:p>
          <a:p>
            <a:pPr marL="342900" indent="-342900">
              <a:buFont typeface="+mj-lt"/>
              <a:buAutoNum type="alphaLcParenR"/>
            </a:pPr>
            <a:r>
              <a:rPr lang="sr-Latn-BA" sz="1800" dirty="0">
                <a:latin typeface="Arial" panose="020B0604020202020204" pitchFamily="34" charset="0"/>
                <a:cs typeface="Arial" panose="020B0604020202020204" pitchFamily="34" charset="0"/>
              </a:rPr>
              <a:t>Broj i datum postupka, podaci o obavještenju o nabavci, ako je isto objavljeno</a:t>
            </a:r>
          </a:p>
          <a:p>
            <a:pPr marL="342900" indent="-342900">
              <a:buFont typeface="+mj-lt"/>
              <a:buAutoNum type="alphaLcParenR"/>
            </a:pPr>
            <a:r>
              <a:rPr lang="sr-Latn-BA" sz="1800" dirty="0">
                <a:latin typeface="Arial" panose="020B0604020202020204" pitchFamily="34" charset="0"/>
                <a:cs typeface="Arial" panose="020B0604020202020204" pitchFamily="34" charset="0"/>
              </a:rPr>
              <a:t>Broj i datum pobijane odluke</a:t>
            </a:r>
          </a:p>
          <a:p>
            <a:pPr marL="342900" indent="-342900">
              <a:buFont typeface="+mj-lt"/>
              <a:buAutoNum type="alphaLcParenR"/>
            </a:pPr>
            <a:r>
              <a:rPr lang="sr-Latn-BA" sz="1800" dirty="0">
                <a:latin typeface="Arial" panose="020B0604020202020204" pitchFamily="34" charset="0"/>
                <a:cs typeface="Arial" panose="020B0604020202020204" pitchFamily="34" charset="0"/>
              </a:rPr>
              <a:t>Druge podatke o povredi ZJN i/ili podzakonskih akata</a:t>
            </a:r>
          </a:p>
          <a:p>
            <a:pPr marL="342900" indent="-342900">
              <a:buFont typeface="+mj-lt"/>
              <a:buAutoNum type="alphaLcParenR"/>
            </a:pPr>
            <a:r>
              <a:rPr lang="sr-Latn-BA" sz="1800" dirty="0">
                <a:latin typeface="Arial" panose="020B0604020202020204" pitchFamily="34" charset="0"/>
                <a:cs typeface="Arial" panose="020B0604020202020204" pitchFamily="34" charset="0"/>
              </a:rPr>
              <a:t>Opis činjeničnog stanja</a:t>
            </a:r>
          </a:p>
          <a:p>
            <a:pPr marL="342900" indent="-342900">
              <a:buFont typeface="+mj-lt"/>
              <a:buAutoNum type="alphaLcParenR"/>
            </a:pPr>
            <a:r>
              <a:rPr lang="sr-Latn-BA" sz="1800" dirty="0">
                <a:latin typeface="Arial" panose="020B0604020202020204" pitchFamily="34" charset="0"/>
                <a:cs typeface="Arial" panose="020B0604020202020204" pitchFamily="34" charset="0"/>
              </a:rPr>
              <a:t>Opis povreda na koje se žalba odnosi</a:t>
            </a:r>
          </a:p>
          <a:p>
            <a:pPr marL="342900" indent="-342900">
              <a:buFont typeface="+mj-lt"/>
              <a:buAutoNum type="alphaLcParenR"/>
            </a:pPr>
            <a:r>
              <a:rPr lang="sr-Latn-BA" sz="1800" dirty="0">
                <a:latin typeface="Arial" panose="020B0604020202020204" pitchFamily="34" charset="0"/>
                <a:cs typeface="Arial" panose="020B0604020202020204" pitchFamily="34" charset="0"/>
              </a:rPr>
              <a:t>Prijedlog dokaza</a:t>
            </a:r>
          </a:p>
          <a:p>
            <a:pPr marL="342900" indent="-342900">
              <a:buFont typeface="+mj-lt"/>
              <a:buAutoNum type="alphaLcParenR"/>
            </a:pPr>
            <a:r>
              <a:rPr lang="sr-Latn-BA" sz="1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Dokaz o plaćenoj naknadi za pokretanje žalbenog postupka</a:t>
            </a:r>
          </a:p>
          <a:p>
            <a:pPr marL="342900" indent="-342900">
              <a:buFont typeface="+mj-lt"/>
              <a:buAutoNum type="alphaLcParenR"/>
            </a:pPr>
            <a:r>
              <a:rPr lang="sr-Latn-BA" sz="1800" dirty="0">
                <a:latin typeface="Arial" panose="020B0604020202020204" pitchFamily="34" charset="0"/>
                <a:cs typeface="Arial" panose="020B0604020202020204" pitchFamily="34" charset="0"/>
              </a:rPr>
              <a:t>Potpis i pečat </a:t>
            </a:r>
            <a:r>
              <a:rPr lang="sr-Latn-BA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žalitelja (ako </a:t>
            </a:r>
            <a:r>
              <a:rPr lang="sr-Latn-BA" sz="1800" dirty="0">
                <a:latin typeface="Arial" panose="020B0604020202020204" pitchFamily="34" charset="0"/>
                <a:cs typeface="Arial" panose="020B0604020202020204" pitchFamily="34" charset="0"/>
              </a:rPr>
              <a:t>ima pečat</a:t>
            </a:r>
            <a:r>
              <a:rPr lang="sr-Latn-BA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sr-Latn-BA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sr-Latn-BA" sz="180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sr-Latn-BA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+mj-lt"/>
              <a:buAutoNum type="alphaLcParenR"/>
            </a:pPr>
            <a:endParaRPr lang="sr-Latn-BA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+mj-lt"/>
              <a:buAutoNum type="alphaLcParenR"/>
            </a:pPr>
            <a:endParaRPr lang="sr-Latn-BA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bs-Latn-BA" sz="15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bs-Latn-BA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+mj-lt"/>
              <a:buAutoNum type="alphaLcParenR"/>
            </a:pPr>
            <a:endParaRPr lang="sr-Latn-BA" b="1" dirty="0" smtClean="0">
              <a:latin typeface="Georgia" pitchFamily="18" charset="0"/>
            </a:endParaRPr>
          </a:p>
          <a:p>
            <a:pPr marL="342900" indent="-342900">
              <a:buFont typeface="+mj-lt"/>
              <a:buAutoNum type="alphaLcParenR"/>
            </a:pPr>
            <a:endParaRPr lang="sr-Latn-BA" b="1" dirty="0">
              <a:latin typeface="Georgia" pitchFamily="18" charset="0"/>
            </a:endParaRP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3556047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1512" y="1162595"/>
            <a:ext cx="7425960" cy="699870"/>
          </a:xfrm>
        </p:spPr>
        <p:txBody>
          <a:bodyPr>
            <a:normAutofit/>
          </a:bodyPr>
          <a:lstStyle/>
          <a:p>
            <a:r>
              <a:rPr lang="bs-Latn-BA" sz="2800" b="1" dirty="0">
                <a:latin typeface="Arial" panose="020B0604020202020204" pitchFamily="34" charset="0"/>
                <a:cs typeface="Arial" panose="020B0604020202020204" pitchFamily="34" charset="0"/>
              </a:rPr>
              <a:t>SUSPENZIVNO DEJSTVO </a:t>
            </a:r>
            <a:r>
              <a:rPr lang="bs-Latn-BA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ŽALBE </a:t>
            </a:r>
            <a:endParaRPr lang="bs-Latn-BA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0526" y="1862465"/>
            <a:ext cx="7687933" cy="4342391"/>
          </a:xfrm>
        </p:spPr>
        <p:txBody>
          <a:bodyPr>
            <a:noAutofit/>
          </a:bodyPr>
          <a:lstStyle/>
          <a:p>
            <a:r>
              <a:rPr lang="bs-Latn-BA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Izmjenom i dopunom ZJN u članu 99. stav (3) propisuje se </a:t>
            </a:r>
          </a:p>
          <a:p>
            <a:pPr marL="0" indent="0">
              <a:buNone/>
            </a:pPr>
            <a:r>
              <a:rPr lang="bs-Latn-BA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bs-Latn-BA" sz="2000" u="sng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 razmatranju žalbe u skladu s članom 100. stav (2) i (3) ovog zakona, ugovorni organ po prijemu žalbe putem portala javnih nabavki </a:t>
            </a:r>
            <a:r>
              <a:rPr lang="bs-Latn-BA" sz="2000" u="sng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obavještava</a:t>
            </a:r>
            <a:r>
              <a:rPr lang="bs-Latn-BA" sz="2000" u="sng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ponuđače o vođenju postupka po žalbi“.</a:t>
            </a:r>
          </a:p>
          <a:p>
            <a:pPr marL="0" indent="0">
              <a:buNone/>
            </a:pPr>
            <a:endParaRPr lang="bs-Latn-BA" sz="20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bs-Latn-BA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Ova odredba dovodi se u vezu sa članom 110. ZJN </a:t>
            </a:r>
            <a:r>
              <a:rPr lang="bs-Latn-BA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s-Latn-BA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(iz odjeljka c –pravna zaštita pred URŽ-om), </a:t>
            </a:r>
            <a:r>
              <a:rPr lang="bs-Latn-BA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koji takođe propisuje:</a:t>
            </a:r>
          </a:p>
          <a:p>
            <a:pPr>
              <a:buAutoNum type="arabicParenBoth"/>
            </a:pPr>
            <a:r>
              <a:rPr lang="bs-Latn-BA" sz="2000" u="sng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Blagovremena, dopuštena, od ovlaštenog lica i lica koje ima aktivnu legitimaciju izjavljena žalba </a:t>
            </a:r>
            <a:r>
              <a:rPr lang="bs-Latn-BA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odgađa nastavak postupka javne nabavke, zaključenje i/ili izvršenje ugovora o javnoj nabavci ili okvirnog sporazuma do donošenja odluke URŽ-a.</a:t>
            </a:r>
          </a:p>
          <a:p>
            <a:pPr>
              <a:buAutoNum type="arabicParenBoth"/>
            </a:pPr>
            <a:r>
              <a:rPr lang="bs-Latn-BA" sz="2000" u="sng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Ugovorni organ sve učesnike u postupku javne nabavke o izjavljenoj žalbi obavještava putem portala javnih nabavki.</a:t>
            </a:r>
            <a:endParaRPr lang="bs-Latn-BA" sz="2000" u="sng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3555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49866" y="1092199"/>
            <a:ext cx="7465483" cy="668867"/>
          </a:xfrm>
        </p:spPr>
        <p:txBody>
          <a:bodyPr>
            <a:normAutofit/>
          </a:bodyPr>
          <a:lstStyle/>
          <a:p>
            <a:r>
              <a:rPr lang="bs-Latn-BA" sz="2700" b="1" dirty="0">
                <a:latin typeface="Arial" panose="020B0604020202020204" pitchFamily="34" charset="0"/>
                <a:cs typeface="Arial" panose="020B0604020202020204" pitchFamily="34" charset="0"/>
              </a:rPr>
              <a:t>NORMATIVNO PRAVNI OKVIR</a:t>
            </a:r>
            <a:endParaRPr lang="bs-Latn-BA" sz="2700" dirty="0"/>
          </a:p>
        </p:txBody>
      </p:sp>
      <p:sp>
        <p:nvSpPr>
          <p:cNvPr id="3" name="Čuvar mjesta sadržaja 2"/>
          <p:cNvSpPr>
            <a:spLocks noGrp="1"/>
          </p:cNvSpPr>
          <p:nvPr>
            <p:ph idx="1"/>
          </p:nvPr>
        </p:nvSpPr>
        <p:spPr>
          <a:xfrm>
            <a:off x="1532586" y="2137893"/>
            <a:ext cx="6982763" cy="4039069"/>
          </a:xfrm>
        </p:spPr>
        <p:txBody>
          <a:bodyPr>
            <a:normAutofit/>
          </a:bodyPr>
          <a:lstStyle/>
          <a:p>
            <a:r>
              <a:rPr lang="bs-Latn-BA" sz="2400" b="1" dirty="0">
                <a:latin typeface="Arial" panose="020B0604020202020204" pitchFamily="34" charset="0"/>
                <a:cs typeface="Arial" panose="020B0604020202020204" pitchFamily="34" charset="0"/>
              </a:rPr>
              <a:t>Zakon o javnim nabavkama </a:t>
            </a:r>
            <a:r>
              <a:rPr lang="bs-Latn-BA" sz="2400" dirty="0">
                <a:latin typeface="Arial" panose="020B0604020202020204" pitchFamily="34" charset="0"/>
                <a:cs typeface="Arial" panose="020B0604020202020204" pitchFamily="34" charset="0"/>
              </a:rPr>
              <a:t>39/14 i </a:t>
            </a:r>
            <a:r>
              <a:rPr lang="bs-Latn-BA" sz="2400" u="sng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59/22 </a:t>
            </a:r>
            <a:endParaRPr lang="bs-Latn-BA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bs-Latn-BA" sz="2400" b="1" dirty="0">
                <a:latin typeface="Arial" panose="020B0604020202020204" pitchFamily="34" charset="0"/>
                <a:cs typeface="Arial" panose="020B0604020202020204" pitchFamily="34" charset="0"/>
              </a:rPr>
              <a:t>Podzakonski akti </a:t>
            </a:r>
            <a:endParaRPr lang="bs-Latn-BA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bs-Latn-BA" sz="2400" b="1" dirty="0">
                <a:latin typeface="Arial" panose="020B0604020202020204" pitchFamily="34" charset="0"/>
                <a:cs typeface="Arial" panose="020B0604020202020204" pitchFamily="34" charset="0"/>
              </a:rPr>
              <a:t>Zakon o </a:t>
            </a:r>
            <a:r>
              <a:rPr lang="bs-Latn-BA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upravnom</a:t>
            </a:r>
            <a:r>
              <a:rPr lang="bs-Latn-BA" sz="2400" b="1" dirty="0">
                <a:latin typeface="Arial" panose="020B0604020202020204" pitchFamily="34" charset="0"/>
                <a:cs typeface="Arial" panose="020B0604020202020204" pitchFamily="34" charset="0"/>
              </a:rPr>
              <a:t> postupku</a:t>
            </a:r>
          </a:p>
          <a:p>
            <a:r>
              <a:rPr lang="bs-Latn-BA" sz="2400" b="1" dirty="0">
                <a:latin typeface="Arial" panose="020B0604020202020204" pitchFamily="34" charset="0"/>
                <a:cs typeface="Arial" panose="020B0604020202020204" pitchFamily="34" charset="0"/>
              </a:rPr>
              <a:t>Zakon o upravnim </a:t>
            </a:r>
            <a:r>
              <a:rPr lang="bs-Latn-BA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sporovima</a:t>
            </a:r>
            <a:endParaRPr lang="bs-Latn-BA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bs-Latn-BA" sz="2400" b="1" dirty="0">
                <a:latin typeface="Arial" panose="020B0604020202020204" pitchFamily="34" charset="0"/>
                <a:cs typeface="Arial" panose="020B0604020202020204" pitchFamily="34" charset="0"/>
              </a:rPr>
              <a:t>Materijalni propisi</a:t>
            </a:r>
          </a:p>
          <a:p>
            <a:endParaRPr lang="bs-Latn-BA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5366" y="3459256"/>
            <a:ext cx="2518634" cy="3398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93495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7430" y="914400"/>
            <a:ext cx="7497919" cy="776289"/>
          </a:xfrm>
        </p:spPr>
        <p:txBody>
          <a:bodyPr>
            <a:normAutofit/>
          </a:bodyPr>
          <a:lstStyle/>
          <a:p>
            <a:r>
              <a:rPr lang="bs-Latn-BA" sz="2800" b="1" dirty="0">
                <a:latin typeface="Arial" panose="020B0604020202020204" pitchFamily="34" charset="0"/>
                <a:cs typeface="Arial" panose="020B0604020202020204" pitchFamily="34" charset="0"/>
              </a:rPr>
              <a:t>SUSPENZIVNO DEJSTVO </a:t>
            </a:r>
            <a:r>
              <a:rPr lang="bs-Latn-BA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ŽALBE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bs-Latn-BA" dirty="0" smtClean="0"/>
          </a:p>
          <a:p>
            <a:endParaRPr lang="bs-Latn-BA" dirty="0"/>
          </a:p>
          <a:p>
            <a:r>
              <a:rPr lang="bs-Latn-BA" dirty="0" smtClean="0"/>
              <a:t>Izuzetci od suspenzivnog dejstava žalbe???</a:t>
            </a:r>
          </a:p>
          <a:p>
            <a:endParaRPr lang="bs-Latn-BA" dirty="0"/>
          </a:p>
          <a:p>
            <a:endParaRPr lang="en-US" dirty="0"/>
          </a:p>
        </p:txBody>
      </p:sp>
      <p:pic>
        <p:nvPicPr>
          <p:cNvPr id="4" name="Picture 4" descr="Otvorite fotografij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1224" y="4334397"/>
            <a:ext cx="2914650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19500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31966" y="1084217"/>
            <a:ext cx="7589519" cy="661675"/>
          </a:xfrm>
        </p:spPr>
        <p:txBody>
          <a:bodyPr>
            <a:noAutofit/>
          </a:bodyPr>
          <a:lstStyle/>
          <a:p>
            <a:r>
              <a:rPr lang="bs-Latn-BA" sz="2800" b="1" dirty="0">
                <a:latin typeface="Arial" panose="020B0604020202020204" pitchFamily="34" charset="0"/>
                <a:cs typeface="Arial" panose="020B0604020202020204" pitchFamily="34" charset="0"/>
              </a:rPr>
              <a:t>ROKOVI ZA IZJAVLJIVANJE </a:t>
            </a:r>
            <a:r>
              <a:rPr lang="bs-Latn-BA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ŽALBE - 101.</a:t>
            </a:r>
            <a:endParaRPr lang="bs-Latn-BA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Čuvar mjesta sadržaja 2"/>
          <p:cNvSpPr>
            <a:spLocks noGrp="1"/>
          </p:cNvSpPr>
          <p:nvPr>
            <p:ph idx="1"/>
          </p:nvPr>
        </p:nvSpPr>
        <p:spPr>
          <a:xfrm>
            <a:off x="640079" y="1745892"/>
            <a:ext cx="8216537" cy="4563467"/>
          </a:xfrm>
        </p:spPr>
        <p:txBody>
          <a:bodyPr>
            <a:normAutofit fontScale="25000" lnSpcReduction="20000"/>
          </a:bodyPr>
          <a:lstStyle/>
          <a:p>
            <a:endParaRPr lang="bs-Latn-BA" sz="37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hr-BA" sz="80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hr-BA" sz="8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 ŽALBA SE IZJAVLJUJE:</a:t>
            </a:r>
          </a:p>
          <a:p>
            <a:endParaRPr lang="bs-Latn-BA" sz="96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r-BA" sz="9600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a) u roku od deset dana od dana objave obavještenja u odnosu na podatke iz obavještenja o nabavci, odnosno u roku od deset dana od dana preuzimanja tenderske dokumentacije na sadržaj tenderske dokumentacije</a:t>
            </a:r>
            <a:r>
              <a:rPr lang="hr-BA" sz="9600" u="sng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endParaRPr lang="bs-Latn-BA" sz="96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r-BA" sz="9600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b) u roku od deset dana od dana objave izmjene i/ili dopune tenderske dokumentacije u odnosu na sadržaj izmjene i/ili dopune tenderske dokumentacije</a:t>
            </a:r>
            <a:r>
              <a:rPr lang="hr-BA" sz="9600" u="sng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endParaRPr lang="hr-BA" sz="9600" u="sng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bs-Latn-BA" sz="9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BITNA RAZLIKA U ODNOSU NA POSTOJEĆE ZAKONSKO RJEŠENJE /SPREČAVA SE ZLOUPOTREBA</a:t>
            </a:r>
            <a:endParaRPr lang="bs-Latn-BA" sz="9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bs-Latn-BA" sz="8000" u="sng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bs-Latn-BA" sz="80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bs-Latn-BA" sz="1800" dirty="0"/>
          </a:p>
          <a:p>
            <a:pPr marL="0" indent="0">
              <a:buNone/>
            </a:pPr>
            <a:r>
              <a:rPr lang="sr-Latn-BA" sz="1800" dirty="0"/>
              <a:t> </a:t>
            </a:r>
          </a:p>
          <a:p>
            <a:pPr marL="0" indent="0">
              <a:buNone/>
            </a:pPr>
            <a:endParaRPr lang="bs-Latn-BA" sz="1800" dirty="0"/>
          </a:p>
          <a:p>
            <a:endParaRPr lang="bs-Latn-BA" sz="1800" u="sng" dirty="0"/>
          </a:p>
          <a:p>
            <a:pPr marL="0" indent="0">
              <a:buNone/>
            </a:pPr>
            <a:endParaRPr lang="bs-Latn-BA" sz="1800" strike="sngStrik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bs-Latn-BA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endParaRPr lang="bs-Latn-BA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endParaRPr lang="bs-Latn-BA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endParaRPr lang="bs-Latn-BA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2405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1154" y="1018903"/>
            <a:ext cx="7444195" cy="671786"/>
          </a:xfrm>
        </p:spPr>
        <p:txBody>
          <a:bodyPr>
            <a:normAutofit fontScale="90000"/>
          </a:bodyPr>
          <a:lstStyle/>
          <a:p>
            <a:r>
              <a:rPr lang="bs-Latn-BA" sz="3100" b="1" dirty="0">
                <a:latin typeface="Arial" panose="020B0604020202020204" pitchFamily="34" charset="0"/>
                <a:cs typeface="Arial" panose="020B0604020202020204" pitchFamily="34" charset="0"/>
              </a:rPr>
              <a:t>ROKOVI ZA IZJAVLJIVANJE ŽALBE - 101</a:t>
            </a:r>
            <a:r>
              <a:rPr lang="bs-Latn-BA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7645" y="1972491"/>
            <a:ext cx="8033657" cy="4204471"/>
          </a:xfrm>
        </p:spPr>
        <p:txBody>
          <a:bodyPr>
            <a:normAutofit fontScale="85000" lnSpcReduction="10000"/>
          </a:bodyPr>
          <a:lstStyle/>
          <a:p>
            <a:r>
              <a:rPr lang="hr-BA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c) u roku od </a:t>
            </a:r>
            <a:r>
              <a:rPr lang="hr-BA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pet dana po prijemu zapisnika o otvaranju ponuda</a:t>
            </a:r>
            <a:r>
              <a:rPr lang="hr-BA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u odnosu na radnje, postupanja, nečinjenja ili propuštanja u postupku otvaranja ponuda;</a:t>
            </a:r>
            <a:endParaRPr lang="bs-Latn-BA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r-BA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d) u roku od </a:t>
            </a:r>
            <a:r>
              <a:rPr lang="hr-BA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deset dana </a:t>
            </a:r>
            <a:r>
              <a:rPr lang="hr-BA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 prijema odluke o kvalificiranosti kandidata ili </a:t>
            </a:r>
            <a:r>
              <a:rPr lang="hr-BA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odluke o izboru </a:t>
            </a:r>
            <a:r>
              <a:rPr lang="hr-BA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najpovoljnijeg ponuđača ili </a:t>
            </a:r>
            <a:r>
              <a:rPr lang="hr-BA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odluke o poništenju postupka;</a:t>
            </a:r>
            <a:endParaRPr lang="bs-Latn-BA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r-BA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e) u roku od deset dana od dana kada je ugovorni organ trebao donijeti odluku iz postupka, a propustio je da je donese</a:t>
            </a:r>
            <a:r>
              <a:rPr lang="hr-BA" u="sng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hr-BA" u="sng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SPREČAVA ZLOUPOTREBE OBAVEZE PROPISANE U ČLANU 70. STAV (1</a:t>
            </a:r>
            <a:r>
              <a:rPr lang="hr-BA" u="sng" dirty="0" smtClean="0">
                <a:solidFill>
                  <a:srgbClr val="FF0000"/>
                </a:solidFill>
              </a:rPr>
              <a:t>)</a:t>
            </a:r>
          </a:p>
          <a:p>
            <a:pPr marL="0" indent="0">
              <a:buNone/>
            </a:pPr>
            <a:r>
              <a:rPr lang="hr-BA" b="1" dirty="0" smtClean="0"/>
              <a:t>      </a:t>
            </a:r>
            <a:r>
              <a:rPr lang="hr-BA" b="1" u="sng" dirty="0" smtClean="0"/>
              <a:t>ROKOVI ZA IZJAVLJIVANJE ŽALBE SU PREKLUZIVNI!</a:t>
            </a:r>
            <a:endParaRPr lang="bs-Latn-BA" b="1" dirty="0" smtClean="0"/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39510230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207393" y="1127089"/>
            <a:ext cx="7421066" cy="526811"/>
          </a:xfrm>
        </p:spPr>
        <p:txBody>
          <a:bodyPr>
            <a:normAutofit/>
          </a:bodyPr>
          <a:lstStyle/>
          <a:p>
            <a:r>
              <a:rPr lang="bs-Latn-BA" sz="2800" b="1" dirty="0">
                <a:latin typeface="Arial" panose="020B0604020202020204" pitchFamily="34" charset="0"/>
                <a:cs typeface="Arial" panose="020B0604020202020204" pitchFamily="34" charset="0"/>
              </a:rPr>
              <a:t>POSTUPANJE UO PO ŽALBI - </a:t>
            </a:r>
            <a:r>
              <a:rPr lang="bs-Latn-BA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s-Latn-BA" sz="2800" b="1" dirty="0">
                <a:latin typeface="Arial" panose="020B0604020202020204" pitchFamily="34" charset="0"/>
                <a:cs typeface="Arial" panose="020B0604020202020204" pitchFamily="34" charset="0"/>
              </a:rPr>
              <a:t>100.</a:t>
            </a:r>
          </a:p>
        </p:txBody>
      </p:sp>
      <p:sp>
        <p:nvSpPr>
          <p:cNvPr id="3" name="Čuvar mjesta sadržaja 2"/>
          <p:cNvSpPr>
            <a:spLocks noGrp="1"/>
          </p:cNvSpPr>
          <p:nvPr>
            <p:ph idx="1"/>
          </p:nvPr>
        </p:nvSpPr>
        <p:spPr>
          <a:xfrm>
            <a:off x="953590" y="1653901"/>
            <a:ext cx="7674870" cy="411020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sr-Latn-BA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r-BA" sz="1800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(1) Ugovorni organ dužan je u roku od pet dana od dana zaprimanja žalbe utvrditi da li je žalba blagovremena, dopuštena, izjavljena od ovlaštenog lica i od lica koje </a:t>
            </a:r>
            <a:r>
              <a:rPr lang="hr-BA" sz="1800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ima aktivnu legitimaciju</a:t>
            </a:r>
            <a:r>
              <a:rPr lang="hr-BA" sz="1800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bs-Latn-BA" sz="18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hr-BA" sz="1800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(2) Ako ugovorni organ utvrdi da je žalba neblagovremena, nedopuštena i izjavljena od neovlaštenog lica, od lica koje nema aktivnu legitimaciju, odbacit će je zaključkom. Protiv ovog zaključka žalilac ima mogućnost podnošenja žalbe URŽ-u i to u roku od </a:t>
            </a:r>
            <a:r>
              <a:rPr lang="hr-BA" sz="1800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pet dana </a:t>
            </a:r>
            <a:r>
              <a:rPr lang="hr-BA" sz="1800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 dana prijema zaključka. </a:t>
            </a:r>
            <a:endParaRPr lang="bs-Latn-BA" sz="18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hr-BA" sz="1800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(3) Ako je žalba blagovremena, dopuštena i izjavljena od ovlaštenog lica i lica koje ima </a:t>
            </a:r>
            <a:r>
              <a:rPr lang="hr-BA" sz="1800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aktivnu legitimaciju</a:t>
            </a:r>
            <a:r>
              <a:rPr lang="hr-BA" sz="1800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ugovorni organ, razmatrajući žalbu, može utvrditi da je ona djelimično ili u cijelosti osnovana i svojim rješenjem ispraviti radnju, preduzeti činjenje, izmijeniti i/ili dopuniti tendersku dokumentaciju ili može postojeću odluku ili rješenje staviti van snage i zamijeniti je drugom odlukom ili rješenjem, ili poništiti postupak javne nabavke u slučaju da su ispunjeni uslovi iz člana 69. st. (2) i (3) ovog zakona, te o tome obavijestiti </a:t>
            </a:r>
            <a:r>
              <a:rPr lang="hr-BA" sz="1800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učesnike u postupku javne nabavke </a:t>
            </a:r>
            <a:r>
              <a:rPr lang="hr-BA" sz="1800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 način određen ovim zakonom, u roku od pet dana od dana prijema žalbe.</a:t>
            </a:r>
            <a:r>
              <a:rPr lang="hr-BA" sz="1800" b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BA" sz="18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bs-Latn-BA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bs-Latn-BA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bs-Latn-BA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bs-Latn-BA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bs-Latn-BA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bs-Latn-BA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bs-Latn-BA" dirty="0" smtClean="0"/>
          </a:p>
          <a:p>
            <a:endParaRPr lang="bs-Latn-BA" dirty="0"/>
          </a:p>
          <a:p>
            <a:endParaRPr lang="bs-Latn-BA" dirty="0"/>
          </a:p>
          <a:p>
            <a:endParaRPr lang="bs-Latn-BA" dirty="0" smtClean="0"/>
          </a:p>
          <a:p>
            <a:endParaRPr lang="bs-Latn-BA" dirty="0"/>
          </a:p>
          <a:p>
            <a:endParaRPr lang="sr-Latn-BA" dirty="0">
              <a:cs typeface="Times New Roman" panose="02020603050405020304" pitchFamily="18" charset="0"/>
            </a:endParaRP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158866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5840" y="1097280"/>
            <a:ext cx="7509510" cy="593409"/>
          </a:xfrm>
        </p:spPr>
        <p:txBody>
          <a:bodyPr>
            <a:normAutofit/>
          </a:bodyPr>
          <a:lstStyle/>
          <a:p>
            <a:r>
              <a:rPr lang="bs-Latn-BA" sz="2800" b="1" dirty="0">
                <a:latin typeface="Arial" panose="020B0604020202020204" pitchFamily="34" charset="0"/>
                <a:cs typeface="Arial" panose="020B0604020202020204" pitchFamily="34" charset="0"/>
              </a:rPr>
              <a:t>POSTUPANJE UO PO ŽALBI -  100.</a:t>
            </a:r>
            <a:endParaRPr lang="bs-Latn-BA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5840" y="1815737"/>
            <a:ext cx="7509510" cy="4361226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hr-BA" u="sng" dirty="0">
                <a:solidFill>
                  <a:srgbClr val="0070C0"/>
                </a:solidFill>
              </a:rPr>
              <a:t>(</a:t>
            </a:r>
            <a:r>
              <a:rPr lang="hr-BA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4) Protiv rješenja ugovornog organa iz stava (3) ovog člana može se izjaviti žalba URŽ-u, putem ugovornog organa, u roku od </a:t>
            </a:r>
            <a:r>
              <a:rPr lang="hr-BA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deset dana </a:t>
            </a:r>
            <a:r>
              <a:rPr lang="hr-BA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 dana prijema rješenja. Ugovorni organ prosljeđuje žalbu URŽ-u sa svojim izjašnjenjem i dokumentacijom u roku od pet dana od datuma zaprimanja.</a:t>
            </a:r>
            <a:endParaRPr lang="bs-Latn-BA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bs-Latn-BA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hr-BA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(5) Ako ugovorni organ postupajući po žalbi utvrdi da je žalba blagovremena, dopuštena, izjavljena od ovlaštenog lica i lica koje ima aktivnu legitimaciju, ali da je u cijelosti neosnovana, neće donositi odluku o tome, ali je dužan u roku od pet dana od datuma zaprimanja žalbu proslijediti URŽ-u, sa svojim izjašnjenjem na navode žalbe, kao i kompletnom dokumentacijom u vezi s postupkom protiv kojeg je izjavljena žalba.</a:t>
            </a:r>
            <a:endParaRPr lang="bs-Latn-BA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358705703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265350" y="1296355"/>
            <a:ext cx="7440383" cy="604084"/>
          </a:xfrm>
        </p:spPr>
        <p:txBody>
          <a:bodyPr>
            <a:normAutofit fontScale="90000"/>
          </a:bodyPr>
          <a:lstStyle/>
          <a:p>
            <a:r>
              <a:rPr lang="bs-Latn-BA" b="1" dirty="0"/>
              <a:t>URED ZA RAZMATRANJE ŽALBI (URŽ)</a:t>
            </a:r>
            <a:endParaRPr lang="bs-Latn-BA" dirty="0"/>
          </a:p>
        </p:txBody>
      </p:sp>
      <p:pic>
        <p:nvPicPr>
          <p:cNvPr id="4" name="Čuvar mjesta sadržaja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1150" y="2412374"/>
            <a:ext cx="5268538" cy="2511380"/>
          </a:xfrm>
        </p:spPr>
      </p:pic>
    </p:spTree>
    <p:extLst>
      <p:ext uri="{BB962C8B-B14F-4D97-AF65-F5344CB8AC3E}">
        <p14:creationId xmlns:p14="http://schemas.microsoft.com/office/powerpoint/2010/main" val="398659942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236373" y="1359526"/>
            <a:ext cx="7392087" cy="502277"/>
          </a:xfrm>
        </p:spPr>
        <p:txBody>
          <a:bodyPr>
            <a:normAutofit fontScale="90000"/>
          </a:bodyPr>
          <a:lstStyle/>
          <a:p>
            <a:r>
              <a:rPr lang="bs-Latn-BA" dirty="0" smtClean="0"/>
              <a:t> </a:t>
            </a:r>
            <a:r>
              <a:rPr lang="bs-Latn-BA" sz="3100" b="1" dirty="0">
                <a:latin typeface="Arial" panose="020B0604020202020204" pitchFamily="34" charset="0"/>
                <a:cs typeface="Arial" panose="020B0604020202020204" pitchFamily="34" charset="0"/>
              </a:rPr>
              <a:t>SJEDIŠTE I NADLEŽNOSTI URŽ-A</a:t>
            </a:r>
          </a:p>
        </p:txBody>
      </p:sp>
      <p:sp>
        <p:nvSpPr>
          <p:cNvPr id="3" name="Čuvar mjesta sadržaja 2"/>
          <p:cNvSpPr>
            <a:spLocks noGrp="1"/>
          </p:cNvSpPr>
          <p:nvPr>
            <p:ph idx="1"/>
          </p:nvPr>
        </p:nvSpPr>
        <p:spPr>
          <a:xfrm>
            <a:off x="1236372" y="1861803"/>
            <a:ext cx="7392087" cy="367684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bs-Latn-BA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bs-Latn-BA" sz="1800" b="1" dirty="0">
                <a:latin typeface="Arial" panose="020B0604020202020204" pitchFamily="34" charset="0"/>
                <a:cs typeface="Arial" panose="020B0604020202020204" pitchFamily="34" charset="0"/>
              </a:rPr>
              <a:t>Sjedište </a:t>
            </a:r>
            <a:r>
              <a:rPr lang="bs-Latn-BA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URŽ-a</a:t>
            </a:r>
            <a:r>
              <a:rPr lang="bs-Latn-BA" sz="1800" b="1" dirty="0">
                <a:latin typeface="Arial" panose="020B0604020202020204" pitchFamily="34" charset="0"/>
                <a:cs typeface="Arial" panose="020B0604020202020204" pitchFamily="34" charset="0"/>
              </a:rPr>
              <a:t> u Sarajevu – </a:t>
            </a:r>
            <a:r>
              <a:rPr lang="bs-Latn-BA" sz="1800" dirty="0">
                <a:latin typeface="Arial" panose="020B0604020202020204" pitchFamily="34" charset="0"/>
                <a:cs typeface="Arial" panose="020B0604020202020204" pitchFamily="34" charset="0"/>
              </a:rPr>
              <a:t>nadležno</a:t>
            </a:r>
            <a:r>
              <a:rPr lang="bs-Latn-BA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s-Latn-BA" sz="1800" dirty="0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bs-Latn-BA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s-Latn-BA" sz="1800" dirty="0">
                <a:latin typeface="Arial" panose="020B0604020202020204" pitchFamily="34" charset="0"/>
                <a:cs typeface="Arial" panose="020B0604020202020204" pitchFamily="34" charset="0"/>
              </a:rPr>
              <a:t>žalbe u vrijednosti nabavke veće od 800.000,00 KM, za sve nabavke institucija i drugih ugovornih organa BiH i </a:t>
            </a:r>
            <a:r>
              <a:rPr lang="bs-Latn-BA" sz="1800" dirty="0" err="1">
                <a:latin typeface="Arial" panose="020B0604020202020204" pitchFamily="34" charset="0"/>
                <a:cs typeface="Arial" panose="020B0604020202020204" pitchFamily="34" charset="0"/>
              </a:rPr>
              <a:t>BDBiH</a:t>
            </a:r>
            <a:endParaRPr lang="bs-Latn-BA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bs-Latn-BA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bs-Latn-BA" sz="1800" b="1" dirty="0">
                <a:latin typeface="Arial" panose="020B0604020202020204" pitchFamily="34" charset="0"/>
                <a:cs typeface="Arial" panose="020B0604020202020204" pitchFamily="34" charset="0"/>
              </a:rPr>
              <a:t>Filijala Mostar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bs-Latn-BA" sz="1800" b="1" dirty="0">
                <a:latin typeface="Arial" panose="020B0604020202020204" pitchFamily="34" charset="0"/>
                <a:cs typeface="Arial" panose="020B0604020202020204" pitchFamily="34" charset="0"/>
              </a:rPr>
              <a:t>Filijala Banja Luka</a:t>
            </a:r>
          </a:p>
          <a:p>
            <a:pPr>
              <a:buFont typeface="Arial" panose="020B0604020202020204" pitchFamily="34" charset="0"/>
              <a:buChar char="•"/>
            </a:pPr>
            <a:endParaRPr lang="bs-Latn-BA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bs-Latn-BA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bs-Latn-BA" sz="1800" dirty="0">
                <a:latin typeface="Arial" panose="020B0604020202020204" pitchFamily="34" charset="0"/>
                <a:cs typeface="Arial" panose="020B0604020202020204" pitchFamily="34" charset="0"/>
              </a:rPr>
              <a:t> Nadležnost filijale se određuje </a:t>
            </a:r>
            <a:r>
              <a:rPr lang="bs-Latn-BA" sz="1800" b="1" u="sng" dirty="0">
                <a:latin typeface="Arial" panose="020B0604020202020204" pitchFamily="34" charset="0"/>
                <a:cs typeface="Arial" panose="020B0604020202020204" pitchFamily="34" charset="0"/>
              </a:rPr>
              <a:t>prema </a:t>
            </a:r>
            <a:r>
              <a:rPr lang="bs-Latn-BA" sz="18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entitetskom</a:t>
            </a:r>
            <a:r>
              <a:rPr lang="bs-Latn-BA" sz="1800" b="1" u="sng" dirty="0">
                <a:latin typeface="Arial" panose="020B0604020202020204" pitchFamily="34" charset="0"/>
                <a:cs typeface="Arial" panose="020B0604020202020204" pitchFamily="34" charset="0"/>
              </a:rPr>
              <a:t> sjedištu</a:t>
            </a:r>
            <a:r>
              <a:rPr lang="bs-Latn-BA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s-Latn-BA" sz="1800" dirty="0" err="1">
                <a:latin typeface="Arial" panose="020B0604020202020204" pitchFamily="34" charset="0"/>
                <a:cs typeface="Arial" panose="020B0604020202020204" pitchFamily="34" charset="0"/>
              </a:rPr>
              <a:t>ugovornog</a:t>
            </a:r>
            <a:r>
              <a:rPr lang="bs-Latn-BA" sz="1800" dirty="0">
                <a:latin typeface="Arial" panose="020B0604020202020204" pitchFamily="34" charset="0"/>
                <a:cs typeface="Arial" panose="020B0604020202020204" pitchFamily="34" charset="0"/>
              </a:rPr>
              <a:t> organa</a:t>
            </a:r>
          </a:p>
          <a:p>
            <a:pPr marL="0" indent="0">
              <a:buNone/>
            </a:pPr>
            <a:endParaRPr lang="bs-Latn-BA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bs-Latn-BA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bs-Latn-BA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bs-Latn-BA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Pravougaoni oblačić 4"/>
          <p:cNvSpPr/>
          <p:nvPr/>
        </p:nvSpPr>
        <p:spPr>
          <a:xfrm>
            <a:off x="3989231" y="3127151"/>
            <a:ext cx="3409682" cy="1091349"/>
          </a:xfrm>
          <a:prstGeom prst="wedgeRectCallou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s-Latn-BA" sz="1350" dirty="0">
                <a:latin typeface="Arial" panose="020B0604020202020204" pitchFamily="34" charset="0"/>
                <a:cs typeface="Arial" panose="020B0604020202020204" pitchFamily="34" charset="0"/>
              </a:rPr>
              <a:t>    žalbe za vrijednosti nabavke</a:t>
            </a:r>
          </a:p>
          <a:p>
            <a:r>
              <a:rPr lang="bs-Latn-BA" sz="1350" dirty="0">
                <a:latin typeface="Arial" panose="020B0604020202020204" pitchFamily="34" charset="0"/>
                <a:cs typeface="Arial" panose="020B0604020202020204" pitchFamily="34" charset="0"/>
              </a:rPr>
              <a:t>            do 800.0000,00 KM</a:t>
            </a:r>
          </a:p>
        </p:txBody>
      </p:sp>
    </p:spTree>
    <p:extLst>
      <p:ext uri="{BB962C8B-B14F-4D97-AF65-F5344CB8AC3E}">
        <p14:creationId xmlns:p14="http://schemas.microsoft.com/office/powerpoint/2010/main" val="2362531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3390" y="1149531"/>
            <a:ext cx="7730763" cy="849085"/>
          </a:xfrm>
        </p:spPr>
        <p:txBody>
          <a:bodyPr>
            <a:normAutofit/>
          </a:bodyPr>
          <a:lstStyle/>
          <a:p>
            <a:r>
              <a:rPr lang="bs-Latn-BA" sz="2800" b="1" dirty="0">
                <a:latin typeface="Arial" panose="020B0604020202020204" pitchFamily="34" charset="0"/>
                <a:cs typeface="Arial" panose="020B0604020202020204" pitchFamily="34" charset="0"/>
              </a:rPr>
              <a:t>ŽALBENI </a:t>
            </a:r>
            <a:r>
              <a:rPr lang="bs-Latn-BA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RAZLOZI – POVREDE ZAKONA  </a:t>
            </a:r>
            <a:endParaRPr lang="bs-Latn-BA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8035" y="1828800"/>
            <a:ext cx="8328582" cy="3644537"/>
          </a:xfrm>
        </p:spPr>
        <p:txBody>
          <a:bodyPr>
            <a:normAutofit fontScale="92500" lnSpcReduction="10000"/>
          </a:bodyPr>
          <a:lstStyle/>
          <a:p>
            <a:pPr algn="just"/>
            <a:endParaRPr lang="bs-Latn-BA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bs-Latn-BA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Apsolutno bitne povrede Zakona – </a:t>
            </a:r>
            <a:r>
              <a:rPr lang="bs-Latn-BA" dirty="0" smtClean="0">
                <a:latin typeface="Arial" panose="020B0604020202020204" pitchFamily="34" charset="0"/>
                <a:cs typeface="Arial" panose="020B0604020202020204" pitchFamily="34" charset="0"/>
              </a:rPr>
              <a:t>povrede  o kojima URŽ vodi računa po službenoj dužnosti.</a:t>
            </a:r>
          </a:p>
          <a:p>
            <a:pPr marL="0" indent="0" algn="just">
              <a:buNone/>
            </a:pPr>
            <a:r>
              <a:rPr lang="bs-Latn-BA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Koja aposolutno bitna povreda je brisana IDZJN?</a:t>
            </a:r>
          </a:p>
          <a:p>
            <a:pPr marL="0" indent="0" algn="just">
              <a:buNone/>
            </a:pPr>
            <a:endParaRPr lang="bs-Latn-BA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bs-Latn-BA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Relativno </a:t>
            </a:r>
            <a:r>
              <a:rPr lang="bs-Latn-BA" b="1" u="sng" dirty="0">
                <a:latin typeface="Arial" panose="020B0604020202020204" pitchFamily="34" charset="0"/>
                <a:cs typeface="Arial" panose="020B0604020202020204" pitchFamily="34" charset="0"/>
              </a:rPr>
              <a:t>bitne povrede </a:t>
            </a:r>
            <a:r>
              <a:rPr lang="bs-Latn-BA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Zakona </a:t>
            </a:r>
            <a:r>
              <a:rPr lang="bs-Latn-BA" dirty="0">
                <a:latin typeface="Arial" panose="020B0604020202020204" pitchFamily="34" charset="0"/>
                <a:cs typeface="Arial" panose="020B0604020202020204" pitchFamily="34" charset="0"/>
              </a:rPr>
              <a:t>– povrede koje mogu dovesti do poništenja postupka JN, ako se uspostavi direktna veza između povrede i rezultata postupka.</a:t>
            </a:r>
          </a:p>
          <a:p>
            <a:pPr marL="0" indent="0">
              <a:buNone/>
            </a:pPr>
            <a:endParaRPr lang="bs-Latn-B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635933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1673" y="1325332"/>
            <a:ext cx="7636787" cy="960668"/>
          </a:xfrm>
        </p:spPr>
        <p:txBody>
          <a:bodyPr>
            <a:normAutofit fontScale="90000"/>
          </a:bodyPr>
          <a:lstStyle/>
          <a:p>
            <a:r>
              <a:rPr lang="bs-Latn-BA" sz="2800" b="1" dirty="0">
                <a:latin typeface="Arial" panose="020B0604020202020204" pitchFamily="34" charset="0"/>
                <a:cs typeface="Arial" panose="020B0604020202020204" pitchFamily="34" charset="0"/>
              </a:rPr>
              <a:t>OVLAŠTENJE URŽ-a U POSTUPKU PRAVNE ZAŠTITE-član 104.</a:t>
            </a:r>
            <a:r>
              <a:rPr lang="bs-Latn-BA" sz="21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bs-Latn-BA" sz="21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bs-Latn-BA" sz="2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36737" y="2286000"/>
            <a:ext cx="7491722" cy="300466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bs-Latn-BA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bs-Latn-BA" sz="1800" b="1" dirty="0">
                <a:latin typeface="Arial" panose="020B0604020202020204" pitchFamily="34" charset="0"/>
                <a:cs typeface="Arial" panose="020B0604020202020204" pitchFamily="34" charset="0"/>
              </a:rPr>
              <a:t>(1) </a:t>
            </a:r>
            <a:r>
              <a:rPr lang="bs-Latn-BA" sz="1800" dirty="0">
                <a:latin typeface="Arial" panose="020B0604020202020204" pitchFamily="34" charset="0"/>
                <a:cs typeface="Arial" panose="020B0604020202020204" pitchFamily="34" charset="0"/>
              </a:rPr>
              <a:t>URŽ u postupku pravne zaštite postupa u granicama zahtjeva iz žalbe, a po službenoj dužnosti u odnosu na apsolutno bitne povrede.</a:t>
            </a:r>
          </a:p>
          <a:p>
            <a:pPr marL="0" indent="0">
              <a:buNone/>
            </a:pPr>
            <a:endParaRPr lang="bs-Latn-BA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bs-Latn-BA" sz="1800" b="1" dirty="0">
                <a:latin typeface="Arial" panose="020B0604020202020204" pitchFamily="34" charset="0"/>
                <a:cs typeface="Arial" panose="020B0604020202020204" pitchFamily="34" charset="0"/>
              </a:rPr>
              <a:t>(2)</a:t>
            </a:r>
            <a:r>
              <a:rPr lang="bs-Latn-BA" sz="1800" dirty="0">
                <a:latin typeface="Arial" panose="020B0604020202020204" pitchFamily="34" charset="0"/>
                <a:cs typeface="Arial" panose="020B0604020202020204" pitchFamily="34" charset="0"/>
              </a:rPr>
              <a:t> URŽ nije dužan kontrolisati činjenično i pravno stanje  koje je bilo predmet predhodne žalbe u istom postupku javne nabavke. </a:t>
            </a:r>
          </a:p>
          <a:p>
            <a:pPr marL="0" indent="0">
              <a:buNone/>
            </a:pPr>
            <a:r>
              <a:rPr lang="bs-Latn-BA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Prijedlog: uvijek uz žalbu dostaviti svu dokumentaciju iz postupka JN i opsati detaljno činjenično stanje iz predhodnih žalbi uz postupanje u predmetnoj žalbi u cjelosti i u odnosu na svaki žalbeni navod pojedinačno</a:t>
            </a:r>
          </a:p>
          <a:p>
            <a:pPr marL="0" indent="0">
              <a:buNone/>
            </a:pPr>
            <a:endParaRPr lang="bs-Latn-BA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bs-Latn-BA" sz="1800" dirty="0"/>
          </a:p>
        </p:txBody>
      </p:sp>
    </p:spTree>
    <p:extLst>
      <p:ext uri="{BB962C8B-B14F-4D97-AF65-F5344CB8AC3E}">
        <p14:creationId xmlns:p14="http://schemas.microsoft.com/office/powerpoint/2010/main" val="2941774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1966" y="966651"/>
            <a:ext cx="7483384" cy="724038"/>
          </a:xfrm>
        </p:spPr>
        <p:txBody>
          <a:bodyPr/>
          <a:lstStyle/>
          <a:p>
            <a:r>
              <a:rPr lang="bs-Latn-BA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s-Latn-BA" sz="3200" b="1" dirty="0">
                <a:latin typeface="Arial" panose="020B0604020202020204" pitchFamily="34" charset="0"/>
                <a:cs typeface="Arial" panose="020B0604020202020204" pitchFamily="34" charset="0"/>
              </a:rPr>
              <a:t>NADLEŽNOSTI URŽ-A</a:t>
            </a:r>
            <a:endParaRPr lang="bs-Latn-BA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7462" y="1690689"/>
            <a:ext cx="7587887" cy="448627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sr-Latn-BA" b="1" dirty="0" smtClean="0">
                <a:latin typeface="Arial" panose="020B0604020202020204" pitchFamily="34" charset="0"/>
                <a:cs typeface="Arial" panose="020B0604020202020204" pitchFamily="34" charset="0"/>
              </a:rPr>
              <a:t>URŽ provjerava da li je žalba potpuna  i da li postoji </a:t>
            </a:r>
          </a:p>
          <a:p>
            <a:pPr algn="just"/>
            <a:r>
              <a:rPr lang="sr-Latn-BA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Dokaz </a:t>
            </a:r>
            <a:r>
              <a:rPr lang="sr-Latn-BA" b="1" u="sng" dirty="0">
                <a:latin typeface="Arial" panose="020B0604020202020204" pitchFamily="34" charset="0"/>
                <a:cs typeface="Arial" panose="020B0604020202020204" pitchFamily="34" charset="0"/>
              </a:rPr>
              <a:t>o uplaćenoj naknadi </a:t>
            </a:r>
            <a:r>
              <a:rPr lang="sr-Latn-BA" b="1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sr-Latn-BA" dirty="0">
                <a:latin typeface="Arial" panose="020B0604020202020204" pitchFamily="34" charset="0"/>
                <a:cs typeface="Arial" panose="020B0604020202020204" pitchFamily="34" charset="0"/>
              </a:rPr>
              <a:t>žalitelj</a:t>
            </a:r>
            <a:r>
              <a:rPr lang="sl-SI" dirty="0">
                <a:latin typeface="Arial" panose="020B0604020202020204" pitchFamily="34" charset="0"/>
                <a:cs typeface="Arial" panose="020B0604020202020204" pitchFamily="34" charset="0"/>
              </a:rPr>
              <a:t> je obvezan dostaviti dokaz o uplati naknade za pokretanje žalbenog postupka (i dokaz o uplati administrativne takse), </a:t>
            </a:r>
            <a:r>
              <a:rPr lang="sl-SI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 roku</a:t>
            </a:r>
            <a:r>
              <a:rPr lang="sl-SI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sl-SI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 dana</a:t>
            </a:r>
            <a:r>
              <a:rPr lang="sl-SI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 </a:t>
            </a:r>
            <a:r>
              <a:rPr lang="sl-SI" dirty="0">
                <a:latin typeface="Arial" panose="020B0604020202020204" pitchFamily="34" charset="0"/>
                <a:cs typeface="Arial" panose="020B0604020202020204" pitchFamily="34" charset="0"/>
              </a:rPr>
              <a:t>od prijema dopisa URŽ-a kojim se nalaže žaliocu da upotpuni žalbu plaćanjem naknade („podnesak nepotpun“)</a:t>
            </a:r>
            <a:endParaRPr lang="sr-Latn-BA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/>
            <a:r>
              <a:rPr lang="sr-Latn-BA" dirty="0">
                <a:latin typeface="Arial" panose="020B0604020202020204" pitchFamily="34" charset="0"/>
                <a:cs typeface="Arial" panose="020B0604020202020204" pitchFamily="34" charset="0"/>
              </a:rPr>
              <a:t>Poziv žaliocu da upotpuni žalbu u </a:t>
            </a:r>
            <a:r>
              <a:rPr lang="sr-Latn-BA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roku od 3 dana</a:t>
            </a:r>
          </a:p>
          <a:p>
            <a:pPr marL="342900" indent="-342900" algn="just"/>
            <a:r>
              <a:rPr lang="sr-Latn-BA" dirty="0">
                <a:latin typeface="Arial" panose="020B0604020202020204" pitchFamily="34" charset="0"/>
                <a:cs typeface="Arial" panose="020B0604020202020204" pitchFamily="34" charset="0"/>
              </a:rPr>
              <a:t>Neurednu žalbu URŽ odbacuje zaključkom</a:t>
            </a:r>
          </a:p>
          <a:p>
            <a:pPr marL="342900" indent="-342900" algn="just"/>
            <a:r>
              <a:rPr lang="sr-Latn-BA" dirty="0">
                <a:latin typeface="Arial" panose="020B0604020202020204" pitchFamily="34" charset="0"/>
                <a:cs typeface="Arial" panose="020B0604020202020204" pitchFamily="34" charset="0"/>
              </a:rPr>
              <a:t>Ne odbacuje se ako se iz sadržaja može postupati, ima postavljen žalbeni zahtjev i dokaz o plaćenoj naknadi za pokretanje žalbenog postupka</a:t>
            </a:r>
          </a:p>
          <a:p>
            <a:pPr marL="342900" indent="-342900"/>
            <a:endParaRPr lang="sr-Latn-B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/>
            <a:r>
              <a:rPr lang="sr-Latn-BA" b="1" dirty="0">
                <a:latin typeface="Arial" panose="020B0604020202020204" pitchFamily="34" charset="0"/>
                <a:cs typeface="Arial" panose="020B0604020202020204" pitchFamily="34" charset="0"/>
              </a:rPr>
              <a:t>Primjer: </a:t>
            </a:r>
            <a:r>
              <a:rPr lang="sr-Latn-BA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Presuda S1 3 u 031723 19 U, od 02.06.2020.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40393272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0309" y="978794"/>
            <a:ext cx="7382009" cy="943715"/>
          </a:xfrm>
        </p:spPr>
        <p:txBody>
          <a:bodyPr>
            <a:normAutofit/>
          </a:bodyPr>
          <a:lstStyle/>
          <a:p>
            <a:r>
              <a:rPr lang="bs-Latn-BA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 PRAVNOJ ZAŠTITI U JN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6974" y="1803042"/>
            <a:ext cx="7768375" cy="437392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bs-Latn-B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bs-Latn-BA" dirty="0" smtClean="0">
                <a:latin typeface="Arial" panose="020B0604020202020204" pitchFamily="34" charset="0"/>
                <a:cs typeface="Arial" panose="020B0604020202020204" pitchFamily="34" charset="0"/>
              </a:rPr>
              <a:t>Podjela pravnih lijekova koji se koriste u postupcima pravne zaštite može obuhvatati:</a:t>
            </a:r>
          </a:p>
          <a:p>
            <a:pPr marL="0" indent="0">
              <a:buNone/>
            </a:pPr>
            <a:r>
              <a:rPr lang="bs-Latn-BA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s-Latn-BA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bs-Latn-BA" b="1" dirty="0" smtClean="0">
                <a:latin typeface="Arial" panose="020B0604020202020204" pitchFamily="34" charset="0"/>
                <a:cs typeface="Arial" panose="020B0604020202020204" pitchFamily="34" charset="0"/>
              </a:rPr>
              <a:t>predugovorni pravni lijek </a:t>
            </a:r>
          </a:p>
          <a:p>
            <a:pPr marL="0" indent="0">
              <a:buNone/>
            </a:pPr>
            <a:r>
              <a:rPr lang="bs-Latn-BA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s-Latn-BA" dirty="0" smtClean="0">
                <a:latin typeface="Arial" panose="020B0604020202020204" pitchFamily="34" charset="0"/>
                <a:cs typeface="Arial" panose="020B0604020202020204" pitchFamily="34" charset="0"/>
              </a:rPr>
              <a:t> (pre – contractual remedies) i</a:t>
            </a:r>
          </a:p>
          <a:p>
            <a:pPr marL="0" indent="0">
              <a:buNone/>
            </a:pPr>
            <a:endParaRPr lang="bs-Latn-BA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bs-Latn-BA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s-Latn-BA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bs-Latn-BA" b="1" dirty="0" smtClean="0">
                <a:latin typeface="Arial" panose="020B0604020202020204" pitchFamily="34" charset="0"/>
                <a:cs typeface="Arial" panose="020B0604020202020204" pitchFamily="34" charset="0"/>
              </a:rPr>
              <a:t>poslijeugovorni pravni lijek </a:t>
            </a:r>
          </a:p>
          <a:p>
            <a:pPr marL="0" indent="0">
              <a:buNone/>
            </a:pPr>
            <a:r>
              <a:rPr lang="bs-Latn-BA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s-Latn-BA" dirty="0" smtClean="0">
                <a:latin typeface="Arial" panose="020B0604020202020204" pitchFamily="34" charset="0"/>
                <a:cs typeface="Arial" panose="020B0604020202020204" pitchFamily="34" charset="0"/>
              </a:rPr>
              <a:t> (post-contractual remedies)</a:t>
            </a:r>
          </a:p>
          <a:p>
            <a:pPr marL="0" indent="0">
              <a:buNone/>
            </a:pPr>
            <a:endParaRPr lang="bs-Latn-B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bs-Latn-BA" dirty="0" smtClean="0">
                <a:latin typeface="Arial" panose="020B0604020202020204" pitchFamily="34" charset="0"/>
                <a:cs typeface="Arial" panose="020B0604020202020204" pitchFamily="34" charset="0"/>
              </a:rPr>
              <a:t>*Izvor Direktiva 89/665/EEZ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620159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1154" y="1058091"/>
            <a:ext cx="7444196" cy="632598"/>
          </a:xfrm>
        </p:spPr>
        <p:txBody>
          <a:bodyPr>
            <a:normAutofit/>
          </a:bodyPr>
          <a:lstStyle/>
          <a:p>
            <a:r>
              <a:rPr lang="bs-Latn-BA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NAKNADA </a:t>
            </a:r>
            <a:r>
              <a:rPr lang="bs-Latn-BA" sz="2800" b="1" dirty="0">
                <a:latin typeface="Arial" panose="020B0604020202020204" pitchFamily="34" charset="0"/>
                <a:cs typeface="Arial" panose="020B0604020202020204" pitchFamily="34" charset="0"/>
              </a:rPr>
              <a:t>– 108. </a:t>
            </a:r>
            <a:endParaRPr lang="bs-Latn-BA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154" y="1690689"/>
            <a:ext cx="7444196" cy="4486274"/>
          </a:xfrm>
        </p:spPr>
        <p:txBody>
          <a:bodyPr>
            <a:normAutofit fontScale="92500" lnSpcReduction="20000"/>
          </a:bodyPr>
          <a:lstStyle/>
          <a:p>
            <a:r>
              <a:rPr lang="sr-Latn-BA" dirty="0">
                <a:latin typeface="Arial" panose="020B0604020202020204" pitchFamily="34" charset="0"/>
                <a:cs typeface="Arial" panose="020B0604020202020204" pitchFamily="34" charset="0"/>
              </a:rPr>
              <a:t>Naknada je nepovratna u slučaju neosnovane žalbe.Uplaćuje se u korist budžeta institucija BiH.</a:t>
            </a:r>
          </a:p>
          <a:p>
            <a:pPr marL="0" indent="0">
              <a:buNone/>
            </a:pPr>
            <a:endParaRPr lang="sr-Latn-B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r-Latn-BA" dirty="0">
                <a:latin typeface="Arial" panose="020B0604020202020204" pitchFamily="34" charset="0"/>
                <a:cs typeface="Arial" panose="020B0604020202020204" pitchFamily="34" charset="0"/>
              </a:rPr>
              <a:t>Povrat naknade za žalbu se ostvaruje u slučaju uspješne žalbe – Instrukcija o načinu uplate, kontrole i povrata naknada propisanih članom 108. ZJN („Službeni  glasnik BiH“ broj: 86/14)-</a:t>
            </a:r>
            <a:r>
              <a:rPr lang="sr-Latn-BA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PLAĆA SE POSEBNO</a:t>
            </a:r>
          </a:p>
          <a:p>
            <a:r>
              <a:rPr lang="sr-Latn-BA" dirty="0">
                <a:latin typeface="Arial" panose="020B0604020202020204" pitchFamily="34" charset="0"/>
                <a:cs typeface="Arial" panose="020B0604020202020204" pitchFamily="34" charset="0"/>
              </a:rPr>
              <a:t>Administrativna taksa – propisana Zakonom o administrativnim taksama („Sl. glasnik BiH“, br.  16/02, 19/02, 43/04, 8/06, 76/06, 76/07, 3/10 i 98/12)-</a:t>
            </a:r>
            <a:r>
              <a:rPr lang="sr-Latn-BA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PLAĆA SE POSEBNO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80142660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1154" y="940526"/>
            <a:ext cx="7444196" cy="750163"/>
          </a:xfrm>
        </p:spPr>
        <p:txBody>
          <a:bodyPr>
            <a:normAutofit/>
          </a:bodyPr>
          <a:lstStyle/>
          <a:p>
            <a:r>
              <a:rPr lang="bs-Latn-BA" sz="2800" b="1" dirty="0">
                <a:latin typeface="Arial" panose="020B0604020202020204" pitchFamily="34" charset="0"/>
                <a:cs typeface="Arial" panose="020B0604020202020204" pitchFamily="34" charset="0"/>
              </a:rPr>
              <a:t>NAKNADA – 108. </a:t>
            </a:r>
            <a:endParaRPr lang="bs-Latn-BA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331" y="1690689"/>
            <a:ext cx="7916091" cy="4486274"/>
          </a:xfrm>
        </p:spPr>
        <p:txBody>
          <a:bodyPr>
            <a:normAutofit fontScale="92500" lnSpcReduction="20000"/>
          </a:bodyPr>
          <a:lstStyle/>
          <a:p>
            <a:r>
              <a:rPr lang="bs-Latn-BA" dirty="0">
                <a:latin typeface="Arial" panose="020B0604020202020204" pitchFamily="34" charset="0"/>
                <a:cs typeface="Arial" panose="020B0604020202020204" pitchFamily="34" charset="0"/>
              </a:rPr>
              <a:t> član 108. stav (7)</a:t>
            </a:r>
          </a:p>
          <a:p>
            <a:pPr marL="0" indent="0" algn="just">
              <a:buNone/>
            </a:pPr>
            <a:r>
              <a:rPr lang="bs-Latn-BA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„U slučaju osnovane žalbe, a i u slučaju neuredne žalbe za koju se naknadno utvrdi da je uplata izvršena izvan ostavljenog roka, URŽ u roku od sedam dana od dana donošenja odluke povodom žalbe donosi posebno rješenje o povratu naknade za pokretanje žalbenog postupka, koja se mora provesti u roku od 30 dana od dana zaprimanja rješenja o povratu naknade za pokretanje žalbenog postupka u skladu sa Instrukcijom o načinu uplate, kontrole i povrata taksi propisanih ovim članom.“ </a:t>
            </a:r>
          </a:p>
          <a:p>
            <a:pPr marL="0" indent="0" algn="just">
              <a:buNone/>
            </a:pPr>
            <a:r>
              <a:rPr lang="bs-Latn-BA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</a:p>
          <a:p>
            <a:pPr marL="0" indent="0">
              <a:buNone/>
            </a:pPr>
            <a:r>
              <a:rPr lang="sr-Latn-BA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Presuda S1 3 u 031723 19 U, od 02.06.2020.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175033424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175658" y="1123405"/>
            <a:ext cx="7452802" cy="720269"/>
          </a:xfrm>
        </p:spPr>
        <p:txBody>
          <a:bodyPr>
            <a:noAutofit/>
          </a:bodyPr>
          <a:lstStyle/>
          <a:p>
            <a:r>
              <a:rPr lang="bs-Latn-BA" sz="2800" b="1" dirty="0">
                <a:latin typeface="Arial" panose="020B0604020202020204" pitchFamily="34" charset="0"/>
                <a:cs typeface="Arial" panose="020B0604020202020204" pitchFamily="34" charset="0"/>
              </a:rPr>
              <a:t>ODLUČIVANJE URŽ-A PO </a:t>
            </a:r>
            <a:r>
              <a:rPr lang="bs-Latn-BA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ŽALBI- </a:t>
            </a:r>
            <a:r>
              <a:rPr lang="bs-Latn-BA" sz="2800" b="1" dirty="0">
                <a:latin typeface="Arial" panose="020B0604020202020204" pitchFamily="34" charset="0"/>
                <a:cs typeface="Arial" panose="020B0604020202020204" pitchFamily="34" charset="0"/>
              </a:rPr>
              <a:t>111.</a:t>
            </a:r>
          </a:p>
        </p:txBody>
      </p:sp>
      <p:sp>
        <p:nvSpPr>
          <p:cNvPr id="3" name="Čuvar mjesta sadržaja 2"/>
          <p:cNvSpPr>
            <a:spLocks noGrp="1"/>
          </p:cNvSpPr>
          <p:nvPr>
            <p:ph idx="1"/>
          </p:nvPr>
        </p:nvSpPr>
        <p:spPr>
          <a:xfrm>
            <a:off x="1175658" y="2045326"/>
            <a:ext cx="7452801" cy="3741520"/>
          </a:xfrm>
        </p:spPr>
        <p:txBody>
          <a:bodyPr>
            <a:normAutofit fontScale="92500" lnSpcReduction="10000"/>
          </a:bodyPr>
          <a:lstStyle/>
          <a:p>
            <a:pPr algn="just">
              <a:spcBef>
                <a:spcPts val="479"/>
              </a:spcBef>
            </a:pPr>
            <a:r>
              <a:rPr lang="sr-Latn-BA" sz="2000" dirty="0">
                <a:latin typeface="Arial" panose="020B0604020202020204" pitchFamily="34" charset="0"/>
                <a:cs typeface="Arial" panose="020B0604020202020204" pitchFamily="34" charset="0"/>
              </a:rPr>
              <a:t>U postupku pravne zaštite URŽ može:</a:t>
            </a:r>
          </a:p>
          <a:p>
            <a:pPr algn="just">
              <a:spcBef>
                <a:spcPts val="479"/>
              </a:spcBef>
            </a:pPr>
            <a:r>
              <a:rPr lang="sr-Latn-BA" sz="2000" dirty="0">
                <a:latin typeface="Arial" panose="020B0604020202020204" pitchFamily="34" charset="0"/>
                <a:cs typeface="Arial" panose="020B0604020202020204" pitchFamily="34" charset="0"/>
              </a:rPr>
              <a:t>Obustaviti postupak po žalbi zbog odustajanja od žalbe;</a:t>
            </a:r>
          </a:p>
          <a:p>
            <a:pPr algn="just">
              <a:spcBef>
                <a:spcPts val="479"/>
              </a:spcBef>
            </a:pPr>
            <a:r>
              <a:rPr lang="sr-Latn-BA" sz="2000" dirty="0">
                <a:latin typeface="Arial" panose="020B0604020202020204" pitchFamily="34" charset="0"/>
                <a:cs typeface="Arial" panose="020B0604020202020204" pitchFamily="34" charset="0"/>
              </a:rPr>
              <a:t>Odbaciti žalbu zaključkom zbog nenadležnosti, nedopuštenosti, neurednosti, neblagovremenosti i zbog toga što je izjavljena od lica koje nema aktivnu legitimaciju;</a:t>
            </a:r>
          </a:p>
          <a:p>
            <a:pPr algn="just">
              <a:spcBef>
                <a:spcPts val="479"/>
              </a:spcBef>
            </a:pPr>
            <a:r>
              <a:rPr lang="sr-Latn-BA" sz="2000" dirty="0">
                <a:latin typeface="Arial" panose="020B0604020202020204" pitchFamily="34" charset="0"/>
                <a:cs typeface="Arial" panose="020B0604020202020204" pitchFamily="34" charset="0"/>
              </a:rPr>
              <a:t>Usvojiti žalbu, poništiti odluku, postupak ili radnju u dijelu  u kojem je povrijeđen zakon ili podzakonski akti;</a:t>
            </a:r>
          </a:p>
          <a:p>
            <a:pPr algn="just">
              <a:spcBef>
                <a:spcPts val="479"/>
              </a:spcBef>
            </a:pPr>
            <a:r>
              <a:rPr lang="sr-Latn-BA" sz="2000" dirty="0">
                <a:latin typeface="Arial" panose="020B0604020202020204" pitchFamily="34" charset="0"/>
                <a:cs typeface="Arial" panose="020B0604020202020204" pitchFamily="34" charset="0"/>
              </a:rPr>
              <a:t>Odlučiti o zahtjevu UO za nastavak postupka;</a:t>
            </a:r>
          </a:p>
          <a:p>
            <a:pPr algn="just">
              <a:spcBef>
                <a:spcPts val="479"/>
              </a:spcBef>
            </a:pPr>
            <a:r>
              <a:rPr lang="sr-Latn-BA" sz="2000" dirty="0">
                <a:latin typeface="Arial" panose="020B0604020202020204" pitchFamily="34" charset="0"/>
                <a:cs typeface="Arial" panose="020B0604020202020204" pitchFamily="34" charset="0"/>
              </a:rPr>
              <a:t>Poništiti ugovor (uz ispunjenje posebnih uslova iz člana 111. stav (2)</a:t>
            </a:r>
          </a:p>
          <a:p>
            <a:pPr algn="just">
              <a:spcBef>
                <a:spcPts val="479"/>
              </a:spcBef>
            </a:pPr>
            <a:endParaRPr lang="sr-Latn-BA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spcBef>
                <a:spcPts val="479"/>
              </a:spcBef>
              <a:buNone/>
            </a:pPr>
            <a:r>
              <a:rPr lang="sr-Latn-BA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sr-Latn-BA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ODLUKE URŽ-A SU  KONAČNE I IZVRŠNE.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1129310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1966" y="1097280"/>
            <a:ext cx="7483384" cy="783771"/>
          </a:xfrm>
        </p:spPr>
        <p:txBody>
          <a:bodyPr>
            <a:normAutofit fontScale="90000"/>
          </a:bodyPr>
          <a:lstStyle/>
          <a:p>
            <a:r>
              <a:rPr lang="sr-Latn-BA" sz="31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sr-Latn-BA" sz="31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r-Latn-BA" sz="3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PRAVO </a:t>
            </a:r>
            <a:r>
              <a:rPr lang="sr-Latn-BA" sz="3100" b="1" dirty="0">
                <a:latin typeface="Arial" panose="020B0604020202020204" pitchFamily="34" charset="0"/>
                <a:cs typeface="Arial" panose="020B0604020202020204" pitchFamily="34" charset="0"/>
              </a:rPr>
              <a:t>NA NAKNADU TROŠKOVA U POSTUPKU </a:t>
            </a:r>
            <a:r>
              <a:rPr lang="sr-Latn-BA" sz="3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JN – </a:t>
            </a:r>
            <a:r>
              <a:rPr lang="sr-Latn-BA" sz="3100" b="1" dirty="0">
                <a:latin typeface="Arial" panose="020B0604020202020204" pitchFamily="34" charset="0"/>
                <a:cs typeface="Arial" panose="020B0604020202020204" pitchFamily="34" charset="0"/>
              </a:rPr>
              <a:t>119.</a:t>
            </a:r>
            <a:r>
              <a:rPr lang="sr-Latn-BA" sz="54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sr-Latn-BA" sz="5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1966" y="2181497"/>
            <a:ext cx="7483384" cy="3995466"/>
          </a:xfrm>
        </p:spPr>
        <p:txBody>
          <a:bodyPr>
            <a:normAutofit fontScale="70000" lnSpcReduction="20000"/>
          </a:bodyPr>
          <a:lstStyle/>
          <a:p>
            <a:endParaRPr lang="bs-Latn-BA" u="sng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bs-Latn-BA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r-BA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(8) U slučaju usvajanja žalbe, URŽ svojom odlukom nalaže ugovornom organu plaćanje troškova žalbenog postupka žalitelju </a:t>
            </a:r>
            <a:r>
              <a:rPr lang="hr-BA" u="sng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 roku od osam dana od dana prijema rješenja URŽ-a</a:t>
            </a:r>
            <a:r>
              <a:rPr lang="hr-BA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hr-BA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Voditi računa o roku!!</a:t>
            </a:r>
            <a:br>
              <a:rPr lang="hr-BA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bs-Latn-BA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r-BA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(9) Žalba može sadržavati zahtjev za naknadu troškova žalbenog postupka koji mora biti određen i dostavljen URŽ-u prije donošenja odluke.</a:t>
            </a:r>
            <a:r>
              <a:rPr lang="hr-BA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0" indent="0">
              <a:buNone/>
            </a:pPr>
            <a:endParaRPr lang="bs-Latn-BA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r-BA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(10) Na žalbene postupke za naknadu troškova pravnog zastupanja visina naknade određuje se prema visini naknade na koju advokati imaju pravo u upravnim postupcima </a:t>
            </a:r>
            <a:r>
              <a:rPr lang="hr-BA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 neprocjenjivim predmetima.</a:t>
            </a:r>
            <a:endParaRPr lang="bs-Latn-BA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380135884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5028" y="1110343"/>
            <a:ext cx="7925107" cy="780437"/>
          </a:xfrm>
        </p:spPr>
        <p:txBody>
          <a:bodyPr>
            <a:noAutofit/>
          </a:bodyPr>
          <a:lstStyle/>
          <a:p>
            <a:r>
              <a:rPr lang="bs-Latn-BA" sz="2800" b="1" dirty="0">
                <a:latin typeface="Arial" panose="020B0604020202020204" pitchFamily="34" charset="0"/>
                <a:cs typeface="Arial" panose="020B0604020202020204" pitchFamily="34" charset="0"/>
              </a:rPr>
              <a:t>NADLEŽNOST U POSTUPKU NAKNADE </a:t>
            </a:r>
            <a:r>
              <a:rPr lang="bs-Latn-BA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TROŠKOVA-120</a:t>
            </a:r>
            <a:r>
              <a:rPr lang="bs-Latn-BA" sz="28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9894" y="1890779"/>
            <a:ext cx="7079024" cy="3753624"/>
          </a:xfrm>
        </p:spPr>
        <p:txBody>
          <a:bodyPr>
            <a:noAutofit/>
          </a:bodyPr>
          <a:lstStyle/>
          <a:p>
            <a:pPr marL="0" indent="0" algn="just">
              <a:spcBef>
                <a:spcPts val="479"/>
              </a:spcBef>
              <a:buNone/>
            </a:pPr>
            <a:endParaRPr lang="bs-Latn-BA" altLang="sr-Latn-R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spcBef>
                <a:spcPts val="479"/>
              </a:spcBef>
              <a:buNone/>
            </a:pPr>
            <a:r>
              <a:rPr lang="en-US" altLang="sr-Latn-RS" sz="1800" dirty="0">
                <a:latin typeface="Arial" panose="020B0604020202020204" pitchFamily="34" charset="0"/>
                <a:cs typeface="Arial" panose="020B0604020202020204" pitchFamily="34" charset="0"/>
              </a:rPr>
              <a:t>●</a:t>
            </a:r>
            <a:r>
              <a:rPr lang="en-US" altLang="sr-Latn-RS" sz="18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Zahtjev</a:t>
            </a:r>
            <a:r>
              <a:rPr lang="en-US" altLang="sr-Latn-RS" sz="1800" b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s-Latn-BA" altLang="sr-Latn-RS" sz="1800" b="1" u="sng" dirty="0">
                <a:latin typeface="Arial" panose="020B0604020202020204" pitchFamily="34" charset="0"/>
                <a:cs typeface="Arial" panose="020B0604020202020204" pitchFamily="34" charset="0"/>
              </a:rPr>
              <a:t>za naknadu </a:t>
            </a:r>
            <a:r>
              <a:rPr lang="en-US" altLang="sr-Latn-RS" sz="1800" b="1" u="sng" dirty="0">
                <a:latin typeface="Arial" panose="020B0604020202020204" pitchFamily="34" charset="0"/>
                <a:cs typeface="Arial" panose="020B0604020202020204" pitchFamily="34" charset="0"/>
              </a:rPr>
              <a:t>je </a:t>
            </a:r>
            <a:r>
              <a:rPr lang="en-US" altLang="sr-Latn-RS" sz="18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dopušten</a:t>
            </a:r>
            <a:r>
              <a:rPr lang="en-US" altLang="sr-Latn-RS" sz="1800" b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18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samo</a:t>
            </a:r>
            <a:r>
              <a:rPr lang="en-US" altLang="sr-Latn-RS" sz="1800" b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18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ako</a:t>
            </a:r>
            <a:r>
              <a:rPr lang="en-US" altLang="sr-Latn-RS" sz="1800" b="1" u="sng" dirty="0"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sr-Latn-BA" altLang="sr-Latn-RS" sz="1800" b="1" u="sng" dirty="0"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en-US" altLang="sr-Latn-RS" sz="1800" b="1" u="sng" dirty="0">
                <a:latin typeface="Arial" panose="020B0604020202020204" pitchFamily="34" charset="0"/>
                <a:cs typeface="Arial" panose="020B0604020202020204" pitchFamily="34" charset="0"/>
              </a:rPr>
              <a:t>RŽ </a:t>
            </a:r>
            <a:r>
              <a:rPr lang="en-US" altLang="sr-Latn-RS" sz="18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utvrdio</a:t>
            </a:r>
            <a:r>
              <a:rPr lang="en-US" altLang="sr-Latn-RS" sz="1800" b="1" u="sng" dirty="0">
                <a:latin typeface="Arial" panose="020B0604020202020204" pitchFamily="34" charset="0"/>
                <a:cs typeface="Arial" panose="020B0604020202020204" pitchFamily="34" charset="0"/>
              </a:rPr>
              <a:t> da:</a:t>
            </a:r>
            <a:endParaRPr lang="bs-Latn-BA" altLang="sr-Latn-RS" sz="18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479"/>
              </a:spcBef>
            </a:pPr>
            <a:endParaRPr lang="en-US" altLang="sr-Latn-R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spcBef>
                <a:spcPts val="479"/>
              </a:spcBef>
              <a:buNone/>
            </a:pPr>
            <a:r>
              <a:rPr lang="bs-Latn-BA" altLang="sr-Latn-RS" sz="18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altLang="sr-Latn-RS" sz="1800" dirty="0" err="1">
                <a:latin typeface="Arial" panose="020B0604020202020204" pitchFamily="34" charset="0"/>
                <a:cs typeface="Arial" panose="020B0604020202020204" pitchFamily="34" charset="0"/>
              </a:rPr>
              <a:t>odluka</a:t>
            </a:r>
            <a:r>
              <a:rPr lang="en-US" altLang="sr-Latn-R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1800" dirty="0" err="1">
                <a:latin typeface="Arial" panose="020B0604020202020204" pitchFamily="34" charset="0"/>
                <a:cs typeface="Arial" panose="020B0604020202020204" pitchFamily="34" charset="0"/>
              </a:rPr>
              <a:t>nije</a:t>
            </a:r>
            <a:r>
              <a:rPr lang="en-US" altLang="sr-Latn-R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1800" dirty="0" err="1">
                <a:latin typeface="Arial" panose="020B0604020202020204" pitchFamily="34" charset="0"/>
                <a:cs typeface="Arial" panose="020B0604020202020204" pitchFamily="34" charset="0"/>
              </a:rPr>
              <a:t>donesena</a:t>
            </a:r>
            <a:r>
              <a:rPr lang="en-US" altLang="sr-Latn-R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1800" dirty="0" err="1">
                <a:latin typeface="Arial" panose="020B0604020202020204" pitchFamily="34" charset="0"/>
                <a:cs typeface="Arial" panose="020B0604020202020204" pitchFamily="34" charset="0"/>
              </a:rPr>
              <a:t>prema</a:t>
            </a:r>
            <a:r>
              <a:rPr lang="en-US" altLang="sr-Latn-R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1800" dirty="0" err="1">
                <a:latin typeface="Arial" panose="020B0604020202020204" pitchFamily="34" charset="0"/>
                <a:cs typeface="Arial" panose="020B0604020202020204" pitchFamily="34" charset="0"/>
              </a:rPr>
              <a:t>navodima</a:t>
            </a:r>
            <a:r>
              <a:rPr lang="en-US" altLang="sr-Latn-R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1800" dirty="0" err="1">
                <a:latin typeface="Arial" panose="020B0604020202020204" pitchFamily="34" charset="0"/>
                <a:cs typeface="Arial" panose="020B0604020202020204" pitchFamily="34" charset="0"/>
              </a:rPr>
              <a:t>iz</a:t>
            </a:r>
            <a:r>
              <a:rPr lang="en-US" altLang="sr-Latn-R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1800" dirty="0" err="1">
                <a:latin typeface="Arial" panose="020B0604020202020204" pitchFamily="34" charset="0"/>
                <a:cs typeface="Arial" panose="020B0604020202020204" pitchFamily="34" charset="0"/>
              </a:rPr>
              <a:t>obavještenja</a:t>
            </a:r>
            <a:r>
              <a:rPr lang="en-US" altLang="sr-Latn-RS" sz="1800" dirty="0"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en-US" altLang="sr-Latn-RS" sz="1800" dirty="0" err="1">
                <a:latin typeface="Arial" panose="020B0604020202020204" pitchFamily="34" charset="0"/>
                <a:cs typeface="Arial" panose="020B0604020202020204" pitchFamily="34" charset="0"/>
              </a:rPr>
              <a:t>nabavci</a:t>
            </a:r>
            <a:r>
              <a:rPr lang="en-US" altLang="sr-Latn-RS" sz="18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0" indent="0" algn="just">
              <a:spcBef>
                <a:spcPts val="479"/>
              </a:spcBef>
              <a:buSzPct val="45000"/>
              <a:buNone/>
            </a:pPr>
            <a:r>
              <a:rPr lang="sr-Latn-BA" altLang="sr-Latn-RS" sz="18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altLang="sr-Latn-RS" sz="1800" dirty="0">
                <a:latin typeface="Arial" panose="020B0604020202020204" pitchFamily="34" charset="0"/>
                <a:cs typeface="Arial" panose="020B0604020202020204" pitchFamily="34" charset="0"/>
              </a:rPr>
              <a:t>je </a:t>
            </a:r>
            <a:r>
              <a:rPr lang="en-US" altLang="sr-Latn-RS" sz="1800" dirty="0" err="1">
                <a:latin typeface="Arial" panose="020B0604020202020204" pitchFamily="34" charset="0"/>
                <a:cs typeface="Arial" panose="020B0604020202020204" pitchFamily="34" charset="0"/>
              </a:rPr>
              <a:t>izbor</a:t>
            </a:r>
            <a:r>
              <a:rPr lang="en-US" altLang="sr-Latn-R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1800" dirty="0" err="1">
                <a:latin typeface="Arial" panose="020B0604020202020204" pitchFamily="34" charset="0"/>
                <a:cs typeface="Arial" panose="020B0604020202020204" pitchFamily="34" charset="0"/>
              </a:rPr>
              <a:t>postupka</a:t>
            </a:r>
            <a:r>
              <a:rPr lang="en-US" altLang="sr-Latn-RS" sz="1800" dirty="0">
                <a:latin typeface="Arial" panose="020B0604020202020204" pitchFamily="34" charset="0"/>
                <a:cs typeface="Arial" panose="020B0604020202020204" pitchFamily="34" charset="0"/>
              </a:rPr>
              <a:t> bez </a:t>
            </a:r>
            <a:r>
              <a:rPr lang="en-US" altLang="sr-Latn-RS" sz="1800" dirty="0" err="1">
                <a:latin typeface="Arial" panose="020B0604020202020204" pitchFamily="34" charset="0"/>
                <a:cs typeface="Arial" panose="020B0604020202020204" pitchFamily="34" charset="0"/>
              </a:rPr>
              <a:t>objave</a:t>
            </a:r>
            <a:r>
              <a:rPr lang="en-US" altLang="sr-Latn-R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1800" dirty="0" err="1">
                <a:latin typeface="Arial" panose="020B0604020202020204" pitchFamily="34" charset="0"/>
                <a:cs typeface="Arial" panose="020B0604020202020204" pitchFamily="34" charset="0"/>
              </a:rPr>
              <a:t>obavještenja</a:t>
            </a:r>
            <a:r>
              <a:rPr lang="en-US" altLang="sr-Latn-RS" sz="1800" dirty="0">
                <a:latin typeface="Arial" panose="020B0604020202020204" pitchFamily="34" charset="0"/>
                <a:cs typeface="Arial" panose="020B0604020202020204" pitchFamily="34" charset="0"/>
              </a:rPr>
              <a:t> bio </a:t>
            </a:r>
            <a:r>
              <a:rPr lang="en-US" altLang="sr-Latn-RS" sz="1800" dirty="0" err="1">
                <a:latin typeface="Arial" panose="020B0604020202020204" pitchFamily="34" charset="0"/>
                <a:cs typeface="Arial" panose="020B0604020202020204" pitchFamily="34" charset="0"/>
              </a:rPr>
              <a:t>suprotan</a:t>
            </a:r>
            <a:r>
              <a:rPr lang="en-US" altLang="sr-Latn-RS" sz="1800" dirty="0">
                <a:latin typeface="Arial" panose="020B0604020202020204" pitchFamily="34" charset="0"/>
                <a:cs typeface="Arial" panose="020B0604020202020204" pitchFamily="34" charset="0"/>
              </a:rPr>
              <a:t> ZJN, </a:t>
            </a:r>
          </a:p>
          <a:p>
            <a:pPr marL="0" indent="0" algn="just">
              <a:spcBef>
                <a:spcPts val="479"/>
              </a:spcBef>
              <a:buSzPct val="45000"/>
              <a:buNone/>
            </a:pPr>
            <a:r>
              <a:rPr lang="sr-Latn-BA" altLang="sr-Latn-RS" sz="18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altLang="sr-Latn-RS" sz="1800" dirty="0">
                <a:latin typeface="Arial" panose="020B0604020202020204" pitchFamily="34" charset="0"/>
                <a:cs typeface="Arial" panose="020B0604020202020204" pitchFamily="34" charset="0"/>
              </a:rPr>
              <a:t>je </a:t>
            </a:r>
            <a:r>
              <a:rPr lang="en-US" altLang="sr-Latn-RS" sz="1800" dirty="0" err="1">
                <a:latin typeface="Arial" panose="020B0604020202020204" pitchFamily="34" charset="0"/>
                <a:cs typeface="Arial" panose="020B0604020202020204" pitchFamily="34" charset="0"/>
              </a:rPr>
              <a:t>odluka</a:t>
            </a:r>
            <a:r>
              <a:rPr lang="en-US" altLang="sr-Latn-RS" sz="1800" dirty="0"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en-US" altLang="sr-Latn-RS" sz="1800" dirty="0" err="1">
                <a:latin typeface="Arial" panose="020B0604020202020204" pitchFamily="34" charset="0"/>
                <a:cs typeface="Arial" panose="020B0604020202020204" pitchFamily="34" charset="0"/>
              </a:rPr>
              <a:t>poništenju</a:t>
            </a:r>
            <a:r>
              <a:rPr lang="en-US" altLang="sr-Latn-R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1800" dirty="0" err="1">
                <a:latin typeface="Arial" panose="020B0604020202020204" pitchFamily="34" charset="0"/>
                <a:cs typeface="Arial" panose="020B0604020202020204" pitchFamily="34" charset="0"/>
              </a:rPr>
              <a:t>postupka</a:t>
            </a:r>
            <a:r>
              <a:rPr lang="en-US" altLang="sr-Latn-R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1800" dirty="0" err="1">
                <a:latin typeface="Arial" panose="020B0604020202020204" pitchFamily="34" charset="0"/>
                <a:cs typeface="Arial" panose="020B0604020202020204" pitchFamily="34" charset="0"/>
              </a:rPr>
              <a:t>suprotna</a:t>
            </a:r>
            <a:r>
              <a:rPr lang="en-US" altLang="sr-Latn-R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1800" dirty="0" err="1">
                <a:latin typeface="Arial" panose="020B0604020202020204" pitchFamily="34" charset="0"/>
                <a:cs typeface="Arial" panose="020B0604020202020204" pitchFamily="34" charset="0"/>
              </a:rPr>
              <a:t>odredbama</a:t>
            </a:r>
            <a:r>
              <a:rPr lang="en-US" altLang="sr-Latn-RS" sz="1800" dirty="0">
                <a:latin typeface="Arial" panose="020B0604020202020204" pitchFamily="34" charset="0"/>
                <a:cs typeface="Arial" panose="020B0604020202020204" pitchFamily="34" charset="0"/>
              </a:rPr>
              <a:t> ZJN</a:t>
            </a:r>
            <a:endParaRPr lang="bs-Latn-BA" altLang="sr-Latn-R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479"/>
              </a:spcBef>
              <a:buSzPct val="45000"/>
              <a:buFontTx/>
              <a:buChar char="-"/>
            </a:pPr>
            <a:r>
              <a:rPr lang="en-US" altLang="sr-Latn-RS" sz="1800" dirty="0">
                <a:latin typeface="Arial" panose="020B0604020202020204" pitchFamily="34" charset="0"/>
                <a:cs typeface="Arial" panose="020B0604020202020204" pitchFamily="34" charset="0"/>
              </a:rPr>
              <a:t>je </a:t>
            </a:r>
            <a:r>
              <a:rPr lang="en-US" altLang="sr-Latn-RS" sz="1800" dirty="0" err="1">
                <a:latin typeface="Arial" panose="020B0604020202020204" pitchFamily="34" charset="0"/>
                <a:cs typeface="Arial" panose="020B0604020202020204" pitchFamily="34" charset="0"/>
              </a:rPr>
              <a:t>odluka</a:t>
            </a:r>
            <a:r>
              <a:rPr lang="en-US" altLang="sr-Latn-RS" sz="1800" dirty="0"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en-US" altLang="sr-Latn-RS" sz="1800" dirty="0" err="1">
                <a:latin typeface="Arial" panose="020B0604020202020204" pitchFamily="34" charset="0"/>
                <a:cs typeface="Arial" panose="020B0604020202020204" pitchFamily="34" charset="0"/>
              </a:rPr>
              <a:t>izboru</a:t>
            </a:r>
            <a:r>
              <a:rPr lang="en-US" altLang="sr-Latn-R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sr-Latn-RS" sz="1800" dirty="0" err="1">
                <a:latin typeface="Arial" panose="020B0604020202020204" pitchFamily="34" charset="0"/>
                <a:cs typeface="Arial" panose="020B0604020202020204" pitchFamily="34" charset="0"/>
              </a:rPr>
              <a:t>koja</a:t>
            </a:r>
            <a:r>
              <a:rPr lang="en-US" altLang="sr-Latn-RS" sz="1800" dirty="0">
                <a:latin typeface="Arial" panose="020B0604020202020204" pitchFamily="34" charset="0"/>
                <a:cs typeface="Arial" panose="020B0604020202020204" pitchFamily="34" charset="0"/>
              </a:rPr>
              <a:t> je u </a:t>
            </a:r>
            <a:r>
              <a:rPr lang="en-US" altLang="sr-Latn-RS" sz="1800" dirty="0" err="1">
                <a:latin typeface="Arial" panose="020B0604020202020204" pitchFamily="34" charset="0"/>
                <a:cs typeface="Arial" panose="020B0604020202020204" pitchFamily="34" charset="0"/>
              </a:rPr>
              <a:t>korist</a:t>
            </a:r>
            <a:r>
              <a:rPr lang="en-US" altLang="sr-Latn-R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1800" dirty="0" err="1">
                <a:latin typeface="Arial" panose="020B0604020202020204" pitchFamily="34" charset="0"/>
                <a:cs typeface="Arial" panose="020B0604020202020204" pitchFamily="34" charset="0"/>
              </a:rPr>
              <a:t>jednog</a:t>
            </a:r>
            <a:r>
              <a:rPr lang="en-US" altLang="sr-Latn-R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1800" dirty="0" err="1">
                <a:latin typeface="Arial" panose="020B0604020202020204" pitchFamily="34" charset="0"/>
                <a:cs typeface="Arial" panose="020B0604020202020204" pitchFamily="34" charset="0"/>
              </a:rPr>
              <a:t>privrednog</a:t>
            </a:r>
            <a:r>
              <a:rPr lang="en-US" altLang="sr-Latn-R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1800" dirty="0" err="1">
                <a:latin typeface="Arial" panose="020B0604020202020204" pitchFamily="34" charset="0"/>
                <a:cs typeface="Arial" panose="020B0604020202020204" pitchFamily="34" charset="0"/>
              </a:rPr>
              <a:t>subjekta</a:t>
            </a:r>
            <a:r>
              <a:rPr lang="en-US" altLang="sr-Latn-R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s-Latn-BA" altLang="sr-Latn-R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 algn="just">
              <a:spcBef>
                <a:spcPts val="479"/>
              </a:spcBef>
              <a:buSzPct val="45000"/>
              <a:buNone/>
            </a:pPr>
            <a:r>
              <a:rPr lang="bs-Latn-BA" altLang="sr-Latn-RS" sz="18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altLang="sr-Latn-RS" sz="1800" dirty="0" err="1">
                <a:latin typeface="Arial" panose="020B0604020202020204" pitchFamily="34" charset="0"/>
                <a:cs typeface="Arial" panose="020B0604020202020204" pitchFamily="34" charset="0"/>
              </a:rPr>
              <a:t>donesena</a:t>
            </a:r>
            <a:r>
              <a:rPr lang="en-US" altLang="sr-Latn-RS" sz="1800" dirty="0">
                <a:latin typeface="Arial" panose="020B0604020202020204" pitchFamily="34" charset="0"/>
                <a:cs typeface="Arial" panose="020B0604020202020204" pitchFamily="34" charset="0"/>
              </a:rPr>
              <a:t> bez </a:t>
            </a:r>
            <a:r>
              <a:rPr lang="en-US" altLang="sr-Latn-RS" sz="1800" dirty="0" err="1">
                <a:latin typeface="Arial" panose="020B0604020202020204" pitchFamily="34" charset="0"/>
                <a:cs typeface="Arial" panose="020B0604020202020204" pitchFamily="34" charset="0"/>
              </a:rPr>
              <a:t>učešća</a:t>
            </a:r>
            <a:r>
              <a:rPr lang="en-US" altLang="sr-Latn-R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1800" dirty="0" err="1">
                <a:latin typeface="Arial" panose="020B0604020202020204" pitchFamily="34" charset="0"/>
                <a:cs typeface="Arial" panose="020B0604020202020204" pitchFamily="34" charset="0"/>
              </a:rPr>
              <a:t>drugih</a:t>
            </a:r>
            <a:r>
              <a:rPr lang="en-US" altLang="sr-Latn-R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1800" dirty="0" err="1">
                <a:latin typeface="Arial" panose="020B0604020202020204" pitchFamily="34" charset="0"/>
                <a:cs typeface="Arial" panose="020B0604020202020204" pitchFamily="34" charset="0"/>
              </a:rPr>
              <a:t>subjekata</a:t>
            </a:r>
            <a:r>
              <a:rPr lang="en-US" altLang="sr-Latn-RS" sz="1800" dirty="0"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altLang="sr-Latn-RS" sz="1800" dirty="0" err="1">
                <a:latin typeface="Arial" panose="020B0604020202020204" pitchFamily="34" charset="0"/>
                <a:cs typeface="Arial" panose="020B0604020202020204" pitchFamily="34" charset="0"/>
              </a:rPr>
              <a:t>postupku</a:t>
            </a:r>
            <a:r>
              <a:rPr lang="en-US" altLang="sr-Latn-R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sr-Latn-RS" sz="1800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altLang="sr-Latn-R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1800" dirty="0" err="1">
                <a:latin typeface="Arial" panose="020B0604020202020204" pitchFamily="34" charset="0"/>
                <a:cs typeface="Arial" panose="020B0604020202020204" pitchFamily="34" charset="0"/>
              </a:rPr>
              <a:t>osnovu</a:t>
            </a:r>
            <a:r>
              <a:rPr lang="en-US" altLang="sr-Latn-R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s-Latn-BA" altLang="sr-Latn-R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 algn="just">
              <a:spcBef>
                <a:spcPts val="479"/>
              </a:spcBef>
              <a:buSzPct val="45000"/>
              <a:buNone/>
            </a:pPr>
            <a:r>
              <a:rPr lang="bs-Latn-BA" altLang="sr-Latn-RS" sz="18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altLang="sr-Latn-RS" sz="1800" dirty="0" err="1">
                <a:latin typeface="Arial" panose="020B0604020202020204" pitchFamily="34" charset="0"/>
                <a:cs typeface="Arial" panose="020B0604020202020204" pitchFamily="34" charset="0"/>
              </a:rPr>
              <a:t>odredbi</a:t>
            </a:r>
            <a:r>
              <a:rPr lang="en-US" altLang="sr-Latn-RS" sz="1800" dirty="0">
                <a:latin typeface="Arial" panose="020B0604020202020204" pitchFamily="34" charset="0"/>
                <a:cs typeface="Arial" panose="020B0604020202020204" pitchFamily="34" charset="0"/>
              </a:rPr>
              <a:t> ZJN </a:t>
            </a:r>
            <a:r>
              <a:rPr lang="en-US" altLang="sr-Latn-RS" sz="1800" dirty="0" err="1">
                <a:latin typeface="Arial" panose="020B0604020202020204" pitchFamily="34" charset="0"/>
                <a:cs typeface="Arial" panose="020B0604020202020204" pitchFamily="34" charset="0"/>
              </a:rPr>
              <a:t>ili</a:t>
            </a:r>
            <a:r>
              <a:rPr lang="en-US" altLang="sr-Latn-R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1800" dirty="0" err="1">
                <a:latin typeface="Arial" panose="020B0604020202020204" pitchFamily="34" charset="0"/>
                <a:cs typeface="Arial" panose="020B0604020202020204" pitchFamily="34" charset="0"/>
              </a:rPr>
              <a:t>podzakonskih</a:t>
            </a:r>
            <a:r>
              <a:rPr lang="en-US" altLang="sr-Latn-R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1800" dirty="0" err="1">
                <a:latin typeface="Arial" panose="020B0604020202020204" pitchFamily="34" charset="0"/>
                <a:cs typeface="Arial" panose="020B0604020202020204" pitchFamily="34" charset="0"/>
              </a:rPr>
              <a:t>akata</a:t>
            </a:r>
            <a:r>
              <a:rPr lang="en-US" altLang="sr-Latn-R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1800" dirty="0" err="1">
                <a:latin typeface="Arial" panose="020B0604020202020204" pitchFamily="34" charset="0"/>
                <a:cs typeface="Arial" panose="020B0604020202020204" pitchFamily="34" charset="0"/>
              </a:rPr>
              <a:t>bila</a:t>
            </a:r>
            <a:r>
              <a:rPr lang="en-US" altLang="sr-Latn-R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1800" dirty="0" err="1">
                <a:latin typeface="Arial" panose="020B0604020202020204" pitchFamily="34" charset="0"/>
                <a:cs typeface="Arial" panose="020B0604020202020204" pitchFamily="34" charset="0"/>
              </a:rPr>
              <a:t>nedopustiva</a:t>
            </a:r>
            <a:r>
              <a:rPr lang="en-US" altLang="sr-Latn-R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1800" dirty="0" err="1">
                <a:latin typeface="Arial" panose="020B0604020202020204" pitchFamily="34" charset="0"/>
                <a:cs typeface="Arial" panose="020B0604020202020204" pitchFamily="34" charset="0"/>
              </a:rPr>
              <a:t>ili</a:t>
            </a:r>
            <a:r>
              <a:rPr lang="en-US" altLang="sr-Latn-R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bs-Latn-BA" altLang="sr-Latn-R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479"/>
              </a:spcBef>
              <a:buSzPct val="45000"/>
            </a:pPr>
            <a:r>
              <a:rPr lang="en-US" altLang="sr-Latn-RS" sz="1800" u="sng" dirty="0">
                <a:latin typeface="Arial" panose="020B0604020202020204" pitchFamily="34" charset="0"/>
                <a:cs typeface="Arial" panose="020B0604020202020204" pitchFamily="34" charset="0"/>
              </a:rPr>
              <a:t>UO</a:t>
            </a:r>
            <a:r>
              <a:rPr lang="en-US" altLang="sr-Latn-R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1800" dirty="0" err="1">
                <a:latin typeface="Arial" panose="020B0604020202020204" pitchFamily="34" charset="0"/>
                <a:cs typeface="Arial" panose="020B0604020202020204" pitchFamily="34" charset="0"/>
              </a:rPr>
              <a:t>nakon</a:t>
            </a:r>
            <a:r>
              <a:rPr lang="en-US" altLang="sr-Latn-R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1800" dirty="0" err="1">
                <a:latin typeface="Arial" panose="020B0604020202020204" pitchFamily="34" charset="0"/>
                <a:cs typeface="Arial" panose="020B0604020202020204" pitchFamily="34" charset="0"/>
              </a:rPr>
              <a:t>znatnog</a:t>
            </a:r>
            <a:r>
              <a:rPr lang="en-US" altLang="sr-Latn-R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1800" dirty="0" err="1">
                <a:latin typeface="Arial" panose="020B0604020202020204" pitchFamily="34" charset="0"/>
                <a:cs typeface="Arial" panose="020B0604020202020204" pitchFamily="34" charset="0"/>
              </a:rPr>
              <a:t>prekoračenja</a:t>
            </a:r>
            <a:r>
              <a:rPr lang="en-US" altLang="sr-Latn-R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1800" dirty="0" err="1">
                <a:latin typeface="Arial" panose="020B0604020202020204" pitchFamily="34" charset="0"/>
                <a:cs typeface="Arial" panose="020B0604020202020204" pitchFamily="34" charset="0"/>
              </a:rPr>
              <a:t>roka</a:t>
            </a:r>
            <a:r>
              <a:rPr lang="en-US" altLang="sr-Latn-RS" sz="1800" dirty="0">
                <a:latin typeface="Arial" panose="020B0604020202020204" pitchFamily="34" charset="0"/>
                <a:cs typeface="Arial" panose="020B0604020202020204" pitchFamily="34" charset="0"/>
              </a:rPr>
              <a:t> za </a:t>
            </a:r>
            <a:r>
              <a:rPr lang="en-US" altLang="sr-Latn-RS" sz="1800" dirty="0" err="1">
                <a:latin typeface="Arial" panose="020B0604020202020204" pitchFamily="34" charset="0"/>
                <a:cs typeface="Arial" panose="020B0604020202020204" pitchFamily="34" charset="0"/>
              </a:rPr>
              <a:t>donošenje</a:t>
            </a:r>
            <a:r>
              <a:rPr lang="en-US" altLang="sr-Latn-R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1800" dirty="0" err="1">
                <a:latin typeface="Arial" panose="020B0604020202020204" pitchFamily="34" charset="0"/>
                <a:cs typeface="Arial" panose="020B0604020202020204" pitchFamily="34" charset="0"/>
              </a:rPr>
              <a:t>odluke</a:t>
            </a:r>
            <a:r>
              <a:rPr lang="en-US" altLang="sr-Latn-R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18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altLang="sr-Latn-R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1800" dirty="0" err="1">
                <a:latin typeface="Arial" panose="020B0604020202020204" pitchFamily="34" charset="0"/>
                <a:cs typeface="Arial" panose="020B0604020202020204" pitchFamily="34" charset="0"/>
              </a:rPr>
              <a:t>suprotno</a:t>
            </a:r>
            <a:r>
              <a:rPr lang="en-US" altLang="sr-Latn-R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1800" dirty="0" err="1">
                <a:latin typeface="Arial" panose="020B0604020202020204" pitchFamily="34" charset="0"/>
                <a:cs typeface="Arial" panose="020B0604020202020204" pitchFamily="34" charset="0"/>
              </a:rPr>
              <a:t>zahtjevu</a:t>
            </a:r>
            <a:r>
              <a:rPr lang="en-US" altLang="sr-Latn-R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1800" dirty="0" err="1">
                <a:latin typeface="Arial" panose="020B0604020202020204" pitchFamily="34" charset="0"/>
                <a:cs typeface="Arial" panose="020B0604020202020204" pitchFamily="34" charset="0"/>
              </a:rPr>
              <a:t>ponuđača</a:t>
            </a:r>
            <a:r>
              <a:rPr lang="en-US" altLang="sr-Latn-RS" sz="1800" dirty="0">
                <a:latin typeface="Arial" panose="020B0604020202020204" pitchFamily="34" charset="0"/>
                <a:cs typeface="Arial" panose="020B0604020202020204" pitchFamily="34" charset="0"/>
              </a:rPr>
              <a:t> da se </a:t>
            </a:r>
            <a:r>
              <a:rPr lang="en-US" altLang="sr-Latn-RS" sz="1800" dirty="0" err="1">
                <a:latin typeface="Arial" panose="020B0604020202020204" pitchFamily="34" charset="0"/>
                <a:cs typeface="Arial" panose="020B0604020202020204" pitchFamily="34" charset="0"/>
              </a:rPr>
              <a:t>nastavi</a:t>
            </a:r>
            <a:r>
              <a:rPr lang="en-US" altLang="sr-Latn-R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1800" dirty="0" err="1">
                <a:latin typeface="Arial" panose="020B0604020202020204" pitchFamily="34" charset="0"/>
                <a:cs typeface="Arial" panose="020B0604020202020204" pitchFamily="34" charset="0"/>
              </a:rPr>
              <a:t>postupak</a:t>
            </a:r>
            <a:r>
              <a:rPr lang="en-US" altLang="sr-Latn-RS" sz="1800" dirty="0">
                <a:latin typeface="Arial" panose="020B0604020202020204" pitchFamily="34" charset="0"/>
                <a:cs typeface="Arial" panose="020B0604020202020204" pitchFamily="34" charset="0"/>
              </a:rPr>
              <a:t> JN, </a:t>
            </a:r>
            <a:r>
              <a:rPr lang="en-US" altLang="sr-Latn-RS" sz="1800" dirty="0" err="1">
                <a:latin typeface="Arial" panose="020B0604020202020204" pitchFamily="34" charset="0"/>
                <a:cs typeface="Arial" panose="020B0604020202020204" pitchFamily="34" charset="0"/>
              </a:rPr>
              <a:t>postupak</a:t>
            </a:r>
            <a:r>
              <a:rPr lang="en-US" altLang="sr-Latn-R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1800" u="sng" dirty="0" err="1">
                <a:latin typeface="Arial" panose="020B0604020202020204" pitchFamily="34" charset="0"/>
                <a:cs typeface="Arial" panose="020B0604020202020204" pitchFamily="34" charset="0"/>
              </a:rPr>
              <a:t>nije</a:t>
            </a:r>
            <a:r>
              <a:rPr lang="en-US" altLang="sr-Latn-RS" sz="1800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1800" u="sng" dirty="0" err="1">
                <a:latin typeface="Arial" panose="020B0604020202020204" pitchFamily="34" charset="0"/>
                <a:cs typeface="Arial" panose="020B0604020202020204" pitchFamily="34" charset="0"/>
              </a:rPr>
              <a:t>nastavio</a:t>
            </a:r>
            <a:r>
              <a:rPr lang="en-US" altLang="sr-Latn-RS" sz="1800" u="sng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sr-Latn-RS" sz="1800" u="sng" dirty="0" err="1">
                <a:latin typeface="Arial" panose="020B0604020202020204" pitchFamily="34" charset="0"/>
                <a:cs typeface="Arial" panose="020B0604020202020204" pitchFamily="34" charset="0"/>
              </a:rPr>
              <a:t>niti</a:t>
            </a:r>
            <a:r>
              <a:rPr lang="en-US" altLang="sr-Latn-RS" sz="1800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1800" u="sng" dirty="0" err="1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altLang="sr-Latn-RS" sz="1800" u="sng" dirty="0"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altLang="sr-Latn-RS" sz="1800" u="sng" dirty="0" err="1">
                <a:latin typeface="Arial" panose="020B0604020202020204" pitchFamily="34" charset="0"/>
                <a:cs typeface="Arial" panose="020B0604020202020204" pitchFamily="34" charset="0"/>
              </a:rPr>
              <a:t>okončao</a:t>
            </a:r>
            <a:r>
              <a:rPr lang="en-US" altLang="sr-Latn-RS" sz="1800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1800" dirty="0" err="1">
                <a:latin typeface="Arial" panose="020B0604020202020204" pitchFamily="34" charset="0"/>
                <a:cs typeface="Arial" panose="020B0604020202020204" pitchFamily="34" charset="0"/>
              </a:rPr>
              <a:t>odlukom</a:t>
            </a:r>
            <a:r>
              <a:rPr lang="en-US" altLang="sr-Latn-RS" sz="1800" dirty="0"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en-US" altLang="sr-Latn-RS" sz="1800" dirty="0" err="1">
                <a:latin typeface="Arial" panose="020B0604020202020204" pitchFamily="34" charset="0"/>
                <a:cs typeface="Arial" panose="020B0604020202020204" pitchFamily="34" charset="0"/>
              </a:rPr>
              <a:t>izboru</a:t>
            </a:r>
            <a:r>
              <a:rPr lang="en-US" altLang="sr-Latn-RS" sz="18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sr-Latn-RS" sz="1800" dirty="0" err="1">
                <a:latin typeface="Arial" panose="020B0604020202020204" pitchFamily="34" charset="0"/>
                <a:cs typeface="Arial" panose="020B0604020202020204" pitchFamily="34" charset="0"/>
              </a:rPr>
              <a:t>poništenju</a:t>
            </a:r>
            <a:r>
              <a:rPr lang="en-US" altLang="sr-Latn-RS" sz="1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bs-Latn-BA" altLang="sr-Latn-R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bs-Latn-BA" sz="1500" dirty="0"/>
          </a:p>
        </p:txBody>
      </p:sp>
    </p:spTree>
    <p:extLst>
      <p:ext uri="{BB962C8B-B14F-4D97-AF65-F5344CB8AC3E}">
        <p14:creationId xmlns:p14="http://schemas.microsoft.com/office/powerpoint/2010/main" val="2303792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1966" y="1045029"/>
            <a:ext cx="7483384" cy="849084"/>
          </a:xfrm>
        </p:spPr>
        <p:txBody>
          <a:bodyPr>
            <a:noAutofit/>
          </a:bodyPr>
          <a:lstStyle/>
          <a:p>
            <a:r>
              <a:rPr lang="bs-Latn-BA" sz="2800" b="1" dirty="0">
                <a:latin typeface="Arial" panose="020B0604020202020204" pitchFamily="34" charset="0"/>
                <a:cs typeface="Arial" panose="020B0604020202020204" pitchFamily="34" charset="0"/>
              </a:rPr>
              <a:t>NADLEŽNOST U POSTUPKU NAKNADE TROŠKOVA-120</a:t>
            </a:r>
            <a:endParaRPr lang="bs-Latn-BA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1966" y="2129246"/>
            <a:ext cx="7483384" cy="4047717"/>
          </a:xfrm>
        </p:spPr>
        <p:txBody>
          <a:bodyPr/>
          <a:lstStyle/>
          <a:p>
            <a:pPr marL="0" indent="0" algn="ctr">
              <a:buNone/>
            </a:pPr>
            <a:endParaRPr lang="bs-Latn-BA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bs-Latn-BA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U </a:t>
            </a:r>
            <a:r>
              <a:rPr lang="bs-Latn-BA" sz="2400" b="1" dirty="0">
                <a:latin typeface="Arial" panose="020B0604020202020204" pitchFamily="34" charset="0"/>
                <a:cs typeface="Arial" panose="020B0604020202020204" pitchFamily="34" charset="0"/>
              </a:rPr>
              <a:t>KOJIM SLUČAJEVIMA O TROŠKOVIMA ODLUČUJE UGOVORNI ORGAN????</a:t>
            </a:r>
          </a:p>
          <a:p>
            <a:pPr marL="0" indent="0">
              <a:buNone/>
            </a:pPr>
            <a:endParaRPr lang="bs-Latn-BA" sz="2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bs-Latn-BA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(NAPOMENA: kod postupanja  po članu 100. stav (3)  naglasiti „po pravosnažnosti“)!!!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142233025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7050" y="1325333"/>
            <a:ext cx="7341410" cy="659260"/>
          </a:xfrm>
        </p:spPr>
        <p:txBody>
          <a:bodyPr>
            <a:normAutofit/>
          </a:bodyPr>
          <a:lstStyle/>
          <a:p>
            <a:r>
              <a:rPr lang="bs-Latn-BA" sz="2100" b="1" dirty="0">
                <a:latin typeface="Arial" panose="020B0604020202020204" pitchFamily="34" charset="0"/>
                <a:cs typeface="Arial" panose="020B0604020202020204" pitchFamily="34" charset="0"/>
              </a:rPr>
              <a:t>NAKNADA TROŠKOVA ZA ADVOKATE U F </a:t>
            </a:r>
            <a:r>
              <a:rPr lang="bs-Latn-BA" sz="2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BIH</a:t>
            </a:r>
            <a:endParaRPr lang="bs-Latn-BA" sz="21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9297" y="2117912"/>
            <a:ext cx="7201733" cy="2937892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bs-Latn-BA" dirty="0">
                <a:latin typeface="Arial" panose="020B0604020202020204" pitchFamily="34" charset="0"/>
                <a:cs typeface="Arial" panose="020B0604020202020204" pitchFamily="34" charset="0"/>
              </a:rPr>
              <a:t>„Usvajajući žalbeni zahtjev, ovo tijelo usvaja zahtjev za nakanadu troškova sastava iste po imenovanom punomoćniku, advokatu __________ u </a:t>
            </a:r>
            <a:r>
              <a:rPr lang="bs-Latn-BA" dirty="0" smtClean="0">
                <a:latin typeface="Arial" panose="020B0604020202020204" pitchFamily="34" charset="0"/>
                <a:cs typeface="Arial" panose="020B0604020202020204" pitchFamily="34" charset="0"/>
              </a:rPr>
              <a:t>ukupnom iznosu od 280,80 KM u skladu sa članom 105. stav (2) Zakona o upravnom postupku  i člana 18. stav (2) Tarife o nagradama i naknadi troškova za rad advokata u F BiH, koji propisuje naknadu u neprocjenjivim predmetima za sastav žalbe u upravnom postupku, a koji se satoje od:</a:t>
            </a:r>
          </a:p>
          <a:p>
            <a:pPr marL="0" indent="0" algn="just">
              <a:buNone/>
            </a:pPr>
            <a:r>
              <a:rPr lang="bs-Latn-BA" dirty="0" smtClean="0">
                <a:latin typeface="Arial" panose="020B0604020202020204" pitchFamily="34" charset="0"/>
                <a:cs typeface="Arial" panose="020B0604020202020204" pitchFamily="34" charset="0"/>
              </a:rPr>
              <a:t>      - </a:t>
            </a:r>
            <a:r>
              <a:rPr lang="bs-Latn-BA" dirty="0">
                <a:latin typeface="Arial" panose="020B0604020202020204" pitchFamily="34" charset="0"/>
                <a:cs typeface="Arial" panose="020B0604020202020204" pitchFamily="34" charset="0"/>
              </a:rPr>
              <a:t>sastava žalbe u upravnom postupku  u iznosu od </a:t>
            </a:r>
            <a:r>
              <a:rPr lang="bs-Latn-BA" dirty="0" smtClean="0">
                <a:latin typeface="Arial" panose="020B0604020202020204" pitchFamily="34" charset="0"/>
                <a:cs typeface="Arial" panose="020B0604020202020204" pitchFamily="34" charset="0"/>
              </a:rPr>
              <a:t>240,00 KM</a:t>
            </a:r>
          </a:p>
          <a:p>
            <a:pPr marL="0" indent="0" algn="just">
              <a:buNone/>
            </a:pPr>
            <a:r>
              <a:rPr lang="bs-Latn-BA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s-Latn-BA" dirty="0" smtClean="0">
                <a:latin typeface="Arial" panose="020B0604020202020204" pitchFamily="34" charset="0"/>
                <a:cs typeface="Arial" panose="020B0604020202020204" pitchFamily="34" charset="0"/>
              </a:rPr>
              <a:t>      -iznos PDV-a 40,80 KM  </a:t>
            </a:r>
          </a:p>
          <a:p>
            <a:pPr marL="0" indent="0" algn="just">
              <a:buNone/>
            </a:pPr>
            <a:r>
              <a:rPr lang="bs-Latn-BA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bs-Latn-BA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bs-Latn-BA" dirty="0" smtClean="0">
                <a:latin typeface="Arial" panose="020B0604020202020204" pitchFamily="34" charset="0"/>
                <a:cs typeface="Arial" panose="020B0604020202020204" pitchFamily="34" charset="0"/>
              </a:rPr>
              <a:t>      Žalbeni </a:t>
            </a:r>
            <a:r>
              <a:rPr lang="bs-Latn-BA" dirty="0">
                <a:latin typeface="Arial" panose="020B0604020202020204" pitchFamily="34" charset="0"/>
                <a:cs typeface="Arial" panose="020B0604020202020204" pitchFamily="34" charset="0"/>
              </a:rPr>
              <a:t>zahtjev u preostalom dijelu  odbija se kao neosnovan.</a:t>
            </a:r>
          </a:p>
          <a:p>
            <a:pPr marL="0" indent="0">
              <a:buNone/>
            </a:pPr>
            <a:endParaRPr lang="bs-Latn-BA" dirty="0"/>
          </a:p>
          <a:p>
            <a:pPr marL="0" indent="0">
              <a:buNone/>
            </a:pPr>
            <a:endParaRPr lang="bs-Latn-BA" dirty="0" smtClean="0"/>
          </a:p>
          <a:p>
            <a:pPr marL="0" indent="0">
              <a:buNone/>
            </a:pP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398946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8188" y="1131094"/>
            <a:ext cx="7547162" cy="994172"/>
          </a:xfrm>
        </p:spPr>
        <p:txBody>
          <a:bodyPr>
            <a:normAutofit/>
          </a:bodyPr>
          <a:lstStyle/>
          <a:p>
            <a:r>
              <a:rPr lang="bs-Latn-BA" sz="2100" b="1" dirty="0">
                <a:latin typeface="Arial" panose="020B0604020202020204" pitchFamily="34" charset="0"/>
                <a:cs typeface="Arial" panose="020B0604020202020204" pitchFamily="34" charset="0"/>
              </a:rPr>
              <a:t>NAKNADA TROŠKOVA ZA ADVOKATE U </a:t>
            </a:r>
            <a:r>
              <a:rPr lang="bs-Latn-BA" sz="2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RS</a:t>
            </a:r>
            <a:endParaRPr lang="bs-Latn-BA" sz="21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9127" y="2125266"/>
            <a:ext cx="7549333" cy="3165401"/>
          </a:xfrm>
        </p:spPr>
        <p:txBody>
          <a:bodyPr/>
          <a:lstStyle/>
          <a:p>
            <a:pPr marL="0" indent="0">
              <a:buNone/>
            </a:pPr>
            <a:r>
              <a:rPr lang="bs-Latn-BA" dirty="0" smtClean="0"/>
              <a:t>„</a:t>
            </a:r>
            <a:r>
              <a:rPr lang="bs-Latn-BA" sz="1500" dirty="0">
                <a:latin typeface="Arial" panose="020B0604020202020204" pitchFamily="34" charset="0"/>
                <a:cs typeface="Arial" panose="020B0604020202020204" pitchFamily="34" charset="0"/>
              </a:rPr>
              <a:t>Usvajajući žalbeni zahtjev, ovo tijelo usvaja zahtjev za nakanadu troškova sastava iste po imenovanom punomoćniku, advokatu __________ u ukupnom iznosu od  658,00KM, shodno članu 105. Zakona o upravnom postupku  (primjenom tarifnog broja 3. –Tarife i nagradama i naknadama troškova za rad advokata  („Službeni glasnik RS“, broj: 68/05), a koji se sastoje od:</a:t>
            </a:r>
          </a:p>
          <a:p>
            <a:pPr marL="0" indent="0">
              <a:buNone/>
            </a:pPr>
            <a:r>
              <a:rPr lang="bs-Latn-BA" sz="1500" dirty="0">
                <a:latin typeface="Arial" panose="020B0604020202020204" pitchFamily="34" charset="0"/>
                <a:cs typeface="Arial" panose="020B0604020202020204" pitchFamily="34" charset="0"/>
              </a:rPr>
              <a:t>-sastava žalbe u upravnom postupku  u iznosu od 450,00 KM</a:t>
            </a:r>
          </a:p>
          <a:p>
            <a:pPr marL="0" indent="0">
              <a:buNone/>
            </a:pPr>
            <a:r>
              <a:rPr lang="bs-Latn-BA" sz="1500" dirty="0">
                <a:latin typeface="Arial" panose="020B0604020202020204" pitchFamily="34" charset="0"/>
                <a:cs typeface="Arial" panose="020B0604020202020204" pitchFamily="34" charset="0"/>
              </a:rPr>
              <a:t>-paušal u iznosu od 112,50 KM (shodno tarifnom broju 12. gore navedene Tarife</a:t>
            </a:r>
          </a:p>
          <a:p>
            <a:pPr marL="0" indent="0">
              <a:buNone/>
            </a:pPr>
            <a:r>
              <a:rPr lang="bs-Latn-BA" sz="1500" dirty="0">
                <a:latin typeface="Arial" panose="020B0604020202020204" pitchFamily="34" charset="0"/>
                <a:cs typeface="Arial" panose="020B0604020202020204" pitchFamily="34" charset="0"/>
              </a:rPr>
              <a:t>-iznos PDV-a od 95,50 KM.</a:t>
            </a:r>
          </a:p>
          <a:p>
            <a:pPr marL="0" indent="0">
              <a:buNone/>
            </a:pPr>
            <a:endParaRPr lang="bs-Latn-BA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bs-Latn-BA" sz="1500" dirty="0">
                <a:latin typeface="Arial" panose="020B0604020202020204" pitchFamily="34" charset="0"/>
                <a:cs typeface="Arial" panose="020B0604020202020204" pitchFamily="34" charset="0"/>
              </a:rPr>
              <a:t>Žalbeni zahtjev u preostalom dijelu  odbija se kao neosnovan.</a:t>
            </a:r>
          </a:p>
        </p:txBody>
      </p:sp>
    </p:spTree>
    <p:extLst>
      <p:ext uri="{BB962C8B-B14F-4D97-AF65-F5344CB8AC3E}">
        <p14:creationId xmlns:p14="http://schemas.microsoft.com/office/powerpoint/2010/main" val="2684831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0682" y="1325333"/>
            <a:ext cx="7397777" cy="508948"/>
          </a:xfrm>
        </p:spPr>
        <p:txBody>
          <a:bodyPr>
            <a:normAutofit/>
          </a:bodyPr>
          <a:lstStyle/>
          <a:p>
            <a:r>
              <a:rPr lang="bs-Latn-BA" sz="2800" b="1" dirty="0">
                <a:latin typeface="Arial" panose="020B0604020202020204" pitchFamily="34" charset="0"/>
                <a:cs typeface="Arial" panose="020B0604020202020204" pitchFamily="34" charset="0"/>
              </a:rPr>
              <a:t>PREKRŠAJNE </a:t>
            </a:r>
            <a:r>
              <a:rPr lang="bs-Latn-BA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ODREDBE-116</a:t>
            </a:r>
            <a:r>
              <a:rPr lang="bs-Latn-BA" sz="28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36470" y="1985554"/>
            <a:ext cx="7491990" cy="3801292"/>
          </a:xfrm>
        </p:spPr>
        <p:txBody>
          <a:bodyPr>
            <a:normAutofit/>
          </a:bodyPr>
          <a:lstStyle/>
          <a:p>
            <a:pPr algn="just"/>
            <a:endParaRPr lang="bs-Latn-BA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bs-Latn-BA" sz="2000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URŽ podnosi </a:t>
            </a:r>
            <a:r>
              <a:rPr lang="bs-Latn-BA" sz="2000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zahtjev za pokretanje prekršajnog postupka kod nadležnog suda </a:t>
            </a:r>
            <a:r>
              <a:rPr lang="bs-Latn-BA" sz="2000" dirty="0">
                <a:latin typeface="Arial" panose="020B0604020202020204" pitchFamily="34" charset="0"/>
                <a:cs typeface="Arial" panose="020B0604020202020204" pitchFamily="34" charset="0"/>
              </a:rPr>
              <a:t>kada se utvrdi da je bilo povreda postupka javne nabavke koje predstavljaju prekršaj u smislu odredbi ovog </a:t>
            </a:r>
            <a:r>
              <a:rPr lang="bs-Latn-BA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zakona.U slučajevima kada nije bilo postupka po žalbi, </a:t>
            </a:r>
            <a:r>
              <a:rPr lang="bs-Latn-BA" sz="2000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Agencija podnosi</a:t>
            </a:r>
            <a:r>
              <a:rPr lang="bs-Latn-BA" sz="2000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s-Latn-BA" sz="2000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prekršajnu prijavu</a:t>
            </a:r>
            <a:r>
              <a:rPr lang="bs-Latn-BA" sz="2000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s-Latn-BA" sz="2000" dirty="0">
                <a:latin typeface="Arial" panose="020B0604020202020204" pitchFamily="34" charset="0"/>
                <a:cs typeface="Arial" panose="020B0604020202020204" pitchFamily="34" charset="0"/>
              </a:rPr>
              <a:t>kod nadležnog suda za prekršaje, kad utvrdi povrede zakona koje su u njenoj nadležnosti.</a:t>
            </a:r>
          </a:p>
          <a:p>
            <a:pPr marL="0" indent="0" algn="just">
              <a:buNone/>
            </a:pPr>
            <a:endParaRPr lang="bs-Latn-BA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bs-Latn-BA" sz="2000" dirty="0">
                <a:latin typeface="Arial" panose="020B0604020202020204" pitchFamily="34" charset="0"/>
                <a:cs typeface="Arial" panose="020B0604020202020204" pitchFamily="34" charset="0"/>
              </a:rPr>
              <a:t>Nadležnosti ove dvije institucije koje su obavezne da prate primjenu ovog zakona i podzakonskih akata decidno su propisane  u poglavlju VI. ovog Zakona </a:t>
            </a:r>
          </a:p>
        </p:txBody>
      </p:sp>
    </p:spTree>
    <p:extLst>
      <p:ext uri="{BB962C8B-B14F-4D97-AF65-F5344CB8AC3E}">
        <p14:creationId xmlns:p14="http://schemas.microsoft.com/office/powerpoint/2010/main" val="1463659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8946" y="1068946"/>
            <a:ext cx="7446404" cy="756679"/>
          </a:xfrm>
        </p:spPr>
        <p:txBody>
          <a:bodyPr>
            <a:noAutofit/>
          </a:bodyPr>
          <a:lstStyle/>
          <a:p>
            <a:r>
              <a:rPr lang="bs-Latn-BA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SUDSKA ZAŠTITA KAO PREDUGOVORNI PRAVNI LIJEK  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57175" lvl="1" indent="-257175" algn="just"/>
            <a:endParaRPr lang="bs-Latn-BA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7175" lvl="1" indent="-257175" algn="just"/>
            <a:r>
              <a:rPr lang="en-US" altLang="sr-Latn-RS" sz="2000" dirty="0" err="1">
                <a:latin typeface="Arial" panose="020B0604020202020204" pitchFamily="34" charset="0"/>
                <a:cs typeface="Arial" panose="020B0604020202020204" pitchFamily="34" charset="0"/>
              </a:rPr>
              <a:t>Protiv</a:t>
            </a:r>
            <a:r>
              <a:rPr lang="en-US" altLang="sr-Latn-R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2000" dirty="0" err="1">
                <a:latin typeface="Arial" panose="020B0604020202020204" pitchFamily="34" charset="0"/>
                <a:cs typeface="Arial" panose="020B0604020202020204" pitchFamily="34" charset="0"/>
              </a:rPr>
              <a:t>odluke</a:t>
            </a:r>
            <a:r>
              <a:rPr lang="en-US" altLang="sr-Latn-RS" sz="2000" dirty="0">
                <a:latin typeface="Arial" panose="020B0604020202020204" pitchFamily="34" charset="0"/>
                <a:cs typeface="Arial" panose="020B0604020202020204" pitchFamily="34" charset="0"/>
              </a:rPr>
              <a:t> URŽ u </a:t>
            </a:r>
            <a:r>
              <a:rPr lang="en-US" altLang="sr-Latn-RS" sz="2000" dirty="0" err="1">
                <a:latin typeface="Arial" panose="020B0604020202020204" pitchFamily="34" charset="0"/>
                <a:cs typeface="Arial" panose="020B0604020202020204" pitchFamily="34" charset="0"/>
              </a:rPr>
              <a:t>roku</a:t>
            </a:r>
            <a:r>
              <a:rPr lang="en-US" altLang="sr-Latn-RS" sz="2000" dirty="0">
                <a:latin typeface="Arial" panose="020B0604020202020204" pitchFamily="34" charset="0"/>
                <a:cs typeface="Arial" panose="020B0604020202020204" pitchFamily="34" charset="0"/>
              </a:rPr>
              <a:t> od 30 dana od dana </a:t>
            </a:r>
            <a:r>
              <a:rPr lang="en-US" altLang="sr-Latn-RS" sz="2000" dirty="0" err="1">
                <a:latin typeface="Arial" panose="020B0604020202020204" pitchFamily="34" charset="0"/>
                <a:cs typeface="Arial" panose="020B0604020202020204" pitchFamily="34" charset="0"/>
              </a:rPr>
              <a:t>prijema</a:t>
            </a:r>
            <a:r>
              <a:rPr lang="en-US" altLang="sr-Latn-R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2000" dirty="0" err="1">
                <a:latin typeface="Arial" panose="020B0604020202020204" pitchFamily="34" charset="0"/>
                <a:cs typeface="Arial" panose="020B0604020202020204" pitchFamily="34" charset="0"/>
              </a:rPr>
              <a:t>odluke</a:t>
            </a:r>
            <a:r>
              <a:rPr lang="en-US" altLang="sr-Latn-RS" sz="2000" dirty="0">
                <a:latin typeface="Arial" panose="020B0604020202020204" pitchFamily="34" charset="0"/>
                <a:cs typeface="Arial" panose="020B0604020202020204" pitchFamily="34" charset="0"/>
              </a:rPr>
              <a:t>, UO </a:t>
            </a:r>
            <a:r>
              <a:rPr lang="en-US" altLang="sr-Latn-RS" sz="20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altLang="sr-Latn-R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2000" dirty="0" err="1">
                <a:latin typeface="Arial" panose="020B0604020202020204" pitchFamily="34" charset="0"/>
                <a:cs typeface="Arial" panose="020B0604020202020204" pitchFamily="34" charset="0"/>
              </a:rPr>
              <a:t>učesnici</a:t>
            </a:r>
            <a:r>
              <a:rPr lang="en-US" altLang="sr-Latn-RS" sz="2000" dirty="0"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altLang="sr-Latn-RS" sz="2000" dirty="0" err="1">
                <a:latin typeface="Arial" panose="020B0604020202020204" pitchFamily="34" charset="0"/>
                <a:cs typeface="Arial" panose="020B0604020202020204" pitchFamily="34" charset="0"/>
              </a:rPr>
              <a:t>postupku</a:t>
            </a:r>
            <a:r>
              <a:rPr lang="en-US" altLang="sr-Latn-R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2000" dirty="0" err="1">
                <a:latin typeface="Arial" panose="020B0604020202020204" pitchFamily="34" charset="0"/>
                <a:cs typeface="Arial" panose="020B0604020202020204" pitchFamily="34" charset="0"/>
              </a:rPr>
              <a:t>mogu</a:t>
            </a:r>
            <a:r>
              <a:rPr lang="en-US" altLang="sr-Latn-R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2000" dirty="0" err="1">
                <a:latin typeface="Arial" panose="020B0604020202020204" pitchFamily="34" charset="0"/>
                <a:cs typeface="Arial" panose="020B0604020202020204" pitchFamily="34" charset="0"/>
              </a:rPr>
              <a:t>pokrenuti</a:t>
            </a:r>
            <a:r>
              <a:rPr lang="en-US" altLang="sr-Latn-R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2000" dirty="0" err="1">
                <a:latin typeface="Arial" panose="020B0604020202020204" pitchFamily="34" charset="0"/>
                <a:cs typeface="Arial" panose="020B0604020202020204" pitchFamily="34" charset="0"/>
              </a:rPr>
              <a:t>upravni</a:t>
            </a:r>
            <a:r>
              <a:rPr lang="en-US" altLang="sr-Latn-R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2000" dirty="0" err="1">
                <a:latin typeface="Arial" panose="020B0604020202020204" pitchFamily="34" charset="0"/>
                <a:cs typeface="Arial" panose="020B0604020202020204" pitchFamily="34" charset="0"/>
              </a:rPr>
              <a:t>spor</a:t>
            </a:r>
            <a:r>
              <a:rPr lang="en-US" altLang="sr-Latn-R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2000" dirty="0" err="1">
                <a:latin typeface="Arial" panose="020B0604020202020204" pitchFamily="34" charset="0"/>
                <a:cs typeface="Arial" panose="020B0604020202020204" pitchFamily="34" charset="0"/>
              </a:rPr>
              <a:t>pred</a:t>
            </a:r>
            <a:r>
              <a:rPr lang="en-US" altLang="sr-Latn-R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2000" dirty="0" err="1">
                <a:latin typeface="Arial" panose="020B0604020202020204" pitchFamily="34" charset="0"/>
                <a:cs typeface="Arial" panose="020B0604020202020204" pitchFamily="34" charset="0"/>
              </a:rPr>
              <a:t>Sudom</a:t>
            </a:r>
            <a:r>
              <a:rPr lang="en-US" altLang="sr-Latn-R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2000" dirty="0" err="1">
                <a:latin typeface="Arial" panose="020B0604020202020204" pitchFamily="34" charset="0"/>
                <a:cs typeface="Arial" panose="020B0604020202020204" pitchFamily="34" charset="0"/>
              </a:rPr>
              <a:t>BiH</a:t>
            </a:r>
            <a:r>
              <a:rPr lang="en-US" altLang="sr-Latn-RS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bs-Latn-BA" altLang="sr-Latn-R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indent="0" algn="just">
              <a:buNone/>
            </a:pPr>
            <a:endParaRPr lang="bs-Latn-BA" altLang="sr-Latn-R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7175" lvl="1" indent="-257175" algn="just"/>
            <a:r>
              <a:rPr lang="bs-Latn-BA" altLang="sr-Latn-RS" sz="2000" b="1" dirty="0">
                <a:latin typeface="Arial" panose="020B0604020202020204" pitchFamily="34" charset="0"/>
                <a:cs typeface="Arial" panose="020B0604020202020204" pitchFamily="34" charset="0"/>
              </a:rPr>
              <a:t>Koji je objektivni rok po ZUS-u????</a:t>
            </a:r>
          </a:p>
          <a:p>
            <a:pPr marL="0" lvl="1" indent="0" algn="just">
              <a:buNone/>
            </a:pPr>
            <a:endParaRPr lang="bs-Latn-BA" altLang="sr-Latn-R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7175" lvl="1" indent="-257175" algn="just"/>
            <a:r>
              <a:rPr lang="bs-Latn-BA" altLang="sr-Latn-R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2000" dirty="0" err="1">
                <a:latin typeface="Arial" panose="020B0604020202020204" pitchFamily="34" charset="0"/>
                <a:cs typeface="Arial" panose="020B0604020202020204" pitchFamily="34" charset="0"/>
              </a:rPr>
              <a:t>Upravni</a:t>
            </a:r>
            <a:r>
              <a:rPr lang="en-US" altLang="sr-Latn-R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2000" dirty="0" err="1">
                <a:latin typeface="Arial" panose="020B0604020202020204" pitchFamily="34" charset="0"/>
                <a:cs typeface="Arial" panose="020B0604020202020204" pitchFamily="34" charset="0"/>
              </a:rPr>
              <a:t>spor</a:t>
            </a:r>
            <a:r>
              <a:rPr lang="en-US" altLang="sr-Latn-R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2000" dirty="0" err="1">
                <a:latin typeface="Arial" panose="020B0604020202020204" pitchFamily="34" charset="0"/>
                <a:cs typeface="Arial" panose="020B0604020202020204" pitchFamily="34" charset="0"/>
              </a:rPr>
              <a:t>po</a:t>
            </a:r>
            <a:r>
              <a:rPr lang="en-US" altLang="sr-Latn-R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2000" dirty="0" err="1">
                <a:latin typeface="Arial" panose="020B0604020202020204" pitchFamily="34" charset="0"/>
                <a:cs typeface="Arial" panose="020B0604020202020204" pitchFamily="34" charset="0"/>
              </a:rPr>
              <a:t>tužbi</a:t>
            </a:r>
            <a:r>
              <a:rPr lang="en-US" altLang="sr-Latn-R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sr-Latn-RS" sz="2000" dirty="0" err="1">
                <a:latin typeface="Arial" panose="020B0604020202020204" pitchFamily="34" charset="0"/>
                <a:cs typeface="Arial" panose="020B0604020202020204" pitchFamily="34" charset="0"/>
              </a:rPr>
              <a:t>vodi</a:t>
            </a:r>
            <a:r>
              <a:rPr lang="en-US" altLang="sr-Latn-RS" sz="2000" dirty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altLang="sr-Latn-RS" sz="2000" dirty="0" err="1">
                <a:latin typeface="Arial" panose="020B0604020202020204" pitchFamily="34" charset="0"/>
                <a:cs typeface="Arial" panose="020B0604020202020204" pitchFamily="34" charset="0"/>
              </a:rPr>
              <a:t>po</a:t>
            </a:r>
            <a:r>
              <a:rPr lang="en-US" altLang="sr-Latn-R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2000" dirty="0" err="1">
                <a:latin typeface="Arial" panose="020B0604020202020204" pitchFamily="34" charset="0"/>
                <a:cs typeface="Arial" panose="020B0604020202020204" pitchFamily="34" charset="0"/>
              </a:rPr>
              <a:t>hitnom</a:t>
            </a:r>
            <a:r>
              <a:rPr lang="en-US" altLang="sr-Latn-R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2000" dirty="0" err="1">
                <a:latin typeface="Arial" panose="020B0604020202020204" pitchFamily="34" charset="0"/>
                <a:cs typeface="Arial" panose="020B0604020202020204" pitchFamily="34" charset="0"/>
              </a:rPr>
              <a:t>postupku</a:t>
            </a:r>
            <a:r>
              <a:rPr lang="en-US" altLang="sr-Latn-RS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bs-Latn-BA" altLang="sr-Latn-R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indent="0" algn="just">
              <a:buNone/>
            </a:pPr>
            <a:endParaRPr lang="bs-Latn-BA" altLang="sr-Latn-R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sr-Latn-BA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Upravni spor po tužbi koju podnesu stranke u postupku javne nabavke vodi se po hitnom postupku, </a:t>
            </a:r>
            <a:r>
              <a:rPr lang="hr-BA" sz="2000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odluka po tužbi donosi se u roku 60 dana od dana prijema tužbe.</a:t>
            </a:r>
            <a:endParaRPr lang="bs-Latn-BA" sz="20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55580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188" y="953037"/>
            <a:ext cx="7472161" cy="737652"/>
          </a:xfrm>
        </p:spPr>
        <p:txBody>
          <a:bodyPr>
            <a:normAutofit/>
          </a:bodyPr>
          <a:lstStyle/>
          <a:p>
            <a:r>
              <a:rPr lang="bs-Latn-BA" sz="2800" b="1" dirty="0">
                <a:latin typeface="Arial" panose="020B0604020202020204" pitchFamily="34" charset="0"/>
                <a:cs typeface="Arial" panose="020B0604020202020204" pitchFamily="34" charset="0"/>
              </a:rPr>
              <a:t>O PRAVNOJ ZAŠTITI U JN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s-Latn-BA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Predugovorni pravni lijek </a:t>
            </a:r>
            <a:r>
              <a:rPr lang="bs-Latn-BA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omogućava ispravku povreda u primjeni propisa o JN u toku postupka JN, a prije stupanja na snagu ugovora proisteklog iz postupka JN.</a:t>
            </a:r>
          </a:p>
          <a:p>
            <a:endParaRPr lang="bs-Latn-BA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bs-Latn-BA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Predugovorni pravni lijek može obuhvatiti:</a:t>
            </a:r>
          </a:p>
          <a:p>
            <a:pPr marL="0" indent="0">
              <a:buNone/>
            </a:pPr>
            <a:r>
              <a:rPr lang="bs-Latn-BA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Zahtjev za suspenziju postupka, istraživanje žalbenih navoda, privremene mjere, kao i obavezno razdoblje  mirovanja, kako bi se spriječilo zaključivanje ugovora</a:t>
            </a:r>
            <a:r>
              <a:rPr lang="bs-Latn-BA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445816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216" y="1005840"/>
            <a:ext cx="7431133" cy="684849"/>
          </a:xfrm>
        </p:spPr>
        <p:txBody>
          <a:bodyPr>
            <a:normAutofit/>
          </a:bodyPr>
          <a:lstStyle/>
          <a:p>
            <a:r>
              <a:rPr lang="sr-Latn-BA" sz="2800" b="1" dirty="0">
                <a:latin typeface="Arial" panose="020B0604020202020204" pitchFamily="34" charset="0"/>
                <a:cs typeface="Arial" panose="020B0604020202020204" pitchFamily="34" charset="0"/>
              </a:rPr>
              <a:t>UPRAVNI SPOR- 115.</a:t>
            </a:r>
            <a:endParaRPr lang="bs-Latn-BA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5210" y="2037805"/>
            <a:ext cx="7640139" cy="4139157"/>
          </a:xfrm>
        </p:spPr>
        <p:txBody>
          <a:bodyPr/>
          <a:lstStyle/>
          <a:p>
            <a:pPr marL="257175" lvl="1" indent="-257175" algn="just"/>
            <a:r>
              <a:rPr lang="en-US" altLang="sr-Latn-RS" sz="1800" dirty="0">
                <a:latin typeface="Arial" panose="020B0604020202020204" pitchFamily="34" charset="0"/>
                <a:cs typeface="Arial" panose="020B0604020202020204" pitchFamily="34" charset="0"/>
              </a:rPr>
              <a:t>UO </a:t>
            </a:r>
            <a:r>
              <a:rPr lang="en-US" altLang="sr-Latn-RS" sz="1800" dirty="0" err="1">
                <a:latin typeface="Arial" panose="020B0604020202020204" pitchFamily="34" charset="0"/>
                <a:cs typeface="Arial" panose="020B0604020202020204" pitchFamily="34" charset="0"/>
              </a:rPr>
              <a:t>ili</a:t>
            </a:r>
            <a:r>
              <a:rPr lang="en-US" altLang="sr-Latn-R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1800" dirty="0" err="1">
                <a:latin typeface="Arial" panose="020B0604020202020204" pitchFamily="34" charset="0"/>
                <a:cs typeface="Arial" panose="020B0604020202020204" pitchFamily="34" charset="0"/>
              </a:rPr>
              <a:t>učesnik</a:t>
            </a:r>
            <a:r>
              <a:rPr lang="en-US" altLang="sr-Latn-RS" sz="1800" dirty="0"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altLang="sr-Latn-RS" sz="1800" dirty="0" err="1">
                <a:latin typeface="Arial" panose="020B0604020202020204" pitchFamily="34" charset="0"/>
                <a:cs typeface="Arial" panose="020B0604020202020204" pitchFamily="34" charset="0"/>
              </a:rPr>
              <a:t>postupku</a:t>
            </a:r>
            <a:r>
              <a:rPr lang="en-US" altLang="sr-Latn-R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1800" dirty="0" err="1">
                <a:latin typeface="Arial" panose="020B0604020202020204" pitchFamily="34" charset="0"/>
                <a:cs typeface="Arial" panose="020B0604020202020204" pitchFamily="34" charset="0"/>
              </a:rPr>
              <a:t>može</a:t>
            </a:r>
            <a:r>
              <a:rPr lang="en-US" altLang="sr-Latn-R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1800" dirty="0" err="1">
                <a:latin typeface="Arial" panose="020B0604020202020204" pitchFamily="34" charset="0"/>
                <a:cs typeface="Arial" panose="020B0604020202020204" pitchFamily="34" charset="0"/>
              </a:rPr>
              <a:t>podnijeti</a:t>
            </a:r>
            <a:r>
              <a:rPr lang="en-US" altLang="sr-Latn-R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1800" dirty="0" err="1">
                <a:latin typeface="Arial" panose="020B0604020202020204" pitchFamily="34" charset="0"/>
                <a:cs typeface="Arial" panose="020B0604020202020204" pitchFamily="34" charset="0"/>
              </a:rPr>
              <a:t>zahtjev</a:t>
            </a:r>
            <a:r>
              <a:rPr lang="en-US" altLang="sr-Latn-RS" sz="1800" dirty="0">
                <a:latin typeface="Arial" panose="020B0604020202020204" pitchFamily="34" charset="0"/>
                <a:cs typeface="Arial" panose="020B0604020202020204" pitchFamily="34" charset="0"/>
              </a:rPr>
              <a:t> za </a:t>
            </a:r>
            <a:r>
              <a:rPr lang="en-US" altLang="sr-Latn-RS" sz="1800" dirty="0" err="1">
                <a:latin typeface="Arial" panose="020B0604020202020204" pitchFamily="34" charset="0"/>
                <a:cs typeface="Arial" panose="020B0604020202020204" pitchFamily="34" charset="0"/>
              </a:rPr>
              <a:t>odgađanje</a:t>
            </a:r>
            <a:r>
              <a:rPr lang="en-US" altLang="sr-Latn-R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1800" dirty="0" err="1">
                <a:latin typeface="Arial" panose="020B0604020202020204" pitchFamily="34" charset="0"/>
                <a:cs typeface="Arial" panose="020B0604020202020204" pitchFamily="34" charset="0"/>
              </a:rPr>
              <a:t>konačnog</a:t>
            </a:r>
            <a:r>
              <a:rPr lang="en-US" altLang="sr-Latn-R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1800" dirty="0" err="1">
                <a:latin typeface="Arial" panose="020B0604020202020204" pitchFamily="34" charset="0"/>
                <a:cs typeface="Arial" panose="020B0604020202020204" pitchFamily="34" charset="0"/>
              </a:rPr>
              <a:t>rješenja</a:t>
            </a:r>
            <a:r>
              <a:rPr lang="en-US" altLang="sr-Latn-R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1800" dirty="0" err="1">
                <a:latin typeface="Arial" panose="020B0604020202020204" pitchFamily="34" charset="0"/>
                <a:cs typeface="Arial" panose="020B0604020202020204" pitchFamily="34" charset="0"/>
              </a:rPr>
              <a:t>ili</a:t>
            </a:r>
            <a:r>
              <a:rPr lang="en-US" altLang="sr-Latn-R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1800" dirty="0" err="1">
                <a:latin typeface="Arial" panose="020B0604020202020204" pitchFamily="34" charset="0"/>
                <a:cs typeface="Arial" panose="020B0604020202020204" pitchFamily="34" charset="0"/>
              </a:rPr>
              <a:t>zaključka</a:t>
            </a:r>
            <a:r>
              <a:rPr lang="en-US" altLang="sr-Latn-RS" sz="1800" dirty="0">
                <a:latin typeface="Arial" panose="020B0604020202020204" pitchFamily="34" charset="0"/>
                <a:cs typeface="Arial" panose="020B0604020202020204" pitchFamily="34" charset="0"/>
              </a:rPr>
              <a:t> URŽ </a:t>
            </a:r>
            <a:r>
              <a:rPr lang="en-US" altLang="sr-Latn-RS" sz="1800" dirty="0" err="1">
                <a:latin typeface="Arial" panose="020B0604020202020204" pitchFamily="34" charset="0"/>
                <a:cs typeface="Arial" panose="020B0604020202020204" pitchFamily="34" charset="0"/>
              </a:rPr>
              <a:t>zajedno</a:t>
            </a:r>
            <a:r>
              <a:rPr lang="en-US" altLang="sr-Latn-RS" sz="1800" dirty="0">
                <a:latin typeface="Arial" panose="020B0604020202020204" pitchFamily="34" charset="0"/>
                <a:cs typeface="Arial" panose="020B0604020202020204" pitchFamily="34" charset="0"/>
              </a:rPr>
              <a:t> s </a:t>
            </a:r>
            <a:r>
              <a:rPr lang="en-US" altLang="sr-Latn-RS" sz="1800" dirty="0" err="1">
                <a:latin typeface="Arial" panose="020B0604020202020204" pitchFamily="34" charset="0"/>
                <a:cs typeface="Arial" panose="020B0604020202020204" pitchFamily="34" charset="0"/>
              </a:rPr>
              <a:t>tužbom</a:t>
            </a:r>
            <a:r>
              <a:rPr lang="en-US" altLang="sr-Latn-R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1800" dirty="0" err="1">
                <a:latin typeface="Arial" panose="020B0604020202020204" pitchFamily="34" charset="0"/>
                <a:cs typeface="Arial" panose="020B0604020202020204" pitchFamily="34" charset="0"/>
              </a:rPr>
              <a:t>kojom</a:t>
            </a:r>
            <a:r>
              <a:rPr lang="en-US" altLang="sr-Latn-RS" sz="1800" dirty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altLang="sr-Latn-RS" sz="1800" dirty="0" err="1">
                <a:latin typeface="Arial" panose="020B0604020202020204" pitchFamily="34" charset="0"/>
                <a:cs typeface="Arial" panose="020B0604020202020204" pitchFamily="34" charset="0"/>
              </a:rPr>
              <a:t>pokreće</a:t>
            </a:r>
            <a:r>
              <a:rPr lang="en-US" altLang="sr-Latn-R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1800" dirty="0" err="1">
                <a:latin typeface="Arial" panose="020B0604020202020204" pitchFamily="34" charset="0"/>
                <a:cs typeface="Arial" panose="020B0604020202020204" pitchFamily="34" charset="0"/>
              </a:rPr>
              <a:t>upravni</a:t>
            </a:r>
            <a:r>
              <a:rPr lang="en-US" altLang="sr-Latn-R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sz="1800" dirty="0" err="1">
                <a:latin typeface="Arial" panose="020B0604020202020204" pitchFamily="34" charset="0"/>
                <a:cs typeface="Arial" panose="020B0604020202020204" pitchFamily="34" charset="0"/>
              </a:rPr>
              <a:t>spor</a:t>
            </a:r>
            <a:r>
              <a:rPr lang="en-US" altLang="sr-Latn-RS" sz="1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bs-Latn-BA" altLang="sr-Latn-R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7175" lvl="1" indent="-257175" algn="just"/>
            <a:endParaRPr lang="bs-Latn-BA" altLang="sr-Latn-R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7175" lvl="1" indent="-257175" algn="just"/>
            <a:endParaRPr lang="bs-Latn-BA" altLang="sr-Latn-R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indent="0" algn="just">
              <a:buNone/>
            </a:pPr>
            <a:r>
              <a:rPr lang="bs-Latn-BA" altLang="sr-Latn-RS" sz="1800" b="1" dirty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bs-Latn-BA" altLang="sr-Latn-RS" sz="1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 LI SE UPRAVNI SPOR VODI PROTIV URŽ-A </a:t>
            </a:r>
          </a:p>
          <a:p>
            <a:pPr marL="0" lvl="1" indent="0" algn="just">
              <a:buNone/>
            </a:pPr>
            <a:r>
              <a:rPr lang="bs-Latn-BA" altLang="sr-Latn-RS" sz="1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s-Latn-BA" altLang="sr-Latn-RS" sz="1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KAO INSTITUCIJE ILI PROTIV   KONAČNOG I</a:t>
            </a:r>
          </a:p>
          <a:p>
            <a:pPr marL="0" lvl="1" indent="0" algn="just">
              <a:buNone/>
            </a:pPr>
            <a:r>
              <a:rPr lang="bs-Latn-BA" altLang="sr-Latn-RS" sz="1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s-Latn-BA" altLang="sr-Latn-RS" sz="1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IZVRŠNOG AKTA URŽ-A???</a:t>
            </a:r>
          </a:p>
          <a:p>
            <a:pPr marL="0" lvl="1" indent="0" algn="just">
              <a:buNone/>
            </a:pPr>
            <a:endParaRPr lang="bs-Latn-BA" altLang="sr-Latn-RS" sz="1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indent="0" algn="just">
              <a:buNone/>
            </a:pPr>
            <a:r>
              <a:rPr lang="bs-Latn-BA" altLang="sr-Latn-RS" sz="1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 li postoji mogućnost preispitivanja Presude Suda BiH, tj. njegovog upravnog odjeljenja???????????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186915285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8946" y="965915"/>
            <a:ext cx="7446404" cy="724774"/>
          </a:xfrm>
        </p:spPr>
        <p:txBody>
          <a:bodyPr>
            <a:normAutofit/>
          </a:bodyPr>
          <a:lstStyle/>
          <a:p>
            <a:r>
              <a:rPr lang="bs-Latn-BA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POSTUGOVORNI PRAVNI LIJEKOVI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2884" y="1690689"/>
            <a:ext cx="7652465" cy="4486274"/>
          </a:xfrm>
        </p:spPr>
        <p:txBody>
          <a:bodyPr>
            <a:normAutofit fontScale="77500" lnSpcReduction="20000"/>
          </a:bodyPr>
          <a:lstStyle/>
          <a:p>
            <a:pPr algn="just">
              <a:lnSpc>
                <a:spcPct val="100000"/>
              </a:lnSpc>
              <a:spcBef>
                <a:spcPts val="479"/>
              </a:spcBef>
            </a:pPr>
            <a:r>
              <a:rPr lang="sr-Latn-BA" altLang="sr-Latn-RS" dirty="0">
                <a:latin typeface="Arial" panose="020B0604020202020204" pitchFamily="34" charset="0"/>
                <a:cs typeface="Arial" panose="020B0604020202020204" pitchFamily="34" charset="0"/>
              </a:rPr>
              <a:t>Pod određenim uslovima propisanim u članu 111. </a:t>
            </a:r>
            <a:r>
              <a:rPr lang="sr-Latn-BA" altLang="sr-Latn-RS" b="1" dirty="0"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en-US" altLang="sr-Latn-RS" b="1" dirty="0">
                <a:latin typeface="Arial" panose="020B0604020202020204" pitchFamily="34" charset="0"/>
                <a:cs typeface="Arial" panose="020B0604020202020204" pitchFamily="34" charset="0"/>
              </a:rPr>
              <a:t>RŽ </a:t>
            </a:r>
            <a:r>
              <a:rPr lang="bs-Latn-BA" altLang="sr-Latn-RS" b="1" dirty="0">
                <a:latin typeface="Arial" panose="020B0604020202020204" pitchFamily="34" charset="0"/>
                <a:cs typeface="Arial" panose="020B0604020202020204" pitchFamily="34" charset="0"/>
              </a:rPr>
              <a:t>može poništi zaključeni ugovor </a:t>
            </a:r>
            <a:r>
              <a:rPr lang="en-US" altLang="sr-Latn-RS" b="1" dirty="0">
                <a:latin typeface="Arial" panose="020B0604020202020204" pitchFamily="34" charset="0"/>
                <a:cs typeface="Arial" panose="020B0604020202020204" pitchFamily="34" charset="0"/>
              </a:rPr>
              <a:t>/ </a:t>
            </a:r>
            <a:r>
              <a:rPr lang="en-US" altLang="sr-Latn-RS" b="1" dirty="0" err="1">
                <a:latin typeface="Arial" panose="020B0604020202020204" pitchFamily="34" charset="0"/>
                <a:cs typeface="Arial" panose="020B0604020202020204" pitchFamily="34" charset="0"/>
              </a:rPr>
              <a:t>okvirni</a:t>
            </a:r>
            <a:r>
              <a:rPr lang="en-US" altLang="sr-Latn-R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sr-Latn-RS" b="1" dirty="0" err="1">
                <a:latin typeface="Arial" panose="020B0604020202020204" pitchFamily="34" charset="0"/>
                <a:cs typeface="Arial" panose="020B0604020202020204" pitchFamily="34" charset="0"/>
              </a:rPr>
              <a:t>sporazum</a:t>
            </a:r>
            <a:r>
              <a:rPr lang="bs-Latn-BA" altLang="sr-Latn-RS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00000"/>
              </a:lnSpc>
              <a:spcBef>
                <a:spcPts val="479"/>
              </a:spcBef>
            </a:pPr>
            <a:r>
              <a:rPr lang="bs-Latn-BA" altLang="sr-Latn-RS" dirty="0">
                <a:latin typeface="Arial" panose="020B0604020202020204" pitchFamily="34" charset="0"/>
                <a:cs typeface="Arial" panose="020B0604020202020204" pitchFamily="34" charset="0"/>
              </a:rPr>
              <a:t>Takođe, može odlučiti da ugovor/os ostane na snazi:</a:t>
            </a:r>
          </a:p>
          <a:p>
            <a:pPr marL="0" indent="0" algn="just">
              <a:buNone/>
            </a:pPr>
            <a:r>
              <a:rPr lang="bs-Latn-BA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● u obimu u kojem je već izvršen uz izricanje novčane kazne u   znosu od 5% vrijednosti ugovora.</a:t>
            </a:r>
          </a:p>
          <a:p>
            <a:pPr marL="0" indent="0" algn="just">
              <a:buNone/>
            </a:pPr>
            <a:r>
              <a:rPr lang="bs-Latn-BA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●</a:t>
            </a:r>
            <a:r>
              <a:rPr lang="bs-Latn-BA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s-Latn-BA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ako utvrdi da preovladavajući razlozi u vezi s op</a:t>
            </a:r>
            <a:r>
              <a:rPr lang="sr-Latn-BA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št</a:t>
            </a:r>
            <a:r>
              <a:rPr lang="bs-Latn-BA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 interesom </a:t>
            </a:r>
            <a:r>
              <a:rPr lang="bs-Latn-BA" dirty="0">
                <a:latin typeface="Arial" panose="020B0604020202020204" pitchFamily="34" charset="0"/>
                <a:cs typeface="Arial" panose="020B0604020202020204" pitchFamily="34" charset="0"/>
              </a:rPr>
              <a:t>(kada bi poništenje dovelo do nesrazmjernih posljedica) zahtjevaju da ugovor ostane na snazi.</a:t>
            </a:r>
          </a:p>
          <a:p>
            <a:pPr marL="0" indent="0" algn="just">
              <a:buNone/>
            </a:pPr>
            <a:r>
              <a:rPr lang="bs-Latn-BA" dirty="0">
                <a:latin typeface="Arial" panose="020B0604020202020204" pitchFamily="34" charset="0"/>
                <a:cs typeface="Arial" panose="020B0604020202020204" pitchFamily="34" charset="0"/>
              </a:rPr>
              <a:t>PONIŠTENJE UGOVORA ILI OKVIRNOG SPORAZUMA IMA UČINAK OD MOMENTA ZAKLJUČENJA UGOVORA.</a:t>
            </a:r>
          </a:p>
          <a:p>
            <a:pPr marL="0" indent="0" algn="just">
              <a:lnSpc>
                <a:spcPct val="100000"/>
              </a:lnSpc>
              <a:spcBef>
                <a:spcPts val="479"/>
              </a:spcBef>
              <a:buNone/>
            </a:pPr>
            <a:endParaRPr lang="bs-Latn-BA" altLang="sr-Latn-R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479"/>
              </a:spcBef>
              <a:buNone/>
            </a:pPr>
            <a:r>
              <a:rPr lang="bs-Latn-BA" altLang="sr-Latn-RS" sz="5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KOLIZIJA ZUP-a i ZOO!!!!!!!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466735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8902" y="992777"/>
            <a:ext cx="7496447" cy="697912"/>
          </a:xfrm>
        </p:spPr>
        <p:txBody>
          <a:bodyPr>
            <a:normAutofit/>
          </a:bodyPr>
          <a:lstStyle/>
          <a:p>
            <a:r>
              <a:rPr lang="bs-Latn-BA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NAKNADA ŠTETE</a:t>
            </a:r>
            <a:endParaRPr lang="bs-Latn-BA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509" y="1690689"/>
            <a:ext cx="8307977" cy="4486274"/>
          </a:xfrm>
        </p:spPr>
        <p:txBody>
          <a:bodyPr/>
          <a:lstStyle/>
          <a:p>
            <a:pPr marL="0" indent="0">
              <a:spcBef>
                <a:spcPts val="479"/>
              </a:spcBef>
              <a:buSzPct val="45000"/>
              <a:buNone/>
            </a:pPr>
            <a:r>
              <a:rPr lang="bs-Latn-BA" dirty="0" smtClean="0">
                <a:latin typeface="Arial" panose="020B0604020202020204" pitchFamily="34" charset="0"/>
                <a:cs typeface="Arial" panose="020B0604020202020204" pitchFamily="34" charset="0"/>
              </a:rPr>
              <a:t>Često </a:t>
            </a:r>
            <a:r>
              <a:rPr lang="bs-Latn-BA" dirty="0">
                <a:latin typeface="Arial" panose="020B0604020202020204" pitchFamily="34" charset="0"/>
                <a:cs typeface="Arial" panose="020B0604020202020204" pitchFamily="34" charset="0"/>
              </a:rPr>
              <a:t>se u žalbi ističe i </a:t>
            </a:r>
            <a:r>
              <a:rPr lang="bs-Latn-BA" b="1" dirty="0">
                <a:latin typeface="Arial" panose="020B0604020202020204" pitchFamily="34" charset="0"/>
                <a:cs typeface="Arial" panose="020B0604020202020204" pitchFamily="34" charset="0"/>
              </a:rPr>
              <a:t>zahtjev za </a:t>
            </a:r>
            <a:r>
              <a:rPr lang="bs-Latn-BA" b="1" dirty="0" smtClean="0">
                <a:latin typeface="Arial" panose="020B0604020202020204" pitchFamily="34" charset="0"/>
                <a:cs typeface="Arial" panose="020B0604020202020204" pitchFamily="34" charset="0"/>
              </a:rPr>
              <a:t>naknadu </a:t>
            </a:r>
            <a:r>
              <a:rPr lang="bs-Latn-BA" b="1" dirty="0">
                <a:latin typeface="Arial" panose="020B0604020202020204" pitchFamily="34" charset="0"/>
                <a:cs typeface="Arial" panose="020B0604020202020204" pitchFamily="34" charset="0"/>
              </a:rPr>
              <a:t>štete</a:t>
            </a:r>
            <a:r>
              <a:rPr lang="bs-Latn-BA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0" indent="0">
              <a:spcBef>
                <a:spcPts val="479"/>
              </a:spcBef>
              <a:buSzPct val="45000"/>
              <a:buNone/>
            </a:pPr>
            <a:endParaRPr lang="bs-Latn-B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479"/>
              </a:spcBef>
              <a:buSzPct val="45000"/>
              <a:buNone/>
            </a:pPr>
            <a:endParaRPr lang="bs-Latn-BA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479"/>
              </a:spcBef>
              <a:buSzPct val="45000"/>
              <a:buNone/>
            </a:pPr>
            <a:r>
              <a:rPr lang="bs-Latn-BA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PROTIV KOGA SE POKREĆE ZAHTJEV ZA NAKNADU ŠTETE I PRED KOJIM SUDOM?</a:t>
            </a:r>
          </a:p>
          <a:p>
            <a:pPr marL="0" indent="0" algn="ctr">
              <a:spcBef>
                <a:spcPts val="479"/>
              </a:spcBef>
              <a:buSzPct val="45000"/>
              <a:buNone/>
            </a:pPr>
            <a:endParaRPr lang="bs-Latn-B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479"/>
              </a:spcBef>
              <a:buSzPct val="45000"/>
            </a:pPr>
            <a:endParaRPr lang="en-US" altLang="sr-Latn-R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409439004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7582" y="1262129"/>
            <a:ext cx="7521263" cy="643943"/>
          </a:xfrm>
        </p:spPr>
        <p:txBody>
          <a:bodyPr>
            <a:normAutofit fontScale="90000"/>
          </a:bodyPr>
          <a:lstStyle/>
          <a:p>
            <a:r>
              <a:rPr lang="bs-Latn-BA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bs-Latn-BA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bs-Latn-BA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IZMJENE U VEĆ ZAKLJUČENIM UGOVORIMA PROISTEKLIM IZ POSTUPAKA JN </a:t>
            </a:r>
            <a:br>
              <a:rPr lang="bs-Latn-BA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800" b="1" dirty="0"/>
          </a:p>
        </p:txBody>
      </p:sp>
      <p:pic>
        <p:nvPicPr>
          <p:cNvPr id="4" name="Slika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794" y="2017947"/>
            <a:ext cx="7276563" cy="3687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734659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2137" y="914400"/>
            <a:ext cx="7886700" cy="1249249"/>
          </a:xfrm>
        </p:spPr>
        <p:txBody>
          <a:bodyPr>
            <a:normAutofit fontScale="90000"/>
          </a:bodyPr>
          <a:lstStyle/>
          <a:p>
            <a:r>
              <a:rPr lang="bs-Latn-BA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bs-Latn-BA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bs-Latn-BA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IZMJENE </a:t>
            </a:r>
            <a:r>
              <a:rPr lang="bs-Latn-BA" sz="2800" b="1" dirty="0">
                <a:latin typeface="Arial" panose="020B0604020202020204" pitchFamily="34" charset="0"/>
                <a:cs typeface="Arial" panose="020B0604020202020204" pitchFamily="34" charset="0"/>
              </a:rPr>
              <a:t>U VEĆ ZAKLJUČENIM UGOVORIMA PROISTEKLIM IZ POSTUPAKA JN </a:t>
            </a:r>
            <a:br>
              <a:rPr lang="bs-Latn-BA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2137" y="2356833"/>
            <a:ext cx="7513212" cy="356744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bs-Latn-B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bs-Latn-BA" dirty="0">
                <a:latin typeface="Arial" panose="020B0604020202020204" pitchFamily="34" charset="0"/>
                <a:cs typeface="Arial" panose="020B0604020202020204" pitchFamily="34" charset="0"/>
              </a:rPr>
              <a:t>„(1) Postupak javne nabavke može se okončati:</a:t>
            </a:r>
          </a:p>
          <a:p>
            <a:r>
              <a:rPr lang="bs-Latn-BA" dirty="0">
                <a:latin typeface="Arial" panose="020B0604020202020204" pitchFamily="34" charset="0"/>
                <a:cs typeface="Arial" panose="020B0604020202020204" pitchFamily="34" charset="0"/>
              </a:rPr>
              <a:t>a)</a:t>
            </a:r>
            <a:r>
              <a:rPr lang="bs-Latn-BA" b="1" u="sng" dirty="0">
                <a:latin typeface="Arial" panose="020B0604020202020204" pitchFamily="34" charset="0"/>
                <a:cs typeface="Arial" panose="020B0604020202020204" pitchFamily="34" charset="0"/>
              </a:rPr>
              <a:t>zaključenjem</a:t>
            </a:r>
            <a:r>
              <a:rPr lang="bs-Latn-BA" dirty="0">
                <a:latin typeface="Arial" panose="020B0604020202020204" pitchFamily="34" charset="0"/>
                <a:cs typeface="Arial" panose="020B0604020202020204" pitchFamily="34" charset="0"/>
              </a:rPr>
              <a:t> ugovora o javnoj nabavci ili okvirnog sporazuma </a:t>
            </a:r>
          </a:p>
          <a:p>
            <a:r>
              <a:rPr lang="bs-Latn-BA" dirty="0">
                <a:latin typeface="Arial" panose="020B0604020202020204" pitchFamily="34" charset="0"/>
                <a:cs typeface="Arial" panose="020B0604020202020204" pitchFamily="34" charset="0"/>
              </a:rPr>
              <a:t>b)</a:t>
            </a:r>
            <a:r>
              <a:rPr lang="bs-Latn-BA" b="1" u="sng" dirty="0">
                <a:latin typeface="Arial" panose="020B0604020202020204" pitchFamily="34" charset="0"/>
                <a:cs typeface="Arial" panose="020B0604020202020204" pitchFamily="34" charset="0"/>
              </a:rPr>
              <a:t>poništenjem</a:t>
            </a:r>
            <a:r>
              <a:rPr lang="bs-Latn-BA" dirty="0">
                <a:latin typeface="Arial" panose="020B0604020202020204" pitchFamily="34" charset="0"/>
                <a:cs typeface="Arial" panose="020B0604020202020204" pitchFamily="34" charset="0"/>
              </a:rPr>
              <a:t> postupka javne nabavke“</a:t>
            </a:r>
          </a:p>
          <a:p>
            <a:pPr marL="0" indent="0">
              <a:buNone/>
            </a:pPr>
            <a:endParaRPr lang="bs-Latn-B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bs-Latn-BA" dirty="0">
                <a:latin typeface="Arial" panose="020B0604020202020204" pitchFamily="34" charset="0"/>
                <a:cs typeface="Arial" panose="020B0604020202020204" pitchFamily="34" charset="0"/>
              </a:rPr>
              <a:t>Pod dokazivim razlozima postupak javne nabavke se može okončati i </a:t>
            </a:r>
            <a:r>
              <a:rPr lang="bs-Latn-BA" b="1" u="sng" dirty="0">
                <a:latin typeface="Arial" panose="020B0604020202020204" pitchFamily="34" charset="0"/>
                <a:cs typeface="Arial" panose="020B0604020202020204" pitchFamily="34" charset="0"/>
              </a:rPr>
              <a:t>otkazivanjem. </a:t>
            </a:r>
            <a:r>
              <a:rPr lang="bs-Latn-BA" dirty="0">
                <a:latin typeface="Arial" panose="020B0604020202020204" pitchFamily="34" charset="0"/>
                <a:cs typeface="Arial" panose="020B0604020202020204" pitchFamily="34" charset="0"/>
              </a:rPr>
              <a:t>- 69. stav (3)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89297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1672" y="1146220"/>
            <a:ext cx="7972023" cy="697276"/>
          </a:xfrm>
        </p:spPr>
        <p:txBody>
          <a:bodyPr>
            <a:normAutofit fontScale="90000"/>
          </a:bodyPr>
          <a:lstStyle/>
          <a:p>
            <a:r>
              <a:rPr lang="bs-Latn-BA" sz="31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bs-Latn-BA" sz="31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bs-Latn-BA" sz="31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bs-Latn-BA" sz="31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bs-Latn-BA" sz="3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IZMJENE U VEĆ ZAKLJUČENIM UGOVORIMA PROISTEKLIM  IZ </a:t>
            </a:r>
            <a:r>
              <a:rPr lang="bs-Latn-BA" sz="3100" b="1" dirty="0">
                <a:latin typeface="Arial" panose="020B0604020202020204" pitchFamily="34" charset="0"/>
                <a:cs typeface="Arial" panose="020B0604020202020204" pitchFamily="34" charset="0"/>
              </a:rPr>
              <a:t>POSTUPAKA JN </a:t>
            </a:r>
            <a:r>
              <a:rPr lang="bs-Latn-BA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bs-Latn-BA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bs-Latn-BA" sz="31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1672" y="2150772"/>
            <a:ext cx="7636787" cy="3139895"/>
          </a:xfrm>
        </p:spPr>
        <p:txBody>
          <a:bodyPr/>
          <a:lstStyle/>
          <a:p>
            <a:pPr marL="0" indent="0" algn="just">
              <a:buNone/>
            </a:pPr>
            <a:r>
              <a:rPr lang="bs-Latn-BA" sz="18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FORMA</a:t>
            </a:r>
            <a:endParaRPr lang="bs-Latn-BA" sz="18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bs-Latn-BA" sz="1800" b="1" dirty="0">
                <a:latin typeface="Arial" panose="020B0604020202020204" pitchFamily="34" charset="0"/>
                <a:cs typeface="Arial" panose="020B0604020202020204" pitchFamily="34" charset="0"/>
              </a:rPr>
              <a:t>Za razliku od drugih obligaciono pravnih ugovora, koji mogu  nastati i u usmenoj  formi, ugovor proistekao iz postupka javne nabavke se obavezno zaključuje </a:t>
            </a:r>
            <a:r>
              <a:rPr lang="bs-Latn-BA" sz="1800" b="1" u="sng" dirty="0">
                <a:latin typeface="Arial" panose="020B0604020202020204" pitchFamily="34" charset="0"/>
                <a:cs typeface="Arial" panose="020B0604020202020204" pitchFamily="34" charset="0"/>
              </a:rPr>
              <a:t>u pismenoj formi.</a:t>
            </a:r>
          </a:p>
          <a:p>
            <a:pPr marL="0" indent="0" algn="just">
              <a:buNone/>
            </a:pPr>
            <a:endParaRPr lang="bs-Latn-BA" sz="18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bs-Latn-BA" sz="1800" b="1" dirty="0">
                <a:latin typeface="Arial" panose="020B0604020202020204" pitchFamily="34" charset="0"/>
                <a:cs typeface="Arial" panose="020B0604020202020204" pitchFamily="34" charset="0"/>
              </a:rPr>
              <a:t>Takođe, treba napomenuti da su sve izmjene i aneksi ugovora obavezne u pismenoj formi.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378430585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6068" y="1133342"/>
            <a:ext cx="7946264" cy="1094704"/>
          </a:xfrm>
        </p:spPr>
        <p:txBody>
          <a:bodyPr>
            <a:noAutofit/>
          </a:bodyPr>
          <a:lstStyle/>
          <a:p>
            <a:r>
              <a:rPr lang="bs-Latn-BA" sz="2800" b="1" dirty="0">
                <a:latin typeface="Arial" panose="020B0604020202020204" pitchFamily="34" charset="0"/>
                <a:cs typeface="Arial" panose="020B0604020202020204" pitchFamily="34" charset="0"/>
              </a:rPr>
              <a:t>IZMJENE U VEĆ ZAKLJUČENIM UGOVORIMA PROISTEKLIM  IZ POSTUPAKA JN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bs-Latn-BA" dirty="0" smtClean="0"/>
          </a:p>
          <a:p>
            <a:pPr marL="0" indent="0">
              <a:buNone/>
            </a:pPr>
            <a:r>
              <a:rPr lang="bs-Latn-BA" dirty="0" smtClean="0"/>
              <a:t>Odredbe o izmjenama ugovora trebale su da slijede praksu EU, pa da se zaista propišu „Izmjene ugovora u toku njegovog trajanja prema članu 89. Direktive 2014/25, u kojoj se dozvoljavaju izmjene u slučajevima:</a:t>
            </a:r>
          </a:p>
          <a:p>
            <a:pPr marL="0" indent="0">
              <a:buNone/>
            </a:pPr>
            <a:r>
              <a:rPr lang="bs-Latn-BA" dirty="0" smtClean="0"/>
              <a:t>-</a:t>
            </a:r>
            <a:r>
              <a:rPr lang="bs-Latn-BA" b="1" dirty="0" smtClean="0"/>
              <a:t>ako su izmjene predviđene u tenderskoj dokumentaciji</a:t>
            </a:r>
            <a:r>
              <a:rPr lang="bs-Latn-BA" dirty="0" smtClean="0"/>
              <a:t> na osnovu jasnih, preciznih i nedvosmislenih odredbi i preciziranih parametara za izmjenu cijene ili drugih opcija;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193867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3036" y="1056066"/>
            <a:ext cx="8190963" cy="772733"/>
          </a:xfrm>
        </p:spPr>
        <p:txBody>
          <a:bodyPr>
            <a:noAutofit/>
          </a:bodyPr>
          <a:lstStyle/>
          <a:p>
            <a:r>
              <a:rPr lang="bs-Latn-BA" sz="2800" b="1" dirty="0">
                <a:latin typeface="Arial" panose="020B0604020202020204" pitchFamily="34" charset="0"/>
                <a:cs typeface="Arial" panose="020B0604020202020204" pitchFamily="34" charset="0"/>
              </a:rPr>
              <a:t>IZMJENE U VEĆ ZAKLJUČENIM UGOVORIMA PROISTEKLIM  IZ POSTUPAKA JN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2893" y="2147597"/>
            <a:ext cx="7886700" cy="4351338"/>
          </a:xfrm>
        </p:spPr>
        <p:txBody>
          <a:bodyPr/>
          <a:lstStyle/>
          <a:p>
            <a:r>
              <a:rPr lang="bs-Latn-BA" b="1" dirty="0" smtClean="0"/>
              <a:t>za dodatne radove, usluge ili robu koju isporučuje ugovaratelj</a:t>
            </a:r>
            <a:r>
              <a:rPr lang="bs-Latn-BA" dirty="0" smtClean="0"/>
              <a:t>, bez obzira na njihovu vrijednost, koji su postali potrebni i nisu bili uključeni u prvobitnu nabavku, ako se ne može promjeniti ugovaratelj, tj. provesti nova nabavka </a:t>
            </a:r>
            <a:r>
              <a:rPr lang="bs-Latn-BA" b="1" dirty="0" smtClean="0"/>
              <a:t>jer bi promjena ugovaratelja prouzročila značajne poteškoće ili znatno udvostručila troškove za naručitelja </a:t>
            </a:r>
            <a:r>
              <a:rPr lang="bs-Latn-BA" dirty="0" smtClean="0"/>
              <a:t>(npr. Nabavili smo neki softver bez instalacije ili nadogradnje u prvobitnoj nabavci, pa bi nabavaka od drugog ponuđača znatno poskupila ugovor.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559827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4551" y="1197736"/>
            <a:ext cx="7781255" cy="853562"/>
          </a:xfrm>
        </p:spPr>
        <p:txBody>
          <a:bodyPr>
            <a:normAutofit fontScale="90000"/>
          </a:bodyPr>
          <a:lstStyle/>
          <a:p>
            <a:r>
              <a:rPr lang="bs-Latn-BA" sz="2800" b="1" dirty="0">
                <a:latin typeface="Arial" panose="020B0604020202020204" pitchFamily="34" charset="0"/>
                <a:cs typeface="Arial" panose="020B0604020202020204" pitchFamily="34" charset="0"/>
              </a:rPr>
              <a:t>IZMJENE U VEĆ ZAKLJUČENIM UGOVORIMA PROISTEKLIM  IZ POSTUPAKA JN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2428" y="2176529"/>
            <a:ext cx="7922922" cy="4000433"/>
          </a:xfrm>
        </p:spPr>
        <p:txBody>
          <a:bodyPr>
            <a:normAutofit lnSpcReduction="10000"/>
          </a:bodyPr>
          <a:lstStyle/>
          <a:p>
            <a:r>
              <a:rPr lang="bs-Latn-BA" dirty="0" smtClean="0"/>
              <a:t>Zatim, ukoliko su ispunjeni uslovi da je do potrebe za izmjenom došlo </a:t>
            </a:r>
            <a:r>
              <a:rPr lang="bs-Latn-BA" b="1" dirty="0" smtClean="0"/>
              <a:t>zbog okolnosti koje savjesni naručitelj nije mogao predvidjeti i to:</a:t>
            </a:r>
          </a:p>
          <a:p>
            <a:pPr marL="0" indent="0">
              <a:buNone/>
            </a:pPr>
            <a:r>
              <a:rPr lang="bs-Latn-BA" dirty="0" smtClean="0"/>
              <a:t>  - slučaju promjene prvobitnog ugovaratelja, npr. spajanje preduzeća, nasleđivanje i sl. ;</a:t>
            </a:r>
          </a:p>
          <a:p>
            <a:pPr marL="0" indent="0">
              <a:buNone/>
            </a:pPr>
            <a:r>
              <a:rPr lang="bs-Latn-BA" dirty="0"/>
              <a:t> </a:t>
            </a:r>
            <a:r>
              <a:rPr lang="bs-Latn-BA" dirty="0" smtClean="0"/>
              <a:t>- zatim da se u skladu sa ovom Direktivom vrijednost ugovora za nabavku robe i usluge  mijenja do najviše 10 %, a za radove 15 %, od prvobitne vrijednosti ugovora, a da se pri tome ne mijenja cjelokuna priroda ugovora ili OS.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203364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s-Latn-BA" dirty="0" smtClean="0"/>
              <a:t>Promjene ugovora suprotno odredbama Direktiva koje regulišu mogućnost izmjene ugovora, pod određenim uslova </a:t>
            </a:r>
            <a:r>
              <a:rPr lang="bs-Latn-BA" b="1" dirty="0" smtClean="0"/>
              <a:t>podrazumjeva novčanu kaznu kako za ugovorni organ, tako i za ponuđača kojem je dodjeljen ugovor.</a:t>
            </a:r>
          </a:p>
          <a:p>
            <a:r>
              <a:rPr lang="bs-Latn-BA" dirty="0" smtClean="0"/>
              <a:t>Izmjene ugovora prema Direktivama ne podrazumijevaju retroaktivnu primjenu 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094704" y="1146220"/>
            <a:ext cx="7420646" cy="544469"/>
          </a:xfrm>
        </p:spPr>
        <p:txBody>
          <a:bodyPr>
            <a:normAutofit fontScale="90000"/>
          </a:bodyPr>
          <a:lstStyle/>
          <a:p>
            <a:r>
              <a:rPr lang="bs-Latn-BA" sz="2800" b="1" dirty="0">
                <a:latin typeface="Arial" panose="020B0604020202020204" pitchFamily="34" charset="0"/>
                <a:cs typeface="Arial" panose="020B0604020202020204" pitchFamily="34" charset="0"/>
              </a:rPr>
              <a:t>IZMJENE U VEĆ ZAKLJUČENIM UGOVORIMA PROISTEKLIM  IZ POSTUPAKA JN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71233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4552" y="991673"/>
            <a:ext cx="7510798" cy="699016"/>
          </a:xfrm>
        </p:spPr>
        <p:txBody>
          <a:bodyPr>
            <a:normAutofit/>
          </a:bodyPr>
          <a:lstStyle/>
          <a:p>
            <a:r>
              <a:rPr lang="bs-Latn-BA" sz="2800" b="1" dirty="0">
                <a:latin typeface="Arial" panose="020B0604020202020204" pitchFamily="34" charset="0"/>
                <a:cs typeface="Arial" panose="020B0604020202020204" pitchFamily="34" charset="0"/>
              </a:rPr>
              <a:t>O PRAVNOJ ZAŠTITI U JN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bs-Latn-B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bs-Latn-BA" b="1" dirty="0" smtClean="0">
                <a:latin typeface="Arial" panose="020B0604020202020204" pitchFamily="34" charset="0"/>
                <a:cs typeface="Arial" panose="020B0604020202020204" pitchFamily="34" charset="0"/>
              </a:rPr>
              <a:t>Postugovorni pravni lijek </a:t>
            </a:r>
            <a:r>
              <a:rPr lang="bs-Latn-BA" dirty="0" smtClean="0">
                <a:latin typeface="Arial" panose="020B0604020202020204" pitchFamily="34" charset="0"/>
                <a:cs typeface="Arial" panose="020B0604020202020204" pitchFamily="34" charset="0"/>
              </a:rPr>
              <a:t>ima za cilj stavljanje postojećeg ugovora proisteklog iz postupka JN van snage i /ili osigurati naknadu (putem zahtjeva za naknadu štete), onim stranama kojima je šteta nanijeta, a sve nakon sklapanja ugovora proisteklog iz postupka JN.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484966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27279" y="1030311"/>
            <a:ext cx="7984901" cy="708682"/>
          </a:xfrm>
        </p:spPr>
        <p:txBody>
          <a:bodyPr>
            <a:noAutofit/>
          </a:bodyPr>
          <a:lstStyle/>
          <a:p>
            <a:r>
              <a:rPr lang="bs-Latn-BA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bs-Latn-BA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bs-Latn-BA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bs-Latn-BA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bs-Latn-BA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IZMJENE </a:t>
            </a:r>
            <a:r>
              <a:rPr lang="bs-Latn-BA" sz="2800" b="1" dirty="0">
                <a:latin typeface="Arial" panose="020B0604020202020204" pitchFamily="34" charset="0"/>
                <a:cs typeface="Arial" panose="020B0604020202020204" pitchFamily="34" charset="0"/>
              </a:rPr>
              <a:t>U VEĆ ZAKLJUČENIM UGOVORIMA PROISTEKLIM  IZ POSTUPAKA JN </a:t>
            </a:r>
            <a:br>
              <a:rPr lang="bs-Latn-BA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bs-Latn-BA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Čuvar mjesta sadržaja 2"/>
          <p:cNvSpPr>
            <a:spLocks noGrp="1"/>
          </p:cNvSpPr>
          <p:nvPr>
            <p:ph idx="1"/>
          </p:nvPr>
        </p:nvSpPr>
        <p:spPr>
          <a:xfrm>
            <a:off x="824247" y="2318197"/>
            <a:ext cx="7745429" cy="3296992"/>
          </a:xfrm>
        </p:spPr>
        <p:txBody>
          <a:bodyPr>
            <a:normAutofit/>
          </a:bodyPr>
          <a:lstStyle/>
          <a:p>
            <a:r>
              <a:rPr lang="bs-Latn-BA" sz="1800" dirty="0">
                <a:latin typeface="Arial" panose="020B0604020202020204" pitchFamily="34" charset="0"/>
                <a:cs typeface="Arial" panose="020B0604020202020204" pitchFamily="34" charset="0"/>
              </a:rPr>
              <a:t>Kroz odredbu člana 75. st. (5), (6), (7), (8), (9), (10), (11), (12) i (13) ponuđena je mogućnost </a:t>
            </a:r>
            <a:r>
              <a:rPr lang="bs-Latn-BA" sz="1800" b="1" u="sng" dirty="0">
                <a:latin typeface="Arial" panose="020B0604020202020204" pitchFamily="34" charset="0"/>
                <a:cs typeface="Arial" panose="020B0604020202020204" pitchFamily="34" charset="0"/>
              </a:rPr>
              <a:t>izmjene ugovora.</a:t>
            </a:r>
          </a:p>
          <a:p>
            <a:pPr marL="0" indent="0">
              <a:buNone/>
            </a:pPr>
            <a:r>
              <a:rPr lang="en-US" sz="1800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(5) </a:t>
            </a:r>
            <a:r>
              <a:rPr lang="en-US" sz="1800" u="sng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Izuzetno</a:t>
            </a:r>
            <a:r>
              <a:rPr lang="en-US" sz="1800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od </a:t>
            </a:r>
            <a:r>
              <a:rPr lang="en-US" sz="1800" u="sng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odredbi</a:t>
            </a:r>
            <a:r>
              <a:rPr lang="en-US" sz="1800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u="sng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člana</a:t>
            </a:r>
            <a:r>
              <a:rPr lang="en-US" sz="1800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72. </a:t>
            </a:r>
            <a:r>
              <a:rPr lang="en-US" sz="1800" u="sng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stav</a:t>
            </a:r>
            <a:r>
              <a:rPr lang="en-US" sz="1800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(5) </a:t>
            </a:r>
            <a:r>
              <a:rPr lang="en-US" sz="1800" u="sng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ovog</a:t>
            </a:r>
            <a:r>
              <a:rPr lang="en-US" sz="1800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u="sng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zakona</a:t>
            </a:r>
            <a:r>
              <a:rPr lang="en-US" sz="1800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u="sng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ugovor</a:t>
            </a:r>
            <a:r>
              <a:rPr lang="en-US" sz="1800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en-US" sz="1800" u="sng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javnoj</a:t>
            </a:r>
            <a:r>
              <a:rPr lang="en-US" sz="1800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u="sng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nabavci</a:t>
            </a:r>
            <a:r>
              <a:rPr lang="en-US" sz="1800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u="sng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može</a:t>
            </a:r>
            <a:r>
              <a:rPr lang="en-US" sz="1800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sz="1800" u="sng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izmijeniti</a:t>
            </a:r>
            <a:r>
              <a:rPr lang="en-US" sz="1800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u="sng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tokom</a:t>
            </a:r>
            <a:r>
              <a:rPr lang="en-US" sz="1800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u="sng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njegovog</a:t>
            </a:r>
            <a:r>
              <a:rPr lang="en-US" sz="1800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u="sng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trajanja</a:t>
            </a:r>
            <a:r>
              <a:rPr lang="en-US" sz="1800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bez </a:t>
            </a:r>
            <a:r>
              <a:rPr lang="en-US" sz="1800" u="sng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provođenja</a:t>
            </a:r>
            <a:r>
              <a:rPr lang="en-US" sz="1800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u="sng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novog</a:t>
            </a:r>
            <a:r>
              <a:rPr lang="en-US" sz="1800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u="sng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postupka</a:t>
            </a:r>
            <a:r>
              <a:rPr lang="en-US" sz="1800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u="sng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javne</a:t>
            </a:r>
            <a:r>
              <a:rPr lang="en-US" sz="1800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u="sng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nabavke</a:t>
            </a:r>
            <a:r>
              <a:rPr lang="en-US" sz="1800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u="sng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ako</a:t>
            </a:r>
            <a:r>
              <a:rPr lang="en-US" sz="1800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u="sng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</a:t>
            </a:r>
            <a:r>
              <a:rPr lang="en-US" sz="1800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u="sng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kumulativno</a:t>
            </a:r>
            <a:r>
              <a:rPr lang="en-US" sz="1800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u="sng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ispunjeni</a:t>
            </a:r>
            <a:r>
              <a:rPr lang="en-US" sz="1800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u="sng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slјedeći</a:t>
            </a:r>
            <a:r>
              <a:rPr lang="en-US" sz="1800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u="sng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uslovi</a:t>
            </a:r>
            <a:r>
              <a:rPr lang="en-US" sz="1800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bs-Latn-BA" sz="18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fontAlgn="base">
              <a:buNone/>
            </a:pPr>
            <a:r>
              <a:rPr lang="bs-Latn-BA" sz="1800" u="sng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a) do potrebe za izmjenom došlo je zbog okolnosti koje pažlјiv i savjestan ugovorni organ nije mogao predvidjeti;</a:t>
            </a:r>
          </a:p>
          <a:p>
            <a:pPr marL="0" indent="0" fontAlgn="base">
              <a:buNone/>
            </a:pPr>
            <a:r>
              <a:rPr lang="bs-Latn-BA" sz="1800" u="sng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bs-Latn-BA" sz="1800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bs-Latn-BA" sz="1800" u="sng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izmjenom se ne mijenja cjelokupna priroda ugovora;</a:t>
            </a:r>
          </a:p>
          <a:p>
            <a:pPr marL="0" indent="0" fontAlgn="base">
              <a:buNone/>
            </a:pPr>
            <a:r>
              <a:rPr lang="bs-Latn-BA" sz="1800" u="sng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c) svako povećanje cijene nije veće od 30% vrijednosti prvobitnog ugovora i ne može imati za cilј izbjegavanje primjene ovog zakona.</a:t>
            </a:r>
          </a:p>
          <a:p>
            <a:endParaRPr lang="bs-Latn-BA" u="sng" dirty="0"/>
          </a:p>
        </p:txBody>
      </p:sp>
    </p:spTree>
    <p:extLst>
      <p:ext uri="{BB962C8B-B14F-4D97-AF65-F5344CB8AC3E}">
        <p14:creationId xmlns:p14="http://schemas.microsoft.com/office/powerpoint/2010/main" val="24571905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216" y="1084400"/>
            <a:ext cx="7431134" cy="728345"/>
          </a:xfrm>
        </p:spPr>
        <p:txBody>
          <a:bodyPr>
            <a:normAutofit fontScale="90000"/>
          </a:bodyPr>
          <a:lstStyle/>
          <a:p>
            <a:r>
              <a:rPr lang="bs-Latn-BA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bs-Latn-BA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bs-Latn-BA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IZMJENE </a:t>
            </a:r>
            <a:r>
              <a:rPr lang="bs-Latn-BA" sz="2800" b="1" dirty="0">
                <a:latin typeface="Arial" panose="020B0604020202020204" pitchFamily="34" charset="0"/>
                <a:cs typeface="Arial" panose="020B0604020202020204" pitchFamily="34" charset="0"/>
              </a:rPr>
              <a:t>U VEĆ ZAKLJUČENIM UGOVORIMA PROISTEKLIM  IZ POSTUPAKA JN </a:t>
            </a:r>
            <a:br>
              <a:rPr lang="bs-Latn-BA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bs-Latn-BA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9308" y="2024743"/>
            <a:ext cx="7600950" cy="4086906"/>
          </a:xfrm>
        </p:spPr>
        <p:txBody>
          <a:bodyPr>
            <a:normAutofit fontScale="77500" lnSpcReduction="20000"/>
          </a:bodyPr>
          <a:lstStyle/>
          <a:p>
            <a:pPr lvl="0" fontAlgn="base"/>
            <a:r>
              <a:rPr lang="bs-Latn-BA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(6)Izmjena ugovora u smislu stava (5) ovog člana nije moguća ako je riječ o povećanju cijena do 5% vrijednosti prvobitnog ugovora robe i usluga, odnosno do 10% vrijednosti prvobitnog ugovora o javnoj nabavci radova.  </a:t>
            </a:r>
            <a:endParaRPr lang="bs-Latn-BA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fontAlgn="base"/>
            <a:r>
              <a:rPr lang="bs-Latn-BA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(7)Izmjena cijena može se zahtijevati samo za razliku u cijeni koja prelazi 5%, odnosno 10%, osim ako je do povećanja cijena došlo poslije dobavlјačevog dolaska u docnju. </a:t>
            </a:r>
            <a:endParaRPr lang="bs-Latn-BA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fontAlgn="base"/>
            <a:r>
              <a:rPr lang="bs-Latn-BA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(8)Ako je učinjeno nekoliko uzastopnih izmjena, ograničenje iz stava (5) tačka c) ovog člana procjenjuje se na osnovu neto </a:t>
            </a:r>
            <a:r>
              <a:rPr lang="bs-Latn-BA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kumulativne vrijednosti svih uzastopnih izmjena.</a:t>
            </a:r>
            <a:endParaRPr lang="bs-Latn-BA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fontAlgn="base"/>
            <a:r>
              <a:rPr lang="bs-Latn-BA" u="sng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(9)Ugovorni organ obavezan je, u pogledu izmjene ugovora na osnovu ovog člana, postupiti u skladu s članom 75. st. (2) i (3) ovog zakona.</a:t>
            </a:r>
            <a:endParaRPr lang="bs-Latn-BA" dirty="0">
              <a:solidFill>
                <a:srgbClr val="92D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341148566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3494" y="1171977"/>
            <a:ext cx="7173532" cy="518711"/>
          </a:xfrm>
        </p:spPr>
        <p:txBody>
          <a:bodyPr>
            <a:normAutofit fontScale="90000"/>
          </a:bodyPr>
          <a:lstStyle/>
          <a:p>
            <a:r>
              <a:rPr lang="bs-Latn-BA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bs-Latn-BA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bs-Latn-BA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IZMJENE </a:t>
            </a:r>
            <a:r>
              <a:rPr lang="bs-Latn-BA" sz="2800" b="1" dirty="0">
                <a:latin typeface="Arial" panose="020B0604020202020204" pitchFamily="34" charset="0"/>
                <a:cs typeface="Arial" panose="020B0604020202020204" pitchFamily="34" charset="0"/>
              </a:rPr>
              <a:t>U VEĆ ZAKLJUČENIM UGOVORIMA PROISTEKLIM  IZ POSTUPAKA JN </a:t>
            </a:r>
            <a:br>
              <a:rPr lang="bs-Latn-BA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bs-Latn-BA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047741"/>
            <a:ext cx="7600949" cy="4129222"/>
          </a:xfrm>
        </p:spPr>
        <p:txBody>
          <a:bodyPr>
            <a:normAutofit fontScale="70000" lnSpcReduction="20000"/>
          </a:bodyPr>
          <a:lstStyle/>
          <a:p>
            <a:pPr lvl="0" fontAlgn="base"/>
            <a:r>
              <a:rPr lang="bs-Latn-BA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10)Ako ugovor sadrži odredbu o </a:t>
            </a:r>
            <a:r>
              <a:rPr lang="bs-Latn-BA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indeksaciji cijene </a:t>
            </a:r>
            <a:r>
              <a:rPr lang="bs-Latn-BA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(odredba o promjenjivosti cijene s objektivno utvrđenim pravilima o promjenjivosti cijene), referentna vrijednost za izračun maksimalnog povećanja cijene je ažurirana cijena prvobitnog ugovora u trenutku izmjene.</a:t>
            </a:r>
            <a:endParaRPr lang="bs-Latn-BA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fontAlgn="base"/>
            <a:r>
              <a:rPr lang="bs-Latn-BA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bs-Latn-BA" u="sng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11)U procesu izmjene ugovora ugovorni organ mora osigurati dokaze, u pisanoj formi, koji potvrđuju postojanje činjenica i okolnosti iz stava (5) ovog člana, na osnovu kojih je izvršena izmjena ugovora.</a:t>
            </a:r>
            <a:endParaRPr lang="bs-Latn-BA" dirty="0">
              <a:solidFill>
                <a:srgbClr val="92D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fontAlgn="base"/>
            <a:r>
              <a:rPr lang="bs-Latn-BA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(12)Odredbe st. od (5) do (11) ovog člana na odgovarajući način primjenjuju se i na izmjene okvirnog sporazuma tokom njegovog trajanja.</a:t>
            </a:r>
            <a:endParaRPr lang="bs-Latn-BA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fontAlgn="base"/>
            <a:r>
              <a:rPr lang="bs-Latn-BA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(13)Odredbe st. od (5) do (12) ovog člana primjenjuju se </a:t>
            </a:r>
            <a:r>
              <a:rPr lang="bs-Latn-BA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 sve ugovore o javnoj nabavci/okvirne sporazume, čije trajanje i realizacija su u toku, kao i na sve buduće ugovore o javnoj nabavci/okvirne sporazume, koji će biti zaklјučeni nakon provedenih postupaka javnih nabavki.“</a:t>
            </a:r>
            <a:endParaRPr lang="bs-Latn-BA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52669807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7432" y="1004552"/>
            <a:ext cx="7974436" cy="982351"/>
          </a:xfrm>
        </p:spPr>
        <p:txBody>
          <a:bodyPr>
            <a:noAutofit/>
          </a:bodyPr>
          <a:lstStyle/>
          <a:p>
            <a:r>
              <a:rPr lang="bs-Latn-BA" sz="2800" b="1" dirty="0">
                <a:latin typeface="Arial" panose="020B0604020202020204" pitchFamily="34" charset="0"/>
                <a:cs typeface="Arial" panose="020B0604020202020204" pitchFamily="34" charset="0"/>
              </a:rPr>
              <a:t>IZMJENE U VEĆ ZAKLJUČENIM UGOVORIMA PROISTEKLIM  IZ POSTUPAKA JN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8641" y="2163651"/>
            <a:ext cx="7791719" cy="4013311"/>
          </a:xfrm>
        </p:spPr>
        <p:txBody>
          <a:bodyPr/>
          <a:lstStyle/>
          <a:p>
            <a:r>
              <a:rPr lang="bs-Latn-BA" dirty="0" smtClean="0"/>
              <a:t>Kako postupamo kod zahtjeva za postupanje po članu 75. u zahtjevu za izmjenom OS zaključenom na period od 2 (dvije) godine?</a:t>
            </a:r>
          </a:p>
          <a:p>
            <a:endParaRPr lang="bs-Latn-BA" dirty="0"/>
          </a:p>
          <a:p>
            <a:pPr marL="0" indent="0">
              <a:buNone/>
            </a:pPr>
            <a:r>
              <a:rPr lang="bs-Latn-BA" dirty="0" smtClean="0"/>
              <a:t>PREPORUKA:</a:t>
            </a:r>
          </a:p>
          <a:p>
            <a:pPr marL="0" indent="0">
              <a:buNone/>
            </a:pPr>
            <a:r>
              <a:rPr lang="bs-Latn-BA" dirty="0" smtClean="0"/>
              <a:t>Formirati ad hock komsiju!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3226" y="3586162"/>
            <a:ext cx="1762125" cy="259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762836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1680" y="1376543"/>
            <a:ext cx="5120640" cy="627018"/>
          </a:xfrm>
        </p:spPr>
        <p:txBody>
          <a:bodyPr>
            <a:normAutofit fontScale="90000"/>
          </a:bodyPr>
          <a:lstStyle/>
          <a:p>
            <a:r>
              <a:rPr lang="bs-Latn-BA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bs-Latn-BA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bs-Latn-BA" b="1" dirty="0" smtClean="0">
                <a:latin typeface="Arial" panose="020B0604020202020204" pitchFamily="34" charset="0"/>
                <a:cs typeface="Arial" panose="020B0604020202020204" pitchFamily="34" charset="0"/>
              </a:rPr>
              <a:t>HVALA </a:t>
            </a:r>
            <a:r>
              <a:rPr lang="bs-Latn-BA" b="1" dirty="0">
                <a:latin typeface="Arial" panose="020B0604020202020204" pitchFamily="34" charset="0"/>
                <a:cs typeface="Arial" panose="020B0604020202020204" pitchFamily="34" charset="0"/>
              </a:rPr>
              <a:t>NA PAŽNJI !</a:t>
            </a:r>
            <a:br>
              <a:rPr lang="bs-Latn-BA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bs-Latn-BA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bs-Latn-BA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bs-Latn-BA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bs-Latn-BA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bs-Latn-BA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bs-Latn-BA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bs-Latn-BA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bs-Latn-BA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E-mail</a:t>
            </a:r>
            <a:r>
              <a:rPr lang="bs-Latn-BA" sz="18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bs-Latn-BA" sz="18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bs-Latn-BA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officesa@paragraf.ba</a:t>
            </a:r>
          </a:p>
          <a:p>
            <a:pPr marL="0" indent="0" algn="ctr">
              <a:buNone/>
            </a:pPr>
            <a:r>
              <a:rPr lang="bs-Latn-BA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387 </a:t>
            </a:r>
            <a:r>
              <a:rPr lang="bs-Latn-BA" sz="1800" dirty="0">
                <a:latin typeface="Arial" panose="020B0604020202020204" pitchFamily="34" charset="0"/>
                <a:cs typeface="Arial" panose="020B0604020202020204" pitchFamily="34" charset="0"/>
              </a:rPr>
              <a:t>33 873 770</a:t>
            </a:r>
          </a:p>
          <a:p>
            <a:pPr marL="0" indent="0" algn="ctr">
              <a:buNone/>
            </a:pPr>
            <a:r>
              <a:rPr lang="bs-Latn-BA" sz="1800" dirty="0">
                <a:latin typeface="Arial" panose="020B0604020202020204" pitchFamily="34" charset="0"/>
                <a:cs typeface="Arial" panose="020B0604020202020204" pitchFamily="34" charset="0"/>
              </a:rPr>
              <a:t>387 33 873 771</a:t>
            </a:r>
            <a:endParaRPr lang="bs-Latn-BA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bs-Latn-BA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Content Placeholder 3" descr="https://encrypted-tbn0.gstatic.com/images?q=tbn:ANd9GcRch_x5V4tOSRQLuIvtbYW4H8JARf-XqEJ6GLarYbR7-7ZE7JACw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620069"/>
            <a:ext cx="2090330" cy="2090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348333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1824" y="1030311"/>
            <a:ext cx="7006107" cy="682580"/>
          </a:xfrm>
        </p:spPr>
        <p:txBody>
          <a:bodyPr>
            <a:normAutofit/>
          </a:bodyPr>
          <a:lstStyle/>
          <a:p>
            <a:r>
              <a:rPr lang="bs-Latn-BA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NAČELA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49" y="1825625"/>
            <a:ext cx="7910043" cy="4351338"/>
          </a:xfrm>
        </p:spPr>
        <p:txBody>
          <a:bodyPr>
            <a:normAutofit lnSpcReduction="10000"/>
          </a:bodyPr>
          <a:lstStyle/>
          <a:p>
            <a:r>
              <a:rPr lang="bs-Latn-BA" dirty="0" smtClean="0">
                <a:latin typeface="Arial" panose="020B0604020202020204" pitchFamily="34" charset="0"/>
                <a:cs typeface="Arial" panose="020B0604020202020204" pitchFamily="34" charset="0"/>
              </a:rPr>
              <a:t>Osnovno je svim strankama </a:t>
            </a:r>
            <a:r>
              <a:rPr lang="bs-Latn-BA" u="sng" dirty="0" smtClean="0">
                <a:latin typeface="Arial" panose="020B0604020202020204" pitchFamily="34" charset="0"/>
                <a:cs typeface="Arial" panose="020B0604020202020204" pitchFamily="34" charset="0"/>
              </a:rPr>
              <a:t>u postupku javne </a:t>
            </a:r>
            <a:r>
              <a:rPr lang="bs-Latn-BA" dirty="0" smtClean="0">
                <a:latin typeface="Arial" panose="020B0604020202020204" pitchFamily="34" charset="0"/>
                <a:cs typeface="Arial" panose="020B0604020202020204" pitchFamily="34" charset="0"/>
              </a:rPr>
              <a:t>nabavke, ali </a:t>
            </a:r>
            <a:r>
              <a:rPr lang="bs-Latn-BA" u="sng" dirty="0" smtClean="0">
                <a:latin typeface="Arial" panose="020B0604020202020204" pitchFamily="34" charset="0"/>
                <a:cs typeface="Arial" panose="020B0604020202020204" pitchFamily="34" charset="0"/>
              </a:rPr>
              <a:t>i nakon završetka </a:t>
            </a:r>
            <a:r>
              <a:rPr lang="bs-Latn-BA" dirty="0" smtClean="0">
                <a:latin typeface="Arial" panose="020B0604020202020204" pitchFamily="34" charset="0"/>
                <a:cs typeface="Arial" panose="020B0604020202020204" pitchFamily="34" charset="0"/>
              </a:rPr>
              <a:t>istog osigurati pravnu sigurnost uz poštivanje svih načela koja garantiraju istu.</a:t>
            </a:r>
          </a:p>
          <a:p>
            <a:pPr marL="0" indent="0">
              <a:buNone/>
            </a:pPr>
            <a:endParaRPr lang="bs-Latn-B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bs-Latn-BA" dirty="0" smtClean="0">
                <a:latin typeface="Arial" panose="020B0604020202020204" pitchFamily="34" charset="0"/>
                <a:cs typeface="Arial" panose="020B0604020202020204" pitchFamily="34" charset="0"/>
              </a:rPr>
              <a:t>Jedina načela na koja se pozivamo sadržana su u članu 3. ZJN:</a:t>
            </a:r>
          </a:p>
          <a:p>
            <a:pPr>
              <a:buFontTx/>
              <a:buChar char="-"/>
            </a:pPr>
            <a:r>
              <a:rPr lang="bs-Latn-BA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transparentnost</a:t>
            </a:r>
          </a:p>
          <a:p>
            <a:pPr>
              <a:buFontTx/>
              <a:buChar char="-"/>
            </a:pPr>
            <a:r>
              <a:rPr lang="bs-Latn-BA" sz="1900" dirty="0"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bs-Latn-BA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ednak tretman</a:t>
            </a:r>
          </a:p>
          <a:p>
            <a:pPr>
              <a:buFontTx/>
              <a:buChar char="-"/>
            </a:pPr>
            <a:r>
              <a:rPr lang="bs-Latn-BA" sz="1900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bs-Latn-BA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ediskriminirajuće postupanje</a:t>
            </a:r>
          </a:p>
          <a:p>
            <a:pPr>
              <a:buFontTx/>
              <a:buChar char="-"/>
            </a:pPr>
            <a:r>
              <a:rPr lang="bs-Latn-BA" sz="19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bs-Latn-BA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ktivna i pravična konkurencija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1099" y="4211393"/>
            <a:ext cx="2653046" cy="1965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72778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16676" y="1004552"/>
            <a:ext cx="7098674" cy="686137"/>
          </a:xfrm>
        </p:spPr>
        <p:txBody>
          <a:bodyPr>
            <a:normAutofit/>
          </a:bodyPr>
          <a:lstStyle/>
          <a:p>
            <a:r>
              <a:rPr lang="bs-Latn-BA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bs-Latn-BA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NAČELA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bs-Latn-BA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bs-Latn-B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bs-Latn-BA" dirty="0" smtClean="0">
                <a:latin typeface="Arial" panose="020B0604020202020204" pitchFamily="34" charset="0"/>
                <a:cs typeface="Arial" panose="020B0604020202020204" pitchFamily="34" charset="0"/>
              </a:rPr>
              <a:t>Pored </a:t>
            </a:r>
            <a:r>
              <a:rPr lang="bs-Latn-BA" dirty="0">
                <a:latin typeface="Arial" panose="020B0604020202020204" pitchFamily="34" charset="0"/>
                <a:cs typeface="Arial" panose="020B0604020202020204" pitchFamily="34" charset="0"/>
              </a:rPr>
              <a:t>temelja iz člana 3. ZJN, trebamo obratiti pažnju još i </a:t>
            </a:r>
            <a:r>
              <a:rPr lang="bs-Latn-BA" dirty="0" smtClean="0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bs-Latn-BA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s-Latn-BA" dirty="0" smtClean="0">
                <a:latin typeface="Arial" panose="020B0604020202020204" pitchFamily="34" charset="0"/>
                <a:cs typeface="Arial" panose="020B0604020202020204" pitchFamily="34" charset="0"/>
              </a:rPr>
              <a:t>EKLJP koja je sastavni dio našeg Ustava i koja propisuje pravo na djelotvoran pravni lijek i na pravično suđenje;</a:t>
            </a:r>
          </a:p>
          <a:p>
            <a:r>
              <a:rPr lang="bs-Latn-BA" dirty="0" smtClean="0">
                <a:latin typeface="Arial" panose="020B0604020202020204" pitchFamily="34" charset="0"/>
                <a:cs typeface="Arial" panose="020B0604020202020204" pitchFamily="34" charset="0"/>
              </a:rPr>
              <a:t>Zatim tu je i povreda načela odanosti (lojalnosti) kao razlog za iključenje</a:t>
            </a:r>
          </a:p>
          <a:p>
            <a:r>
              <a:rPr lang="bs-Latn-BA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</a:p>
          <a:p>
            <a:r>
              <a:rPr lang="bs-Latn-BA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19793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4552" y="940158"/>
            <a:ext cx="7510798" cy="750531"/>
          </a:xfrm>
        </p:spPr>
        <p:txBody>
          <a:bodyPr>
            <a:normAutofit/>
          </a:bodyPr>
          <a:lstStyle/>
          <a:p>
            <a:r>
              <a:rPr lang="bs-Latn-BA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PREUGOVORNI PRAVNI LIJEKOVI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4552" y="1867437"/>
            <a:ext cx="7328079" cy="4309526"/>
          </a:xfrm>
        </p:spPr>
        <p:txBody>
          <a:bodyPr/>
          <a:lstStyle/>
          <a:p>
            <a:pPr algn="ctr"/>
            <a:endParaRPr lang="bs-Latn-BA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bs-Latn-B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bs-Latn-BA" dirty="0" smtClean="0">
                <a:latin typeface="Arial" panose="020B0604020202020204" pitchFamily="34" charset="0"/>
                <a:cs typeface="Arial" panose="020B0604020202020204" pitchFamily="34" charset="0"/>
              </a:rPr>
              <a:t>Koje vrste predugovornih pravnih lijekova imamo?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7920" y="4146997"/>
            <a:ext cx="1887736" cy="236327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7287857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91326" y="1097228"/>
            <a:ext cx="7981406" cy="749957"/>
          </a:xfrm>
        </p:spPr>
        <p:txBody>
          <a:bodyPr>
            <a:normAutofit fontScale="90000"/>
          </a:bodyPr>
          <a:lstStyle/>
          <a:p>
            <a:r>
              <a:rPr lang="bs-Latn-BA" sz="2800" b="1" dirty="0">
                <a:latin typeface="Arial" panose="020B0604020202020204" pitchFamily="34" charset="0"/>
                <a:cs typeface="Arial" panose="020B0604020202020204" pitchFamily="34" charset="0"/>
              </a:rPr>
              <a:t>STRANKE I DOKAZIVANJE U POSTUPKU </a:t>
            </a:r>
            <a:r>
              <a:rPr lang="bs-Latn-BA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bs-Latn-BA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bs-Latn-BA" sz="2800" dirty="0"/>
          </a:p>
        </p:txBody>
      </p:sp>
      <p:sp>
        <p:nvSpPr>
          <p:cNvPr id="3" name="Čuvar mjesta sadržaja 2"/>
          <p:cNvSpPr>
            <a:spLocks noGrp="1"/>
          </p:cNvSpPr>
          <p:nvPr>
            <p:ph idx="1"/>
          </p:nvPr>
        </p:nvSpPr>
        <p:spPr>
          <a:xfrm>
            <a:off x="628650" y="2125265"/>
            <a:ext cx="7966710" cy="4051697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bs-Latn-BA" dirty="0">
                <a:latin typeface="Arial" panose="020B0604020202020204" pitchFamily="34" charset="0"/>
                <a:cs typeface="Arial" panose="020B0604020202020204" pitchFamily="34" charset="0"/>
              </a:rPr>
              <a:t>Prema članu 94. stav (1) ZJN stranke u postupku  pravne zaštite  su: </a:t>
            </a:r>
            <a:r>
              <a:rPr lang="bs-Latn-BA" b="1" dirty="0">
                <a:latin typeface="Arial" panose="020B0604020202020204" pitchFamily="34" charset="0"/>
                <a:cs typeface="Arial" panose="020B0604020202020204" pitchFamily="34" charset="0"/>
              </a:rPr>
              <a:t>žalitelj,</a:t>
            </a:r>
            <a:r>
              <a:rPr lang="bs-Latn-BA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s-Latn-BA" b="1" dirty="0">
                <a:latin typeface="Arial" panose="020B0604020202020204" pitchFamily="34" charset="0"/>
                <a:cs typeface="Arial" panose="020B0604020202020204" pitchFamily="34" charset="0"/>
              </a:rPr>
              <a:t>ugovorni organ </a:t>
            </a:r>
            <a:r>
              <a:rPr lang="bs-Latn-BA" dirty="0">
                <a:latin typeface="Arial" panose="020B0604020202020204" pitchFamily="34" charset="0"/>
                <a:cs typeface="Arial" panose="020B0604020202020204" pitchFamily="34" charset="0"/>
              </a:rPr>
              <a:t>i </a:t>
            </a:r>
            <a:r>
              <a:rPr lang="bs-Latn-BA" b="1" dirty="0">
                <a:latin typeface="Arial" panose="020B0604020202020204" pitchFamily="34" charset="0"/>
                <a:cs typeface="Arial" panose="020B0604020202020204" pitchFamily="34" charset="0"/>
              </a:rPr>
              <a:t>odabrani </a:t>
            </a:r>
            <a:r>
              <a:rPr lang="bs-Latn-BA" b="1" dirty="0" err="1">
                <a:latin typeface="Arial" panose="020B0604020202020204" pitchFamily="34" charset="0"/>
                <a:cs typeface="Arial" panose="020B0604020202020204" pitchFamily="34" charset="0"/>
              </a:rPr>
              <a:t>ponuđač</a:t>
            </a:r>
            <a:r>
              <a:rPr lang="bs-Latn-BA" dirty="0">
                <a:latin typeface="Arial" panose="020B0604020202020204" pitchFamily="34" charset="0"/>
                <a:cs typeface="Arial" panose="020B0604020202020204" pitchFamily="34" charset="0"/>
              </a:rPr>
              <a:t>, a svojstvo stranke mogu imati </a:t>
            </a:r>
            <a:r>
              <a:rPr lang="bs-Latn-BA" b="1" dirty="0">
                <a:latin typeface="Arial" panose="020B0604020202020204" pitchFamily="34" charset="0"/>
                <a:cs typeface="Arial" panose="020B0604020202020204" pitchFamily="34" charset="0"/>
              </a:rPr>
              <a:t>i drugi privredni subjekti</a:t>
            </a:r>
            <a:r>
              <a:rPr lang="bs-Latn-BA" dirty="0">
                <a:latin typeface="Arial" panose="020B0604020202020204" pitchFamily="34" charset="0"/>
                <a:cs typeface="Arial" panose="020B0604020202020204" pitchFamily="34" charset="0"/>
              </a:rPr>
              <a:t>, koji </a:t>
            </a:r>
            <a:r>
              <a:rPr lang="bs-Latn-BA" u="sng" dirty="0">
                <a:latin typeface="Arial" panose="020B0604020202020204" pitchFamily="34" charset="0"/>
                <a:cs typeface="Arial" panose="020B0604020202020204" pitchFamily="34" charset="0"/>
              </a:rPr>
              <a:t>imaju pravni interes </a:t>
            </a:r>
            <a:r>
              <a:rPr lang="bs-Latn-BA" dirty="0">
                <a:latin typeface="Arial" panose="020B0604020202020204" pitchFamily="34" charset="0"/>
                <a:cs typeface="Arial" panose="020B0604020202020204" pitchFamily="34" charset="0"/>
              </a:rPr>
              <a:t>u </a:t>
            </a:r>
            <a:r>
              <a:rPr lang="bs-Latn-BA" dirty="0" err="1">
                <a:latin typeface="Arial" panose="020B0604020202020204" pitchFamily="34" charset="0"/>
                <a:cs typeface="Arial" panose="020B0604020202020204" pitchFamily="34" charset="0"/>
              </a:rPr>
              <a:t>predmetnom</a:t>
            </a:r>
            <a:r>
              <a:rPr lang="bs-Latn-BA" dirty="0">
                <a:latin typeface="Arial" panose="020B0604020202020204" pitchFamily="34" charset="0"/>
                <a:cs typeface="Arial" panose="020B0604020202020204" pitchFamily="34" charset="0"/>
              </a:rPr>
              <a:t> postupku javne nabavke.</a:t>
            </a:r>
          </a:p>
          <a:p>
            <a:pPr marL="0" indent="0" algn="just">
              <a:buNone/>
            </a:pPr>
            <a:endParaRPr lang="bs-Latn-B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bs-Latn-BA" dirty="0">
                <a:latin typeface="Arial" panose="020B0604020202020204" pitchFamily="34" charset="0"/>
                <a:cs typeface="Arial" panose="020B0604020202020204" pitchFamily="34" charset="0"/>
              </a:rPr>
              <a:t>Dakle, ZJN, ekspilcite ne propisuje koji su to </a:t>
            </a:r>
            <a:r>
              <a:rPr lang="bs-Latn-BA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„drugi privredni subjekti koji imaju pravni interes“, </a:t>
            </a:r>
            <a:r>
              <a:rPr lang="bs-Latn-BA" dirty="0">
                <a:latin typeface="Arial" panose="020B0604020202020204" pitchFamily="34" charset="0"/>
                <a:cs typeface="Arial" panose="020B0604020202020204" pitchFamily="34" charset="0"/>
              </a:rPr>
              <a:t>odakle proizilazi da je </a:t>
            </a:r>
            <a:r>
              <a:rPr lang="bs-Latn-BA" b="1" u="sng" dirty="0">
                <a:latin typeface="Arial" panose="020B0604020202020204" pitchFamily="34" charset="0"/>
                <a:cs typeface="Arial" panose="020B0604020202020204" pitchFamily="34" charset="0"/>
              </a:rPr>
              <a:t>teret </a:t>
            </a:r>
            <a:r>
              <a:rPr lang="bs-Latn-BA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dokazivanja</a:t>
            </a:r>
            <a:r>
              <a:rPr lang="bs-Latn-BA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s-Latn-BA" dirty="0" smtClean="0">
                <a:latin typeface="Arial" panose="020B0604020202020204" pitchFamily="34" charset="0"/>
                <a:cs typeface="Arial" panose="020B0604020202020204" pitchFamily="34" charset="0"/>
              </a:rPr>
              <a:t>prvobitno </a:t>
            </a:r>
            <a:r>
              <a:rPr lang="bs-Latn-BA" b="1" dirty="0">
                <a:latin typeface="Arial" panose="020B0604020202020204" pitchFamily="34" charset="0"/>
                <a:cs typeface="Arial" panose="020B0604020202020204" pitchFamily="34" charset="0"/>
              </a:rPr>
              <a:t>statusa stranke</a:t>
            </a:r>
            <a:r>
              <a:rPr lang="bs-Latn-BA" dirty="0">
                <a:latin typeface="Arial" panose="020B0604020202020204" pitchFamily="34" charset="0"/>
                <a:cs typeface="Arial" panose="020B0604020202020204" pitchFamily="34" charset="0"/>
              </a:rPr>
              <a:t> u postupku na samim strankama, a onda slijedi i </a:t>
            </a:r>
            <a:r>
              <a:rPr lang="bs-Latn-BA" b="1" dirty="0">
                <a:latin typeface="Arial" panose="020B0604020202020204" pitchFamily="34" charset="0"/>
                <a:cs typeface="Arial" panose="020B0604020202020204" pitchFamily="34" charset="0"/>
              </a:rPr>
              <a:t>dokazivanje u postupku po žalbi</a:t>
            </a:r>
            <a:r>
              <a:rPr lang="bs-Latn-BA" dirty="0">
                <a:latin typeface="Arial" panose="020B0604020202020204" pitchFamily="34" charset="0"/>
                <a:cs typeface="Arial" panose="020B0604020202020204" pitchFamily="34" charset="0"/>
              </a:rPr>
              <a:t>, iznošenje činjenica u postupku na kojima temelje svoje zahtjeve  ili odluke, postupke, radnje ili nečinjenje, te predložiti dokaze kojima se te činjenice utvrđuju - član 102. stav (1)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25767799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2927</TotalTime>
  <Words>4138</Words>
  <Application>Microsoft Office PowerPoint</Application>
  <PresentationFormat>On-screen Show (4:3)</PresentationFormat>
  <Paragraphs>362</Paragraphs>
  <Slides>54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54</vt:i4>
      </vt:variant>
    </vt:vector>
  </HeadingPairs>
  <TitlesOfParts>
    <vt:vector size="61" baseType="lpstr">
      <vt:lpstr>Arial</vt:lpstr>
      <vt:lpstr>Calibri</vt:lpstr>
      <vt:lpstr>Calibri Light</vt:lpstr>
      <vt:lpstr>Georgia</vt:lpstr>
      <vt:lpstr>Times New Roman</vt:lpstr>
      <vt:lpstr>Wingdings</vt:lpstr>
      <vt:lpstr>Office Theme</vt:lpstr>
      <vt:lpstr>PRAVNA ZAŠTITA I IZMJENE ZJN U DIJELU PRAVNE ZAŠTITE  UGOVORANJE I IZMJENE U POSTUKU REALIZACIJE UGOVORA           </vt:lpstr>
      <vt:lpstr>NORMATIVNO PRAVNI OKVIR</vt:lpstr>
      <vt:lpstr>O PRAVNOJ ZAŠTITI U JN</vt:lpstr>
      <vt:lpstr>O PRAVNOJ ZAŠTITI U JN</vt:lpstr>
      <vt:lpstr>O PRAVNOJ ZAŠTITI U JN</vt:lpstr>
      <vt:lpstr>                      NAČELA</vt:lpstr>
      <vt:lpstr>             NAČELA</vt:lpstr>
      <vt:lpstr>PREUGOVORNI PRAVNI LIJEKOVI</vt:lpstr>
      <vt:lpstr>STRANKE I DOKAZIVANJE U POSTUPKU  </vt:lpstr>
      <vt:lpstr>STRANKE I DOKAZIVANJE U POSTUPKU  </vt:lpstr>
      <vt:lpstr>STRANKE I DOKAZIVANJE U POSTUPKU </vt:lpstr>
      <vt:lpstr>STRANKE I DOKAZIVANJE U POSTUPKU </vt:lpstr>
      <vt:lpstr> AKTIVNA LEGITIMACIJA  - 97.</vt:lpstr>
      <vt:lpstr>AKTIVNA LEGITIMACIJA – 97.</vt:lpstr>
      <vt:lpstr> PRIMJERI SUBJEKATA SA AKTIVNOM LEGITIMACIJOM NA TRAŽENJE PRAVNE ZAŠTITE </vt:lpstr>
      <vt:lpstr>PRESUDE AKT. LEG. PRVOPLASIRANOG</vt:lpstr>
      <vt:lpstr>NAČIN IZJAVLJIVANJA ŽALBE</vt:lpstr>
      <vt:lpstr>SADRŽAJ ŽALBE- 105.</vt:lpstr>
      <vt:lpstr>SUSPENZIVNO DEJSTVO ŽALBE </vt:lpstr>
      <vt:lpstr>SUSPENZIVNO DEJSTVO ŽALBE </vt:lpstr>
      <vt:lpstr>ROKOVI ZA IZJAVLJIVANJE ŽALBE - 101.</vt:lpstr>
      <vt:lpstr>ROKOVI ZA IZJAVLJIVANJE ŽALBE - 101.</vt:lpstr>
      <vt:lpstr>POSTUPANJE UO PO ŽALBI -  100.</vt:lpstr>
      <vt:lpstr>POSTUPANJE UO PO ŽALBI -  100.</vt:lpstr>
      <vt:lpstr>URED ZA RAZMATRANJE ŽALBI (URŽ)</vt:lpstr>
      <vt:lpstr> SJEDIŠTE I NADLEŽNOSTI URŽ-A</vt:lpstr>
      <vt:lpstr>ŽALBENI RAZLOZI – POVREDE ZAKONA  </vt:lpstr>
      <vt:lpstr>OVLAŠTENJE URŽ-a U POSTUPKU PRAVNE ZAŠTITE-član 104. </vt:lpstr>
      <vt:lpstr> NADLEŽNOSTI URŽ-A</vt:lpstr>
      <vt:lpstr> NAKNADA – 108. </vt:lpstr>
      <vt:lpstr>NAKNADA – 108. </vt:lpstr>
      <vt:lpstr>ODLUČIVANJE URŽ-A PO ŽALBI- 111.</vt:lpstr>
      <vt:lpstr> PRAVO NA NAKNADU TROŠKOVA U POSTUPKU JN – 119. </vt:lpstr>
      <vt:lpstr>NADLEŽNOST U POSTUPKU NAKNADE TROŠKOVA-120.</vt:lpstr>
      <vt:lpstr>NADLEŽNOST U POSTUPKU NAKNADE TROŠKOVA-120</vt:lpstr>
      <vt:lpstr>NAKNADA TROŠKOVA ZA ADVOKATE U F BIH</vt:lpstr>
      <vt:lpstr>NAKNADA TROŠKOVA ZA ADVOKATE U RS</vt:lpstr>
      <vt:lpstr>PREKRŠAJNE ODREDBE-116. </vt:lpstr>
      <vt:lpstr>SUDSKA ZAŠTITA KAO PREDUGOVORNI PRAVNI LIJEK  </vt:lpstr>
      <vt:lpstr>UPRAVNI SPOR- 115.</vt:lpstr>
      <vt:lpstr>POSTUGOVORNI PRAVNI LIJEKOVI</vt:lpstr>
      <vt:lpstr>NAKNADA ŠTETE</vt:lpstr>
      <vt:lpstr> IZMJENE U VEĆ ZAKLJUČENIM UGOVORIMA PROISTEKLIM IZ POSTUPAKA JN  </vt:lpstr>
      <vt:lpstr> IZMJENE U VEĆ ZAKLJUČENIM UGOVORIMA PROISTEKLIM IZ POSTUPAKA JN  </vt:lpstr>
      <vt:lpstr>  IZMJENE U VEĆ ZAKLJUČENIM UGOVORIMA PROISTEKLIM  IZ POSTUPAKA JN  </vt:lpstr>
      <vt:lpstr>IZMJENE U VEĆ ZAKLJUČENIM UGOVORIMA PROISTEKLIM  IZ POSTUPAKA JN</vt:lpstr>
      <vt:lpstr>IZMJENE U VEĆ ZAKLJUČENIM UGOVORIMA PROISTEKLIM  IZ POSTUPAKA JN</vt:lpstr>
      <vt:lpstr>IZMJENE U VEĆ ZAKLJUČENIM UGOVORIMA PROISTEKLIM  IZ POSTUPAKA JN</vt:lpstr>
      <vt:lpstr>IZMJENE U VEĆ ZAKLJUČENIM UGOVORIMA PROISTEKLIM  IZ POSTUPAKA JN</vt:lpstr>
      <vt:lpstr>  IZMJENE U VEĆ ZAKLJUČENIM UGOVORIMA PROISTEKLIM  IZ POSTUPAKA JN  </vt:lpstr>
      <vt:lpstr> IZMJENE U VEĆ ZAKLJUČENIM UGOVORIMA PROISTEKLIM  IZ POSTUPAKA JN  </vt:lpstr>
      <vt:lpstr> IZMJENE U VEĆ ZAKLJUČENIM UGOVORIMA PROISTEKLIM  IZ POSTUPAKA JN  </vt:lpstr>
      <vt:lpstr>IZMJENE U VEĆ ZAKLJUČENIM UGOVORIMA PROISTEKLIM  IZ POSTUPAKA JN</vt:lpstr>
      <vt:lpstr> HVALA NA PAŽNJI !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Stefan Velickovic</dc:creator>
  <cp:lastModifiedBy>User</cp:lastModifiedBy>
  <cp:revision>52</cp:revision>
  <dcterms:created xsi:type="dcterms:W3CDTF">2019-04-24T11:33:41Z</dcterms:created>
  <dcterms:modified xsi:type="dcterms:W3CDTF">2023-02-19T21:55:49Z</dcterms:modified>
</cp:coreProperties>
</file>