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  <p:sldId id="282" r:id="rId5"/>
    <p:sldId id="265" r:id="rId6"/>
    <p:sldId id="281" r:id="rId7"/>
    <p:sldId id="266" r:id="rId8"/>
    <p:sldId id="267" r:id="rId9"/>
    <p:sldId id="285" r:id="rId10"/>
    <p:sldId id="284" r:id="rId11"/>
    <p:sldId id="271" r:id="rId12"/>
    <p:sldId id="275" r:id="rId13"/>
    <p:sldId id="286" r:id="rId14"/>
    <p:sldId id="270" r:id="rId15"/>
    <p:sldId id="276" r:id="rId16"/>
    <p:sldId id="277" r:id="rId17"/>
    <p:sldId id="272" r:id="rId18"/>
    <p:sldId id="273" r:id="rId19"/>
    <p:sldId id="274" r:id="rId20"/>
    <p:sldId id="288" r:id="rId21"/>
    <p:sldId id="289" r:id="rId22"/>
    <p:sldId id="290" r:id="rId23"/>
    <p:sldId id="291" r:id="rId24"/>
    <p:sldId id="293" r:id="rId25"/>
    <p:sldId id="294" r:id="rId26"/>
    <p:sldId id="295" r:id="rId27"/>
    <p:sldId id="296" r:id="rId28"/>
    <p:sldId id="29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6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1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2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1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0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3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1FBF5-2EA4-428B-B3E2-E425E4BEFE66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741" y="1523999"/>
            <a:ext cx="7774459" cy="1985963"/>
          </a:xfrm>
        </p:spPr>
        <p:txBody>
          <a:bodyPr>
            <a:normAutofit/>
          </a:bodyPr>
          <a:lstStyle/>
          <a:p>
            <a:r>
              <a:rPr lang="bs-Latn-B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NOVINE U POSTUPKU PRAVNE ZAŠTITE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8411" y="5033319"/>
            <a:ext cx="7801232" cy="955588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bs-Latn-BA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Sarajevo, 03.09.2024. godine</a:t>
            </a:r>
          </a:p>
          <a:p>
            <a:pPr algn="l"/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Amina Malkić</a:t>
            </a:r>
          </a:p>
          <a:p>
            <a:pPr algn="r"/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Ovlašteni predavač AJN</a:t>
            </a:r>
          </a:p>
        </p:txBody>
      </p:sp>
    </p:spTree>
    <p:extLst>
      <p:ext uri="{BB962C8B-B14F-4D97-AF65-F5344CB8AC3E}">
        <p14:creationId xmlns:p14="http://schemas.microsoft.com/office/powerpoint/2010/main" val="2876053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9750" y="963827"/>
            <a:ext cx="7415599" cy="1383957"/>
          </a:xfrm>
        </p:spPr>
        <p:txBody>
          <a:bodyPr>
            <a:noAutofit/>
          </a:bodyPr>
          <a:lstStyle/>
          <a:p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PROSLIJEĐIVANJE ŽALBE UGOVORNOM ORGANU I UPLATA TROŠKOVA NA IME VOĐENJA POSTUPKA PO ŽALBI (IDZJN)</a:t>
            </a:r>
            <a:b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341" y="2940907"/>
            <a:ext cx="7984009" cy="3236055"/>
          </a:xfrm>
        </p:spPr>
        <p:txBody>
          <a:bodyPr/>
          <a:lstStyle/>
          <a:p>
            <a:r>
              <a:rPr lang="bs-Latn-BA" dirty="0"/>
              <a:t>Ponuđači su dužni </a:t>
            </a:r>
            <a:r>
              <a:rPr lang="bs-Latn-BA" dirty="0">
                <a:solidFill>
                  <a:srgbClr val="00B050"/>
                </a:solidFill>
              </a:rPr>
              <a:t>u roku za izjavljivanje žalbe </a:t>
            </a:r>
            <a:r>
              <a:rPr lang="bs-Latn-BA" dirty="0"/>
              <a:t>dostaviti dokaz o uplati naknade za vođenje postupka po žalbi u iznosu koji je određen članm 108.ZJN prema procjenjenoj vrijednosti nabavke</a:t>
            </a:r>
          </a:p>
        </p:txBody>
      </p:sp>
    </p:spTree>
    <p:extLst>
      <p:ext uri="{BB962C8B-B14F-4D97-AF65-F5344CB8AC3E}">
        <p14:creationId xmlns:p14="http://schemas.microsoft.com/office/powerpoint/2010/main" val="3772320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492" y="972065"/>
            <a:ext cx="7815134" cy="1015187"/>
          </a:xfrm>
        </p:spPr>
        <p:txBody>
          <a:bodyPr>
            <a:normAutofit fontScale="90000"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POSTUPANJE UGOVORNOG ORGANA PRILIKOM ŽAPRIMANJA ŽALBE</a:t>
            </a:r>
            <a:b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406" y="2075934"/>
            <a:ext cx="7790420" cy="395274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BA" u="sng" dirty="0"/>
              <a:t>(1) Ugovorni organ dužan je u roku od pet dana od dana zaprimanja žalbe utvrditi da li je žalba blagovremena, dopuštena, </a:t>
            </a:r>
            <a:r>
              <a:rPr lang="hr-BA" b="1" u="sng" dirty="0"/>
              <a:t>uredna</a:t>
            </a:r>
            <a:r>
              <a:rPr lang="hr-BA" u="sng" dirty="0"/>
              <a:t>, izjavljena od ovlaštenog lica i od lica koje ima aktivnu legitimaciju.</a:t>
            </a:r>
            <a:endParaRPr lang="bs-Latn-BA" dirty="0"/>
          </a:p>
          <a:p>
            <a:pPr algn="just"/>
            <a:r>
              <a:rPr lang="hr-BA" dirty="0"/>
              <a:t> </a:t>
            </a:r>
            <a:endParaRPr lang="bs-Latn-BA" dirty="0"/>
          </a:p>
          <a:p>
            <a:pPr algn="just"/>
            <a:r>
              <a:rPr lang="hr-BA" u="sng" dirty="0"/>
              <a:t>(2) Ako ugovorni organ utvrdi da je žalba neblagovremena, nedopuštena, </a:t>
            </a:r>
            <a:r>
              <a:rPr lang="hr-BA" b="1" u="sng" dirty="0"/>
              <a:t>neuredna</a:t>
            </a:r>
            <a:r>
              <a:rPr lang="hr-BA" u="sng" dirty="0"/>
              <a:t> i izjavljena od neovlaštenog lica, od lica koje nema aktivnu legitimaciju, odbacit će je zaključkom. Protiv ovog zaključka žalilac ima mogućnost podnošenja žalbe URŽ-u i to u roku od pet dana od dana prijema zaključka. </a:t>
            </a:r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71667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535" y="1013254"/>
            <a:ext cx="7353814" cy="889687"/>
          </a:xfrm>
        </p:spPr>
        <p:txBody>
          <a:bodyPr>
            <a:noAutofit/>
          </a:bodyPr>
          <a:lstStyle/>
          <a:p>
            <a:r>
              <a:rPr lang="bs-Latn-B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POSTUPANJE UGOVORNOG ORGANA SA NEUREDNOM ŽALBOM </a:t>
            </a:r>
            <a:endParaRPr lang="bs-Latn-B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341" y="2100649"/>
            <a:ext cx="7984008" cy="4076314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Kako se postupa u slučaju ne dostavljanja dokaza u uplati naknade za vođenje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postupka po žalbi</a:t>
            </a:r>
            <a:endParaRPr lang="bs-Latn-BA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roku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izjavljivanje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žalbe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dostavljen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dokaz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105.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stava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(1)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tačka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zakona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plaćenoj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naknadi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pokretanje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žalbenog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postupka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iznosu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propisanom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članom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108.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zakona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osnovu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kojeg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nesumnjivo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utvrditi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da je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transakcija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izvršena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ugovorni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odbaciće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žalbu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neurednu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 </a:t>
            </a:r>
            <a:r>
              <a:rPr lang="en-US" b="1" u="sng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pozivanja</a:t>
            </a:r>
            <a:r>
              <a:rPr lang="en-US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žalioca</a:t>
            </a:r>
            <a:r>
              <a:rPr lang="en-US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dopunu</a:t>
            </a:r>
            <a:r>
              <a:rPr lang="en-US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ispravak</a:t>
            </a:r>
            <a:r>
              <a:rPr lang="en-US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ovaj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zaključak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ugovornog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organa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žalilac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nema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pravo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žalbe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URŽ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on je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konačan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Protiv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zaključka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žalilac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pokrenuti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upravni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Sudom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Bosne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Hercegovine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roku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30 dana od dana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prijema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Tužba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pokretanje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upravnog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spora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odgađa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izvršenje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pobijanog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zaključka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Sud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Bosne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Hercegovine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odluči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drugačije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7208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0961" y="864973"/>
            <a:ext cx="7795569" cy="849441"/>
          </a:xfrm>
        </p:spPr>
        <p:txBody>
          <a:bodyPr/>
          <a:lstStyle/>
          <a:p>
            <a:r>
              <a:rPr lang="sr-Latn-B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SUSPENZIVNO DJELOVANJE ŽALBE</a:t>
            </a:r>
            <a:endParaRPr lang="bs-Latn-B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BA" b="1" dirty="0"/>
              <a:t/>
            </a:r>
            <a:br>
              <a:rPr lang="sr-Latn-BA" b="1" dirty="0"/>
            </a:br>
            <a:endParaRPr lang="bs-Latn-BA" dirty="0"/>
          </a:p>
          <a:p>
            <a:r>
              <a:rPr lang="hr-BA" u="sng" dirty="0"/>
              <a:t>(1)Blagovremena, dopuštena, </a:t>
            </a:r>
            <a:r>
              <a:rPr lang="hr-BA" u="sng" dirty="0">
                <a:solidFill>
                  <a:srgbClr val="00B050"/>
                </a:solidFill>
              </a:rPr>
              <a:t>uredna</a:t>
            </a:r>
            <a:r>
              <a:rPr lang="hr-BA" u="sng" dirty="0"/>
              <a:t> od ovlaštenog lica i lica koje ima aktivnu legitimaciju izjavljena žalba </a:t>
            </a:r>
            <a:r>
              <a:rPr lang="sr-Latn-BA" dirty="0"/>
              <a:t>odgađa nastavak postupka javne nabavke, zaključenje i/ili izvršenje ugovora o javnoj nabavci ili okvirnog sporazuma</a:t>
            </a:r>
            <a:r>
              <a:rPr lang="sr-Latn-BA" b="1" dirty="0"/>
              <a:t> </a:t>
            </a:r>
            <a:r>
              <a:rPr lang="sr-Latn-BA" dirty="0"/>
              <a:t>do donošenja odluke URŽ-a .</a:t>
            </a:r>
            <a:endParaRPr lang="bs-Latn-BA" dirty="0"/>
          </a:p>
          <a:p>
            <a:r>
              <a:rPr lang="sr-Latn-BA" dirty="0"/>
              <a:t> </a:t>
            </a:r>
            <a:endParaRPr lang="bs-Latn-BA" dirty="0"/>
          </a:p>
          <a:p>
            <a:r>
              <a:rPr lang="hr-BA" u="sng" dirty="0"/>
              <a:t>(2) Ugovorni organ sve učesnike u postupku javne nabavke o izjavljenoj žalbi obavještava putem portala javnih nabavki.</a:t>
            </a:r>
            <a:endParaRPr lang="bs-Latn-BA" dirty="0"/>
          </a:p>
          <a:p>
            <a:r>
              <a:rPr lang="sr-Latn-BA" dirty="0"/>
              <a:t> </a:t>
            </a:r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760162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492" y="906162"/>
            <a:ext cx="7493858" cy="784527"/>
          </a:xfrm>
        </p:spPr>
        <p:txBody>
          <a:bodyPr>
            <a:normAutofit fontScale="90000"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POSTUPANJE UGOVORNOG ORGANA SA UREDNOM ŽALBOM </a:t>
            </a:r>
            <a:endParaRPr lang="bs-Latn-B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935" y="2010032"/>
            <a:ext cx="7889274" cy="466943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bs-Latn-BA" u="sng" dirty="0"/>
              <a:t> </a:t>
            </a:r>
            <a:r>
              <a:rPr lang="hr-BA" u="sng" dirty="0">
                <a:latin typeface="Arial" panose="020B0604020202020204" pitchFamily="34" charset="0"/>
                <a:cs typeface="Arial" panose="020B0604020202020204" pitchFamily="34" charset="0"/>
              </a:rPr>
              <a:t>(4) Ako je žalba blagovremena, dopuštena, </a:t>
            </a:r>
            <a:r>
              <a:rPr lang="hr-BA" b="1" u="sng" dirty="0">
                <a:latin typeface="Arial" panose="020B0604020202020204" pitchFamily="34" charset="0"/>
                <a:cs typeface="Arial" panose="020B0604020202020204" pitchFamily="34" charset="0"/>
              </a:rPr>
              <a:t>uredna</a:t>
            </a:r>
            <a:r>
              <a:rPr lang="hr-BA" u="sng" dirty="0">
                <a:latin typeface="Arial" panose="020B0604020202020204" pitchFamily="34" charset="0"/>
                <a:cs typeface="Arial" panose="020B0604020202020204" pitchFamily="34" charset="0"/>
              </a:rPr>
              <a:t>  i izjavljena od ovlaštenog lica i lica koje ima aktivnu legitimaciju, ugovorni organ, razmatrajući žalbu, može utvrditi da je ona djelimično ili u cijelosti osnovana i svojim rješenjem ispraviti radnju, preduzeti činjenje, izmijeniti i/ili dopuniti tendersku dokumentaciju ili može postojeću odluku ili rješenje staviti van snage i zamijeniti je drugom odlukom ili rješenjem, ili poništiti postupak javne nabavke u slučaju da su ispunjeni uslovi iz člana 69. st. (2) i (3) ovog zakona, te o tome obavijestiti učesnike u postupku javne nabavke na način određen ovim zakonom, u roku od pet dana od dana prijema žalbe.</a:t>
            </a:r>
            <a:r>
              <a:rPr lang="hr-BA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BA" u="sng" dirty="0">
                <a:latin typeface="Arial" panose="020B0604020202020204" pitchFamily="34" charset="0"/>
                <a:cs typeface="Arial" panose="020B0604020202020204" pitchFamily="34" charset="0"/>
              </a:rPr>
              <a:t>(5) Protiv rješenja ugovornog organa iz stava (3) ovog člana može se izjaviti žalba URŽ-u, putem ugovornog organa, u roku od </a:t>
            </a:r>
            <a:r>
              <a:rPr lang="hr-B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deset dana </a:t>
            </a:r>
            <a:r>
              <a:rPr lang="hr-BA" u="sng" dirty="0">
                <a:latin typeface="Arial" panose="020B0604020202020204" pitchFamily="34" charset="0"/>
                <a:cs typeface="Arial" panose="020B0604020202020204" pitchFamily="34" charset="0"/>
              </a:rPr>
              <a:t>od dana prijema rješenja. Ugovorni organ prosljeđuje žalbu URŽ-u sa svojim izjašnjenjem i dokumentacijom u roku od pet dana od datuma zaprimanja.</a:t>
            </a: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09997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688" y="941774"/>
            <a:ext cx="7886700" cy="1325563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POSTUPANJE UGOVORNOG ORGANA SA NEOSNOVANOM ŽALBOM</a:t>
            </a:r>
            <a:endParaRPr lang="bs-Latn-B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/>
              <a:t> </a:t>
            </a:r>
            <a:endParaRPr lang="bs-Latn-BA" dirty="0"/>
          </a:p>
          <a:p>
            <a:r>
              <a:rPr lang="hr-BA" u="sng" dirty="0"/>
              <a:t>(6) Ako ugovorni organ postupajući po žalbi utvrdi da je žalba blagovremena, dopuštena, </a:t>
            </a:r>
            <a:r>
              <a:rPr lang="hr-BA" b="1" u="sng" dirty="0"/>
              <a:t>uredna</a:t>
            </a:r>
            <a:r>
              <a:rPr lang="hr-BA" u="sng" dirty="0"/>
              <a:t>, izjavljena od ovlaštenog lica i lica koje ima aktivnu legitimaciju, ali da je u cijelosti neosnovana, neće donositi odluku o tome, ali je dužan u roku od pet dana od datuma zaprimanja žalbu proslijediti URŽ-u, sa svojim izjašnjenjem na navode žalbe, kao i kompletnom dokumentacijom u vezi s postupkom protiv kojeg je izjavljena žalba.</a:t>
            </a:r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7672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7394" y="667265"/>
            <a:ext cx="7427955" cy="1023424"/>
          </a:xfrm>
        </p:spPr>
        <p:txBody>
          <a:bodyPr>
            <a:normAutofit fontScale="90000"/>
          </a:bodyPr>
          <a:lstStyle/>
          <a:p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POVRAT NAKNADE I UPLATA NOVE NAKNADE</a:t>
            </a:r>
            <a:endParaRPr lang="bs-Latn-B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334" y="2582561"/>
            <a:ext cx="7811015" cy="3594401"/>
          </a:xfrm>
        </p:spPr>
        <p:txBody>
          <a:bodyPr>
            <a:normAutofit fontScale="77500" lnSpcReduction="20000"/>
          </a:bodyPr>
          <a:lstStyle/>
          <a:p>
            <a:r>
              <a:rPr lang="hr-HR" dirty="0"/>
              <a:t>(</a:t>
            </a:r>
            <a:r>
              <a:rPr lang="hr-HR" b="1" dirty="0"/>
              <a:t>7)</a:t>
            </a:r>
            <a:r>
              <a:rPr lang="en-US" b="1" dirty="0"/>
              <a:t>  U </a:t>
            </a:r>
            <a:r>
              <a:rPr lang="en-US" b="1" dirty="0" err="1"/>
              <a:t>slučaju</a:t>
            </a:r>
            <a:r>
              <a:rPr lang="en-US" b="1" dirty="0"/>
              <a:t> </a:t>
            </a:r>
            <a:r>
              <a:rPr lang="en-US" b="1" dirty="0" err="1"/>
              <a:t>osnovane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djelimično</a:t>
            </a:r>
            <a:r>
              <a:rPr lang="en-US" b="1" dirty="0"/>
              <a:t> </a:t>
            </a:r>
            <a:r>
              <a:rPr lang="en-US" b="1" dirty="0" err="1"/>
              <a:t>osnovane</a:t>
            </a:r>
            <a:r>
              <a:rPr lang="en-US" b="1" dirty="0"/>
              <a:t> </a:t>
            </a:r>
            <a:r>
              <a:rPr lang="en-US" b="1" dirty="0" err="1"/>
              <a:t>žalbe</a:t>
            </a:r>
            <a:r>
              <a:rPr lang="en-US" b="1" dirty="0"/>
              <a:t>, a </a:t>
            </a:r>
            <a:r>
              <a:rPr lang="en-US" b="1" dirty="0" err="1"/>
              <a:t>i</a:t>
            </a:r>
            <a:r>
              <a:rPr lang="en-US" b="1" dirty="0"/>
              <a:t> u </a:t>
            </a:r>
            <a:r>
              <a:rPr lang="en-US" b="1" dirty="0" err="1"/>
              <a:t>slučaju</a:t>
            </a:r>
            <a:r>
              <a:rPr lang="en-US" b="1" dirty="0"/>
              <a:t> </a:t>
            </a:r>
            <a:r>
              <a:rPr lang="en-US" b="1" dirty="0" err="1"/>
              <a:t>neuredne</a:t>
            </a:r>
            <a:r>
              <a:rPr lang="en-US" b="1" dirty="0"/>
              <a:t> </a:t>
            </a:r>
            <a:r>
              <a:rPr lang="en-US" b="1" dirty="0" err="1"/>
              <a:t>žalbe</a:t>
            </a:r>
            <a:r>
              <a:rPr lang="en-US" b="1" dirty="0"/>
              <a:t>,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koju</a:t>
            </a:r>
            <a:r>
              <a:rPr lang="en-US" b="1" dirty="0"/>
              <a:t> se </a:t>
            </a:r>
            <a:r>
              <a:rPr lang="en-US" b="1" dirty="0" err="1"/>
              <a:t>eventualno</a:t>
            </a:r>
            <a:r>
              <a:rPr lang="en-US" b="1" dirty="0"/>
              <a:t> </a:t>
            </a:r>
            <a:r>
              <a:rPr lang="en-US" b="1" dirty="0" err="1"/>
              <a:t>naknadno</a:t>
            </a:r>
            <a:r>
              <a:rPr lang="en-US" b="1" dirty="0"/>
              <a:t> </a:t>
            </a:r>
            <a:r>
              <a:rPr lang="en-US" b="1" dirty="0" err="1"/>
              <a:t>utvrdi</a:t>
            </a:r>
            <a:r>
              <a:rPr lang="en-US" b="1" dirty="0"/>
              <a:t> da je </a:t>
            </a:r>
            <a:r>
              <a:rPr lang="en-US" b="1" dirty="0" err="1"/>
              <a:t>uplata</a:t>
            </a:r>
            <a:r>
              <a:rPr lang="en-US" b="1" dirty="0"/>
              <a:t> </a:t>
            </a:r>
            <a:r>
              <a:rPr lang="en-US" b="1" dirty="0" err="1"/>
              <a:t>naknade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pokretanje</a:t>
            </a:r>
            <a:r>
              <a:rPr lang="en-US" b="1" dirty="0"/>
              <a:t> </a:t>
            </a:r>
            <a:r>
              <a:rPr lang="en-US" b="1" dirty="0" err="1"/>
              <a:t>žalbenog</a:t>
            </a:r>
            <a:r>
              <a:rPr lang="en-US" b="1" dirty="0"/>
              <a:t> </a:t>
            </a:r>
            <a:r>
              <a:rPr lang="en-US" b="1" dirty="0" err="1"/>
              <a:t>postupka</a:t>
            </a:r>
            <a:r>
              <a:rPr lang="en-US" b="1" dirty="0"/>
              <a:t> </a:t>
            </a:r>
            <a:r>
              <a:rPr lang="en-US" b="1" dirty="0" err="1"/>
              <a:t>izvršena</a:t>
            </a:r>
            <a:r>
              <a:rPr lang="en-US" b="1" dirty="0"/>
              <a:t>, </a:t>
            </a:r>
            <a:r>
              <a:rPr lang="en-US" b="1" dirty="0" err="1"/>
              <a:t>ugovorni</a:t>
            </a:r>
            <a:r>
              <a:rPr lang="en-US" b="1" dirty="0"/>
              <a:t> organ u </a:t>
            </a:r>
            <a:r>
              <a:rPr lang="en-US" b="1" dirty="0" err="1"/>
              <a:t>roku</a:t>
            </a:r>
            <a:r>
              <a:rPr lang="en-US" b="1" dirty="0"/>
              <a:t> od </a:t>
            </a:r>
            <a:r>
              <a:rPr lang="en-US" b="1" dirty="0" err="1">
                <a:solidFill>
                  <a:srgbClr val="00B050"/>
                </a:solidFill>
              </a:rPr>
              <a:t>sedam</a:t>
            </a:r>
            <a:r>
              <a:rPr lang="en-US" b="1" dirty="0">
                <a:solidFill>
                  <a:srgbClr val="00B050"/>
                </a:solidFill>
              </a:rPr>
              <a:t> dana </a:t>
            </a:r>
            <a:r>
              <a:rPr lang="en-US" b="1" dirty="0"/>
              <a:t>od dana </a:t>
            </a:r>
            <a:r>
              <a:rPr lang="en-US" b="1" dirty="0" err="1"/>
              <a:t>donošenja</a:t>
            </a:r>
            <a:r>
              <a:rPr lang="en-US" b="1" dirty="0"/>
              <a:t> </a:t>
            </a:r>
            <a:r>
              <a:rPr lang="en-US" b="1" dirty="0" err="1"/>
              <a:t>odluke</a:t>
            </a:r>
            <a:r>
              <a:rPr lang="en-US" b="1" dirty="0"/>
              <a:t> </a:t>
            </a:r>
            <a:r>
              <a:rPr lang="en-US" b="1" dirty="0" err="1"/>
              <a:t>po</a:t>
            </a:r>
            <a:r>
              <a:rPr lang="en-US" b="1" dirty="0"/>
              <a:t> </a:t>
            </a:r>
            <a:r>
              <a:rPr lang="en-US" b="1" dirty="0" err="1"/>
              <a:t>žalbi</a:t>
            </a:r>
            <a:r>
              <a:rPr lang="en-US" b="1" dirty="0"/>
              <a:t> </a:t>
            </a:r>
            <a:r>
              <a:rPr lang="en-US" b="1" dirty="0" err="1"/>
              <a:t>dostavlja</a:t>
            </a:r>
            <a:r>
              <a:rPr lang="en-US" b="1" dirty="0"/>
              <a:t> KRŽ-u </a:t>
            </a:r>
            <a:r>
              <a:rPr lang="en-US" b="1" dirty="0" err="1"/>
              <a:t>dokumentaciju</a:t>
            </a:r>
            <a:r>
              <a:rPr lang="en-US" b="1" dirty="0"/>
              <a:t> </a:t>
            </a:r>
            <a:r>
              <a:rPr lang="en-US" b="1" dirty="0" err="1"/>
              <a:t>radi</a:t>
            </a:r>
            <a:r>
              <a:rPr lang="en-US" b="1" dirty="0"/>
              <a:t> </a:t>
            </a:r>
            <a:r>
              <a:rPr lang="en-US" b="1" dirty="0" err="1"/>
              <a:t>pokretanja</a:t>
            </a:r>
            <a:r>
              <a:rPr lang="en-US" b="1" dirty="0"/>
              <a:t> </a:t>
            </a:r>
            <a:r>
              <a:rPr lang="en-US" b="1" dirty="0" err="1"/>
              <a:t>postupka</a:t>
            </a:r>
            <a:r>
              <a:rPr lang="en-US" b="1" dirty="0"/>
              <a:t> </a:t>
            </a:r>
            <a:r>
              <a:rPr lang="en-US" b="1" dirty="0" err="1"/>
              <a:t>povrata</a:t>
            </a:r>
            <a:r>
              <a:rPr lang="en-US" b="1" dirty="0"/>
              <a:t> </a:t>
            </a:r>
            <a:r>
              <a:rPr lang="en-US" b="1" dirty="0" err="1"/>
              <a:t>naknade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pokretanje</a:t>
            </a:r>
            <a:r>
              <a:rPr lang="en-US" b="1" dirty="0"/>
              <a:t> </a:t>
            </a:r>
            <a:r>
              <a:rPr lang="en-US" b="1" dirty="0" err="1"/>
              <a:t>žalbenog</a:t>
            </a:r>
            <a:r>
              <a:rPr lang="en-US" b="1" dirty="0"/>
              <a:t> </a:t>
            </a:r>
            <a:r>
              <a:rPr lang="en-US" b="1" dirty="0" err="1"/>
              <a:t>postupka</a:t>
            </a:r>
            <a:r>
              <a:rPr lang="en-US" b="1" dirty="0"/>
              <a:t>. </a:t>
            </a:r>
            <a:r>
              <a:rPr lang="bs-Latn-BA" b="1" dirty="0" smtClean="0">
                <a:solidFill>
                  <a:srgbClr val="00B050"/>
                </a:solidFill>
              </a:rPr>
              <a:t>U</a:t>
            </a:r>
            <a:r>
              <a:rPr lang="en-US" b="1" dirty="0" smtClean="0">
                <a:solidFill>
                  <a:srgbClr val="00B050"/>
                </a:solidFill>
              </a:rPr>
              <a:t>RŽ </a:t>
            </a:r>
            <a:r>
              <a:rPr lang="en-US" b="1" dirty="0">
                <a:solidFill>
                  <a:srgbClr val="00B050"/>
                </a:solidFill>
              </a:rPr>
              <a:t>u </a:t>
            </a:r>
            <a:r>
              <a:rPr lang="en-US" b="1" dirty="0" err="1">
                <a:solidFill>
                  <a:srgbClr val="00B050"/>
                </a:solidFill>
              </a:rPr>
              <a:t>roku</a:t>
            </a:r>
            <a:r>
              <a:rPr lang="en-US" b="1" dirty="0">
                <a:solidFill>
                  <a:srgbClr val="00B050"/>
                </a:solidFill>
              </a:rPr>
              <a:t> od </a:t>
            </a:r>
            <a:r>
              <a:rPr lang="en-US" b="1" dirty="0" err="1">
                <a:solidFill>
                  <a:srgbClr val="00B050"/>
                </a:solidFill>
              </a:rPr>
              <a:t>sedam</a:t>
            </a:r>
            <a:r>
              <a:rPr lang="en-US" b="1" dirty="0">
                <a:solidFill>
                  <a:srgbClr val="00B050"/>
                </a:solidFill>
              </a:rPr>
              <a:t> dana </a:t>
            </a:r>
            <a:r>
              <a:rPr lang="en-US" b="1" dirty="0"/>
              <a:t>od dana </a:t>
            </a:r>
            <a:r>
              <a:rPr lang="en-US" b="1" dirty="0" err="1"/>
              <a:t>zaprimanja</a:t>
            </a:r>
            <a:r>
              <a:rPr lang="en-US" b="1" dirty="0"/>
              <a:t> </a:t>
            </a:r>
            <a:r>
              <a:rPr lang="en-US" b="1" dirty="0" err="1"/>
              <a:t>dokumentacije</a:t>
            </a:r>
            <a:r>
              <a:rPr lang="en-US" b="1" dirty="0"/>
              <a:t> od </a:t>
            </a:r>
            <a:r>
              <a:rPr lang="en-US" b="1" dirty="0" err="1"/>
              <a:t>ugovornog</a:t>
            </a:r>
            <a:r>
              <a:rPr lang="en-US" b="1" dirty="0"/>
              <a:t> organa </a:t>
            </a:r>
            <a:r>
              <a:rPr lang="en-US" b="1" dirty="0" err="1"/>
              <a:t>donosi</a:t>
            </a:r>
            <a:r>
              <a:rPr lang="en-US" b="1" dirty="0"/>
              <a:t> </a:t>
            </a:r>
            <a:r>
              <a:rPr lang="en-US" b="1" dirty="0" err="1"/>
              <a:t>posebno</a:t>
            </a:r>
            <a:r>
              <a:rPr lang="en-US" b="1" dirty="0"/>
              <a:t> </a:t>
            </a:r>
            <a:r>
              <a:rPr lang="en-US" b="1" dirty="0" err="1"/>
              <a:t>rješenje</a:t>
            </a:r>
            <a:r>
              <a:rPr lang="en-US" b="1" dirty="0"/>
              <a:t> o </a:t>
            </a:r>
            <a:r>
              <a:rPr lang="en-US" b="1" dirty="0" err="1"/>
              <a:t>povratu</a:t>
            </a:r>
            <a:r>
              <a:rPr lang="en-US" b="1" dirty="0"/>
              <a:t> </a:t>
            </a:r>
            <a:r>
              <a:rPr lang="en-US" b="1" dirty="0" err="1"/>
              <a:t>naknade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pokretanje</a:t>
            </a:r>
            <a:r>
              <a:rPr lang="en-US" b="1" dirty="0"/>
              <a:t> </a:t>
            </a:r>
            <a:r>
              <a:rPr lang="en-US" b="1" dirty="0" err="1"/>
              <a:t>žalbenog</a:t>
            </a:r>
            <a:r>
              <a:rPr lang="en-US" b="1" dirty="0"/>
              <a:t> </a:t>
            </a:r>
            <a:r>
              <a:rPr lang="en-US" b="1" dirty="0" err="1"/>
              <a:t>postupka</a:t>
            </a:r>
            <a:r>
              <a:rPr lang="en-US" b="1" dirty="0"/>
              <a:t>, </a:t>
            </a:r>
            <a:r>
              <a:rPr lang="en-US" b="1" dirty="0" err="1"/>
              <a:t>koja</a:t>
            </a:r>
            <a:r>
              <a:rPr lang="en-US" b="1" dirty="0"/>
              <a:t> se mora </a:t>
            </a:r>
            <a:r>
              <a:rPr lang="en-US" b="1" dirty="0" err="1"/>
              <a:t>sprovesti</a:t>
            </a:r>
            <a:r>
              <a:rPr lang="en-US" b="1" dirty="0"/>
              <a:t> u </a:t>
            </a:r>
            <a:r>
              <a:rPr lang="en-US" b="1" dirty="0" err="1"/>
              <a:t>roku</a:t>
            </a:r>
            <a:r>
              <a:rPr lang="en-US" b="1" dirty="0"/>
              <a:t> od 30 dana od dana </a:t>
            </a:r>
            <a:r>
              <a:rPr lang="en-US" b="1" dirty="0" err="1"/>
              <a:t>zaprimanja</a:t>
            </a:r>
            <a:r>
              <a:rPr lang="en-US" b="1" dirty="0"/>
              <a:t> </a:t>
            </a:r>
            <a:r>
              <a:rPr lang="en-US" b="1" dirty="0" err="1"/>
              <a:t>rješenja</a:t>
            </a:r>
            <a:r>
              <a:rPr lang="en-US" b="1" dirty="0"/>
              <a:t> o </a:t>
            </a:r>
            <a:r>
              <a:rPr lang="en-US" b="1" dirty="0" err="1"/>
              <a:t>povratu</a:t>
            </a:r>
            <a:r>
              <a:rPr lang="en-US" b="1" dirty="0"/>
              <a:t> </a:t>
            </a:r>
            <a:r>
              <a:rPr lang="en-US" b="1" dirty="0" err="1"/>
              <a:t>naknade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pokretanje</a:t>
            </a:r>
            <a:r>
              <a:rPr lang="en-US" b="1" dirty="0"/>
              <a:t> </a:t>
            </a:r>
            <a:r>
              <a:rPr lang="en-US" b="1" dirty="0" err="1"/>
              <a:t>žalbenog</a:t>
            </a:r>
            <a:r>
              <a:rPr lang="en-US" b="1" dirty="0"/>
              <a:t> </a:t>
            </a:r>
            <a:r>
              <a:rPr lang="en-US" b="1" dirty="0" err="1"/>
              <a:t>postupka</a:t>
            </a:r>
            <a:r>
              <a:rPr lang="en-US" b="1" dirty="0"/>
              <a:t> u </a:t>
            </a:r>
            <a:r>
              <a:rPr lang="en-US" b="1" dirty="0" err="1"/>
              <a:t>skladu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Instrukcijom</a:t>
            </a:r>
            <a:r>
              <a:rPr lang="en-US" b="1" dirty="0"/>
              <a:t> o </a:t>
            </a:r>
            <a:r>
              <a:rPr lang="en-US" b="1" dirty="0" err="1"/>
              <a:t>načinu</a:t>
            </a:r>
            <a:r>
              <a:rPr lang="en-US" b="1" dirty="0"/>
              <a:t> </a:t>
            </a:r>
            <a:r>
              <a:rPr lang="en-US" b="1" dirty="0" err="1"/>
              <a:t>uplate</a:t>
            </a:r>
            <a:r>
              <a:rPr lang="en-US" b="1" dirty="0"/>
              <a:t>, </a:t>
            </a:r>
            <a:r>
              <a:rPr lang="en-US" b="1" dirty="0" err="1"/>
              <a:t>kontrole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povrata</a:t>
            </a:r>
            <a:r>
              <a:rPr lang="en-US" b="1" dirty="0"/>
              <a:t> </a:t>
            </a:r>
            <a:r>
              <a:rPr lang="en-US" b="1" dirty="0" err="1"/>
              <a:t>taksi</a:t>
            </a:r>
            <a:r>
              <a:rPr lang="en-US" b="1" dirty="0"/>
              <a:t> </a:t>
            </a:r>
            <a:r>
              <a:rPr lang="en-US" b="1" dirty="0" err="1"/>
              <a:t>propisanih</a:t>
            </a:r>
            <a:r>
              <a:rPr lang="en-US" b="1" dirty="0"/>
              <a:t> </a:t>
            </a:r>
            <a:r>
              <a:rPr lang="en-US" b="1" dirty="0" err="1"/>
              <a:t>ovim</a:t>
            </a:r>
            <a:r>
              <a:rPr lang="en-US" b="1" dirty="0"/>
              <a:t> </a:t>
            </a:r>
            <a:r>
              <a:rPr lang="en-US" b="1" dirty="0" err="1"/>
              <a:t>članom</a:t>
            </a:r>
            <a:r>
              <a:rPr lang="en-US" b="1" dirty="0"/>
              <a:t>.</a:t>
            </a:r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83151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1349868"/>
            <a:ext cx="7714060" cy="557309"/>
          </a:xfrm>
        </p:spPr>
        <p:txBody>
          <a:bodyPr>
            <a:noAutofit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AKTIVNA 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LEGITIMACIJA 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- 97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8539"/>
            <a:ext cx="7714060" cy="3721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bs-Latn-BA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s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Žalbu </a:t>
            </a: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može podnijeti </a:t>
            </a:r>
            <a:r>
              <a:rPr lang="bs-Latn-BA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svaki privredni subjekt </a:t>
            </a: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koji ima ili je imao interes za dodjelu ugovora o javnoj nabavci i koji učini vjerojatnim da je bila ili </a:t>
            </a:r>
            <a:r>
              <a:rPr lang="bs-Latn-BA" sz="24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</a:t>
            </a: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 je u konkretnom postupku javne nabavke mogla biti prouzrokovana šteta zbog </a:t>
            </a:r>
            <a:r>
              <a:rPr lang="bs-Latn-BA" sz="24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nezakonitog</a:t>
            </a:r>
            <a:r>
              <a:rPr lang="bs-Latn-BA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 postupanja ugovornog organa, a koje se u žalbi navodi kao povreda ovog Zakona i podzakonskih akata od strane ugovornog organa  u postupku javne nabavke.</a:t>
            </a:r>
            <a:endParaRPr lang="bs-Latn-BA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sz="1500" dirty="0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352" y="4539972"/>
            <a:ext cx="2170611" cy="1939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44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402" y="914400"/>
            <a:ext cx="7686531" cy="911225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AKTIVNA LEGITIMACIJA –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97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401" y="1947333"/>
            <a:ext cx="7686531" cy="422963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Iz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definicije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slijedi da je za ulaganje žalbe potrebno  ispunjenje sledećih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uslova:</a:t>
            </a:r>
          </a:p>
          <a:p>
            <a:pPr marL="0" indent="0" algn="just">
              <a:buNone/>
            </a:pP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Da postoji </a:t>
            </a: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INTERES</a:t>
            </a:r>
          </a:p>
          <a:p>
            <a:pPr marL="0" indent="0" algn="just">
              <a:buNone/>
            </a:pP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Da  je prouzrokovana </a:t>
            </a: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ŠTETA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ili  </a:t>
            </a:r>
            <a:r>
              <a:rPr lang="bs-Latn-BA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 je šteta mogla nastupiti(ZJN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nije detaljnije objasnio ovaj dio „ili je mogla biti prouzrokovana šteta zbog postupanja ugovornog organa“)</a:t>
            </a:r>
          </a:p>
          <a:p>
            <a:pPr algn="just"/>
            <a:endParaRPr lang="bs-Latn-B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Podnosioci žalbe su obično učesnici u postupku, bilo da su preuzeli tendersku dokumentaciju, bilo da su već dostavili ponudu.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514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029" y="1123407"/>
            <a:ext cx="7707084" cy="888274"/>
          </a:xfrm>
        </p:spPr>
        <p:txBody>
          <a:bodyPr>
            <a:noAutofit/>
          </a:bodyPr>
          <a:lstStyle/>
          <a:p>
            <a:r>
              <a:rPr lang="bs-Latn-BA" sz="21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PRIMJERI </a:t>
            </a: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SUBJEKATA SA AKTIVNOM LEGITIMACIJOM NA TRAŽENJE PRAVNE ZAŠTITE</a:t>
            </a:r>
            <a:b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87" y="2011681"/>
            <a:ext cx="7903028" cy="43368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s-Latn-BA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Privredni subjekt koji nije mogao učestvovati u postupku javne nabavke zbog diskriminatornih zahtjeva u odnosu na sposobnost izvršenja ugovora</a:t>
            </a:r>
            <a:r>
              <a:rPr lang="bs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Privredni subjekt koji je spriječen da učestvuje u postupku javne nabavke zbog neopravdane primjene pregovaračkog postupka  s objavom ili bez objave obavještenja</a:t>
            </a:r>
            <a:r>
              <a:rPr lang="bs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Privredni subjekt nepravedno isključen iz učešća u postupku javne nabavke.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14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918" y="897924"/>
            <a:ext cx="7444431" cy="792765"/>
          </a:xfrm>
        </p:spPr>
        <p:txBody>
          <a:bodyPr>
            <a:normAutofit fontScale="90000"/>
          </a:bodyPr>
          <a:lstStyle/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STRUKTURA PREZENTACIJE</a:t>
            </a: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bs-Latn-BA" dirty="0" smtClean="0"/>
              <a:t>Pravilno </a:t>
            </a:r>
            <a:r>
              <a:rPr lang="bs-Latn-BA" dirty="0"/>
              <a:t>pisanje žalbe od strane žalitelja</a:t>
            </a:r>
          </a:p>
          <a:p>
            <a:r>
              <a:rPr lang="bs-Latn-BA" dirty="0"/>
              <a:t>P</a:t>
            </a:r>
            <a:r>
              <a:rPr lang="bs-Latn-BA" dirty="0" smtClean="0"/>
              <a:t>roslijeđivanje </a:t>
            </a:r>
            <a:r>
              <a:rPr lang="bs-Latn-BA" dirty="0"/>
              <a:t>žalbe ugovornom organu i uplata troškova na ime vođenja postupka po žalbi (IDZJN)</a:t>
            </a:r>
          </a:p>
          <a:p>
            <a:r>
              <a:rPr lang="bs-Latn-BA" dirty="0" smtClean="0"/>
              <a:t>Aktivna </a:t>
            </a:r>
            <a:r>
              <a:rPr lang="bs-Latn-BA" dirty="0"/>
              <a:t>legitimacija</a:t>
            </a:r>
          </a:p>
          <a:p>
            <a:r>
              <a:rPr lang="bs-Latn-BA" dirty="0"/>
              <a:t>P</a:t>
            </a:r>
            <a:r>
              <a:rPr lang="bs-Latn-BA" dirty="0" smtClean="0"/>
              <a:t>ostupanje </a:t>
            </a:r>
            <a:r>
              <a:rPr lang="bs-Latn-BA" dirty="0"/>
              <a:t>ugovornog organa prilikom žaprimanja žalbe</a:t>
            </a:r>
          </a:p>
          <a:p>
            <a:r>
              <a:rPr lang="bs-Latn-BA" dirty="0" smtClean="0"/>
              <a:t>Postupanje </a:t>
            </a:r>
            <a:r>
              <a:rPr lang="bs-Latn-BA" dirty="0"/>
              <a:t>ugovornog organa sa neurednom žalbom (IDZJN)</a:t>
            </a:r>
          </a:p>
          <a:p>
            <a:r>
              <a:rPr lang="bs-Latn-BA" dirty="0" smtClean="0"/>
              <a:t>Postupanje </a:t>
            </a:r>
            <a:r>
              <a:rPr lang="bs-Latn-BA" dirty="0"/>
              <a:t>ugovornog organa sa urenom žalbom (IDZJN)</a:t>
            </a:r>
          </a:p>
          <a:p>
            <a:r>
              <a:rPr lang="bs-Latn-BA" dirty="0" smtClean="0"/>
              <a:t>Kada </a:t>
            </a:r>
            <a:r>
              <a:rPr lang="bs-Latn-BA" dirty="0"/>
              <a:t>se protiv akta ugovornog organa može podnijeti žalba URŽ-u, a kada tužba Sudu BiH (IDZJN)</a:t>
            </a:r>
          </a:p>
          <a:p>
            <a:r>
              <a:rPr lang="bs-Latn-BA" dirty="0" smtClean="0"/>
              <a:t>Postupanje </a:t>
            </a:r>
            <a:r>
              <a:rPr lang="bs-Latn-BA" dirty="0"/>
              <a:t>URŽ-a po žalbi</a:t>
            </a:r>
          </a:p>
          <a:p>
            <a:r>
              <a:rPr lang="bs-Latn-BA" dirty="0" smtClean="0"/>
              <a:t>Postupanje </a:t>
            </a:r>
            <a:r>
              <a:rPr lang="bs-Latn-BA" dirty="0"/>
              <a:t>URŽ-a u vezi sa vraćanjem naknade troškova (IDZJN)</a:t>
            </a:r>
          </a:p>
          <a:p>
            <a:r>
              <a:rPr lang="bs-Latn-BA" dirty="0"/>
              <a:t>A</a:t>
            </a:r>
            <a:r>
              <a:rPr lang="bs-Latn-BA" dirty="0" smtClean="0"/>
              <a:t>dvokatski </a:t>
            </a:r>
            <a:r>
              <a:rPr lang="bs-Latn-BA" dirty="0"/>
              <a:t>troškovi</a:t>
            </a:r>
          </a:p>
          <a:p>
            <a:r>
              <a:rPr lang="bs-Latn-BA" dirty="0"/>
              <a:t>N</a:t>
            </a:r>
            <a:r>
              <a:rPr lang="bs-Latn-BA" dirty="0" smtClean="0"/>
              <a:t>aknada </a:t>
            </a:r>
            <a:r>
              <a:rPr lang="bs-Latn-BA" dirty="0"/>
              <a:t>štete</a:t>
            </a:r>
          </a:p>
          <a:p>
            <a:endParaRPr lang="bs-Latn-BA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416" y="4843848"/>
            <a:ext cx="1492583" cy="201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931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981D4B-3E4B-AFCE-1595-CEB0A02F8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724" y="840259"/>
            <a:ext cx="7103076" cy="1029730"/>
          </a:xfrm>
        </p:spPr>
        <p:txBody>
          <a:bodyPr>
            <a:noAutofit/>
          </a:bodyPr>
          <a:lstStyle/>
          <a:p>
            <a:r>
              <a:rPr lang="bs-Latn-BA" sz="3200" b="1" dirty="0">
                <a:latin typeface="Arial" panose="020B0604020202020204" pitchFamily="34" charset="0"/>
                <a:cs typeface="Arial" panose="020B0604020202020204" pitchFamily="34" charset="0"/>
              </a:rPr>
              <a:t>POSTUPANJE DRUGOSTEPENOG ORGANA PO ŽALBI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A5DEFD-5FC8-2A2A-4D8A-F55119C61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790700"/>
            <a:ext cx="7658100" cy="32385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Latn-BA" sz="1600" b="1" dirty="0">
                <a:latin typeface="Arial" panose="020B0604020202020204" pitchFamily="34" charset="0"/>
                <a:cs typeface="Arial" panose="020B0604020202020204" pitchFamily="34" charset="0"/>
              </a:rPr>
              <a:t>URŽ provjerava da li je žalba potpuna  i da li postoji </a:t>
            </a:r>
          </a:p>
          <a:p>
            <a:pPr marL="0" indent="0" algn="just">
              <a:buNone/>
            </a:pPr>
            <a:r>
              <a:rPr lang="sr-Latn-BA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- Dokaz o uplaćenoj naknadi </a:t>
            </a:r>
            <a:r>
              <a:rPr lang="sr-Latn-BA" sz="16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sr-Latn-BA" sz="1600" dirty="0">
                <a:latin typeface="Arial" panose="020B0604020202020204" pitchFamily="34" charset="0"/>
                <a:cs typeface="Arial" panose="020B0604020202020204" pitchFamily="34" charset="0"/>
              </a:rPr>
              <a:t>žalitelj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 je obvezan dostaviti dokaz o uplati naknade za pokretanje žalbenog postupka (i dokaz o uplati administrativne takse), </a:t>
            </a:r>
            <a:r>
              <a:rPr lang="sl-SI" sz="16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roku</a:t>
            </a:r>
            <a:r>
              <a:rPr lang="sl-SI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l-SI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 dana</a:t>
            </a:r>
            <a:r>
              <a:rPr lang="sl-SI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od prijema dopisa URŽ-a kojim se nalaže žaliocu da upotpuni žalbu plaćanjem naknade („podnesak nepotpun“)</a:t>
            </a:r>
            <a:endParaRPr lang="sr-Latn-B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sr-Latn-BA" sz="1600" dirty="0">
                <a:latin typeface="Arial" panose="020B0604020202020204" pitchFamily="34" charset="0"/>
                <a:cs typeface="Arial" panose="020B0604020202020204" pitchFamily="34" charset="0"/>
              </a:rPr>
              <a:t>- Poziv žaliocu da upotpuni žalbu u </a:t>
            </a:r>
            <a:r>
              <a:rPr lang="sr-Latn-BA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roku od 3 dana</a:t>
            </a:r>
          </a:p>
          <a:p>
            <a:pPr marL="0" indent="0" algn="just">
              <a:buNone/>
            </a:pPr>
            <a:r>
              <a:rPr lang="sr-Latn-BA" sz="1600" dirty="0">
                <a:latin typeface="Arial" panose="020B0604020202020204" pitchFamily="34" charset="0"/>
                <a:cs typeface="Arial" panose="020B0604020202020204" pitchFamily="34" charset="0"/>
              </a:rPr>
              <a:t>- Neurednu žalbu URŽ odbacuje zaključkom</a:t>
            </a:r>
          </a:p>
          <a:p>
            <a:pPr marL="0" indent="0" algn="just">
              <a:buNone/>
            </a:pPr>
            <a:r>
              <a:rPr lang="sr-Latn-BA" sz="1600" dirty="0">
                <a:latin typeface="Arial" panose="020B0604020202020204" pitchFamily="34" charset="0"/>
                <a:cs typeface="Arial" panose="020B0604020202020204" pitchFamily="34" charset="0"/>
              </a:rPr>
              <a:t>- Ne odbacuje se ako se iz sadržaja može postupati, ima postavljen žalbeni zahtjev i dokaz o plaćenoj naknadi za pokretanje žalbenog postupka</a:t>
            </a:r>
          </a:p>
          <a:p>
            <a:pPr marL="257175" indent="-257175" algn="just"/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>
              <a:highlight>
                <a:srgbClr val="FFFF00"/>
              </a:highlight>
            </a:endParaRPr>
          </a:p>
          <a:p>
            <a:endParaRPr lang="bs-Latn-BA" dirty="0">
              <a:highlight>
                <a:srgbClr val="FFFF00"/>
              </a:highlight>
            </a:endParaRPr>
          </a:p>
          <a:p>
            <a:endParaRPr lang="bs-Latn-BA" dirty="0">
              <a:highlight>
                <a:srgbClr val="FFFF00"/>
              </a:highlight>
            </a:endParaRPr>
          </a:p>
          <a:p>
            <a:endParaRPr lang="bs-Latn-BA" dirty="0">
              <a:highlight>
                <a:srgbClr val="FFFF00"/>
              </a:highlight>
            </a:endParaRPr>
          </a:p>
          <a:p>
            <a:endParaRPr lang="bs-Latn-BA" dirty="0">
              <a:highlight>
                <a:srgbClr val="FFFF00"/>
              </a:highlight>
            </a:endParaRPr>
          </a:p>
          <a:p>
            <a:endParaRPr lang="bs-Latn-BA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bs-Latn-BA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bs-Latn-BA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488649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770" y="1000789"/>
            <a:ext cx="6698513" cy="1148317"/>
          </a:xfrm>
        </p:spPr>
        <p:txBody>
          <a:bodyPr>
            <a:noAutofit/>
          </a:bodyPr>
          <a:lstStyle/>
          <a:p>
            <a:pPr algn="ctr"/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OVLAŠTENJE URŽ-a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U POSTUPKU PRAVNE ZAŠTITE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-104.</a:t>
            </a: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351" y="2537255"/>
            <a:ext cx="6666994" cy="26979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s-Latn-BA" sz="13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1500" b="1" dirty="0">
                <a:latin typeface="Arial" panose="020B0604020202020204" pitchFamily="34" charset="0"/>
                <a:cs typeface="Arial" panose="020B0604020202020204" pitchFamily="34" charset="0"/>
              </a:rPr>
              <a:t>(1) </a:t>
            </a: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URŽ u postupku pravne zaštite postupa u granicama zahtjeva iz žalbe, a po službenoj dužnosti u odnosu na apsolutno bitne povrede.</a:t>
            </a:r>
          </a:p>
          <a:p>
            <a:pPr marL="0" indent="0">
              <a:buNone/>
            </a:pPr>
            <a:endParaRPr lang="bs-Latn-B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r>
              <a:rPr lang="bs-Latn-BA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URŽ nije dužan kontrolisati činjenično i pravno stanje  koje je bilo predmet predhodne žalbe u istom postupku javne nabavke. </a:t>
            </a:r>
          </a:p>
          <a:p>
            <a:endParaRPr lang="bs-Latn-BA" sz="1350" dirty="0"/>
          </a:p>
        </p:txBody>
      </p:sp>
    </p:spTree>
    <p:extLst>
      <p:ext uri="{BB962C8B-B14F-4D97-AF65-F5344CB8AC3E}">
        <p14:creationId xmlns:p14="http://schemas.microsoft.com/office/powerpoint/2010/main" val="8709975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44596" y="1288326"/>
            <a:ext cx="6069750" cy="613574"/>
          </a:xfrm>
        </p:spPr>
        <p:txBody>
          <a:bodyPr>
            <a:noAutofit/>
          </a:bodyPr>
          <a:lstStyle/>
          <a:p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ODLUČIVANJE URŽ-A PO ŽALBI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- 111.</a:t>
            </a: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1254642" y="2388339"/>
            <a:ext cx="6602819" cy="3405076"/>
          </a:xfrm>
        </p:spPr>
        <p:txBody>
          <a:bodyPr>
            <a:normAutofit/>
          </a:bodyPr>
          <a:lstStyle/>
          <a:p>
            <a:pPr algn="just">
              <a:spcBef>
                <a:spcPts val="360"/>
              </a:spcBef>
            </a:pPr>
            <a:r>
              <a:rPr lang="sr-Latn-BA" sz="1500" dirty="0">
                <a:latin typeface="Arial" panose="020B0604020202020204" pitchFamily="34" charset="0"/>
                <a:cs typeface="Arial" panose="020B0604020202020204" pitchFamily="34" charset="0"/>
              </a:rPr>
              <a:t>U postupku pravne zaštite URŽ može:</a:t>
            </a:r>
          </a:p>
          <a:p>
            <a:pPr algn="just">
              <a:spcBef>
                <a:spcPts val="360"/>
              </a:spcBef>
            </a:pPr>
            <a:r>
              <a:rPr lang="sr-Latn-BA" sz="1500" dirty="0">
                <a:latin typeface="Arial" panose="020B0604020202020204" pitchFamily="34" charset="0"/>
                <a:cs typeface="Arial" panose="020B0604020202020204" pitchFamily="34" charset="0"/>
              </a:rPr>
              <a:t>Obustaviti postupak po žalbi zbog odustajanja od žalbe;</a:t>
            </a:r>
          </a:p>
          <a:p>
            <a:pPr algn="just">
              <a:spcBef>
                <a:spcPts val="360"/>
              </a:spcBef>
            </a:pPr>
            <a:r>
              <a:rPr lang="sr-Latn-BA" sz="1500" dirty="0">
                <a:latin typeface="Arial" panose="020B0604020202020204" pitchFamily="34" charset="0"/>
                <a:cs typeface="Arial" panose="020B0604020202020204" pitchFamily="34" charset="0"/>
              </a:rPr>
              <a:t>Odbaciti žalbu zaključkom zbog nenadležnosti, nedopuštenosti, neurednosti, neblagovremenosti i zbog toga što je izjavljena od lica koje nema aktivnu legitimaciju;</a:t>
            </a:r>
          </a:p>
          <a:p>
            <a:pPr algn="just">
              <a:spcBef>
                <a:spcPts val="360"/>
              </a:spcBef>
            </a:pPr>
            <a:r>
              <a:rPr lang="sr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Usvojiti žalbu, poništiti odluku, postupak ili radnju u dijelu  u kojem je povrijeđen zakon ili podzakonski akti;</a:t>
            </a:r>
          </a:p>
          <a:p>
            <a:pPr algn="just">
              <a:spcBef>
                <a:spcPts val="360"/>
              </a:spcBef>
            </a:pPr>
            <a:r>
              <a:rPr lang="sr-Latn-BA" sz="1500" dirty="0">
                <a:latin typeface="Arial" panose="020B0604020202020204" pitchFamily="34" charset="0"/>
                <a:cs typeface="Arial" panose="020B0604020202020204" pitchFamily="34" charset="0"/>
              </a:rPr>
              <a:t>Odlučiti o zahtjevu UO za nastavak postupka;</a:t>
            </a:r>
          </a:p>
          <a:p>
            <a:pPr algn="just">
              <a:spcBef>
                <a:spcPts val="360"/>
              </a:spcBef>
            </a:pPr>
            <a:r>
              <a:rPr lang="sr-Latn-BA" sz="1500" dirty="0">
                <a:latin typeface="Arial" panose="020B0604020202020204" pitchFamily="34" charset="0"/>
                <a:cs typeface="Arial" panose="020B0604020202020204" pitchFamily="34" charset="0"/>
              </a:rPr>
              <a:t>Poništiti ugovor (uz ispunjenje posebnih uslova iz člana 111. stav (2)</a:t>
            </a:r>
          </a:p>
          <a:p>
            <a:pPr algn="just">
              <a:spcBef>
                <a:spcPts val="360"/>
              </a:spcBef>
            </a:pPr>
            <a:endParaRPr lang="sr-Latn-B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360"/>
              </a:spcBef>
              <a:buNone/>
            </a:pPr>
            <a:r>
              <a:rPr lang="sr-Latn-BA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sr-Latn-BA" b="1" u="sng" dirty="0">
                <a:latin typeface="Arial" panose="020B0604020202020204" pitchFamily="34" charset="0"/>
                <a:cs typeface="Arial" panose="020B0604020202020204" pitchFamily="34" charset="0"/>
              </a:rPr>
              <a:t>ODLUKE URŽ-A SU  KONAČNE I IZVRŠNE.</a:t>
            </a:r>
          </a:p>
          <a:p>
            <a:pPr algn="ctr"/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374619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004" y="1064586"/>
            <a:ext cx="5939498" cy="855894"/>
          </a:xfrm>
        </p:spPr>
        <p:txBody>
          <a:bodyPr>
            <a:normAutofit/>
          </a:bodyPr>
          <a:lstStyle/>
          <a:p>
            <a:pPr algn="ctr"/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NOVA ODREDBA KOD POSTUPANJA DRUGOSTEPENOG ORGANA</a:t>
            </a:r>
            <a:endParaRPr lang="bs-Latn-B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2247900"/>
            <a:ext cx="7162800" cy="27051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URŽ može: „</a:t>
            </a:r>
            <a:r>
              <a:rPr lang="bs-Latn-BA" sz="15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odlučiti o zahtjevu ugovornog organa za nastavak postupka javne nabavke u bilo kojem trenutku nakon prijema žalbe, a do donošenja odluke URŽ-a po ispunjenju uslova u smislu da odluka o obustavi postupka ne prouzrokuje nesrazmjernu štetu na račun javnog interesa.</a:t>
            </a:r>
            <a:endParaRPr lang="en-US" sz="1500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sz="1500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s-Latn-BA" sz="15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Zahtjev ugovornog organa za nastavak postupka mora biti obrazložen, a teret dokazivanja na postojanje okolnosti za nastavak postupka je na ugovornom organu.URŽ će donijeti odluku po zahtjevu za nastavak postupka javne nabavke u roku </a:t>
            </a:r>
            <a:r>
              <a:rPr lang="bs-Latn-BA" sz="15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pet dana </a:t>
            </a:r>
            <a:r>
              <a:rPr lang="bs-Latn-BA" sz="15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dana dostavljanja dokumentacije po žalbi od strane ugovornog organa, odnosno podnošenja zahtjeva, ako je zahtjev dostavljen </a:t>
            </a:r>
            <a:r>
              <a:rPr lang="bs-Latn-BA" sz="15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nakon što je </a:t>
            </a:r>
            <a:r>
              <a:rPr lang="bs-Latn-BA" sz="15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ugovorni organ dostavio žalbu sa dokumentacijom.</a:t>
            </a:r>
          </a:p>
        </p:txBody>
      </p:sp>
      <p:pic>
        <p:nvPicPr>
          <p:cNvPr id="4" name="Picture 4" descr="Otvorite fotografiju">
            <a:extLst>
              <a:ext uri="{FF2B5EF4-FFF2-40B4-BE49-F238E27FC236}">
                <a16:creationId xmlns:a16="http://schemas.microsoft.com/office/drawing/2014/main" xmlns="" id="{11C41952-1D23-9E50-1750-840A5C2F40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961" y="5126379"/>
            <a:ext cx="1858040" cy="874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50644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0336" y="1048636"/>
            <a:ext cx="6288723" cy="893136"/>
          </a:xfrm>
        </p:spPr>
        <p:txBody>
          <a:bodyPr>
            <a:normAutofit/>
          </a:bodyPr>
          <a:lstStyle/>
          <a:p>
            <a:r>
              <a:rPr lang="bs-Latn-BA" sz="2100" b="1" dirty="0">
                <a:latin typeface="Arial" panose="020B0604020202020204" pitchFamily="34" charset="0"/>
                <a:cs typeface="Arial" panose="020B0604020202020204" pitchFamily="34" charset="0"/>
              </a:rPr>
              <a:t>NAKNADA TROŠKOVA ZA ADVOKATE U F BIH</a:t>
            </a:r>
            <a:endParaRPr lang="bs-Latn-BA" sz="2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0337" y="2348467"/>
            <a:ext cx="6499150" cy="3397104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„Usvajajući žalbeni zahtjev, ovo tijelo usvaja zahtjev za nakanadu troškova sastava iste po imenovanom punomoćniku, advokatu __________ u ukupnom iznosu od 280,80 KM u skladu sa članom 105. stav (2) Zakona o upravnom postupku  i člana 18. stav (2) Tarife o nagradama i naknadi troškova za rad advokata u F BiH, koji propisuje naknadu u neprocjenjivim predmetima za sastav žalbe u upravnom postupku, a koji se satoje od:</a:t>
            </a:r>
          </a:p>
          <a:p>
            <a:pPr marL="0" indent="0" algn="just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     - sastava žalbe u upravnom postupku  u iznosu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od</a:t>
            </a:r>
          </a:p>
          <a:p>
            <a:pPr marL="0" indent="0" algn="just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240,00 KM</a:t>
            </a:r>
          </a:p>
          <a:p>
            <a:pPr marL="0" indent="0" algn="just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      -iznos PDV-a 40,80 KM  </a:t>
            </a:r>
          </a:p>
          <a:p>
            <a:pPr marL="0" indent="0" algn="just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     Žalbeni zahtjev u preostalom dijelu  odbija se kao neosnovan.</a:t>
            </a:r>
          </a:p>
          <a:p>
            <a:pPr marL="0" indent="0">
              <a:buNone/>
            </a:pPr>
            <a:endParaRPr lang="bs-Latn-BA" dirty="0"/>
          </a:p>
          <a:p>
            <a:pPr marL="0" indent="0">
              <a:buNone/>
            </a:pPr>
            <a:endParaRPr lang="bs-Latn-BA" dirty="0"/>
          </a:p>
          <a:p>
            <a:pPr marL="0" indent="0">
              <a:buNone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509226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005" y="1072560"/>
            <a:ext cx="5783043" cy="853263"/>
          </a:xfrm>
        </p:spPr>
        <p:txBody>
          <a:bodyPr>
            <a:normAutofit/>
          </a:bodyPr>
          <a:lstStyle/>
          <a:p>
            <a:r>
              <a:rPr lang="bs-Latn-BA" sz="2100" b="1" dirty="0">
                <a:latin typeface="Arial" panose="020B0604020202020204" pitchFamily="34" charset="0"/>
                <a:cs typeface="Arial" panose="020B0604020202020204" pitchFamily="34" charset="0"/>
              </a:rPr>
              <a:t>NAKNADA TROŠKOVA ZA ADVOKATE U RS</a:t>
            </a:r>
            <a:endParaRPr lang="bs-Latn-BA" sz="2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1594" y="2539853"/>
            <a:ext cx="6032752" cy="30542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s-Latn-BA" dirty="0"/>
              <a:t>„</a:t>
            </a:r>
            <a:r>
              <a:rPr lang="bs-Latn-BA" sz="1125" dirty="0">
                <a:latin typeface="Arial" panose="020B0604020202020204" pitchFamily="34" charset="0"/>
                <a:cs typeface="Arial" panose="020B0604020202020204" pitchFamily="34" charset="0"/>
              </a:rPr>
              <a:t>Usvajajući žalbeni zahtjev, ovo tijelo usvaja zahtjev za nakanadu troškova sastava iste po imenovanom punomoćniku, advokatu __________ u ukupnom iznosu od  658,00KM, shodno članu 105. Zakona o upravnom postupku  (primjenom tarifnog broja 3. –Tarife i nagradama i naknadama troškova za rad advokata  („Službeni glasnik RS“, broj: 68/05), a koji se sastoje od:</a:t>
            </a:r>
          </a:p>
          <a:p>
            <a:pPr marL="0" indent="0">
              <a:buNone/>
            </a:pPr>
            <a:r>
              <a:rPr lang="bs-Latn-BA" sz="1125" dirty="0">
                <a:latin typeface="Arial" panose="020B0604020202020204" pitchFamily="34" charset="0"/>
                <a:cs typeface="Arial" panose="020B0604020202020204" pitchFamily="34" charset="0"/>
              </a:rPr>
              <a:t>-sastava žalbe u upravnom postupku  u iznosu od 450,00 KM</a:t>
            </a:r>
          </a:p>
          <a:p>
            <a:pPr marL="0" indent="0">
              <a:buNone/>
            </a:pPr>
            <a:r>
              <a:rPr lang="bs-Latn-BA" sz="1125" dirty="0">
                <a:latin typeface="Arial" panose="020B0604020202020204" pitchFamily="34" charset="0"/>
                <a:cs typeface="Arial" panose="020B0604020202020204" pitchFamily="34" charset="0"/>
              </a:rPr>
              <a:t>-paušal u iznosu od 112,50 KM (shodno tarifnom broju 12. gore navedene Tarife</a:t>
            </a:r>
          </a:p>
          <a:p>
            <a:pPr marL="0" indent="0">
              <a:buNone/>
            </a:pPr>
            <a:r>
              <a:rPr lang="bs-Latn-BA" sz="1125" dirty="0">
                <a:latin typeface="Arial" panose="020B0604020202020204" pitchFamily="34" charset="0"/>
                <a:cs typeface="Arial" panose="020B0604020202020204" pitchFamily="34" charset="0"/>
              </a:rPr>
              <a:t>-iznos PDV-a od 95,50 KM.</a:t>
            </a:r>
          </a:p>
          <a:p>
            <a:pPr marL="0" indent="0">
              <a:buNone/>
            </a:pPr>
            <a:endParaRPr lang="bs-Latn-BA" sz="112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bs-Latn-BA" sz="1125" dirty="0">
                <a:latin typeface="Arial" panose="020B0604020202020204" pitchFamily="34" charset="0"/>
                <a:cs typeface="Arial" panose="020B0604020202020204" pitchFamily="34" charset="0"/>
              </a:rPr>
              <a:t>Žalbeni zahtjev u preostalom dijelu  odbija se kao neosnovan.</a:t>
            </a:r>
          </a:p>
        </p:txBody>
      </p:sp>
    </p:spTree>
    <p:extLst>
      <p:ext uri="{BB962C8B-B14F-4D97-AF65-F5344CB8AC3E}">
        <p14:creationId xmlns:p14="http://schemas.microsoft.com/office/powerpoint/2010/main" val="27890687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903" y="1368030"/>
            <a:ext cx="5732610" cy="629564"/>
          </a:xfrm>
        </p:spPr>
        <p:txBody>
          <a:bodyPr>
            <a:normAutofit/>
          </a:bodyPr>
          <a:lstStyle/>
          <a:p>
            <a:pPr algn="ctr"/>
            <a:r>
              <a:rPr lang="sr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UPRAVNI SPOR- 115</a:t>
            </a:r>
            <a:r>
              <a:rPr lang="sr-Latn-BA" sz="21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bs-Latn-BA" sz="2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8182" y="2404287"/>
            <a:ext cx="6131331" cy="3085685"/>
          </a:xfrm>
        </p:spPr>
        <p:txBody>
          <a:bodyPr>
            <a:normAutofit/>
          </a:bodyPr>
          <a:lstStyle/>
          <a:p>
            <a:pPr marL="192882" lvl="1" indent="-192882" algn="just"/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UO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učesnik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postupku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podnijeti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zahtjev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odgađanje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konačnog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rješenja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zaključka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URŽ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zajedno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tužbom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kojom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pokreće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upravni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350" dirty="0" err="1">
                <a:latin typeface="Arial" panose="020B0604020202020204" pitchFamily="34" charset="0"/>
                <a:cs typeface="Arial" panose="020B0604020202020204" pitchFamily="34" charset="0"/>
              </a:rPr>
              <a:t>spor</a:t>
            </a:r>
            <a:r>
              <a:rPr lang="en-US" altLang="sr-Latn-RS" sz="13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bs-Latn-BA" altLang="sr-Latn-RS" sz="13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ctr">
              <a:buNone/>
            </a:pPr>
            <a:r>
              <a:rPr lang="bs-Latn-BA" altLang="sr-Latn-RS" sz="135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bs-Latn-BA" altLang="sr-Latn-RS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LI SE UPRAVNI SPOR VODI PROTIV URŽ-A </a:t>
            </a:r>
          </a:p>
          <a:p>
            <a:pPr marL="0" lvl="1" indent="0" algn="ctr">
              <a:buNone/>
            </a:pPr>
            <a:r>
              <a:rPr lang="bs-Latn-BA" altLang="sr-Latn-RS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KAO INSTITUCIJE ILI PROTIV   KONAČNOG I</a:t>
            </a:r>
          </a:p>
          <a:p>
            <a:pPr marL="0" lvl="1" indent="0" algn="ctr">
              <a:buNone/>
            </a:pPr>
            <a:r>
              <a:rPr lang="bs-Latn-BA" altLang="sr-Latn-RS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IZVRŠNOG AKTA URŽ-A???</a:t>
            </a:r>
          </a:p>
          <a:p>
            <a:pPr marL="0" lvl="1" indent="0" algn="ctr">
              <a:buNone/>
            </a:pPr>
            <a:endParaRPr lang="en-US" altLang="sr-Latn-R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ctr">
              <a:buNone/>
            </a:pPr>
            <a:r>
              <a:rPr lang="en-US" altLang="sr-Latn-RS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bs-Latn-BA" altLang="sr-Latn-RS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li postoji mogućnost preispitivanja Presude Suda BiH, </a:t>
            </a:r>
            <a:endParaRPr lang="en-US" altLang="sr-Latn-RS" sz="135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ctr">
              <a:buNone/>
            </a:pPr>
            <a:r>
              <a:rPr lang="en-US" altLang="sr-Latn-R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bs-Latn-BA" altLang="sr-Latn-RS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tj.</a:t>
            </a:r>
            <a:r>
              <a:rPr lang="en-US" altLang="sr-Latn-RS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altLang="sr-Latn-RS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njegovog upravnog odjeljenja???????????</a:t>
            </a:r>
          </a:p>
          <a:p>
            <a:pPr marL="0" lvl="1" indent="0" algn="ctr">
              <a:buNone/>
            </a:pPr>
            <a:endParaRPr lang="bs-Latn-BA" altLang="sr-Latn-RS" sz="135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732880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156" y="1104457"/>
            <a:ext cx="6123357" cy="869212"/>
          </a:xfrm>
        </p:spPr>
        <p:txBody>
          <a:bodyPr>
            <a:normAutofit/>
          </a:bodyPr>
          <a:lstStyle/>
          <a:p>
            <a:pPr algn="ctr"/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NAKNADA ŠTETE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– 121</a:t>
            </a: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bs-Latn-B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9206" y="2457450"/>
            <a:ext cx="6015447" cy="2913017"/>
          </a:xfrm>
        </p:spPr>
        <p:txBody>
          <a:bodyPr/>
          <a:lstStyle/>
          <a:p>
            <a:pPr marL="0" indent="0" algn="ctr">
              <a:spcBef>
                <a:spcPts val="360"/>
              </a:spcBef>
              <a:buSzPct val="45000"/>
              <a:buNone/>
            </a:pP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Često se u žalbi ističe i </a:t>
            </a:r>
            <a:r>
              <a:rPr lang="bs-Latn-BA" sz="1500" b="1" dirty="0">
                <a:latin typeface="Arial" panose="020B0604020202020204" pitchFamily="34" charset="0"/>
                <a:cs typeface="Arial" panose="020B0604020202020204" pitchFamily="34" charset="0"/>
              </a:rPr>
              <a:t>zahtjev za naknadu štete</a:t>
            </a: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spcBef>
                <a:spcPts val="360"/>
              </a:spcBef>
              <a:buSzPct val="45000"/>
              <a:buNone/>
            </a:pPr>
            <a:endParaRPr lang="bs-Latn-B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360"/>
              </a:spcBef>
              <a:buSzPct val="45000"/>
              <a:buNone/>
            </a:pPr>
            <a:r>
              <a:rPr lang="bs-Latn-BA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PROTIV KOGA SE POKREĆE ZAHTJEV ZA NAKNADU ŠTETE I PRED KOJIM SUDOM?</a:t>
            </a:r>
            <a:endParaRPr lang="en-US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360"/>
              </a:spcBef>
              <a:buSzPct val="45000"/>
              <a:buNone/>
            </a:pPr>
            <a:endParaRPr lang="en-US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360"/>
              </a:spcBef>
              <a:buSzPct val="45000"/>
              <a:buNone/>
            </a:pPr>
            <a:endParaRPr lang="bs-Latn-BA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360"/>
              </a:spcBef>
              <a:buSzPct val="45000"/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60"/>
              </a:spcBef>
              <a:buSzPct val="45000"/>
            </a:pPr>
            <a:endParaRPr lang="en-US" alt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2801843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bs-Latn-BA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bs-Latn-BA" sz="2800" b="1" dirty="0">
                <a:latin typeface="Arial" pitchFamily="34" charset="0"/>
                <a:cs typeface="Arial" pitchFamily="34" charset="0"/>
              </a:rPr>
            </a:br>
            <a:r>
              <a:rPr lang="bs-Latn-B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s-Latn-B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12776"/>
            <a:ext cx="8335838" cy="4536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s-Latn-BA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bs-Latn-B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  <a:p>
            <a:pPr marL="0" indent="0" algn="just">
              <a:buNone/>
            </a:pPr>
            <a:r>
              <a:rPr lang="bs-Latn-B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bs-Latn-B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bs-Latn-B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Hvala </a:t>
            </a:r>
            <a:r>
              <a:rPr lang="bs-Latn-BA" sz="40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bs-Latn-BA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pažnji!</a:t>
            </a:r>
          </a:p>
          <a:p>
            <a:pPr marL="0" indent="0" algn="just">
              <a:buNone/>
            </a:pPr>
            <a:r>
              <a:rPr lang="bs-Latn-B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bs-Latn-B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bs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officesa@paragraf.ba</a:t>
            </a:r>
          </a:p>
          <a:p>
            <a:pPr marL="0" indent="0" algn="just">
              <a:buNone/>
            </a:pP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+ </a:t>
            </a:r>
            <a:r>
              <a:rPr lang="bs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387 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33 873 </a:t>
            </a:r>
            <a:r>
              <a:rPr lang="bs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770</a:t>
            </a:r>
          </a:p>
          <a:p>
            <a:pPr marL="0" indent="0" algn="just">
              <a:buNone/>
            </a:pP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+ </a:t>
            </a:r>
            <a:r>
              <a:rPr lang="bs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387 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33 873 771</a:t>
            </a:r>
            <a:endParaRPr lang="bs-Latn-BA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3300" lvl="8" indent="0" algn="just">
              <a:buNone/>
            </a:pPr>
            <a:r>
              <a:rPr lang="bs-Latn-B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bs-Latn-B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</a:p>
          <a:p>
            <a:pPr marL="3543300" lvl="8" indent="0" algn="just">
              <a:buNone/>
            </a:pPr>
            <a:r>
              <a:rPr lang="bs-Latn-BA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bs-Latn-BA" sz="2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Amina Malkić</a:t>
            </a:r>
          </a:p>
          <a:p>
            <a:pPr marL="3543300" lvl="8" indent="0" algn="just">
              <a:buNone/>
            </a:pPr>
            <a:r>
              <a:rPr lang="bs-Latn-BA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ovlašteni predavač AJN</a:t>
            </a:r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bs-Latn-B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</a:pPr>
            <a:endParaRPr lang="bs-Latn-B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s-Latn-BA" b="1" dirty="0">
                <a:solidFill>
                  <a:schemeClr val="tx1"/>
                </a:solidFill>
              </a:rPr>
              <a:t>Sarajevo, 03.09.2024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623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980303"/>
            <a:ext cx="7278130" cy="924570"/>
          </a:xfrm>
        </p:spPr>
        <p:txBody>
          <a:bodyPr>
            <a:normAutofit fontScale="90000"/>
          </a:bodyPr>
          <a:lstStyle/>
          <a:p>
            <a:r>
              <a:rPr lang="bs-Latn-BA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31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PRAVILNO PISANJE ŽALBE OD STRANE ŽALITELJA</a:t>
            </a:r>
            <a:r>
              <a:rPr lang="bs-Latn-BA" dirty="0"/>
              <a:t/>
            </a:r>
            <a:br>
              <a:rPr lang="bs-Latn-BA" dirty="0"/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11" y="1904873"/>
            <a:ext cx="7946939" cy="427208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bs-Latn-BA" dirty="0" smtClean="0"/>
              <a:t>•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Način pisanja žalbe</a:t>
            </a: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Dostavljanje žalbe potpisane od neovlaštenog lica i bez punomoći</a:t>
            </a: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Dostavljanje žalbe bez podataka o predmetu i nazivu nabavke</a:t>
            </a: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Žalitelji nerijetko uvode navode koji se tiču npr robe koju oni ne prodaju </a:t>
            </a: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Žalba bez pečata </a:t>
            </a:r>
          </a:p>
          <a:p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Ne uvoditi nove žalbene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navode na Odluku/Rješenje o djelimičnom/u cjelosti  usvajanju žalbe </a:t>
            </a: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Ne proslijeđivati žalbu bez dokaza o uplati naknade o vođenju postupka po žalbi </a:t>
            </a: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 smtClean="0">
              <a:solidFill>
                <a:srgbClr val="FF0000"/>
              </a:solidFill>
            </a:endParaRPr>
          </a:p>
          <a:p>
            <a:endParaRPr lang="bs-Latn-BA" dirty="0" smtClean="0">
              <a:solidFill>
                <a:srgbClr val="FF0000"/>
              </a:solidFill>
            </a:endParaRPr>
          </a:p>
          <a:p>
            <a:endParaRPr lang="bs-Latn-B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49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7395" y="1087395"/>
            <a:ext cx="7698259" cy="1050324"/>
          </a:xfrm>
        </p:spPr>
        <p:txBody>
          <a:bodyPr>
            <a:normAutofit fontScale="90000"/>
          </a:bodyPr>
          <a:lstStyle/>
          <a:p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PRAVILNO </a:t>
            </a:r>
            <a:r>
              <a:rPr lang="bs-Latn-BA" sz="4000" b="1" dirty="0">
                <a:latin typeface="Arial" panose="020B0604020202020204" pitchFamily="34" charset="0"/>
                <a:cs typeface="Arial" panose="020B0604020202020204" pitchFamily="34" charset="0"/>
              </a:rPr>
              <a:t>PISANJE ŽALBE OD STRANE ŽALITELJA</a:t>
            </a:r>
            <a:r>
              <a:rPr lang="bs-Latn-BA" sz="4000" dirty="0"/>
              <a:t/>
            </a:r>
            <a:br>
              <a:rPr lang="bs-Latn-BA" sz="4000" dirty="0"/>
            </a:br>
            <a:endParaRPr lang="bs-Latn-B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15049"/>
            <a:ext cx="8058150" cy="3161914"/>
          </a:xfrm>
        </p:spPr>
        <p:txBody>
          <a:bodyPr/>
          <a:lstStyle/>
          <a:p>
            <a:r>
              <a:rPr lang="sr-Latn-BA" dirty="0"/>
              <a:t>Potrebno je pravilno imenovati postupak JN (sa brojem Obavještenja o nabavci na Portalu JN), zatim pravilno imenovati stranke u postupku i posebno navesti pravni/žalbeni  osnov (pravni/</a:t>
            </a:r>
            <a:r>
              <a:rPr lang="sr-Latn-BA" b="1" u="sng" dirty="0"/>
              <a:t>žalbeni  osnov </a:t>
            </a:r>
            <a:r>
              <a:rPr lang="sr-Latn-BA" dirty="0"/>
              <a:t>nije isto što i </a:t>
            </a:r>
            <a:r>
              <a:rPr lang="sr-Latn-BA" b="1" u="sng" dirty="0"/>
              <a:t>žalbeni navod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247069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583" y="1079157"/>
            <a:ext cx="7386765" cy="1342767"/>
          </a:xfrm>
        </p:spPr>
        <p:txBody>
          <a:bodyPr>
            <a:no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PRAVILNO PISANJE ŽALBE OD STRANE ŽALITELJA</a:t>
            </a:r>
            <a:r>
              <a:rPr lang="bs-Latn-BA" sz="2400" dirty="0"/>
              <a:t/>
            </a:r>
            <a:br>
              <a:rPr lang="bs-Latn-BA" sz="2400" dirty="0"/>
            </a:br>
            <a:endParaRPr lang="bs-Latn-B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405" y="2174789"/>
            <a:ext cx="7773944" cy="4002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s-Latn-BA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DOKAZIVANJE </a:t>
            </a:r>
            <a:r>
              <a:rPr lang="bs-Latn-BA" sz="2600" b="1" dirty="0">
                <a:latin typeface="Arial" panose="020B0604020202020204" pitchFamily="34" charset="0"/>
                <a:cs typeface="Arial" panose="020B0604020202020204" pitchFamily="34" charset="0"/>
              </a:rPr>
              <a:t>U POSTUPKU PRAVNE </a:t>
            </a:r>
            <a:r>
              <a:rPr lang="bs-Latn-BA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</a:p>
          <a:p>
            <a:pPr marL="0" indent="0">
              <a:buNone/>
            </a:pPr>
            <a:endParaRPr lang="bs-Latn-B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strani 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>žalitelja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to znači dokazati ili bar učiniti vjerovatnim postojanje činjenica i razloga koji se tiču pravnog interesa na podnošenje žalbe, povreda postupka ili povreda primjene materijalnog prava, koje su istaknute u žalbi, za koje zna ili bi trebalo da zna - član 102. stav(3)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795455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9750" y="914400"/>
            <a:ext cx="7415599" cy="776289"/>
          </a:xfrm>
        </p:spPr>
        <p:txBody>
          <a:bodyPr>
            <a:normAutofit/>
          </a:bodyPr>
          <a:lstStyle/>
          <a:p>
            <a:r>
              <a:rPr lang="bs-Latn-B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PRIMJER UPLATNICE</a:t>
            </a:r>
            <a:endParaRPr lang="bs-Latn-B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2034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Uplata naknade za pokretanje žalbe </a:t>
            </a: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na tendersku dokumentaciju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 broj: ___(broj Obavještenja na Portalu JN: ____, od____-)</a:t>
            </a:r>
          </a:p>
          <a:p>
            <a:pPr marL="0" indent="0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Uplata naknade za pokretanje žalbe </a:t>
            </a: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na Odluku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o izboru/poništenju postupka JN ____(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broj Obavještenja na Portalu JN: ____, od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____-)</a:t>
            </a:r>
          </a:p>
          <a:p>
            <a:pPr marL="0" indent="0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Primalac: JRT TREZOR BiH SARAJEVO </a:t>
            </a:r>
          </a:p>
          <a:p>
            <a:pPr marL="0" indent="0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RAČUN PRIMAOCA:3380002210018390</a:t>
            </a:r>
          </a:p>
          <a:p>
            <a:pPr marL="0" indent="0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KM, ___________</a:t>
            </a:r>
          </a:p>
          <a:p>
            <a:pPr marL="0" indent="0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POZIV NA BRROJ: 0000000000</a:t>
            </a:r>
          </a:p>
          <a:p>
            <a:pPr marL="0" indent="0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VRSTA PRIHODA 722586</a:t>
            </a:r>
          </a:p>
          <a:p>
            <a:pPr marL="0" indent="0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BUDŽETSKA ORGANIZACIJA 0405999</a:t>
            </a:r>
          </a:p>
          <a:p>
            <a:pPr marL="0" indent="0">
              <a:buNone/>
            </a:pPr>
            <a:endParaRPr lang="bs-Latn-BA" dirty="0"/>
          </a:p>
          <a:p>
            <a:pPr marL="0" indent="0">
              <a:buNone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636721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065" y="815546"/>
            <a:ext cx="7900085" cy="1433384"/>
          </a:xfrm>
        </p:spPr>
        <p:txBody>
          <a:bodyPr>
            <a:normAutofit fontScale="90000"/>
          </a:bodyPr>
          <a:lstStyle/>
          <a:p>
            <a:r>
              <a:rPr lang="bs-Latn-BA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PROSLIJEĐIVANJE </a:t>
            </a:r>
            <a:r>
              <a:rPr lang="bs-Latn-BA" sz="2700" b="1" dirty="0">
                <a:latin typeface="Arial" panose="020B0604020202020204" pitchFamily="34" charset="0"/>
                <a:cs typeface="Arial" panose="020B0604020202020204" pitchFamily="34" charset="0"/>
              </a:rPr>
              <a:t>ŽALBE UGOVORNOM ORGANU I UPLATA TROŠKOVA NA IME VOĐENJA POSTUPKA PO ŽALBI (IDZJN)</a:t>
            </a:r>
            <a:br>
              <a:rPr lang="bs-Latn-BA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362" y="2248930"/>
            <a:ext cx="8021080" cy="4263081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 smtClean="0"/>
              <a:t>Ponuđači kao i UO prilikom izvjavljivanja žalbe moraju voditi računa o procesnim radnjama koje prethode izjavljivanju žalbe, kao i formalnim pretpostavkama za izjavljivanje žalbe.</a:t>
            </a:r>
          </a:p>
          <a:p>
            <a:pPr marL="0" indent="0">
              <a:buNone/>
            </a:pPr>
            <a:r>
              <a:rPr lang="sr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⁕</a:t>
            </a:r>
            <a:r>
              <a:rPr lang="sr-Latn-BA" dirty="0" smtClean="0"/>
              <a:t>Žalba se izjavljuje </a:t>
            </a:r>
            <a:r>
              <a:rPr lang="hr-BA" u="sng" dirty="0" smtClean="0"/>
              <a:t>URŽ-u putem ugovornog organa</a:t>
            </a:r>
            <a:r>
              <a:rPr lang="hr-BA" dirty="0" smtClean="0"/>
              <a:t> </a:t>
            </a:r>
            <a:r>
              <a:rPr lang="sr-Latn-BA" dirty="0" smtClean="0"/>
              <a:t>u pisanoj formi direktno, elektronskim putem, ako je elektronsko sredstvo definirano </a:t>
            </a:r>
            <a:r>
              <a:rPr lang="sr-Latn-BA" dirty="0" smtClean="0">
                <a:solidFill>
                  <a:srgbClr val="FF0000"/>
                </a:solidFill>
              </a:rPr>
              <a:t>kao način komunikacije u tenderskoj dokumentaciji</a:t>
            </a:r>
            <a:r>
              <a:rPr lang="sr-Latn-BA" dirty="0" smtClean="0"/>
              <a:t>, ili preporučenom poštanskom pošiljkom.</a:t>
            </a:r>
          </a:p>
          <a:p>
            <a:pPr marL="0" indent="0">
              <a:buNone/>
            </a:pPr>
            <a:r>
              <a:rPr lang="bs-Latn-BA" sz="2200" b="1" dirty="0">
                <a:latin typeface="Arial" panose="020B0604020202020204" pitchFamily="34" charset="0"/>
                <a:cs typeface="Arial" panose="020B0604020202020204" pitchFamily="34" charset="0"/>
              </a:rPr>
              <a:t>PRIJEM ŽALBE? </a:t>
            </a:r>
            <a:r>
              <a:rPr lang="bs-Latn-BA" sz="2200" dirty="0">
                <a:latin typeface="Arial" panose="020B0604020202020204" pitchFamily="34" charset="0"/>
                <a:cs typeface="Arial" panose="020B0604020202020204" pitchFamily="34" charset="0"/>
              </a:rPr>
              <a:t>Datum prijema žalbe se smatra datum prijema žalbe direktno kod UO; datum prijema žalbe elektronskim putem uz osiguranje dokaza o upućivanju, odnosno prijemu žalbe ili datum predaje na poštu </a:t>
            </a:r>
            <a:r>
              <a:rPr lang="bs-Latn-BA" sz="2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preporučene poštanske pošiljke.</a:t>
            </a:r>
          </a:p>
          <a:p>
            <a:pPr marL="514350" indent="-514350">
              <a:buAutoNum type="arabicParenBoth"/>
            </a:pPr>
            <a:endParaRPr lang="bs-Latn-BA" dirty="0" smtClean="0"/>
          </a:p>
          <a:p>
            <a:pPr marL="0" indent="0">
              <a:buNone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63995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930" y="1029729"/>
            <a:ext cx="8180173" cy="1243913"/>
          </a:xfrm>
        </p:spPr>
        <p:txBody>
          <a:bodyPr>
            <a:normAutofit fontScale="90000"/>
          </a:bodyPr>
          <a:lstStyle/>
          <a:p>
            <a:r>
              <a:rPr lang="bs-Latn-BA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PROSLIJEĐIVANJE </a:t>
            </a:r>
            <a:r>
              <a:rPr lang="bs-Latn-BA" sz="2700" b="1" dirty="0">
                <a:latin typeface="Arial" panose="020B0604020202020204" pitchFamily="34" charset="0"/>
                <a:cs typeface="Arial" panose="020B0604020202020204" pitchFamily="34" charset="0"/>
              </a:rPr>
              <a:t>ŽALBE UGOVORNOM ORGANU I UPLATA TROŠKOVA NA IME VOĐENJA POSTUPKA PO ŽALBI (IDZJN)</a:t>
            </a:r>
            <a:br>
              <a:rPr lang="bs-Latn-BA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746" y="2496065"/>
            <a:ext cx="8004603" cy="3680898"/>
          </a:xfrm>
        </p:spPr>
        <p:txBody>
          <a:bodyPr/>
          <a:lstStyle/>
          <a:p>
            <a:r>
              <a:rPr lang="sr-Latn-BA" dirty="0" smtClean="0"/>
              <a:t> </a:t>
            </a:r>
            <a:r>
              <a:rPr lang="sr-Latn-BA" dirty="0"/>
              <a:t>Žalba se podnosi u dovoljnom broju primjeraka, a koji ne može biti manji od tri, kako bi mogla biti uručena kvalificiranom kandidatu ili izabranom ponuđaču, kao i drugim strankama u </a:t>
            </a:r>
            <a:r>
              <a:rPr lang="sr-Latn-BA" dirty="0" smtClean="0"/>
              <a:t>postupku.</a:t>
            </a:r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 smtClean="0"/>
          </a:p>
          <a:p>
            <a:pPr marL="0" indent="0">
              <a:buNone/>
            </a:pPr>
            <a:r>
              <a:rPr lang="bs-Latn-B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⁕</a:t>
            </a:r>
            <a:r>
              <a:rPr lang="bs-Latn-BA" b="1" dirty="0" smtClean="0"/>
              <a:t>Napomena</a:t>
            </a:r>
            <a:r>
              <a:rPr lang="bs-Latn-BA" dirty="0" smtClean="0"/>
              <a:t>: u slučaju prijema manjeg broja primjeraka UO traži dopunu (član 60. ZUP-a)</a:t>
            </a:r>
            <a:endParaRPr lang="sr-Latn-BA" dirty="0" smtClean="0"/>
          </a:p>
        </p:txBody>
      </p:sp>
    </p:spTree>
    <p:extLst>
      <p:ext uri="{BB962C8B-B14F-4D97-AF65-F5344CB8AC3E}">
        <p14:creationId xmlns:p14="http://schemas.microsoft.com/office/powerpoint/2010/main" val="4246355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016" y="889685"/>
            <a:ext cx="7510334" cy="1112110"/>
          </a:xfrm>
        </p:spPr>
        <p:txBody>
          <a:bodyPr>
            <a:normAutofit fontScale="90000"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POSTUPANJE URŽ-A SA NEUREDNOM ŽALBOM U SVIM DR. SITUACIJAMA OSIM 105. STAV 81) TAČKA i)</a:t>
            </a:r>
            <a:endParaRPr lang="bs-Latn-B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362" y="2240691"/>
            <a:ext cx="7913988" cy="3936271"/>
          </a:xfrm>
        </p:spPr>
        <p:txBody>
          <a:bodyPr>
            <a:normAutofit fontScale="62500" lnSpcReduction="20000"/>
          </a:bodyPr>
          <a:lstStyle/>
          <a:p>
            <a:r>
              <a:rPr lang="bs-Latn-BA" b="1" dirty="0"/>
              <a:t>1) Ako dostavljena žalba ne sadrži podatke i dokaze iz člana 105. ovog zakona, osim u slučaju ako dostavljena žalba ne sadrži podatak i dokaz iz člana 105. stav (1) tačka i) ovog zakona, kada ugovorni organ donosi zaključak u skladu sa članom 100. stav (3) ovog zakona, ugovorni organ poziva žalioca da upotpuni žalbu u roku od tri dana od dana prijema zahtjeva za dopunu. Ako žalilac ne postupi po zahtjevu ugovornog organa, žalba će biti odbačena kao neuredna u skladu sa članom 100. stav (2) ovog zakona.</a:t>
            </a:r>
            <a:endParaRPr lang="bs-Latn-BA" dirty="0"/>
          </a:p>
          <a:p>
            <a:r>
              <a:rPr lang="bs-Latn-BA" b="1" dirty="0"/>
              <a:t>(2) U postupku pravne zaštite pred KRŽ-om i KRŽ ispituje da li dostavljena žalba sadrži podatke i dokaze iz člana 105. ovog zakona. Ako dostavljena žalba ne sadrži podatke i dokaze iz člana 105. ovog zakona, osim u slučaju ako dostavljena žalba ne sadrži podatak i dokaz iz člana 105. stav (1) tačka i) ovog zakona, kada ugovorni organ donosi zaključak u skladu sa članom 100. stav (3) ovog zakona, KRŽ poziva žalioca da upotpuni žalbu u roku od tri dana od dana prijema zahtjeva za dopunu. Ako žalilac ne postupi po zahtjevu KRŽ-a, žalba će biti odbačena kao neuredna u skladu sa članom 111. stav (1) tačka b) ovog zakona.</a:t>
            </a:r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220878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493</TotalTime>
  <Words>2176</Words>
  <Application>Microsoft Office PowerPoint</Application>
  <PresentationFormat>On-screen Show (4:3)</PresentationFormat>
  <Paragraphs>166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Wingdings</vt:lpstr>
      <vt:lpstr>Office Theme</vt:lpstr>
      <vt:lpstr>NOVINE U POSTUPKU PRAVNE ZAŠTITE</vt:lpstr>
      <vt:lpstr>STRUKTURA PREZENTACIJE</vt:lpstr>
      <vt:lpstr> PRAVILNO PISANJE ŽALBE OD STRANE ŽALITELJA </vt:lpstr>
      <vt:lpstr> PRAVILNO PISANJE ŽALBE OD STRANE ŽALITELJA </vt:lpstr>
      <vt:lpstr>PRAVILNO PISANJE ŽALBE OD STRANE ŽALITELJA </vt:lpstr>
      <vt:lpstr>PRIMJER UPLATNICE</vt:lpstr>
      <vt:lpstr> PROSLIJEĐIVANJE ŽALBE UGOVORNOM ORGANU I UPLATA TROŠKOVA NA IME VOĐENJA POSTUPKA PO ŽALBI (IDZJN) </vt:lpstr>
      <vt:lpstr> PROSLIJEĐIVANJE ŽALBE UGOVORNOM ORGANU I UPLATA TROŠKOVA NA IME VOĐENJA POSTUPKA PO ŽALBI (IDZJN) </vt:lpstr>
      <vt:lpstr>POSTUPANJE URŽ-A SA NEUREDNOM ŽALBOM U SVIM DR. SITUACIJAMA OSIM 105. STAV 81) TAČKA i)</vt:lpstr>
      <vt:lpstr>PROSLIJEĐIVANJE ŽALBE UGOVORNOM ORGANU I UPLATA TROŠKOVA NA IME VOĐENJA POSTUPKA PO ŽALBI (IDZJN) </vt:lpstr>
      <vt:lpstr>POSTUPANJE UGOVORNOG ORGANA PRILIKOM ŽAPRIMANJA ŽALBE </vt:lpstr>
      <vt:lpstr>POSTUPANJE UGOVORNOG ORGANA SA NEUREDNOM ŽALBOM </vt:lpstr>
      <vt:lpstr>SUSPENZIVNO DJELOVANJE ŽALBE</vt:lpstr>
      <vt:lpstr>POSTUPANJE UGOVORNOG ORGANA SA UREDNOM ŽALBOM </vt:lpstr>
      <vt:lpstr>POSTUPANJE UGOVORNOG ORGANA SA NEOSNOVANOM ŽALBOM</vt:lpstr>
      <vt:lpstr>POVRAT NAKNADE I UPLATA NOVE NAKNADE</vt:lpstr>
      <vt:lpstr> AKTIVNA LEGITIMACIJA  - 97.</vt:lpstr>
      <vt:lpstr>AKTIVNA LEGITIMACIJA – 97.</vt:lpstr>
      <vt:lpstr> PRIMJERI SUBJEKATA SA AKTIVNOM LEGITIMACIJOM NA TRAŽENJE PRAVNE ZAŠTITE </vt:lpstr>
      <vt:lpstr>POSTUPANJE DRUGOSTEPENOG ORGANA PO ŽALBI</vt:lpstr>
      <vt:lpstr>OVLAŠTENJE URŽ-a  U POSTUPKU PRAVNE ZAŠTITE -104. </vt:lpstr>
      <vt:lpstr>ODLUČIVANJE URŽ-A PO ŽALBI - 111.</vt:lpstr>
      <vt:lpstr>NOVA ODREDBA KOD POSTUPANJA DRUGOSTEPENOG ORGANA</vt:lpstr>
      <vt:lpstr>NAKNADA TROŠKOVA ZA ADVOKATE U F BIH</vt:lpstr>
      <vt:lpstr>NAKNADA TROŠKOVA ZA ADVOKATE U RS</vt:lpstr>
      <vt:lpstr>UPRAVNI SPOR- 115.</vt:lpstr>
      <vt:lpstr>NAKNADA ŠTETE – 121.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Velickovic</dc:creator>
  <cp:lastModifiedBy>Amina Malkić</cp:lastModifiedBy>
  <cp:revision>20</cp:revision>
  <dcterms:created xsi:type="dcterms:W3CDTF">2019-04-24T11:33:41Z</dcterms:created>
  <dcterms:modified xsi:type="dcterms:W3CDTF">2024-08-29T07:45:49Z</dcterms:modified>
</cp:coreProperties>
</file>