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4" r:id="rId2"/>
  </p:sldMasterIdLst>
  <p:notesMasterIdLst>
    <p:notesMasterId r:id="rId17"/>
  </p:notesMasterIdLst>
  <p:sldIdLst>
    <p:sldId id="284" r:id="rId3"/>
    <p:sldId id="267" r:id="rId4"/>
    <p:sldId id="269" r:id="rId5"/>
    <p:sldId id="276" r:id="rId6"/>
    <p:sldId id="277" r:id="rId7"/>
    <p:sldId id="278" r:id="rId8"/>
    <p:sldId id="279" r:id="rId9"/>
    <p:sldId id="280" r:id="rId10"/>
    <p:sldId id="281" r:id="rId11"/>
    <p:sldId id="272" r:id="rId12"/>
    <p:sldId id="283" r:id="rId13"/>
    <p:sldId id="282" r:id="rId14"/>
    <p:sldId id="274"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3EB"/>
    <a:srgbClr val="A4BCD0"/>
    <a:srgbClr val="82A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s-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5B5F20-F7B6-44FC-B5A6-D11DE95C5784}" type="datetimeFigureOut">
              <a:rPr lang="bs-Latn-BA" smtClean="0"/>
              <a:t>4. 9. 2024.</a:t>
            </a:fld>
            <a:endParaRPr lang="bs-Latn-B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s-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s-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7740D-A6BE-4D0C-A5D6-9B85018B8C0F}" type="slidenum">
              <a:rPr lang="bs-Latn-BA" smtClean="0"/>
              <a:t>‹#›</a:t>
            </a:fld>
            <a:endParaRPr lang="bs-Latn-BA"/>
          </a:p>
        </p:txBody>
      </p:sp>
    </p:spTree>
    <p:extLst>
      <p:ext uri="{BB962C8B-B14F-4D97-AF65-F5344CB8AC3E}">
        <p14:creationId xmlns:p14="http://schemas.microsoft.com/office/powerpoint/2010/main" val="188193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FFA273-851D-43F0-9D14-5D89C4BC5B53}" type="datetime1">
              <a:rPr lang="hr-BA" smtClean="0">
                <a:solidFill>
                  <a:prstClr val="black">
                    <a:tint val="75000"/>
                  </a:prstClr>
                </a:solidFill>
              </a:rPr>
              <a:pPr/>
              <a:t>4. 9. 2024.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5691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8B8194-550F-4B18-9C31-A82C3E443AC8}" type="datetime1">
              <a:rPr lang="hr-BA" smtClean="0">
                <a:solidFill>
                  <a:prstClr val="black">
                    <a:tint val="75000"/>
                  </a:prstClr>
                </a:solidFill>
              </a:rPr>
              <a:pPr/>
              <a:t>4. 9. 2024.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3539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A93EA9-45FC-42DB-AF3E-9955674230C8}" type="datetime1">
              <a:rPr lang="hr-BA" smtClean="0">
                <a:solidFill>
                  <a:prstClr val="black">
                    <a:tint val="75000"/>
                  </a:prstClr>
                </a:solidFill>
              </a:rPr>
              <a:pPr/>
              <a:t>4. 9. 2024.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89594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FFA273-851D-43F0-9D14-5D89C4BC5B53}" type="datetime1">
              <a:rPr lang="hr-BA" smtClean="0"/>
              <a:pPr/>
              <a:t>4. 9. 2024.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971929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38B9CF-C93B-4EA2-B80C-D5F49BB4B590}" type="datetime1">
              <a:rPr lang="hr-BA" smtClean="0"/>
              <a:pPr/>
              <a:t>4. 9. 2024.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681454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D2166E1-9532-4447-B84E-8990EC175654}" type="datetime1">
              <a:rPr lang="hr-BA" smtClean="0"/>
              <a:pPr/>
              <a:t>4. 9. 2024.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297495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0E68E9-85EE-4FB0-B269-7F279AD29F09}" type="datetime1">
              <a:rPr lang="hr-BA" smtClean="0"/>
              <a:pPr/>
              <a:t>4. 9. 2024.</a:t>
            </a:fld>
            <a:endParaRPr lang="en-US"/>
          </a:p>
        </p:txBody>
      </p:sp>
      <p:sp>
        <p:nvSpPr>
          <p:cNvPr id="6" name="Footer Placeholder 5"/>
          <p:cNvSpPr>
            <a:spLocks noGrp="1"/>
          </p:cNvSpPr>
          <p:nvPr>
            <p:ph type="ftr" sz="quarter" idx="11"/>
          </p:nvPr>
        </p:nvSpPr>
        <p:spPr/>
        <p:txBody>
          <a:bodyPr/>
          <a:lstStyle/>
          <a:p>
            <a:r>
              <a:rPr lang="en-US" smtClean="0"/>
              <a:t>Copyright © 2012 | Public Procurement Agency of Bosnia and Herzegovina</a:t>
            </a:r>
            <a:endParaRPr lang="en-US"/>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1371796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3B9041-EAEA-4DF5-B643-0C47558099D5}" type="datetime1">
              <a:rPr lang="hr-BA" smtClean="0"/>
              <a:pPr/>
              <a:t>4. 9. 2024.</a:t>
            </a:fld>
            <a:endParaRPr lang="en-US"/>
          </a:p>
        </p:txBody>
      </p:sp>
      <p:sp>
        <p:nvSpPr>
          <p:cNvPr id="8" name="Footer Placeholder 7"/>
          <p:cNvSpPr>
            <a:spLocks noGrp="1"/>
          </p:cNvSpPr>
          <p:nvPr>
            <p:ph type="ftr" sz="quarter" idx="11"/>
          </p:nvPr>
        </p:nvSpPr>
        <p:spPr/>
        <p:txBody>
          <a:bodyPr/>
          <a:lstStyle/>
          <a:p>
            <a:r>
              <a:rPr lang="en-US" smtClean="0"/>
              <a:t>Copyright © 2012 | Public Procurement Agency of Bosnia and Herzegovina</a:t>
            </a:r>
            <a:endParaRPr lang="en-US"/>
          </a:p>
        </p:txBody>
      </p:sp>
      <p:sp>
        <p:nvSpPr>
          <p:cNvPr id="9" name="Slide Number Placeholder 8"/>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2965003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06EC0A-7316-4330-8051-654DC8483277}" type="datetime1">
              <a:rPr lang="hr-BA" smtClean="0"/>
              <a:pPr/>
              <a:t>4. 9. 2024.</a:t>
            </a:fld>
            <a:endParaRPr lang="en-US"/>
          </a:p>
        </p:txBody>
      </p:sp>
      <p:sp>
        <p:nvSpPr>
          <p:cNvPr id="4" name="Footer Placeholder 3"/>
          <p:cNvSpPr>
            <a:spLocks noGrp="1"/>
          </p:cNvSpPr>
          <p:nvPr>
            <p:ph type="ftr" sz="quarter" idx="11"/>
          </p:nvPr>
        </p:nvSpPr>
        <p:spPr/>
        <p:txBody>
          <a:bodyPr/>
          <a:lstStyle/>
          <a:p>
            <a:r>
              <a:rPr lang="en-US" smtClean="0"/>
              <a:t>Copyright © 2012 | Public Procurement Agency of Bosnia and Herzegovina</a:t>
            </a:r>
            <a:endParaRPr lang="en-US"/>
          </a:p>
        </p:txBody>
      </p:sp>
      <p:sp>
        <p:nvSpPr>
          <p:cNvPr id="5" name="Slide Number Placeholder 4"/>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25397924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7F33E-3867-4AB9-8150-AB5275B46A4C}" type="datetime1">
              <a:rPr lang="hr-BA" smtClean="0"/>
              <a:pPr/>
              <a:t>4. 9. 2024.</a:t>
            </a:fld>
            <a:endParaRPr lang="en-US"/>
          </a:p>
        </p:txBody>
      </p:sp>
      <p:sp>
        <p:nvSpPr>
          <p:cNvPr id="3" name="Footer Placeholder 2"/>
          <p:cNvSpPr>
            <a:spLocks noGrp="1"/>
          </p:cNvSpPr>
          <p:nvPr>
            <p:ph type="ftr" sz="quarter" idx="11"/>
          </p:nvPr>
        </p:nvSpPr>
        <p:spPr/>
        <p:txBody>
          <a:bodyPr/>
          <a:lstStyle/>
          <a:p>
            <a:r>
              <a:rPr lang="en-US" smtClean="0"/>
              <a:t>Copyright © 2012 | Public Procurement Agency of Bosnia and Herzegovina</a:t>
            </a:r>
            <a:endParaRPr lang="en-US"/>
          </a:p>
        </p:txBody>
      </p:sp>
      <p:sp>
        <p:nvSpPr>
          <p:cNvPr id="4" name="Slide Number Placeholder 3"/>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870911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27858C-29D5-46CA-947B-815939215FE3}" type="datetime1">
              <a:rPr lang="hr-BA" smtClean="0"/>
              <a:pPr/>
              <a:t>4. 9. 2024.</a:t>
            </a:fld>
            <a:endParaRPr lang="en-US"/>
          </a:p>
        </p:txBody>
      </p:sp>
      <p:sp>
        <p:nvSpPr>
          <p:cNvPr id="6" name="Footer Placeholder 5"/>
          <p:cNvSpPr>
            <a:spLocks noGrp="1"/>
          </p:cNvSpPr>
          <p:nvPr>
            <p:ph type="ftr" sz="quarter" idx="11"/>
          </p:nvPr>
        </p:nvSpPr>
        <p:spPr/>
        <p:txBody>
          <a:bodyPr/>
          <a:lstStyle/>
          <a:p>
            <a:r>
              <a:rPr lang="en-US" smtClean="0"/>
              <a:t>Copyright © 2012 | Public Procurement Agency of Bosnia and Herzegovina</a:t>
            </a:r>
            <a:endParaRPr lang="en-US"/>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3148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38B9CF-C93B-4EA2-B80C-D5F49BB4B590}" type="datetime1">
              <a:rPr lang="hr-BA" smtClean="0">
                <a:solidFill>
                  <a:prstClr val="black">
                    <a:tint val="75000"/>
                  </a:prstClr>
                </a:solidFill>
              </a:rPr>
              <a:pPr/>
              <a:t>4. 9. 2024.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5261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96FC9F-C364-47C0-A268-296FAE3FDDF0}" type="datetime1">
              <a:rPr lang="hr-BA" smtClean="0"/>
              <a:pPr/>
              <a:t>4. 9. 2024.</a:t>
            </a:fld>
            <a:endParaRPr lang="en-US"/>
          </a:p>
        </p:txBody>
      </p:sp>
      <p:sp>
        <p:nvSpPr>
          <p:cNvPr id="6" name="Footer Placeholder 5"/>
          <p:cNvSpPr>
            <a:spLocks noGrp="1"/>
          </p:cNvSpPr>
          <p:nvPr>
            <p:ph type="ftr" sz="quarter" idx="11"/>
          </p:nvPr>
        </p:nvSpPr>
        <p:spPr/>
        <p:txBody>
          <a:bodyPr/>
          <a:lstStyle/>
          <a:p>
            <a:r>
              <a:rPr lang="en-US" smtClean="0"/>
              <a:t>Copyright © 2012 | Public Procurement Agency of Bosnia and Herzegovina</a:t>
            </a:r>
            <a:endParaRPr lang="en-US"/>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28776750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8B8194-550F-4B18-9C31-A82C3E443AC8}" type="datetime1">
              <a:rPr lang="hr-BA" smtClean="0"/>
              <a:pPr/>
              <a:t>4. 9. 2024.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39200472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A93EA9-45FC-42DB-AF3E-9955674230C8}" type="datetime1">
              <a:rPr lang="hr-BA" smtClean="0"/>
              <a:pPr/>
              <a:t>4. 9. 2024.</a:t>
            </a:fld>
            <a:endParaRPr lang="en-US"/>
          </a:p>
        </p:txBody>
      </p:sp>
      <p:sp>
        <p:nvSpPr>
          <p:cNvPr id="5" name="Footer Placeholder 4"/>
          <p:cNvSpPr>
            <a:spLocks noGrp="1"/>
          </p:cNvSpPr>
          <p:nvPr>
            <p:ph type="ftr" sz="quarter" idx="11"/>
          </p:nvPr>
        </p:nvSpPr>
        <p:spPr/>
        <p:txBody>
          <a:bodyPr/>
          <a:lstStyle/>
          <a:p>
            <a:r>
              <a:rPr lang="en-US" smtClean="0"/>
              <a:t>Copyright © 2012 | Public Procurement Agency of Bosnia and Herzegovina</a:t>
            </a:r>
            <a:endParaRPr lang="en-US"/>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extLst>
      <p:ext uri="{BB962C8B-B14F-4D97-AF65-F5344CB8AC3E}">
        <p14:creationId xmlns:p14="http://schemas.microsoft.com/office/powerpoint/2010/main" val="1968180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D2166E1-9532-4447-B84E-8990EC175654}" type="datetime1">
              <a:rPr lang="hr-BA" smtClean="0">
                <a:solidFill>
                  <a:prstClr val="black">
                    <a:tint val="75000"/>
                  </a:prstClr>
                </a:solidFill>
              </a:rPr>
              <a:pPr/>
              <a:t>4. 9. 2024.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9517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0E68E9-85EE-4FB0-B269-7F279AD29F09}" type="datetime1">
              <a:rPr lang="hr-BA" smtClean="0">
                <a:solidFill>
                  <a:prstClr val="black">
                    <a:tint val="75000"/>
                  </a:prstClr>
                </a:solidFill>
              </a:rPr>
              <a:pPr/>
              <a:t>4. 9. 2024.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641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3B9041-EAEA-4DF5-B643-0C47558099D5}" type="datetime1">
              <a:rPr lang="hr-BA" smtClean="0">
                <a:solidFill>
                  <a:prstClr val="black">
                    <a:tint val="75000"/>
                  </a:prstClr>
                </a:solidFill>
              </a:rPr>
              <a:pPr/>
              <a:t>4. 9. 2024.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182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06EC0A-7316-4330-8051-654DC8483277}" type="datetime1">
              <a:rPr lang="hr-BA" smtClean="0">
                <a:solidFill>
                  <a:prstClr val="black">
                    <a:tint val="75000"/>
                  </a:prstClr>
                </a:solidFill>
              </a:rPr>
              <a:pPr/>
              <a:t>4. 9. 2024.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63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7F33E-3867-4AB9-8150-AB5275B46A4C}" type="datetime1">
              <a:rPr lang="hr-BA" smtClean="0">
                <a:solidFill>
                  <a:prstClr val="black">
                    <a:tint val="75000"/>
                  </a:prstClr>
                </a:solidFill>
              </a:rPr>
              <a:pPr/>
              <a:t>4. 9. 2024.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9771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27858C-29D5-46CA-947B-815939215FE3}" type="datetime1">
              <a:rPr lang="hr-BA" smtClean="0">
                <a:solidFill>
                  <a:prstClr val="black">
                    <a:tint val="75000"/>
                  </a:prstClr>
                </a:solidFill>
              </a:rPr>
              <a:pPr/>
              <a:t>4. 9. 2024.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32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96FC9F-C364-47C0-A268-296FAE3FDDF0}" type="datetime1">
              <a:rPr lang="hr-BA" smtClean="0">
                <a:solidFill>
                  <a:prstClr val="black">
                    <a:tint val="75000"/>
                  </a:prstClr>
                </a:solidFill>
              </a:rPr>
              <a:pPr/>
              <a:t>4. 9. 2024.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Copyright © 2012 | Public Procurement Agency of Bosnia and Herzegovina</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253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89E42-01BF-4660-AE45-8B1BD7B3DE02}" type="datetime1">
              <a:rPr lang="hr-BA" smtClean="0"/>
              <a:t>4. 9. 2024.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2012 | Public Procurement Agency of Bosnia and Herzegovina</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E963A5-A76A-496F-BBA2-ABE69D2D945A}" type="slidenum">
              <a:rPr lang="en-US" smtClean="0"/>
              <a:pPr/>
              <a:t>‹#›</a:t>
            </a:fld>
            <a:endParaRPr lang="en-US"/>
          </a:p>
        </p:txBody>
      </p:sp>
    </p:spTree>
    <p:extLst>
      <p:ext uri="{BB962C8B-B14F-4D97-AF65-F5344CB8AC3E}">
        <p14:creationId xmlns:p14="http://schemas.microsoft.com/office/powerpoint/2010/main" val="28090982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89E42-01BF-4660-AE45-8B1BD7B3DE02}" type="datetime1">
              <a:rPr lang="hr-BA" smtClean="0"/>
              <a:pPr/>
              <a:t>4. 9. 2024.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2012 | Public Procurement Agency of Bosnia and Herzegovina</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E963A5-A76A-496F-BBA2-ABE69D2D945A}" type="slidenum">
              <a:rPr lang="en-US" smtClean="0"/>
              <a:pPr/>
              <a:t>‹#›</a:t>
            </a:fld>
            <a:endParaRPr lang="en-US"/>
          </a:p>
        </p:txBody>
      </p:sp>
    </p:spTree>
    <p:extLst>
      <p:ext uri="{BB962C8B-B14F-4D97-AF65-F5344CB8AC3E}">
        <p14:creationId xmlns:p14="http://schemas.microsoft.com/office/powerpoint/2010/main" val="39916864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556791"/>
            <a:ext cx="7615758" cy="2772939"/>
          </a:xfrm>
        </p:spPr>
        <p:txBody>
          <a:bodyPr>
            <a:normAutofit/>
          </a:bodyPr>
          <a:lstStyle/>
          <a:p>
            <a:pPr algn="ctr"/>
            <a:r>
              <a:rPr lang="bs-Latn-BA" b="1" dirty="0">
                <a:latin typeface="Times New Roman" panose="02020603050405020304" pitchFamily="18" charset="0"/>
                <a:ea typeface="Tahoma" pitchFamily="34" charset="0"/>
                <a:cs typeface="Times New Roman" panose="02020603050405020304" pitchFamily="18" charset="0"/>
              </a:rPr>
              <a:t>NAJČEŠĆE GREŠKE </a:t>
            </a:r>
            <a:br>
              <a:rPr lang="bs-Latn-BA" b="1" dirty="0">
                <a:latin typeface="Times New Roman" panose="02020603050405020304" pitchFamily="18" charset="0"/>
                <a:ea typeface="Tahoma" pitchFamily="34" charset="0"/>
                <a:cs typeface="Times New Roman" panose="02020603050405020304" pitchFamily="18" charset="0"/>
              </a:rPr>
            </a:br>
            <a:r>
              <a:rPr lang="bs-Latn-BA" b="1" dirty="0">
                <a:latin typeface="Times New Roman" panose="02020603050405020304" pitchFamily="18" charset="0"/>
                <a:ea typeface="Tahoma" pitchFamily="34" charset="0"/>
                <a:cs typeface="Times New Roman" panose="02020603050405020304" pitchFamily="18" charset="0"/>
              </a:rPr>
              <a:t/>
            </a:r>
            <a:br>
              <a:rPr lang="bs-Latn-BA" b="1" dirty="0">
                <a:latin typeface="Times New Roman" panose="02020603050405020304" pitchFamily="18" charset="0"/>
                <a:ea typeface="Tahoma" pitchFamily="34" charset="0"/>
                <a:cs typeface="Times New Roman" panose="02020603050405020304" pitchFamily="18" charset="0"/>
              </a:rPr>
            </a:br>
            <a:r>
              <a:rPr lang="bs-Latn-BA" b="1" dirty="0">
                <a:latin typeface="Times New Roman" panose="02020603050405020304" pitchFamily="18" charset="0"/>
                <a:ea typeface="Tahoma" pitchFamily="34" charset="0"/>
                <a:cs typeface="Times New Roman" panose="02020603050405020304" pitchFamily="18" charset="0"/>
              </a:rPr>
              <a:t>U POSTUPCIMA </a:t>
            </a:r>
            <a:r>
              <a:rPr lang="bs-Latn-BA" b="1" dirty="0" smtClean="0">
                <a:latin typeface="Times New Roman" panose="02020603050405020304" pitchFamily="18" charset="0"/>
                <a:ea typeface="Tahoma" pitchFamily="34" charset="0"/>
                <a:cs typeface="Times New Roman" panose="02020603050405020304" pitchFamily="18" charset="0"/>
              </a:rPr>
              <a:t>JAVNIH NABAVKI</a:t>
            </a:r>
            <a:endParaRPr lang="bs-Latn-BA" dirty="0"/>
          </a:p>
        </p:txBody>
      </p:sp>
      <p:sp>
        <p:nvSpPr>
          <p:cNvPr id="3" name="Content Placeholder 2"/>
          <p:cNvSpPr>
            <a:spLocks noGrp="1"/>
          </p:cNvSpPr>
          <p:nvPr>
            <p:ph idx="1"/>
          </p:nvPr>
        </p:nvSpPr>
        <p:spPr>
          <a:xfrm>
            <a:off x="539552" y="4509120"/>
            <a:ext cx="7975798" cy="1667842"/>
          </a:xfrm>
        </p:spPr>
        <p:txBody>
          <a:bodyPr>
            <a:normAutofit fontScale="77500" lnSpcReduction="20000"/>
          </a:bodyPr>
          <a:lstStyle/>
          <a:p>
            <a:pPr marL="0" indent="0">
              <a:buNone/>
            </a:pPr>
            <a:endParaRPr lang="bs-Latn-BA" dirty="0" smtClean="0"/>
          </a:p>
          <a:p>
            <a:pPr marL="0" indent="0">
              <a:buNone/>
            </a:pPr>
            <a:endParaRPr lang="bs-Latn-BA" dirty="0" smtClean="0"/>
          </a:p>
          <a:p>
            <a:endParaRPr lang="bs-Latn-BA" dirty="0"/>
          </a:p>
          <a:p>
            <a:pPr marL="0" indent="0" algn="r">
              <a:buNone/>
            </a:pPr>
            <a:r>
              <a:rPr lang="bs-Latn-BA" sz="1800" b="1" i="1" smtClean="0">
                <a:latin typeface="Arial" panose="020B0604020202020204" pitchFamily="34" charset="0"/>
                <a:cs typeface="Arial" panose="020B0604020202020204" pitchFamily="34" charset="0"/>
              </a:rPr>
              <a:t>Admir </a:t>
            </a:r>
            <a:r>
              <a:rPr lang="bs-Latn-BA" sz="1800" b="1" i="1" smtClean="0">
                <a:latin typeface="Arial" panose="020B0604020202020204" pitchFamily="34" charset="0"/>
                <a:cs typeface="Arial" panose="020B0604020202020204" pitchFamily="34" charset="0"/>
              </a:rPr>
              <a:t>Ćebić </a:t>
            </a:r>
            <a:r>
              <a:rPr lang="bs-Latn-BA" sz="1800" b="1" i="1" dirty="0" smtClean="0">
                <a:latin typeface="Arial" panose="020B0604020202020204" pitchFamily="34" charset="0"/>
                <a:cs typeface="Arial" panose="020B0604020202020204" pitchFamily="34" charset="0"/>
              </a:rPr>
              <a:t>i Amina Malkić, </a:t>
            </a:r>
          </a:p>
          <a:p>
            <a:pPr marL="0" indent="0" algn="r">
              <a:buNone/>
            </a:pPr>
            <a:r>
              <a:rPr lang="bs-Latn-BA" sz="1800" b="1" i="1" dirty="0" smtClean="0">
                <a:latin typeface="Arial" panose="020B0604020202020204" pitchFamily="34" charset="0"/>
                <a:cs typeface="Arial" panose="020B0604020202020204" pitchFamily="34" charset="0"/>
              </a:rPr>
              <a:t>ovlašteni predavači AJN</a:t>
            </a:r>
            <a:endParaRPr lang="bs-Latn-BA" sz="1800" b="1" i="1"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r>
              <a:rPr lang="bs-Latn-BA" b="1" dirty="0" smtClean="0">
                <a:solidFill>
                  <a:schemeClr val="tx1"/>
                </a:solidFill>
              </a:rPr>
              <a:t>Sarajevo, 03.09.2024.</a:t>
            </a:r>
            <a:endParaRPr lang="en-US" b="1" dirty="0">
              <a:solidFill>
                <a:schemeClr val="tx1"/>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Copyright © 2012 | Public Procurement Agency of Bosnia and Herzegovina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2867263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836712"/>
            <a:ext cx="7715200" cy="936103"/>
          </a:xfrm>
        </p:spPr>
        <p:txBody>
          <a:bodyPr>
            <a:normAutofit fontScale="90000"/>
          </a:bodyPr>
          <a:lstStyle/>
          <a:p>
            <a:r>
              <a:rPr lang="bs-Latn-BA" sz="2800" b="1" dirty="0" smtClean="0">
                <a:latin typeface="Times New Roman" panose="02020603050405020304" pitchFamily="18" charset="0"/>
                <a:cs typeface="Times New Roman" panose="02020603050405020304" pitchFamily="18" charset="0"/>
              </a:rPr>
              <a:t>	</a:t>
            </a:r>
            <a:br>
              <a:rPr lang="bs-Latn-BA" sz="2800" b="1" dirty="0" smtClean="0">
                <a:latin typeface="Times New Roman" panose="02020603050405020304" pitchFamily="18" charset="0"/>
                <a:cs typeface="Times New Roman" panose="02020603050405020304" pitchFamily="18"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r>
              <a:rPr lang="bs-Latn-BA" sz="3100" b="1" dirty="0" smtClean="0">
                <a:latin typeface="Arial" panose="020B0604020202020204" pitchFamily="34" charset="0"/>
                <a:cs typeface="Arial" panose="020B0604020202020204" pitchFamily="34" charset="0"/>
              </a:rPr>
              <a:t>NAJČEŠĆE GREŠKE - PONUĐAČI</a:t>
            </a:r>
            <a:r>
              <a:rPr lang="bs-Latn-BA" sz="3100" b="1" dirty="0">
                <a:latin typeface="Arial" pitchFamily="34" charset="0"/>
                <a:cs typeface="Arial" pitchFamily="34" charset="0"/>
              </a:rPr>
              <a:t/>
            </a:r>
            <a:br>
              <a:rPr lang="bs-Latn-BA" sz="3100" b="1" dirty="0">
                <a:latin typeface="Arial" pitchFamily="34" charset="0"/>
                <a:cs typeface="Arial" pitchFamily="34" charset="0"/>
              </a:rPr>
            </a:br>
            <a:r>
              <a:rPr lang="bs-Latn-BA" sz="3100" b="1" dirty="0">
                <a:latin typeface="Arial" pitchFamily="34" charset="0"/>
                <a:cs typeface="Arial" pitchFamily="34" charset="0"/>
              </a:rPr>
              <a:t/>
            </a:r>
            <a:br>
              <a:rPr lang="bs-Latn-BA" sz="3100" b="1" dirty="0">
                <a:latin typeface="Arial" pitchFamily="34" charset="0"/>
                <a:cs typeface="Arial" pitchFamily="34" charset="0"/>
              </a:rPr>
            </a:br>
            <a:endParaRPr lang="bs-Latn-BA" sz="3100" b="1" dirty="0">
              <a:latin typeface="Arial" pitchFamily="34" charset="0"/>
              <a:cs typeface="Arial" pitchFamily="34" charset="0"/>
            </a:endParaRPr>
          </a:p>
        </p:txBody>
      </p:sp>
      <p:sp>
        <p:nvSpPr>
          <p:cNvPr id="3" name="Content Placeholder 2"/>
          <p:cNvSpPr>
            <a:spLocks noGrp="1"/>
          </p:cNvSpPr>
          <p:nvPr>
            <p:ph idx="1"/>
          </p:nvPr>
        </p:nvSpPr>
        <p:spPr>
          <a:xfrm>
            <a:off x="179512" y="1772816"/>
            <a:ext cx="8784976" cy="4583534"/>
          </a:xfrm>
        </p:spPr>
        <p:txBody>
          <a:bodyPr>
            <a:normAutofit/>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bs-Latn-BA" sz="2600" dirty="0" smtClean="0">
                <a:latin typeface="Arial" panose="020B0604020202020204" pitchFamily="34" charset="0"/>
                <a:cs typeface="Arial" panose="020B0604020202020204" pitchFamily="34" charset="0"/>
              </a:rPr>
              <a:t>Nepreuzimanje TD sa Portala JN</a:t>
            </a:r>
          </a:p>
          <a:p>
            <a:pPr algn="just">
              <a:buFont typeface="Wingdings" pitchFamily="2" charset="2"/>
              <a:buChar char="Ø"/>
            </a:pPr>
            <a:r>
              <a:rPr lang="bs-Latn-BA" sz="2600" dirty="0" smtClean="0">
                <a:latin typeface="Arial" panose="020B0604020202020204" pitchFamily="34" charset="0"/>
                <a:cs typeface="Arial" panose="020B0604020202020204" pitchFamily="34" charset="0"/>
              </a:rPr>
              <a:t>Zanemarivanje notifikacija u profilu ponuđača</a:t>
            </a:r>
          </a:p>
          <a:p>
            <a:pPr algn="just">
              <a:buFont typeface="Wingdings" pitchFamily="2" charset="2"/>
              <a:buChar char="Ø"/>
            </a:pPr>
            <a:r>
              <a:rPr lang="bs-Latn-BA" sz="2600" dirty="0" smtClean="0">
                <a:latin typeface="Arial" panose="020B0604020202020204" pitchFamily="34" charset="0"/>
                <a:cs typeface="Arial" panose="020B0604020202020204" pitchFamily="34" charset="0"/>
              </a:rPr>
              <a:t>Nedostatak u potvrdi o uredno izvršenim ugovorima</a:t>
            </a:r>
          </a:p>
          <a:p>
            <a:pPr algn="just">
              <a:buFont typeface="Wingdings" pitchFamily="2" charset="2"/>
              <a:buChar char="Ø"/>
            </a:pPr>
            <a:r>
              <a:rPr lang="bs-Latn-BA" sz="2600" dirty="0">
                <a:latin typeface="Arial" panose="020B0604020202020204" pitchFamily="34" charset="0"/>
                <a:cs typeface="Arial" panose="020B0604020202020204" pitchFamily="34" charset="0"/>
              </a:rPr>
              <a:t>Površno analiziranje </a:t>
            </a:r>
            <a:r>
              <a:rPr lang="bs-Latn-BA" sz="2600" dirty="0" smtClean="0">
                <a:latin typeface="Arial" panose="020B0604020202020204" pitchFamily="34" charset="0"/>
                <a:cs typeface="Arial" panose="020B0604020202020204" pitchFamily="34" charset="0"/>
              </a:rPr>
              <a:t>TD</a:t>
            </a:r>
          </a:p>
          <a:p>
            <a:pPr algn="just">
              <a:buFont typeface="Wingdings" pitchFamily="2" charset="2"/>
              <a:buChar char="Ø"/>
            </a:pPr>
            <a:r>
              <a:rPr lang="bs-Latn-BA" sz="2600" dirty="0" smtClean="0">
                <a:latin typeface="Arial" panose="020B0604020202020204" pitchFamily="34" charset="0"/>
                <a:cs typeface="Arial" panose="020B0604020202020204" pitchFamily="34" charset="0"/>
              </a:rPr>
              <a:t>Nekorištenje instituta pojašnjenja TD</a:t>
            </a:r>
          </a:p>
          <a:p>
            <a:pPr algn="just">
              <a:buFont typeface="Wingdings" pitchFamily="2" charset="2"/>
              <a:buChar char="Ø"/>
            </a:pPr>
            <a:r>
              <a:rPr lang="bs-Latn-BA" sz="2600" dirty="0" smtClean="0">
                <a:latin typeface="Arial" panose="020B0604020202020204" pitchFamily="34" charset="0"/>
                <a:cs typeface="Arial" panose="020B0604020202020204" pitchFamily="34" charset="0"/>
              </a:rPr>
              <a:t>Dostavljanje dvije </a:t>
            </a:r>
            <a:r>
              <a:rPr lang="bs-Latn-BA" sz="2600" smtClean="0">
                <a:latin typeface="Arial" panose="020B0604020202020204" pitchFamily="34" charset="0"/>
                <a:cs typeface="Arial" panose="020B0604020202020204" pitchFamily="34" charset="0"/>
              </a:rPr>
              <a:t>ponude </a:t>
            </a:r>
            <a:endParaRPr lang="bs-Latn-BA" sz="2600" dirty="0" smtClean="0">
              <a:solidFill>
                <a:srgbClr val="FF0000"/>
              </a:solidFill>
              <a:latin typeface="Arial" panose="020B0604020202020204" pitchFamily="34" charset="0"/>
              <a:cs typeface="Arial" panose="020B0604020202020204" pitchFamily="34" charset="0"/>
            </a:endParaRPr>
          </a:p>
          <a:p>
            <a:pPr algn="just">
              <a:buFont typeface="Wingdings" pitchFamily="2" charset="2"/>
              <a:buChar char="Ø"/>
            </a:pPr>
            <a:r>
              <a:rPr lang="bs-Latn-BA" sz="2600" dirty="0" smtClean="0">
                <a:latin typeface="Arial" panose="020B0604020202020204" pitchFamily="34" charset="0"/>
                <a:cs typeface="Arial" panose="020B0604020202020204" pitchFamily="34" charset="0"/>
              </a:rPr>
              <a:t>Nedostatak u ponudi, bilo koje prirode</a:t>
            </a:r>
          </a:p>
        </p:txBody>
      </p:sp>
      <p:sp>
        <p:nvSpPr>
          <p:cNvPr id="6" name="Slide Number Placeholder 5"/>
          <p:cNvSpPr>
            <a:spLocks noGrp="1"/>
          </p:cNvSpPr>
          <p:nvPr>
            <p:ph type="sldNum" sz="quarter" idx="12"/>
          </p:nvPr>
        </p:nvSpPr>
        <p:spPr/>
        <p:txBody>
          <a:bodyPr/>
          <a:lstStyle/>
          <a:p>
            <a:fld id="{5EE963A5-A76A-496F-BBA2-ABE69D2D945A}" type="slidenum">
              <a:rPr lang="en-US" smtClean="0"/>
              <a:pPr/>
              <a:t>10</a:t>
            </a:fld>
            <a:endParaRPr lang="en-US" dirty="0"/>
          </a:p>
        </p:txBody>
      </p:sp>
      <p:sp>
        <p:nvSpPr>
          <p:cNvPr id="7" name="Date Placeholder 3"/>
          <p:cNvSpPr>
            <a:spLocks noGrp="1"/>
          </p:cNvSpPr>
          <p:nvPr>
            <p:ph type="dt" sz="half" idx="10"/>
          </p:nvPr>
        </p:nvSpPr>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2176851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908720"/>
            <a:ext cx="7183710" cy="781969"/>
          </a:xfrm>
        </p:spPr>
        <p:txBody>
          <a:bodyPr>
            <a:normAutofit/>
          </a:bodyPr>
          <a:lstStyle/>
          <a:p>
            <a:r>
              <a:rPr lang="bs-Latn-BA" sz="3200" b="1" dirty="0">
                <a:latin typeface="Arial" panose="020B0604020202020204" pitchFamily="34" charset="0"/>
                <a:cs typeface="Arial" panose="020B0604020202020204" pitchFamily="34" charset="0"/>
              </a:rPr>
              <a:t>NAJČEŠĆE GREŠKE - PONUĐAČI</a:t>
            </a:r>
            <a:endParaRPr lang="bs-Latn-BA"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bs-Latn-BA" dirty="0">
                <a:latin typeface="Arial" panose="020B0604020202020204" pitchFamily="34" charset="0"/>
                <a:cs typeface="Arial" panose="020B0604020202020204" pitchFamily="34" charset="0"/>
              </a:rPr>
              <a:t>Sve što ponuđači imaju zamjerki na rad Komisije diktirati  na Zapisnik sa otvaranja.Ukoliko UO neće da upiše to što ponuđači diktiraju, ne treba  potpisati Zapisnik, već uložiti žalbu na Zapisnik sa otvaranja, navodeći procesne greške Komisije prilikom otvaranja</a:t>
            </a:r>
            <a:endParaRPr lang="en-GB" dirty="0">
              <a:latin typeface="Arial" panose="020B0604020202020204" pitchFamily="34" charset="0"/>
              <a:cs typeface="Arial" panose="020B0604020202020204" pitchFamily="34" charset="0"/>
            </a:endParaRPr>
          </a:p>
          <a:p>
            <a:r>
              <a:rPr lang="bs-Latn-BA" dirty="0">
                <a:latin typeface="Arial" panose="020B0604020202020204" pitchFamily="34" charset="0"/>
                <a:cs typeface="Arial" panose="020B0604020202020204" pitchFamily="34" charset="0"/>
              </a:rPr>
              <a:t>Na otvaranju ponuda ponuđači imaju pravo da  se ispred  njih otvore i kopije ponuda i konstatuje da li su iste dostavljene.</a:t>
            </a:r>
          </a:p>
          <a:p>
            <a:endParaRPr lang="bs-Latn-BA" dirty="0"/>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11</a:t>
            </a:fld>
            <a:endParaRPr lang="en-US">
              <a:solidFill>
                <a:prstClr val="black">
                  <a:tint val="75000"/>
                </a:prstClr>
              </a:solidFill>
            </a:endParaRPr>
          </a:p>
        </p:txBody>
      </p:sp>
      <p:sp>
        <p:nvSpPr>
          <p:cNvPr id="7" name="Date Placeholder 3"/>
          <p:cNvSpPr>
            <a:spLocks noGrp="1"/>
          </p:cNvSpPr>
          <p:nvPr>
            <p:ph type="dt" sz="half" idx="10"/>
          </p:nvPr>
        </p:nvSpPr>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3731430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077712"/>
            <a:ext cx="7992888" cy="1127152"/>
          </a:xfrm>
        </p:spPr>
        <p:txBody>
          <a:bodyPr>
            <a:normAutofit fontScale="90000"/>
          </a:bodyPr>
          <a:lstStyle/>
          <a:p>
            <a:r>
              <a:rPr lang="bs-Latn-BA" sz="4000" b="1" dirty="0" smtClean="0">
                <a:latin typeface="Times New Roman" panose="02020603050405020304" pitchFamily="18" charset="0"/>
                <a:cs typeface="Times New Roman" panose="02020603050405020304" pitchFamily="18" charset="0"/>
              </a:rPr>
              <a:t/>
            </a:r>
            <a:br>
              <a:rPr lang="bs-Latn-BA" sz="4000" b="1" dirty="0" smtClean="0">
                <a:latin typeface="Times New Roman" panose="02020603050405020304" pitchFamily="18" charset="0"/>
                <a:cs typeface="Times New Roman" panose="02020603050405020304" pitchFamily="18" charset="0"/>
              </a:rPr>
            </a:br>
            <a:r>
              <a:rPr lang="bs-Latn-BA" sz="4000" b="1" dirty="0">
                <a:latin typeface="Times New Roman" panose="02020603050405020304" pitchFamily="18" charset="0"/>
                <a:cs typeface="Times New Roman" panose="02020603050405020304" pitchFamily="18" charset="0"/>
              </a:rPr>
              <a:t/>
            </a:r>
            <a:br>
              <a:rPr lang="bs-Latn-BA" sz="4000" b="1" dirty="0">
                <a:latin typeface="Times New Roman" panose="02020603050405020304" pitchFamily="18" charset="0"/>
                <a:cs typeface="Times New Roman" panose="02020603050405020304" pitchFamily="18" charset="0"/>
              </a:rPr>
            </a:br>
            <a:r>
              <a:rPr lang="bs-Latn-BA" sz="4000" b="1" dirty="0" smtClean="0">
                <a:latin typeface="Arial" panose="020B0604020202020204" pitchFamily="34" charset="0"/>
                <a:cs typeface="Arial" panose="020B0604020202020204" pitchFamily="34" charset="0"/>
              </a:rPr>
              <a:t>NAJČEŠĆE </a:t>
            </a:r>
            <a:r>
              <a:rPr lang="bs-Latn-BA" sz="4000" b="1" dirty="0">
                <a:latin typeface="Arial" panose="020B0604020202020204" pitchFamily="34" charset="0"/>
                <a:cs typeface="Arial" panose="020B0604020202020204" pitchFamily="34" charset="0"/>
              </a:rPr>
              <a:t>GREŠKE </a:t>
            </a:r>
            <a:r>
              <a:rPr lang="bs-Latn-BA" sz="4000" b="1" dirty="0" smtClean="0">
                <a:latin typeface="Arial" panose="020B0604020202020204" pitchFamily="34" charset="0"/>
                <a:cs typeface="Arial" panose="020B0604020202020204" pitchFamily="34" charset="0"/>
              </a:rPr>
              <a:t>– PONUĐAČI</a:t>
            </a:r>
            <a:br>
              <a:rPr lang="bs-Latn-BA" sz="4000" b="1" dirty="0" smtClean="0">
                <a:latin typeface="Arial" panose="020B0604020202020204" pitchFamily="34" charset="0"/>
                <a:cs typeface="Arial" panose="020B0604020202020204" pitchFamily="34" charset="0"/>
              </a:rPr>
            </a:br>
            <a:r>
              <a:rPr lang="bs-Latn-BA" sz="4000" b="1" dirty="0" smtClean="0">
                <a:latin typeface="Arial" panose="020B0604020202020204" pitchFamily="34" charset="0"/>
                <a:cs typeface="Arial" panose="020B0604020202020204" pitchFamily="34" charset="0"/>
              </a:rPr>
              <a:t>ŽALBENI POSTUPAK </a:t>
            </a:r>
            <a:r>
              <a:rPr lang="bs-Latn-BA" b="1" dirty="0">
                <a:latin typeface="Arial" pitchFamily="34" charset="0"/>
                <a:cs typeface="Arial" pitchFamily="34" charset="0"/>
              </a:rPr>
              <a:t/>
            </a:r>
            <a:br>
              <a:rPr lang="bs-Latn-BA" b="1" dirty="0">
                <a:latin typeface="Arial" pitchFamily="34" charset="0"/>
                <a:cs typeface="Arial" pitchFamily="34" charset="0"/>
              </a:rPr>
            </a:br>
            <a:r>
              <a:rPr lang="bs-Latn-BA" b="1" dirty="0">
                <a:latin typeface="Times New Roman" panose="02020603050405020304" pitchFamily="18" charset="0"/>
                <a:cs typeface="Times New Roman" panose="02020603050405020304" pitchFamily="18" charset="0"/>
              </a:rPr>
              <a:t/>
            </a:r>
            <a:br>
              <a:rPr lang="bs-Latn-BA" b="1" dirty="0">
                <a:latin typeface="Times New Roman" panose="02020603050405020304" pitchFamily="18" charset="0"/>
                <a:cs typeface="Times New Roman" panose="02020603050405020304" pitchFamily="18" charset="0"/>
              </a:rPr>
            </a:br>
            <a:endParaRPr lang="bs-Latn-BA" dirty="0"/>
          </a:p>
        </p:txBody>
      </p:sp>
      <p:sp>
        <p:nvSpPr>
          <p:cNvPr id="3" name="Content Placeholder 2"/>
          <p:cNvSpPr>
            <a:spLocks noGrp="1"/>
          </p:cNvSpPr>
          <p:nvPr>
            <p:ph idx="1"/>
          </p:nvPr>
        </p:nvSpPr>
        <p:spPr>
          <a:xfrm>
            <a:off x="755576" y="2492895"/>
            <a:ext cx="7759774" cy="2448273"/>
          </a:xfrm>
        </p:spPr>
        <p:txBody>
          <a:bodyPr/>
          <a:lstStyle/>
          <a:p>
            <a:pPr algn="just"/>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Uvođenje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novih</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žalbenih</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navoda</a:t>
            </a:r>
            <a:r>
              <a:rPr lang="en-GB" dirty="0">
                <a:latin typeface="Arial" panose="020B0604020202020204" pitchFamily="34" charset="0"/>
                <a:cs typeface="Arial" panose="020B0604020202020204" pitchFamily="34" charset="0"/>
              </a:rPr>
              <a:t> od </a:t>
            </a:r>
            <a:r>
              <a:rPr lang="en-GB" dirty="0" err="1">
                <a:latin typeface="Arial" panose="020B0604020202020204" pitchFamily="34" charset="0"/>
                <a:cs typeface="Arial" panose="020B0604020202020204" pitchFamily="34" charset="0"/>
              </a:rPr>
              <a:t>strane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žalitelja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kada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izjavljuje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žalbu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na</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Odluku</a:t>
            </a:r>
            <a:r>
              <a:rPr lang="en-GB" dirty="0">
                <a:latin typeface="Arial" panose="020B0604020202020204" pitchFamily="34" charset="0"/>
                <a:cs typeface="Arial" panose="020B0604020202020204" pitchFamily="34" charset="0"/>
              </a:rPr>
              <a:t>/</a:t>
            </a:r>
            <a:r>
              <a:rPr lang="en-GB" dirty="0" err="1">
                <a:latin typeface="Arial" panose="020B0604020202020204" pitchFamily="34" charset="0"/>
                <a:cs typeface="Arial" panose="020B0604020202020204" pitchFamily="34" charset="0"/>
              </a:rPr>
              <a:t>Rješenje</a:t>
            </a:r>
            <a:r>
              <a:rPr lang="en-GB" dirty="0">
                <a:latin typeface="Arial" panose="020B0604020202020204" pitchFamily="34" charset="0"/>
                <a:cs typeface="Arial" panose="020B0604020202020204" pitchFamily="34" charset="0"/>
              </a:rPr>
              <a:t> o </a:t>
            </a:r>
            <a:r>
              <a:rPr lang="en-GB" dirty="0" err="1">
                <a:latin typeface="Arial" panose="020B0604020202020204" pitchFamily="34" charset="0"/>
                <a:cs typeface="Arial" panose="020B0604020202020204" pitchFamily="34" charset="0"/>
              </a:rPr>
              <a:t>djelimičnom</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usvajanju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žalbe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ili</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usvajanju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žalbe</a:t>
            </a:r>
            <a:r>
              <a:rPr lang="en-GB" dirty="0">
                <a:latin typeface="Arial" panose="020B0604020202020204" pitchFamily="34" charset="0"/>
                <a:cs typeface="Arial" panose="020B0604020202020204" pitchFamily="34" charset="0"/>
              </a:rPr>
              <a:t> u </a:t>
            </a:r>
            <a:r>
              <a:rPr lang="en-GB" dirty="0" err="1">
                <a:latin typeface="Arial" panose="020B0604020202020204" pitchFamily="34" charset="0"/>
                <a:cs typeface="Arial" panose="020B0604020202020204" pitchFamily="34" charset="0"/>
              </a:rPr>
              <a:t>cjelosti</a:t>
            </a:r>
            <a:r>
              <a:rPr lang="en-GB" dirty="0">
                <a:latin typeface="Arial" panose="020B0604020202020204" pitchFamily="34" charset="0"/>
                <a:cs typeface="Arial" panose="020B0604020202020204" pitchFamily="34" charset="0"/>
              </a:rPr>
              <a:t>.</a:t>
            </a:r>
            <a:endParaRPr lang="bs-Latn-BA" dirty="0">
              <a:latin typeface="Arial" panose="020B0604020202020204" pitchFamily="34" charset="0"/>
              <a:cs typeface="Arial" panose="020B0604020202020204" pitchFamily="34" charset="0"/>
            </a:endParaRPr>
          </a:p>
          <a:p>
            <a:endParaRPr lang="bs-Latn-BA" dirty="0"/>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12</a:t>
            </a:fld>
            <a:endParaRPr lang="en-US">
              <a:solidFill>
                <a:prstClr val="black">
                  <a:tint val="75000"/>
                </a:prstClr>
              </a:solidFill>
            </a:endParaRPr>
          </a:p>
        </p:txBody>
      </p:sp>
      <p:sp>
        <p:nvSpPr>
          <p:cNvPr id="7" name="Date Placeholder 3"/>
          <p:cNvSpPr>
            <a:spLocks noGrp="1"/>
          </p:cNvSpPr>
          <p:nvPr>
            <p:ph type="dt" sz="half" idx="10"/>
          </p:nvPr>
        </p:nvSpPr>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3023005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156" y="1172358"/>
            <a:ext cx="8229600" cy="864096"/>
          </a:xfrm>
        </p:spPr>
        <p:txBody>
          <a:bodyPr>
            <a:normAutofit fontScale="90000"/>
          </a:bodyPr>
          <a:lstStyle/>
          <a:p>
            <a:r>
              <a:rPr lang="bs-Latn-BA" sz="2800" b="1" dirty="0" smtClean="0">
                <a:latin typeface="Times New Roman" panose="02020603050405020304" pitchFamily="18" charset="0"/>
                <a:cs typeface="Times New Roman" panose="02020603050405020304" pitchFamily="18" charset="0"/>
              </a:rPr>
              <a:t>	</a:t>
            </a:r>
            <a:br>
              <a:rPr lang="bs-Latn-BA" sz="2800" b="1" dirty="0" smtClean="0">
                <a:latin typeface="Times New Roman" panose="02020603050405020304" pitchFamily="18" charset="0"/>
                <a:cs typeface="Times New Roman" panose="02020603050405020304" pitchFamily="18" charset="0"/>
              </a:rPr>
            </a:br>
            <a:r>
              <a:rPr lang="bs-Latn-BA" sz="3600" b="1" dirty="0" smtClean="0">
                <a:latin typeface="Times New Roman" panose="02020603050405020304" pitchFamily="18" charset="0"/>
                <a:cs typeface="Times New Roman" panose="02020603050405020304" pitchFamily="18" charset="0"/>
              </a:rPr>
              <a:t>NAJČEŠĆE GREŠKE - PONUĐAČI</a:t>
            </a:r>
            <a:r>
              <a:rPr lang="bs-Latn-BA" sz="3600" b="1" dirty="0">
                <a:latin typeface="Arial" pitchFamily="34" charset="0"/>
                <a:cs typeface="Arial" pitchFamily="34" charset="0"/>
              </a:rPr>
              <a:t/>
            </a:r>
            <a:br>
              <a:rPr lang="bs-Latn-BA" sz="3600" b="1" dirty="0">
                <a:latin typeface="Arial" pitchFamily="34" charset="0"/>
                <a:cs typeface="Arial" pitchFamily="34"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2060848"/>
            <a:ext cx="8784976" cy="4295502"/>
          </a:xfrm>
        </p:spPr>
        <p:txBody>
          <a:bodyPr>
            <a:normAutofit/>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bs-Latn-BA" sz="2600" dirty="0">
                <a:latin typeface="Arial" panose="020B0604020202020204" pitchFamily="34" charset="0"/>
                <a:cs typeface="Arial" panose="020B0604020202020204" pitchFamily="34" charset="0"/>
              </a:rPr>
              <a:t>Zakašnjela </a:t>
            </a:r>
            <a:r>
              <a:rPr lang="bs-Latn-BA" sz="2600" dirty="0" smtClean="0">
                <a:latin typeface="Arial" panose="020B0604020202020204" pitchFamily="34" charset="0"/>
                <a:cs typeface="Arial" panose="020B0604020202020204" pitchFamily="34" charset="0"/>
              </a:rPr>
              <a:t>ponuda</a:t>
            </a:r>
            <a:endParaRPr lang="bs-Latn-BA" sz="2600" dirty="0">
              <a:latin typeface="Arial" panose="020B0604020202020204" pitchFamily="34" charset="0"/>
              <a:cs typeface="Arial" panose="020B0604020202020204" pitchFamily="34" charset="0"/>
            </a:endParaRPr>
          </a:p>
          <a:p>
            <a:pPr algn="just">
              <a:buFont typeface="Wingdings" pitchFamily="2" charset="2"/>
              <a:buChar char="Ø"/>
            </a:pPr>
            <a:r>
              <a:rPr lang="bs-Latn-BA" sz="2600" dirty="0">
                <a:latin typeface="Arial" panose="020B0604020202020204" pitchFamily="34" charset="0"/>
                <a:cs typeface="Arial" panose="020B0604020202020204" pitchFamily="34" charset="0"/>
              </a:rPr>
              <a:t>Kašnjenje u </a:t>
            </a:r>
            <a:r>
              <a:rPr lang="bs-Latn-BA" sz="2600" dirty="0" smtClean="0">
                <a:latin typeface="Arial" panose="020B0604020202020204" pitchFamily="34" charset="0"/>
                <a:cs typeface="Arial" panose="020B0604020202020204" pitchFamily="34" charset="0"/>
              </a:rPr>
              <a:t>dostavljanju </a:t>
            </a:r>
            <a:r>
              <a:rPr lang="bs-Latn-BA" sz="2600" dirty="0">
                <a:latin typeface="Arial" panose="020B0604020202020204" pitchFamily="34" charset="0"/>
                <a:cs typeface="Arial" panose="020B0604020202020204" pitchFamily="34" charset="0"/>
              </a:rPr>
              <a:t>dokumentacije nakon odluke o izboru</a:t>
            </a:r>
          </a:p>
          <a:p>
            <a:pPr algn="just">
              <a:buFont typeface="Wingdings" pitchFamily="2" charset="2"/>
              <a:buChar char="Ø"/>
            </a:pPr>
            <a:r>
              <a:rPr lang="bs-Latn-BA" sz="2600" dirty="0">
                <a:latin typeface="Arial" panose="020B0604020202020204" pitchFamily="34" charset="0"/>
                <a:cs typeface="Arial" panose="020B0604020202020204" pitchFamily="34" charset="0"/>
              </a:rPr>
              <a:t>Dostavljanje ponude e-mailom ili faksom kada se postupak direktnog sporazuma provodi putem sistema „e-Nabavke“</a:t>
            </a:r>
          </a:p>
          <a:p>
            <a:pPr algn="just">
              <a:buFont typeface="Wingdings" pitchFamily="2" charset="2"/>
              <a:buChar char="Ø"/>
            </a:pPr>
            <a:r>
              <a:rPr lang="bs-Latn-BA" sz="2600" dirty="0">
                <a:latin typeface="Arial" panose="020B0604020202020204" pitchFamily="34" charset="0"/>
                <a:cs typeface="Arial" panose="020B0604020202020204" pitchFamily="34" charset="0"/>
              </a:rPr>
              <a:t>Nedostaci vezani uz žalbu</a:t>
            </a:r>
          </a:p>
          <a:p>
            <a:pPr algn="just">
              <a:buFont typeface="Wingdings" pitchFamily="2" charset="2"/>
              <a:buChar char="Ø"/>
            </a:pPr>
            <a:r>
              <a:rPr lang="bs-Latn-BA" sz="2600" dirty="0">
                <a:latin typeface="Arial" panose="020B0604020202020204" pitchFamily="34" charset="0"/>
                <a:cs typeface="Arial" panose="020B0604020202020204" pitchFamily="34" charset="0"/>
              </a:rPr>
              <a:t>Generalno – propuštanje rokova</a:t>
            </a:r>
          </a:p>
        </p:txBody>
      </p:sp>
      <p:sp>
        <p:nvSpPr>
          <p:cNvPr id="6" name="Slide Number Placeholder 5"/>
          <p:cNvSpPr>
            <a:spLocks noGrp="1"/>
          </p:cNvSpPr>
          <p:nvPr>
            <p:ph type="sldNum" sz="quarter" idx="12"/>
          </p:nvPr>
        </p:nvSpPr>
        <p:spPr/>
        <p:txBody>
          <a:bodyPr/>
          <a:lstStyle/>
          <a:p>
            <a:fld id="{5EE963A5-A76A-496F-BBA2-ABE69D2D945A}" type="slidenum">
              <a:rPr lang="en-US" smtClean="0"/>
              <a:pPr/>
              <a:t>13</a:t>
            </a:fld>
            <a:endParaRPr lang="en-US" dirty="0"/>
          </a:p>
        </p:txBody>
      </p:sp>
      <p:sp>
        <p:nvSpPr>
          <p:cNvPr id="7" name="Date Placeholder 3"/>
          <p:cNvSpPr>
            <a:spLocks noGrp="1"/>
          </p:cNvSpPr>
          <p:nvPr>
            <p:ph type="dt" sz="half" idx="10"/>
          </p:nvPr>
        </p:nvSpPr>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1711728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2776"/>
            <a:ext cx="8229600" cy="864096"/>
          </a:xfrm>
        </p:spPr>
        <p:txBody>
          <a:bodyPr>
            <a:normAutofit fontScale="90000"/>
          </a:bodyPr>
          <a:lstStyle/>
          <a:p>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628650" y="1772816"/>
            <a:ext cx="8335838" cy="4176464"/>
          </a:xfrm>
        </p:spPr>
        <p:txBody>
          <a:bodyPr>
            <a:normAutofit/>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marL="0" indent="0" algn="just">
              <a:buNone/>
            </a:pPr>
            <a:r>
              <a:rPr lang="bs-Latn-BA" sz="4000" dirty="0" smtClean="0">
                <a:latin typeface="Times New Roman" panose="02020603050405020304" pitchFamily="18" charset="0"/>
                <a:cs typeface="Times New Roman" panose="02020603050405020304" pitchFamily="18" charset="0"/>
              </a:rPr>
              <a:t>				</a:t>
            </a:r>
          </a:p>
          <a:p>
            <a:pPr marL="0" indent="0" algn="just">
              <a:buNone/>
            </a:pPr>
            <a:r>
              <a:rPr lang="bs-Latn-BA" sz="4000" dirty="0">
                <a:latin typeface="Times New Roman" panose="02020603050405020304" pitchFamily="18" charset="0"/>
                <a:cs typeface="Times New Roman" panose="02020603050405020304" pitchFamily="18" charset="0"/>
              </a:rPr>
              <a:t>	 </a:t>
            </a:r>
            <a:r>
              <a:rPr lang="bs-Latn-BA" sz="4000" dirty="0" smtClean="0">
                <a:latin typeface="Times New Roman" panose="02020603050405020304" pitchFamily="18" charset="0"/>
                <a:cs typeface="Times New Roman" panose="02020603050405020304" pitchFamily="18" charset="0"/>
              </a:rPr>
              <a:t>        </a:t>
            </a:r>
            <a:r>
              <a:rPr lang="bs-Latn-BA" sz="4000" dirty="0" smtClean="0">
                <a:latin typeface="Arial" panose="020B0604020202020204" pitchFamily="34" charset="0"/>
                <a:cs typeface="Arial" panose="020B0604020202020204" pitchFamily="34" charset="0"/>
              </a:rPr>
              <a:t>Hvala </a:t>
            </a:r>
            <a:r>
              <a:rPr lang="bs-Latn-BA" sz="4000" dirty="0">
                <a:latin typeface="Arial" panose="020B0604020202020204" pitchFamily="34" charset="0"/>
                <a:cs typeface="Arial" panose="020B0604020202020204" pitchFamily="34" charset="0"/>
              </a:rPr>
              <a:t>na pažnji!</a:t>
            </a:r>
          </a:p>
          <a:p>
            <a:pPr marL="0" indent="0" algn="just">
              <a:buNone/>
            </a:pPr>
            <a:endParaRPr lang="bs-Latn-BA" sz="4000" dirty="0">
              <a:latin typeface="Arial" panose="020B0604020202020204" pitchFamily="34" charset="0"/>
              <a:cs typeface="Arial" panose="020B0604020202020204" pitchFamily="34" charset="0"/>
            </a:endParaRPr>
          </a:p>
          <a:p>
            <a:pPr marL="0" indent="0" algn="ctr">
              <a:buNone/>
            </a:pPr>
            <a:r>
              <a:rPr lang="bs-Latn-BA" sz="1800" b="1" dirty="0">
                <a:latin typeface="Arial" panose="020B0604020202020204" pitchFamily="34" charset="0"/>
                <a:cs typeface="Arial" panose="020B0604020202020204" pitchFamily="34" charset="0"/>
              </a:rPr>
              <a:t>E-mail:</a:t>
            </a:r>
            <a:r>
              <a:rPr lang="bs-Latn-BA" sz="1800" dirty="0">
                <a:latin typeface="Arial" panose="020B0604020202020204" pitchFamily="34" charset="0"/>
                <a:cs typeface="Arial" panose="020B0604020202020204" pitchFamily="34" charset="0"/>
              </a:rPr>
              <a:t> officesa@paragraf.ba</a:t>
            </a:r>
          </a:p>
          <a:p>
            <a:pPr marL="0" indent="0" algn="ctr">
              <a:buNone/>
            </a:pPr>
            <a:r>
              <a:rPr lang="bs-Latn-BA" sz="1800" dirty="0">
                <a:latin typeface="Arial" panose="020B0604020202020204" pitchFamily="34" charset="0"/>
                <a:cs typeface="Arial" panose="020B0604020202020204" pitchFamily="34" charset="0"/>
              </a:rPr>
              <a:t>387 33 873 770</a:t>
            </a:r>
          </a:p>
          <a:p>
            <a:pPr marL="0" indent="0" algn="ctr">
              <a:buNone/>
            </a:pPr>
            <a:r>
              <a:rPr lang="bs-Latn-BA" sz="1800" dirty="0">
                <a:latin typeface="Arial" panose="020B0604020202020204" pitchFamily="34" charset="0"/>
                <a:cs typeface="Arial" panose="020B0604020202020204" pitchFamily="34" charset="0"/>
              </a:rPr>
              <a:t>387 33 873 771</a:t>
            </a:r>
            <a:endParaRPr lang="bs-Latn-BA" sz="1800" b="1" dirty="0">
              <a:latin typeface="Arial" panose="020B0604020202020204" pitchFamily="34" charset="0"/>
              <a:cs typeface="Arial" panose="020B0604020202020204" pitchFamily="34" charset="0"/>
            </a:endParaRPr>
          </a:p>
          <a:p>
            <a:pPr marL="3543300" lvl="8" indent="0" algn="just">
              <a:buNone/>
            </a:pPr>
            <a:r>
              <a:rPr lang="bs-Latn-BA" sz="2800" dirty="0" smtClean="0">
                <a:latin typeface="Arial" panose="020B0604020202020204" pitchFamily="34" charset="0"/>
                <a:cs typeface="Arial" panose="020B0604020202020204" pitchFamily="34" charset="0"/>
              </a:rPr>
              <a:t>                 </a:t>
            </a:r>
            <a:endParaRPr lang="bs-Latn-BA" sz="2800" dirty="0">
              <a:latin typeface="Arial" panose="020B0604020202020204" pitchFamily="34" charset="0"/>
              <a:cs typeface="Arial" panose="020B0604020202020204" pitchFamily="34" charset="0"/>
            </a:endParaRPr>
          </a:p>
          <a:p>
            <a:pPr>
              <a:buFont typeface="Wingdings" pitchFamily="2" charset="2"/>
              <a:buChar char="Ø"/>
            </a:pPr>
            <a:endParaRPr lang="bs-Latn-BA" sz="26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5EE963A5-A76A-496F-BBA2-ABE69D2D945A}" type="slidenum">
              <a:rPr lang="en-US" smtClean="0"/>
              <a:pPr/>
              <a:t>14</a:t>
            </a:fld>
            <a:endParaRPr lang="en-US" dirty="0"/>
          </a:p>
        </p:txBody>
      </p:sp>
      <p:sp>
        <p:nvSpPr>
          <p:cNvPr id="7" name="Date Placeholder 3"/>
          <p:cNvSpPr>
            <a:spLocks noGrp="1"/>
          </p:cNvSpPr>
          <p:nvPr>
            <p:ph type="dt" sz="half" idx="10"/>
          </p:nvPr>
        </p:nvSpPr>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136636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052736"/>
            <a:ext cx="7643192" cy="864095"/>
          </a:xfrm>
        </p:spPr>
        <p:txBody>
          <a:bodyPr>
            <a:normAutofit fontScale="90000"/>
          </a:bodyPr>
          <a:lstStyle/>
          <a:p>
            <a:r>
              <a:rPr lang="bs-Latn-BA" sz="2800" b="1" dirty="0" smtClean="0">
                <a:latin typeface="Times New Roman" panose="02020603050405020304" pitchFamily="18" charset="0"/>
                <a:cs typeface="Times New Roman" panose="02020603050405020304" pitchFamily="18" charset="0"/>
              </a:rPr>
              <a:t>	</a:t>
            </a:r>
            <a:br>
              <a:rPr lang="bs-Latn-BA" sz="2800" b="1" dirty="0" smtClean="0">
                <a:latin typeface="Times New Roman" panose="02020603050405020304" pitchFamily="18" charset="0"/>
                <a:cs typeface="Times New Roman" panose="02020603050405020304" pitchFamily="18" charset="0"/>
              </a:rPr>
            </a:br>
            <a:r>
              <a:rPr lang="bs-Latn-BA" sz="2800" b="1" dirty="0">
                <a:latin typeface="Times New Roman" panose="02020603050405020304" pitchFamily="18" charset="0"/>
                <a:cs typeface="Times New Roman" panose="02020603050405020304" pitchFamily="18" charset="0"/>
              </a:rPr>
              <a:t/>
            </a:r>
            <a:br>
              <a:rPr lang="bs-Latn-BA" sz="2800" b="1" dirty="0">
                <a:latin typeface="Times New Roman" panose="02020603050405020304" pitchFamily="18" charset="0"/>
                <a:cs typeface="Times New Roman" panose="02020603050405020304" pitchFamily="18" charset="0"/>
              </a:rPr>
            </a:br>
            <a:r>
              <a:rPr lang="bs-Latn-BA" sz="3100" b="1" dirty="0" smtClean="0">
                <a:latin typeface="Arial" panose="020B0604020202020204" pitchFamily="34" charset="0"/>
                <a:cs typeface="Arial" panose="020B0604020202020204" pitchFamily="34" charset="0"/>
              </a:rPr>
              <a:t>NAJČEŠĆE GREŠKE – UGOVORNI ORGANI</a:t>
            </a:r>
            <a:r>
              <a:rPr lang="bs-Latn-BA" sz="2800" b="1" dirty="0">
                <a:latin typeface="Arial" pitchFamily="34" charset="0"/>
                <a:cs typeface="Arial" pitchFamily="34" charset="0"/>
              </a:rPr>
              <a:t/>
            </a:r>
            <a:br>
              <a:rPr lang="bs-Latn-BA" sz="2800" b="1" dirty="0">
                <a:latin typeface="Arial" pitchFamily="34" charset="0"/>
                <a:cs typeface="Arial" pitchFamily="34" charset="0"/>
              </a:rPr>
            </a:br>
            <a:r>
              <a:rPr lang="bs-Latn-BA" sz="2800" b="1" dirty="0">
                <a:latin typeface="Arial" pitchFamily="34" charset="0"/>
                <a:cs typeface="Arial" pitchFamily="34" charset="0"/>
              </a:rPr>
              <a:t/>
            </a:r>
            <a:br>
              <a:rPr lang="bs-Latn-BA" sz="2800" b="1" dirty="0">
                <a:latin typeface="Arial" pitchFamily="34" charset="0"/>
                <a:cs typeface="Arial" pitchFamily="34" charset="0"/>
              </a:rPr>
            </a:br>
            <a:endParaRPr lang="bs-Latn-BA" sz="2800" b="1" dirty="0">
              <a:latin typeface="Arial" pitchFamily="34" charset="0"/>
              <a:cs typeface="Arial" pitchFamily="34" charset="0"/>
            </a:endParaRPr>
          </a:p>
        </p:txBody>
      </p:sp>
      <p:sp>
        <p:nvSpPr>
          <p:cNvPr id="3" name="Content Placeholder 2"/>
          <p:cNvSpPr>
            <a:spLocks noGrp="1"/>
          </p:cNvSpPr>
          <p:nvPr>
            <p:ph idx="1"/>
          </p:nvPr>
        </p:nvSpPr>
        <p:spPr>
          <a:xfrm>
            <a:off x="179512" y="1844824"/>
            <a:ext cx="8784976" cy="4511526"/>
          </a:xfrm>
        </p:spPr>
        <p:txBody>
          <a:bodyPr>
            <a:normAutofit lnSpcReduction="10000"/>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marL="357188" lvl="2" indent="-357188" algn="just">
              <a:buFont typeface="Wingdings" panose="05000000000000000000" pitchFamily="2" charset="2"/>
              <a:buChar char="Ø"/>
            </a:pPr>
            <a:r>
              <a:rPr lang="bs-Latn-BA" sz="2600" dirty="0">
                <a:latin typeface="Times New Roman" pitchFamily="18" charset="0"/>
                <a:cs typeface="Times New Roman" pitchFamily="18" charset="0"/>
              </a:rPr>
              <a:t>Ne zahtijeva se pojašnjenje neprirodno niske cijene u slučaju kada je to obaveza </a:t>
            </a:r>
            <a:r>
              <a:rPr lang="bs-Latn-BA" sz="2600" dirty="0" smtClean="0">
                <a:latin typeface="Times New Roman" pitchFamily="18" charset="0"/>
                <a:cs typeface="Times New Roman" pitchFamily="18" charset="0"/>
              </a:rPr>
              <a:t>UO</a:t>
            </a:r>
            <a:endParaRPr lang="bs-Latn-BA" sz="2600" dirty="0">
              <a:latin typeface="Times New Roman" pitchFamily="18" charset="0"/>
              <a:cs typeface="Times New Roman" pitchFamily="18" charset="0"/>
            </a:endParaRPr>
          </a:p>
          <a:p>
            <a:pPr marL="342900" lvl="2" indent="-342900" algn="just">
              <a:buFont typeface="Wingdings" pitchFamily="2" charset="2"/>
              <a:buChar char="Ø"/>
            </a:pPr>
            <a:r>
              <a:rPr lang="bs-Latn-BA" sz="2600" dirty="0">
                <a:latin typeface="Times New Roman" pitchFamily="18" charset="0"/>
                <a:cs typeface="Times New Roman" pitchFamily="18" charset="0"/>
              </a:rPr>
              <a:t>Propuštanje roka za objavu </a:t>
            </a:r>
            <a:r>
              <a:rPr lang="bs-Latn-BA" sz="2600" dirty="0" smtClean="0">
                <a:latin typeface="Times New Roman" pitchFamily="18" charset="0"/>
                <a:cs typeface="Times New Roman" pitchFamily="18" charset="0"/>
              </a:rPr>
              <a:t>obavještenja/izvještaja</a:t>
            </a:r>
            <a:endParaRPr lang="bs-Latn-BA" sz="2600" dirty="0">
              <a:latin typeface="Times New Roman" pitchFamily="18" charset="0"/>
              <a:cs typeface="Times New Roman" pitchFamily="18" charset="0"/>
            </a:endParaRPr>
          </a:p>
          <a:p>
            <a:pPr marL="339725" indent="-339725" algn="just">
              <a:buFont typeface="Wingdings" panose="05000000000000000000" pitchFamily="2" charset="2"/>
              <a:buChar char="Ø"/>
            </a:pPr>
            <a:r>
              <a:rPr lang="bs-Latn-BA" sz="2400" dirty="0" smtClean="0">
                <a:latin typeface="Times New Roman" pitchFamily="18" charset="0"/>
                <a:cs typeface="Times New Roman" pitchFamily="18" charset="0"/>
              </a:rPr>
              <a:t>Zahtjev </a:t>
            </a:r>
            <a:r>
              <a:rPr lang="bs-Latn-BA" sz="2400" dirty="0">
                <a:latin typeface="Times New Roman" pitchFamily="18" charset="0"/>
                <a:cs typeface="Times New Roman" pitchFamily="18" charset="0"/>
              </a:rPr>
              <a:t>da izjava za član 45. ZJN ne može biti starija od 15 dana od predaje ponude ili krajnjeg roka za prijem </a:t>
            </a:r>
            <a:r>
              <a:rPr lang="bs-Latn-BA" sz="2400" dirty="0" smtClean="0">
                <a:latin typeface="Times New Roman" pitchFamily="18" charset="0"/>
                <a:cs typeface="Times New Roman" pitchFamily="18" charset="0"/>
              </a:rPr>
              <a:t>ponuda</a:t>
            </a:r>
          </a:p>
          <a:p>
            <a:pPr marL="342900" lvl="2" indent="-342900" algn="just">
              <a:buFont typeface="Wingdings" pitchFamily="2" charset="2"/>
              <a:buChar char="Ø"/>
            </a:pPr>
            <a:r>
              <a:rPr lang="bs-Latn-BA" sz="2600" dirty="0">
                <a:latin typeface="Times New Roman" pitchFamily="18" charset="0"/>
                <a:cs typeface="Times New Roman" pitchFamily="18" charset="0"/>
              </a:rPr>
              <a:t>Odabir zaključenja OS sa više ponuđača, pa se OS zaključi samo sa jednim ponuđačem (i obratno) – nemogućnost objave obavještenja o </a:t>
            </a:r>
            <a:r>
              <a:rPr lang="bs-Latn-BA" sz="2600" dirty="0" smtClean="0">
                <a:latin typeface="Times New Roman" pitchFamily="18" charset="0"/>
                <a:cs typeface="Times New Roman" pitchFamily="18" charset="0"/>
              </a:rPr>
              <a:t>dodjeli ugovora</a:t>
            </a:r>
            <a:endParaRPr lang="bs-Latn-BA" sz="1200" dirty="0">
              <a:latin typeface="Times New Roman" pitchFamily="18" charset="0"/>
              <a:cs typeface="Times New Roman" pitchFamily="18" charset="0"/>
            </a:endParaRPr>
          </a:p>
          <a:p>
            <a:pPr marL="342900" lvl="2" indent="-342900" algn="just">
              <a:buFont typeface="Wingdings" pitchFamily="2" charset="2"/>
              <a:buChar char="Ø"/>
            </a:pPr>
            <a:r>
              <a:rPr lang="bs-Latn-BA" sz="2600" dirty="0" smtClean="0">
                <a:latin typeface="Times New Roman" pitchFamily="18" charset="0"/>
                <a:cs typeface="Times New Roman" pitchFamily="18" charset="0"/>
              </a:rPr>
              <a:t>Zahtjev </a:t>
            </a:r>
            <a:r>
              <a:rPr lang="bs-Latn-BA" sz="2600" dirty="0">
                <a:latin typeface="Times New Roman" pitchFamily="18" charset="0"/>
                <a:cs typeface="Times New Roman" pitchFamily="18" charset="0"/>
              </a:rPr>
              <a:t>da potvrda o uredno izvršenim ugovorima mora biti izdata od </a:t>
            </a:r>
            <a:r>
              <a:rPr lang="bs-Latn-BA" sz="2600" dirty="0" smtClean="0">
                <a:latin typeface="Times New Roman" pitchFamily="18" charset="0"/>
                <a:cs typeface="Times New Roman" pitchFamily="18" charset="0"/>
              </a:rPr>
              <a:t>UO</a:t>
            </a:r>
          </a:p>
          <a:p>
            <a:pPr marL="342900" lvl="2" indent="-342900" algn="just">
              <a:buFont typeface="Wingdings" pitchFamily="2" charset="2"/>
              <a:buChar char="Ø"/>
            </a:pPr>
            <a:r>
              <a:rPr lang="bs-Latn-BA" sz="2600" dirty="0">
                <a:latin typeface="Times New Roman" pitchFamily="18" charset="0"/>
                <a:cs typeface="Times New Roman" pitchFamily="18" charset="0"/>
              </a:rPr>
              <a:t>Pogrešan odabir glavnog i dodatnog predmeta nabavke (CPV)</a:t>
            </a:r>
          </a:p>
          <a:p>
            <a:pPr marL="342900" lvl="2" indent="-342900" algn="just">
              <a:buFont typeface="Wingdings" pitchFamily="2" charset="2"/>
              <a:buChar char="Ø"/>
            </a:pPr>
            <a:endParaRPr lang="bs-Latn-BA" sz="2600" dirty="0">
              <a:latin typeface="Times New Roman" pitchFamily="18" charset="0"/>
              <a:cs typeface="Times New Roman" pitchFamily="18" charset="0"/>
            </a:endParaRPr>
          </a:p>
          <a:p>
            <a:pPr algn="just">
              <a:buFont typeface="Wingdings" pitchFamily="2" charset="2"/>
              <a:buChar char="Ø"/>
            </a:pPr>
            <a:endParaRPr lang="bs-Latn-BA" sz="2400" dirty="0">
              <a:latin typeface="Times New Roman" pitchFamily="18" charset="0"/>
              <a:cs typeface="Times New Roman" pitchFamily="18" charset="0"/>
            </a:endParaRPr>
          </a:p>
          <a:p>
            <a:pPr>
              <a:buFont typeface="Wingdings" pitchFamily="2" charset="2"/>
              <a:buChar char="Ø"/>
            </a:pPr>
            <a:endParaRPr lang="bs-Latn-BA" sz="26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r>
              <a:rPr lang="bs-Latn-BA" b="1" dirty="0">
                <a:solidFill>
                  <a:schemeClr val="tx1"/>
                </a:solidFill>
              </a:rPr>
              <a:t>Sarajevo, 03.09.2024</a:t>
            </a:r>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2</a:t>
            </a:fld>
            <a:endParaRPr lang="en-US" dirty="0"/>
          </a:p>
        </p:txBody>
      </p:sp>
    </p:spTree>
    <p:extLst>
      <p:ext uri="{BB962C8B-B14F-4D97-AF65-F5344CB8AC3E}">
        <p14:creationId xmlns:p14="http://schemas.microsoft.com/office/powerpoint/2010/main" val="3506786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908720"/>
            <a:ext cx="7571184" cy="936104"/>
          </a:xfrm>
        </p:spPr>
        <p:txBody>
          <a:bodyPr>
            <a:normAutofit fontScale="90000"/>
          </a:bodyPr>
          <a:lstStyle/>
          <a:p>
            <a:r>
              <a:rPr lang="bs-Latn-BA" sz="2800" b="1" dirty="0" smtClean="0">
                <a:latin typeface="Times New Roman" panose="02020603050405020304" pitchFamily="18" charset="0"/>
                <a:cs typeface="Times New Roman" panose="02020603050405020304" pitchFamily="18" charset="0"/>
              </a:rPr>
              <a:t>	</a:t>
            </a:r>
            <a:br>
              <a:rPr lang="bs-Latn-BA" sz="2800" b="1" dirty="0" smtClean="0">
                <a:latin typeface="Times New Roman" panose="02020603050405020304" pitchFamily="18" charset="0"/>
                <a:cs typeface="Times New Roman" panose="02020603050405020304" pitchFamily="18" charset="0"/>
              </a:rPr>
            </a:br>
            <a:r>
              <a:rPr lang="bs-Latn-BA" sz="2800" b="1" dirty="0" smtClean="0">
                <a:latin typeface="Times New Roman" panose="02020603050405020304" pitchFamily="18" charset="0"/>
                <a:cs typeface="Times New Roman" panose="02020603050405020304" pitchFamily="18" charset="0"/>
              </a:rPr>
              <a:t/>
            </a:r>
            <a:br>
              <a:rPr lang="bs-Latn-BA" sz="2800" b="1" dirty="0" smtClean="0">
                <a:latin typeface="Times New Roman" panose="02020603050405020304" pitchFamily="18" charset="0"/>
                <a:cs typeface="Times New Roman" panose="02020603050405020304" pitchFamily="18" charset="0"/>
              </a:rPr>
            </a:br>
            <a:r>
              <a:rPr lang="bs-Latn-BA" sz="3600" b="1" dirty="0" smtClean="0">
                <a:latin typeface="Arial" panose="020B0604020202020204" pitchFamily="34" charset="0"/>
                <a:cs typeface="Arial" panose="020B0604020202020204" pitchFamily="34" charset="0"/>
              </a:rPr>
              <a:t>NAJČEŠĆE GREŠKE – UGOVORNI ORGANI</a:t>
            </a:r>
            <a:r>
              <a:rPr lang="bs-Latn-BA" sz="3600" b="1" dirty="0">
                <a:latin typeface="Arial" pitchFamily="34" charset="0"/>
                <a:cs typeface="Arial" pitchFamily="34" charset="0"/>
              </a:rPr>
              <a:t/>
            </a:r>
            <a:br>
              <a:rPr lang="bs-Latn-BA" sz="3600" b="1" dirty="0">
                <a:latin typeface="Arial" pitchFamily="34" charset="0"/>
                <a:cs typeface="Arial" pitchFamily="34" charset="0"/>
              </a:rPr>
            </a:br>
            <a:r>
              <a:rPr lang="bs-Latn-BA" sz="3600" b="1" dirty="0">
                <a:latin typeface="Arial" pitchFamily="34" charset="0"/>
                <a:cs typeface="Arial" pitchFamily="34" charset="0"/>
              </a:rPr>
              <a:t/>
            </a:r>
            <a:br>
              <a:rPr lang="bs-Latn-BA" sz="3600" b="1" dirty="0">
                <a:latin typeface="Arial" pitchFamily="34" charset="0"/>
                <a:cs typeface="Arial" pitchFamily="34" charset="0"/>
              </a:rPr>
            </a:br>
            <a:endParaRPr lang="bs-Latn-BA" sz="3600" b="1" dirty="0">
              <a:latin typeface="Arial" pitchFamily="34" charset="0"/>
              <a:cs typeface="Arial" pitchFamily="34" charset="0"/>
            </a:endParaRPr>
          </a:p>
        </p:txBody>
      </p:sp>
      <p:sp>
        <p:nvSpPr>
          <p:cNvPr id="3" name="Content Placeholder 2"/>
          <p:cNvSpPr>
            <a:spLocks noGrp="1"/>
          </p:cNvSpPr>
          <p:nvPr>
            <p:ph idx="1"/>
          </p:nvPr>
        </p:nvSpPr>
        <p:spPr>
          <a:xfrm>
            <a:off x="179512" y="1772816"/>
            <a:ext cx="8784976" cy="4583534"/>
          </a:xfrm>
        </p:spPr>
        <p:txBody>
          <a:bodyPr>
            <a:normAutofit fontScale="92500" lnSpcReduction="10000"/>
          </a:bodyPr>
          <a:lstStyle/>
          <a:p>
            <a:pPr marL="0" indent="0" algn="ctr">
              <a:buNone/>
            </a:pPr>
            <a:endParaRPr lang="bs-Latn-BA" sz="800" dirty="0">
              <a:latin typeface="Times New Roman" panose="02020603050405020304" pitchFamily="18" charset="0"/>
              <a:cs typeface="Times New Roman" panose="02020603050405020304" pitchFamily="18" charset="0"/>
            </a:endParaRPr>
          </a:p>
          <a:p>
            <a:pPr marL="342900" lvl="2" indent="-342900" algn="just">
              <a:buFont typeface="Wingdings" pitchFamily="2" charset="2"/>
              <a:buChar char="Ø"/>
            </a:pPr>
            <a:r>
              <a:rPr lang="bs-Latn-BA" sz="2600" dirty="0" smtClean="0">
                <a:latin typeface="Arial" panose="020B0604020202020204" pitchFamily="34" charset="0"/>
                <a:cs typeface="Arial" panose="020B0604020202020204" pitchFamily="34" charset="0"/>
              </a:rPr>
              <a:t>Kombinacija objave TD na Portalu javnih nabavki i drugih načina dostave/preuzimanja TD</a:t>
            </a:r>
          </a:p>
          <a:p>
            <a:pPr marL="342900" lvl="2" indent="-342900" algn="just">
              <a:buFont typeface="Wingdings" pitchFamily="2" charset="2"/>
              <a:buChar char="Ø"/>
            </a:pPr>
            <a:r>
              <a:rPr lang="bs-Latn-BA" sz="2600" dirty="0" smtClean="0">
                <a:latin typeface="Arial" panose="020B0604020202020204" pitchFamily="34" charset="0"/>
                <a:cs typeface="Arial" panose="020B0604020202020204" pitchFamily="34" charset="0"/>
              </a:rPr>
              <a:t>Traženje </a:t>
            </a:r>
            <a:r>
              <a:rPr lang="bs-Latn-BA" sz="2600" dirty="0">
                <a:latin typeface="Arial" panose="020B0604020202020204" pitchFamily="34" charset="0"/>
                <a:cs typeface="Arial" panose="020B0604020202020204" pitchFamily="34" charset="0"/>
              </a:rPr>
              <a:t>garancije iako je nabavka ispod 100.000,00 </a:t>
            </a:r>
            <a:r>
              <a:rPr lang="bs-Latn-BA" sz="2600" dirty="0" smtClean="0">
                <a:latin typeface="Arial" panose="020B0604020202020204" pitchFamily="34" charset="0"/>
                <a:cs typeface="Arial" panose="020B0604020202020204" pitchFamily="34" charset="0"/>
              </a:rPr>
              <a:t>KM </a:t>
            </a:r>
            <a:endParaRPr lang="bs-Latn-BA" sz="2600" dirty="0">
              <a:solidFill>
                <a:srgbClr val="FF0000"/>
              </a:solidFill>
              <a:latin typeface="Arial" panose="020B0604020202020204" pitchFamily="34" charset="0"/>
              <a:cs typeface="Arial" panose="020B0604020202020204" pitchFamily="34" charset="0"/>
            </a:endParaRPr>
          </a:p>
          <a:p>
            <a:pPr marL="342900" lvl="2" indent="-342900" algn="just">
              <a:buFont typeface="Wingdings" pitchFamily="2" charset="2"/>
              <a:buChar char="Ø"/>
            </a:pPr>
            <a:r>
              <a:rPr lang="bs-Latn-BA" sz="2600" dirty="0">
                <a:latin typeface="Arial" panose="020B0604020202020204" pitchFamily="34" charset="0"/>
                <a:cs typeface="Arial" panose="020B0604020202020204" pitchFamily="34" charset="0"/>
              </a:rPr>
              <a:t>Zahtjev da svaki član grupe ponuđača ispunjava uslove</a:t>
            </a:r>
            <a:r>
              <a:rPr lang="en-US" sz="2600" dirty="0">
                <a:latin typeface="Arial" panose="020B0604020202020204" pitchFamily="34" charset="0"/>
                <a:cs typeface="Arial" panose="020B0604020202020204" pitchFamily="34" charset="0"/>
              </a:rPr>
              <a:t> </a:t>
            </a:r>
            <a:r>
              <a:rPr lang="bs-Latn-BA" sz="2600" dirty="0">
                <a:latin typeface="Arial" panose="020B0604020202020204" pitchFamily="34" charset="0"/>
                <a:cs typeface="Arial" panose="020B0604020202020204" pitchFamily="34" charset="0"/>
              </a:rPr>
              <a:t>(ekon. i tehn.) </a:t>
            </a:r>
          </a:p>
          <a:p>
            <a:pPr marL="342900" lvl="2" indent="-342900" algn="just">
              <a:buFont typeface="Wingdings" pitchFamily="2" charset="2"/>
              <a:buChar char="Ø"/>
            </a:pPr>
            <a:r>
              <a:rPr lang="bs-Latn-BA" sz="2600" dirty="0">
                <a:latin typeface="Arial" panose="020B0604020202020204" pitchFamily="34" charset="0"/>
                <a:cs typeface="Arial" panose="020B0604020202020204" pitchFamily="34" charset="0"/>
              </a:rPr>
              <a:t>Neobjavljivanje odluka na web </a:t>
            </a:r>
            <a:r>
              <a:rPr lang="bs-Latn-BA" sz="2600" dirty="0" smtClean="0">
                <a:latin typeface="Arial" panose="020B0604020202020204" pitchFamily="34" charset="0"/>
                <a:cs typeface="Arial" panose="020B0604020202020204" pitchFamily="34" charset="0"/>
              </a:rPr>
              <a:t>stranici</a:t>
            </a:r>
          </a:p>
          <a:p>
            <a:pPr marL="339725" indent="-339725" algn="just">
              <a:buFont typeface="Wingdings" pitchFamily="2" charset="2"/>
              <a:buChar char="Ø"/>
            </a:pPr>
            <a:r>
              <a:rPr lang="bs-Latn-BA" sz="2600" dirty="0">
                <a:latin typeface="Arial" panose="020B0604020202020204" pitchFamily="34" charset="0"/>
                <a:cs typeface="Arial" panose="020B0604020202020204" pitchFamily="34" charset="0"/>
              </a:rPr>
              <a:t>Pregovarački postupak bez objave obavještenja – neopravdana primjena</a:t>
            </a:r>
          </a:p>
          <a:p>
            <a:pPr marL="339725" indent="-339725" algn="just">
              <a:buFont typeface="Wingdings" pitchFamily="2" charset="2"/>
              <a:buChar char="Ø"/>
            </a:pPr>
            <a:r>
              <a:rPr lang="bs-Latn-BA" sz="2600" dirty="0" smtClean="0">
                <a:latin typeface="Arial" panose="020B0604020202020204" pitchFamily="34" charset="0"/>
                <a:cs typeface="Arial" panose="020B0604020202020204" pitchFamily="34" charset="0"/>
              </a:rPr>
              <a:t>Cijepanje/dijeljenje predmeta nabavke</a:t>
            </a:r>
            <a:endParaRPr lang="bs-Latn-BA" sz="2600" dirty="0">
              <a:latin typeface="Arial" panose="020B0604020202020204" pitchFamily="34" charset="0"/>
              <a:cs typeface="Arial" panose="020B0604020202020204" pitchFamily="34" charset="0"/>
            </a:endParaRPr>
          </a:p>
          <a:p>
            <a:pPr marL="339725" indent="-339725" algn="just">
              <a:buFont typeface="Wingdings" pitchFamily="2" charset="2"/>
              <a:buChar char="Ø"/>
            </a:pPr>
            <a:r>
              <a:rPr lang="bs-Latn-BA" sz="2600" dirty="0" smtClean="0">
                <a:latin typeface="Arial" panose="020B0604020202020204" pitchFamily="34" charset="0"/>
                <a:cs typeface="Arial" panose="020B0604020202020204" pitchFamily="34" charset="0"/>
              </a:rPr>
              <a:t>Korištenje kriterija </a:t>
            </a:r>
            <a:r>
              <a:rPr lang="bs-Latn-BA" sz="2600" dirty="0">
                <a:latin typeface="Arial" panose="020B0604020202020204" pitchFamily="34" charset="0"/>
                <a:cs typeface="Arial" panose="020B0604020202020204" pitchFamily="34" charset="0"/>
              </a:rPr>
              <a:t>za </a:t>
            </a:r>
            <a:r>
              <a:rPr lang="bs-Latn-BA" sz="2600" dirty="0" smtClean="0">
                <a:latin typeface="Arial" panose="020B0604020202020204" pitchFamily="34" charset="0"/>
                <a:cs typeface="Arial" panose="020B0604020202020204" pitchFamily="34" charset="0"/>
              </a:rPr>
              <a:t>kvalifikaciju kao kriterija za vrednovanje</a:t>
            </a:r>
            <a:endParaRPr lang="bs-Latn-BA" sz="2600" dirty="0">
              <a:latin typeface="Arial" panose="020B0604020202020204" pitchFamily="34" charset="0"/>
              <a:cs typeface="Arial" panose="020B0604020202020204" pitchFamily="34" charset="0"/>
            </a:endParaRPr>
          </a:p>
          <a:p>
            <a:pPr marL="339725" indent="-339725" algn="just">
              <a:buFont typeface="Wingdings" pitchFamily="2" charset="2"/>
              <a:buChar char="Ø"/>
            </a:pPr>
            <a:r>
              <a:rPr lang="bs-Latn-BA" sz="2600" dirty="0">
                <a:latin typeface="Arial" panose="020B0604020202020204" pitchFamily="34" charset="0"/>
                <a:cs typeface="Arial" panose="020B0604020202020204" pitchFamily="34" charset="0"/>
              </a:rPr>
              <a:t>Razlika roka za prijem ponuda i roka za preuzimanje TD</a:t>
            </a:r>
          </a:p>
          <a:p>
            <a:pPr marL="339725" indent="-339725" algn="just">
              <a:buFont typeface="Wingdings" pitchFamily="2" charset="2"/>
              <a:buChar char="Ø"/>
            </a:pPr>
            <a:r>
              <a:rPr lang="bs-Latn-BA" sz="2600" dirty="0" smtClean="0">
                <a:latin typeface="Arial" panose="020B0604020202020204" pitchFamily="34" charset="0"/>
                <a:cs typeface="Arial" panose="020B0604020202020204" pitchFamily="34" charset="0"/>
              </a:rPr>
              <a:t>Aneks </a:t>
            </a:r>
            <a:r>
              <a:rPr lang="bs-Latn-BA" sz="2600" dirty="0">
                <a:latin typeface="Arial" panose="020B0604020202020204" pitchFamily="34" charset="0"/>
                <a:cs typeface="Arial" panose="020B0604020202020204" pitchFamily="34" charset="0"/>
              </a:rPr>
              <a:t>ugovora (kad nisu ispunjeni uslovi)</a:t>
            </a:r>
          </a:p>
          <a:p>
            <a:pPr marL="342900" lvl="2" indent="-342900" algn="just">
              <a:buFont typeface="Wingdings" pitchFamily="2" charset="2"/>
              <a:buChar char="Ø"/>
            </a:pPr>
            <a:endParaRPr lang="bs-Latn-BA" sz="2600" dirty="0">
              <a:latin typeface="Times New Roman" pitchFamily="18" charset="0"/>
              <a:cs typeface="Times New Roman" pitchFamily="18" charset="0"/>
            </a:endParaRPr>
          </a:p>
          <a:p>
            <a:pPr>
              <a:buFont typeface="Wingdings" pitchFamily="2" charset="2"/>
              <a:buChar char="Ø"/>
            </a:pPr>
            <a:endParaRPr lang="bs-Latn-BA" sz="26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r>
              <a:rPr lang="bs-Latn-BA" b="1" dirty="0">
                <a:solidFill>
                  <a:schemeClr val="tx1"/>
                </a:solidFill>
              </a:rPr>
              <a:t>Sarajevo, 03.09.2024</a:t>
            </a:r>
            <a:endParaRPr lang="en-US" dirty="0"/>
          </a:p>
          <a:p>
            <a:endParaRPr lang="en-US" dirty="0"/>
          </a:p>
        </p:txBody>
      </p:sp>
      <p:sp>
        <p:nvSpPr>
          <p:cNvPr id="6" name="Slide Number Placeholder 5"/>
          <p:cNvSpPr>
            <a:spLocks noGrp="1"/>
          </p:cNvSpPr>
          <p:nvPr>
            <p:ph type="sldNum" sz="quarter" idx="12"/>
          </p:nvPr>
        </p:nvSpPr>
        <p:spPr/>
        <p:txBody>
          <a:bodyPr/>
          <a:lstStyle/>
          <a:p>
            <a:fld id="{5EE963A5-A76A-496F-BBA2-ABE69D2D945A}" type="slidenum">
              <a:rPr lang="en-US" smtClean="0"/>
              <a:pPr/>
              <a:t>3</a:t>
            </a:fld>
            <a:endParaRPr lang="en-US" dirty="0"/>
          </a:p>
        </p:txBody>
      </p:sp>
    </p:spTree>
    <p:extLst>
      <p:ext uri="{BB962C8B-B14F-4D97-AF65-F5344CB8AC3E}">
        <p14:creationId xmlns:p14="http://schemas.microsoft.com/office/powerpoint/2010/main" val="1697730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980728"/>
            <a:ext cx="7543750" cy="936104"/>
          </a:xfrm>
        </p:spPr>
        <p:txBody>
          <a:bodyPr>
            <a:noAutofit/>
          </a:bodyPr>
          <a:lstStyle/>
          <a:p>
            <a:r>
              <a:rPr lang="bs-Latn-BA" sz="3200" b="1" dirty="0">
                <a:latin typeface="Times New Roman" panose="02020603050405020304" pitchFamily="18" charset="0"/>
                <a:cs typeface="Times New Roman" panose="02020603050405020304" pitchFamily="18" charset="0"/>
              </a:rPr>
              <a:t>NAJČEŠĆE GREŠKE – UGOVORNI ORGANI</a:t>
            </a:r>
            <a:endParaRPr lang="bs-Latn-BA" sz="3200" b="1" dirty="0">
              <a:latin typeface="Times New Roman" panose="02020603050405020304" pitchFamily="18" charset="0"/>
              <a:ea typeface="Tahoma" pitchFamily="34" charset="0"/>
              <a:cs typeface="Times New Roman" panose="02020603050405020304" pitchFamily="18" charset="0"/>
            </a:endParaRPr>
          </a:p>
        </p:txBody>
      </p:sp>
      <p:sp>
        <p:nvSpPr>
          <p:cNvPr id="3" name="Content Placeholder 2"/>
          <p:cNvSpPr>
            <a:spLocks noGrp="1"/>
          </p:cNvSpPr>
          <p:nvPr>
            <p:ph idx="1"/>
          </p:nvPr>
        </p:nvSpPr>
        <p:spPr>
          <a:xfrm>
            <a:off x="683568" y="2420889"/>
            <a:ext cx="7831782" cy="3756074"/>
          </a:xfrm>
        </p:spPr>
        <p:txBody>
          <a:bodyPr/>
          <a:lstStyle/>
          <a:p>
            <a:pPr algn="just"/>
            <a:r>
              <a:rPr lang="bs-Latn-BA" altLang="sr-Latn-RS" dirty="0"/>
              <a:t>Nepropisivanje uslova od strane UO u okviru teh. i prof. sposobnosti znači i naknadnu nemogućnost zahtijevanja dokaza za koje članovi komisije za nabavku smatraju da se podrazumijeva..... </a:t>
            </a:r>
          </a:p>
          <a:p>
            <a:pPr algn="just"/>
            <a:r>
              <a:rPr lang="bs-Latn-BA" altLang="sr-Latn-RS" dirty="0"/>
              <a:t>PRIMJER: Dostavljanje licenci kroz ovlašteni distribucijski Microsoft kanal.</a:t>
            </a:r>
          </a:p>
          <a:p>
            <a:endParaRPr lang="bs-Latn-BA" dirty="0"/>
          </a:p>
        </p:txBody>
      </p:sp>
      <p:sp>
        <p:nvSpPr>
          <p:cNvPr id="4" name="Date Placeholder 3"/>
          <p:cNvSpPr>
            <a:spLocks noGrp="1"/>
          </p:cNvSpPr>
          <p:nvPr>
            <p:ph type="dt" sz="half" idx="10"/>
          </p:nvPr>
        </p:nvSpPr>
        <p:spPr>
          <a:xfrm>
            <a:off x="628650" y="6356351"/>
            <a:ext cx="2057400" cy="365125"/>
          </a:xfrm>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3103963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908720"/>
            <a:ext cx="7704856" cy="1080120"/>
          </a:xfrm>
        </p:spPr>
        <p:txBody>
          <a:bodyPr>
            <a:normAutofit/>
          </a:bodyPr>
          <a:lstStyle/>
          <a:p>
            <a:r>
              <a:rPr lang="bs-Latn-BA" sz="3600" b="1" dirty="0">
                <a:latin typeface="Times New Roman" panose="02020603050405020304" pitchFamily="18" charset="0"/>
                <a:cs typeface="Times New Roman" panose="02020603050405020304" pitchFamily="18" charset="0"/>
              </a:rPr>
              <a:t>NAJČEŠĆE GREŠKE – UGOVORNI ORGANI</a:t>
            </a:r>
            <a:endParaRPr lang="bs-Latn-BA" sz="3600" dirty="0"/>
          </a:p>
        </p:txBody>
      </p:sp>
      <p:sp>
        <p:nvSpPr>
          <p:cNvPr id="3" name="Content Placeholder 2"/>
          <p:cNvSpPr>
            <a:spLocks noGrp="1"/>
          </p:cNvSpPr>
          <p:nvPr>
            <p:ph idx="1"/>
          </p:nvPr>
        </p:nvSpPr>
        <p:spPr>
          <a:xfrm>
            <a:off x="683568" y="2276871"/>
            <a:ext cx="7831782" cy="3900091"/>
          </a:xfrm>
        </p:spPr>
        <p:txBody>
          <a:bodyPr>
            <a:normAutofit fontScale="85000" lnSpcReduction="20000"/>
          </a:bodyPr>
          <a:lstStyle/>
          <a:p>
            <a:pPr marL="114300" indent="0">
              <a:buNone/>
            </a:pPr>
            <a:r>
              <a:rPr lang="bs-Latn-BA" dirty="0">
                <a:latin typeface="Arial" panose="020B0604020202020204" pitchFamily="34" charset="0"/>
                <a:cs typeface="Arial" panose="020B0604020202020204" pitchFamily="34" charset="0"/>
              </a:rPr>
              <a:t>Npr. Uslov koji se odnosi na JEZIK PONUDE </a:t>
            </a:r>
          </a:p>
          <a:p>
            <a:pPr marL="114300" indent="0">
              <a:buNone/>
            </a:pPr>
            <a:endParaRPr lang="bs-Latn-BA" dirty="0">
              <a:latin typeface="Arial" panose="020B0604020202020204" pitchFamily="34" charset="0"/>
              <a:cs typeface="Arial" panose="020B0604020202020204" pitchFamily="34" charset="0"/>
            </a:endParaRPr>
          </a:p>
          <a:p>
            <a:pPr marL="114300" indent="0">
              <a:buNone/>
            </a:pPr>
            <a:r>
              <a:rPr lang="bs-Latn-BA" dirty="0">
                <a:latin typeface="Arial" panose="020B0604020202020204" pitchFamily="34" charset="0"/>
                <a:cs typeface="Arial" panose="020B0604020202020204" pitchFamily="34" charset="0"/>
              </a:rPr>
              <a:t>UO zahtjeva da  se katalozi, ovlaštenja i dr. dokumeti </a:t>
            </a:r>
            <a:r>
              <a:rPr lang="bs-Latn-BA" b="1" dirty="0">
                <a:latin typeface="Arial" panose="020B0604020202020204" pitchFamily="34" charset="0"/>
                <a:cs typeface="Arial" panose="020B0604020202020204" pitchFamily="34" charset="0"/>
              </a:rPr>
              <a:t>u tehničkoj spec</a:t>
            </a:r>
            <a:r>
              <a:rPr lang="bs-Latn-BA" dirty="0">
                <a:latin typeface="Arial" panose="020B0604020202020204" pitchFamily="34" charset="0"/>
                <a:cs typeface="Arial" panose="020B0604020202020204" pitchFamily="34" charset="0"/>
              </a:rPr>
              <a:t>.(u obrascu za cijenu ili prilogu) traže prevedeni na jedan od jezika u BiH,  a npr. u dijelu „priprema ponude u TD“ piše da se katalozi i brošure koji se dostavljaju na stranom jeziku  ne trebaju se prevoditi.</a:t>
            </a:r>
          </a:p>
          <a:p>
            <a:pPr marL="114300" indent="0">
              <a:buNone/>
            </a:pPr>
            <a:endParaRPr lang="bs-Latn-BA" dirty="0">
              <a:latin typeface="Arial" panose="020B0604020202020204" pitchFamily="34" charset="0"/>
              <a:cs typeface="Arial" panose="020B0604020202020204" pitchFamily="34" charset="0"/>
            </a:endParaRPr>
          </a:p>
          <a:p>
            <a:pPr marL="114300" indent="0">
              <a:buNone/>
            </a:pPr>
            <a:r>
              <a:rPr lang="bs-Latn-BA" dirty="0">
                <a:solidFill>
                  <a:srgbClr val="FF0000"/>
                </a:solidFill>
                <a:latin typeface="Arial" panose="020B0604020202020204" pitchFamily="34" charset="0"/>
                <a:cs typeface="Arial" panose="020B0604020202020204" pitchFamily="34" charset="0"/>
              </a:rPr>
              <a:t>Šta će se desiti ako jedan ponuđač dostavi katalog  preveden  na bosanski jezik, a drugi dostavi na kineskom jeziku????</a:t>
            </a:r>
          </a:p>
          <a:p>
            <a:endParaRPr lang="bs-Latn-BA" dirty="0"/>
          </a:p>
        </p:txBody>
      </p:sp>
      <p:sp>
        <p:nvSpPr>
          <p:cNvPr id="4" name="Date Placeholder 3"/>
          <p:cNvSpPr>
            <a:spLocks noGrp="1"/>
          </p:cNvSpPr>
          <p:nvPr>
            <p:ph type="dt" sz="half" idx="10"/>
          </p:nvPr>
        </p:nvSpPr>
        <p:spPr>
          <a:xfrm>
            <a:off x="628650" y="6356351"/>
            <a:ext cx="2057400" cy="365125"/>
          </a:xfrm>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185303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7439" y="1103869"/>
            <a:ext cx="7529383" cy="996779"/>
          </a:xfrm>
        </p:spPr>
        <p:txBody>
          <a:bodyPr>
            <a:normAutofit/>
          </a:bodyPr>
          <a:lstStyle/>
          <a:p>
            <a:r>
              <a:rPr lang="bs-Latn-BA" sz="3200" b="1" dirty="0" smtClean="0">
                <a:latin typeface="Arial" panose="020B0604020202020204" pitchFamily="34" charset="0"/>
                <a:cs typeface="Arial" panose="020B0604020202020204" pitchFamily="34" charset="0"/>
              </a:rPr>
              <a:t>GARANCIJA O UREDNOM IZVRŠENJU UGOVORA NA OS</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96778" y="2767915"/>
            <a:ext cx="7518572" cy="3409048"/>
          </a:xfrm>
        </p:spPr>
        <p:txBody>
          <a:bodyPr/>
          <a:lstStyle/>
          <a:p>
            <a:r>
              <a:rPr lang="bs-Latn-BA" dirty="0" smtClean="0">
                <a:latin typeface="Arial" panose="020B0604020202020204" pitchFamily="34" charset="0"/>
                <a:cs typeface="Arial" panose="020B0604020202020204" pitchFamily="34" charset="0"/>
              </a:rPr>
              <a:t>Da li ugovorni organ može tražiti garanciju za uredno izvšenje ugovora koja glasi na okvirni sporazum????</a:t>
            </a:r>
            <a:endParaRPr lang="en-US"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a:xfrm>
            <a:off x="628650" y="6356351"/>
            <a:ext cx="2057400" cy="365125"/>
          </a:xfrm>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4018066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157" y="980303"/>
            <a:ext cx="7035114" cy="1194486"/>
          </a:xfrm>
        </p:spPr>
        <p:txBody>
          <a:bodyPr>
            <a:normAutofit/>
          </a:bodyPr>
          <a:lstStyle/>
          <a:p>
            <a:r>
              <a:rPr lang="bs-Latn-BA" sz="3200" b="1" dirty="0" smtClean="0">
                <a:latin typeface="Arial" panose="020B0604020202020204" pitchFamily="34" charset="0"/>
                <a:cs typeface="Arial" panose="020B0604020202020204" pitchFamily="34" charset="0"/>
              </a:rPr>
              <a:t>Izvod iz Mišljenja AJN, broj: </a:t>
            </a:r>
            <a:br>
              <a:rPr lang="bs-Latn-BA" sz="3200" b="1" dirty="0" smtClean="0">
                <a:latin typeface="Arial" panose="020B0604020202020204" pitchFamily="34" charset="0"/>
                <a:cs typeface="Arial" panose="020B0604020202020204" pitchFamily="34" charset="0"/>
              </a:rPr>
            </a:br>
            <a:r>
              <a:rPr lang="bs-Latn-BA" sz="3200" b="1" dirty="0" smtClean="0">
                <a:latin typeface="Arial" panose="020B0604020202020204" pitchFamily="34" charset="0"/>
                <a:cs typeface="Arial" panose="020B0604020202020204" pitchFamily="34" charset="0"/>
              </a:rPr>
              <a:t>02-02-1-514-2/24, od 15.04.2024. </a:t>
            </a:r>
            <a:endParaRPr lang="bs-Latn-BA" sz="3200" b="1" dirty="0">
              <a:latin typeface="Arial" panose="020B0604020202020204" pitchFamily="34" charset="0"/>
              <a:cs typeface="Arial" panose="020B0604020202020204" pitchFamily="34" charset="0"/>
            </a:endParaRPr>
          </a:p>
        </p:txBody>
      </p:sp>
      <p:pic>
        <p:nvPicPr>
          <p:cNvPr id="5" name="Content Placeholder 4"/>
          <p:cNvPicPr>
            <a:picLocks noGrp="1" noChangeAspect="1"/>
          </p:cNvPicPr>
          <p:nvPr>
            <p:ph idx="1"/>
          </p:nvPr>
        </p:nvPicPr>
        <p:blipFill>
          <a:blip r:embed="rId2"/>
          <a:stretch>
            <a:fillRect/>
          </a:stretch>
        </p:blipFill>
        <p:spPr>
          <a:xfrm>
            <a:off x="461318" y="2359547"/>
            <a:ext cx="8054031" cy="3860021"/>
          </a:xfrm>
          <a:prstGeom prst="rect">
            <a:avLst/>
          </a:prstGeom>
        </p:spPr>
      </p:pic>
      <p:sp>
        <p:nvSpPr>
          <p:cNvPr id="4" name="Date Placeholder 3"/>
          <p:cNvSpPr>
            <a:spLocks noGrp="1"/>
          </p:cNvSpPr>
          <p:nvPr>
            <p:ph type="dt" sz="half" idx="10"/>
          </p:nvPr>
        </p:nvSpPr>
        <p:spPr>
          <a:xfrm>
            <a:off x="628650" y="6356351"/>
            <a:ext cx="2057400" cy="365125"/>
          </a:xfrm>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3087053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908720"/>
            <a:ext cx="7543750" cy="1224136"/>
          </a:xfrm>
        </p:spPr>
        <p:txBody>
          <a:bodyPr>
            <a:normAutofit fontScale="90000"/>
          </a:bodyPr>
          <a:lstStyle/>
          <a:p>
            <a:r>
              <a:rPr lang="bs-Latn-BA" b="1" dirty="0" smtClean="0">
                <a:latin typeface="Arial" panose="020B0604020202020204" pitchFamily="34" charset="0"/>
                <a:cs typeface="Arial" panose="020B0604020202020204" pitchFamily="34" charset="0"/>
              </a:rPr>
              <a:t>GREŠKE UO KOJE SE REFLEKTUJU NA PONUĐAČE</a:t>
            </a:r>
            <a:endParaRPr lang="bs-Latn-BA" dirty="0"/>
          </a:p>
        </p:txBody>
      </p:sp>
      <p:sp>
        <p:nvSpPr>
          <p:cNvPr id="3" name="Content Placeholder 2"/>
          <p:cNvSpPr>
            <a:spLocks noGrp="1"/>
          </p:cNvSpPr>
          <p:nvPr>
            <p:ph idx="1"/>
          </p:nvPr>
        </p:nvSpPr>
        <p:spPr>
          <a:xfrm>
            <a:off x="539552" y="2492895"/>
            <a:ext cx="7975798" cy="3684067"/>
          </a:xfrm>
        </p:spPr>
        <p:txBody>
          <a:bodyPr/>
          <a:lstStyle/>
          <a:p>
            <a:r>
              <a:rPr lang="bs-Latn-BA" dirty="0" smtClean="0"/>
              <a:t>Nerijetko UO u pojašnjenju prihvate sugestije za izmjenu TD, ali propuste da izmjene tendersku dokumentaciju, a ponuđači propuste da ih opomenu na to ili da ulože žalbu.</a:t>
            </a:r>
            <a:endParaRPr lang="bs-Latn-BA" dirty="0"/>
          </a:p>
        </p:txBody>
      </p:sp>
      <p:sp>
        <p:nvSpPr>
          <p:cNvPr id="4" name="Date Placeholder 3"/>
          <p:cNvSpPr>
            <a:spLocks noGrp="1"/>
          </p:cNvSpPr>
          <p:nvPr>
            <p:ph type="dt" sz="half" idx="10"/>
          </p:nvPr>
        </p:nvSpPr>
        <p:spPr>
          <a:xfrm>
            <a:off x="628650" y="6356351"/>
            <a:ext cx="2057400" cy="365125"/>
          </a:xfrm>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3108446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764703"/>
            <a:ext cx="8028384" cy="648073"/>
          </a:xfrm>
        </p:spPr>
        <p:txBody>
          <a:bodyPr>
            <a:normAutofit fontScale="90000"/>
          </a:bodyPr>
          <a:lstStyle/>
          <a:p>
            <a:r>
              <a:rPr lang="bs-Latn-BA" sz="4000" b="1" dirty="0" smtClean="0">
                <a:latin typeface="Times New Roman" panose="02020603050405020304" pitchFamily="18" charset="0"/>
                <a:cs typeface="Times New Roman" panose="02020603050405020304" pitchFamily="18" charset="0"/>
              </a:rPr>
              <a:t/>
            </a:r>
            <a:br>
              <a:rPr lang="bs-Latn-BA" sz="4000" b="1" dirty="0" smtClean="0">
                <a:latin typeface="Times New Roman" panose="02020603050405020304" pitchFamily="18" charset="0"/>
                <a:cs typeface="Times New Roman" panose="02020603050405020304" pitchFamily="18" charset="0"/>
              </a:rPr>
            </a:br>
            <a:r>
              <a:rPr lang="bs-Latn-BA" sz="4000" b="1" dirty="0">
                <a:latin typeface="Times New Roman" panose="02020603050405020304" pitchFamily="18" charset="0"/>
                <a:cs typeface="Times New Roman" panose="02020603050405020304" pitchFamily="18" charset="0"/>
              </a:rPr>
              <a:t/>
            </a:r>
            <a:br>
              <a:rPr lang="bs-Latn-BA" sz="4000" b="1" dirty="0">
                <a:latin typeface="Times New Roman" panose="02020603050405020304" pitchFamily="18" charset="0"/>
                <a:cs typeface="Times New Roman" panose="02020603050405020304" pitchFamily="18" charset="0"/>
              </a:rPr>
            </a:br>
            <a:r>
              <a:rPr lang="bs-Latn-BA" sz="4000" b="1" dirty="0" smtClean="0">
                <a:latin typeface="Times New Roman" panose="02020603050405020304" pitchFamily="18" charset="0"/>
                <a:cs typeface="Times New Roman" panose="02020603050405020304" pitchFamily="18" charset="0"/>
              </a:rPr>
              <a:t>NAJČEŠĆE </a:t>
            </a:r>
            <a:r>
              <a:rPr lang="bs-Latn-BA" sz="4000" b="1" dirty="0">
                <a:latin typeface="Times New Roman" panose="02020603050405020304" pitchFamily="18" charset="0"/>
                <a:cs typeface="Times New Roman" panose="02020603050405020304" pitchFamily="18" charset="0"/>
              </a:rPr>
              <a:t>GREŠKE - PONUĐAČI</a:t>
            </a:r>
            <a:r>
              <a:rPr lang="bs-Latn-BA" sz="4000" b="1" dirty="0">
                <a:latin typeface="Arial" pitchFamily="34" charset="0"/>
                <a:cs typeface="Arial" pitchFamily="34" charset="0"/>
              </a:rPr>
              <a:t/>
            </a:r>
            <a:br>
              <a:rPr lang="bs-Latn-BA" sz="4000" b="1" dirty="0">
                <a:latin typeface="Arial" pitchFamily="34" charset="0"/>
                <a:cs typeface="Arial" pitchFamily="34" charset="0"/>
              </a:rPr>
            </a:br>
            <a:r>
              <a:rPr lang="bs-Latn-BA" b="1" dirty="0">
                <a:latin typeface="Times New Roman" panose="02020603050405020304" pitchFamily="18" charset="0"/>
                <a:cs typeface="Times New Roman" panose="02020603050405020304" pitchFamily="18" charset="0"/>
              </a:rPr>
              <a:t/>
            </a:r>
            <a:br>
              <a:rPr lang="bs-Latn-BA" b="1" dirty="0">
                <a:latin typeface="Times New Roman" panose="02020603050405020304" pitchFamily="18" charset="0"/>
                <a:cs typeface="Times New Roman" panose="02020603050405020304" pitchFamily="18" charset="0"/>
              </a:rPr>
            </a:br>
            <a:endParaRPr lang="bs-Latn-BA" dirty="0"/>
          </a:p>
        </p:txBody>
      </p:sp>
      <p:sp>
        <p:nvSpPr>
          <p:cNvPr id="3" name="Content Placeholder 2"/>
          <p:cNvSpPr>
            <a:spLocks noGrp="1"/>
          </p:cNvSpPr>
          <p:nvPr>
            <p:ph idx="1"/>
          </p:nvPr>
        </p:nvSpPr>
        <p:spPr/>
        <p:txBody>
          <a:bodyPr>
            <a:normAutofit fontScale="92500" lnSpcReduction="20000"/>
          </a:bodyPr>
          <a:lstStyle/>
          <a:p>
            <a:pPr algn="just"/>
            <a:r>
              <a:rPr lang="bs-Latn-BA" dirty="0">
                <a:latin typeface="Arial" panose="020B0604020202020204" pitchFamily="34" charset="0"/>
                <a:cs typeface="Arial" panose="020B0604020202020204" pitchFamily="34" charset="0"/>
              </a:rPr>
              <a:t>Ako UO od ponuđača zahtjeva i dostavu kopije  ponude na </a:t>
            </a:r>
            <a:r>
              <a:rPr lang="bs-Latn-BA" dirty="0">
                <a:solidFill>
                  <a:srgbClr val="FF0000"/>
                </a:solidFill>
                <a:latin typeface="Arial" panose="020B0604020202020204" pitchFamily="34" charset="0"/>
                <a:cs typeface="Arial" panose="020B0604020202020204" pitchFamily="34" charset="0"/>
              </a:rPr>
              <a:t>mediju za pohranjivanje podataka</a:t>
            </a:r>
            <a:r>
              <a:rPr lang="bs-Latn-BA" dirty="0">
                <a:latin typeface="Arial" panose="020B0604020202020204" pitchFamily="34" charset="0"/>
                <a:cs typeface="Arial" panose="020B0604020202020204" pitchFamily="34" charset="0"/>
              </a:rPr>
              <a:t>, on se dostavlja zajedno s originalom ponude. U tom slučaju ponuda dostavljena na mediju za pohranjivanje podataka smatra se kopijom ponude.</a:t>
            </a:r>
          </a:p>
          <a:p>
            <a:pPr algn="just"/>
            <a:endParaRPr lang="bs-Latn-BA" dirty="0">
              <a:latin typeface="Arial" panose="020B0604020202020204" pitchFamily="34" charset="0"/>
              <a:cs typeface="Arial" panose="020B0604020202020204" pitchFamily="34" charset="0"/>
            </a:endParaRPr>
          </a:p>
          <a:p>
            <a:pPr algn="just"/>
            <a:r>
              <a:rPr lang="bs-Latn-BA" dirty="0">
                <a:latin typeface="Arial" panose="020B0604020202020204" pitchFamily="34" charset="0"/>
                <a:cs typeface="Arial" panose="020B0604020202020204" pitchFamily="34" charset="0"/>
              </a:rPr>
              <a:t>Ako UO  dijelu „priprema ponude“ zahtjeva od ponuđača da dostave ponudu </a:t>
            </a:r>
            <a:r>
              <a:rPr lang="bs-Latn-BA" dirty="0">
                <a:solidFill>
                  <a:srgbClr val="FF0000"/>
                </a:solidFill>
                <a:latin typeface="Arial" panose="020B0604020202020204" pitchFamily="34" charset="0"/>
                <a:cs typeface="Arial" panose="020B0604020202020204" pitchFamily="34" charset="0"/>
              </a:rPr>
              <a:t>na orginalnim prilozima TD </a:t>
            </a:r>
            <a:r>
              <a:rPr lang="bs-Latn-BA" dirty="0">
                <a:latin typeface="Arial" panose="020B0604020202020204" pitchFamily="34" charset="0"/>
                <a:cs typeface="Arial" panose="020B0604020202020204" pitchFamily="34" charset="0"/>
              </a:rPr>
              <a:t>i da se ne smiju mijenjati, prekucavati i dr.........</a:t>
            </a:r>
          </a:p>
          <a:p>
            <a:pPr marL="114300" indent="0" algn="just">
              <a:buNone/>
            </a:pPr>
            <a:endParaRPr lang="bs-Latn-BA" dirty="0">
              <a:latin typeface="Arial" panose="020B0604020202020204" pitchFamily="34" charset="0"/>
              <a:cs typeface="Arial" panose="020B0604020202020204" pitchFamily="34" charset="0"/>
            </a:endParaRPr>
          </a:p>
          <a:p>
            <a:pPr marL="114300" indent="0" algn="ctr">
              <a:buNone/>
            </a:pPr>
            <a:r>
              <a:rPr lang="bs-Latn-BA" dirty="0">
                <a:solidFill>
                  <a:srgbClr val="FF0000"/>
                </a:solidFill>
                <a:latin typeface="Arial" panose="020B0604020202020204" pitchFamily="34" charset="0"/>
                <a:cs typeface="Arial" panose="020B0604020202020204" pitchFamily="34" charset="0"/>
              </a:rPr>
              <a:t>Kako možemo znati da su orginalni prilozi?</a:t>
            </a:r>
          </a:p>
          <a:p>
            <a:endParaRPr lang="bs-Latn-BA" dirty="0"/>
          </a:p>
        </p:txBody>
      </p:sp>
      <p:sp>
        <p:nvSpPr>
          <p:cNvPr id="4" name="Date Placeholder 3"/>
          <p:cNvSpPr>
            <a:spLocks noGrp="1"/>
          </p:cNvSpPr>
          <p:nvPr>
            <p:ph type="dt" sz="half" idx="10"/>
          </p:nvPr>
        </p:nvSpPr>
        <p:spPr>
          <a:xfrm>
            <a:off x="628650" y="6356351"/>
            <a:ext cx="2057400" cy="365125"/>
          </a:xfrm>
        </p:spPr>
        <p:txBody>
          <a:bodyPr/>
          <a:lstStyle/>
          <a:p>
            <a:r>
              <a:rPr lang="bs-Latn-BA" b="1" dirty="0">
                <a:solidFill>
                  <a:schemeClr val="tx1"/>
                </a:solidFill>
              </a:rPr>
              <a:t>Sarajevo, 03.09.2024</a:t>
            </a:r>
            <a:endParaRPr lang="en-US" dirty="0"/>
          </a:p>
          <a:p>
            <a:endParaRPr lang="en-US" dirty="0"/>
          </a:p>
        </p:txBody>
      </p:sp>
    </p:spTree>
    <p:extLst>
      <p:ext uri="{BB962C8B-B14F-4D97-AF65-F5344CB8AC3E}">
        <p14:creationId xmlns:p14="http://schemas.microsoft.com/office/powerpoint/2010/main" val="731568476"/>
      </p:ext>
    </p:extLst>
  </p:cSld>
  <p:clrMapOvr>
    <a:masterClrMapping/>
  </p:clrMapOvr>
</p:sld>
</file>

<file path=ppt/theme/theme1.xml><?xml version="1.0" encoding="utf-8"?>
<a:theme xmlns:a="http://schemas.openxmlformats.org/drawingml/2006/main" name="template BA-5">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plate BA-5">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1_E_AUKCIJA</Template>
  <TotalTime>1419</TotalTime>
  <Words>679</Words>
  <Application>Microsoft Office PowerPoint</Application>
  <PresentationFormat>On-screen Show (4:3)</PresentationFormat>
  <Paragraphs>99</Paragraphs>
  <Slides>14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Tahoma</vt:lpstr>
      <vt:lpstr>Times New Roman</vt:lpstr>
      <vt:lpstr>Wingdings</vt:lpstr>
      <vt:lpstr>template BA-5</vt:lpstr>
      <vt:lpstr>1_template BA-5</vt:lpstr>
      <vt:lpstr>NAJČEŠĆE GREŠKE   U POSTUPCIMA JAVNIH NABAVKI</vt:lpstr>
      <vt:lpstr>   NAJČEŠĆE GREŠKE – UGOVORNI ORGANI  </vt:lpstr>
      <vt:lpstr>   NAJČEŠĆE GREŠKE – UGOVORNI ORGANI  </vt:lpstr>
      <vt:lpstr>NAJČEŠĆE GREŠKE – UGOVORNI ORGANI</vt:lpstr>
      <vt:lpstr>NAJČEŠĆE GREŠKE – UGOVORNI ORGANI</vt:lpstr>
      <vt:lpstr>GARANCIJA O UREDNOM IZVRŠENJU UGOVORA NA OS</vt:lpstr>
      <vt:lpstr>Izvod iz Mišljenja AJN, broj:  02-02-1-514-2/24, od 15.04.2024. </vt:lpstr>
      <vt:lpstr>GREŠKE UO KOJE SE REFLEKTUJU NA PONUĐAČE</vt:lpstr>
      <vt:lpstr>  NAJČEŠĆE GREŠKE - PONUĐAČI  </vt:lpstr>
      <vt:lpstr>   NAJČEŠĆE GREŠKE - PONUĐAČI  </vt:lpstr>
      <vt:lpstr>NAJČEŠĆE GREŠKE - PONUĐAČI</vt:lpstr>
      <vt:lpstr>  NAJČEŠĆE GREŠKE – PONUĐAČI ŽALBENI POSTUPAK   </vt:lpstr>
      <vt:lpstr>  NAJČEŠĆE GREŠKE - PONUĐAČI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Procurement Agency of Bosnia and Herzegovina</dc:title>
  <dc:creator>Dario</dc:creator>
  <cp:lastModifiedBy>Vladimir Markovic</cp:lastModifiedBy>
  <cp:revision>186</cp:revision>
  <dcterms:created xsi:type="dcterms:W3CDTF">2012-04-04T18:34:00Z</dcterms:created>
  <dcterms:modified xsi:type="dcterms:W3CDTF">2024-09-04T08:10:48Z</dcterms:modified>
</cp:coreProperties>
</file>