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74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4" autoAdjust="0"/>
    <p:restoredTop sz="94660"/>
  </p:normalViewPr>
  <p:slideViewPr>
    <p:cSldViewPr snapToGrid="0">
      <p:cViewPr varScale="1">
        <p:scale>
          <a:sx n="64" d="100"/>
          <a:sy n="64" d="100"/>
        </p:scale>
        <p:origin x="124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368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013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224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419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94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542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088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05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593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631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281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32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8357" y="1122363"/>
            <a:ext cx="8666921" cy="2127733"/>
          </a:xfrm>
        </p:spPr>
        <p:txBody>
          <a:bodyPr>
            <a:normAutofit/>
          </a:bodyPr>
          <a:lstStyle/>
          <a:p>
            <a:r>
              <a:rPr lang="bs-Latn-BA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  <a:t>ZAKON O IZMJENAMA I DOPUNAMA </a:t>
            </a:r>
            <a:br>
              <a:rPr lang="bs-Latn-BA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bs-Latn-BA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  <a:t>ZAKONA O JAVNIM </a:t>
            </a:r>
            <a:r>
              <a:rPr lang="bs-Latn-BA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  <a:t>NABAVKAMA</a:t>
            </a:r>
            <a:r>
              <a:rPr lang="bs-Latn-BA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  <a:t/>
            </a:r>
            <a:br>
              <a:rPr lang="bs-Latn-BA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</a:br>
            <a:endParaRPr lang="en-US" sz="30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357" y="3866322"/>
            <a:ext cx="8666921" cy="2554355"/>
          </a:xfrm>
        </p:spPr>
        <p:txBody>
          <a:bodyPr>
            <a:normAutofit/>
          </a:bodyPr>
          <a:lstStyle/>
          <a:p>
            <a:pPr lvl="0"/>
            <a:r>
              <a:rPr lang="bs-Latn-BA" sz="3800" b="1" dirty="0" smtClean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Interni pravilnik</a:t>
            </a:r>
          </a:p>
          <a:p>
            <a:pPr lvl="0"/>
            <a:endParaRPr lang="bs-Latn-BA" sz="3200" b="1" dirty="0" smtClean="0">
              <a:solidFill>
                <a:schemeClr val="tx1">
                  <a:tint val="75000"/>
                </a:schemeClr>
              </a:solidFill>
              <a:cs typeface="Times New Roman" panose="02020603050405020304" pitchFamily="18" charset="0"/>
            </a:endParaRPr>
          </a:p>
          <a:p>
            <a:pPr lvl="0"/>
            <a:endParaRPr lang="bs-Latn-BA" sz="3200" b="1" dirty="0" smtClean="0">
              <a:solidFill>
                <a:schemeClr val="tx1">
                  <a:tint val="75000"/>
                </a:schemeClr>
              </a:solidFill>
              <a:cs typeface="Times New Roman" panose="02020603050405020304" pitchFamily="18" charset="0"/>
            </a:endParaRPr>
          </a:p>
          <a:p>
            <a:pPr lvl="0"/>
            <a:r>
              <a:rPr lang="bs-Latn-BA" sz="3200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	</a:t>
            </a:r>
            <a:r>
              <a:rPr lang="bs-Latn-BA" sz="3200" b="1" dirty="0" smtClean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				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05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92696"/>
            <a:ext cx="8224452" cy="1023730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/>
            </a:r>
            <a:br>
              <a:rPr lang="pl-PL" sz="4000" dirty="0" smtClean="0">
                <a:latin typeface="+mn-lt"/>
              </a:rPr>
            </a:br>
            <a:r>
              <a:rPr lang="pl-PL" sz="4000" dirty="0" smtClean="0">
                <a:latin typeface="+mn-lt"/>
              </a:rPr>
              <a:t>Interni pravilnik</a:t>
            </a:r>
            <a:br>
              <a:rPr lang="pl-PL" sz="4000" dirty="0" smtClean="0">
                <a:latin typeface="+mn-lt"/>
              </a:rPr>
            </a:br>
            <a:r>
              <a:rPr lang="pl-PL" sz="3600" dirty="0">
                <a:latin typeface="+mn-lt"/>
              </a:rPr>
              <a:t/>
            </a:r>
            <a:br>
              <a:rPr lang="pl-PL" sz="3600" dirty="0">
                <a:latin typeface="+mn-lt"/>
              </a:rPr>
            </a:br>
            <a:endParaRPr lang="en-US" sz="36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626" y="1898375"/>
            <a:ext cx="8547652" cy="4820478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Analizirati Pravilnik o unutrašnjoj organizaciji i sistematizaciji radnih mjesta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Dodijeliti uloge i odgovornosti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Definisati redoslijed koraka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Utvrditi rokove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 smtClean="0">
                <a:cs typeface="Times New Roman" panose="02020603050405020304" pitchFamily="18" charset="0"/>
              </a:rPr>
              <a:t>PREPORUKA: Mapirati </a:t>
            </a:r>
            <a:r>
              <a:rPr lang="bs-Latn-BA" dirty="0">
                <a:cs typeface="Times New Roman" panose="02020603050405020304" pitchFamily="18" charset="0"/>
              </a:rPr>
              <a:t>poslovne procese (naziv procesa, opis procesa, aktivnost, rok, rizik, odgovor na rizik, odgovorno lice, izvršeno (DA/NE).</a:t>
            </a:r>
          </a:p>
          <a:p>
            <a:pPr marL="0" indent="0" algn="just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58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92696"/>
            <a:ext cx="8224452" cy="1023730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/>
            </a:r>
            <a:br>
              <a:rPr lang="pl-PL" sz="4000" dirty="0" smtClean="0">
                <a:latin typeface="+mn-lt"/>
              </a:rPr>
            </a:br>
            <a:r>
              <a:rPr lang="pl-PL" sz="4000" dirty="0" smtClean="0">
                <a:latin typeface="+mn-lt"/>
              </a:rPr>
              <a:t/>
            </a:r>
            <a:br>
              <a:rPr lang="pl-PL" sz="4000" dirty="0" smtClean="0">
                <a:latin typeface="+mn-lt"/>
              </a:rPr>
            </a:br>
            <a:r>
              <a:rPr lang="pl-PL" sz="3600" dirty="0">
                <a:latin typeface="+mn-lt"/>
              </a:rPr>
              <a:t/>
            </a:r>
            <a:br>
              <a:rPr lang="pl-PL" sz="3600" dirty="0">
                <a:latin typeface="+mn-lt"/>
              </a:rPr>
            </a:br>
            <a:endParaRPr lang="en-US" sz="3600" dirty="0">
              <a:latin typeface="+mn-lt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9256684"/>
              </p:ext>
            </p:extLst>
          </p:nvPr>
        </p:nvGraphicFramePr>
        <p:xfrm>
          <a:off x="129207" y="1192696"/>
          <a:ext cx="8905464" cy="5555976"/>
        </p:xfrm>
        <a:graphic>
          <a:graphicData uri="http://schemas.openxmlformats.org/drawingml/2006/table">
            <a:tbl>
              <a:tblPr firstRow="1" firstCol="1" bandRow="1"/>
              <a:tblGrid>
                <a:gridCol w="1045345">
                  <a:extLst>
                    <a:ext uri="{9D8B030D-6E8A-4147-A177-3AD203B41FA5}">
                      <a16:colId xmlns:a16="http://schemas.microsoft.com/office/drawing/2014/main" val="3838710697"/>
                    </a:ext>
                  </a:extLst>
                </a:gridCol>
                <a:gridCol w="219449">
                  <a:extLst>
                    <a:ext uri="{9D8B030D-6E8A-4147-A177-3AD203B41FA5}">
                      <a16:colId xmlns:a16="http://schemas.microsoft.com/office/drawing/2014/main" val="2901815372"/>
                    </a:ext>
                  </a:extLst>
                </a:gridCol>
                <a:gridCol w="219449">
                  <a:extLst>
                    <a:ext uri="{9D8B030D-6E8A-4147-A177-3AD203B41FA5}">
                      <a16:colId xmlns:a16="http://schemas.microsoft.com/office/drawing/2014/main" val="1158008994"/>
                    </a:ext>
                  </a:extLst>
                </a:gridCol>
                <a:gridCol w="219449">
                  <a:extLst>
                    <a:ext uri="{9D8B030D-6E8A-4147-A177-3AD203B41FA5}">
                      <a16:colId xmlns:a16="http://schemas.microsoft.com/office/drawing/2014/main" val="2988674896"/>
                    </a:ext>
                  </a:extLst>
                </a:gridCol>
                <a:gridCol w="219449">
                  <a:extLst>
                    <a:ext uri="{9D8B030D-6E8A-4147-A177-3AD203B41FA5}">
                      <a16:colId xmlns:a16="http://schemas.microsoft.com/office/drawing/2014/main" val="2527064029"/>
                    </a:ext>
                  </a:extLst>
                </a:gridCol>
                <a:gridCol w="3073764">
                  <a:extLst>
                    <a:ext uri="{9D8B030D-6E8A-4147-A177-3AD203B41FA5}">
                      <a16:colId xmlns:a16="http://schemas.microsoft.com/office/drawing/2014/main" val="949070747"/>
                    </a:ext>
                  </a:extLst>
                </a:gridCol>
                <a:gridCol w="2207832">
                  <a:extLst>
                    <a:ext uri="{9D8B030D-6E8A-4147-A177-3AD203B41FA5}">
                      <a16:colId xmlns:a16="http://schemas.microsoft.com/office/drawing/2014/main" val="2285573501"/>
                    </a:ext>
                  </a:extLst>
                </a:gridCol>
                <a:gridCol w="1700727">
                  <a:extLst>
                    <a:ext uri="{9D8B030D-6E8A-4147-A177-3AD203B41FA5}">
                      <a16:colId xmlns:a16="http://schemas.microsoft.com/office/drawing/2014/main" val="695007541"/>
                    </a:ext>
                  </a:extLst>
                </a:gridCol>
              </a:tblGrid>
              <a:tr h="250250"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NAZIV UGOVORNOG ORGANA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NAZIV PROCESA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0334499"/>
                  </a:ext>
                </a:extLst>
              </a:tr>
              <a:tr h="166538"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UO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Izrada plana nabavke - P1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5377125"/>
                  </a:ext>
                </a:extLst>
              </a:tr>
              <a:tr h="140553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1530873"/>
                  </a:ext>
                </a:extLst>
              </a:tr>
              <a:tr h="250250"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ODGOVORNO LICE/ORGANIZACIONA JEDINICA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NN/SLUŽBA NN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3089943"/>
                  </a:ext>
                </a:extLst>
              </a:tr>
              <a:tr h="137306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7622550"/>
                  </a:ext>
                </a:extLst>
              </a:tr>
              <a:tr h="145572">
                <a:tc gridSpan="8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OPIS PROCESA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9181245"/>
                  </a:ext>
                </a:extLst>
              </a:tr>
              <a:tr h="160632">
                <a:tc gridSpan="8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Utvrđivanja potreba ugovornog organa i izrada i objavljivanja plana nabavke.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9649494"/>
                  </a:ext>
                </a:extLst>
              </a:tr>
              <a:tr h="134057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0622595"/>
                  </a:ext>
                </a:extLst>
              </a:tr>
              <a:tr h="16683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Br.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AKTIVNOST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ROK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ODGOVORNO LICE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IZVRŠENO DA/NE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4977935"/>
                  </a:ext>
                </a:extLst>
              </a:tr>
              <a:tr h="66733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Utvrđivanje potreba unutar ugovornog organa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0288698"/>
                  </a:ext>
                </a:extLst>
              </a:tr>
              <a:tr h="2502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Ispitivanje tržišta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789741"/>
                  </a:ext>
                </a:extLst>
              </a:tr>
              <a:tr h="58391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Izrada prijedloga DOB-a/finansijskog plana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03649"/>
                  </a:ext>
                </a:extLst>
              </a:tr>
              <a:tr h="66733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Praćenje usvajanja budžeta/finansijskog plana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0322257"/>
                  </a:ext>
                </a:extLst>
              </a:tr>
              <a:tr h="2502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Ispitivanje tržišta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078083"/>
                  </a:ext>
                </a:extLst>
              </a:tr>
              <a:tr h="3336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Izrada Plana nabavki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754199"/>
                  </a:ext>
                </a:extLst>
              </a:tr>
              <a:tr h="4170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Objavljivanje plana nabavki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4988109"/>
                  </a:ext>
                </a:extLst>
              </a:tr>
              <a:tr h="166832"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7146786"/>
                  </a:ext>
                </a:extLst>
              </a:tr>
              <a:tr h="166832">
                <a:tc gridSpan="8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RIZICI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5327657"/>
                  </a:ext>
                </a:extLst>
              </a:tr>
              <a:tr h="166832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RIZIK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ODGOVOR NA RIZIK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9314249"/>
                  </a:ext>
                </a:extLst>
              </a:tr>
              <a:tr h="166832">
                <a:tc gridSpan="4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6241129"/>
                  </a:ext>
                </a:extLst>
              </a:tr>
              <a:tr h="166832">
                <a:tc gridSpan="4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76" marR="249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53562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596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92696"/>
            <a:ext cx="8224452" cy="1023730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/>
            </a:r>
            <a:br>
              <a:rPr lang="pl-PL" sz="4000" dirty="0" smtClean="0">
                <a:latin typeface="+mn-lt"/>
              </a:rPr>
            </a:br>
            <a:r>
              <a:rPr lang="pl-PL" sz="4000" dirty="0" smtClean="0">
                <a:latin typeface="+mn-lt"/>
              </a:rPr>
              <a:t/>
            </a:r>
            <a:br>
              <a:rPr lang="pl-PL" sz="4000" dirty="0" smtClean="0">
                <a:latin typeface="+mn-lt"/>
              </a:rPr>
            </a:br>
            <a:r>
              <a:rPr lang="pl-PL" sz="3600" dirty="0">
                <a:latin typeface="+mn-lt"/>
              </a:rPr>
              <a:t/>
            </a:r>
            <a:br>
              <a:rPr lang="pl-PL" sz="3600" dirty="0">
                <a:latin typeface="+mn-lt"/>
              </a:rPr>
            </a:br>
            <a:endParaRPr lang="en-US" sz="36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NAPOMENA</a:t>
            </a:r>
          </a:p>
          <a:p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err="1"/>
              <a:t>Pravilnikom</a:t>
            </a:r>
            <a:r>
              <a:rPr lang="en-US" dirty="0"/>
              <a:t> ne </a:t>
            </a:r>
            <a:r>
              <a:rPr lang="en-US" dirty="0" err="1"/>
              <a:t>treba</a:t>
            </a:r>
            <a:r>
              <a:rPr lang="en-US" dirty="0"/>
              <a:t> </a:t>
            </a:r>
            <a:r>
              <a:rPr lang="en-US" dirty="0" err="1"/>
              <a:t>prepisivati</a:t>
            </a:r>
            <a:r>
              <a:rPr lang="en-US" dirty="0"/>
              <a:t> ZJN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podzakonske</a:t>
            </a:r>
            <a:r>
              <a:rPr lang="en-US" dirty="0"/>
              <a:t> </a:t>
            </a:r>
            <a:r>
              <a:rPr lang="en-US" dirty="0" err="1"/>
              <a:t>akte</a:t>
            </a:r>
            <a:r>
              <a:rPr lang="en-US" dirty="0"/>
              <a:t>!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Ne </a:t>
            </a:r>
            <a:r>
              <a:rPr lang="en-US" dirty="0" err="1"/>
              <a:t>raditi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Copy-Paste </a:t>
            </a:r>
            <a:r>
              <a:rPr lang="en-US" dirty="0" err="1"/>
              <a:t>principu</a:t>
            </a:r>
            <a:r>
              <a:rPr lang="en-US" dirty="0"/>
              <a:t>, </a:t>
            </a:r>
            <a:r>
              <a:rPr lang="en-US" dirty="0" err="1"/>
              <a:t>jer</a:t>
            </a:r>
            <a:r>
              <a:rPr lang="en-US" dirty="0"/>
              <a:t> </a:t>
            </a:r>
            <a:r>
              <a:rPr lang="en-US" dirty="0" err="1"/>
              <a:t>svaki</a:t>
            </a:r>
            <a:r>
              <a:rPr lang="en-US" dirty="0"/>
              <a:t> </a:t>
            </a:r>
            <a:r>
              <a:rPr lang="en-US" dirty="0" err="1"/>
              <a:t>ugovorni</a:t>
            </a:r>
            <a:r>
              <a:rPr lang="en-US" dirty="0"/>
              <a:t> </a:t>
            </a:r>
            <a:r>
              <a:rPr lang="bs-Latn-BA" dirty="0" smtClean="0"/>
              <a:t> </a:t>
            </a:r>
            <a:r>
              <a:rPr lang="en-US" dirty="0" smtClean="0"/>
              <a:t>organ </a:t>
            </a:r>
            <a:r>
              <a:rPr lang="en-US" dirty="0" err="1"/>
              <a:t>ima</a:t>
            </a:r>
            <a:r>
              <a:rPr lang="en-US" dirty="0"/>
              <a:t> </a:t>
            </a:r>
            <a:r>
              <a:rPr lang="en-US" dirty="0" err="1"/>
              <a:t>svoje</a:t>
            </a:r>
            <a:r>
              <a:rPr lang="en-US" dirty="0"/>
              <a:t> </a:t>
            </a:r>
            <a:r>
              <a:rPr lang="en-US" dirty="0" err="1"/>
              <a:t>specifičnosti</a:t>
            </a:r>
            <a:r>
              <a:rPr lang="en-US" dirty="0"/>
              <a:t>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45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5130" y="924340"/>
            <a:ext cx="8107667" cy="934278"/>
          </a:xfrm>
        </p:spPr>
        <p:txBody>
          <a:bodyPr>
            <a:noAutofit/>
          </a:bodyPr>
          <a:lstStyle/>
          <a:p>
            <a:pPr algn="ctr"/>
            <a:endParaRPr lang="en-US" sz="36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478" y="1630017"/>
            <a:ext cx="8736496" cy="509877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bs-Latn-BA" dirty="0"/>
          </a:p>
          <a:p>
            <a:pPr marL="0" indent="0">
              <a:buNone/>
            </a:pPr>
            <a:endParaRPr lang="bs-Latn-BA" dirty="0" smtClean="0"/>
          </a:p>
          <a:p>
            <a:pPr marL="0" indent="0">
              <a:buNone/>
            </a:pPr>
            <a:endParaRPr lang="bs-Latn-BA" dirty="0"/>
          </a:p>
          <a:p>
            <a:pPr marL="0" indent="0">
              <a:buNone/>
            </a:pPr>
            <a:r>
              <a:rPr lang="bs-Latn-BA" sz="3600" dirty="0" smtClean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					HVALA </a:t>
            </a:r>
            <a:r>
              <a:rPr lang="bs-Latn-BA" sz="3600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NA PAŽNJI!</a:t>
            </a:r>
          </a:p>
          <a:p>
            <a:pPr marL="0" indent="0">
              <a:buNone/>
            </a:pPr>
            <a:endParaRPr lang="bs-Latn-BA" sz="3600" dirty="0"/>
          </a:p>
          <a:p>
            <a:pPr marL="0" indent="0">
              <a:buNone/>
            </a:pPr>
            <a:r>
              <a:rPr lang="bs-Latn-BA" sz="3600" dirty="0" smtClean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						Admir </a:t>
            </a:r>
            <a:r>
              <a:rPr lang="bs-Latn-BA" sz="3600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Ćebić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0883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1033670"/>
            <a:ext cx="8366085" cy="791955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Interni pravilnik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224452" cy="4704384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bs-Latn-BA" dirty="0">
                <a:ea typeface="Cambria" panose="02040503050406030204" pitchFamily="18" charset="0"/>
                <a:cs typeface="Times New Roman" panose="02020603050405020304" pitchFamily="18" charset="0"/>
              </a:rPr>
              <a:t>Član 13. ZJN</a:t>
            </a:r>
          </a:p>
          <a:p>
            <a:pPr marL="0" indent="0" algn="just">
              <a:buNone/>
            </a:pPr>
            <a:endParaRPr lang="bs-Latn-BA" sz="1000" dirty="0"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hr-BA" dirty="0">
                <a:cs typeface="Times New Roman" panose="02020603050405020304" pitchFamily="18" charset="0"/>
              </a:rPr>
              <a:t>(3) Svaki ugovorni organ u Bosni i Hercegovini donosi interni pravilnik kojim propisuje i uređuje organizaciju i efikasno vršenje nabavne funkcije unutar ugovornog organa, kao što su: način cirkuliranja dokumentacije vezane za javne nabavke, konkretna zaduženja službenika i administrativnog osoblja koji provode javne nabavke ili su u određenoj vezi s istim, rokove za postupanje, način imenovanja i eventualnu rotaciju članova komisija za nabavku i sva druga odnosna pitanja.</a:t>
            </a:r>
            <a:endParaRPr lang="en-US" dirty="0"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1000" dirty="0"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hr-BA" dirty="0">
                <a:cs typeface="Times New Roman" panose="02020603050405020304" pitchFamily="18" charset="0"/>
              </a:rPr>
              <a:t>(4) Prilikom donošenja pravilnika iz stava (3) ovog člana, ugovorni organ vodi računa o vrsti poslova koje obavlja, organizaciji, veličini, kadrovskim kapacitetima, eventualnoj decentraliziranosti i područnim jedinicama i svim drugim odnosnim pitanjima.</a:t>
            </a:r>
            <a:endParaRPr lang="en-US" dirty="0"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49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083365"/>
            <a:ext cx="8224452" cy="1133061"/>
          </a:xfrm>
        </p:spPr>
        <p:txBody>
          <a:bodyPr>
            <a:noAutofit/>
          </a:bodyPr>
          <a:lstStyle/>
          <a:p>
            <a:pPr algn="ctr"/>
            <a:r>
              <a:rPr lang="pl-PL" sz="4000" dirty="0">
                <a:latin typeface="+mn-lt"/>
              </a:rPr>
              <a:t>Svako, Neko, Biloko i Niko </a:t>
            </a:r>
            <a:r>
              <a:rPr lang="pl-PL" sz="3600" dirty="0">
                <a:latin typeface="+mn-lt"/>
              </a:rPr>
              <a:t/>
            </a:r>
            <a:br>
              <a:rPr lang="pl-PL" sz="3600" dirty="0">
                <a:latin typeface="+mn-lt"/>
              </a:rPr>
            </a:br>
            <a:endParaRPr lang="en-US" sz="36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626" y="1938130"/>
            <a:ext cx="8547652" cy="4810540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en-US" sz="3400" dirty="0" err="1" smtClean="0">
                <a:cs typeface="Times New Roman" panose="02020603050405020304" pitchFamily="18" charset="0"/>
              </a:rPr>
              <a:t>Bila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jednom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bs-Latn-BA" sz="3400" dirty="0" smtClean="0">
                <a:cs typeface="Times New Roman" panose="02020603050405020304" pitchFamily="18" charset="0"/>
              </a:rPr>
              <a:t>č</a:t>
            </a:r>
            <a:r>
              <a:rPr lang="en-US" sz="3400" dirty="0" err="1" smtClean="0">
                <a:cs typeface="Times New Roman" panose="02020603050405020304" pitchFamily="18" charset="0"/>
              </a:rPr>
              <a:t>etvorica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pri</a:t>
            </a:r>
            <a:r>
              <a:rPr lang="bs-Latn-BA" sz="3400" dirty="0" smtClean="0">
                <a:cs typeface="Times New Roman" panose="02020603050405020304" pitchFamily="18" charset="0"/>
              </a:rPr>
              <a:t>jatelja/kolega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po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imenu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b="1" dirty="0" err="1" smtClean="0">
                <a:cs typeface="Times New Roman" panose="02020603050405020304" pitchFamily="18" charset="0"/>
              </a:rPr>
              <a:t>Svako</a:t>
            </a:r>
            <a:r>
              <a:rPr lang="en-US" sz="3400" dirty="0" smtClean="0">
                <a:cs typeface="Times New Roman" panose="02020603050405020304" pitchFamily="18" charset="0"/>
              </a:rPr>
              <a:t>, </a:t>
            </a:r>
            <a:r>
              <a:rPr lang="en-US" sz="3400" b="1" dirty="0" err="1" smtClean="0">
                <a:cs typeface="Times New Roman" panose="02020603050405020304" pitchFamily="18" charset="0"/>
              </a:rPr>
              <a:t>Neko</a:t>
            </a:r>
            <a:r>
              <a:rPr lang="en-US" sz="3400" dirty="0" smtClean="0">
                <a:cs typeface="Times New Roman" panose="02020603050405020304" pitchFamily="18" charset="0"/>
              </a:rPr>
              <a:t>, </a:t>
            </a:r>
            <a:r>
              <a:rPr lang="en-US" sz="3400" b="1" dirty="0" err="1" smtClean="0">
                <a:cs typeface="Times New Roman" panose="02020603050405020304" pitchFamily="18" charset="0"/>
              </a:rPr>
              <a:t>Biloko</a:t>
            </a:r>
            <a:r>
              <a:rPr lang="en-US" sz="3400" b="1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i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b="1" dirty="0" smtClean="0">
                <a:cs typeface="Times New Roman" panose="02020603050405020304" pitchFamily="18" charset="0"/>
              </a:rPr>
              <a:t>Niko</a:t>
            </a:r>
            <a:r>
              <a:rPr lang="en-US" sz="3400" dirty="0" smtClean="0">
                <a:cs typeface="Times New Roman" panose="02020603050405020304" pitchFamily="18" charset="0"/>
              </a:rPr>
              <a:t>.</a:t>
            </a:r>
            <a:endParaRPr lang="bs-Latn-BA" sz="3400" dirty="0" smtClean="0"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1500" dirty="0" smtClean="0"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3400" dirty="0" err="1" smtClean="0">
                <a:cs typeface="Times New Roman" panose="02020603050405020304" pitchFamily="18" charset="0"/>
              </a:rPr>
              <a:t>Trebalo</a:t>
            </a:r>
            <a:r>
              <a:rPr lang="en-US" sz="3400" dirty="0" smtClean="0">
                <a:cs typeface="Times New Roman" panose="02020603050405020304" pitchFamily="18" charset="0"/>
              </a:rPr>
              <a:t> je </a:t>
            </a:r>
            <a:r>
              <a:rPr lang="en-US" sz="3400" dirty="0" err="1" smtClean="0">
                <a:cs typeface="Times New Roman" panose="02020603050405020304" pitchFamily="18" charset="0"/>
              </a:rPr>
              <a:t>obaviti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jedan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vrlo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važan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posao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i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b="1" dirty="0" err="1" smtClean="0">
                <a:cs typeface="Times New Roman" panose="02020603050405020304" pitchFamily="18" charset="0"/>
              </a:rPr>
              <a:t>Svako</a:t>
            </a:r>
            <a:r>
              <a:rPr lang="en-US" sz="3400" dirty="0" smtClean="0">
                <a:cs typeface="Times New Roman" panose="02020603050405020304" pitchFamily="18" charset="0"/>
              </a:rPr>
              <a:t> je </a:t>
            </a:r>
            <a:r>
              <a:rPr lang="en-US" sz="3400" dirty="0" err="1" smtClean="0">
                <a:cs typeface="Times New Roman" panose="02020603050405020304" pitchFamily="18" charset="0"/>
              </a:rPr>
              <a:t>mislio</a:t>
            </a:r>
            <a:r>
              <a:rPr lang="en-US" sz="3400" dirty="0" smtClean="0">
                <a:cs typeface="Times New Roman" panose="02020603050405020304" pitchFamily="18" charset="0"/>
              </a:rPr>
              <a:t> da </a:t>
            </a:r>
            <a:r>
              <a:rPr lang="bs-Latn-BA" sz="3400" dirty="0" smtClean="0">
                <a:cs typeface="Times New Roman" panose="02020603050405020304" pitchFamily="18" charset="0"/>
              </a:rPr>
              <a:t>ć</a:t>
            </a:r>
            <a:r>
              <a:rPr lang="en-US" sz="3400" dirty="0" smtClean="0">
                <a:cs typeface="Times New Roman" panose="02020603050405020304" pitchFamily="18" charset="0"/>
              </a:rPr>
              <a:t>e </a:t>
            </a:r>
            <a:r>
              <a:rPr lang="en-US" sz="3400" dirty="0" err="1" smtClean="0">
                <a:cs typeface="Times New Roman" panose="02020603050405020304" pitchFamily="18" charset="0"/>
              </a:rPr>
              <a:t>ga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b="1" dirty="0" err="1" smtClean="0">
                <a:cs typeface="Times New Roman" panose="02020603050405020304" pitchFamily="18" charset="0"/>
              </a:rPr>
              <a:t>Neko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obaviti</a:t>
            </a:r>
            <a:r>
              <a:rPr lang="en-US" sz="3400" dirty="0" smtClean="0">
                <a:cs typeface="Times New Roman" panose="02020603050405020304" pitchFamily="18" charset="0"/>
              </a:rPr>
              <a:t>.</a:t>
            </a:r>
            <a:endParaRPr lang="bs-Latn-BA" sz="3400" dirty="0" smtClean="0"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1500" dirty="0" smtClean="0"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3400" b="1" dirty="0" err="1" smtClean="0">
                <a:cs typeface="Times New Roman" panose="02020603050405020304" pitchFamily="18" charset="0"/>
              </a:rPr>
              <a:t>Biloko</a:t>
            </a:r>
            <a:r>
              <a:rPr lang="en-US" sz="3400" dirty="0" smtClean="0">
                <a:cs typeface="Times New Roman" panose="02020603050405020304" pitchFamily="18" charset="0"/>
              </a:rPr>
              <a:t> je to </a:t>
            </a:r>
            <a:r>
              <a:rPr lang="en-US" sz="3400" dirty="0" err="1" smtClean="0">
                <a:cs typeface="Times New Roman" panose="02020603050405020304" pitchFamily="18" charset="0"/>
              </a:rPr>
              <a:t>mogao</a:t>
            </a:r>
            <a:r>
              <a:rPr lang="en-US" sz="3400" dirty="0" smtClean="0">
                <a:cs typeface="Times New Roman" panose="02020603050405020304" pitchFamily="18" charset="0"/>
              </a:rPr>
              <a:t> u</a:t>
            </a:r>
            <a:r>
              <a:rPr lang="bs-Latn-BA" sz="3400" dirty="0" smtClean="0">
                <a:cs typeface="Times New Roman" panose="02020603050405020304" pitchFamily="18" charset="0"/>
              </a:rPr>
              <a:t>č</a:t>
            </a:r>
            <a:r>
              <a:rPr lang="en-US" sz="3400" dirty="0" err="1" smtClean="0">
                <a:cs typeface="Times New Roman" panose="02020603050405020304" pitchFamily="18" charset="0"/>
              </a:rPr>
              <a:t>initi</a:t>
            </a:r>
            <a:r>
              <a:rPr lang="en-US" sz="3400" dirty="0" smtClean="0">
                <a:cs typeface="Times New Roman" panose="02020603050405020304" pitchFamily="18" charset="0"/>
              </a:rPr>
              <a:t>, a </a:t>
            </a:r>
            <a:r>
              <a:rPr lang="en-US" sz="3400" b="1" dirty="0" smtClean="0">
                <a:cs typeface="Times New Roman" panose="02020603050405020304" pitchFamily="18" charset="0"/>
              </a:rPr>
              <a:t>Niko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nije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htio</a:t>
            </a:r>
            <a:r>
              <a:rPr lang="en-US" sz="3400" dirty="0" smtClean="0">
                <a:cs typeface="Times New Roman" panose="02020603050405020304" pitchFamily="18" charset="0"/>
              </a:rPr>
              <a:t>.</a:t>
            </a:r>
            <a:endParaRPr lang="bs-Latn-BA" sz="3400" dirty="0" smtClean="0"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1300" dirty="0" smtClean="0"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3400" b="1" dirty="0" err="1" smtClean="0">
                <a:cs typeface="Times New Roman" panose="02020603050405020304" pitchFamily="18" charset="0"/>
              </a:rPr>
              <a:t>Neko</a:t>
            </a:r>
            <a:r>
              <a:rPr lang="en-US" sz="3400" dirty="0" smtClean="0">
                <a:cs typeface="Times New Roman" panose="02020603050405020304" pitchFamily="18" charset="0"/>
              </a:rPr>
              <a:t> se </a:t>
            </a:r>
            <a:r>
              <a:rPr lang="en-US" sz="3400" dirty="0" err="1" smtClean="0">
                <a:cs typeface="Times New Roman" panose="02020603050405020304" pitchFamily="18" charset="0"/>
              </a:rPr>
              <a:t>zbog</a:t>
            </a:r>
            <a:r>
              <a:rPr lang="en-US" sz="3400" dirty="0" smtClean="0">
                <a:cs typeface="Times New Roman" panose="02020603050405020304" pitchFamily="18" charset="0"/>
              </a:rPr>
              <a:t> toga </a:t>
            </a:r>
            <a:r>
              <a:rPr lang="en-US" sz="3400" dirty="0" err="1" smtClean="0">
                <a:cs typeface="Times New Roman" panose="02020603050405020304" pitchFamily="18" charset="0"/>
              </a:rPr>
              <a:t>naljutio</a:t>
            </a:r>
            <a:r>
              <a:rPr lang="bs-Latn-BA" sz="3400" dirty="0" smtClean="0">
                <a:cs typeface="Times New Roman" panose="02020603050405020304" pitchFamily="18" charset="0"/>
              </a:rPr>
              <a:t>,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jer</a:t>
            </a:r>
            <a:r>
              <a:rPr lang="en-US" sz="3400" dirty="0" smtClean="0">
                <a:cs typeface="Times New Roman" panose="02020603050405020304" pitchFamily="18" charset="0"/>
              </a:rPr>
              <a:t> je to bio </a:t>
            </a:r>
            <a:r>
              <a:rPr lang="en-US" sz="3400" dirty="0" err="1" smtClean="0">
                <a:cs typeface="Times New Roman" panose="02020603050405020304" pitchFamily="18" charset="0"/>
              </a:rPr>
              <a:t>posao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za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b="1" dirty="0" err="1" smtClean="0">
                <a:cs typeface="Times New Roman" panose="02020603050405020304" pitchFamily="18" charset="0"/>
              </a:rPr>
              <a:t>Svakoga</a:t>
            </a:r>
            <a:r>
              <a:rPr lang="en-US" sz="3400" dirty="0" smtClean="0">
                <a:cs typeface="Times New Roman" panose="02020603050405020304" pitchFamily="18" charset="0"/>
              </a:rPr>
              <a:t>.</a:t>
            </a:r>
            <a:endParaRPr lang="bs-Latn-BA" sz="3400" dirty="0" smtClean="0"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bs-Latn-BA" sz="3400" dirty="0" smtClean="0"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3400" b="1" dirty="0" err="1" smtClean="0">
                <a:cs typeface="Times New Roman" panose="02020603050405020304" pitchFamily="18" charset="0"/>
              </a:rPr>
              <a:t>Svako</a:t>
            </a:r>
            <a:r>
              <a:rPr lang="en-US" sz="3400" dirty="0" smtClean="0">
                <a:cs typeface="Times New Roman" panose="02020603050405020304" pitchFamily="18" charset="0"/>
              </a:rPr>
              <a:t> je </a:t>
            </a:r>
            <a:r>
              <a:rPr lang="en-US" sz="3400" dirty="0" err="1" smtClean="0">
                <a:cs typeface="Times New Roman" panose="02020603050405020304" pitchFamily="18" charset="0"/>
              </a:rPr>
              <a:t>opet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mislio</a:t>
            </a:r>
            <a:r>
              <a:rPr lang="en-US" sz="3400" dirty="0" smtClean="0">
                <a:cs typeface="Times New Roman" panose="02020603050405020304" pitchFamily="18" charset="0"/>
              </a:rPr>
              <a:t> da bi </a:t>
            </a:r>
            <a:r>
              <a:rPr lang="en-US" sz="3400" dirty="0" err="1" smtClean="0">
                <a:cs typeface="Times New Roman" panose="02020603050405020304" pitchFamily="18" charset="0"/>
              </a:rPr>
              <a:t>ga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b="1" dirty="0" err="1" smtClean="0">
                <a:cs typeface="Times New Roman" panose="02020603050405020304" pitchFamily="18" charset="0"/>
              </a:rPr>
              <a:t>Biloko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mogao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obaviti</a:t>
            </a:r>
            <a:r>
              <a:rPr lang="en-US" sz="3400" dirty="0" smtClean="0">
                <a:cs typeface="Times New Roman" panose="02020603050405020304" pitchFamily="18" charset="0"/>
              </a:rPr>
              <a:t>, </a:t>
            </a:r>
            <a:r>
              <a:rPr lang="en-US" sz="3400" dirty="0" err="1" smtClean="0">
                <a:cs typeface="Times New Roman" panose="02020603050405020304" pitchFamily="18" charset="0"/>
              </a:rPr>
              <a:t>ali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b="1" dirty="0" smtClean="0">
                <a:cs typeface="Times New Roman" panose="02020603050405020304" pitchFamily="18" charset="0"/>
              </a:rPr>
              <a:t>Niko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nije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shvatio</a:t>
            </a:r>
            <a:r>
              <a:rPr lang="en-US" sz="3400" dirty="0" smtClean="0">
                <a:cs typeface="Times New Roman" panose="02020603050405020304" pitchFamily="18" charset="0"/>
              </a:rPr>
              <a:t> da </a:t>
            </a:r>
            <a:r>
              <a:rPr lang="en-US" sz="3400" dirty="0" err="1" smtClean="0">
                <a:cs typeface="Times New Roman" panose="02020603050405020304" pitchFamily="18" charset="0"/>
              </a:rPr>
              <a:t>ga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b="1" dirty="0" err="1" smtClean="0">
                <a:cs typeface="Times New Roman" panose="02020603050405020304" pitchFamily="18" charset="0"/>
              </a:rPr>
              <a:t>Neko</a:t>
            </a:r>
            <a:r>
              <a:rPr lang="en-US" sz="3400" dirty="0" smtClean="0">
                <a:cs typeface="Times New Roman" panose="02020603050405020304" pitchFamily="18" charset="0"/>
              </a:rPr>
              <a:t> ne </a:t>
            </a:r>
            <a:r>
              <a:rPr lang="en-US" sz="3400" dirty="0" err="1" smtClean="0">
                <a:cs typeface="Times New Roman" panose="02020603050405020304" pitchFamily="18" charset="0"/>
              </a:rPr>
              <a:t>želi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obaviti</a:t>
            </a:r>
            <a:r>
              <a:rPr lang="en-US" sz="3400" dirty="0" smtClean="0">
                <a:cs typeface="Times New Roman" panose="02020603050405020304" pitchFamily="18" charset="0"/>
              </a:rPr>
              <a:t>.</a:t>
            </a:r>
            <a:endParaRPr lang="bs-Latn-BA" sz="3400" dirty="0" smtClean="0"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1300" dirty="0" smtClean="0"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3400" dirty="0" smtClean="0">
                <a:cs typeface="Times New Roman" panose="02020603050405020304" pitchFamily="18" charset="0"/>
              </a:rPr>
              <a:t>Na </a:t>
            </a:r>
            <a:r>
              <a:rPr lang="en-US" sz="3400" dirty="0" err="1" smtClean="0">
                <a:cs typeface="Times New Roman" panose="02020603050405020304" pitchFamily="18" charset="0"/>
              </a:rPr>
              <a:t>kraju</a:t>
            </a:r>
            <a:r>
              <a:rPr lang="en-US" sz="3400" dirty="0" smtClean="0">
                <a:cs typeface="Times New Roman" panose="02020603050405020304" pitchFamily="18" charset="0"/>
              </a:rPr>
              <a:t> je </a:t>
            </a:r>
            <a:r>
              <a:rPr lang="en-US" sz="3400" b="1" dirty="0" err="1" smtClean="0">
                <a:cs typeface="Times New Roman" panose="02020603050405020304" pitchFamily="18" charset="0"/>
              </a:rPr>
              <a:t>Svako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krivio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b="1" dirty="0" err="1" smtClean="0">
                <a:cs typeface="Times New Roman" panose="02020603050405020304" pitchFamily="18" charset="0"/>
              </a:rPr>
              <a:t>Nekoga</a:t>
            </a:r>
            <a:r>
              <a:rPr lang="bs-Latn-BA" sz="3400" b="1" dirty="0" smtClean="0">
                <a:cs typeface="Times New Roman" panose="02020603050405020304" pitchFamily="18" charset="0"/>
              </a:rPr>
              <a:t>,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jer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b="1" dirty="0" smtClean="0">
                <a:cs typeface="Times New Roman" panose="02020603050405020304" pitchFamily="18" charset="0"/>
              </a:rPr>
              <a:t>Niko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nije</a:t>
            </a:r>
            <a:r>
              <a:rPr lang="en-US" sz="3400" dirty="0" smtClean="0">
                <a:cs typeface="Times New Roman" panose="02020603050405020304" pitchFamily="18" charset="0"/>
              </a:rPr>
              <a:t> u</a:t>
            </a:r>
            <a:r>
              <a:rPr lang="bs-Latn-BA" sz="3400" dirty="0" smtClean="0">
                <a:cs typeface="Times New Roman" panose="02020603050405020304" pitchFamily="18" charset="0"/>
              </a:rPr>
              <a:t>č</a:t>
            </a:r>
            <a:r>
              <a:rPr lang="en-US" sz="3400" dirty="0" err="1" smtClean="0">
                <a:cs typeface="Times New Roman" panose="02020603050405020304" pitchFamily="18" charset="0"/>
              </a:rPr>
              <a:t>inio</a:t>
            </a:r>
            <a:r>
              <a:rPr lang="en-US" sz="3400" dirty="0" smtClean="0">
                <a:cs typeface="Times New Roman" panose="02020603050405020304" pitchFamily="18" charset="0"/>
              </a:rPr>
              <a:t> ono </a:t>
            </a:r>
            <a:r>
              <a:rPr lang="en-US" sz="3400" dirty="0" err="1" smtClean="0">
                <a:cs typeface="Times New Roman" panose="02020603050405020304" pitchFamily="18" charset="0"/>
              </a:rPr>
              <a:t>što</a:t>
            </a:r>
            <a:r>
              <a:rPr lang="en-US" sz="3400" dirty="0" smtClean="0">
                <a:cs typeface="Times New Roman" panose="02020603050405020304" pitchFamily="18" charset="0"/>
              </a:rPr>
              <a:t> je </a:t>
            </a:r>
            <a:r>
              <a:rPr lang="en-US" sz="3400" dirty="0" err="1" smtClean="0">
                <a:cs typeface="Times New Roman" panose="02020603050405020304" pitchFamily="18" charset="0"/>
              </a:rPr>
              <a:t>mogao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cs typeface="Times New Roman" panose="02020603050405020304" pitchFamily="18" charset="0"/>
              </a:rPr>
              <a:t>napraviti</a:t>
            </a:r>
            <a:r>
              <a:rPr lang="en-US" sz="3400" dirty="0" smtClean="0">
                <a:cs typeface="Times New Roman" panose="02020603050405020304" pitchFamily="18" charset="0"/>
              </a:rPr>
              <a:t> </a:t>
            </a:r>
            <a:r>
              <a:rPr lang="en-US" sz="3400" b="1" dirty="0" err="1" smtClean="0">
                <a:cs typeface="Times New Roman" panose="02020603050405020304" pitchFamily="18" charset="0"/>
              </a:rPr>
              <a:t>Biloko</a:t>
            </a:r>
            <a:r>
              <a:rPr lang="en-US" sz="3400" dirty="0" smtClean="0">
                <a:cs typeface="Times New Roman" panose="02020603050405020304" pitchFamily="18" charset="0"/>
              </a:rPr>
              <a:t>.</a:t>
            </a:r>
            <a:endParaRPr lang="bs-Latn-BA" sz="3400" dirty="0" smtClean="0"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pl-PL" sz="3200" dirty="0" smtClean="0"/>
              <a:t>                                                                                                            (</a:t>
            </a:r>
            <a:r>
              <a:rPr lang="pl-PL" sz="3200" dirty="0"/>
              <a:t>nepoznati autor)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5827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33061"/>
            <a:ext cx="8224452" cy="1083365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Pitanja</a:t>
            </a:r>
            <a:r>
              <a:rPr lang="pl-PL" sz="3600" dirty="0">
                <a:latin typeface="+mn-lt"/>
              </a:rPr>
              <a:t/>
            </a:r>
            <a:br>
              <a:rPr lang="pl-PL" sz="3600" dirty="0">
                <a:latin typeface="+mn-lt"/>
              </a:rPr>
            </a:br>
            <a:endParaRPr lang="en-US" sz="36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626" y="2117035"/>
            <a:ext cx="8547652" cy="4601818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ea typeface="+mj-ea"/>
                <a:cs typeface="+mj-cs"/>
              </a:rPr>
              <a:t>Hoće li donošenje internog pravilnika dovesti do prenormiranosti postupaka javnih nabavki unutar ugovornog organa?</a:t>
            </a:r>
          </a:p>
          <a:p>
            <a:pPr marL="0" indent="0" algn="just">
              <a:buNone/>
            </a:pPr>
            <a:endParaRPr lang="bs-Latn-BA" dirty="0">
              <a:ea typeface="+mj-ea"/>
              <a:cs typeface="+mj-cs"/>
            </a:endParaRPr>
          </a:p>
          <a:p>
            <a:pPr marL="0" indent="0" algn="just">
              <a:buNone/>
            </a:pPr>
            <a:r>
              <a:rPr lang="bs-Latn-BA" dirty="0">
                <a:ea typeface="+mj-ea"/>
                <a:cs typeface="+mj-cs"/>
              </a:rPr>
              <a:t>Ne normiraju se postupci javne nabavke već interne procedure u lancu nabavke.</a:t>
            </a:r>
          </a:p>
          <a:p>
            <a:pPr marL="0" indent="0" algn="just">
              <a:buNone/>
            </a:pPr>
            <a:endParaRPr lang="bs-Latn-BA" dirty="0">
              <a:ea typeface="+mj-ea"/>
              <a:cs typeface="+mj-cs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 err="1">
                <a:ea typeface="+mj-ea"/>
                <a:cs typeface="+mj-cs"/>
              </a:rPr>
              <a:t>Zašto</a:t>
            </a:r>
            <a:r>
              <a:rPr lang="en-US" dirty="0">
                <a:ea typeface="+mj-ea"/>
                <a:cs typeface="+mj-cs"/>
              </a:rPr>
              <a:t> </a:t>
            </a:r>
            <a:r>
              <a:rPr lang="en-US" dirty="0" err="1">
                <a:ea typeface="+mj-ea"/>
                <a:cs typeface="+mj-cs"/>
              </a:rPr>
              <a:t>nam</a:t>
            </a:r>
            <a:r>
              <a:rPr lang="en-US" dirty="0">
                <a:ea typeface="+mj-ea"/>
                <a:cs typeface="+mj-cs"/>
              </a:rPr>
              <a:t> </a:t>
            </a:r>
            <a:r>
              <a:rPr lang="en-US" dirty="0" err="1">
                <a:ea typeface="+mj-ea"/>
                <a:cs typeface="+mj-cs"/>
              </a:rPr>
              <a:t>treba</a:t>
            </a:r>
            <a:r>
              <a:rPr lang="en-US" dirty="0">
                <a:ea typeface="+mj-ea"/>
                <a:cs typeface="+mj-cs"/>
              </a:rPr>
              <a:t> </a:t>
            </a:r>
            <a:r>
              <a:rPr lang="en-US" dirty="0" err="1">
                <a:ea typeface="+mj-ea"/>
                <a:cs typeface="+mj-cs"/>
              </a:rPr>
              <a:t>interni</a:t>
            </a:r>
            <a:r>
              <a:rPr lang="en-US" dirty="0">
                <a:ea typeface="+mj-ea"/>
                <a:cs typeface="+mj-cs"/>
              </a:rPr>
              <a:t> </a:t>
            </a:r>
            <a:r>
              <a:rPr lang="bs-Latn-BA" dirty="0">
                <a:ea typeface="+mj-ea"/>
                <a:cs typeface="+mj-cs"/>
              </a:rPr>
              <a:t>pravilnik</a:t>
            </a:r>
            <a:r>
              <a:rPr lang="en-US" dirty="0">
                <a:ea typeface="+mj-ea"/>
                <a:cs typeface="+mj-cs"/>
              </a:rPr>
              <a:t> </a:t>
            </a:r>
            <a:r>
              <a:rPr lang="en-US" dirty="0" err="1">
                <a:ea typeface="+mj-ea"/>
                <a:cs typeface="+mj-cs"/>
              </a:rPr>
              <a:t>kad</a:t>
            </a:r>
            <a:r>
              <a:rPr lang="en-US" dirty="0">
                <a:ea typeface="+mj-ea"/>
                <a:cs typeface="+mj-cs"/>
              </a:rPr>
              <a:t> </a:t>
            </a:r>
            <a:r>
              <a:rPr lang="en-US" dirty="0" err="1">
                <a:ea typeface="+mj-ea"/>
                <a:cs typeface="+mj-cs"/>
              </a:rPr>
              <a:t>imamo</a:t>
            </a:r>
            <a:r>
              <a:rPr lang="en-US" dirty="0">
                <a:ea typeface="+mj-ea"/>
                <a:cs typeface="+mj-cs"/>
              </a:rPr>
              <a:t> ZJN </a:t>
            </a:r>
            <a:r>
              <a:rPr lang="en-US" dirty="0" err="1">
                <a:ea typeface="+mj-ea"/>
                <a:cs typeface="+mj-cs"/>
              </a:rPr>
              <a:t>i</a:t>
            </a:r>
            <a:r>
              <a:rPr lang="en-US" dirty="0">
                <a:ea typeface="+mj-ea"/>
                <a:cs typeface="+mj-cs"/>
              </a:rPr>
              <a:t> </a:t>
            </a:r>
            <a:r>
              <a:rPr lang="bs-Latn-BA" dirty="0">
                <a:ea typeface="+mj-ea"/>
                <a:cs typeface="+mj-cs"/>
              </a:rPr>
              <a:t>prateća</a:t>
            </a:r>
            <a:r>
              <a:rPr lang="en-US" dirty="0">
                <a:ea typeface="+mj-ea"/>
                <a:cs typeface="+mj-cs"/>
              </a:rPr>
              <a:t> </a:t>
            </a:r>
            <a:r>
              <a:rPr lang="en-US" dirty="0" err="1">
                <a:ea typeface="+mj-ea"/>
                <a:cs typeface="+mj-cs"/>
              </a:rPr>
              <a:t>podzakonska</a:t>
            </a:r>
            <a:r>
              <a:rPr lang="en-US" dirty="0">
                <a:ea typeface="+mj-ea"/>
                <a:cs typeface="+mj-cs"/>
              </a:rPr>
              <a:t> </a:t>
            </a:r>
            <a:r>
              <a:rPr lang="en-US" dirty="0" err="1">
                <a:ea typeface="+mj-ea"/>
                <a:cs typeface="+mj-cs"/>
              </a:rPr>
              <a:t>akta</a:t>
            </a:r>
            <a:r>
              <a:rPr lang="en-US" dirty="0">
                <a:ea typeface="+mj-ea"/>
                <a:cs typeface="+mj-cs"/>
              </a:rPr>
              <a:t>?  </a:t>
            </a:r>
            <a:endParaRPr lang="bs-Latn-BA" dirty="0">
              <a:ea typeface="+mj-ea"/>
              <a:cs typeface="+mj-cs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bs-Latn-BA" dirty="0">
              <a:ea typeface="+mj-ea"/>
              <a:cs typeface="+mj-cs"/>
            </a:endParaRPr>
          </a:p>
          <a:p>
            <a:pPr marL="0" indent="0" algn="just">
              <a:buNone/>
            </a:pPr>
            <a:r>
              <a:rPr lang="bs-Latn-BA" dirty="0">
                <a:ea typeface="+mj-ea"/>
                <a:cs typeface="+mj-cs"/>
              </a:rPr>
              <a:t>Mora se znati ko šta radi u lancu nabavke, a ne samo u postupku javne nabavke.</a:t>
            </a:r>
            <a:endParaRPr lang="en-US" dirty="0">
              <a:ea typeface="+mj-ea"/>
              <a:cs typeface="+mj-cs"/>
            </a:endParaRPr>
          </a:p>
          <a:p>
            <a:pPr marL="0" indent="0" algn="just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60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92696"/>
            <a:ext cx="8224452" cy="1023730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/>
            </a:r>
            <a:br>
              <a:rPr lang="pl-PL" sz="4000" dirty="0" smtClean="0">
                <a:latin typeface="+mn-lt"/>
              </a:rPr>
            </a:br>
            <a:r>
              <a:rPr lang="pl-PL" sz="4000" dirty="0" smtClean="0">
                <a:latin typeface="+mn-lt"/>
              </a:rPr>
              <a:t>Interni pravilnik</a:t>
            </a:r>
            <a:br>
              <a:rPr lang="pl-PL" sz="4000" dirty="0" smtClean="0">
                <a:latin typeface="+mn-lt"/>
              </a:rPr>
            </a:br>
            <a:r>
              <a:rPr lang="pl-PL" sz="3600" dirty="0">
                <a:latin typeface="+mn-lt"/>
              </a:rPr>
              <a:t/>
            </a:r>
            <a:br>
              <a:rPr lang="pl-PL" sz="3600" dirty="0">
                <a:latin typeface="+mn-lt"/>
              </a:rPr>
            </a:br>
            <a:endParaRPr lang="en-US" sz="36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626" y="2216425"/>
            <a:ext cx="8547652" cy="4502427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Mora se znati ko šta radi!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bs-Latn-BA" dirty="0"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Svi rade sve - niko ne radi ništa!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bs-Latn-BA" dirty="0"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Precizno utvrđene uloge, </a:t>
            </a:r>
            <a:r>
              <a:rPr lang="bs-Latn-BA" dirty="0" smtClean="0">
                <a:cs typeface="Times New Roman" panose="02020603050405020304" pitchFamily="18" charset="0"/>
              </a:rPr>
              <a:t>odgovornosti, procesi i </a:t>
            </a:r>
            <a:r>
              <a:rPr lang="bs-Latn-BA" dirty="0">
                <a:cs typeface="Times New Roman" panose="02020603050405020304" pitchFamily="18" charset="0"/>
              </a:rPr>
              <a:t>redoslijed </a:t>
            </a:r>
            <a:r>
              <a:rPr lang="bs-Latn-BA" dirty="0" smtClean="0">
                <a:cs typeface="Times New Roman" panose="02020603050405020304" pitchFamily="18" charset="0"/>
              </a:rPr>
              <a:t>koraka unutar </a:t>
            </a:r>
            <a:r>
              <a:rPr lang="bs-Latn-BA" dirty="0">
                <a:cs typeface="Times New Roman" panose="02020603050405020304" pitchFamily="18" charset="0"/>
              </a:rPr>
              <a:t>ugovornog organa.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bs-Latn-BA" dirty="0"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Rokovi za postupanje.</a:t>
            </a:r>
          </a:p>
          <a:p>
            <a:pPr marL="0" indent="0" algn="just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62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92696"/>
            <a:ext cx="8224452" cy="1023730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/>
            </a:r>
            <a:br>
              <a:rPr lang="pl-PL" sz="4000" dirty="0" smtClean="0">
                <a:latin typeface="+mn-lt"/>
              </a:rPr>
            </a:br>
            <a:r>
              <a:rPr lang="pl-PL" sz="4000" dirty="0" smtClean="0">
                <a:latin typeface="+mn-lt"/>
              </a:rPr>
              <a:t>Podzakonski akt</a:t>
            </a:r>
            <a:br>
              <a:rPr lang="pl-PL" sz="4000" dirty="0" smtClean="0">
                <a:latin typeface="+mn-lt"/>
              </a:rPr>
            </a:br>
            <a:r>
              <a:rPr lang="pl-PL" sz="3600" dirty="0">
                <a:latin typeface="+mn-lt"/>
              </a:rPr>
              <a:t/>
            </a:r>
            <a:br>
              <a:rPr lang="pl-PL" sz="3600" dirty="0">
                <a:latin typeface="+mn-lt"/>
              </a:rPr>
            </a:br>
            <a:endParaRPr lang="en-US" sz="36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626" y="1898375"/>
            <a:ext cx="8547652" cy="482047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bs-Latn-BA" dirty="0">
                <a:cs typeface="Times New Roman" panose="02020603050405020304" pitchFamily="18" charset="0"/>
              </a:rPr>
              <a:t>Poslovi komisije za nabavke uključuju: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bs-Latn-BA" dirty="0"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Otvaranje zahtjeva za učešće,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Provođenje javnog otvaranja ponuda,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Pregledavanje, ocjenu i uspoređivanje ponuda,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Sačinjavanje zapisnika o ocjeni ponuda,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Sačinjavanje izvještaja o postupku javne nabavke,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Davanje preporuke ugovornom organu za donošenje odluke o odabiru ili odluke o poništenju postupka nabavke.</a:t>
            </a:r>
          </a:p>
          <a:p>
            <a:pPr marL="0" indent="0" algn="just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50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92696"/>
            <a:ext cx="8224452" cy="1023730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/>
            </a:r>
            <a:br>
              <a:rPr lang="pl-PL" sz="4000" dirty="0" smtClean="0">
                <a:latin typeface="+mn-lt"/>
              </a:rPr>
            </a:br>
            <a:r>
              <a:rPr lang="pl-PL" sz="4000" dirty="0" smtClean="0">
                <a:latin typeface="+mn-lt"/>
              </a:rPr>
              <a:t>Podzakonski akt</a:t>
            </a:r>
            <a:br>
              <a:rPr lang="pl-PL" sz="4000" dirty="0" smtClean="0">
                <a:latin typeface="+mn-lt"/>
              </a:rPr>
            </a:br>
            <a:r>
              <a:rPr lang="pl-PL" sz="3600" dirty="0">
                <a:latin typeface="+mn-lt"/>
              </a:rPr>
              <a:t/>
            </a:r>
            <a:br>
              <a:rPr lang="pl-PL" sz="3600" dirty="0">
                <a:latin typeface="+mn-lt"/>
              </a:rPr>
            </a:br>
            <a:endParaRPr lang="en-US" sz="36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626" y="1898375"/>
            <a:ext cx="8547652" cy="4820478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bs-Latn-BA" dirty="0">
                <a:cs typeface="Times New Roman" panose="02020603050405020304" pitchFamily="18" charset="0"/>
              </a:rPr>
              <a:t>Ukoliko ugovorni organ ne posjeduje službenika za javne nabavke ili stručnu službu za javne nabavke poslovi komisije mogu uključivati i:</a:t>
            </a:r>
          </a:p>
          <a:p>
            <a:pPr marL="0" indent="0" algn="just">
              <a:buNone/>
            </a:pPr>
            <a:endParaRPr lang="bs-Latn-BA" dirty="0"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Pripremu tenderske dokumentacije,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Korespondenciju sa ponuđačima,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Dostavljanje tenderske dokumentacije na način propisan za konkretni postupak javne nabavke,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Pripremu pojašnjenja tenderske dokumentacije,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Pripremu prijedloga odluke u formi i sadržaju propisanim zakonom,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Pripremu odgovora po pravnim lijekovima,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Druge poslove i zadatke vezane za provođenje postupka.</a:t>
            </a:r>
          </a:p>
          <a:p>
            <a:pPr marL="0" indent="0" algn="just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51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92696"/>
            <a:ext cx="8224452" cy="1023730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/>
            </a:r>
            <a:br>
              <a:rPr lang="pl-PL" sz="4000" dirty="0" smtClean="0">
                <a:latin typeface="+mn-lt"/>
              </a:rPr>
            </a:br>
            <a:r>
              <a:rPr lang="pl-PL" sz="4000" dirty="0" smtClean="0">
                <a:latin typeface="+mn-lt"/>
              </a:rPr>
              <a:t>Interni pravilnik</a:t>
            </a:r>
            <a:br>
              <a:rPr lang="pl-PL" sz="4000" dirty="0" smtClean="0">
                <a:latin typeface="+mn-lt"/>
              </a:rPr>
            </a:br>
            <a:r>
              <a:rPr lang="pl-PL" sz="3600" dirty="0">
                <a:latin typeface="+mn-lt"/>
              </a:rPr>
              <a:t/>
            </a:r>
            <a:br>
              <a:rPr lang="pl-PL" sz="3600" dirty="0">
                <a:latin typeface="+mn-lt"/>
              </a:rPr>
            </a:br>
            <a:endParaRPr lang="en-US" sz="36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626" y="1898375"/>
            <a:ext cx="8547652" cy="4820478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...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Praćenje realizacije ugovora/okvirnog sporazuma (stepen realizacije/iskorištenosti)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Blagovremeno alarmiranje nadležne službe/osobe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Pokretanje zahtjeva za nabavku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Odobravanje zahtjeva za nabavku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Podnošenje zahtjeva za iskazivanjem potreba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Objedinjavanje potreba</a:t>
            </a:r>
          </a:p>
          <a:p>
            <a:pPr marL="0" indent="0" algn="just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88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92696"/>
            <a:ext cx="8224452" cy="1023730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/>
            </a:r>
            <a:br>
              <a:rPr lang="pl-PL" sz="4000" dirty="0" smtClean="0">
                <a:latin typeface="+mn-lt"/>
              </a:rPr>
            </a:br>
            <a:r>
              <a:rPr lang="pl-PL" sz="4000" dirty="0" smtClean="0">
                <a:latin typeface="+mn-lt"/>
              </a:rPr>
              <a:t>Interni pravilnik</a:t>
            </a:r>
            <a:br>
              <a:rPr lang="pl-PL" sz="4000" dirty="0" smtClean="0">
                <a:latin typeface="+mn-lt"/>
              </a:rPr>
            </a:br>
            <a:r>
              <a:rPr lang="pl-PL" sz="3600" dirty="0">
                <a:latin typeface="+mn-lt"/>
              </a:rPr>
              <a:t/>
            </a:r>
            <a:br>
              <a:rPr lang="pl-PL" sz="3600" dirty="0">
                <a:latin typeface="+mn-lt"/>
              </a:rPr>
            </a:br>
            <a:endParaRPr lang="en-US" sz="36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626" y="1898375"/>
            <a:ext cx="8547652" cy="4820478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Istraživanje tržišta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Procjenjivanje vrijednosti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Odobravanje budžeta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Plan nabavki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Pokretanje postupka javne nabavke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Zaključivanje ugovora/okvirnog sporazuma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Realizacija ugovora/okvirnog sporazuma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>
                <a:cs typeface="Times New Roman" panose="02020603050405020304" pitchFamily="18" charset="0"/>
              </a:rPr>
              <a:t>...</a:t>
            </a:r>
          </a:p>
          <a:p>
            <a:pPr marL="0" indent="0" algn="just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56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295</TotalTime>
  <Words>653</Words>
  <Application>Microsoft Office PowerPoint</Application>
  <PresentationFormat>On-screen Show (4:3)</PresentationFormat>
  <Paragraphs>166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Cambria</vt:lpstr>
      <vt:lpstr>Times New Roman</vt:lpstr>
      <vt:lpstr>Wingdings</vt:lpstr>
      <vt:lpstr>Office Theme</vt:lpstr>
      <vt:lpstr>ZAKON O IZMJENAMA I DOPUNAMA  ZAKONA O JAVNIM NABAVKAMA </vt:lpstr>
      <vt:lpstr>Interni pravilnik</vt:lpstr>
      <vt:lpstr>Svako, Neko, Biloko i Niko  </vt:lpstr>
      <vt:lpstr>Pitanja </vt:lpstr>
      <vt:lpstr> Interni pravilnik  </vt:lpstr>
      <vt:lpstr> Podzakonski akt  </vt:lpstr>
      <vt:lpstr> Podzakonski akt  </vt:lpstr>
      <vt:lpstr> Interni pravilnik  </vt:lpstr>
      <vt:lpstr> Interni pravilnik  </vt:lpstr>
      <vt:lpstr> Interni pravilnik  </vt:lpstr>
      <vt:lpstr>   </vt:lpstr>
      <vt:lpstr>  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Stefan Velickovic</dc:creator>
  <cp:lastModifiedBy>Admir Cebic</cp:lastModifiedBy>
  <cp:revision>53</cp:revision>
  <dcterms:created xsi:type="dcterms:W3CDTF">2019-04-24T11:33:41Z</dcterms:created>
  <dcterms:modified xsi:type="dcterms:W3CDTF">2023-02-09T23:56:54Z</dcterms:modified>
</cp:coreProperties>
</file>