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75" r:id="rId4"/>
    <p:sldId id="276" r:id="rId5"/>
    <p:sldId id="277" r:id="rId6"/>
    <p:sldId id="278" r:id="rId7"/>
    <p:sldId id="279" r:id="rId8"/>
    <p:sldId id="274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44" autoAdjust="0"/>
    <p:restoredTop sz="94660"/>
  </p:normalViewPr>
  <p:slideViewPr>
    <p:cSldViewPr snapToGrid="0">
      <p:cViewPr varScale="1">
        <p:scale>
          <a:sx n="64" d="100"/>
          <a:sy n="64" d="100"/>
        </p:scale>
        <p:origin x="1248" y="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1FBF5-2EA4-428B-B3E2-E425E4BEFE66}" type="datetimeFigureOut">
              <a:rPr lang="en-US" smtClean="0"/>
              <a:t>2/10/2023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C962F-56FA-4D9B-A21D-E92FBA76F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73680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1FBF5-2EA4-428B-B3E2-E425E4BEFE66}" type="datetimeFigureOut">
              <a:rPr lang="en-US" smtClean="0"/>
              <a:t>2/10/2023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C962F-56FA-4D9B-A21D-E92FBA76F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0135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1FBF5-2EA4-428B-B3E2-E425E4BEFE66}" type="datetimeFigureOut">
              <a:rPr lang="en-US" smtClean="0"/>
              <a:t>2/10/2023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C962F-56FA-4D9B-A21D-E92FBA76F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12247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1FBF5-2EA4-428B-B3E2-E425E4BEFE66}" type="datetimeFigureOut">
              <a:rPr lang="en-US" smtClean="0"/>
              <a:t>2/10/2023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C962F-56FA-4D9B-A21D-E92FBA76F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64193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1FBF5-2EA4-428B-B3E2-E425E4BEFE66}" type="datetimeFigureOut">
              <a:rPr lang="en-US" smtClean="0"/>
              <a:t>2/10/2023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C962F-56FA-4D9B-A21D-E92FBA76F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9942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1FBF5-2EA4-428B-B3E2-E425E4BEFE66}" type="datetimeFigureOut">
              <a:rPr lang="en-US" smtClean="0"/>
              <a:t>2/10/2023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C962F-56FA-4D9B-A21D-E92FBA76F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542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1FBF5-2EA4-428B-B3E2-E425E4BEFE66}" type="datetimeFigureOut">
              <a:rPr lang="en-US" smtClean="0"/>
              <a:t>2/10/2023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C962F-56FA-4D9B-A21D-E92FBA76F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0881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1FBF5-2EA4-428B-B3E2-E425E4BEFE66}" type="datetimeFigureOut">
              <a:rPr lang="en-US" smtClean="0"/>
              <a:t>2/10/2023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C962F-56FA-4D9B-A21D-E92FBA76F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43058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1FBF5-2EA4-428B-B3E2-E425E4BEFE66}" type="datetimeFigureOut">
              <a:rPr lang="en-US" smtClean="0"/>
              <a:t>2/10/2023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C962F-56FA-4D9B-A21D-E92FBA76F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95933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1FBF5-2EA4-428B-B3E2-E425E4BEFE66}" type="datetimeFigureOut">
              <a:rPr lang="en-US" smtClean="0"/>
              <a:t>2/10/2023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C962F-56FA-4D9B-A21D-E92FBA76F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56314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1FBF5-2EA4-428B-B3E2-E425E4BEFE66}" type="datetimeFigureOut">
              <a:rPr lang="en-US" smtClean="0"/>
              <a:t>2/10/2023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C962F-56FA-4D9B-A21D-E92FBA76F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12818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11FBF5-2EA4-428B-B3E2-E425E4BEFE66}" type="datetimeFigureOut">
              <a:rPr lang="en-US" smtClean="0"/>
              <a:t>2/10/2023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3C962F-56FA-4D9B-A21D-E92FBA76F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7325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8357" y="1122363"/>
            <a:ext cx="8666921" cy="2127733"/>
          </a:xfrm>
        </p:spPr>
        <p:txBody>
          <a:bodyPr>
            <a:normAutofit/>
          </a:bodyPr>
          <a:lstStyle/>
          <a:p>
            <a:r>
              <a:rPr lang="bs-Latn-BA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Times New Roman" pitchFamily="18" charset="0"/>
              </a:rPr>
              <a:t>ZAKON O IZMJENAMA I DOPUNAMA </a:t>
            </a:r>
            <a:br>
              <a:rPr lang="bs-Latn-BA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Times New Roman" pitchFamily="18" charset="0"/>
              </a:rPr>
            </a:br>
            <a:r>
              <a:rPr lang="bs-Latn-BA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Times New Roman" pitchFamily="18" charset="0"/>
              </a:rPr>
              <a:t>ZAKONA O JAVNIM </a:t>
            </a:r>
            <a:r>
              <a:rPr lang="bs-Latn-BA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Times New Roman" pitchFamily="18" charset="0"/>
              </a:rPr>
              <a:t>NABAVKAMA</a:t>
            </a:r>
            <a:r>
              <a:rPr lang="bs-Latn-BA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Times New Roman" pitchFamily="18" charset="0"/>
              </a:rPr>
              <a:t/>
            </a:r>
            <a:br>
              <a:rPr lang="bs-Latn-BA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Times New Roman" pitchFamily="18" charset="0"/>
              </a:rPr>
            </a:br>
            <a:endParaRPr lang="en-US" sz="3000" dirty="0">
              <a:latin typeface="+mn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8357" y="3468757"/>
            <a:ext cx="8666921" cy="2951920"/>
          </a:xfrm>
        </p:spPr>
        <p:txBody>
          <a:bodyPr>
            <a:normAutofit lnSpcReduction="10000"/>
          </a:bodyPr>
          <a:lstStyle/>
          <a:p>
            <a:pPr marL="288925" indent="-288925"/>
            <a:r>
              <a:rPr lang="bs-Latn-BA" sz="2800" b="1" dirty="0" err="1">
                <a:solidFill>
                  <a:schemeClr val="tx1">
                    <a:tint val="75000"/>
                  </a:schemeClr>
                </a:solidFill>
                <a:cs typeface="Times New Roman" panose="02020603050405020304" pitchFamily="18" charset="0"/>
              </a:rPr>
              <a:t>O</a:t>
            </a:r>
            <a:r>
              <a:rPr lang="en-US" sz="2800" b="1" dirty="0" err="1">
                <a:solidFill>
                  <a:schemeClr val="tx1">
                    <a:tint val="75000"/>
                  </a:schemeClr>
                </a:solidFill>
                <a:cs typeface="Times New Roman" panose="02020603050405020304" pitchFamily="18" charset="0"/>
              </a:rPr>
              <a:t>dluka</a:t>
            </a:r>
            <a:r>
              <a:rPr lang="en-US" sz="2800" b="1" dirty="0">
                <a:solidFill>
                  <a:schemeClr val="tx1">
                    <a:tint val="75000"/>
                  </a:schemeClr>
                </a:solidFill>
                <a:cs typeface="Times New Roman" panose="02020603050405020304" pitchFamily="18" charset="0"/>
              </a:rPr>
              <a:t> o </a:t>
            </a:r>
            <a:r>
              <a:rPr lang="en-US" sz="2800" b="1" dirty="0" err="1">
                <a:solidFill>
                  <a:schemeClr val="tx1">
                    <a:tint val="75000"/>
                  </a:schemeClr>
                </a:solidFill>
                <a:cs typeface="Times New Roman" panose="02020603050405020304" pitchFamily="18" charset="0"/>
              </a:rPr>
              <a:t>obliku</a:t>
            </a:r>
            <a:r>
              <a:rPr lang="en-US" sz="2800" b="1" dirty="0">
                <a:solidFill>
                  <a:schemeClr val="tx1">
                    <a:tint val="75000"/>
                  </a:schemeClr>
                </a:solidFill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tx1">
                    <a:tint val="75000"/>
                  </a:schemeClr>
                </a:solidFill>
                <a:cs typeface="Times New Roman" panose="02020603050405020304" pitchFamily="18" charset="0"/>
              </a:rPr>
              <a:t>izjave</a:t>
            </a:r>
            <a:r>
              <a:rPr lang="en-US" sz="2800" b="1" dirty="0">
                <a:solidFill>
                  <a:schemeClr val="tx1">
                    <a:tint val="75000"/>
                  </a:schemeClr>
                </a:solidFill>
                <a:cs typeface="Times New Roman" panose="02020603050405020304" pitchFamily="18" charset="0"/>
              </a:rPr>
              <a:t> o </a:t>
            </a:r>
            <a:r>
              <a:rPr lang="en-US" sz="2800" b="1" dirty="0" err="1">
                <a:solidFill>
                  <a:schemeClr val="tx1">
                    <a:tint val="75000"/>
                  </a:schemeClr>
                </a:solidFill>
                <a:cs typeface="Times New Roman" panose="02020603050405020304" pitchFamily="18" charset="0"/>
              </a:rPr>
              <a:t>ispunjenosti</a:t>
            </a:r>
            <a:r>
              <a:rPr lang="en-US" sz="2800" b="1" dirty="0">
                <a:solidFill>
                  <a:schemeClr val="tx1">
                    <a:tint val="75000"/>
                  </a:schemeClr>
                </a:solidFill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tx1">
                    <a:tint val="75000"/>
                  </a:schemeClr>
                </a:solidFill>
                <a:cs typeface="Times New Roman" panose="02020603050405020304" pitchFamily="18" charset="0"/>
              </a:rPr>
              <a:t>uslova</a:t>
            </a:r>
            <a:r>
              <a:rPr lang="en-US" sz="2800" b="1" dirty="0">
                <a:solidFill>
                  <a:schemeClr val="tx1">
                    <a:tint val="75000"/>
                  </a:schemeClr>
                </a:solidFill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tx1">
                    <a:tint val="75000"/>
                  </a:schemeClr>
                </a:solidFill>
                <a:cs typeface="Times New Roman" panose="02020603050405020304" pitchFamily="18" charset="0"/>
              </a:rPr>
              <a:t>iz</a:t>
            </a:r>
            <a:r>
              <a:rPr lang="bs-Latn-BA" sz="2800" b="1" dirty="0">
                <a:solidFill>
                  <a:schemeClr val="tx1">
                    <a:tint val="75000"/>
                  </a:schemeClr>
                </a:solidFill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tx1">
                    <a:tint val="75000"/>
                  </a:schemeClr>
                </a:solidFill>
                <a:cs typeface="Times New Roman" panose="02020603050405020304" pitchFamily="18" charset="0"/>
              </a:rPr>
              <a:t>člana</a:t>
            </a:r>
            <a:r>
              <a:rPr lang="en-US" sz="2800" b="1" dirty="0">
                <a:solidFill>
                  <a:schemeClr val="tx1">
                    <a:tint val="75000"/>
                  </a:schemeClr>
                </a:solidFill>
                <a:cs typeface="Times New Roman" panose="02020603050405020304" pitchFamily="18" charset="0"/>
              </a:rPr>
              <a:t> 51.</a:t>
            </a:r>
            <a:r>
              <a:rPr lang="bs-Latn-BA" sz="2800" b="1" dirty="0">
                <a:solidFill>
                  <a:schemeClr val="tx1">
                    <a:tint val="75000"/>
                  </a:schemeClr>
                </a:solidFill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tx1">
                    <a:tint val="75000"/>
                  </a:schemeClr>
                </a:solidFill>
                <a:cs typeface="Times New Roman" panose="02020603050405020304" pitchFamily="18" charset="0"/>
              </a:rPr>
              <a:t>stav</a:t>
            </a:r>
            <a:r>
              <a:rPr lang="en-US" sz="2800" b="1" dirty="0">
                <a:solidFill>
                  <a:schemeClr val="tx1">
                    <a:tint val="75000"/>
                  </a:schemeClr>
                </a:solidFill>
                <a:cs typeface="Times New Roman" panose="02020603050405020304" pitchFamily="18" charset="0"/>
              </a:rPr>
              <a:t> (1) </a:t>
            </a:r>
            <a:r>
              <a:rPr lang="en-US" sz="2800" b="1" dirty="0" err="1">
                <a:solidFill>
                  <a:schemeClr val="tx1">
                    <a:tint val="75000"/>
                  </a:schemeClr>
                </a:solidFill>
                <a:cs typeface="Times New Roman" panose="02020603050405020304" pitchFamily="18" charset="0"/>
              </a:rPr>
              <a:t>tač</a:t>
            </a:r>
            <a:r>
              <a:rPr lang="en-US" sz="2800" b="1" dirty="0">
                <a:solidFill>
                  <a:schemeClr val="tx1">
                    <a:tint val="75000"/>
                  </a:schemeClr>
                </a:solidFill>
                <a:cs typeface="Times New Roman" panose="02020603050405020304" pitchFamily="18" charset="0"/>
              </a:rPr>
              <a:t>. c), d) </a:t>
            </a:r>
            <a:r>
              <a:rPr lang="en-US" sz="2800" b="1" dirty="0" err="1">
                <a:solidFill>
                  <a:schemeClr val="tx1">
                    <a:tint val="75000"/>
                  </a:schemeClr>
                </a:solidFill>
                <a:cs typeface="Times New Roman" panose="02020603050405020304" pitchFamily="18" charset="0"/>
              </a:rPr>
              <a:t>i</a:t>
            </a:r>
            <a:r>
              <a:rPr lang="en-US" sz="2800" b="1" dirty="0">
                <a:solidFill>
                  <a:schemeClr val="tx1">
                    <a:tint val="75000"/>
                  </a:schemeClr>
                </a:solidFill>
                <a:cs typeface="Times New Roman" panose="02020603050405020304" pitchFamily="18" charset="0"/>
              </a:rPr>
              <a:t> f) </a:t>
            </a:r>
            <a:r>
              <a:rPr lang="bs-Latn-BA" sz="2800" b="1" dirty="0">
                <a:solidFill>
                  <a:schemeClr val="tx1">
                    <a:tint val="75000"/>
                  </a:schemeClr>
                </a:solidFill>
                <a:cs typeface="Times New Roman" panose="02020603050405020304" pitchFamily="18" charset="0"/>
              </a:rPr>
              <a:t>ZJN</a:t>
            </a:r>
          </a:p>
          <a:p>
            <a:pPr marL="1203325" indent="-1203325" algn="just"/>
            <a:endParaRPr lang="bs-Latn-BA" sz="3000" b="1" dirty="0">
              <a:solidFill>
                <a:schemeClr val="tx1">
                  <a:tint val="75000"/>
                </a:schemeClr>
              </a:solidFill>
              <a:cs typeface="Times New Roman" panose="02020603050405020304" pitchFamily="18" charset="0"/>
            </a:endParaRPr>
          </a:p>
          <a:p>
            <a:pPr marL="1203325" lvl="0" indent="-1203325"/>
            <a:r>
              <a:rPr lang="en-US" b="1" dirty="0">
                <a:solidFill>
                  <a:schemeClr val="tx1">
                    <a:tint val="75000"/>
                  </a:schemeClr>
                </a:solidFill>
                <a:cs typeface="Times New Roman" panose="02020603050405020304" pitchFamily="18" charset="0"/>
              </a:rPr>
              <a:t>("</a:t>
            </a:r>
            <a:r>
              <a:rPr lang="en-US" b="1" dirty="0" err="1">
                <a:solidFill>
                  <a:schemeClr val="tx1">
                    <a:tint val="75000"/>
                  </a:schemeClr>
                </a:solidFill>
                <a:cs typeface="Times New Roman" panose="02020603050405020304" pitchFamily="18" charset="0"/>
              </a:rPr>
              <a:t>Službeni</a:t>
            </a:r>
            <a:r>
              <a:rPr lang="en-US" b="1" dirty="0">
                <a:solidFill>
                  <a:schemeClr val="tx1">
                    <a:tint val="75000"/>
                  </a:schemeClr>
                </a:solidFill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tx1">
                    <a:tint val="75000"/>
                  </a:schemeClr>
                </a:solidFill>
                <a:cs typeface="Times New Roman" panose="02020603050405020304" pitchFamily="18" charset="0"/>
              </a:rPr>
              <a:t>glasnik</a:t>
            </a:r>
            <a:r>
              <a:rPr lang="en-US" b="1" dirty="0">
                <a:solidFill>
                  <a:schemeClr val="tx1">
                    <a:tint val="75000"/>
                  </a:schemeClr>
                </a:solidFill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tx1">
                    <a:tint val="75000"/>
                  </a:schemeClr>
                </a:solidFill>
                <a:cs typeface="Times New Roman" panose="02020603050405020304" pitchFamily="18" charset="0"/>
              </a:rPr>
              <a:t>BiH</a:t>
            </a:r>
            <a:r>
              <a:rPr lang="en-US" b="1" dirty="0">
                <a:solidFill>
                  <a:schemeClr val="tx1">
                    <a:tint val="75000"/>
                  </a:schemeClr>
                </a:solidFill>
                <a:cs typeface="Times New Roman" panose="02020603050405020304" pitchFamily="18" charset="0"/>
              </a:rPr>
              <a:t>", </a:t>
            </a:r>
            <a:r>
              <a:rPr lang="en-US" b="1" dirty="0" err="1">
                <a:solidFill>
                  <a:schemeClr val="tx1">
                    <a:tint val="75000"/>
                  </a:schemeClr>
                </a:solidFill>
                <a:cs typeface="Times New Roman" panose="02020603050405020304" pitchFamily="18" charset="0"/>
              </a:rPr>
              <a:t>broj</a:t>
            </a:r>
            <a:r>
              <a:rPr lang="en-US" b="1" dirty="0">
                <a:solidFill>
                  <a:schemeClr val="tx1">
                    <a:tint val="75000"/>
                  </a:schemeClr>
                </a:solidFill>
                <a:cs typeface="Times New Roman" panose="02020603050405020304" pitchFamily="18" charset="0"/>
              </a:rPr>
              <a:t> 3/23)</a:t>
            </a:r>
            <a:r>
              <a:rPr lang="bs-Latn-BA" sz="3200" b="1" dirty="0">
                <a:solidFill>
                  <a:schemeClr val="tx1">
                    <a:tint val="75000"/>
                  </a:schemeClr>
                </a:solidFill>
                <a:cs typeface="Times New Roman" panose="02020603050405020304" pitchFamily="18" charset="0"/>
              </a:rPr>
              <a:t>	</a:t>
            </a:r>
            <a:endParaRPr lang="en-US" sz="3200" dirty="0"/>
          </a:p>
          <a:p>
            <a:pPr marL="1203325" indent="-1203325" algn="just"/>
            <a:endParaRPr lang="en-US" sz="3000" b="1" dirty="0">
              <a:solidFill>
                <a:schemeClr val="tx1">
                  <a:tint val="75000"/>
                </a:schemeClr>
              </a:solidFill>
              <a:cs typeface="Times New Roman" panose="02020603050405020304" pitchFamily="18" charset="0"/>
            </a:endParaRPr>
          </a:p>
          <a:p>
            <a:pPr marL="804863" indent="-804863"/>
            <a:r>
              <a:rPr lang="bs-Latn-BA" sz="3000" b="1" dirty="0">
                <a:solidFill>
                  <a:schemeClr val="tx1">
                    <a:tint val="75000"/>
                  </a:schemeClr>
                </a:solidFill>
                <a:cs typeface="Times New Roman" panose="02020603050405020304" pitchFamily="18" charset="0"/>
              </a:rPr>
              <a:t>	</a:t>
            </a:r>
            <a:endParaRPr lang="en-US" sz="3000" b="1" dirty="0">
              <a:solidFill>
                <a:schemeClr val="tx1">
                  <a:tint val="75000"/>
                </a:schemeClr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6053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017" y="1033670"/>
            <a:ext cx="8366085" cy="791955"/>
          </a:xfrm>
        </p:spPr>
        <p:txBody>
          <a:bodyPr>
            <a:noAutofit/>
          </a:bodyPr>
          <a:lstStyle/>
          <a:p>
            <a:pPr algn="ctr"/>
            <a:r>
              <a:rPr lang="pl-PL" sz="4000" dirty="0" smtClean="0">
                <a:latin typeface="+mn-lt"/>
              </a:rPr>
              <a:t>Predmet odluke</a:t>
            </a:r>
            <a:endParaRPr lang="en-US" sz="4000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8224452" cy="470438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bs-Latn-BA" dirty="0" smtClean="0"/>
          </a:p>
          <a:p>
            <a:pPr marL="0" indent="0" algn="just">
              <a:buNone/>
            </a:pPr>
            <a:r>
              <a:rPr lang="en-US" dirty="0" err="1"/>
              <a:t>Ovom</a:t>
            </a:r>
            <a:r>
              <a:rPr lang="en-US" dirty="0"/>
              <a:t> </a:t>
            </a:r>
            <a:r>
              <a:rPr lang="en-US" dirty="0" err="1"/>
              <a:t>Odlukom</a:t>
            </a:r>
            <a:r>
              <a:rPr lang="en-US" dirty="0"/>
              <a:t> se </a:t>
            </a:r>
            <a:r>
              <a:rPr lang="en-US" dirty="0" err="1"/>
              <a:t>propisuje</a:t>
            </a:r>
            <a:r>
              <a:rPr lang="en-US" dirty="0"/>
              <a:t> </a:t>
            </a:r>
            <a:r>
              <a:rPr lang="en-US" dirty="0" err="1"/>
              <a:t>oblik</a:t>
            </a:r>
            <a:r>
              <a:rPr lang="en-US" dirty="0"/>
              <a:t> </a:t>
            </a:r>
            <a:r>
              <a:rPr lang="en-US" dirty="0" err="1"/>
              <a:t>izjave</a:t>
            </a:r>
            <a:r>
              <a:rPr lang="en-US" dirty="0"/>
              <a:t> o </a:t>
            </a:r>
            <a:r>
              <a:rPr lang="en-US" dirty="0" err="1"/>
              <a:t>ispunjenju</a:t>
            </a:r>
            <a:r>
              <a:rPr lang="en-US" dirty="0"/>
              <a:t> </a:t>
            </a:r>
            <a:r>
              <a:rPr lang="en-US" dirty="0" err="1"/>
              <a:t>uslova</a:t>
            </a:r>
            <a:r>
              <a:rPr lang="en-US" dirty="0"/>
              <a:t> u </a:t>
            </a:r>
            <a:r>
              <a:rPr lang="en-US" dirty="0" err="1"/>
              <a:t>vezi</a:t>
            </a:r>
            <a:r>
              <a:rPr lang="en-US" dirty="0"/>
              <a:t> </a:t>
            </a:r>
            <a:r>
              <a:rPr lang="en-US" dirty="0" err="1"/>
              <a:t>tehničke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profesionalne</a:t>
            </a:r>
            <a:r>
              <a:rPr lang="en-US" dirty="0"/>
              <a:t> </a:t>
            </a:r>
            <a:r>
              <a:rPr lang="en-US" dirty="0" err="1"/>
              <a:t>sposobnosti</a:t>
            </a:r>
            <a:r>
              <a:rPr lang="en-US" dirty="0"/>
              <a:t> </a:t>
            </a:r>
            <a:r>
              <a:rPr lang="en-US" dirty="0" err="1"/>
              <a:t>kandidata</a:t>
            </a:r>
            <a:r>
              <a:rPr lang="en-US" dirty="0"/>
              <a:t>/</a:t>
            </a:r>
            <a:r>
              <a:rPr lang="en-US" dirty="0" err="1">
                <a:solidFill>
                  <a:srgbClr val="FF0000"/>
                </a:solidFill>
              </a:rPr>
              <a:t>ponuđača</a:t>
            </a:r>
            <a:r>
              <a:rPr lang="en-US" dirty="0"/>
              <a:t> u </a:t>
            </a:r>
            <a:r>
              <a:rPr lang="en-US" dirty="0" err="1"/>
              <a:t>postupku</a:t>
            </a:r>
            <a:r>
              <a:rPr lang="en-US" dirty="0"/>
              <a:t> </a:t>
            </a:r>
            <a:r>
              <a:rPr lang="en-US" dirty="0" err="1"/>
              <a:t>javne</a:t>
            </a:r>
            <a:r>
              <a:rPr lang="en-US" dirty="0"/>
              <a:t> </a:t>
            </a:r>
            <a:r>
              <a:rPr lang="en-US" dirty="0" err="1"/>
              <a:t>nabavke</a:t>
            </a:r>
            <a:r>
              <a:rPr lang="en-US" dirty="0"/>
              <a:t> </a:t>
            </a:r>
            <a:r>
              <a:rPr lang="en-US" dirty="0" err="1"/>
              <a:t>radova</a:t>
            </a:r>
            <a:r>
              <a:rPr lang="en-US" dirty="0"/>
              <a:t>, a </a:t>
            </a:r>
            <a:r>
              <a:rPr lang="en-US" dirty="0" err="1"/>
              <a:t>koji</a:t>
            </a:r>
            <a:r>
              <a:rPr lang="en-US" dirty="0"/>
              <a:t>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err="1"/>
              <a:t>propisani</a:t>
            </a:r>
            <a:r>
              <a:rPr lang="en-US" dirty="0"/>
              <a:t> </a:t>
            </a:r>
            <a:r>
              <a:rPr lang="en-US" dirty="0" err="1"/>
              <a:t>članom</a:t>
            </a:r>
            <a:r>
              <a:rPr lang="en-US" dirty="0"/>
              <a:t> 51. </a:t>
            </a:r>
            <a:r>
              <a:rPr lang="en-US" dirty="0" err="1"/>
              <a:t>stav</a:t>
            </a:r>
            <a:r>
              <a:rPr lang="en-US" dirty="0"/>
              <a:t> (1) </a:t>
            </a:r>
            <a:r>
              <a:rPr lang="en-US" dirty="0" err="1"/>
              <a:t>tač</a:t>
            </a:r>
            <a:r>
              <a:rPr lang="en-US" dirty="0"/>
              <a:t>. c), d) </a:t>
            </a:r>
            <a:r>
              <a:rPr lang="en-US" dirty="0" err="1"/>
              <a:t>i</a:t>
            </a:r>
            <a:r>
              <a:rPr lang="en-US" dirty="0"/>
              <a:t> f) </a:t>
            </a:r>
            <a:r>
              <a:rPr lang="en-US" dirty="0" err="1"/>
              <a:t>Zakona</a:t>
            </a:r>
            <a:r>
              <a:rPr lang="en-US" dirty="0"/>
              <a:t> o </a:t>
            </a:r>
            <a:r>
              <a:rPr lang="en-US" dirty="0" err="1"/>
              <a:t>javnim</a:t>
            </a:r>
            <a:r>
              <a:rPr lang="en-US" dirty="0"/>
              <a:t> </a:t>
            </a:r>
            <a:r>
              <a:rPr lang="en-US" dirty="0" err="1"/>
              <a:t>nabavkama</a:t>
            </a:r>
            <a:r>
              <a:rPr lang="en-US" dirty="0"/>
              <a:t> u </a:t>
            </a:r>
            <a:r>
              <a:rPr lang="en-US" dirty="0" err="1"/>
              <a:t>slučaju</a:t>
            </a:r>
            <a:r>
              <a:rPr lang="en-US" dirty="0"/>
              <a:t> </a:t>
            </a:r>
            <a:r>
              <a:rPr lang="en-US" dirty="0" err="1"/>
              <a:t>ograničenog</a:t>
            </a:r>
            <a:r>
              <a:rPr lang="en-US" dirty="0"/>
              <a:t> </a:t>
            </a:r>
            <a:r>
              <a:rPr lang="en-US" dirty="0" err="1"/>
              <a:t>postupka</a:t>
            </a:r>
            <a:r>
              <a:rPr lang="en-US" dirty="0"/>
              <a:t>, </a:t>
            </a:r>
            <a:r>
              <a:rPr lang="en-US" dirty="0" err="1"/>
              <a:t>pregovaračkog</a:t>
            </a:r>
            <a:r>
              <a:rPr lang="en-US" dirty="0"/>
              <a:t> </a:t>
            </a:r>
            <a:r>
              <a:rPr lang="en-US" dirty="0" err="1"/>
              <a:t>postupka</a:t>
            </a:r>
            <a:r>
              <a:rPr lang="en-US" dirty="0"/>
              <a:t> s </a:t>
            </a:r>
            <a:r>
              <a:rPr lang="en-US" dirty="0" err="1"/>
              <a:t>objavom</a:t>
            </a:r>
            <a:r>
              <a:rPr lang="en-US" dirty="0"/>
              <a:t> </a:t>
            </a:r>
            <a:r>
              <a:rPr lang="en-US" dirty="0" err="1"/>
              <a:t>obavještenja</a:t>
            </a:r>
            <a:r>
              <a:rPr lang="en-US" dirty="0"/>
              <a:t>, </a:t>
            </a:r>
            <a:r>
              <a:rPr lang="en-US" dirty="0" err="1"/>
              <a:t>pregovaračkog</a:t>
            </a:r>
            <a:r>
              <a:rPr lang="en-US" dirty="0"/>
              <a:t> </a:t>
            </a:r>
            <a:r>
              <a:rPr lang="en-US" dirty="0" err="1"/>
              <a:t>postupka</a:t>
            </a:r>
            <a:r>
              <a:rPr lang="en-US" dirty="0"/>
              <a:t> bez </a:t>
            </a:r>
            <a:r>
              <a:rPr lang="en-US" dirty="0" err="1"/>
              <a:t>objave</a:t>
            </a:r>
            <a:r>
              <a:rPr lang="en-US" dirty="0"/>
              <a:t> </a:t>
            </a:r>
            <a:r>
              <a:rPr lang="en-US" dirty="0" err="1"/>
              <a:t>obavještenja</a:t>
            </a:r>
            <a:r>
              <a:rPr lang="en-US" dirty="0"/>
              <a:t> o </a:t>
            </a:r>
            <a:r>
              <a:rPr lang="en-US" dirty="0" err="1"/>
              <a:t>nabavci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takmičarskog</a:t>
            </a:r>
            <a:r>
              <a:rPr lang="en-US" dirty="0"/>
              <a:t> </a:t>
            </a:r>
            <a:r>
              <a:rPr lang="en-US" dirty="0" err="1"/>
              <a:t>dijaloga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34491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017" y="1033670"/>
            <a:ext cx="8366085" cy="791955"/>
          </a:xfrm>
        </p:spPr>
        <p:txBody>
          <a:bodyPr>
            <a:noAutofit/>
          </a:bodyPr>
          <a:lstStyle/>
          <a:p>
            <a:pPr algn="ctr"/>
            <a:r>
              <a:rPr lang="pl-PL" sz="4000" dirty="0" smtClean="0">
                <a:latin typeface="+mn-lt"/>
              </a:rPr>
              <a:t>Obaveze UO</a:t>
            </a:r>
            <a:endParaRPr lang="en-US" sz="4000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8224452" cy="470438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bs-Latn-BA" dirty="0" smtClean="0"/>
          </a:p>
          <a:p>
            <a:pPr marL="0" indent="0" algn="just">
              <a:buNone/>
            </a:pPr>
            <a:r>
              <a:rPr lang="bs-Latn-BA" dirty="0"/>
              <a:t>U</a:t>
            </a:r>
            <a:r>
              <a:rPr lang="bs-Latn-BA" dirty="0" smtClean="0"/>
              <a:t>govorni </a:t>
            </a:r>
            <a:r>
              <a:rPr lang="bs-Latn-BA" dirty="0"/>
              <a:t>organ  je dužan uz tendersku dokumentaciju dostaviti obrazac izjave ukoliko zahtjeva jedan ili više dokaza o tehničkoj i profesionalnoj sposobnosti kandidata/</a:t>
            </a:r>
            <a:r>
              <a:rPr lang="bs-Latn-BA" dirty="0">
                <a:solidFill>
                  <a:srgbClr val="FF0000"/>
                </a:solidFill>
              </a:rPr>
              <a:t>ponuđača</a:t>
            </a:r>
            <a:r>
              <a:rPr lang="bs-Latn-BA" dirty="0"/>
              <a:t>, a koji se odnose na  ispunjenje uslova koji su predmet člana 1. ove Odluke.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8253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017" y="1033670"/>
            <a:ext cx="8366085" cy="791955"/>
          </a:xfrm>
        </p:spPr>
        <p:txBody>
          <a:bodyPr>
            <a:noAutofit/>
          </a:bodyPr>
          <a:lstStyle/>
          <a:p>
            <a:pPr algn="ctr"/>
            <a:r>
              <a:rPr lang="pl-PL" sz="4000" dirty="0" smtClean="0">
                <a:latin typeface="+mn-lt"/>
              </a:rPr>
              <a:t>Obaveze kandidata/</a:t>
            </a:r>
            <a:r>
              <a:rPr lang="pl-PL" sz="4000" dirty="0" smtClean="0">
                <a:solidFill>
                  <a:srgbClr val="FF0000"/>
                </a:solidFill>
                <a:latin typeface="+mn-lt"/>
              </a:rPr>
              <a:t>ponuđača</a:t>
            </a:r>
            <a:endParaRPr lang="en-US" sz="4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8224452" cy="470438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bs-Latn-BA" dirty="0" smtClean="0"/>
          </a:p>
          <a:p>
            <a:pPr marL="0" indent="0" algn="just">
              <a:buNone/>
            </a:pPr>
            <a:r>
              <a:rPr lang="bs-Latn-BA" dirty="0"/>
              <a:t>Kandidat/</a:t>
            </a:r>
            <a:r>
              <a:rPr lang="bs-Latn-BA" dirty="0">
                <a:solidFill>
                  <a:srgbClr val="FF0000"/>
                </a:solidFill>
              </a:rPr>
              <a:t>ponuđač</a:t>
            </a:r>
            <a:r>
              <a:rPr lang="bs-Latn-BA" dirty="0"/>
              <a:t> je obavezan uz zahtjev za učešće, odnosno ponudu dostaviti popunjen obrazac izjave o ispunjenju uslova koji su predmet člana 1. ove Odluke.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711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017" y="1033670"/>
            <a:ext cx="8366085" cy="791955"/>
          </a:xfrm>
        </p:spPr>
        <p:txBody>
          <a:bodyPr>
            <a:noAutofit/>
          </a:bodyPr>
          <a:lstStyle/>
          <a:p>
            <a:pPr algn="ctr"/>
            <a:r>
              <a:rPr lang="pl-PL" sz="4000" dirty="0" smtClean="0">
                <a:latin typeface="+mn-lt"/>
              </a:rPr>
              <a:t>Prestanak važenja</a:t>
            </a:r>
            <a:endParaRPr lang="en-US" sz="4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8224452" cy="470438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bs-Latn-BA" dirty="0" smtClean="0"/>
          </a:p>
          <a:p>
            <a:pPr marL="0" indent="0" algn="just">
              <a:buNone/>
            </a:pPr>
            <a:r>
              <a:rPr lang="bs-Latn-BA" dirty="0"/>
              <a:t>Stupanjem na snagu ove Odluke prestaje da važi Izjava o ispunjenosti uslova iz člana 51. tač. c), d), i f) (Tehnička i profesionalna sposobnost u postupku nabavke radova) Zakona o javnim nabavkama („Službeni glasnik BiH“, broj 39/14) iz člana 21. stav (1) tačke f) Uputstva za pripremu modela tenderske dokumentacije i ponuda („Službeni glasnik BiH“, br. 90/14 i 20/15) za: ograničeni postupak, pregovarački postupak s objavom obavještenja, pregovarački postupak bez objave obavještenja o nabavci i takmičarski dijalog.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8910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017" y="1033670"/>
            <a:ext cx="8366085" cy="791955"/>
          </a:xfrm>
        </p:spPr>
        <p:txBody>
          <a:bodyPr>
            <a:noAutofit/>
          </a:bodyPr>
          <a:lstStyle/>
          <a:p>
            <a:pPr algn="ctr"/>
            <a:r>
              <a:rPr lang="pl-PL" sz="4000" dirty="0" smtClean="0">
                <a:latin typeface="+mn-lt"/>
              </a:rPr>
              <a:t>Prelazne odredbe</a:t>
            </a:r>
            <a:endParaRPr lang="en-US" sz="4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8224452" cy="470438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bs-Latn-BA" dirty="0" smtClean="0"/>
          </a:p>
          <a:p>
            <a:pPr marL="0" indent="0" algn="just">
              <a:buNone/>
            </a:pPr>
            <a:r>
              <a:rPr lang="bs-Latn-BA" dirty="0"/>
              <a:t>Postupci koji su započeti prije stupanja na snagu ove odluke, okončat će se u skladu sa Izjavom o ispunjenosti uslova iz člana 51. tač. c), d), i f) (Tehnička i profesionalna sposobnost u postupku nabavke radova) Zakona o javnim nabavkama („Službeni glasnik BiH“, broj 39/14) iz člana 21. stav (1) tačke f)  Uputstva za pripremu modela tenderske dokumentacije i ponuda („Službeni glasnik BiH“, br.  90/14 i 20/15).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0956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017" y="-238538"/>
            <a:ext cx="8366085" cy="1719468"/>
          </a:xfrm>
        </p:spPr>
        <p:txBody>
          <a:bodyPr>
            <a:noAutofit/>
          </a:bodyPr>
          <a:lstStyle/>
          <a:p>
            <a:pPr algn="ctr"/>
            <a:r>
              <a:rPr lang="pl-PL" sz="4000" dirty="0" smtClean="0">
                <a:latin typeface="+mn-lt"/>
              </a:rPr>
              <a:t>Izjava</a:t>
            </a:r>
            <a:endParaRPr lang="en-US" sz="4000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61661" y="1182757"/>
            <a:ext cx="6430617" cy="5516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10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5130" y="924340"/>
            <a:ext cx="8107667" cy="934278"/>
          </a:xfrm>
        </p:spPr>
        <p:txBody>
          <a:bodyPr>
            <a:noAutofit/>
          </a:bodyPr>
          <a:lstStyle/>
          <a:p>
            <a:pPr algn="ctr"/>
            <a:endParaRPr lang="en-US" sz="3600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8478" y="1630017"/>
            <a:ext cx="8736496" cy="509877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bs-Latn-BA" dirty="0"/>
          </a:p>
          <a:p>
            <a:pPr marL="0" indent="0">
              <a:buNone/>
            </a:pPr>
            <a:endParaRPr lang="bs-Latn-BA" dirty="0" smtClean="0"/>
          </a:p>
          <a:p>
            <a:pPr marL="0" indent="0">
              <a:buNone/>
            </a:pPr>
            <a:endParaRPr lang="bs-Latn-BA" dirty="0"/>
          </a:p>
          <a:p>
            <a:pPr marL="0" indent="0">
              <a:buNone/>
            </a:pPr>
            <a:r>
              <a:rPr lang="bs-Latn-BA" sz="3600" dirty="0" smtClean="0">
                <a:solidFill>
                  <a:schemeClr val="tx1">
                    <a:tint val="75000"/>
                  </a:schemeClr>
                </a:solidFill>
                <a:cs typeface="Times New Roman" panose="02020603050405020304" pitchFamily="18" charset="0"/>
              </a:rPr>
              <a:t>					HVALA </a:t>
            </a:r>
            <a:r>
              <a:rPr lang="bs-Latn-BA" sz="3600" dirty="0">
                <a:solidFill>
                  <a:schemeClr val="tx1">
                    <a:tint val="75000"/>
                  </a:schemeClr>
                </a:solidFill>
                <a:cs typeface="Times New Roman" panose="02020603050405020304" pitchFamily="18" charset="0"/>
              </a:rPr>
              <a:t>NA PAŽNJI!</a:t>
            </a:r>
          </a:p>
          <a:p>
            <a:pPr marL="0" indent="0">
              <a:buNone/>
            </a:pPr>
            <a:endParaRPr lang="bs-Latn-BA" sz="3600" dirty="0"/>
          </a:p>
          <a:p>
            <a:pPr marL="0" indent="0">
              <a:buNone/>
            </a:pPr>
            <a:r>
              <a:rPr lang="bs-Latn-BA" sz="3600" dirty="0" smtClean="0">
                <a:solidFill>
                  <a:schemeClr val="tx1">
                    <a:tint val="75000"/>
                  </a:schemeClr>
                </a:solidFill>
                <a:cs typeface="Times New Roman" panose="02020603050405020304" pitchFamily="18" charset="0"/>
              </a:rPr>
              <a:t>						Admir </a:t>
            </a:r>
            <a:r>
              <a:rPr lang="bs-Latn-BA" sz="3600" dirty="0">
                <a:solidFill>
                  <a:schemeClr val="tx1">
                    <a:tint val="75000"/>
                  </a:schemeClr>
                </a:solidFill>
                <a:cs typeface="Times New Roman" panose="02020603050405020304" pitchFamily="18" charset="0"/>
              </a:rPr>
              <a:t>Ćebić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608837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306</TotalTime>
  <Words>368</Words>
  <Application>Microsoft Office PowerPoint</Application>
  <PresentationFormat>On-screen Show (4:3)</PresentationFormat>
  <Paragraphs>28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Office Theme</vt:lpstr>
      <vt:lpstr>ZAKON O IZMJENAMA I DOPUNAMA  ZAKONA O JAVNIM NABAVKAMA </vt:lpstr>
      <vt:lpstr>Predmet odluke</vt:lpstr>
      <vt:lpstr>Obaveze UO</vt:lpstr>
      <vt:lpstr>Obaveze kandidata/ponuđača</vt:lpstr>
      <vt:lpstr>Prestanak važenja</vt:lpstr>
      <vt:lpstr>Prelazne odredbe</vt:lpstr>
      <vt:lpstr>Izjava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Stefan Velickovic</dc:creator>
  <cp:lastModifiedBy>Admir Cebic</cp:lastModifiedBy>
  <cp:revision>66</cp:revision>
  <dcterms:created xsi:type="dcterms:W3CDTF">2019-04-24T11:33:41Z</dcterms:created>
  <dcterms:modified xsi:type="dcterms:W3CDTF">2023-02-09T23:06:32Z</dcterms:modified>
</cp:coreProperties>
</file>