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5" r:id="rId4"/>
    <p:sldId id="276" r:id="rId5"/>
    <p:sldId id="277" r:id="rId6"/>
    <p:sldId id="278" r:id="rId7"/>
    <p:sldId id="279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24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6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9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8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1FBF5-2EA4-428B-B3E2-E425E4BEFE66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8357" y="1122363"/>
            <a:ext cx="8666921" cy="2127733"/>
          </a:xfrm>
        </p:spPr>
        <p:txBody>
          <a:bodyPr>
            <a:normAutofit/>
          </a:bodyPr>
          <a:lstStyle/>
          <a:p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 O IZMJENAMA I DOPUNAMA </a:t>
            </a:r>
            <a:b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ZAKONA O JAVNIM </a:t>
            </a:r>
            <a:r>
              <a:rPr lang="bs-Latn-BA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NABAVKAMA</a:t>
            </a:r>
            <a: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endParaRPr lang="en-US" sz="30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357" y="3468757"/>
            <a:ext cx="8666921" cy="2951920"/>
          </a:xfrm>
        </p:spPr>
        <p:txBody>
          <a:bodyPr>
            <a:normAutofit/>
          </a:bodyPr>
          <a:lstStyle/>
          <a:p>
            <a:pPr marL="576263" lvl="0" indent="-576263"/>
            <a:r>
              <a:rPr lang="bs-Latn-BA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O</a:t>
            </a:r>
            <a:r>
              <a:rPr lang="bs-Latn-BA" sz="28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dluka o obliku izjave o ispunjenosti uslova iz člana 50. stav (1) tač. c), d), e) i f) ZJN</a:t>
            </a:r>
            <a:r>
              <a:rPr lang="bs-Latn-BA" sz="32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</a:t>
            </a:r>
          </a:p>
          <a:p>
            <a:pPr marL="804863" lvl="0" indent="-804863"/>
            <a:endParaRPr lang="bs-Latn-BA" sz="3200" b="1" dirty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pPr marL="804863" lvl="0" indent="-804863"/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("</a:t>
            </a:r>
            <a:r>
              <a:rPr lang="en-US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Službeni</a:t>
            </a:r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glasnik</a:t>
            </a:r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BiH</a:t>
            </a:r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", </a:t>
            </a:r>
            <a:r>
              <a:rPr lang="en-US" b="1" dirty="0" err="1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broj</a:t>
            </a:r>
            <a:r>
              <a:rPr lang="en-US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 3/23)</a:t>
            </a:r>
            <a:r>
              <a:rPr lang="bs-Latn-BA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0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Predmet odluke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bs-Latn-BA" dirty="0" smtClean="0"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bs-Latn-BA" dirty="0" smtClean="0">
                <a:ea typeface="Cambria" panose="02040503050406030204" pitchFamily="18" charset="0"/>
                <a:cs typeface="Times New Roman" panose="02020603050405020304" pitchFamily="18" charset="0"/>
              </a:rPr>
              <a:t>Ovom </a:t>
            </a: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Odlukom se propisuje oblik izjave o ispunjenju uslova u vezi tehničke i profesionalne sposobnosti kandidata/</a:t>
            </a:r>
            <a:r>
              <a:rPr lang="bs-Latn-BA" dirty="0">
                <a:solidFill>
                  <a:srgbClr val="FF0000"/>
                </a:solidFill>
                <a:ea typeface="Cambria" panose="02040503050406030204" pitchFamily="18" charset="0"/>
                <a:cs typeface="Times New Roman" panose="02020603050405020304" pitchFamily="18" charset="0"/>
              </a:rPr>
              <a:t>ponuđača</a:t>
            </a: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 u postupku javne nabavke usluga, a koji su propisani članom 50. stav (1) tač. c), d), e) i f) Zakona o javnim nabavkama u slučaju ograničenog postupka, pregovaračkog postupka s objavom obavještenja, pregovaračkog postupka bez objave obavještenja o nabavci i takmičarskog dijaloga.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49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Obaveze UO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bs-Latn-BA" dirty="0" smtClean="0"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Ugovorni organ  je dužan uz tendersku dokumentaciju dostaviti obrazac izjave ukoliko zahtjeva jedan ili više dokaza o tehničkoj i profesionalnoj sposobnosti kandidata/</a:t>
            </a:r>
            <a:r>
              <a:rPr lang="bs-Latn-BA" dirty="0">
                <a:solidFill>
                  <a:srgbClr val="FF0000"/>
                </a:solidFill>
                <a:ea typeface="Cambria" panose="02040503050406030204" pitchFamily="18" charset="0"/>
                <a:cs typeface="Times New Roman" panose="02020603050405020304" pitchFamily="18" charset="0"/>
              </a:rPr>
              <a:t>ponuđača</a:t>
            </a: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, a koji se odnose na  ispunjenje uslova koji su predmet člana 1. ove Odluke.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5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Obaveze kandidata/</a:t>
            </a:r>
            <a:r>
              <a:rPr lang="pl-PL" sz="4000" dirty="0" smtClean="0">
                <a:solidFill>
                  <a:srgbClr val="FF0000"/>
                </a:solidFill>
                <a:latin typeface="+mn-lt"/>
              </a:rPr>
              <a:t>ponuđača</a:t>
            </a:r>
            <a:endParaRPr 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bs-Latn-BA" dirty="0" smtClean="0"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Kandidat/</a:t>
            </a:r>
            <a:r>
              <a:rPr lang="bs-Latn-BA" dirty="0">
                <a:solidFill>
                  <a:srgbClr val="FF0000"/>
                </a:solidFill>
                <a:ea typeface="Cambria" panose="02040503050406030204" pitchFamily="18" charset="0"/>
                <a:cs typeface="Times New Roman" panose="02020603050405020304" pitchFamily="18" charset="0"/>
              </a:rPr>
              <a:t>ponuđač</a:t>
            </a: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 je obavezan uz zahtjev za učešće, odnosno ponudu dostaviti popunjen obrazac izjave o ispunjavanju uslova koji su predmet člana 1. ove Odluke.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69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Prestanak važenja</a:t>
            </a:r>
            <a:endParaRPr 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bs-Latn-BA" dirty="0" smtClean="0"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Stupanjem na snagu ove Odluke prestaje da važi Izjava o ispunjenosti uslova iz člana 50. tač. c), d), e) i g) (Tehnička i profesionalna sposobnost u postupku nabavke usluga) Zakona o javnim nabavkama („Službeni glasnik BiH“, broj 39/14) iz člana 21. stav (1) tačke e) Uputstva za pripremu modela tenderske dokumentacije i ponuda („Službeni glasnik BiH“, br. 90/14 i 20/15) za: ograničeni postupak, pregovarački postupak s objavom obavještenja, pregovarački postupak bez objave obavještenja o nabavci i takmičarski dijalog.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72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Prelazne odredbe</a:t>
            </a:r>
            <a:endParaRPr 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224452" cy="47043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bs-Latn-BA" dirty="0" smtClean="0"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bs-Latn-BA" dirty="0">
                <a:ea typeface="Cambria" panose="02040503050406030204" pitchFamily="18" charset="0"/>
                <a:cs typeface="Times New Roman" panose="02020603050405020304" pitchFamily="18" charset="0"/>
              </a:rPr>
              <a:t>Postupci koji su započeti prije stupanja na snagu ove odluke, okončat će se u skladu sa Izjavom o ispunjenosti uslova iz člana 50. tač. c), d), e) i g) (Tehnička i profesionalna sposobnost u postupku nabavke usluga) Zakona o javnim nabavkama („Službeni glasnik BiH“, broj 39/14) iz člana 21. stav (1) tačke e) Uputstva za pripremu modela tenderske dokumentacije i ponuda („Službeni glasnik BiH“, br. 90/14 i 20/15).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89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-168964"/>
            <a:ext cx="8366085" cy="1490868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Izjava</a:t>
            </a:r>
            <a:endParaRPr lang="en-US" sz="4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1" y="1182757"/>
            <a:ext cx="6420678" cy="545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9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130" y="924340"/>
            <a:ext cx="8107667" cy="934278"/>
          </a:xfrm>
        </p:spPr>
        <p:txBody>
          <a:bodyPr>
            <a:noAutofit/>
          </a:bodyPr>
          <a:lstStyle/>
          <a:p>
            <a:pPr algn="ctr"/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78" y="1630017"/>
            <a:ext cx="8736496" cy="509877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endParaRPr lang="bs-Latn-BA" dirty="0" smtClean="0"/>
          </a:p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HVALA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NA PAŽNJI!</a:t>
            </a:r>
          </a:p>
          <a:p>
            <a:pPr marL="0" indent="0">
              <a:buNone/>
            </a:pPr>
            <a:endParaRPr lang="bs-Latn-BA" sz="3600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	Admir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Ćebić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088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</TotalTime>
  <Words>367</Words>
  <Application>Microsoft Office PowerPoint</Application>
  <PresentationFormat>On-screen Show (4:3)</PresentationFormat>
  <Paragraphs>26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Times New Roman</vt:lpstr>
      <vt:lpstr>Office Theme</vt:lpstr>
      <vt:lpstr>ZAKON O IZMJENAMA I DOPUNAMA  ZAKONA O JAVNIM NABAVKAMA </vt:lpstr>
      <vt:lpstr>Predmet odluke</vt:lpstr>
      <vt:lpstr>Obaveze UO</vt:lpstr>
      <vt:lpstr>Obaveze kandidata/ponuđača</vt:lpstr>
      <vt:lpstr>Prestanak važenja</vt:lpstr>
      <vt:lpstr>Prelazne odredbe</vt:lpstr>
      <vt:lpstr>Izjava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Velickovic</dc:creator>
  <cp:lastModifiedBy>Admir Cebic</cp:lastModifiedBy>
  <cp:revision>65</cp:revision>
  <dcterms:created xsi:type="dcterms:W3CDTF">2019-04-24T11:33:41Z</dcterms:created>
  <dcterms:modified xsi:type="dcterms:W3CDTF">2023-02-09T23:06:15Z</dcterms:modified>
</cp:coreProperties>
</file>