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75" r:id="rId4"/>
    <p:sldId id="276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74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44" autoAdjust="0"/>
    <p:restoredTop sz="94660"/>
  </p:normalViewPr>
  <p:slideViewPr>
    <p:cSldViewPr snapToGrid="0">
      <p:cViewPr varScale="1">
        <p:scale>
          <a:sx n="64" d="100"/>
          <a:sy n="64" d="100"/>
        </p:scale>
        <p:origin x="124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368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013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224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419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94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542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088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305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593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631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281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1FBF5-2EA4-428B-B3E2-E425E4BEFE66}" type="datetimeFigureOut">
              <a:rPr lang="en-US" smtClean="0"/>
              <a:t>2/12/2023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325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8357" y="1122363"/>
            <a:ext cx="8666921" cy="2127733"/>
          </a:xfrm>
        </p:spPr>
        <p:txBody>
          <a:bodyPr>
            <a:normAutofit/>
          </a:bodyPr>
          <a:lstStyle/>
          <a:p>
            <a:r>
              <a:rPr lang="bs-Latn-BA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 pitchFamily="18" charset="0"/>
              </a:rPr>
              <a:t>ZAKON O IZMJENAMA I DOPUNAMA </a:t>
            </a:r>
            <a:br>
              <a:rPr lang="bs-Latn-BA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 pitchFamily="18" charset="0"/>
              </a:rPr>
            </a:br>
            <a:r>
              <a:rPr lang="bs-Latn-BA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 pitchFamily="18" charset="0"/>
              </a:rPr>
              <a:t>ZAKONA O JAVNIM </a:t>
            </a:r>
            <a:r>
              <a:rPr lang="bs-Latn-BA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 pitchFamily="18" charset="0"/>
              </a:rPr>
              <a:t>NABAVKAMA</a:t>
            </a:r>
            <a:r>
              <a:rPr lang="bs-Latn-BA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 pitchFamily="18" charset="0"/>
              </a:rPr>
              <a:t/>
            </a:r>
            <a:br>
              <a:rPr lang="bs-Latn-BA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 pitchFamily="18" charset="0"/>
              </a:rPr>
            </a:br>
            <a:endParaRPr lang="en-US" sz="3000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8357" y="3458818"/>
            <a:ext cx="8666921" cy="3190460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bs-Latn-BA" sz="3000" b="1" dirty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U</a:t>
            </a:r>
            <a:r>
              <a:rPr lang="bs-Latn-BA" sz="3000" b="1" dirty="0" smtClean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putstvo o uslovima i načinu objavljivanja obavještenja i dostavljanja izvještaja o postupcima javnih nabavki na portalu javnih nabavki</a:t>
            </a:r>
          </a:p>
          <a:p>
            <a:pPr lvl="0"/>
            <a:endParaRPr lang="bs-Latn-BA" sz="3000" b="1" dirty="0" smtClean="0">
              <a:solidFill>
                <a:schemeClr val="tx1">
                  <a:tint val="75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bs-Latn-BA" sz="2600" b="1" dirty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(„Službeni glasnik BiH“, broj </a:t>
            </a:r>
            <a:r>
              <a:rPr lang="bs-Latn-BA" sz="2600" b="1" dirty="0" smtClean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80/22)</a:t>
            </a:r>
            <a:endParaRPr lang="bs-Latn-BA" sz="2600" b="1" dirty="0">
              <a:solidFill>
                <a:schemeClr val="tx1">
                  <a:tint val="75000"/>
                </a:schemeClr>
              </a:solidFill>
              <a:cs typeface="Times New Roman" panose="02020603050405020304" pitchFamily="18" charset="0"/>
            </a:endParaRPr>
          </a:p>
          <a:p>
            <a:pPr lvl="0"/>
            <a:endParaRPr lang="bs-Latn-BA" sz="3200" b="1" dirty="0" smtClean="0">
              <a:solidFill>
                <a:schemeClr val="tx1">
                  <a:tint val="75000"/>
                </a:schemeClr>
              </a:solidFill>
              <a:cs typeface="Times New Roman" panose="02020603050405020304" pitchFamily="18" charset="0"/>
            </a:endParaRPr>
          </a:p>
          <a:p>
            <a:pPr lvl="0"/>
            <a:r>
              <a:rPr lang="bs-Latn-BA" sz="3200" b="1" dirty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	</a:t>
            </a:r>
            <a:r>
              <a:rPr lang="bs-Latn-BA" sz="3200" b="1" dirty="0" smtClean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				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6053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795130"/>
            <a:ext cx="8366085" cy="993913"/>
          </a:xfrm>
        </p:spPr>
        <p:txBody>
          <a:bodyPr>
            <a:noAutofit/>
          </a:bodyPr>
          <a:lstStyle/>
          <a:p>
            <a:pPr algn="ctr"/>
            <a:r>
              <a:rPr lang="pl-PL" sz="4000" dirty="0" smtClean="0">
                <a:latin typeface="+mn-lt"/>
              </a:rPr>
              <a:t>Tenderska dokumentacija</a:t>
            </a:r>
            <a:endParaRPr lang="en-US" sz="40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357" y="1918252"/>
            <a:ext cx="8696739" cy="478072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bs-Latn-BA" dirty="0" smtClean="0"/>
              <a:t>Postavljanje </a:t>
            </a:r>
            <a:r>
              <a:rPr lang="bs-Latn-BA" dirty="0"/>
              <a:t>zahtjeva za pojašnjenje i odgovora s pojašnjenjem tenderske dokumentacije može se izvršiti samo u formi i na način kako je definisano na Portalu.</a:t>
            </a:r>
          </a:p>
          <a:p>
            <a:pPr marL="0" indent="0" algn="just">
              <a:buNone/>
            </a:pPr>
            <a:endParaRPr lang="bs-Latn-BA" sz="1000" dirty="0"/>
          </a:p>
          <a:p>
            <a:pPr marL="0" indent="0" algn="just">
              <a:buNone/>
            </a:pPr>
            <a:r>
              <a:rPr lang="bs-Latn-BA" dirty="0" smtClean="0"/>
              <a:t>Dokumenti </a:t>
            </a:r>
            <a:r>
              <a:rPr lang="bs-Latn-BA" dirty="0"/>
              <a:t>objavljeni na Portalu se ne mogu brisati i mijenjati.</a:t>
            </a:r>
          </a:p>
          <a:p>
            <a:pPr marL="0" indent="0" algn="just">
              <a:buNone/>
            </a:pPr>
            <a:endParaRPr lang="bs-Latn-BA" sz="1000" dirty="0"/>
          </a:p>
          <a:p>
            <a:pPr marL="0" indent="0" algn="just">
              <a:buNone/>
            </a:pPr>
            <a:r>
              <a:rPr lang="bs-Latn-BA" dirty="0" smtClean="0"/>
              <a:t>Izmjene </a:t>
            </a:r>
            <a:r>
              <a:rPr lang="bs-Latn-BA" dirty="0"/>
              <a:t>i dopune tenderske dokumentacije se vrše na način da ugovorni organ objavljuje novi dokument na Portalu.</a:t>
            </a:r>
          </a:p>
          <a:p>
            <a:pPr marL="0" indent="0" algn="just">
              <a:buNone/>
            </a:pPr>
            <a:endParaRPr lang="bs-Latn-BA" dirty="0" smtClean="0"/>
          </a:p>
        </p:txBody>
      </p:sp>
    </p:spTree>
    <p:extLst>
      <p:ext uri="{BB962C8B-B14F-4D97-AF65-F5344CB8AC3E}">
        <p14:creationId xmlns:p14="http://schemas.microsoft.com/office/powerpoint/2010/main" val="574217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795130"/>
            <a:ext cx="8366085" cy="993913"/>
          </a:xfrm>
        </p:spPr>
        <p:txBody>
          <a:bodyPr>
            <a:noAutofit/>
          </a:bodyPr>
          <a:lstStyle/>
          <a:p>
            <a:pPr algn="ctr"/>
            <a:r>
              <a:rPr lang="pl-PL" sz="4000" dirty="0" smtClean="0">
                <a:latin typeface="+mn-lt"/>
              </a:rPr>
              <a:t>Tenderska dokumentacija</a:t>
            </a:r>
            <a:endParaRPr lang="en-US" sz="40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357" y="1789043"/>
            <a:ext cx="8696739" cy="4909930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bs-Latn-BA" dirty="0" smtClean="0"/>
              <a:t>Korisnik </a:t>
            </a:r>
            <a:r>
              <a:rPr lang="bs-Latn-BA" dirty="0"/>
              <a:t>Portala iz člana 2. stav (1) tačka b) ovog uputstva preuzima tendersku dokumentaciju sa Portala.</a:t>
            </a:r>
          </a:p>
          <a:p>
            <a:pPr marL="0" indent="0" algn="just">
              <a:buNone/>
            </a:pPr>
            <a:endParaRPr lang="bs-Latn-BA" sz="1400" dirty="0"/>
          </a:p>
          <a:p>
            <a:pPr marL="0" indent="0" algn="just">
              <a:buNone/>
            </a:pPr>
            <a:r>
              <a:rPr lang="bs-Latn-BA" dirty="0" smtClean="0"/>
              <a:t>Tenderska </a:t>
            </a:r>
            <a:r>
              <a:rPr lang="bs-Latn-BA" dirty="0"/>
              <a:t>dokumentacija, izmjene i/ili dopune tenderske dokumentacije, mogu se preuzeti više puta za isti postupak javne nabavke. Ako korisnik Portala preuzme tendersku dokumentaciju, izmjene i/ili dopune tenderske dokumentacije, za isti postupak javne nabavke više puta, rok za žalbu iz člana 101. stav (1) tačka a) i b) Zakona računa se od prvog preuzimanja tenderske dokumentacije, odnosno izmjena i/ili dopuna tenderske dokumentacije.</a:t>
            </a:r>
          </a:p>
          <a:p>
            <a:pPr marL="0" indent="0" algn="just">
              <a:buNone/>
            </a:pPr>
            <a:endParaRPr lang="bs-Latn-BA" sz="1300" dirty="0"/>
          </a:p>
          <a:p>
            <a:pPr marL="0" indent="0" algn="just">
              <a:buNone/>
            </a:pPr>
            <a:r>
              <a:rPr lang="bs-Latn-BA" dirty="0" smtClean="0"/>
              <a:t>Zahtjev </a:t>
            </a:r>
            <a:r>
              <a:rPr lang="bs-Latn-BA" dirty="0"/>
              <a:t>za pojašnjenje tenderske dokumentacije i odgovor s pojašnjenjem tenderske dokumentacije će biti dostupan svim kandidatima/ponuđačima koji su preuzeli tendersku dokumentaciju na Portalu.</a:t>
            </a:r>
          </a:p>
          <a:p>
            <a:pPr marL="0" indent="0" algn="just">
              <a:buNone/>
            </a:pPr>
            <a:endParaRPr lang="bs-Latn-BA" sz="1300" dirty="0"/>
          </a:p>
          <a:p>
            <a:pPr marL="0" indent="0" algn="just">
              <a:buNone/>
            </a:pPr>
            <a:r>
              <a:rPr lang="bs-Latn-BA" dirty="0" smtClean="0"/>
              <a:t>Korisniku </a:t>
            </a:r>
            <a:r>
              <a:rPr lang="bs-Latn-BA" dirty="0"/>
              <a:t>Portala iz člana 2. ovog uputstva Portal omogućava generisanje izvještaja o preuzimanju tenderske dokumentacije i izvještaja o pitanjima i odgovorima u vezi sa tenderskom dokumentacijom.</a:t>
            </a:r>
          </a:p>
          <a:p>
            <a:pPr marL="0" indent="0" algn="just">
              <a:buNone/>
            </a:pPr>
            <a:endParaRPr lang="bs-Latn-BA" dirty="0" smtClean="0"/>
          </a:p>
        </p:txBody>
      </p:sp>
    </p:spTree>
    <p:extLst>
      <p:ext uri="{BB962C8B-B14F-4D97-AF65-F5344CB8AC3E}">
        <p14:creationId xmlns:p14="http://schemas.microsoft.com/office/powerpoint/2010/main" val="4272964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854765"/>
            <a:ext cx="8366085" cy="934278"/>
          </a:xfrm>
        </p:spPr>
        <p:txBody>
          <a:bodyPr>
            <a:noAutofit/>
          </a:bodyPr>
          <a:lstStyle/>
          <a:p>
            <a:pPr algn="ctr"/>
            <a:r>
              <a:rPr lang="pl-PL" sz="4000" dirty="0" smtClean="0">
                <a:latin typeface="+mn-lt"/>
              </a:rPr>
              <a:t>Izvještaj o postupku javne nabavke</a:t>
            </a:r>
            <a:endParaRPr lang="en-US" sz="40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357" y="1789043"/>
            <a:ext cx="8696739" cy="4909930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bs-Latn-BA" dirty="0" smtClean="0"/>
              <a:t>Za </a:t>
            </a:r>
            <a:r>
              <a:rPr lang="bs-Latn-BA" dirty="0"/>
              <a:t>postupke javne nabavke za koje je propisana obaveza objavljivanja obavještenja o dodjeli ugovora, objavom obavještenja o dodjeli ugovora smatra se da je dostavljen izvještaj o postupku </a:t>
            </a:r>
            <a:r>
              <a:rPr lang="bs-Latn-BA" dirty="0" smtClean="0"/>
              <a:t>javne </a:t>
            </a:r>
            <a:r>
              <a:rPr lang="bs-Latn-BA" dirty="0"/>
              <a:t>nabavke iz člana 75. Zakona. </a:t>
            </a:r>
            <a:endParaRPr lang="bs-Latn-BA" dirty="0" smtClean="0"/>
          </a:p>
          <a:p>
            <a:pPr algn="just">
              <a:buFont typeface="Wingdings" panose="05000000000000000000" pitchFamily="2" charset="2"/>
              <a:buChar char="Ø"/>
            </a:pPr>
            <a:r>
              <a:rPr lang="bs-Latn-BA" dirty="0" smtClean="0"/>
              <a:t>Ugovorni </a:t>
            </a:r>
            <a:r>
              <a:rPr lang="bs-Latn-BA" dirty="0"/>
              <a:t>organ dužan je objaviti izvještaj o provedenom postupku direktnog sporazuma na Portalu u roku od 30 dana od dana okončanja postupka javne nabavke. </a:t>
            </a:r>
            <a:endParaRPr lang="bs-Latn-BA" dirty="0" smtClean="0"/>
          </a:p>
          <a:p>
            <a:pPr algn="just">
              <a:buFont typeface="Wingdings" panose="05000000000000000000" pitchFamily="2" charset="2"/>
              <a:buChar char="Ø"/>
            </a:pPr>
            <a:r>
              <a:rPr lang="bs-Latn-BA" dirty="0" smtClean="0"/>
              <a:t>U </a:t>
            </a:r>
            <a:r>
              <a:rPr lang="bs-Latn-BA" dirty="0"/>
              <a:t>slučaju dodjele ugovora iz čl. 10., 10a., 10b., 10c., 10d. i 86. Zakona ugovorni organ je obavezan unijeti izvještaj na Portalu u roku od 30 dana od dana zaključenja ugovora</a:t>
            </a:r>
            <a:endParaRPr lang="bs-Latn-BA" dirty="0" smtClean="0"/>
          </a:p>
        </p:txBody>
      </p:sp>
    </p:spTree>
    <p:extLst>
      <p:ext uri="{BB962C8B-B14F-4D97-AF65-F5344CB8AC3E}">
        <p14:creationId xmlns:p14="http://schemas.microsoft.com/office/powerpoint/2010/main" val="124800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934277"/>
            <a:ext cx="8366085" cy="854765"/>
          </a:xfrm>
        </p:spPr>
        <p:txBody>
          <a:bodyPr>
            <a:noAutofit/>
          </a:bodyPr>
          <a:lstStyle/>
          <a:p>
            <a:pPr algn="ctr"/>
            <a:r>
              <a:rPr lang="pl-PL" sz="4000" dirty="0" smtClean="0">
                <a:latin typeface="+mn-lt"/>
              </a:rPr>
              <a:t>Prelazne odredbe</a:t>
            </a:r>
            <a:endParaRPr lang="en-US" sz="40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357" y="1789043"/>
            <a:ext cx="8696739" cy="4909930"/>
          </a:xfrm>
        </p:spPr>
        <p:txBody>
          <a:bodyPr>
            <a:normAutofit fontScale="925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bs-Latn-BA" dirty="0" smtClean="0"/>
              <a:t>U </a:t>
            </a:r>
            <a:r>
              <a:rPr lang="bs-Latn-BA" dirty="0"/>
              <a:t>postupcima javne nabavke konkurentskog zahtjeva za dostavu ponuda u kojima je obavještenje o nabavci objavljeno prije početka primjene Zakona o izmjenama i dopunama zakona o javnim nabavkama (“Službeni glasnik BiH”, broj 59/22) objavom obavještenja o dodjeli ugovora smatra se da je dostavljen izvještaj o postupku javne nabavke iz člana 75. Zakona.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bs-Latn-BA" sz="1100" dirty="0"/>
          </a:p>
          <a:p>
            <a:pPr algn="just">
              <a:buFont typeface="Wingdings" panose="05000000000000000000" pitchFamily="2" charset="2"/>
              <a:buChar char="Ø"/>
            </a:pPr>
            <a:r>
              <a:rPr lang="bs-Latn-BA" dirty="0" smtClean="0"/>
              <a:t>U </a:t>
            </a:r>
            <a:r>
              <a:rPr lang="bs-Latn-BA" dirty="0"/>
              <a:t>postupcima javne nabavke direktnog sporazuma koji su pokrenuti prije početka primjene Zakona o izmjenama i dopunama zakona o javnim nabavkama (“Službeni glasnik BiH”, broj 59/22) ugovorni organ objavljuje izvještaj o provedenom postupku javne nabavke na Portalu.</a:t>
            </a:r>
          </a:p>
        </p:txBody>
      </p:sp>
    </p:spTree>
    <p:extLst>
      <p:ext uri="{BB962C8B-B14F-4D97-AF65-F5344CB8AC3E}">
        <p14:creationId xmlns:p14="http://schemas.microsoft.com/office/powerpoint/2010/main" val="2077199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5130" y="924340"/>
            <a:ext cx="8107667" cy="934278"/>
          </a:xfrm>
        </p:spPr>
        <p:txBody>
          <a:bodyPr>
            <a:noAutofit/>
          </a:bodyPr>
          <a:lstStyle/>
          <a:p>
            <a:pPr algn="ctr"/>
            <a:endParaRPr lang="en-US" sz="36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478" y="1630017"/>
            <a:ext cx="8736496" cy="509877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bs-Latn-BA" dirty="0"/>
          </a:p>
          <a:p>
            <a:pPr marL="0" indent="0">
              <a:buNone/>
            </a:pPr>
            <a:endParaRPr lang="bs-Latn-BA" dirty="0" smtClean="0"/>
          </a:p>
          <a:p>
            <a:pPr marL="0" indent="0">
              <a:buNone/>
            </a:pPr>
            <a:endParaRPr lang="bs-Latn-BA" dirty="0"/>
          </a:p>
          <a:p>
            <a:pPr marL="0" indent="0">
              <a:buNone/>
            </a:pPr>
            <a:r>
              <a:rPr lang="bs-Latn-BA" sz="3600" dirty="0" smtClean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					HVALA </a:t>
            </a:r>
            <a:r>
              <a:rPr lang="bs-Latn-BA" sz="3600" dirty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NA PAŽNJI!</a:t>
            </a:r>
          </a:p>
          <a:p>
            <a:pPr marL="0" indent="0">
              <a:buNone/>
            </a:pPr>
            <a:endParaRPr lang="bs-Latn-BA" sz="3600" dirty="0"/>
          </a:p>
          <a:p>
            <a:pPr marL="0" indent="0">
              <a:buNone/>
            </a:pPr>
            <a:r>
              <a:rPr lang="bs-Latn-BA" sz="3600" dirty="0" smtClean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						Admir </a:t>
            </a:r>
            <a:r>
              <a:rPr lang="bs-Latn-BA" sz="3600" dirty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Ćebić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608837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1033670"/>
            <a:ext cx="8366085" cy="791955"/>
          </a:xfrm>
        </p:spPr>
        <p:txBody>
          <a:bodyPr>
            <a:noAutofit/>
          </a:bodyPr>
          <a:lstStyle/>
          <a:p>
            <a:pPr algn="ctr"/>
            <a:r>
              <a:rPr lang="pl-PL" sz="4000" dirty="0" smtClean="0">
                <a:latin typeface="+mn-lt"/>
              </a:rPr>
              <a:t>Uputstvo</a:t>
            </a:r>
            <a:endParaRPr lang="en-US" sz="40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166729"/>
            <a:ext cx="8224452" cy="436327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dirty="0" err="1" smtClean="0"/>
              <a:t>Ovim</a:t>
            </a:r>
            <a:r>
              <a:rPr lang="en-US" dirty="0" smtClean="0"/>
              <a:t> </a:t>
            </a:r>
            <a:r>
              <a:rPr lang="en-US" dirty="0" err="1"/>
              <a:t>uputstvom</a:t>
            </a:r>
            <a:r>
              <a:rPr lang="en-US" dirty="0"/>
              <a:t> se </a:t>
            </a:r>
            <a:r>
              <a:rPr lang="en-US" dirty="0" err="1"/>
              <a:t>uređuju</a:t>
            </a:r>
            <a:r>
              <a:rPr lang="en-US" dirty="0"/>
              <a:t> </a:t>
            </a:r>
            <a:r>
              <a:rPr lang="en-US" dirty="0" err="1"/>
              <a:t>uslovi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način</a:t>
            </a:r>
            <a:r>
              <a:rPr lang="en-US" dirty="0"/>
              <a:t> </a:t>
            </a:r>
            <a:r>
              <a:rPr lang="en-US" dirty="0" err="1"/>
              <a:t>registracije</a:t>
            </a:r>
            <a:r>
              <a:rPr lang="en-US" dirty="0"/>
              <a:t> </a:t>
            </a:r>
            <a:r>
              <a:rPr lang="en-US" dirty="0" err="1"/>
              <a:t>korisnika</a:t>
            </a:r>
            <a:r>
              <a:rPr lang="en-US" dirty="0"/>
              <a:t>, </a:t>
            </a:r>
            <a:r>
              <a:rPr lang="en-US" dirty="0" err="1"/>
              <a:t>objavljivanja</a:t>
            </a:r>
            <a:r>
              <a:rPr lang="en-US" dirty="0"/>
              <a:t> </a:t>
            </a:r>
            <a:r>
              <a:rPr lang="en-US" dirty="0" err="1"/>
              <a:t>obavještenja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tenderske</a:t>
            </a:r>
            <a:r>
              <a:rPr lang="en-US" dirty="0"/>
              <a:t> </a:t>
            </a:r>
            <a:r>
              <a:rPr lang="en-US" dirty="0" err="1"/>
              <a:t>dokumentacije</a:t>
            </a:r>
            <a:r>
              <a:rPr lang="en-US" dirty="0"/>
              <a:t>, </a:t>
            </a:r>
            <a:r>
              <a:rPr lang="en-US" dirty="0" err="1"/>
              <a:t>preuzimanje</a:t>
            </a:r>
            <a:r>
              <a:rPr lang="en-US" dirty="0"/>
              <a:t> </a:t>
            </a:r>
            <a:r>
              <a:rPr lang="en-US" dirty="0" err="1"/>
              <a:t>tenderske</a:t>
            </a:r>
            <a:r>
              <a:rPr lang="en-US" dirty="0"/>
              <a:t> </a:t>
            </a:r>
            <a:r>
              <a:rPr lang="en-US" dirty="0" err="1"/>
              <a:t>dokumentacije</a:t>
            </a:r>
            <a:r>
              <a:rPr lang="en-US" dirty="0"/>
              <a:t>, </a:t>
            </a:r>
            <a:r>
              <a:rPr lang="en-US" dirty="0" err="1"/>
              <a:t>postavljanje</a:t>
            </a:r>
            <a:r>
              <a:rPr lang="en-US" dirty="0"/>
              <a:t> </a:t>
            </a:r>
            <a:r>
              <a:rPr lang="en-US" dirty="0" err="1"/>
              <a:t>zahtjeva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pojašnjenje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odgovora</a:t>
            </a:r>
            <a:r>
              <a:rPr lang="en-US" dirty="0"/>
              <a:t> s </a:t>
            </a:r>
            <a:r>
              <a:rPr lang="en-US" dirty="0" err="1"/>
              <a:t>pojašnjenjem</a:t>
            </a:r>
            <a:r>
              <a:rPr lang="en-US" dirty="0"/>
              <a:t> </a:t>
            </a:r>
            <a:r>
              <a:rPr lang="en-US" dirty="0" err="1"/>
              <a:t>tenderske</a:t>
            </a:r>
            <a:r>
              <a:rPr lang="en-US" dirty="0"/>
              <a:t> </a:t>
            </a:r>
            <a:r>
              <a:rPr lang="en-US" dirty="0" err="1"/>
              <a:t>dokumentacije</a:t>
            </a:r>
            <a:r>
              <a:rPr lang="en-US" dirty="0"/>
              <a:t>, </a:t>
            </a:r>
            <a:r>
              <a:rPr lang="en-US" dirty="0" err="1"/>
              <a:t>dostavljanja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objave</a:t>
            </a:r>
            <a:r>
              <a:rPr lang="en-US" dirty="0"/>
              <a:t> </a:t>
            </a:r>
            <a:r>
              <a:rPr lang="en-US" dirty="0" err="1"/>
              <a:t>izvještaja</a:t>
            </a:r>
            <a:r>
              <a:rPr lang="en-US" dirty="0"/>
              <a:t> o </a:t>
            </a:r>
            <a:r>
              <a:rPr lang="en-US" dirty="0" err="1"/>
              <a:t>postupcima</a:t>
            </a:r>
            <a:r>
              <a:rPr lang="en-US" dirty="0"/>
              <a:t> </a:t>
            </a:r>
            <a:r>
              <a:rPr lang="en-US" dirty="0" err="1"/>
              <a:t>javnih</a:t>
            </a:r>
            <a:r>
              <a:rPr lang="en-US" dirty="0"/>
              <a:t> </a:t>
            </a:r>
            <a:r>
              <a:rPr lang="en-US" dirty="0" err="1"/>
              <a:t>nabavki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portalu</a:t>
            </a:r>
            <a:r>
              <a:rPr lang="en-US" dirty="0"/>
              <a:t> </a:t>
            </a:r>
            <a:r>
              <a:rPr lang="en-US" dirty="0" err="1"/>
              <a:t>javnih</a:t>
            </a:r>
            <a:r>
              <a:rPr lang="en-US" dirty="0"/>
              <a:t> </a:t>
            </a:r>
            <a:r>
              <a:rPr lang="en-US" dirty="0" err="1" smtClean="0"/>
              <a:t>nabavk</a:t>
            </a:r>
            <a:r>
              <a:rPr lang="bs-Latn-BA" dirty="0" smtClean="0"/>
              <a:t>i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49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914400"/>
            <a:ext cx="8366085" cy="874643"/>
          </a:xfrm>
        </p:spPr>
        <p:txBody>
          <a:bodyPr>
            <a:noAutofit/>
          </a:bodyPr>
          <a:lstStyle/>
          <a:p>
            <a:pPr algn="ctr"/>
            <a:r>
              <a:rPr lang="pl-PL" sz="4000" dirty="0" smtClean="0">
                <a:latin typeface="+mn-lt"/>
              </a:rPr>
              <a:t>Portal javnih nabavki</a:t>
            </a:r>
            <a:endParaRPr lang="en-US" sz="40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09531"/>
            <a:ext cx="8224452" cy="4820478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en-US" dirty="0" err="1"/>
              <a:t>Korisnici</a:t>
            </a:r>
            <a:r>
              <a:rPr lang="en-US" dirty="0"/>
              <a:t> </a:t>
            </a:r>
            <a:r>
              <a:rPr lang="en-US" dirty="0" err="1"/>
              <a:t>Portala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:  </a:t>
            </a:r>
          </a:p>
          <a:p>
            <a:pPr marL="514350" indent="-514350" algn="just">
              <a:buFont typeface="+mj-lt"/>
              <a:buAutoNum type="alphaLcParenR"/>
            </a:pPr>
            <a:r>
              <a:rPr lang="en-US" dirty="0" err="1" smtClean="0"/>
              <a:t>Ugovorni</a:t>
            </a:r>
            <a:r>
              <a:rPr lang="en-US" dirty="0" smtClean="0"/>
              <a:t> </a:t>
            </a:r>
            <a:r>
              <a:rPr lang="en-US" dirty="0"/>
              <a:t>organ </a:t>
            </a:r>
            <a:r>
              <a:rPr lang="en-US" dirty="0" err="1"/>
              <a:t>iz</a:t>
            </a:r>
            <a:r>
              <a:rPr lang="en-US" dirty="0"/>
              <a:t> </a:t>
            </a:r>
            <a:r>
              <a:rPr lang="en-US" dirty="0" err="1"/>
              <a:t>čl</a:t>
            </a:r>
            <a:r>
              <a:rPr lang="en-US" dirty="0"/>
              <a:t>. 4. </a:t>
            </a:r>
            <a:r>
              <a:rPr lang="en-US" dirty="0" err="1"/>
              <a:t>ili</a:t>
            </a:r>
            <a:r>
              <a:rPr lang="en-US" dirty="0"/>
              <a:t> 5. </a:t>
            </a:r>
            <a:r>
              <a:rPr lang="en-US" dirty="0" err="1"/>
              <a:t>Zakona</a:t>
            </a:r>
            <a:r>
              <a:rPr lang="en-US" dirty="0"/>
              <a:t> o </a:t>
            </a:r>
            <a:r>
              <a:rPr lang="en-US" dirty="0" err="1"/>
              <a:t>javnim</a:t>
            </a:r>
            <a:r>
              <a:rPr lang="en-US" dirty="0"/>
              <a:t> </a:t>
            </a:r>
            <a:r>
              <a:rPr lang="en-US" dirty="0" err="1"/>
              <a:t>nabavkama</a:t>
            </a:r>
            <a:r>
              <a:rPr lang="en-US" dirty="0"/>
              <a:t> („</a:t>
            </a:r>
            <a:r>
              <a:rPr lang="en-US" dirty="0" err="1"/>
              <a:t>Službeni</a:t>
            </a:r>
            <a:r>
              <a:rPr lang="en-US" dirty="0"/>
              <a:t> </a:t>
            </a:r>
            <a:r>
              <a:rPr lang="en-US" dirty="0" err="1"/>
              <a:t>glasnik</a:t>
            </a:r>
            <a:r>
              <a:rPr lang="en-US" dirty="0"/>
              <a:t> </a:t>
            </a:r>
            <a:r>
              <a:rPr lang="en-US" dirty="0" err="1"/>
              <a:t>BiH</a:t>
            </a:r>
            <a:r>
              <a:rPr lang="en-US" dirty="0"/>
              <a:t>“, br. 39/14 </a:t>
            </a:r>
            <a:r>
              <a:rPr lang="en-US" dirty="0" err="1"/>
              <a:t>i</a:t>
            </a:r>
            <a:r>
              <a:rPr lang="en-US" dirty="0"/>
              <a:t> 59/22), (u </a:t>
            </a:r>
            <a:r>
              <a:rPr lang="en-US" dirty="0" err="1"/>
              <a:t>daljnjem</a:t>
            </a:r>
            <a:r>
              <a:rPr lang="en-US" dirty="0"/>
              <a:t> </a:t>
            </a:r>
            <a:r>
              <a:rPr lang="en-US" dirty="0" err="1"/>
              <a:t>tekstu</a:t>
            </a:r>
            <a:r>
              <a:rPr lang="en-US" dirty="0"/>
              <a:t>: </a:t>
            </a:r>
            <a:r>
              <a:rPr lang="en-US" dirty="0" err="1"/>
              <a:t>Zakon</a:t>
            </a:r>
            <a:r>
              <a:rPr lang="en-US" dirty="0"/>
              <a:t>) </a:t>
            </a:r>
            <a:r>
              <a:rPr lang="en-US" dirty="0" err="1"/>
              <a:t>i</a:t>
            </a:r>
            <a:r>
              <a:rPr lang="en-US" dirty="0"/>
              <a:t> </a:t>
            </a:r>
            <a:endParaRPr lang="bs-Latn-BA" dirty="0" smtClean="0"/>
          </a:p>
          <a:p>
            <a:pPr marL="514350" indent="-514350" algn="just">
              <a:buFont typeface="+mj-lt"/>
              <a:buAutoNum type="alphaLcParenR"/>
            </a:pPr>
            <a:r>
              <a:rPr lang="en-US" dirty="0" err="1" smtClean="0"/>
              <a:t>Privredni</a:t>
            </a:r>
            <a:r>
              <a:rPr lang="en-US" dirty="0" smtClean="0"/>
              <a:t> </a:t>
            </a:r>
            <a:r>
              <a:rPr lang="en-US" dirty="0" err="1"/>
              <a:t>subjekat</a:t>
            </a:r>
            <a:r>
              <a:rPr lang="en-US" dirty="0"/>
              <a:t> </a:t>
            </a:r>
            <a:r>
              <a:rPr lang="en-US" dirty="0" err="1"/>
              <a:t>iz</a:t>
            </a:r>
            <a:r>
              <a:rPr lang="en-US" dirty="0"/>
              <a:t> </a:t>
            </a:r>
            <a:r>
              <a:rPr lang="en-US" dirty="0" err="1"/>
              <a:t>člana</a:t>
            </a:r>
            <a:r>
              <a:rPr lang="en-US" dirty="0"/>
              <a:t> 2. </a:t>
            </a:r>
            <a:r>
              <a:rPr lang="en-US" dirty="0" err="1"/>
              <a:t>stav</a:t>
            </a:r>
            <a:r>
              <a:rPr lang="en-US" dirty="0"/>
              <a:t> (1) </a:t>
            </a:r>
            <a:r>
              <a:rPr lang="en-US" dirty="0" err="1"/>
              <a:t>tačka</a:t>
            </a:r>
            <a:r>
              <a:rPr lang="en-US" dirty="0"/>
              <a:t> c) </a:t>
            </a:r>
            <a:r>
              <a:rPr lang="en-US" dirty="0" err="1"/>
              <a:t>Zakona</a:t>
            </a:r>
            <a:r>
              <a:rPr lang="en-US" dirty="0"/>
              <a:t>. </a:t>
            </a:r>
            <a:endParaRPr lang="bs-Latn-BA" dirty="0" smtClean="0"/>
          </a:p>
          <a:p>
            <a:pPr marL="514350" indent="-514350" algn="just">
              <a:buFont typeface="+mj-lt"/>
              <a:buAutoNum type="alphaLcParenR"/>
            </a:pPr>
            <a:endParaRPr lang="bs-Latn-BA" sz="1000" dirty="0"/>
          </a:p>
          <a:p>
            <a:pPr marL="0" indent="0" algn="just">
              <a:buNone/>
            </a:pPr>
            <a:r>
              <a:rPr lang="en-US" dirty="0" err="1"/>
              <a:t>Korisnik</a:t>
            </a:r>
            <a:r>
              <a:rPr lang="en-US" dirty="0"/>
              <a:t> </a:t>
            </a:r>
            <a:r>
              <a:rPr lang="en-US" dirty="0" err="1"/>
              <a:t>Portala</a:t>
            </a:r>
            <a:r>
              <a:rPr lang="en-US" dirty="0"/>
              <a:t> je </a:t>
            </a:r>
            <a:r>
              <a:rPr lang="en-US" dirty="0" err="1"/>
              <a:t>obavezan</a:t>
            </a:r>
            <a:r>
              <a:rPr lang="en-US" dirty="0"/>
              <a:t> da </a:t>
            </a:r>
            <a:r>
              <a:rPr lang="en-US" dirty="0" err="1" smtClean="0"/>
              <a:t>obezb</a:t>
            </a:r>
            <a:r>
              <a:rPr lang="bs-Latn-BA" dirty="0" smtClean="0"/>
              <a:t>i</a:t>
            </a:r>
            <a:r>
              <a:rPr lang="en-US" dirty="0" err="1" smtClean="0"/>
              <a:t>jedi</a:t>
            </a:r>
            <a:r>
              <a:rPr lang="en-US" dirty="0" smtClean="0"/>
              <a:t> </a:t>
            </a:r>
            <a:r>
              <a:rPr lang="en-US" dirty="0"/>
              <a:t>minimum </a:t>
            </a:r>
            <a:r>
              <a:rPr lang="en-US" dirty="0" err="1"/>
              <a:t>tehničkih</a:t>
            </a:r>
            <a:r>
              <a:rPr lang="en-US" dirty="0"/>
              <a:t> </a:t>
            </a:r>
            <a:r>
              <a:rPr lang="en-US" dirty="0" err="1"/>
              <a:t>uslova</a:t>
            </a:r>
            <a:r>
              <a:rPr lang="en-US" dirty="0"/>
              <a:t> </a:t>
            </a:r>
            <a:r>
              <a:rPr lang="en-US" dirty="0" err="1"/>
              <a:t>potrebnih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korištenje</a:t>
            </a:r>
            <a:r>
              <a:rPr lang="en-US" dirty="0"/>
              <a:t> </a:t>
            </a:r>
            <a:r>
              <a:rPr lang="en-US" dirty="0" err="1"/>
              <a:t>Portala</a:t>
            </a:r>
            <a:r>
              <a:rPr lang="en-US" dirty="0"/>
              <a:t>, </a:t>
            </a:r>
            <a:r>
              <a:rPr lang="en-US" dirty="0" err="1"/>
              <a:t>i</a:t>
            </a:r>
            <a:r>
              <a:rPr lang="en-US" dirty="0"/>
              <a:t> to: 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en-US" dirty="0" err="1"/>
              <a:t>pristup</a:t>
            </a:r>
            <a:r>
              <a:rPr lang="en-US" dirty="0"/>
              <a:t> </a:t>
            </a:r>
            <a:r>
              <a:rPr lang="en-US" dirty="0" err="1"/>
              <a:t>internetu</a:t>
            </a:r>
            <a:r>
              <a:rPr lang="en-US" dirty="0"/>
              <a:t> </a:t>
            </a:r>
            <a:r>
              <a:rPr lang="en-US" dirty="0" err="1"/>
              <a:t>i</a:t>
            </a:r>
            <a:endParaRPr lang="en-US" dirty="0"/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en-US" dirty="0" err="1"/>
              <a:t>podržani</a:t>
            </a:r>
            <a:r>
              <a:rPr lang="en-US" dirty="0"/>
              <a:t> internet </a:t>
            </a:r>
            <a:r>
              <a:rPr lang="en-US" dirty="0" err="1"/>
              <a:t>preglednik</a:t>
            </a:r>
            <a:r>
              <a:rPr lang="en-US" dirty="0"/>
              <a:t>,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en-US" dirty="0" err="1"/>
              <a:t>podržanu</a:t>
            </a:r>
            <a:r>
              <a:rPr lang="en-US" dirty="0"/>
              <a:t> </a:t>
            </a:r>
            <a:r>
              <a:rPr lang="en-US" dirty="0" err="1"/>
              <a:t>rezoluciju</a:t>
            </a:r>
            <a:r>
              <a:rPr lang="en-US" dirty="0"/>
              <a:t>.  </a:t>
            </a:r>
          </a:p>
          <a:p>
            <a:pPr marL="514350" indent="-514350" algn="just">
              <a:buFont typeface="+mj-lt"/>
              <a:buAutoNum type="alphaLcParenR"/>
            </a:pPr>
            <a:endParaRPr lang="en-US" dirty="0"/>
          </a:p>
          <a:p>
            <a:pPr marL="0" indent="0" algn="just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0013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914400"/>
            <a:ext cx="8366085" cy="874643"/>
          </a:xfrm>
        </p:spPr>
        <p:txBody>
          <a:bodyPr>
            <a:noAutofit/>
          </a:bodyPr>
          <a:lstStyle/>
          <a:p>
            <a:pPr algn="ctr"/>
            <a:r>
              <a:rPr lang="pl-PL" sz="4000" dirty="0" smtClean="0">
                <a:latin typeface="+mn-lt"/>
              </a:rPr>
              <a:t>Registracija korisnika Portala</a:t>
            </a:r>
            <a:endParaRPr lang="en-US" sz="40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09531"/>
            <a:ext cx="8224452" cy="482047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bs-Latn-BA" dirty="0" smtClean="0"/>
          </a:p>
          <a:p>
            <a:pPr marL="0" indent="0" algn="just">
              <a:buNone/>
            </a:pPr>
            <a:r>
              <a:rPr lang="en-US" dirty="0" err="1" smtClean="0"/>
              <a:t>Korisnik</a:t>
            </a:r>
            <a:r>
              <a:rPr lang="en-US" dirty="0" smtClean="0"/>
              <a:t> </a:t>
            </a:r>
            <a:r>
              <a:rPr lang="en-US" dirty="0" err="1"/>
              <a:t>Portala</a:t>
            </a:r>
            <a:r>
              <a:rPr lang="en-US" dirty="0"/>
              <a:t> </a:t>
            </a:r>
            <a:r>
              <a:rPr lang="en-US" dirty="0" err="1"/>
              <a:t>podnosi</a:t>
            </a:r>
            <a:r>
              <a:rPr lang="en-US" dirty="0"/>
              <a:t> </a:t>
            </a:r>
            <a:r>
              <a:rPr lang="en-US" dirty="0" err="1"/>
              <a:t>zahtjev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registraciju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način</a:t>
            </a:r>
            <a:r>
              <a:rPr lang="en-US" dirty="0"/>
              <a:t> da </a:t>
            </a:r>
            <a:r>
              <a:rPr lang="en-US" dirty="0" err="1"/>
              <a:t>popuni</a:t>
            </a:r>
            <a:r>
              <a:rPr lang="en-US" dirty="0"/>
              <a:t> </a:t>
            </a:r>
            <a:r>
              <a:rPr lang="en-US" dirty="0" err="1"/>
              <a:t>odgovarajuću</a:t>
            </a:r>
            <a:r>
              <a:rPr lang="en-US" dirty="0"/>
              <a:t> </a:t>
            </a:r>
            <a:r>
              <a:rPr lang="en-US" dirty="0" err="1"/>
              <a:t>registracijsku</a:t>
            </a:r>
            <a:r>
              <a:rPr lang="en-US" dirty="0"/>
              <a:t> </a:t>
            </a:r>
            <a:r>
              <a:rPr lang="en-US" dirty="0" err="1"/>
              <a:t>formu</a:t>
            </a:r>
            <a:r>
              <a:rPr lang="en-US" dirty="0"/>
              <a:t>. </a:t>
            </a:r>
            <a:endParaRPr lang="bs-Latn-BA" dirty="0" smtClean="0"/>
          </a:p>
          <a:p>
            <a:pPr marL="0" indent="0" algn="just">
              <a:buNone/>
            </a:pPr>
            <a:endParaRPr lang="bs-Latn-BA" sz="1000" dirty="0" smtClean="0"/>
          </a:p>
          <a:p>
            <a:pPr marL="0" indent="0" algn="just">
              <a:buNone/>
            </a:pPr>
            <a:r>
              <a:rPr lang="en-US" dirty="0" err="1" smtClean="0"/>
              <a:t>Nakon</a:t>
            </a:r>
            <a:r>
              <a:rPr lang="en-US" dirty="0" smtClean="0"/>
              <a:t> </a:t>
            </a:r>
            <a:r>
              <a:rPr lang="en-US" dirty="0" err="1"/>
              <a:t>popunjavanja</a:t>
            </a:r>
            <a:r>
              <a:rPr lang="en-US" dirty="0"/>
              <a:t> </a:t>
            </a:r>
            <a:r>
              <a:rPr lang="en-US" dirty="0" err="1"/>
              <a:t>registracijske</a:t>
            </a:r>
            <a:r>
              <a:rPr lang="en-US" dirty="0"/>
              <a:t> </a:t>
            </a:r>
            <a:r>
              <a:rPr lang="en-US" dirty="0" err="1"/>
              <a:t>forme</a:t>
            </a:r>
            <a:r>
              <a:rPr lang="en-US" dirty="0"/>
              <a:t> </a:t>
            </a:r>
            <a:r>
              <a:rPr lang="en-US" dirty="0" err="1"/>
              <a:t>generiše</a:t>
            </a:r>
            <a:r>
              <a:rPr lang="en-US" dirty="0"/>
              <a:t> se </a:t>
            </a:r>
            <a:r>
              <a:rPr lang="en-US" dirty="0" err="1"/>
              <a:t>odgovarajući</a:t>
            </a:r>
            <a:r>
              <a:rPr lang="en-US" dirty="0"/>
              <a:t> </a:t>
            </a:r>
            <a:r>
              <a:rPr lang="en-US" dirty="0" err="1"/>
              <a:t>obrazac</a:t>
            </a:r>
            <a:r>
              <a:rPr lang="en-US" dirty="0"/>
              <a:t>, </a:t>
            </a:r>
            <a:r>
              <a:rPr lang="en-US" dirty="0" err="1"/>
              <a:t>koji</a:t>
            </a:r>
            <a:r>
              <a:rPr lang="en-US" dirty="0"/>
              <a:t> </a:t>
            </a:r>
            <a:r>
              <a:rPr lang="en-US" dirty="0" err="1"/>
              <a:t>korisnik</a:t>
            </a:r>
            <a:r>
              <a:rPr lang="en-US" dirty="0"/>
              <a:t> </a:t>
            </a:r>
            <a:r>
              <a:rPr lang="en-US" dirty="0" err="1"/>
              <a:t>štampa</a:t>
            </a:r>
            <a:r>
              <a:rPr lang="en-US" dirty="0"/>
              <a:t>,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potpisom</a:t>
            </a:r>
            <a:r>
              <a:rPr lang="en-US" dirty="0"/>
              <a:t> </a:t>
            </a:r>
            <a:r>
              <a:rPr lang="en-US" dirty="0" err="1"/>
              <a:t>odgovorne</a:t>
            </a:r>
            <a:r>
              <a:rPr lang="en-US" dirty="0"/>
              <a:t> </a:t>
            </a:r>
            <a:r>
              <a:rPr lang="en-US" dirty="0" err="1"/>
              <a:t>osobe</a:t>
            </a:r>
            <a:r>
              <a:rPr lang="en-US" dirty="0"/>
              <a:t>, </a:t>
            </a:r>
            <a:r>
              <a:rPr lang="en-US" dirty="0" err="1"/>
              <a:t>otiskom</a:t>
            </a:r>
            <a:r>
              <a:rPr lang="en-US" dirty="0"/>
              <a:t> </a:t>
            </a:r>
            <a:r>
              <a:rPr lang="en-US" dirty="0" err="1"/>
              <a:t>pečata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odgovarajućim</a:t>
            </a:r>
            <a:r>
              <a:rPr lang="en-US" dirty="0"/>
              <a:t> </a:t>
            </a:r>
            <a:r>
              <a:rPr lang="en-US" dirty="0" err="1"/>
              <a:t>prilogom</a:t>
            </a:r>
            <a:r>
              <a:rPr lang="en-US" dirty="0"/>
              <a:t> </a:t>
            </a:r>
            <a:r>
              <a:rPr lang="en-US" dirty="0" err="1"/>
              <a:t>dostavlja</a:t>
            </a:r>
            <a:r>
              <a:rPr lang="en-US" dirty="0"/>
              <a:t> </a:t>
            </a:r>
            <a:r>
              <a:rPr lang="en-US" dirty="0" err="1"/>
              <a:t>Agenciji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javne</a:t>
            </a:r>
            <a:r>
              <a:rPr lang="en-US" dirty="0"/>
              <a:t> </a:t>
            </a:r>
            <a:r>
              <a:rPr lang="en-US" dirty="0" err="1"/>
              <a:t>nabavke</a:t>
            </a:r>
            <a:r>
              <a:rPr lang="en-US" dirty="0"/>
              <a:t> </a:t>
            </a:r>
            <a:r>
              <a:rPr lang="en-US" dirty="0" err="1" smtClean="0"/>
              <a:t>BiH</a:t>
            </a:r>
            <a:r>
              <a:rPr lang="en-US" dirty="0" smtClean="0"/>
              <a:t>.</a:t>
            </a:r>
            <a:endParaRPr lang="en-US" dirty="0"/>
          </a:p>
          <a:p>
            <a:pPr marL="0" indent="0" algn="just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935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924339"/>
            <a:ext cx="8366085" cy="864704"/>
          </a:xfrm>
        </p:spPr>
        <p:txBody>
          <a:bodyPr>
            <a:noAutofit/>
          </a:bodyPr>
          <a:lstStyle/>
          <a:p>
            <a:pPr algn="ctr"/>
            <a:r>
              <a:rPr lang="pl-PL" sz="4000" dirty="0" smtClean="0">
                <a:latin typeface="+mn-lt"/>
              </a:rPr>
              <a:t>Registracija korisnika Portala</a:t>
            </a:r>
            <a:endParaRPr lang="en-US" sz="40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88435"/>
            <a:ext cx="8224452" cy="4641574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bs-Latn-BA" dirty="0" smtClean="0"/>
              <a:t>Zahtjev </a:t>
            </a:r>
            <a:r>
              <a:rPr lang="bs-Latn-BA" dirty="0"/>
              <a:t>za registraciju minimalno sadrži slijedeće podatke o korisniku Portala:</a:t>
            </a:r>
          </a:p>
          <a:p>
            <a:pPr marL="0" indent="0" algn="just">
              <a:buNone/>
            </a:pPr>
            <a:r>
              <a:rPr lang="bs-Latn-BA" dirty="0"/>
              <a:t> </a:t>
            </a:r>
          </a:p>
          <a:p>
            <a:pPr marL="971550" lvl="1" indent="-514350" algn="just">
              <a:buFont typeface="+mj-lt"/>
              <a:buAutoNum type="alphaLcParenR"/>
            </a:pPr>
            <a:r>
              <a:rPr lang="bs-Latn-BA" dirty="0" smtClean="0"/>
              <a:t>Naziv</a:t>
            </a:r>
            <a:r>
              <a:rPr lang="bs-Latn-BA" dirty="0"/>
              <a:t>,</a:t>
            </a:r>
          </a:p>
          <a:p>
            <a:pPr marL="971550" lvl="1" indent="-514350" algn="just">
              <a:buFont typeface="+mj-lt"/>
              <a:buAutoNum type="alphaLcParenR"/>
            </a:pPr>
            <a:r>
              <a:rPr lang="bs-Latn-BA" dirty="0" smtClean="0"/>
              <a:t>IDB/JIB</a:t>
            </a:r>
            <a:r>
              <a:rPr lang="bs-Latn-BA" dirty="0"/>
              <a:t>, </a:t>
            </a:r>
          </a:p>
          <a:p>
            <a:pPr marL="971550" lvl="1" indent="-514350" algn="just">
              <a:buFont typeface="+mj-lt"/>
              <a:buAutoNum type="alphaLcParenR"/>
            </a:pPr>
            <a:r>
              <a:rPr lang="bs-Latn-BA" dirty="0" smtClean="0"/>
              <a:t>Nivo </a:t>
            </a:r>
            <a:r>
              <a:rPr lang="bs-Latn-BA" dirty="0"/>
              <a:t>(za ugovorni organ),</a:t>
            </a:r>
          </a:p>
          <a:p>
            <a:pPr marL="971550" lvl="1" indent="-514350" algn="just">
              <a:buFont typeface="+mj-lt"/>
              <a:buAutoNum type="alphaLcParenR"/>
            </a:pPr>
            <a:r>
              <a:rPr lang="bs-Latn-BA" dirty="0" smtClean="0"/>
              <a:t>Djelatnost</a:t>
            </a:r>
            <a:r>
              <a:rPr lang="bs-Latn-BA" dirty="0"/>
              <a:t>, </a:t>
            </a:r>
          </a:p>
          <a:p>
            <a:pPr marL="971550" lvl="1" indent="-514350" algn="just">
              <a:buFont typeface="+mj-lt"/>
              <a:buAutoNum type="alphaLcParenR"/>
            </a:pPr>
            <a:r>
              <a:rPr lang="bs-Latn-BA" dirty="0" smtClean="0"/>
              <a:t>Sjedište</a:t>
            </a:r>
            <a:r>
              <a:rPr lang="bs-Latn-BA" dirty="0"/>
              <a:t>, </a:t>
            </a:r>
          </a:p>
          <a:p>
            <a:pPr marL="971550" lvl="1" indent="-514350" algn="just">
              <a:buFont typeface="+mj-lt"/>
              <a:buAutoNum type="alphaLcParenR"/>
            </a:pPr>
            <a:r>
              <a:rPr lang="bs-Latn-BA" dirty="0" smtClean="0"/>
              <a:t>Kontakt </a:t>
            </a:r>
            <a:r>
              <a:rPr lang="bs-Latn-BA" dirty="0"/>
              <a:t>podatke,</a:t>
            </a:r>
          </a:p>
          <a:p>
            <a:pPr marL="971550" lvl="1" indent="-514350" algn="just">
              <a:buFont typeface="+mj-lt"/>
              <a:buAutoNum type="alphaLcParenR"/>
            </a:pPr>
            <a:r>
              <a:rPr lang="bs-Latn-BA" dirty="0" smtClean="0"/>
              <a:t>Podatke </a:t>
            </a:r>
            <a:r>
              <a:rPr lang="bs-Latn-BA" dirty="0"/>
              <a:t>o operateru,</a:t>
            </a:r>
          </a:p>
          <a:p>
            <a:pPr marL="971550" lvl="1" indent="-514350" algn="just">
              <a:buFont typeface="+mj-lt"/>
              <a:buAutoNum type="alphaLcParenR"/>
            </a:pPr>
            <a:r>
              <a:rPr lang="bs-Latn-BA" dirty="0" smtClean="0"/>
              <a:t>Podatke </a:t>
            </a:r>
            <a:r>
              <a:rPr lang="bs-Latn-BA" dirty="0"/>
              <a:t>o odgovornoj osobi,</a:t>
            </a:r>
          </a:p>
          <a:p>
            <a:pPr marL="971550" lvl="1" indent="-514350" algn="just">
              <a:buFont typeface="+mj-lt"/>
              <a:buAutoNum type="alphaLcParenR"/>
            </a:pPr>
            <a:r>
              <a:rPr lang="bs-Latn-BA" dirty="0" smtClean="0"/>
              <a:t>Status </a:t>
            </a:r>
            <a:r>
              <a:rPr lang="bs-Latn-BA" dirty="0"/>
              <a:t>privrednog subjekta – mikro/mali, srednji ili veliki.</a:t>
            </a:r>
          </a:p>
          <a:p>
            <a:pPr marL="0" indent="0" algn="just">
              <a:buNone/>
            </a:pPr>
            <a:endParaRPr lang="bs-Latn-BA" dirty="0" smtClean="0"/>
          </a:p>
        </p:txBody>
      </p:sp>
    </p:spTree>
    <p:extLst>
      <p:ext uri="{BB962C8B-B14F-4D97-AF65-F5344CB8AC3E}">
        <p14:creationId xmlns:p14="http://schemas.microsoft.com/office/powerpoint/2010/main" val="1809124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834887"/>
            <a:ext cx="8366085" cy="954156"/>
          </a:xfrm>
        </p:spPr>
        <p:txBody>
          <a:bodyPr>
            <a:noAutofit/>
          </a:bodyPr>
          <a:lstStyle/>
          <a:p>
            <a:pPr algn="ctr"/>
            <a:r>
              <a:rPr lang="pl-PL" sz="4000" dirty="0" smtClean="0">
                <a:latin typeface="+mn-lt"/>
              </a:rPr>
              <a:t>Registracija korisnika Portala</a:t>
            </a:r>
            <a:endParaRPr lang="en-US" sz="40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89652"/>
            <a:ext cx="8224452" cy="4840357"/>
          </a:xfrm>
        </p:spPr>
        <p:txBody>
          <a:bodyPr>
            <a:normAutofit fontScale="92500" lnSpcReduction="200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bs-Latn-BA" dirty="0" smtClean="0"/>
              <a:t>Nakon </a:t>
            </a:r>
            <a:r>
              <a:rPr lang="bs-Latn-BA" dirty="0"/>
              <a:t>prijema zahtjeva za registraciju Agencija odobrava zahtjev za registraciju, čime korisnik postaje registrovan korisnik i stiče pravo prijave na Portal</a:t>
            </a:r>
            <a:r>
              <a:rPr lang="bs-Latn-BA" dirty="0" smtClean="0"/>
              <a:t>.</a:t>
            </a:r>
            <a:endParaRPr lang="bs-Latn-BA" sz="1000" dirty="0"/>
          </a:p>
          <a:p>
            <a:pPr algn="just">
              <a:buFont typeface="Wingdings" panose="05000000000000000000" pitchFamily="2" charset="2"/>
              <a:buChar char="Ø"/>
            </a:pPr>
            <a:r>
              <a:rPr lang="bs-Latn-BA" dirty="0" smtClean="0"/>
              <a:t>Postupak </a:t>
            </a:r>
            <a:r>
              <a:rPr lang="bs-Latn-BA" dirty="0"/>
              <a:t>odobravanja registracije, sticanja prava pristupa, kao i onemogućavanja prava pristupa korisnika Portalu bit će uređen posebnim aktom koji donosi direktor Agencije u roku od 30 dana od dana početka primjene ovog Uputstva. 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dirty="0" err="1" smtClean="0"/>
              <a:t>Privredni</a:t>
            </a:r>
            <a:r>
              <a:rPr lang="en-US" dirty="0" smtClean="0"/>
              <a:t> </a:t>
            </a:r>
            <a:r>
              <a:rPr lang="en-US" dirty="0" err="1" smtClean="0"/>
              <a:t>subjekt</a:t>
            </a:r>
            <a:r>
              <a:rPr lang="bs-Latn-BA" dirty="0" smtClean="0"/>
              <a:t>i </a:t>
            </a:r>
            <a:r>
              <a:rPr lang="en-US" dirty="0" err="1" smtClean="0"/>
              <a:t>ima</a:t>
            </a:r>
            <a:r>
              <a:rPr lang="bs-Latn-BA" dirty="0" smtClean="0"/>
              <a:t>ju</a:t>
            </a:r>
            <a:r>
              <a:rPr lang="en-US" dirty="0" smtClean="0"/>
              <a:t> </a:t>
            </a:r>
            <a:r>
              <a:rPr lang="en-US" dirty="0" err="1"/>
              <a:t>mogućnost</a:t>
            </a:r>
            <a:r>
              <a:rPr lang="en-US" dirty="0"/>
              <a:t> da, </a:t>
            </a:r>
            <a:r>
              <a:rPr lang="en-US" dirty="0" err="1"/>
              <a:t>nakon</a:t>
            </a:r>
            <a:r>
              <a:rPr lang="en-US" dirty="0"/>
              <a:t> </a:t>
            </a:r>
            <a:r>
              <a:rPr lang="en-US" dirty="0" err="1"/>
              <a:t>aktiviranja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Portalu</a:t>
            </a:r>
            <a:r>
              <a:rPr lang="en-US" dirty="0"/>
              <a:t>, </a:t>
            </a:r>
            <a:r>
              <a:rPr lang="en-US" dirty="0" err="1"/>
              <a:t>izvrši</a:t>
            </a:r>
            <a:r>
              <a:rPr lang="en-US" dirty="0"/>
              <a:t> </a:t>
            </a:r>
            <a:r>
              <a:rPr lang="en-US" dirty="0" err="1"/>
              <a:t>unos</a:t>
            </a:r>
            <a:r>
              <a:rPr lang="en-US" dirty="0"/>
              <a:t> </a:t>
            </a:r>
            <a:r>
              <a:rPr lang="en-US" dirty="0" err="1"/>
              <a:t>podataka</a:t>
            </a:r>
            <a:r>
              <a:rPr lang="en-US" dirty="0"/>
              <a:t> o </a:t>
            </a:r>
            <a:r>
              <a:rPr lang="en-US" dirty="0" err="1"/>
              <a:t>privrednom</a:t>
            </a:r>
            <a:r>
              <a:rPr lang="en-US" dirty="0"/>
              <a:t> </a:t>
            </a:r>
            <a:r>
              <a:rPr lang="en-US" dirty="0" err="1"/>
              <a:t>subjektu</a:t>
            </a:r>
            <a:r>
              <a:rPr lang="en-US" dirty="0"/>
              <a:t> u </a:t>
            </a:r>
            <a:r>
              <a:rPr lang="en-US" dirty="0" err="1"/>
              <a:t>cilju</a:t>
            </a:r>
            <a:r>
              <a:rPr lang="en-US" dirty="0"/>
              <a:t> </a:t>
            </a:r>
            <a:r>
              <a:rPr lang="en-US" dirty="0" err="1"/>
              <a:t>prezentacije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promocije</a:t>
            </a:r>
            <a:r>
              <a:rPr lang="en-US" dirty="0"/>
              <a:t> (</a:t>
            </a:r>
            <a:r>
              <a:rPr lang="en-US" dirty="0" err="1"/>
              <a:t>detaljan</a:t>
            </a:r>
            <a:r>
              <a:rPr lang="en-US" dirty="0"/>
              <a:t> </a:t>
            </a:r>
            <a:r>
              <a:rPr lang="en-US" dirty="0" err="1"/>
              <a:t>opis</a:t>
            </a:r>
            <a:r>
              <a:rPr lang="en-US" dirty="0"/>
              <a:t> </a:t>
            </a:r>
            <a:r>
              <a:rPr lang="en-US" dirty="0" err="1"/>
              <a:t>djelatnosti</a:t>
            </a:r>
            <a:r>
              <a:rPr lang="en-US" dirty="0"/>
              <a:t>, reference, </a:t>
            </a:r>
            <a:r>
              <a:rPr lang="en-US" dirty="0" err="1"/>
              <a:t>postavljanje</a:t>
            </a:r>
            <a:r>
              <a:rPr lang="en-US" dirty="0"/>
              <a:t> </a:t>
            </a:r>
            <a:r>
              <a:rPr lang="en-US" dirty="0" err="1"/>
              <a:t>kataloga</a:t>
            </a:r>
            <a:r>
              <a:rPr lang="en-US" dirty="0"/>
              <a:t>, </a:t>
            </a:r>
            <a:r>
              <a:rPr lang="en-US" dirty="0" err="1"/>
              <a:t>brošura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sl.). </a:t>
            </a:r>
            <a:r>
              <a:rPr lang="en-US" dirty="0" err="1"/>
              <a:t>Privredni</a:t>
            </a:r>
            <a:r>
              <a:rPr lang="en-US" dirty="0"/>
              <a:t> </a:t>
            </a:r>
            <a:r>
              <a:rPr lang="en-US" dirty="0" err="1"/>
              <a:t>subjekt</a:t>
            </a:r>
            <a:r>
              <a:rPr lang="en-US" dirty="0"/>
              <a:t> je </a:t>
            </a:r>
            <a:r>
              <a:rPr lang="en-US" dirty="0" err="1"/>
              <a:t>odgovoran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sadržaj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tačnost</a:t>
            </a:r>
            <a:r>
              <a:rPr lang="en-US" dirty="0"/>
              <a:t> </a:t>
            </a:r>
            <a:r>
              <a:rPr lang="en-US" dirty="0" err="1" smtClean="0"/>
              <a:t>podataka</a:t>
            </a:r>
            <a:r>
              <a:rPr lang="en-US" dirty="0" smtClean="0"/>
              <a:t>.</a:t>
            </a:r>
            <a:endParaRPr lang="bs-Latn-BA" dirty="0" smtClean="0"/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dirty="0" err="1" smtClean="0"/>
              <a:t>Agencija</a:t>
            </a:r>
            <a:r>
              <a:rPr lang="en-US" dirty="0" smtClean="0"/>
              <a:t> </a:t>
            </a:r>
            <a:r>
              <a:rPr lang="en-US" dirty="0" err="1"/>
              <a:t>zadržava</a:t>
            </a:r>
            <a:r>
              <a:rPr lang="en-US" dirty="0"/>
              <a:t> </a:t>
            </a:r>
            <a:r>
              <a:rPr lang="en-US" dirty="0" err="1"/>
              <a:t>pravo</a:t>
            </a:r>
            <a:r>
              <a:rPr lang="en-US" dirty="0"/>
              <a:t> </a:t>
            </a:r>
            <a:r>
              <a:rPr lang="en-US" dirty="0" err="1"/>
              <a:t>brisanja</a:t>
            </a:r>
            <a:r>
              <a:rPr lang="en-US" dirty="0"/>
              <a:t> </a:t>
            </a:r>
            <a:r>
              <a:rPr lang="en-US" dirty="0" err="1"/>
              <a:t>svakog</a:t>
            </a:r>
            <a:r>
              <a:rPr lang="en-US" dirty="0"/>
              <a:t> </a:t>
            </a:r>
            <a:r>
              <a:rPr lang="en-US" dirty="0" err="1"/>
              <a:t>neprimjerenog</a:t>
            </a:r>
            <a:r>
              <a:rPr lang="en-US" dirty="0"/>
              <a:t> </a:t>
            </a:r>
            <a:r>
              <a:rPr lang="en-US" dirty="0" err="1"/>
              <a:t>sadržaja</a:t>
            </a:r>
            <a:r>
              <a:rPr lang="en-US" dirty="0"/>
              <a:t> </a:t>
            </a:r>
            <a:r>
              <a:rPr lang="en-US" dirty="0" err="1"/>
              <a:t>iz</a:t>
            </a:r>
            <a:r>
              <a:rPr lang="en-US" dirty="0"/>
              <a:t> </a:t>
            </a:r>
            <a:r>
              <a:rPr lang="bs-Latn-BA" dirty="0" smtClean="0"/>
              <a:t>prethodne alineje</a:t>
            </a:r>
            <a:r>
              <a:rPr lang="en-US" dirty="0" smtClean="0"/>
              <a:t>.  </a:t>
            </a:r>
            <a:endParaRPr lang="en-US" dirty="0"/>
          </a:p>
          <a:p>
            <a:pPr marL="0" indent="0" algn="just">
              <a:buNone/>
            </a:pPr>
            <a:endParaRPr lang="bs-Latn-BA" dirty="0"/>
          </a:p>
          <a:p>
            <a:pPr marL="0" indent="0" algn="just">
              <a:buNone/>
            </a:pPr>
            <a:endParaRPr lang="bs-Latn-BA" dirty="0" smtClean="0"/>
          </a:p>
        </p:txBody>
      </p:sp>
    </p:spTree>
    <p:extLst>
      <p:ext uri="{BB962C8B-B14F-4D97-AF65-F5344CB8AC3E}">
        <p14:creationId xmlns:p14="http://schemas.microsoft.com/office/powerpoint/2010/main" val="196843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616226"/>
            <a:ext cx="8366085" cy="1172817"/>
          </a:xfrm>
        </p:spPr>
        <p:txBody>
          <a:bodyPr>
            <a:noAutofit/>
          </a:bodyPr>
          <a:lstStyle/>
          <a:p>
            <a:pPr algn="ctr"/>
            <a:r>
              <a:rPr lang="pl-PL" sz="4000" dirty="0" smtClean="0">
                <a:latin typeface="+mn-lt"/>
              </a:rPr>
              <a:t>Obavještenja</a:t>
            </a:r>
            <a:endParaRPr lang="en-US" sz="40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357" y="1480931"/>
            <a:ext cx="8696739" cy="5218044"/>
          </a:xfrm>
        </p:spPr>
        <p:txBody>
          <a:bodyPr>
            <a:normAutofit fontScale="70000" lnSpcReduction="200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bs-Latn-BA" dirty="0" smtClean="0"/>
              <a:t>Ugovorni </a:t>
            </a:r>
            <a:r>
              <a:rPr lang="bs-Latn-BA" dirty="0"/>
              <a:t>organ sva obavještenja objavljuje na Portalu.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s-Latn-BA" dirty="0" smtClean="0"/>
              <a:t>Obavještenja </a:t>
            </a:r>
            <a:r>
              <a:rPr lang="bs-Latn-BA" dirty="0"/>
              <a:t>su javno dostupna na Portalu trenutkom slanja obavještenja na objavu.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s-Latn-BA" dirty="0" smtClean="0"/>
              <a:t>Sažetak </a:t>
            </a:r>
            <a:r>
              <a:rPr lang="bs-Latn-BA" dirty="0"/>
              <a:t>obavještenja se objavljuje u „Službenom glasniku BiH“.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s-Latn-BA" dirty="0" smtClean="0"/>
              <a:t>Obavještenja </a:t>
            </a:r>
            <a:r>
              <a:rPr lang="bs-Latn-BA" dirty="0"/>
              <a:t>koja se objavljuju na Portalu su:</a:t>
            </a:r>
          </a:p>
          <a:p>
            <a:pPr marL="0" indent="0" algn="just">
              <a:buNone/>
            </a:pPr>
            <a:endParaRPr lang="bs-Latn-BA" sz="1400" dirty="0"/>
          </a:p>
          <a:p>
            <a:pPr marL="746125" lvl="1" indent="-288925" algn="just">
              <a:buFont typeface="+mj-lt"/>
              <a:buAutoNum type="alphaLcParenR"/>
            </a:pPr>
            <a:r>
              <a:rPr lang="bs-Latn-BA" dirty="0" smtClean="0"/>
              <a:t>Obavještenje </a:t>
            </a:r>
            <a:r>
              <a:rPr lang="bs-Latn-BA" dirty="0"/>
              <a:t>o nabavci, uključujući i sažetak obavještenja o nabavci na engleskom jeziku,</a:t>
            </a:r>
          </a:p>
          <a:p>
            <a:pPr marL="746125" lvl="1" indent="-288925" algn="just">
              <a:buFont typeface="+mj-lt"/>
              <a:buAutoNum type="alphaLcParenR"/>
            </a:pPr>
            <a:r>
              <a:rPr lang="bs-Latn-BA" dirty="0" smtClean="0"/>
              <a:t>Obavještenje </a:t>
            </a:r>
            <a:r>
              <a:rPr lang="bs-Latn-BA" dirty="0"/>
              <a:t>o nabavci za usluge iz Aneksa II Zakona o javnim nabavkama,</a:t>
            </a:r>
          </a:p>
          <a:p>
            <a:pPr marL="746125" lvl="1" indent="-288925" algn="just">
              <a:buFont typeface="+mj-lt"/>
              <a:buAutoNum type="alphaLcParenR"/>
            </a:pPr>
            <a:r>
              <a:rPr lang="bs-Latn-BA" dirty="0" smtClean="0"/>
              <a:t>Obavještenje </a:t>
            </a:r>
            <a:r>
              <a:rPr lang="bs-Latn-BA" dirty="0"/>
              <a:t>o dodjeli ugovora,</a:t>
            </a:r>
          </a:p>
          <a:p>
            <a:pPr marL="746125" lvl="1" indent="-288925" algn="just">
              <a:buFont typeface="+mj-lt"/>
              <a:buAutoNum type="alphaLcParenR"/>
            </a:pPr>
            <a:r>
              <a:rPr lang="bs-Latn-BA" dirty="0" smtClean="0"/>
              <a:t>Godišnje </a:t>
            </a:r>
            <a:r>
              <a:rPr lang="bs-Latn-BA" dirty="0"/>
              <a:t>obavještenje o dodjeli ugovora iz Aneksa II Zakona o javnim nabavkama,</a:t>
            </a:r>
          </a:p>
          <a:p>
            <a:pPr marL="746125" lvl="1" indent="-288925" algn="just">
              <a:buFont typeface="+mj-lt"/>
              <a:buAutoNum type="alphaLcParenR"/>
            </a:pPr>
            <a:r>
              <a:rPr lang="bs-Latn-BA" dirty="0" smtClean="0"/>
              <a:t>Godišnje </a:t>
            </a:r>
            <a:r>
              <a:rPr lang="bs-Latn-BA" dirty="0"/>
              <a:t>obavještenje o dodjeli ugovora iz oblasti odbrane i sigurnosti,</a:t>
            </a:r>
          </a:p>
          <a:p>
            <a:pPr marL="746125" lvl="1" indent="-288925" algn="just">
              <a:buFont typeface="+mj-lt"/>
              <a:buAutoNum type="alphaLcParenR"/>
            </a:pPr>
            <a:r>
              <a:rPr lang="bs-Latn-BA" dirty="0" smtClean="0"/>
              <a:t>Godišnje </a:t>
            </a:r>
            <a:r>
              <a:rPr lang="bs-Latn-BA" dirty="0"/>
              <a:t>obavještenje o dodjeli ugovora koje dodjeljuju diplomatsko-konzularna predstavništva i misije Bosne i Hercegovine,</a:t>
            </a:r>
          </a:p>
          <a:p>
            <a:pPr marL="746125" lvl="1" indent="-288925" algn="just">
              <a:buFont typeface="+mj-lt"/>
              <a:buAutoNum type="alphaLcParenR"/>
            </a:pPr>
            <a:r>
              <a:rPr lang="bs-Latn-BA" dirty="0" smtClean="0"/>
              <a:t>Godišnje </a:t>
            </a:r>
            <a:r>
              <a:rPr lang="bs-Latn-BA" dirty="0"/>
              <a:t>obavještenje o dodjeli ugovora za okvirni sporazum,</a:t>
            </a:r>
          </a:p>
          <a:p>
            <a:pPr marL="746125" lvl="1" indent="-288925" algn="just">
              <a:buFont typeface="+mj-lt"/>
              <a:buAutoNum type="alphaLcParenR"/>
            </a:pPr>
            <a:r>
              <a:rPr lang="bs-Latn-BA" dirty="0" smtClean="0"/>
              <a:t>Obavještenje </a:t>
            </a:r>
            <a:r>
              <a:rPr lang="bs-Latn-BA" dirty="0"/>
              <a:t>o poništenju postupka javne nabavke, </a:t>
            </a:r>
          </a:p>
          <a:p>
            <a:pPr marL="746125" lvl="1" indent="-288925" algn="just">
              <a:buFont typeface="+mj-lt"/>
              <a:buAutoNum type="alphaLcParenR"/>
            </a:pPr>
            <a:r>
              <a:rPr lang="bs-Latn-BA" dirty="0" smtClean="0"/>
              <a:t>Dobrovoljno </a:t>
            </a:r>
            <a:r>
              <a:rPr lang="bs-Latn-BA" dirty="0"/>
              <a:t>ex ante obavještenje o transparentnosti, </a:t>
            </a:r>
          </a:p>
          <a:p>
            <a:pPr marL="746125" lvl="1" indent="-288925" algn="just">
              <a:buFont typeface="+mj-lt"/>
              <a:buAutoNum type="alphaLcParenR"/>
            </a:pPr>
            <a:r>
              <a:rPr lang="bs-Latn-BA" dirty="0" smtClean="0"/>
              <a:t>Prethodno </a:t>
            </a:r>
            <a:r>
              <a:rPr lang="bs-Latn-BA" dirty="0"/>
              <a:t>informativno obavještenje,</a:t>
            </a:r>
          </a:p>
          <a:p>
            <a:pPr marL="746125" lvl="1" indent="-288925" algn="just">
              <a:buFont typeface="+mj-lt"/>
              <a:buAutoNum type="alphaLcParenR"/>
            </a:pPr>
            <a:r>
              <a:rPr lang="bs-Latn-BA" dirty="0" smtClean="0"/>
              <a:t>Obavještenje </a:t>
            </a:r>
            <a:r>
              <a:rPr lang="bs-Latn-BA" dirty="0"/>
              <a:t>o uspostavljanju sistema kvalifikacije,</a:t>
            </a:r>
          </a:p>
          <a:p>
            <a:pPr marL="746125" lvl="1" indent="-288925" algn="just">
              <a:buFont typeface="+mj-lt"/>
              <a:buAutoNum type="alphaLcParenR"/>
            </a:pPr>
            <a:r>
              <a:rPr lang="bs-Latn-BA" dirty="0" smtClean="0"/>
              <a:t>Ispravka </a:t>
            </a:r>
            <a:r>
              <a:rPr lang="bs-Latn-BA" dirty="0"/>
              <a:t>obavještenja. </a:t>
            </a:r>
          </a:p>
          <a:p>
            <a:pPr marL="0" indent="0" algn="just">
              <a:buNone/>
            </a:pPr>
            <a:endParaRPr lang="bs-Latn-BA" dirty="0" smtClean="0"/>
          </a:p>
        </p:txBody>
      </p:sp>
    </p:spTree>
    <p:extLst>
      <p:ext uri="{BB962C8B-B14F-4D97-AF65-F5344CB8AC3E}">
        <p14:creationId xmlns:p14="http://schemas.microsoft.com/office/powerpoint/2010/main" val="3932626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795130"/>
            <a:ext cx="8366085" cy="993913"/>
          </a:xfrm>
        </p:spPr>
        <p:txBody>
          <a:bodyPr>
            <a:noAutofit/>
          </a:bodyPr>
          <a:lstStyle/>
          <a:p>
            <a:pPr algn="ctr"/>
            <a:r>
              <a:rPr lang="pl-PL" sz="4000" dirty="0" smtClean="0">
                <a:latin typeface="+mn-lt"/>
              </a:rPr>
              <a:t>Tenderska dokumentacija</a:t>
            </a:r>
            <a:endParaRPr lang="en-US" sz="40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357" y="1967948"/>
            <a:ext cx="8696739" cy="473102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bs-Latn-BA" dirty="0" smtClean="0"/>
              <a:t>Ugovorni </a:t>
            </a:r>
            <a:r>
              <a:rPr lang="bs-Latn-BA" dirty="0"/>
              <a:t>organ objavljuje tendersku dokumentaciju na Portalu. Novčana naknada za tendersku dokumentaciju se ne može zahtijevati.</a:t>
            </a:r>
          </a:p>
          <a:p>
            <a:pPr marL="0" indent="0" algn="just">
              <a:buNone/>
            </a:pPr>
            <a:endParaRPr lang="bs-Latn-BA" sz="1000" dirty="0"/>
          </a:p>
          <a:p>
            <a:pPr marL="0" indent="0" algn="just">
              <a:buNone/>
            </a:pPr>
            <a:r>
              <a:rPr lang="bs-Latn-BA" dirty="0" smtClean="0"/>
              <a:t>Tenderska </a:t>
            </a:r>
            <a:r>
              <a:rPr lang="bs-Latn-BA" dirty="0"/>
              <a:t>dokumentacija se objavljuje istovremeno sa obavještenjem o nabavci. Za višefazne postupke istovremeno sa obavještenjem o nabavci objavljuje se prvi dio tenderske dokumentacije, a ostali dijelovi tenderske dokumentacije će biti dostupni na Portalu samo kvalifikovanim kandidatima.</a:t>
            </a:r>
          </a:p>
          <a:p>
            <a:pPr marL="0" indent="0" algn="just">
              <a:buNone/>
            </a:pPr>
            <a:endParaRPr lang="bs-Latn-BA" dirty="0" smtClean="0"/>
          </a:p>
        </p:txBody>
      </p:sp>
    </p:spTree>
    <p:extLst>
      <p:ext uri="{BB962C8B-B14F-4D97-AF65-F5344CB8AC3E}">
        <p14:creationId xmlns:p14="http://schemas.microsoft.com/office/powerpoint/2010/main" val="2884338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795130"/>
            <a:ext cx="8366085" cy="993913"/>
          </a:xfrm>
        </p:spPr>
        <p:txBody>
          <a:bodyPr>
            <a:noAutofit/>
          </a:bodyPr>
          <a:lstStyle/>
          <a:p>
            <a:pPr algn="ctr"/>
            <a:r>
              <a:rPr lang="pl-PL" sz="4000" dirty="0" smtClean="0">
                <a:latin typeface="+mn-lt"/>
              </a:rPr>
              <a:t>Tenderska dokumentacija</a:t>
            </a:r>
            <a:endParaRPr lang="en-US" sz="40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357" y="1789043"/>
            <a:ext cx="8696739" cy="4909931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bs-Latn-BA" dirty="0" smtClean="0"/>
              <a:t>U </a:t>
            </a:r>
            <a:r>
              <a:rPr lang="bs-Latn-BA" dirty="0"/>
              <a:t>slučajevima iz člana 21. tač. a), b) i c) Zakona ugovorni organ objavljuje na Portalu informacije o pregovaračkom postupku bez objave obavještenja o nabavci koji namjerava provoditi na način da će tendersku dokumentaciju učiniti dostupnom za sve zainteresirane kandidate. Ostali dijelovi tenderske dokumentacije će biti dostupni na Portalu samo kvalifikovanim kandidatima.</a:t>
            </a:r>
          </a:p>
          <a:p>
            <a:pPr marL="0" indent="0" algn="just">
              <a:buNone/>
            </a:pPr>
            <a:endParaRPr lang="bs-Latn-BA" sz="1100" dirty="0"/>
          </a:p>
          <a:p>
            <a:pPr marL="0" indent="0" algn="just">
              <a:buNone/>
            </a:pPr>
            <a:r>
              <a:rPr lang="bs-Latn-BA" dirty="0" smtClean="0"/>
              <a:t>U </a:t>
            </a:r>
            <a:r>
              <a:rPr lang="bs-Latn-BA" dirty="0"/>
              <a:t>slučajevima iz člana 21. tačka d) Zakona ugovorni organ može objaviti na Portalu informacije o pregovaračkom postupku bez objave obavještenja o nabavci koji namjerava provoditi na način da će tendersku dokumentaciju učiniti dostupnom za sve zainteresirane kandidate. Ostali dijelovi tenderske dokumentacije će biti dostupni na Portalu samo kvalifikovanim kandidatima.</a:t>
            </a:r>
          </a:p>
          <a:p>
            <a:pPr marL="0" indent="0" algn="just">
              <a:buNone/>
            </a:pPr>
            <a:endParaRPr lang="bs-Latn-BA" dirty="0" smtClean="0"/>
          </a:p>
        </p:txBody>
      </p:sp>
    </p:spTree>
    <p:extLst>
      <p:ext uri="{BB962C8B-B14F-4D97-AF65-F5344CB8AC3E}">
        <p14:creationId xmlns:p14="http://schemas.microsoft.com/office/powerpoint/2010/main" val="2307472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324</TotalTime>
  <Words>1110</Words>
  <Application>Microsoft Office PowerPoint</Application>
  <PresentationFormat>On-screen Show (4:3)</PresentationFormat>
  <Paragraphs>93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Wingdings</vt:lpstr>
      <vt:lpstr>Office Theme</vt:lpstr>
      <vt:lpstr>ZAKON O IZMJENAMA I DOPUNAMA  ZAKONA O JAVNIM NABAVKAMA </vt:lpstr>
      <vt:lpstr>Uputstvo</vt:lpstr>
      <vt:lpstr>Portal javnih nabavki</vt:lpstr>
      <vt:lpstr>Registracija korisnika Portala</vt:lpstr>
      <vt:lpstr>Registracija korisnika Portala</vt:lpstr>
      <vt:lpstr>Registracija korisnika Portala</vt:lpstr>
      <vt:lpstr>Obavještenja</vt:lpstr>
      <vt:lpstr>Tenderska dokumentacija</vt:lpstr>
      <vt:lpstr>Tenderska dokumentacija</vt:lpstr>
      <vt:lpstr>Tenderska dokumentacija</vt:lpstr>
      <vt:lpstr>Tenderska dokumentacija</vt:lpstr>
      <vt:lpstr>Izvještaj o postupku javne nabavke</vt:lpstr>
      <vt:lpstr>Prelazne odredbe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Stefan Velickovic</dc:creator>
  <cp:lastModifiedBy>Admir Cebic</cp:lastModifiedBy>
  <cp:revision>64</cp:revision>
  <dcterms:created xsi:type="dcterms:W3CDTF">2019-04-24T11:33:41Z</dcterms:created>
  <dcterms:modified xsi:type="dcterms:W3CDTF">2023-02-12T23:04:04Z</dcterms:modified>
</cp:coreProperties>
</file>