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75" r:id="rId4"/>
    <p:sldId id="276" r:id="rId5"/>
    <p:sldId id="277" r:id="rId6"/>
    <p:sldId id="278" r:id="rId7"/>
    <p:sldId id="279" r:id="rId8"/>
    <p:sldId id="280" r:id="rId9"/>
    <p:sldId id="27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4660"/>
  </p:normalViewPr>
  <p:slideViewPr>
    <p:cSldViewPr snapToGrid="0">
      <p:cViewPr varScale="1">
        <p:scale>
          <a:sx n="64" d="100"/>
          <a:sy n="64" d="100"/>
        </p:scale>
        <p:origin x="124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368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013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224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419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9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54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088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05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593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3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1FBF5-2EA4-428B-B3E2-E425E4BEFE6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81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1FBF5-2EA4-428B-B3E2-E425E4BEFE66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C962F-56FA-4D9B-A21D-E92FBA76F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32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8357" y="1122363"/>
            <a:ext cx="8666921" cy="2127733"/>
          </a:xfrm>
        </p:spPr>
        <p:txBody>
          <a:bodyPr>
            <a:normAutofit/>
          </a:bodyPr>
          <a:lstStyle/>
          <a:p>
            <a:r>
              <a:rPr lang="bs-Latn-BA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>ZAKON O IZMJENAMA I DOPUNAMA </a:t>
            </a:r>
            <a:br>
              <a:rPr lang="bs-Latn-BA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bs-Latn-BA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>ZAKONA O JAVNIM </a:t>
            </a:r>
            <a:r>
              <a:rPr lang="bs-Latn-BA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>NABAVKAMA</a:t>
            </a:r>
            <a:r>
              <a:rPr lang="bs-Latn-B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  <a:t/>
            </a:r>
            <a:br>
              <a:rPr lang="bs-Latn-B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Times New Roman" pitchFamily="18" charset="0"/>
              </a:rPr>
            </a:br>
            <a:endParaRPr lang="en-US" sz="30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296" y="3458818"/>
            <a:ext cx="8656982" cy="3170582"/>
          </a:xfrm>
        </p:spPr>
        <p:txBody>
          <a:bodyPr>
            <a:normAutofit/>
          </a:bodyPr>
          <a:lstStyle/>
          <a:p>
            <a:pPr lvl="0"/>
            <a:r>
              <a:rPr lang="bs-Latn-BA" sz="28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P</a:t>
            </a:r>
            <a:r>
              <a:rPr lang="bs-Latn-BA" sz="2800" b="1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ravilnik o postupku dodjele ugovora o uslugama iz </a:t>
            </a:r>
          </a:p>
          <a:p>
            <a:pPr lvl="0"/>
            <a:r>
              <a:rPr lang="bs-Latn-BA" sz="28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A</a:t>
            </a:r>
            <a:r>
              <a:rPr lang="bs-Latn-BA" sz="2800" b="1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neksa II ZJN</a:t>
            </a:r>
          </a:p>
          <a:p>
            <a:pPr lvl="0"/>
            <a:r>
              <a:rPr lang="bs-Latn-BA" b="1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(„Službeni glasnik BiH“, broj 2/23)</a:t>
            </a:r>
          </a:p>
          <a:p>
            <a:pPr lvl="0"/>
            <a:endParaRPr lang="bs-Latn-BA" sz="3200" b="1" dirty="0" smtClean="0">
              <a:solidFill>
                <a:schemeClr val="tx1">
                  <a:tint val="75000"/>
                </a:schemeClr>
              </a:solidFill>
              <a:cs typeface="Times New Roman" panose="02020603050405020304" pitchFamily="18" charset="0"/>
            </a:endParaRPr>
          </a:p>
          <a:p>
            <a:pPr lvl="0"/>
            <a:r>
              <a:rPr lang="bs-Latn-BA" sz="3200" b="1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</a:t>
            </a:r>
            <a:r>
              <a:rPr lang="bs-Latn-BA" sz="3200" b="1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			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05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1033670"/>
            <a:ext cx="8366085" cy="791955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Predmet pravilnika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46243"/>
            <a:ext cx="8224452" cy="428376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 err="1"/>
              <a:t>Ovim</a:t>
            </a:r>
            <a:r>
              <a:rPr lang="en-US" dirty="0"/>
              <a:t> </a:t>
            </a:r>
            <a:r>
              <a:rPr lang="en-US" dirty="0" err="1"/>
              <a:t>Pravilnikom</a:t>
            </a:r>
            <a:r>
              <a:rPr lang="en-US" dirty="0"/>
              <a:t> </a:t>
            </a:r>
            <a:r>
              <a:rPr lang="en-US" dirty="0" err="1"/>
              <a:t>propisuje</a:t>
            </a:r>
            <a:r>
              <a:rPr lang="en-US" dirty="0"/>
              <a:t> se </a:t>
            </a:r>
            <a:r>
              <a:rPr lang="en-US" dirty="0" err="1"/>
              <a:t>način</a:t>
            </a:r>
            <a:r>
              <a:rPr lang="en-US" dirty="0"/>
              <a:t> </a:t>
            </a:r>
            <a:r>
              <a:rPr lang="en-US" dirty="0" err="1"/>
              <a:t>provođenja</a:t>
            </a:r>
            <a:r>
              <a:rPr lang="en-US" dirty="0"/>
              <a:t> </a:t>
            </a:r>
            <a:r>
              <a:rPr lang="en-US" dirty="0" err="1"/>
              <a:t>postupka</a:t>
            </a:r>
            <a:r>
              <a:rPr lang="en-US" dirty="0"/>
              <a:t> </a:t>
            </a:r>
            <a:r>
              <a:rPr lang="en-US" dirty="0" err="1"/>
              <a:t>javne</a:t>
            </a:r>
            <a:r>
              <a:rPr lang="en-US" dirty="0"/>
              <a:t> </a:t>
            </a:r>
            <a:r>
              <a:rPr lang="en-US" dirty="0" err="1"/>
              <a:t>nabavke</a:t>
            </a:r>
            <a:r>
              <a:rPr lang="en-US" dirty="0"/>
              <a:t> </a:t>
            </a:r>
            <a:r>
              <a:rPr lang="en-US" dirty="0" err="1"/>
              <a:t>društvenih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drugih</a:t>
            </a:r>
            <a:r>
              <a:rPr lang="en-US" dirty="0"/>
              <a:t>  </a:t>
            </a:r>
            <a:r>
              <a:rPr lang="en-US" dirty="0" err="1"/>
              <a:t>posebnih</a:t>
            </a:r>
            <a:r>
              <a:rPr lang="en-US" dirty="0"/>
              <a:t> </a:t>
            </a:r>
            <a:r>
              <a:rPr lang="en-US" dirty="0" err="1"/>
              <a:t>usluga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Aneksa</a:t>
            </a:r>
            <a:r>
              <a:rPr lang="en-US" dirty="0"/>
              <a:t> </a:t>
            </a:r>
            <a:r>
              <a:rPr lang="en-US" dirty="0" smtClean="0"/>
              <a:t>II </a:t>
            </a:r>
            <a:r>
              <a:rPr lang="en-US" dirty="0" err="1"/>
              <a:t>Zakona</a:t>
            </a:r>
            <a:r>
              <a:rPr lang="en-US" dirty="0"/>
              <a:t> o </a:t>
            </a:r>
            <a:r>
              <a:rPr lang="en-US" dirty="0" err="1"/>
              <a:t>javnim</a:t>
            </a:r>
            <a:r>
              <a:rPr lang="en-US" dirty="0"/>
              <a:t> </a:t>
            </a:r>
            <a:r>
              <a:rPr lang="en-US" dirty="0" err="1"/>
              <a:t>nabavkama</a:t>
            </a:r>
            <a:r>
              <a:rPr lang="en-US" dirty="0"/>
              <a:t> </a:t>
            </a:r>
            <a:r>
              <a:rPr lang="bs-Latn-BA" dirty="0" smtClean="0"/>
              <a:t>             </a:t>
            </a:r>
            <a:r>
              <a:rPr lang="en-US" dirty="0" smtClean="0"/>
              <a:t>(„</a:t>
            </a:r>
            <a:r>
              <a:rPr lang="en-US" dirty="0" err="1"/>
              <a:t>Službeni</a:t>
            </a:r>
            <a:r>
              <a:rPr lang="en-US" dirty="0"/>
              <a:t> </a:t>
            </a:r>
            <a:r>
              <a:rPr lang="en-US" dirty="0" err="1"/>
              <a:t>glasnik</a:t>
            </a:r>
            <a:r>
              <a:rPr lang="en-US" dirty="0"/>
              <a:t> </a:t>
            </a:r>
            <a:r>
              <a:rPr lang="en-US" dirty="0" err="1"/>
              <a:t>BiH</a:t>
            </a:r>
            <a:r>
              <a:rPr lang="en-US" dirty="0"/>
              <a:t>“, br. 39/14 </a:t>
            </a:r>
            <a:r>
              <a:rPr lang="en-US" dirty="0" err="1"/>
              <a:t>i</a:t>
            </a:r>
            <a:r>
              <a:rPr lang="en-US" dirty="0"/>
              <a:t> 59/22).</a:t>
            </a:r>
          </a:p>
        </p:txBody>
      </p:sp>
    </p:spTree>
    <p:extLst>
      <p:ext uri="{BB962C8B-B14F-4D97-AF65-F5344CB8AC3E}">
        <p14:creationId xmlns:p14="http://schemas.microsoft.com/office/powerpoint/2010/main" val="103449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924340"/>
            <a:ext cx="8366085" cy="901286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>
                <a:latin typeface="+mn-lt"/>
              </a:rPr>
              <a:t>Postupak nabavke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991" y="1825625"/>
            <a:ext cx="8647044" cy="4813714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/>
              <a:t>nabavku</a:t>
            </a:r>
            <a:r>
              <a:rPr lang="en-US" dirty="0"/>
              <a:t> </a:t>
            </a:r>
            <a:r>
              <a:rPr lang="en-US" dirty="0" err="1"/>
              <a:t>društvenih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drugih</a:t>
            </a:r>
            <a:r>
              <a:rPr lang="en-US" dirty="0"/>
              <a:t> </a:t>
            </a:r>
            <a:r>
              <a:rPr lang="en-US" dirty="0" err="1"/>
              <a:t>posebnih</a:t>
            </a:r>
            <a:r>
              <a:rPr lang="en-US" dirty="0"/>
              <a:t> </a:t>
            </a:r>
            <a:r>
              <a:rPr lang="en-US" dirty="0" err="1"/>
              <a:t>usluga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Aneksa</a:t>
            </a:r>
            <a:r>
              <a:rPr lang="en-US" dirty="0"/>
              <a:t> </a:t>
            </a:r>
            <a:r>
              <a:rPr lang="en-US" dirty="0" smtClean="0"/>
              <a:t>II Z</a:t>
            </a:r>
            <a:r>
              <a:rPr lang="bs-Latn-BA" dirty="0" smtClean="0"/>
              <a:t>JN</a:t>
            </a:r>
            <a:r>
              <a:rPr lang="en-US" dirty="0" smtClean="0"/>
              <a:t> </a:t>
            </a:r>
            <a:r>
              <a:rPr lang="en-US" dirty="0" err="1" smtClean="0"/>
              <a:t>ugovorni</a:t>
            </a:r>
            <a:r>
              <a:rPr lang="en-US" dirty="0" smtClean="0"/>
              <a:t> </a:t>
            </a:r>
            <a:r>
              <a:rPr lang="en-US" dirty="0"/>
              <a:t>organ </a:t>
            </a:r>
            <a:r>
              <a:rPr lang="en-US" dirty="0" err="1"/>
              <a:t>objavljuje</a:t>
            </a:r>
            <a:r>
              <a:rPr lang="en-US" dirty="0"/>
              <a:t> </a:t>
            </a:r>
            <a:r>
              <a:rPr lang="en-US" dirty="0" err="1"/>
              <a:t>obavještenje</a:t>
            </a:r>
            <a:r>
              <a:rPr lang="en-US" dirty="0"/>
              <a:t> o </a:t>
            </a:r>
            <a:r>
              <a:rPr lang="en-US" dirty="0" err="1"/>
              <a:t>nabavci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ispravku</a:t>
            </a:r>
            <a:r>
              <a:rPr lang="en-US" dirty="0"/>
              <a:t> </a:t>
            </a:r>
            <a:r>
              <a:rPr lang="en-US" dirty="0" err="1"/>
              <a:t>obavještenja</a:t>
            </a:r>
            <a:r>
              <a:rPr lang="en-US" dirty="0"/>
              <a:t> o </a:t>
            </a:r>
            <a:r>
              <a:rPr lang="en-US" dirty="0" err="1"/>
              <a:t>nabavci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Portalu</a:t>
            </a:r>
            <a:r>
              <a:rPr lang="en-US" dirty="0"/>
              <a:t> </a:t>
            </a:r>
            <a:r>
              <a:rPr lang="en-US" dirty="0" err="1"/>
              <a:t>javnih</a:t>
            </a:r>
            <a:r>
              <a:rPr lang="en-US" dirty="0"/>
              <a:t> </a:t>
            </a:r>
            <a:r>
              <a:rPr lang="en-US" dirty="0" err="1"/>
              <a:t>nabavki</a:t>
            </a:r>
            <a:r>
              <a:rPr lang="en-US" dirty="0" smtClean="0"/>
              <a:t>.</a:t>
            </a:r>
            <a:endParaRPr lang="bs-Latn-BA" dirty="0" smtClean="0"/>
          </a:p>
          <a:p>
            <a:pPr marL="0" indent="0" algn="just">
              <a:buNone/>
            </a:pPr>
            <a:endParaRPr lang="en-US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/>
              <a:t>Ugovorni</a:t>
            </a:r>
            <a:r>
              <a:rPr lang="en-US" dirty="0" smtClean="0"/>
              <a:t> </a:t>
            </a:r>
            <a:r>
              <a:rPr lang="en-US" dirty="0"/>
              <a:t>organ je </a:t>
            </a:r>
            <a:r>
              <a:rPr lang="en-US" dirty="0" err="1"/>
              <a:t>dužan</a:t>
            </a:r>
            <a:r>
              <a:rPr lang="en-US" dirty="0"/>
              <a:t> </a:t>
            </a:r>
            <a:r>
              <a:rPr lang="en-US" dirty="0" smtClean="0"/>
              <a:t>da </a:t>
            </a:r>
            <a:r>
              <a:rPr lang="en-US" dirty="0" err="1"/>
              <a:t>postupa</a:t>
            </a:r>
            <a:r>
              <a:rPr lang="en-US" dirty="0"/>
              <a:t> u </a:t>
            </a:r>
            <a:r>
              <a:rPr lang="en-US" dirty="0" err="1"/>
              <a:t>skladu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općim</a:t>
            </a:r>
            <a:r>
              <a:rPr lang="en-US" dirty="0"/>
              <a:t> </a:t>
            </a:r>
            <a:r>
              <a:rPr lang="en-US" dirty="0" err="1"/>
              <a:t>principima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člana</a:t>
            </a:r>
            <a:r>
              <a:rPr lang="en-US" dirty="0"/>
              <a:t> 3. </a:t>
            </a:r>
            <a:r>
              <a:rPr lang="en-US" dirty="0" smtClean="0"/>
              <a:t>Z</a:t>
            </a:r>
            <a:r>
              <a:rPr lang="bs-Latn-BA" dirty="0" smtClean="0"/>
              <a:t>JN</a:t>
            </a:r>
            <a:r>
              <a:rPr lang="en-US" dirty="0" smtClean="0"/>
              <a:t>.</a:t>
            </a:r>
            <a:endParaRPr lang="en-US" dirty="0"/>
          </a:p>
          <a:p>
            <a:pPr marL="0" indent="0" algn="just">
              <a:buNone/>
            </a:pPr>
            <a:endParaRPr lang="en-US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/>
              <a:t>nabavku</a:t>
            </a:r>
            <a:r>
              <a:rPr lang="en-US" dirty="0"/>
              <a:t> </a:t>
            </a:r>
            <a:r>
              <a:rPr lang="en-US" dirty="0" err="1"/>
              <a:t>društvenih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drugih</a:t>
            </a:r>
            <a:r>
              <a:rPr lang="en-US" dirty="0"/>
              <a:t> </a:t>
            </a:r>
            <a:r>
              <a:rPr lang="en-US" dirty="0" err="1"/>
              <a:t>posebnih</a:t>
            </a:r>
            <a:r>
              <a:rPr lang="en-US" dirty="0"/>
              <a:t> </a:t>
            </a:r>
            <a:r>
              <a:rPr lang="en-US" dirty="0" err="1"/>
              <a:t>usluga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Aneksa</a:t>
            </a:r>
            <a:r>
              <a:rPr lang="en-US" dirty="0"/>
              <a:t> II Z</a:t>
            </a:r>
            <a:r>
              <a:rPr lang="bs-Latn-BA" dirty="0" smtClean="0"/>
              <a:t>JN</a:t>
            </a:r>
            <a:r>
              <a:rPr lang="en-US" dirty="0" smtClean="0"/>
              <a:t>, </a:t>
            </a:r>
            <a:r>
              <a:rPr lang="en-US" dirty="0" err="1"/>
              <a:t>ugovorni</a:t>
            </a:r>
            <a:r>
              <a:rPr lang="en-US" dirty="0"/>
              <a:t> organ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provesti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jedan</a:t>
            </a:r>
            <a:r>
              <a:rPr lang="en-US" dirty="0"/>
              <a:t> od </a:t>
            </a:r>
            <a:r>
              <a:rPr lang="en-US" dirty="0" err="1"/>
              <a:t>postupaka</a:t>
            </a:r>
            <a:r>
              <a:rPr lang="en-US" dirty="0"/>
              <a:t> </a:t>
            </a:r>
            <a:r>
              <a:rPr lang="en-US" dirty="0" err="1"/>
              <a:t>javne</a:t>
            </a:r>
            <a:r>
              <a:rPr lang="en-US" dirty="0"/>
              <a:t> </a:t>
            </a:r>
            <a:r>
              <a:rPr lang="en-US" dirty="0" err="1"/>
              <a:t>nabavke</a:t>
            </a:r>
            <a:r>
              <a:rPr lang="en-US" dirty="0"/>
              <a:t>, </a:t>
            </a:r>
            <a:r>
              <a:rPr lang="en-US" dirty="0" err="1"/>
              <a:t>definisanih</a:t>
            </a:r>
            <a:r>
              <a:rPr lang="en-US" dirty="0"/>
              <a:t> u </a:t>
            </a:r>
            <a:r>
              <a:rPr lang="en-US" dirty="0" err="1"/>
              <a:t>Poglavlju</a:t>
            </a:r>
            <a:r>
              <a:rPr lang="en-US" dirty="0"/>
              <a:t> </a:t>
            </a:r>
            <a:r>
              <a:rPr lang="en-US" dirty="0" smtClean="0"/>
              <a:t>I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smtClean="0"/>
              <a:t>V </a:t>
            </a:r>
            <a:r>
              <a:rPr lang="en-US" dirty="0" err="1"/>
              <a:t>Drugog</a:t>
            </a:r>
            <a:r>
              <a:rPr lang="en-US" dirty="0"/>
              <a:t> </a:t>
            </a:r>
            <a:r>
              <a:rPr lang="en-US" dirty="0" err="1"/>
              <a:t>dijela</a:t>
            </a:r>
            <a:r>
              <a:rPr lang="en-US" dirty="0"/>
              <a:t> </a:t>
            </a:r>
            <a:r>
              <a:rPr lang="en-US" dirty="0" smtClean="0"/>
              <a:t>Z</a:t>
            </a:r>
            <a:r>
              <a:rPr lang="bs-Latn-BA" dirty="0" smtClean="0"/>
              <a:t>JN</a:t>
            </a:r>
            <a:r>
              <a:rPr lang="en-US" dirty="0" smtClean="0"/>
              <a:t>, </a:t>
            </a:r>
            <a:r>
              <a:rPr lang="en-US" dirty="0"/>
              <a:t>a u </a:t>
            </a:r>
            <a:r>
              <a:rPr lang="en-US" dirty="0" err="1"/>
              <a:t>zavisnosti</a:t>
            </a:r>
            <a:r>
              <a:rPr lang="en-US" dirty="0"/>
              <a:t> od </a:t>
            </a:r>
            <a:r>
              <a:rPr lang="en-US" dirty="0" err="1"/>
              <a:t>ispunjenosti</a:t>
            </a:r>
            <a:r>
              <a:rPr lang="en-US" dirty="0"/>
              <a:t> </a:t>
            </a:r>
            <a:r>
              <a:rPr lang="en-US" dirty="0" err="1"/>
              <a:t>uslova</a:t>
            </a:r>
            <a:r>
              <a:rPr lang="en-US" dirty="0"/>
              <a:t> </a:t>
            </a:r>
            <a:r>
              <a:rPr lang="en-US" dirty="0" err="1"/>
              <a:t>određenih</a:t>
            </a:r>
            <a:r>
              <a:rPr lang="en-US" dirty="0"/>
              <a:t> </a:t>
            </a:r>
            <a:r>
              <a:rPr lang="en-US" dirty="0" smtClean="0"/>
              <a:t>Z</a:t>
            </a:r>
            <a:r>
              <a:rPr lang="bs-Latn-BA" dirty="0" smtClean="0"/>
              <a:t>JN</a:t>
            </a:r>
            <a:r>
              <a:rPr lang="en-US" dirty="0" smtClean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pojedinu</a:t>
            </a:r>
            <a:r>
              <a:rPr lang="en-US" dirty="0"/>
              <a:t> </a:t>
            </a:r>
            <a:r>
              <a:rPr lang="en-US" dirty="0" err="1"/>
              <a:t>vrstu</a:t>
            </a:r>
            <a:r>
              <a:rPr lang="en-US" dirty="0"/>
              <a:t> </a:t>
            </a:r>
            <a:r>
              <a:rPr lang="en-US" dirty="0" err="1"/>
              <a:t>postupka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99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1103243"/>
            <a:ext cx="8366085" cy="722382"/>
          </a:xfrm>
        </p:spPr>
        <p:txBody>
          <a:bodyPr>
            <a:noAutofit/>
          </a:bodyPr>
          <a:lstStyle/>
          <a:p>
            <a:pPr algn="ctr"/>
            <a:r>
              <a:rPr lang="pl-PL" sz="4000" dirty="0">
                <a:latin typeface="+mn-lt"/>
              </a:rPr>
              <a:t>Period </a:t>
            </a:r>
            <a:r>
              <a:rPr lang="pl-PL" sz="4000" dirty="0" smtClean="0">
                <a:latin typeface="+mn-lt"/>
              </a:rPr>
              <a:t>korištenja usluge 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991" y="1967947"/>
            <a:ext cx="8647044" cy="4671391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/>
              <a:t>Ukoliko</a:t>
            </a:r>
            <a:r>
              <a:rPr lang="en-US" dirty="0" smtClean="0"/>
              <a:t> </a:t>
            </a:r>
            <a:r>
              <a:rPr lang="en-US" dirty="0" err="1"/>
              <a:t>ugovorni</a:t>
            </a:r>
            <a:r>
              <a:rPr lang="en-US" dirty="0"/>
              <a:t> organ </a:t>
            </a:r>
            <a:r>
              <a:rPr lang="en-US" dirty="0" err="1"/>
              <a:t>nabavlja</a:t>
            </a:r>
            <a:r>
              <a:rPr lang="en-US" dirty="0"/>
              <a:t> </a:t>
            </a:r>
            <a:r>
              <a:rPr lang="en-US" dirty="0" err="1"/>
              <a:t>društvene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druge</a:t>
            </a:r>
            <a:r>
              <a:rPr lang="en-US" dirty="0"/>
              <a:t> </a:t>
            </a:r>
            <a:r>
              <a:rPr lang="en-US" dirty="0" err="1"/>
              <a:t>posebne</a:t>
            </a:r>
            <a:r>
              <a:rPr lang="en-US" dirty="0"/>
              <a:t> </a:t>
            </a:r>
            <a:r>
              <a:rPr lang="en-US" dirty="0" err="1"/>
              <a:t>usluge</a:t>
            </a:r>
            <a:r>
              <a:rPr lang="en-US" dirty="0"/>
              <a:t> od </a:t>
            </a:r>
            <a:r>
              <a:rPr lang="en-US" dirty="0" err="1"/>
              <a:t>jednog</a:t>
            </a:r>
            <a:r>
              <a:rPr lang="en-US" dirty="0"/>
              <a:t> </a:t>
            </a:r>
            <a:r>
              <a:rPr lang="en-US" dirty="0" err="1"/>
              <a:t>dobavljača</a:t>
            </a:r>
            <a:r>
              <a:rPr lang="en-US" dirty="0"/>
              <a:t>, </a:t>
            </a:r>
            <a:r>
              <a:rPr lang="en-US" dirty="0" err="1"/>
              <a:t>primjenjuje</a:t>
            </a:r>
            <a:r>
              <a:rPr lang="en-US" dirty="0"/>
              <a:t> </a:t>
            </a:r>
            <a:r>
              <a:rPr lang="en-US" dirty="0" err="1"/>
              <a:t>kriterij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dodjelu</a:t>
            </a:r>
            <a:r>
              <a:rPr lang="en-US" dirty="0"/>
              <a:t> </a:t>
            </a:r>
            <a:r>
              <a:rPr lang="en-US" dirty="0" err="1"/>
              <a:t>ugovora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člana</a:t>
            </a:r>
            <a:r>
              <a:rPr lang="en-US" dirty="0"/>
              <a:t> 64. </a:t>
            </a:r>
            <a:r>
              <a:rPr lang="en-US" dirty="0" err="1"/>
              <a:t>Zakona</a:t>
            </a:r>
            <a:r>
              <a:rPr lang="en-US" dirty="0"/>
              <a:t>, </a:t>
            </a:r>
            <a:r>
              <a:rPr lang="en-US" dirty="0" err="1"/>
              <a:t>donosi</a:t>
            </a:r>
            <a:r>
              <a:rPr lang="en-US" dirty="0"/>
              <a:t> </a:t>
            </a:r>
            <a:r>
              <a:rPr lang="en-US" dirty="0" err="1"/>
              <a:t>Odluku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člana</a:t>
            </a:r>
            <a:r>
              <a:rPr lang="en-US" dirty="0"/>
              <a:t> 70. </a:t>
            </a:r>
            <a:r>
              <a:rPr lang="en-US" dirty="0" err="1"/>
              <a:t>Zakona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u </a:t>
            </a:r>
            <a:r>
              <a:rPr lang="en-US" dirty="0" err="1"/>
              <a:t>slučaju</a:t>
            </a:r>
            <a:r>
              <a:rPr lang="en-US" dirty="0"/>
              <a:t> </a:t>
            </a:r>
            <a:r>
              <a:rPr lang="en-US" dirty="0" err="1"/>
              <a:t>dodjele</a:t>
            </a:r>
            <a:r>
              <a:rPr lang="en-US" dirty="0"/>
              <a:t> </a:t>
            </a:r>
            <a:r>
              <a:rPr lang="en-US" dirty="0" err="1"/>
              <a:t>ugovora</a:t>
            </a:r>
            <a:r>
              <a:rPr lang="en-US" dirty="0"/>
              <a:t> </a:t>
            </a:r>
            <a:r>
              <a:rPr lang="en-US" dirty="0" err="1"/>
              <a:t>zaključuje</a:t>
            </a:r>
            <a:r>
              <a:rPr lang="en-US" dirty="0"/>
              <a:t> </a:t>
            </a:r>
            <a:r>
              <a:rPr lang="en-US" dirty="0" err="1"/>
              <a:t>ugovor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period </a:t>
            </a:r>
            <a:r>
              <a:rPr lang="en-US" dirty="0" err="1"/>
              <a:t>koji</a:t>
            </a:r>
            <a:r>
              <a:rPr lang="en-US" dirty="0"/>
              <a:t> ne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biti</a:t>
            </a:r>
            <a:r>
              <a:rPr lang="en-US" dirty="0"/>
              <a:t> </a:t>
            </a:r>
            <a:r>
              <a:rPr lang="en-US" dirty="0" err="1"/>
              <a:t>duži</a:t>
            </a:r>
            <a:r>
              <a:rPr lang="en-US" dirty="0"/>
              <a:t> od tri </a:t>
            </a:r>
            <a:r>
              <a:rPr lang="en-US" dirty="0" err="1"/>
              <a:t>godine</a:t>
            </a:r>
            <a:r>
              <a:rPr lang="en-US" dirty="0"/>
              <a:t>.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en-US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/>
              <a:t>Ukoliko</a:t>
            </a:r>
            <a:r>
              <a:rPr lang="en-US" dirty="0" smtClean="0"/>
              <a:t> </a:t>
            </a:r>
            <a:r>
              <a:rPr lang="en-US" dirty="0" err="1"/>
              <a:t>ugovorni</a:t>
            </a:r>
            <a:r>
              <a:rPr lang="en-US" dirty="0"/>
              <a:t> organ </a:t>
            </a:r>
            <a:r>
              <a:rPr lang="en-US" dirty="0" err="1"/>
              <a:t>nabavlja</a:t>
            </a:r>
            <a:r>
              <a:rPr lang="en-US" dirty="0"/>
              <a:t> </a:t>
            </a:r>
            <a:r>
              <a:rPr lang="en-US" dirty="0" err="1"/>
              <a:t>društvene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druge</a:t>
            </a:r>
            <a:r>
              <a:rPr lang="en-US" dirty="0"/>
              <a:t> </a:t>
            </a:r>
            <a:r>
              <a:rPr lang="en-US" dirty="0" err="1"/>
              <a:t>posebne</a:t>
            </a:r>
            <a:r>
              <a:rPr lang="en-US" dirty="0"/>
              <a:t> </a:t>
            </a:r>
            <a:r>
              <a:rPr lang="en-US" dirty="0" err="1"/>
              <a:t>usluge</a:t>
            </a:r>
            <a:r>
              <a:rPr lang="en-US" dirty="0"/>
              <a:t> od </a:t>
            </a:r>
            <a:r>
              <a:rPr lang="en-US" dirty="0" err="1"/>
              <a:t>više</a:t>
            </a:r>
            <a:r>
              <a:rPr lang="en-US" dirty="0"/>
              <a:t> </a:t>
            </a:r>
            <a:r>
              <a:rPr lang="en-US" dirty="0" err="1"/>
              <a:t>dobavljača</a:t>
            </a:r>
            <a:r>
              <a:rPr lang="en-US" dirty="0"/>
              <a:t>, period </a:t>
            </a:r>
            <a:r>
              <a:rPr lang="en-US" dirty="0" err="1"/>
              <a:t>korištenja</a:t>
            </a:r>
            <a:r>
              <a:rPr lang="en-US" dirty="0"/>
              <a:t> </a:t>
            </a:r>
            <a:r>
              <a:rPr lang="en-US" dirty="0" err="1"/>
              <a:t>usluge</a:t>
            </a:r>
            <a:r>
              <a:rPr lang="en-US" dirty="0"/>
              <a:t> ne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biti</a:t>
            </a:r>
            <a:r>
              <a:rPr lang="en-US" dirty="0"/>
              <a:t> </a:t>
            </a:r>
            <a:r>
              <a:rPr lang="en-US" dirty="0" err="1"/>
              <a:t>duži</a:t>
            </a:r>
            <a:r>
              <a:rPr lang="en-US" dirty="0"/>
              <a:t> od tri </a:t>
            </a:r>
            <a:r>
              <a:rPr lang="en-US" dirty="0" err="1"/>
              <a:t>godine</a:t>
            </a:r>
            <a:r>
              <a:rPr lang="en-US" dirty="0"/>
              <a:t> </a:t>
            </a:r>
            <a:r>
              <a:rPr lang="en-US" dirty="0" err="1"/>
              <a:t>računajući</a:t>
            </a:r>
            <a:r>
              <a:rPr lang="en-US" dirty="0"/>
              <a:t> od dana </a:t>
            </a:r>
            <a:r>
              <a:rPr lang="en-US" dirty="0" err="1"/>
              <a:t>objave</a:t>
            </a:r>
            <a:r>
              <a:rPr lang="en-US" dirty="0"/>
              <a:t> </a:t>
            </a:r>
            <a:r>
              <a:rPr lang="en-US" dirty="0" err="1"/>
              <a:t>obavještenja</a:t>
            </a:r>
            <a:r>
              <a:rPr lang="en-US" dirty="0"/>
              <a:t> o </a:t>
            </a:r>
            <a:r>
              <a:rPr lang="en-US" dirty="0" err="1"/>
              <a:t>nabavci</a:t>
            </a:r>
            <a:r>
              <a:rPr lang="en-US" dirty="0"/>
              <a:t>. U </a:t>
            </a:r>
            <a:r>
              <a:rPr lang="en-US" dirty="0" err="1"/>
              <a:t>ovom</a:t>
            </a:r>
            <a:r>
              <a:rPr lang="en-US" dirty="0"/>
              <a:t> </a:t>
            </a:r>
            <a:r>
              <a:rPr lang="en-US" dirty="0" err="1"/>
              <a:t>slučaju</a:t>
            </a:r>
            <a:r>
              <a:rPr lang="en-US" dirty="0"/>
              <a:t> </a:t>
            </a:r>
            <a:r>
              <a:rPr lang="en-US" dirty="0" err="1"/>
              <a:t>nije</a:t>
            </a:r>
            <a:r>
              <a:rPr lang="en-US" dirty="0"/>
              <a:t> </a:t>
            </a:r>
            <a:r>
              <a:rPr lang="en-US" dirty="0" err="1"/>
              <a:t>obavezno</a:t>
            </a:r>
            <a:r>
              <a:rPr lang="en-US" dirty="0"/>
              <a:t> </a:t>
            </a:r>
            <a:r>
              <a:rPr lang="en-US" dirty="0" err="1"/>
              <a:t>zaključenje</a:t>
            </a:r>
            <a:r>
              <a:rPr lang="en-US" dirty="0"/>
              <a:t> </a:t>
            </a:r>
            <a:r>
              <a:rPr lang="en-US" dirty="0" err="1"/>
              <a:t>ugovora</a:t>
            </a:r>
            <a:r>
              <a:rPr lang="en-US" dirty="0"/>
              <a:t>, </a:t>
            </a:r>
            <a:r>
              <a:rPr lang="en-US" dirty="0" err="1"/>
              <a:t>te</a:t>
            </a:r>
            <a:r>
              <a:rPr lang="en-US" dirty="0"/>
              <a:t> se </a:t>
            </a:r>
            <a:r>
              <a:rPr lang="en-US" dirty="0" err="1"/>
              <a:t>račun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pruženu</a:t>
            </a:r>
            <a:r>
              <a:rPr lang="en-US" dirty="0"/>
              <a:t> </a:t>
            </a:r>
            <a:r>
              <a:rPr lang="en-US" dirty="0" err="1"/>
              <a:t>uslugu</a:t>
            </a:r>
            <a:r>
              <a:rPr lang="en-US" dirty="0"/>
              <a:t>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smatrati</a:t>
            </a:r>
            <a:r>
              <a:rPr lang="en-US" dirty="0"/>
              <a:t> </a:t>
            </a:r>
            <a:r>
              <a:rPr lang="en-US" dirty="0" err="1"/>
              <a:t>ugovorom</a:t>
            </a:r>
            <a:r>
              <a:rPr lang="en-US" dirty="0"/>
              <a:t>.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en-US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/>
              <a:t>Ugovorni</a:t>
            </a:r>
            <a:r>
              <a:rPr lang="en-US" dirty="0" smtClean="0"/>
              <a:t> </a:t>
            </a:r>
            <a:r>
              <a:rPr lang="en-US" dirty="0"/>
              <a:t>organ je </a:t>
            </a:r>
            <a:r>
              <a:rPr lang="en-US" dirty="0" err="1"/>
              <a:t>dužan</a:t>
            </a:r>
            <a:r>
              <a:rPr lang="en-US" dirty="0"/>
              <a:t> da u </a:t>
            </a:r>
            <a:r>
              <a:rPr lang="en-US" dirty="0" err="1"/>
              <a:t>obavještenju</a:t>
            </a:r>
            <a:r>
              <a:rPr lang="en-US" dirty="0"/>
              <a:t> o </a:t>
            </a:r>
            <a:r>
              <a:rPr lang="en-US" dirty="0" err="1"/>
              <a:t>nabavci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javnom</a:t>
            </a:r>
            <a:r>
              <a:rPr lang="en-US" dirty="0"/>
              <a:t> </a:t>
            </a:r>
            <a:r>
              <a:rPr lang="en-US" dirty="0" err="1"/>
              <a:t>pozivu</a:t>
            </a:r>
            <a:r>
              <a:rPr lang="en-US" dirty="0"/>
              <a:t> </a:t>
            </a:r>
            <a:r>
              <a:rPr lang="en-US" dirty="0" err="1"/>
              <a:t>utvrdi</a:t>
            </a:r>
            <a:r>
              <a:rPr lang="en-US" dirty="0"/>
              <a:t> </a:t>
            </a:r>
            <a:r>
              <a:rPr lang="en-US" dirty="0" err="1"/>
              <a:t>primjeren</a:t>
            </a:r>
            <a:r>
              <a:rPr lang="en-US" dirty="0"/>
              <a:t> </a:t>
            </a:r>
            <a:r>
              <a:rPr lang="en-US" dirty="0" err="1"/>
              <a:t>rok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prijem</a:t>
            </a:r>
            <a:r>
              <a:rPr lang="en-US" dirty="0"/>
              <a:t> </a:t>
            </a:r>
            <a:r>
              <a:rPr lang="en-US" dirty="0" err="1"/>
              <a:t>ponuda</a:t>
            </a:r>
            <a:r>
              <a:rPr lang="en-US" dirty="0"/>
              <a:t>, ne </a:t>
            </a:r>
            <a:r>
              <a:rPr lang="en-US" dirty="0" err="1"/>
              <a:t>kraći</a:t>
            </a:r>
            <a:r>
              <a:rPr lang="en-US" dirty="0"/>
              <a:t> od </a:t>
            </a:r>
            <a:r>
              <a:rPr lang="en-US" dirty="0" err="1"/>
              <a:t>deset</a:t>
            </a:r>
            <a:r>
              <a:rPr lang="en-US" dirty="0"/>
              <a:t> dana od dana </a:t>
            </a:r>
            <a:r>
              <a:rPr lang="en-US" dirty="0" err="1"/>
              <a:t>objave</a:t>
            </a:r>
            <a:r>
              <a:rPr lang="en-US" dirty="0"/>
              <a:t> </a:t>
            </a:r>
            <a:r>
              <a:rPr lang="en-US" dirty="0" err="1"/>
              <a:t>obavještenja</a:t>
            </a:r>
            <a:r>
              <a:rPr lang="en-US" dirty="0"/>
              <a:t> o </a:t>
            </a:r>
            <a:r>
              <a:rPr lang="en-US" dirty="0" err="1"/>
              <a:t>nabavci</a:t>
            </a:r>
            <a:r>
              <a:rPr lang="en-US" dirty="0"/>
              <a:t>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05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993913"/>
            <a:ext cx="8366085" cy="725557"/>
          </a:xfrm>
        </p:spPr>
        <p:txBody>
          <a:bodyPr>
            <a:noAutofit/>
          </a:bodyPr>
          <a:lstStyle/>
          <a:p>
            <a:pPr algn="ctr"/>
            <a:r>
              <a:rPr lang="bs-Latn-BA" b="1" dirty="0"/>
              <a:t>Početak </a:t>
            </a:r>
            <a:r>
              <a:rPr lang="bs-Latn-BA" b="1" dirty="0" smtClean="0"/>
              <a:t>postupka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991" y="1828801"/>
            <a:ext cx="8647044" cy="4810538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/>
              <a:t>Postupak</a:t>
            </a:r>
            <a:r>
              <a:rPr lang="en-US" dirty="0" smtClean="0"/>
              <a:t> </a:t>
            </a:r>
            <a:r>
              <a:rPr lang="en-US" dirty="0" err="1"/>
              <a:t>javne</a:t>
            </a:r>
            <a:r>
              <a:rPr lang="en-US" dirty="0"/>
              <a:t> </a:t>
            </a:r>
            <a:r>
              <a:rPr lang="en-US" dirty="0" err="1"/>
              <a:t>nabavke</a:t>
            </a:r>
            <a:r>
              <a:rPr lang="en-US" dirty="0"/>
              <a:t> </a:t>
            </a:r>
            <a:r>
              <a:rPr lang="en-US" dirty="0" err="1"/>
              <a:t>društvenih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drugih</a:t>
            </a:r>
            <a:r>
              <a:rPr lang="en-US" dirty="0"/>
              <a:t> </a:t>
            </a:r>
            <a:r>
              <a:rPr lang="en-US" dirty="0" err="1"/>
              <a:t>posebnih</a:t>
            </a:r>
            <a:r>
              <a:rPr lang="en-US" dirty="0"/>
              <a:t> </a:t>
            </a:r>
            <a:r>
              <a:rPr lang="en-US" dirty="0" err="1"/>
              <a:t>usluga</a:t>
            </a:r>
            <a:r>
              <a:rPr lang="en-US" dirty="0"/>
              <a:t>, </a:t>
            </a:r>
            <a:r>
              <a:rPr lang="en-US" dirty="0" err="1"/>
              <a:t>ugovorni</a:t>
            </a:r>
            <a:r>
              <a:rPr lang="en-US" dirty="0"/>
              <a:t> organ </a:t>
            </a:r>
            <a:r>
              <a:rPr lang="en-US" dirty="0" err="1"/>
              <a:t>pokreće</a:t>
            </a:r>
            <a:r>
              <a:rPr lang="en-US" dirty="0"/>
              <a:t> </a:t>
            </a:r>
            <a:r>
              <a:rPr lang="en-US" dirty="0" err="1"/>
              <a:t>odlukom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člana</a:t>
            </a:r>
            <a:r>
              <a:rPr lang="en-US" dirty="0"/>
              <a:t> 18. </a:t>
            </a:r>
            <a:r>
              <a:rPr lang="en-US" dirty="0" err="1"/>
              <a:t>Zakona</a:t>
            </a:r>
            <a:r>
              <a:rPr lang="en-US" dirty="0"/>
              <a:t>. 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en-US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/>
              <a:t>Ukoliko</a:t>
            </a:r>
            <a:r>
              <a:rPr lang="en-US" dirty="0" smtClean="0"/>
              <a:t> </a:t>
            </a:r>
            <a:r>
              <a:rPr lang="en-US" dirty="0" err="1"/>
              <a:t>javna</a:t>
            </a:r>
            <a:r>
              <a:rPr lang="en-US" dirty="0"/>
              <a:t> </a:t>
            </a:r>
            <a:r>
              <a:rPr lang="en-US" dirty="0" err="1"/>
              <a:t>nabavka</a:t>
            </a:r>
            <a:r>
              <a:rPr lang="en-US" dirty="0"/>
              <a:t> </a:t>
            </a:r>
            <a:r>
              <a:rPr lang="en-US" dirty="0" err="1"/>
              <a:t>društvenih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drugih</a:t>
            </a:r>
            <a:r>
              <a:rPr lang="en-US" dirty="0"/>
              <a:t>  </a:t>
            </a:r>
            <a:r>
              <a:rPr lang="en-US" dirty="0" err="1"/>
              <a:t>posebnih</a:t>
            </a:r>
            <a:r>
              <a:rPr lang="en-US" dirty="0"/>
              <a:t> </a:t>
            </a:r>
            <a:r>
              <a:rPr lang="en-US" dirty="0" err="1"/>
              <a:t>usluga</a:t>
            </a:r>
            <a:r>
              <a:rPr lang="en-US" dirty="0"/>
              <a:t> </a:t>
            </a:r>
            <a:r>
              <a:rPr lang="en-US" dirty="0" err="1"/>
              <a:t>nije</a:t>
            </a:r>
            <a:r>
              <a:rPr lang="en-US" dirty="0"/>
              <a:t> u </a:t>
            </a:r>
            <a:r>
              <a:rPr lang="en-US" dirty="0" err="1"/>
              <a:t>planu</a:t>
            </a:r>
            <a:r>
              <a:rPr lang="en-US" dirty="0"/>
              <a:t> </a:t>
            </a:r>
            <a:r>
              <a:rPr lang="en-US" dirty="0" err="1"/>
              <a:t>nabavki</a:t>
            </a:r>
            <a:r>
              <a:rPr lang="en-US" dirty="0"/>
              <a:t> </a:t>
            </a:r>
            <a:r>
              <a:rPr lang="en-US" dirty="0" err="1"/>
              <a:t>ugovornog</a:t>
            </a:r>
            <a:r>
              <a:rPr lang="en-US" dirty="0"/>
              <a:t> </a:t>
            </a:r>
            <a:r>
              <a:rPr lang="en-US" dirty="0" err="1"/>
              <a:t>organa</a:t>
            </a:r>
            <a:r>
              <a:rPr lang="en-US" dirty="0"/>
              <a:t>, </a:t>
            </a:r>
            <a:r>
              <a:rPr lang="en-US" dirty="0" err="1"/>
              <a:t>ugovorni</a:t>
            </a:r>
            <a:r>
              <a:rPr lang="en-US" dirty="0"/>
              <a:t> organ </a:t>
            </a:r>
            <a:r>
              <a:rPr lang="en-US" dirty="0" err="1"/>
              <a:t>donosi</a:t>
            </a:r>
            <a:r>
              <a:rPr lang="en-US" dirty="0"/>
              <a:t> </a:t>
            </a:r>
            <a:r>
              <a:rPr lang="en-US" dirty="0" err="1"/>
              <a:t>posebnu</a:t>
            </a:r>
            <a:r>
              <a:rPr lang="en-US" dirty="0"/>
              <a:t> </a:t>
            </a:r>
            <a:r>
              <a:rPr lang="en-US" dirty="0" err="1"/>
              <a:t>odluku</a:t>
            </a:r>
            <a:r>
              <a:rPr lang="en-US" dirty="0"/>
              <a:t> o </a:t>
            </a:r>
            <a:r>
              <a:rPr lang="en-US" dirty="0" err="1"/>
              <a:t>pokretanju</a:t>
            </a:r>
            <a:r>
              <a:rPr lang="en-US" dirty="0"/>
              <a:t> </a:t>
            </a:r>
            <a:r>
              <a:rPr lang="en-US" dirty="0" err="1"/>
              <a:t>postupka</a:t>
            </a:r>
            <a:r>
              <a:rPr lang="en-US" dirty="0"/>
              <a:t> </a:t>
            </a:r>
            <a:r>
              <a:rPr lang="en-US" dirty="0" err="1"/>
              <a:t>javne</a:t>
            </a:r>
            <a:r>
              <a:rPr lang="en-US" dirty="0"/>
              <a:t> </a:t>
            </a:r>
            <a:r>
              <a:rPr lang="en-US" dirty="0" err="1"/>
              <a:t>nabavke</a:t>
            </a:r>
            <a:r>
              <a:rPr lang="en-US" dirty="0"/>
              <a:t>, </a:t>
            </a:r>
            <a:r>
              <a:rPr lang="en-US" dirty="0" err="1"/>
              <a:t>kojom</a:t>
            </a:r>
            <a:r>
              <a:rPr lang="en-US" dirty="0"/>
              <a:t> </a:t>
            </a:r>
            <a:r>
              <a:rPr lang="en-US" dirty="0" err="1"/>
              <a:t>mijenja</a:t>
            </a:r>
            <a:r>
              <a:rPr lang="en-US" dirty="0"/>
              <a:t> plan </a:t>
            </a:r>
            <a:r>
              <a:rPr lang="en-US" dirty="0" err="1"/>
              <a:t>nabavki</a:t>
            </a:r>
            <a:r>
              <a:rPr lang="en-US" dirty="0"/>
              <a:t>.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en-US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/>
              <a:t>Javni</a:t>
            </a:r>
            <a:r>
              <a:rPr lang="en-US" dirty="0" smtClean="0"/>
              <a:t> </a:t>
            </a:r>
            <a:r>
              <a:rPr lang="en-US" dirty="0" err="1"/>
              <a:t>poziv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nabavku</a:t>
            </a:r>
            <a:r>
              <a:rPr lang="en-US" dirty="0"/>
              <a:t> </a:t>
            </a:r>
            <a:r>
              <a:rPr lang="en-US" dirty="0" err="1"/>
              <a:t>društvenih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drugih</a:t>
            </a:r>
            <a:r>
              <a:rPr lang="en-US" dirty="0"/>
              <a:t> </a:t>
            </a:r>
            <a:r>
              <a:rPr lang="en-US" dirty="0" err="1"/>
              <a:t>posebnih</a:t>
            </a:r>
            <a:r>
              <a:rPr lang="en-US" dirty="0"/>
              <a:t> </a:t>
            </a:r>
            <a:r>
              <a:rPr lang="en-US" dirty="0" err="1"/>
              <a:t>usluga</a:t>
            </a:r>
            <a:r>
              <a:rPr lang="en-US" dirty="0"/>
              <a:t> </a:t>
            </a:r>
            <a:r>
              <a:rPr lang="en-US" dirty="0" err="1"/>
              <a:t>objavljuje</a:t>
            </a:r>
            <a:r>
              <a:rPr lang="en-US" dirty="0"/>
              <a:t> se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Portalu</a:t>
            </a:r>
            <a:r>
              <a:rPr lang="en-US" dirty="0"/>
              <a:t> </a:t>
            </a:r>
            <a:r>
              <a:rPr lang="en-US" dirty="0" err="1"/>
              <a:t>javnih</a:t>
            </a:r>
            <a:r>
              <a:rPr lang="en-US" dirty="0"/>
              <a:t> </a:t>
            </a:r>
            <a:r>
              <a:rPr lang="en-US" dirty="0" err="1"/>
              <a:t>nabavki</a:t>
            </a:r>
            <a:r>
              <a:rPr lang="en-US" dirty="0"/>
              <a:t>, </a:t>
            </a:r>
            <a:r>
              <a:rPr lang="en-US" dirty="0" err="1"/>
              <a:t>zajedno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obavještenjem</a:t>
            </a:r>
            <a:r>
              <a:rPr lang="en-US" dirty="0"/>
              <a:t> o </a:t>
            </a:r>
            <a:r>
              <a:rPr lang="en-US" dirty="0" err="1"/>
              <a:t>nabavci</a:t>
            </a:r>
            <a:r>
              <a:rPr lang="en-US" dirty="0"/>
              <a:t> </a:t>
            </a:r>
            <a:r>
              <a:rPr lang="bs-Latn-BA" dirty="0" smtClean="0"/>
              <a:t>za ovu vrstu usluge</a:t>
            </a:r>
            <a:r>
              <a:rPr lang="en-US" dirty="0" smtClean="0"/>
              <a:t>.</a:t>
            </a:r>
            <a:endParaRPr lang="en-US" dirty="0"/>
          </a:p>
          <a:p>
            <a:pPr algn="just">
              <a:buFont typeface="Wingdings" panose="05000000000000000000" pitchFamily="2" charset="2"/>
              <a:buChar char="Ø"/>
            </a:pPr>
            <a:endParaRPr lang="en-US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/>
              <a:t>Postavljanje</a:t>
            </a:r>
            <a:r>
              <a:rPr lang="en-US" dirty="0" smtClean="0"/>
              <a:t> </a:t>
            </a:r>
            <a:r>
              <a:rPr lang="en-US" dirty="0" err="1"/>
              <a:t>zahtjeva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pojašnjenje</a:t>
            </a:r>
            <a:r>
              <a:rPr lang="en-US" dirty="0"/>
              <a:t> </a:t>
            </a:r>
            <a:r>
              <a:rPr lang="en-US" dirty="0" err="1"/>
              <a:t>javnog</a:t>
            </a:r>
            <a:r>
              <a:rPr lang="en-US" dirty="0"/>
              <a:t> </a:t>
            </a:r>
            <a:r>
              <a:rPr lang="en-US" dirty="0" err="1"/>
              <a:t>poziva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odgovora</a:t>
            </a:r>
            <a:r>
              <a:rPr lang="en-US" dirty="0"/>
              <a:t> s </a:t>
            </a:r>
            <a:r>
              <a:rPr lang="en-US" dirty="0" err="1"/>
              <a:t>pojašnjenjem</a:t>
            </a:r>
            <a:r>
              <a:rPr lang="en-US" dirty="0"/>
              <a:t> </a:t>
            </a:r>
            <a:r>
              <a:rPr lang="en-US" dirty="0" err="1"/>
              <a:t>može</a:t>
            </a:r>
            <a:r>
              <a:rPr lang="en-US" dirty="0"/>
              <a:t> se </a:t>
            </a:r>
            <a:r>
              <a:rPr lang="en-US" dirty="0" err="1"/>
              <a:t>izvršiti</a:t>
            </a:r>
            <a:r>
              <a:rPr lang="en-US" dirty="0"/>
              <a:t> </a:t>
            </a:r>
            <a:r>
              <a:rPr lang="en-US" dirty="0" err="1"/>
              <a:t>samo</a:t>
            </a:r>
            <a:r>
              <a:rPr lang="en-US" dirty="0"/>
              <a:t> u </a:t>
            </a:r>
            <a:r>
              <a:rPr lang="en-US" dirty="0" err="1"/>
              <a:t>formi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način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je </a:t>
            </a:r>
            <a:r>
              <a:rPr lang="en-US" dirty="0" err="1"/>
              <a:t>definisano</a:t>
            </a:r>
            <a:r>
              <a:rPr lang="en-US" dirty="0"/>
              <a:t> u </a:t>
            </a:r>
            <a:r>
              <a:rPr lang="en-US" dirty="0" err="1"/>
              <a:t>sistemu</a:t>
            </a:r>
            <a:r>
              <a:rPr lang="en-US" dirty="0"/>
              <a:t> „e-</a:t>
            </a:r>
            <a:r>
              <a:rPr lang="en-US" dirty="0" err="1"/>
              <a:t>Nabavke</a:t>
            </a:r>
            <a:r>
              <a:rPr lang="en-US" dirty="0"/>
              <a:t>“.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en-US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/>
              <a:t>Izmjene</a:t>
            </a:r>
            <a:r>
              <a:rPr lang="en-US" dirty="0" smtClean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dopune</a:t>
            </a:r>
            <a:r>
              <a:rPr lang="en-US" dirty="0"/>
              <a:t> </a:t>
            </a:r>
            <a:r>
              <a:rPr lang="en-US" dirty="0" err="1"/>
              <a:t>javnog</a:t>
            </a:r>
            <a:r>
              <a:rPr lang="en-US" dirty="0"/>
              <a:t> </a:t>
            </a:r>
            <a:r>
              <a:rPr lang="en-US" dirty="0" err="1"/>
              <a:t>poziva</a:t>
            </a:r>
            <a:r>
              <a:rPr lang="en-US" dirty="0"/>
              <a:t> se </a:t>
            </a:r>
            <a:r>
              <a:rPr lang="en-US" dirty="0" err="1"/>
              <a:t>vrše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način</a:t>
            </a:r>
            <a:r>
              <a:rPr lang="en-US" dirty="0"/>
              <a:t> da </a:t>
            </a:r>
            <a:r>
              <a:rPr lang="en-US" dirty="0" err="1"/>
              <a:t>ugovorni</a:t>
            </a:r>
            <a:r>
              <a:rPr lang="en-US" dirty="0"/>
              <a:t> organ </a:t>
            </a:r>
            <a:r>
              <a:rPr lang="en-US" dirty="0" err="1"/>
              <a:t>objavljuje</a:t>
            </a:r>
            <a:r>
              <a:rPr lang="en-US" dirty="0"/>
              <a:t> </a:t>
            </a:r>
            <a:r>
              <a:rPr lang="en-US" dirty="0" err="1"/>
              <a:t>novi</a:t>
            </a:r>
            <a:r>
              <a:rPr lang="en-US" dirty="0"/>
              <a:t> </a:t>
            </a:r>
            <a:r>
              <a:rPr lang="en-US" dirty="0" err="1"/>
              <a:t>dokument</a:t>
            </a:r>
            <a:r>
              <a:rPr lang="en-US" dirty="0"/>
              <a:t> u </a:t>
            </a:r>
            <a:r>
              <a:rPr lang="en-US" dirty="0" err="1"/>
              <a:t>sistem</a:t>
            </a:r>
            <a:r>
              <a:rPr lang="en-US" dirty="0"/>
              <a:t> „e-</a:t>
            </a:r>
            <a:r>
              <a:rPr lang="en-US" dirty="0" err="1"/>
              <a:t>Nabavke</a:t>
            </a:r>
            <a:r>
              <a:rPr lang="en-US" dirty="0"/>
              <a:t>“.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52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993913"/>
            <a:ext cx="8366085" cy="725557"/>
          </a:xfrm>
        </p:spPr>
        <p:txBody>
          <a:bodyPr>
            <a:noAutofit/>
          </a:bodyPr>
          <a:lstStyle/>
          <a:p>
            <a:pPr algn="ctr"/>
            <a:r>
              <a:rPr lang="bs-Latn-BA" b="1" dirty="0" smtClean="0"/>
              <a:t>Javni poziv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991" y="1828801"/>
            <a:ext cx="8647044" cy="48105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 smtClean="0"/>
              <a:t>Javni</a:t>
            </a:r>
            <a:r>
              <a:rPr lang="en-US" dirty="0" smtClean="0"/>
              <a:t> </a:t>
            </a:r>
            <a:r>
              <a:rPr lang="en-US" dirty="0" err="1" smtClean="0"/>
              <a:t>poziv</a:t>
            </a:r>
            <a:r>
              <a:rPr lang="bs-Latn-BA" dirty="0"/>
              <a:t> </a:t>
            </a:r>
            <a:r>
              <a:rPr lang="en-US" dirty="0" err="1" smtClean="0"/>
              <a:t>sadrži</a:t>
            </a:r>
            <a:r>
              <a:rPr lang="en-US" dirty="0" smtClean="0"/>
              <a:t> </a:t>
            </a:r>
            <a:r>
              <a:rPr lang="en-US" dirty="0" err="1"/>
              <a:t>podatke</a:t>
            </a:r>
            <a:r>
              <a:rPr lang="en-US" dirty="0"/>
              <a:t> o: </a:t>
            </a:r>
          </a:p>
          <a:p>
            <a:pPr marL="0" indent="0">
              <a:buNone/>
            </a:pPr>
            <a:endParaRPr lang="en-US" dirty="0"/>
          </a:p>
          <a:p>
            <a:pPr marL="971550" lvl="1" indent="-514350">
              <a:buFont typeface="+mj-lt"/>
              <a:buAutoNum type="alphaLcParenR"/>
            </a:pPr>
            <a:r>
              <a:rPr lang="en-US" dirty="0" err="1" smtClean="0"/>
              <a:t>ugovornom</a:t>
            </a:r>
            <a:r>
              <a:rPr lang="en-US" dirty="0" smtClean="0"/>
              <a:t> </a:t>
            </a:r>
            <a:r>
              <a:rPr lang="en-US" dirty="0" err="1" smtClean="0"/>
              <a:t>organu</a:t>
            </a:r>
            <a:endParaRPr lang="en-US" dirty="0"/>
          </a:p>
          <a:p>
            <a:pPr marL="971550" lvl="1" indent="-514350">
              <a:buFont typeface="+mj-lt"/>
              <a:buAutoNum type="alphaLcParenR"/>
            </a:pPr>
            <a:r>
              <a:rPr lang="en-US" dirty="0" err="1" smtClean="0"/>
              <a:t>nazivu</a:t>
            </a:r>
            <a:r>
              <a:rPr lang="en-US" dirty="0" smtClean="0"/>
              <a:t> </a:t>
            </a:r>
            <a:r>
              <a:rPr lang="en-US" dirty="0" err="1"/>
              <a:t>predmeta</a:t>
            </a:r>
            <a:r>
              <a:rPr lang="en-US" dirty="0"/>
              <a:t> </a:t>
            </a:r>
            <a:r>
              <a:rPr lang="en-US" dirty="0" err="1" smtClean="0"/>
              <a:t>nabavke</a:t>
            </a:r>
            <a:endParaRPr lang="en-US" dirty="0"/>
          </a:p>
          <a:p>
            <a:pPr marL="971550" lvl="1" indent="-514350">
              <a:buFont typeface="+mj-lt"/>
              <a:buAutoNum type="alphaLcParenR"/>
            </a:pPr>
            <a:r>
              <a:rPr lang="en-US" dirty="0" err="1" smtClean="0"/>
              <a:t>opisu</a:t>
            </a:r>
            <a:r>
              <a:rPr lang="en-US" dirty="0" smtClean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Jedinstvenog</a:t>
            </a:r>
            <a:r>
              <a:rPr lang="en-US" dirty="0"/>
              <a:t> </a:t>
            </a:r>
            <a:r>
              <a:rPr lang="en-US" dirty="0" smtClean="0"/>
              <a:t>r</a:t>
            </a:r>
            <a:r>
              <a:rPr lang="bs-Latn-BA" dirty="0" smtClean="0"/>
              <a:t>i</a:t>
            </a:r>
            <a:r>
              <a:rPr lang="en-US" dirty="0" err="1" smtClean="0"/>
              <a:t>ječnika</a:t>
            </a:r>
            <a:r>
              <a:rPr lang="en-US" dirty="0" smtClean="0"/>
              <a:t> </a:t>
            </a:r>
            <a:r>
              <a:rPr lang="en-US" dirty="0" err="1"/>
              <a:t>javne</a:t>
            </a:r>
            <a:r>
              <a:rPr lang="en-US" dirty="0"/>
              <a:t> </a:t>
            </a:r>
            <a:r>
              <a:rPr lang="en-US" dirty="0" err="1" smtClean="0"/>
              <a:t>nabavke</a:t>
            </a:r>
            <a:endParaRPr lang="en-US" dirty="0"/>
          </a:p>
          <a:p>
            <a:pPr marL="971550" lvl="1" indent="-514350">
              <a:buFont typeface="+mj-lt"/>
              <a:buAutoNum type="alphaLcParenR"/>
            </a:pPr>
            <a:r>
              <a:rPr lang="en-US" dirty="0" err="1" smtClean="0"/>
              <a:t>proc</a:t>
            </a:r>
            <a:r>
              <a:rPr lang="bs-Latn-BA" dirty="0" smtClean="0"/>
              <a:t>i</a:t>
            </a:r>
            <a:r>
              <a:rPr lang="en-US" dirty="0" err="1" smtClean="0"/>
              <a:t>jenjenoj</a:t>
            </a:r>
            <a:r>
              <a:rPr lang="en-US" dirty="0" smtClean="0"/>
              <a:t> </a:t>
            </a:r>
            <a:r>
              <a:rPr lang="en-US" dirty="0" err="1"/>
              <a:t>ukupnoj</a:t>
            </a:r>
            <a:r>
              <a:rPr lang="en-US" dirty="0"/>
              <a:t> </a:t>
            </a:r>
            <a:r>
              <a:rPr lang="en-US" dirty="0" err="1"/>
              <a:t>vrijednosti</a:t>
            </a:r>
            <a:r>
              <a:rPr lang="en-US" dirty="0"/>
              <a:t> </a:t>
            </a:r>
            <a:r>
              <a:rPr lang="en-US" dirty="0" err="1" smtClean="0"/>
              <a:t>nabavke</a:t>
            </a:r>
            <a:endParaRPr lang="en-US" dirty="0"/>
          </a:p>
          <a:p>
            <a:pPr marL="971550" lvl="1" indent="-514350">
              <a:buFont typeface="+mj-lt"/>
              <a:buAutoNum type="alphaLcParenR"/>
            </a:pPr>
            <a:r>
              <a:rPr lang="en-US" dirty="0" err="1" smtClean="0"/>
              <a:t>tehničkoj</a:t>
            </a:r>
            <a:r>
              <a:rPr lang="en-US" dirty="0" smtClean="0"/>
              <a:t> </a:t>
            </a:r>
            <a:r>
              <a:rPr lang="en-US" dirty="0" err="1"/>
              <a:t>specifikaciji</a:t>
            </a:r>
            <a:r>
              <a:rPr lang="en-US" dirty="0"/>
              <a:t> u </a:t>
            </a:r>
            <a:r>
              <a:rPr lang="en-US" dirty="0" err="1"/>
              <a:t>skladu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članom</a:t>
            </a:r>
            <a:r>
              <a:rPr lang="en-US" dirty="0"/>
              <a:t> 54. </a:t>
            </a:r>
            <a:r>
              <a:rPr lang="en-US" dirty="0" smtClean="0"/>
              <a:t>Z</a:t>
            </a:r>
            <a:r>
              <a:rPr lang="bs-Latn-BA" dirty="0" smtClean="0"/>
              <a:t>JN</a:t>
            </a:r>
            <a:endParaRPr lang="en-US" dirty="0"/>
          </a:p>
          <a:p>
            <a:pPr marL="971550" lvl="1" indent="-514350">
              <a:buFont typeface="+mj-lt"/>
              <a:buAutoNum type="alphaLcParenR"/>
            </a:pPr>
            <a:r>
              <a:rPr lang="en-US" dirty="0" err="1" smtClean="0"/>
              <a:t>uslovima</a:t>
            </a:r>
            <a:r>
              <a:rPr lang="en-US" dirty="0" smtClean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kvalifikaciju</a:t>
            </a:r>
            <a:r>
              <a:rPr lang="en-US" dirty="0"/>
              <a:t>, </a:t>
            </a:r>
            <a:r>
              <a:rPr lang="en-US" dirty="0" err="1"/>
              <a:t>ukoliko</a:t>
            </a:r>
            <a:r>
              <a:rPr lang="en-US" dirty="0"/>
              <a:t> se </a:t>
            </a:r>
            <a:r>
              <a:rPr lang="en-US" dirty="0" err="1" smtClean="0"/>
              <a:t>zahtijevaju</a:t>
            </a:r>
            <a:endParaRPr lang="en-US" dirty="0"/>
          </a:p>
          <a:p>
            <a:pPr marL="971550" lvl="1" indent="-514350">
              <a:buFont typeface="+mj-lt"/>
              <a:buAutoNum type="alphaLcParenR"/>
            </a:pPr>
            <a:r>
              <a:rPr lang="en-US" dirty="0" err="1" smtClean="0"/>
              <a:t>kriteriju</a:t>
            </a:r>
            <a:r>
              <a:rPr lang="en-US" dirty="0" smtClean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dodjelu</a:t>
            </a:r>
            <a:r>
              <a:rPr lang="en-US" dirty="0"/>
              <a:t> </a:t>
            </a:r>
            <a:r>
              <a:rPr lang="en-US" dirty="0" err="1"/>
              <a:t>ugovora</a:t>
            </a:r>
            <a:r>
              <a:rPr lang="en-US" dirty="0"/>
              <a:t>, </a:t>
            </a:r>
            <a:r>
              <a:rPr lang="en-US" dirty="0" err="1"/>
              <a:t>ukoliko</a:t>
            </a:r>
            <a:r>
              <a:rPr lang="en-US" dirty="0"/>
              <a:t> je </a:t>
            </a:r>
            <a:r>
              <a:rPr lang="en-US" dirty="0" err="1" smtClean="0"/>
              <a:t>primjenjivo</a:t>
            </a:r>
            <a:endParaRPr lang="en-US" dirty="0"/>
          </a:p>
          <a:p>
            <a:pPr marL="971550" lvl="1" indent="-514350">
              <a:buFont typeface="+mj-lt"/>
              <a:buAutoNum type="alphaLcParenR"/>
            </a:pPr>
            <a:r>
              <a:rPr lang="en-US" dirty="0" err="1" smtClean="0"/>
              <a:t>načinu</a:t>
            </a:r>
            <a:r>
              <a:rPr lang="en-US" dirty="0" smtClean="0"/>
              <a:t> </a:t>
            </a:r>
            <a:r>
              <a:rPr lang="en-US" dirty="0" err="1"/>
              <a:t>dostavljanja</a:t>
            </a:r>
            <a:r>
              <a:rPr lang="en-US" dirty="0"/>
              <a:t> </a:t>
            </a:r>
            <a:r>
              <a:rPr lang="en-US" dirty="0" err="1" smtClean="0"/>
              <a:t>ponuda</a:t>
            </a:r>
            <a:endParaRPr lang="en-US" dirty="0"/>
          </a:p>
          <a:p>
            <a:pPr marL="971550" lvl="1" indent="-514350">
              <a:buFont typeface="+mj-lt"/>
              <a:buAutoNum type="alphaLcParenR"/>
            </a:pPr>
            <a:r>
              <a:rPr lang="en-US" dirty="0" err="1" smtClean="0"/>
              <a:t>adresi</a:t>
            </a:r>
            <a:r>
              <a:rPr lang="en-US" dirty="0" smtClean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koju</a:t>
            </a:r>
            <a:r>
              <a:rPr lang="en-US" dirty="0"/>
              <a:t> se </a:t>
            </a:r>
            <a:r>
              <a:rPr lang="en-US" dirty="0" err="1"/>
              <a:t>dostavljaju</a:t>
            </a:r>
            <a:r>
              <a:rPr lang="en-US" dirty="0"/>
              <a:t> </a:t>
            </a:r>
            <a:r>
              <a:rPr lang="en-US" dirty="0" err="1" smtClean="0"/>
              <a:t>ponude</a:t>
            </a:r>
            <a:endParaRPr lang="en-US" dirty="0"/>
          </a:p>
          <a:p>
            <a:pPr marL="971550" lvl="1" indent="-514350">
              <a:buFont typeface="+mj-lt"/>
              <a:buAutoNum type="alphaLcParenR"/>
            </a:pPr>
            <a:r>
              <a:rPr lang="en-US" dirty="0" smtClean="0"/>
              <a:t>da </a:t>
            </a:r>
            <a:r>
              <a:rPr lang="en-US" dirty="0"/>
              <a:t>li se </a:t>
            </a:r>
            <a:r>
              <a:rPr lang="en-US" dirty="0" err="1"/>
              <a:t>usluga</a:t>
            </a:r>
            <a:r>
              <a:rPr lang="en-US" dirty="0"/>
              <a:t> </a:t>
            </a:r>
            <a:r>
              <a:rPr lang="en-US" dirty="0" err="1"/>
              <a:t>nabavlja</a:t>
            </a:r>
            <a:r>
              <a:rPr lang="en-US" dirty="0"/>
              <a:t> od </a:t>
            </a:r>
            <a:r>
              <a:rPr lang="en-US" dirty="0" err="1"/>
              <a:t>jednog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više</a:t>
            </a:r>
            <a:r>
              <a:rPr lang="en-US" dirty="0"/>
              <a:t> </a:t>
            </a:r>
            <a:r>
              <a:rPr lang="en-US" dirty="0" err="1" smtClean="0"/>
              <a:t>dobavljača</a:t>
            </a:r>
            <a:endParaRPr lang="en-US" dirty="0"/>
          </a:p>
          <a:p>
            <a:pPr marL="971550" lvl="1" indent="-514350">
              <a:buFont typeface="+mj-lt"/>
              <a:buAutoNum type="alphaLcParenR"/>
            </a:pPr>
            <a:r>
              <a:rPr lang="en-US" dirty="0" err="1" smtClean="0"/>
              <a:t>periodu</a:t>
            </a:r>
            <a:r>
              <a:rPr lang="en-US" dirty="0" smtClean="0"/>
              <a:t> </a:t>
            </a:r>
            <a:r>
              <a:rPr lang="en-US" dirty="0" err="1"/>
              <a:t>trajanja</a:t>
            </a:r>
            <a:r>
              <a:rPr lang="en-US" dirty="0"/>
              <a:t> </a:t>
            </a:r>
            <a:r>
              <a:rPr lang="en-US" dirty="0" err="1"/>
              <a:t>ugovora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korištenja</a:t>
            </a:r>
            <a:r>
              <a:rPr lang="en-US" dirty="0"/>
              <a:t> </a:t>
            </a:r>
            <a:r>
              <a:rPr lang="en-US" dirty="0" err="1" smtClean="0"/>
              <a:t>usluge</a:t>
            </a:r>
            <a:endParaRPr lang="en-US" dirty="0"/>
          </a:p>
          <a:p>
            <a:pPr marL="971550" lvl="1" indent="-514350">
              <a:buFont typeface="+mj-lt"/>
              <a:buAutoNum type="alphaLcParenR"/>
            </a:pPr>
            <a:r>
              <a:rPr lang="en-US" dirty="0" err="1" smtClean="0"/>
              <a:t>roku</a:t>
            </a:r>
            <a:r>
              <a:rPr lang="en-US" dirty="0" smtClean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prijem</a:t>
            </a:r>
            <a:r>
              <a:rPr lang="en-US" dirty="0"/>
              <a:t> </a:t>
            </a:r>
            <a:r>
              <a:rPr lang="en-US" dirty="0" err="1"/>
              <a:t>ponuda</a:t>
            </a:r>
            <a:r>
              <a:rPr lang="en-US" dirty="0"/>
              <a:t> (datum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vrijeme</a:t>
            </a:r>
            <a:r>
              <a:rPr lang="en-US" dirty="0" smtClean="0"/>
              <a:t>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53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993913"/>
            <a:ext cx="8366085" cy="725557"/>
          </a:xfrm>
        </p:spPr>
        <p:txBody>
          <a:bodyPr>
            <a:noAutofit/>
          </a:bodyPr>
          <a:lstStyle/>
          <a:p>
            <a:pPr algn="ctr"/>
            <a:r>
              <a:rPr lang="bs-Latn-BA" b="1" dirty="0" smtClean="0"/>
              <a:t>Ostalo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991" y="1828801"/>
            <a:ext cx="8647044" cy="4810538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US" dirty="0" smtClean="0"/>
              <a:t>U </a:t>
            </a:r>
            <a:r>
              <a:rPr lang="en-US" dirty="0" err="1"/>
              <a:t>postupku</a:t>
            </a:r>
            <a:r>
              <a:rPr lang="en-US" dirty="0"/>
              <a:t> </a:t>
            </a:r>
            <a:r>
              <a:rPr lang="en-US" dirty="0" err="1"/>
              <a:t>nabavke</a:t>
            </a:r>
            <a:r>
              <a:rPr lang="en-US" dirty="0"/>
              <a:t> </a:t>
            </a:r>
            <a:r>
              <a:rPr lang="en-US" dirty="0" err="1"/>
              <a:t>društvenih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posebnih</a:t>
            </a:r>
            <a:r>
              <a:rPr lang="en-US" dirty="0"/>
              <a:t> </a:t>
            </a:r>
            <a:r>
              <a:rPr lang="en-US" dirty="0" err="1"/>
              <a:t>usluga</a:t>
            </a:r>
            <a:r>
              <a:rPr lang="en-US" dirty="0"/>
              <a:t>, </a:t>
            </a:r>
            <a:r>
              <a:rPr lang="en-US" dirty="0" err="1"/>
              <a:t>ugovorni</a:t>
            </a:r>
            <a:r>
              <a:rPr lang="en-US" dirty="0"/>
              <a:t> organ </a:t>
            </a:r>
            <a:r>
              <a:rPr lang="en-US" dirty="0" err="1" smtClean="0"/>
              <a:t>može</a:t>
            </a:r>
            <a:r>
              <a:rPr lang="bs-Latn-BA" dirty="0" smtClean="0"/>
              <a:t> </a:t>
            </a:r>
            <a:r>
              <a:rPr lang="en-US" dirty="0" err="1" smtClean="0"/>
              <a:t>predvidjeti</a:t>
            </a:r>
            <a:r>
              <a:rPr lang="en-US" dirty="0" smtClean="0"/>
              <a:t> </a:t>
            </a:r>
            <a:r>
              <a:rPr lang="en-US" dirty="0" err="1"/>
              <a:t>uslove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kvalifikaciju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čl</a:t>
            </a:r>
            <a:r>
              <a:rPr lang="en-US" dirty="0"/>
              <a:t>. 45.-52. </a:t>
            </a:r>
            <a:r>
              <a:rPr lang="en-US" dirty="0" smtClean="0"/>
              <a:t>Z</a:t>
            </a:r>
            <a:r>
              <a:rPr lang="bs-Latn-BA" dirty="0" smtClean="0"/>
              <a:t>JN</a:t>
            </a:r>
            <a:r>
              <a:rPr lang="en-US" dirty="0" smtClean="0"/>
              <a:t>, </a:t>
            </a:r>
            <a:r>
              <a:rPr lang="en-US" dirty="0"/>
              <a:t>a u </a:t>
            </a:r>
            <a:r>
              <a:rPr lang="en-US" dirty="0" err="1"/>
              <a:t>skladu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članom</a:t>
            </a:r>
            <a:r>
              <a:rPr lang="en-US" dirty="0"/>
              <a:t> 44. </a:t>
            </a:r>
            <a:r>
              <a:rPr lang="en-US" dirty="0" smtClean="0"/>
              <a:t>Z</a:t>
            </a:r>
            <a:r>
              <a:rPr lang="bs-Latn-BA" dirty="0" smtClean="0"/>
              <a:t>JN</a:t>
            </a:r>
            <a:r>
              <a:rPr lang="en-US" dirty="0" smtClean="0"/>
              <a:t>.</a:t>
            </a:r>
            <a:endParaRPr lang="en-US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/>
              <a:t>nabavku</a:t>
            </a:r>
            <a:r>
              <a:rPr lang="en-US" dirty="0"/>
              <a:t> </a:t>
            </a:r>
            <a:r>
              <a:rPr lang="en-US" dirty="0" err="1"/>
              <a:t>društvenih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drugih</a:t>
            </a:r>
            <a:r>
              <a:rPr lang="en-US" dirty="0"/>
              <a:t> </a:t>
            </a:r>
            <a:r>
              <a:rPr lang="en-US" dirty="0" err="1"/>
              <a:t>posebnih</a:t>
            </a:r>
            <a:r>
              <a:rPr lang="en-US" dirty="0"/>
              <a:t> </a:t>
            </a:r>
            <a:r>
              <a:rPr lang="en-US" dirty="0" err="1"/>
              <a:t>usluga</a:t>
            </a:r>
            <a:r>
              <a:rPr lang="en-US" dirty="0"/>
              <a:t> </a:t>
            </a:r>
            <a:r>
              <a:rPr lang="en-US" dirty="0" err="1"/>
              <a:t>ugovorni</a:t>
            </a:r>
            <a:r>
              <a:rPr lang="en-US" dirty="0"/>
              <a:t> organ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osnovati</a:t>
            </a:r>
            <a:r>
              <a:rPr lang="en-US" dirty="0"/>
              <a:t> </a:t>
            </a:r>
            <a:r>
              <a:rPr lang="en-US" dirty="0" err="1"/>
              <a:t>komisiju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javnu</a:t>
            </a:r>
            <a:r>
              <a:rPr lang="en-US" dirty="0"/>
              <a:t> </a:t>
            </a:r>
            <a:r>
              <a:rPr lang="en-US" dirty="0" err="1"/>
              <a:t>nabavku</a:t>
            </a:r>
            <a:r>
              <a:rPr lang="en-US" dirty="0"/>
              <a:t>, u </a:t>
            </a:r>
            <a:r>
              <a:rPr lang="en-US" dirty="0" err="1"/>
              <a:t>skladu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odredbama</a:t>
            </a:r>
            <a:r>
              <a:rPr lang="en-US" dirty="0"/>
              <a:t> </a:t>
            </a:r>
            <a:r>
              <a:rPr lang="en-US" dirty="0" err="1"/>
              <a:t>Pravilnika</a:t>
            </a:r>
            <a:r>
              <a:rPr lang="en-US" dirty="0"/>
              <a:t> o </a:t>
            </a:r>
            <a:r>
              <a:rPr lang="en-US" dirty="0" err="1"/>
              <a:t>uspostavi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radu</a:t>
            </a:r>
            <a:r>
              <a:rPr lang="en-US" dirty="0"/>
              <a:t> </a:t>
            </a:r>
            <a:r>
              <a:rPr lang="en-US" dirty="0" err="1"/>
              <a:t>komisije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nabavke</a:t>
            </a:r>
            <a:r>
              <a:rPr lang="en-US" dirty="0"/>
              <a:t> („</a:t>
            </a:r>
            <a:r>
              <a:rPr lang="en-US" dirty="0" err="1"/>
              <a:t>Službeni</a:t>
            </a:r>
            <a:r>
              <a:rPr lang="en-US" dirty="0"/>
              <a:t> </a:t>
            </a:r>
            <a:r>
              <a:rPr lang="en-US" dirty="0" err="1"/>
              <a:t>glasnik</a:t>
            </a:r>
            <a:r>
              <a:rPr lang="en-US" dirty="0"/>
              <a:t> </a:t>
            </a:r>
            <a:r>
              <a:rPr lang="en-US" dirty="0" err="1"/>
              <a:t>BiH</a:t>
            </a:r>
            <a:r>
              <a:rPr lang="en-US" dirty="0"/>
              <a:t>“, </a:t>
            </a:r>
            <a:r>
              <a:rPr lang="en-US" dirty="0" err="1"/>
              <a:t>broj</a:t>
            </a:r>
            <a:r>
              <a:rPr lang="en-US" dirty="0"/>
              <a:t> </a:t>
            </a:r>
            <a:r>
              <a:rPr lang="en-US" dirty="0" smtClean="0"/>
              <a:t>103/14).</a:t>
            </a:r>
            <a:endParaRPr lang="bs-Latn-BA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 smtClean="0"/>
              <a:t>Ugovorni </a:t>
            </a:r>
            <a:r>
              <a:rPr lang="bs-Latn-BA" dirty="0"/>
              <a:t>organ, istovremeno sa slanjem odluke o izboru izabranom ponuđaču, može objaviti dobrovoljno ex ante obavještenje o transparentnosti na Portalu javnih nabavki, u skladu sa članom 36. </a:t>
            </a:r>
            <a:r>
              <a:rPr lang="bs-Latn-BA" dirty="0" smtClean="0"/>
              <a:t>ZJN.</a:t>
            </a:r>
            <a:endParaRPr lang="en-US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 smtClean="0"/>
              <a:t>Ugovorni </a:t>
            </a:r>
            <a:r>
              <a:rPr lang="bs-Latn-BA" dirty="0"/>
              <a:t>organ objavljuje obavještenje o dodjeli ugovora na Portalu javnih nabavki u skladu sa članom 74. stav (2) </a:t>
            </a:r>
            <a:r>
              <a:rPr lang="bs-Latn-BA" dirty="0" smtClean="0"/>
              <a:t>ZJN. </a:t>
            </a:r>
            <a:r>
              <a:rPr lang="bs-Latn-BA" dirty="0"/>
              <a:t>Objavom obavještenja o dodjeli ugovora smatra se da je dostavljen izvještaj iz člana 75. stav (1) </a:t>
            </a:r>
            <a:r>
              <a:rPr lang="bs-Latn-BA" dirty="0" smtClean="0"/>
              <a:t>ZJN.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dirty="0" smtClean="0"/>
              <a:t>Svi </a:t>
            </a:r>
            <a:r>
              <a:rPr lang="bs-Latn-BA" dirty="0"/>
              <a:t>postupci koji su započeti prije stupanja na snagu ovog Pravilnika će se okončati u skladu sa pravilnikom po kojem je postupak započeo.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56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38540"/>
            <a:ext cx="8366085" cy="844826"/>
          </a:xfrm>
        </p:spPr>
        <p:txBody>
          <a:bodyPr>
            <a:noAutofit/>
          </a:bodyPr>
          <a:lstStyle/>
          <a:p>
            <a:pPr algn="ctr"/>
            <a:r>
              <a:rPr lang="bs-Latn-BA" b="1" dirty="0" smtClean="0"/>
              <a:t>Aneks II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991" y="1262270"/>
            <a:ext cx="8647044" cy="5416826"/>
          </a:xfrm>
        </p:spPr>
        <p:txBody>
          <a:bodyPr>
            <a:normAutofit fontScale="85000" lnSpcReduction="1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hr-HR" sz="2000" dirty="0"/>
              <a:t>Zdravstvene, društvene i povezane </a:t>
            </a:r>
            <a:r>
              <a:rPr lang="hr-HR" sz="2000" dirty="0" smtClean="0"/>
              <a:t>usluge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 err="1"/>
              <a:t>Administrativne</a:t>
            </a:r>
            <a:r>
              <a:rPr lang="en-US" sz="2000" dirty="0"/>
              <a:t>, </a:t>
            </a:r>
            <a:r>
              <a:rPr lang="en-US" sz="2000" dirty="0" err="1"/>
              <a:t>društvene</a:t>
            </a:r>
            <a:r>
              <a:rPr lang="en-US" sz="2000" dirty="0"/>
              <a:t>, </a:t>
            </a:r>
            <a:r>
              <a:rPr lang="en-US" sz="2000" dirty="0" err="1"/>
              <a:t>obrazovne</a:t>
            </a:r>
            <a:r>
              <a:rPr lang="en-US" sz="2000" dirty="0"/>
              <a:t>, </a:t>
            </a:r>
            <a:r>
              <a:rPr lang="en-US" sz="2000" dirty="0" err="1"/>
              <a:t>zdravstvene</a:t>
            </a:r>
            <a:r>
              <a:rPr lang="en-US" sz="2000" dirty="0"/>
              <a:t> </a:t>
            </a:r>
            <a:r>
              <a:rPr lang="en-US" sz="2000" dirty="0" err="1"/>
              <a:t>usluge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usluge</a:t>
            </a:r>
            <a:r>
              <a:rPr lang="en-US" sz="2000" dirty="0"/>
              <a:t> </a:t>
            </a:r>
            <a:r>
              <a:rPr lang="en-US" sz="2000" dirty="0" err="1"/>
              <a:t>vezane</a:t>
            </a:r>
            <a:r>
              <a:rPr lang="en-US" sz="2000" dirty="0"/>
              <a:t> </a:t>
            </a:r>
            <a:r>
              <a:rPr lang="en-US" sz="2000" dirty="0" err="1"/>
              <a:t>uz</a:t>
            </a:r>
            <a:r>
              <a:rPr lang="en-US" sz="2000" dirty="0"/>
              <a:t> </a:t>
            </a:r>
            <a:r>
              <a:rPr lang="en-US" sz="2000" dirty="0" err="1" smtClean="0"/>
              <a:t>kulturu</a:t>
            </a:r>
            <a:endParaRPr lang="bs-Latn-BA" sz="20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 err="1"/>
              <a:t>Usluge</a:t>
            </a:r>
            <a:r>
              <a:rPr lang="en-US" sz="2000" dirty="0"/>
              <a:t> </a:t>
            </a:r>
            <a:r>
              <a:rPr lang="en-US" sz="2000" dirty="0" err="1"/>
              <a:t>obveznog</a:t>
            </a:r>
            <a:r>
              <a:rPr lang="en-US" sz="2000" dirty="0"/>
              <a:t> </a:t>
            </a:r>
            <a:r>
              <a:rPr lang="en-US" sz="2000" dirty="0" err="1"/>
              <a:t>socijalnog</a:t>
            </a:r>
            <a:r>
              <a:rPr lang="en-US" sz="2000" dirty="0"/>
              <a:t> </a:t>
            </a:r>
            <a:r>
              <a:rPr lang="en-US" sz="2000" dirty="0" err="1"/>
              <a:t>osiguranja</a:t>
            </a:r>
            <a:r>
              <a:rPr lang="en-US" sz="2000" dirty="0"/>
              <a:t>, </a:t>
            </a:r>
            <a:r>
              <a:rPr lang="en-US" sz="2000" dirty="0" err="1"/>
              <a:t>osim</a:t>
            </a:r>
            <a:r>
              <a:rPr lang="en-US" sz="2000" dirty="0"/>
              <a:t> </a:t>
            </a:r>
            <a:r>
              <a:rPr lang="en-US" sz="2000" dirty="0" err="1"/>
              <a:t>ako</a:t>
            </a:r>
            <a:r>
              <a:rPr lang="en-US" sz="2000" dirty="0"/>
              <a:t> se </a:t>
            </a:r>
            <a:r>
              <a:rPr lang="en-US" sz="2000" dirty="0" err="1"/>
              <a:t>radi</a:t>
            </a:r>
            <a:r>
              <a:rPr lang="en-US" sz="2000" dirty="0"/>
              <a:t> o </a:t>
            </a:r>
            <a:r>
              <a:rPr lang="en-US" sz="2000" dirty="0" err="1"/>
              <a:t>neprivrednim</a:t>
            </a:r>
            <a:r>
              <a:rPr lang="en-US" sz="2000" dirty="0"/>
              <a:t> </a:t>
            </a:r>
            <a:r>
              <a:rPr lang="en-US" sz="2000" dirty="0" err="1"/>
              <a:t>uslugama</a:t>
            </a:r>
            <a:r>
              <a:rPr lang="en-US" sz="2000" dirty="0"/>
              <a:t> od </a:t>
            </a:r>
            <a:r>
              <a:rPr lang="en-US" sz="2000" dirty="0" err="1"/>
              <a:t>općeg</a:t>
            </a:r>
            <a:r>
              <a:rPr lang="en-US" sz="2000" dirty="0"/>
              <a:t> </a:t>
            </a:r>
            <a:r>
              <a:rPr lang="en-US" sz="2000" dirty="0" err="1" smtClean="0"/>
              <a:t>interesa</a:t>
            </a:r>
            <a:endParaRPr lang="bs-Latn-BA" sz="20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pl-PL" sz="2000" dirty="0"/>
              <a:t>Usluge u vezi s </a:t>
            </a:r>
            <a:r>
              <a:rPr lang="pl-PL" sz="2000" dirty="0" smtClean="0"/>
              <a:t>naknadama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 err="1"/>
              <a:t>Druge</a:t>
            </a:r>
            <a:r>
              <a:rPr lang="en-US" sz="2000" dirty="0"/>
              <a:t> </a:t>
            </a:r>
            <a:r>
              <a:rPr lang="en-US" sz="2000" dirty="0" err="1"/>
              <a:t>usluge</a:t>
            </a:r>
            <a:r>
              <a:rPr lang="en-US" sz="2000" dirty="0"/>
              <a:t> </a:t>
            </a:r>
            <a:r>
              <a:rPr lang="en-US" sz="2000" dirty="0" err="1"/>
              <a:t>zajednice</a:t>
            </a:r>
            <a:r>
              <a:rPr lang="en-US" sz="2000" dirty="0"/>
              <a:t>, </a:t>
            </a:r>
            <a:r>
              <a:rPr lang="en-US" sz="2000" dirty="0" err="1"/>
              <a:t>društvene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lične</a:t>
            </a:r>
            <a:r>
              <a:rPr lang="en-US" sz="2000" dirty="0"/>
              <a:t> </a:t>
            </a:r>
            <a:r>
              <a:rPr lang="en-US" sz="2000" dirty="0" err="1"/>
              <a:t>usluge</a:t>
            </a:r>
            <a:r>
              <a:rPr lang="en-US" sz="2000" dirty="0"/>
              <a:t>, </a:t>
            </a:r>
            <a:r>
              <a:rPr lang="en-US" sz="2000" dirty="0" err="1"/>
              <a:t>uključujući</a:t>
            </a:r>
            <a:r>
              <a:rPr lang="en-US" sz="2000" dirty="0"/>
              <a:t> </a:t>
            </a:r>
            <a:r>
              <a:rPr lang="en-US" sz="2000" dirty="0" err="1"/>
              <a:t>usluge</a:t>
            </a:r>
            <a:r>
              <a:rPr lang="en-US" sz="2000" dirty="0"/>
              <a:t> </a:t>
            </a:r>
            <a:r>
              <a:rPr lang="en-US" sz="2000" dirty="0" err="1"/>
              <a:t>sindikata</a:t>
            </a:r>
            <a:r>
              <a:rPr lang="en-US" sz="2000" dirty="0"/>
              <a:t>, </a:t>
            </a:r>
            <a:r>
              <a:rPr lang="en-US" sz="2000" dirty="0" err="1"/>
              <a:t>političkih</a:t>
            </a:r>
            <a:r>
              <a:rPr lang="en-US" sz="2000" dirty="0"/>
              <a:t> </a:t>
            </a:r>
            <a:r>
              <a:rPr lang="en-US" sz="2000" dirty="0" err="1"/>
              <a:t>organizacija</a:t>
            </a:r>
            <a:r>
              <a:rPr lang="en-US" sz="2000" dirty="0"/>
              <a:t>, </a:t>
            </a:r>
            <a:r>
              <a:rPr lang="en-US" sz="2000" dirty="0" err="1"/>
              <a:t>udruženja</a:t>
            </a:r>
            <a:r>
              <a:rPr lang="en-US" sz="2000" dirty="0"/>
              <a:t> </a:t>
            </a:r>
            <a:r>
              <a:rPr lang="en-US" sz="2000" dirty="0" err="1"/>
              <a:t>mladih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drugih</a:t>
            </a:r>
            <a:r>
              <a:rPr lang="en-US" sz="2000" dirty="0"/>
              <a:t> </a:t>
            </a:r>
            <a:r>
              <a:rPr lang="en-US" sz="2000" dirty="0" err="1"/>
              <a:t>organizacija</a:t>
            </a:r>
            <a:r>
              <a:rPr lang="en-US" sz="2000" dirty="0"/>
              <a:t> s </a:t>
            </a:r>
            <a:r>
              <a:rPr lang="en-US" sz="2000" dirty="0" err="1" smtClean="0"/>
              <a:t>članstvom</a:t>
            </a:r>
            <a:endParaRPr lang="bs-Latn-BA" sz="20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 err="1"/>
              <a:t>Hotelijerske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ugostiteljske</a:t>
            </a:r>
            <a:r>
              <a:rPr lang="en-US" sz="2000" dirty="0"/>
              <a:t> </a:t>
            </a:r>
            <a:r>
              <a:rPr lang="en-US" sz="2000" dirty="0" err="1" smtClean="0"/>
              <a:t>usluge</a:t>
            </a:r>
            <a:endParaRPr lang="bs-Latn-BA" sz="20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 err="1"/>
              <a:t>Pravne</a:t>
            </a:r>
            <a:r>
              <a:rPr lang="en-US" sz="2000" dirty="0"/>
              <a:t> </a:t>
            </a:r>
            <a:r>
              <a:rPr lang="en-US" sz="2000" dirty="0" err="1"/>
              <a:t>usluge</a:t>
            </a:r>
            <a:r>
              <a:rPr lang="en-US" sz="2000" dirty="0"/>
              <a:t>, u </a:t>
            </a:r>
            <a:r>
              <a:rPr lang="en-US" sz="2000" dirty="0" err="1"/>
              <a:t>mjeri</a:t>
            </a:r>
            <a:r>
              <a:rPr lang="en-US" sz="2000" dirty="0"/>
              <a:t> u </a:t>
            </a:r>
            <a:r>
              <a:rPr lang="en-US" sz="2000" dirty="0" err="1"/>
              <a:t>kojoj</a:t>
            </a:r>
            <a:r>
              <a:rPr lang="en-US" sz="2000" dirty="0"/>
              <a:t> one </a:t>
            </a:r>
            <a:r>
              <a:rPr lang="en-US" sz="2000" dirty="0" err="1"/>
              <a:t>nisu</a:t>
            </a:r>
            <a:r>
              <a:rPr lang="en-US" sz="2000" dirty="0"/>
              <a:t> </a:t>
            </a:r>
            <a:r>
              <a:rPr lang="en-US" sz="2000" dirty="0" err="1"/>
              <a:t>isključene</a:t>
            </a:r>
            <a:r>
              <a:rPr lang="en-US" sz="2000" dirty="0"/>
              <a:t> </a:t>
            </a:r>
            <a:r>
              <a:rPr lang="en-US" sz="2000" dirty="0" err="1"/>
              <a:t>na</a:t>
            </a:r>
            <a:r>
              <a:rPr lang="en-US" sz="2000" dirty="0"/>
              <a:t> </a:t>
            </a:r>
            <a:r>
              <a:rPr lang="en-US" sz="2000" dirty="0" err="1"/>
              <a:t>osnovu</a:t>
            </a:r>
            <a:r>
              <a:rPr lang="en-US" sz="2000" dirty="0"/>
              <a:t> </a:t>
            </a:r>
            <a:r>
              <a:rPr lang="en-US" sz="2000" dirty="0" err="1"/>
              <a:t>člana</a:t>
            </a:r>
            <a:r>
              <a:rPr lang="en-US" sz="2000" dirty="0"/>
              <a:t> 10a. </a:t>
            </a:r>
            <a:r>
              <a:rPr lang="en-US" sz="2000" dirty="0" err="1"/>
              <a:t>stava</a:t>
            </a:r>
            <a:r>
              <a:rPr lang="en-US" sz="2000" dirty="0"/>
              <a:t> (1) </a:t>
            </a:r>
            <a:r>
              <a:rPr lang="en-US" sz="2000" dirty="0" err="1"/>
              <a:t>tačke</a:t>
            </a:r>
            <a:r>
              <a:rPr lang="en-US" sz="2000" dirty="0"/>
              <a:t> d</a:t>
            </a:r>
            <a:r>
              <a:rPr lang="en-US" sz="2000" dirty="0" smtClean="0"/>
              <a:t>)</a:t>
            </a:r>
            <a:endParaRPr lang="bs-Latn-BA" sz="20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da-DK" sz="2000" dirty="0"/>
              <a:t>Druge administrativne usluge i državne </a:t>
            </a:r>
            <a:r>
              <a:rPr lang="da-DK" sz="2000" dirty="0" smtClean="0"/>
              <a:t>usluge</a:t>
            </a:r>
            <a:endParaRPr lang="bs-Latn-BA" sz="20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 err="1"/>
              <a:t>Pružanje</a:t>
            </a:r>
            <a:r>
              <a:rPr lang="en-US" sz="2000" dirty="0"/>
              <a:t> </a:t>
            </a:r>
            <a:r>
              <a:rPr lang="en-US" sz="2000" dirty="0" err="1"/>
              <a:t>usluga</a:t>
            </a:r>
            <a:r>
              <a:rPr lang="en-US" sz="2000" dirty="0"/>
              <a:t> </a:t>
            </a:r>
            <a:r>
              <a:rPr lang="en-US" sz="2000" dirty="0" err="1"/>
              <a:t>za</a:t>
            </a:r>
            <a:r>
              <a:rPr lang="en-US" sz="2000" dirty="0"/>
              <a:t> </a:t>
            </a:r>
            <a:r>
              <a:rPr lang="en-US" sz="2000" dirty="0" err="1" smtClean="0"/>
              <a:t>zajednicu</a:t>
            </a:r>
            <a:endParaRPr lang="bs-Latn-BA" sz="20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 err="1"/>
              <a:t>Zatvorske</a:t>
            </a:r>
            <a:r>
              <a:rPr lang="en-US" sz="2000" dirty="0"/>
              <a:t> </a:t>
            </a:r>
            <a:r>
              <a:rPr lang="en-US" sz="2000" dirty="0" err="1"/>
              <a:t>usluge</a:t>
            </a:r>
            <a:r>
              <a:rPr lang="en-US" sz="2000" dirty="0"/>
              <a:t>, </a:t>
            </a:r>
            <a:r>
              <a:rPr lang="en-US" sz="2000" dirty="0" err="1"/>
              <a:t>usluge</a:t>
            </a:r>
            <a:r>
              <a:rPr lang="en-US" sz="2000" dirty="0"/>
              <a:t> </a:t>
            </a:r>
            <a:r>
              <a:rPr lang="en-US" sz="2000" dirty="0" err="1"/>
              <a:t>javne</a:t>
            </a:r>
            <a:r>
              <a:rPr lang="en-US" sz="2000" dirty="0"/>
              <a:t> </a:t>
            </a:r>
            <a:r>
              <a:rPr lang="en-US" sz="2000" dirty="0" err="1"/>
              <a:t>sigurnosti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spasilačke</a:t>
            </a:r>
            <a:r>
              <a:rPr lang="en-US" sz="2000" dirty="0"/>
              <a:t> </a:t>
            </a:r>
            <a:r>
              <a:rPr lang="en-US" sz="2000" dirty="0" err="1"/>
              <a:t>usluge</a:t>
            </a:r>
            <a:r>
              <a:rPr lang="en-US" sz="2000" dirty="0"/>
              <a:t> u </a:t>
            </a:r>
            <a:r>
              <a:rPr lang="en-US" sz="2000" dirty="0" err="1"/>
              <a:t>mjeri</a:t>
            </a:r>
            <a:r>
              <a:rPr lang="en-US" sz="2000" dirty="0"/>
              <a:t> u </a:t>
            </a:r>
            <a:r>
              <a:rPr lang="en-US" sz="2000" dirty="0" err="1"/>
              <a:t>kojoj</a:t>
            </a:r>
            <a:r>
              <a:rPr lang="en-US" sz="2000" dirty="0"/>
              <a:t> one </a:t>
            </a:r>
            <a:r>
              <a:rPr lang="en-US" sz="2000" dirty="0" err="1"/>
              <a:t>nisu</a:t>
            </a:r>
            <a:r>
              <a:rPr lang="en-US" sz="2000" dirty="0"/>
              <a:t> </a:t>
            </a:r>
            <a:r>
              <a:rPr lang="en-US" sz="2000" dirty="0" err="1"/>
              <a:t>isključene</a:t>
            </a:r>
            <a:r>
              <a:rPr lang="en-US" sz="2000" dirty="0"/>
              <a:t> </a:t>
            </a:r>
            <a:r>
              <a:rPr lang="en-US" sz="2000" dirty="0" err="1"/>
              <a:t>na</a:t>
            </a:r>
            <a:r>
              <a:rPr lang="en-US" sz="2000" dirty="0"/>
              <a:t> </a:t>
            </a:r>
            <a:r>
              <a:rPr lang="en-US" sz="2000" dirty="0" err="1"/>
              <a:t>osnovu</a:t>
            </a:r>
            <a:r>
              <a:rPr lang="en-US" sz="2000" dirty="0"/>
              <a:t> </a:t>
            </a:r>
            <a:r>
              <a:rPr lang="en-US" sz="2000" dirty="0" err="1"/>
              <a:t>člana</a:t>
            </a:r>
            <a:r>
              <a:rPr lang="en-US" sz="2000" dirty="0"/>
              <a:t> 10a. </a:t>
            </a:r>
            <a:r>
              <a:rPr lang="en-US" sz="2000" dirty="0" err="1"/>
              <a:t>stava</a:t>
            </a:r>
            <a:r>
              <a:rPr lang="en-US" sz="2000" dirty="0"/>
              <a:t> (1) </a:t>
            </a:r>
            <a:r>
              <a:rPr lang="en-US" sz="2000" dirty="0" err="1"/>
              <a:t>tačka</a:t>
            </a:r>
            <a:r>
              <a:rPr lang="en-US" sz="2000" dirty="0"/>
              <a:t> h</a:t>
            </a:r>
            <a:r>
              <a:rPr lang="en-US" sz="2000" dirty="0" smtClean="0"/>
              <a:t>)</a:t>
            </a:r>
            <a:endParaRPr lang="bs-Latn-BA" sz="20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 err="1"/>
              <a:t>Istražiteljske</a:t>
            </a:r>
            <a:r>
              <a:rPr lang="en-US" sz="2000" dirty="0"/>
              <a:t> </a:t>
            </a:r>
            <a:r>
              <a:rPr lang="en-US" sz="2000" dirty="0" err="1"/>
              <a:t>usluge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usluge</a:t>
            </a:r>
            <a:r>
              <a:rPr lang="en-US" sz="2000" dirty="0"/>
              <a:t> u </a:t>
            </a:r>
            <a:r>
              <a:rPr lang="en-US" sz="2000" dirty="0" err="1"/>
              <a:t>području</a:t>
            </a:r>
            <a:r>
              <a:rPr lang="en-US" sz="2000" dirty="0"/>
              <a:t> </a:t>
            </a:r>
            <a:r>
              <a:rPr lang="en-US" sz="2000" dirty="0" err="1" smtClean="0"/>
              <a:t>sigurnosti</a:t>
            </a:r>
            <a:endParaRPr lang="bs-Latn-BA" sz="20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 err="1"/>
              <a:t>Međunarodne</a:t>
            </a:r>
            <a:r>
              <a:rPr lang="en-US" sz="2000" dirty="0"/>
              <a:t> </a:t>
            </a:r>
            <a:r>
              <a:rPr lang="en-US" sz="2000" dirty="0" err="1" smtClean="0"/>
              <a:t>usluge</a:t>
            </a:r>
            <a:endParaRPr lang="bs-Latn-BA" sz="20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 err="1"/>
              <a:t>Poštanske</a:t>
            </a:r>
            <a:r>
              <a:rPr lang="en-US" sz="2000" dirty="0"/>
              <a:t> </a:t>
            </a:r>
            <a:r>
              <a:rPr lang="en-US" sz="2000" dirty="0" err="1" smtClean="0"/>
              <a:t>usluge</a:t>
            </a:r>
            <a:endParaRPr lang="bs-Latn-BA" sz="20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 err="1"/>
              <a:t>Razne</a:t>
            </a:r>
            <a:r>
              <a:rPr lang="en-US" sz="2000" dirty="0"/>
              <a:t> </a:t>
            </a:r>
            <a:r>
              <a:rPr lang="en-US" sz="2000" dirty="0" err="1"/>
              <a:t>usluge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5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130" y="924340"/>
            <a:ext cx="8107667" cy="934278"/>
          </a:xfrm>
        </p:spPr>
        <p:txBody>
          <a:bodyPr>
            <a:noAutofit/>
          </a:bodyPr>
          <a:lstStyle/>
          <a:p>
            <a:pPr algn="ctr"/>
            <a:endParaRPr lang="en-US" sz="36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478" y="1630017"/>
            <a:ext cx="8736496" cy="509877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bs-Latn-BA" dirty="0"/>
          </a:p>
          <a:p>
            <a:pPr marL="0" indent="0">
              <a:buNone/>
            </a:pPr>
            <a:endParaRPr lang="bs-Latn-BA" dirty="0" smtClean="0"/>
          </a:p>
          <a:p>
            <a:pPr marL="0" indent="0">
              <a:buNone/>
            </a:pPr>
            <a:endParaRPr lang="bs-Latn-BA" dirty="0"/>
          </a:p>
          <a:p>
            <a:pPr marL="0" indent="0">
              <a:buNone/>
            </a:pPr>
            <a:r>
              <a:rPr lang="bs-Latn-BA" sz="3600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				HVALA </a:t>
            </a:r>
            <a:r>
              <a:rPr lang="bs-Latn-BA" sz="3600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NA PAŽNJI!</a:t>
            </a:r>
          </a:p>
          <a:p>
            <a:pPr marL="0" indent="0">
              <a:buNone/>
            </a:pPr>
            <a:endParaRPr lang="bs-Latn-BA" sz="3600" dirty="0"/>
          </a:p>
          <a:p>
            <a:pPr marL="0" indent="0">
              <a:buNone/>
            </a:pPr>
            <a:r>
              <a:rPr lang="bs-Latn-BA" sz="3600" dirty="0" smtClean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						Admir </a:t>
            </a:r>
            <a:r>
              <a:rPr lang="bs-Latn-BA" sz="3600" dirty="0">
                <a:solidFill>
                  <a:schemeClr val="tx1">
                    <a:tint val="75000"/>
                  </a:schemeClr>
                </a:solidFill>
                <a:cs typeface="Times New Roman" panose="02020603050405020304" pitchFamily="18" charset="0"/>
              </a:rPr>
              <a:t>Ćebić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0883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333</TotalTime>
  <Words>813</Words>
  <Application>Microsoft Office PowerPoint</Application>
  <PresentationFormat>On-screen Show (4:3)</PresentationFormat>
  <Paragraphs>72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Wingdings</vt:lpstr>
      <vt:lpstr>Office Theme</vt:lpstr>
      <vt:lpstr>ZAKON O IZMJENAMA I DOPUNAMA  ZAKONA O JAVNIM NABAVKAMA </vt:lpstr>
      <vt:lpstr>Predmet pravilnika</vt:lpstr>
      <vt:lpstr>Postupak nabavke</vt:lpstr>
      <vt:lpstr>Period korištenja usluge </vt:lpstr>
      <vt:lpstr>Početak postupka</vt:lpstr>
      <vt:lpstr>Javni poziv</vt:lpstr>
      <vt:lpstr>Ostalo</vt:lpstr>
      <vt:lpstr>Aneks II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Velickovic</dc:creator>
  <cp:lastModifiedBy>Admir Cebic</cp:lastModifiedBy>
  <cp:revision>63</cp:revision>
  <dcterms:created xsi:type="dcterms:W3CDTF">2019-04-24T11:33:41Z</dcterms:created>
  <dcterms:modified xsi:type="dcterms:W3CDTF">2023-02-12T23:19:01Z</dcterms:modified>
</cp:coreProperties>
</file>