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29"/>
  </p:notesMasterIdLst>
  <p:sldIdLst>
    <p:sldId id="312" r:id="rId3"/>
    <p:sldId id="295" r:id="rId4"/>
    <p:sldId id="326" r:id="rId5"/>
    <p:sldId id="304" r:id="rId6"/>
    <p:sldId id="302" r:id="rId7"/>
    <p:sldId id="303" r:id="rId8"/>
    <p:sldId id="309" r:id="rId9"/>
    <p:sldId id="310" r:id="rId10"/>
    <p:sldId id="305" r:id="rId11"/>
    <p:sldId id="306" r:id="rId12"/>
    <p:sldId id="307" r:id="rId13"/>
    <p:sldId id="311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0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3EB"/>
    <a:srgbClr val="A4BCD0"/>
    <a:srgbClr val="82A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B5F20-F7B6-44FC-B5A6-D11DE95C5784}" type="datetimeFigureOut">
              <a:rPr lang="bs-Latn-BA" smtClean="0"/>
              <a:pPr/>
              <a:t>27. 8. 2024.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7740D-A6BE-4D0C-A5D6-9B85018B8C0F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193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273-851D-43F0-9D14-5D89C4BC5B53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41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8194-550F-4B18-9C31-A82C3E443AC8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25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3EA9-45FC-42DB-AF3E-9955674230C8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1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273-851D-43F0-9D14-5D89C4BC5B53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6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B9CF-C93B-4EA2-B80C-D5F49BB4B590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7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6E1-9532-4447-B84E-8990EC175654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0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68E9-85EE-4FB0-B269-7F279AD29F09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34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9041-EAEA-4DF5-B643-0C47558099D5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516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EC0A-7316-4330-8051-654DC8483277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61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F33E-3867-4AB9-8150-AB5275B46A4C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23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858C-29D5-46CA-947B-815939215FE3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46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B9CF-C93B-4EA2-B80C-D5F49BB4B590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520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FC9F-C364-47C0-A268-296FAE3FDDF0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10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8194-550F-4B18-9C31-A82C3E443AC8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7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3EA9-45FC-42DB-AF3E-9955674230C8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6E1-9532-4447-B84E-8990EC175654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82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68E9-85EE-4FB0-B269-7F279AD29F09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2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9041-EAEA-4DF5-B643-0C47558099D5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66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EC0A-7316-4330-8051-654DC8483277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9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F33E-3867-4AB9-8150-AB5275B46A4C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80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858C-29D5-46CA-947B-815939215FE3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50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FC9F-C364-47C0-A268-296FAE3FDDF0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27. 8. 2024.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98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89E42-01BF-4660-AE45-8B1BD7B3DE02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70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89E42-01BF-4660-AE45-8B1BD7B3DE02}" type="datetime1">
              <a:rPr lang="hr-BA" smtClean="0"/>
              <a:pPr/>
              <a:t>27. 8. 2024.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2012 | Public Procurement Agency of Bosnia and Herzegovina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274" y="319174"/>
            <a:ext cx="8988762" cy="2821798"/>
          </a:xfrm>
        </p:spPr>
        <p:txBody>
          <a:bodyPr>
            <a:normAutofit/>
          </a:bodyPr>
          <a:lstStyle/>
          <a:p>
            <a:r>
              <a:rPr lang="bs-Latn-BA" sz="3200" dirty="0">
                <a:latin typeface="Arial Narrow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s-Latn-BA" sz="3200" dirty="0">
                <a:latin typeface="Arial Narrow" pitchFamily="34" charset="0"/>
                <a:ea typeface="Tahoma" pitchFamily="34" charset="0"/>
                <a:cs typeface="Tahoma" pitchFamily="34" charset="0"/>
              </a:rPr>
            </a:br>
            <a:endParaRPr lang="en-US" sz="3200" dirty="0"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508" y="3717032"/>
            <a:ext cx="8928992" cy="2736300"/>
          </a:xfrm>
        </p:spPr>
        <p:txBody>
          <a:bodyPr>
            <a:normAutofit/>
          </a:bodyPr>
          <a:lstStyle/>
          <a:p>
            <a:endParaRPr lang="bs-Latn-BA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bs-Latn-BA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INTERNI PRAVILNIK</a:t>
            </a:r>
          </a:p>
          <a:p>
            <a:endParaRPr lang="bs-Latn-BA" sz="2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s-Latn-BA" sz="3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85800" y="3933056"/>
            <a:ext cx="777240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59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5148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Istraživanje tržišta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Procjenjivanje vrijednosti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Odobravanje budžeta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nabavki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Itsraživanje tržišta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Pokretanje postupka javne nabavke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Zaključivanje ugovora/okvirnog sporazuma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Realizacija ugovora/okvirnog sporazuma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2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5212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5148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Analizirati Pravilnik o unutrašnjoj organizaciji i sistematizaciji radnih mjesta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Dodijeliti uloge i odgovornosti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Definisati redoslijed koraka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Utvrditi rokove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Mapirati poslovne procese (naziv procesa, opis procesa, aktivnost, rok, rizik, odgovor na rizik, odgovorno lice, izvršeno (DA/NE).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7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65266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MAPA PROCESA - PRIMJER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05053"/>
              </p:ext>
            </p:extLst>
          </p:nvPr>
        </p:nvGraphicFramePr>
        <p:xfrm>
          <a:off x="373312" y="1988839"/>
          <a:ext cx="8519168" cy="4315807"/>
        </p:xfrm>
        <a:graphic>
          <a:graphicData uri="http://schemas.openxmlformats.org/drawingml/2006/table">
            <a:tbl>
              <a:tblPr firstRow="1" firstCol="1" bandRow="1"/>
              <a:tblGrid>
                <a:gridCol w="1000002">
                  <a:extLst>
                    <a:ext uri="{9D8B030D-6E8A-4147-A177-3AD203B41FA5}">
                      <a16:colId xmlns:a16="http://schemas.microsoft.com/office/drawing/2014/main" val="173461683"/>
                    </a:ext>
                  </a:extLst>
                </a:gridCol>
                <a:gridCol w="209929">
                  <a:extLst>
                    <a:ext uri="{9D8B030D-6E8A-4147-A177-3AD203B41FA5}">
                      <a16:colId xmlns:a16="http://schemas.microsoft.com/office/drawing/2014/main" val="2044727308"/>
                    </a:ext>
                  </a:extLst>
                </a:gridCol>
                <a:gridCol w="209929">
                  <a:extLst>
                    <a:ext uri="{9D8B030D-6E8A-4147-A177-3AD203B41FA5}">
                      <a16:colId xmlns:a16="http://schemas.microsoft.com/office/drawing/2014/main" val="623280543"/>
                    </a:ext>
                  </a:extLst>
                </a:gridCol>
                <a:gridCol w="209929">
                  <a:extLst>
                    <a:ext uri="{9D8B030D-6E8A-4147-A177-3AD203B41FA5}">
                      <a16:colId xmlns:a16="http://schemas.microsoft.com/office/drawing/2014/main" val="1254812651"/>
                    </a:ext>
                  </a:extLst>
                </a:gridCol>
                <a:gridCol w="209929">
                  <a:extLst>
                    <a:ext uri="{9D8B030D-6E8A-4147-A177-3AD203B41FA5}">
                      <a16:colId xmlns:a16="http://schemas.microsoft.com/office/drawing/2014/main" val="3311791762"/>
                    </a:ext>
                  </a:extLst>
                </a:gridCol>
                <a:gridCol w="2940435">
                  <a:extLst>
                    <a:ext uri="{9D8B030D-6E8A-4147-A177-3AD203B41FA5}">
                      <a16:colId xmlns:a16="http://schemas.microsoft.com/office/drawing/2014/main" val="2303744818"/>
                    </a:ext>
                  </a:extLst>
                </a:gridCol>
                <a:gridCol w="2112061">
                  <a:extLst>
                    <a:ext uri="{9D8B030D-6E8A-4147-A177-3AD203B41FA5}">
                      <a16:colId xmlns:a16="http://schemas.microsoft.com/office/drawing/2014/main" val="4045310085"/>
                    </a:ext>
                  </a:extLst>
                </a:gridCol>
                <a:gridCol w="1626954">
                  <a:extLst>
                    <a:ext uri="{9D8B030D-6E8A-4147-A177-3AD203B41FA5}">
                      <a16:colId xmlns:a16="http://schemas.microsoft.com/office/drawing/2014/main" val="2545866902"/>
                    </a:ext>
                  </a:extLst>
                </a:gridCol>
              </a:tblGrid>
              <a:tr h="208573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NAZIV UGOVORNOG ORGANA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NAZIV PROCESA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9677260"/>
                  </a:ext>
                </a:extLst>
              </a:tr>
              <a:tr h="85151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Izrada plana nabavke- P1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807588"/>
                  </a:ext>
                </a:extLst>
              </a:tr>
              <a:tr h="117145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21837"/>
                  </a:ext>
                </a:extLst>
              </a:tr>
              <a:tr h="208573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ODGOVORNO LICE/ORGANIZACIONA JEDINICA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271604"/>
                  </a:ext>
                </a:extLst>
              </a:tr>
              <a:tr h="114438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049868"/>
                  </a:ext>
                </a:extLst>
              </a:tr>
              <a:tr h="91797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OPIS PROCESA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618425"/>
                  </a:ext>
                </a:extLst>
              </a:tr>
              <a:tr h="133880">
                <a:tc grid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Utvrđivanja potreba ugovornog organa i izrada i objavljivanja plana nabavke.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2652"/>
                  </a:ext>
                </a:extLst>
              </a:tr>
              <a:tr h="11173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920242"/>
                  </a:ext>
                </a:extLst>
              </a:tr>
              <a:tr h="1390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Br.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AKTIVNOST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ODGOVORNO LICE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IZVRŠENO DA/NE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813431"/>
                  </a:ext>
                </a:extLst>
              </a:tr>
              <a:tr h="55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Utvrđivanje potreba unutar ugovornog organa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283506"/>
                  </a:ext>
                </a:extLst>
              </a:tr>
              <a:tr h="20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Ispitivanje tržišta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414844"/>
                  </a:ext>
                </a:extLst>
              </a:tr>
              <a:tr h="4866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Izrada prijedloga DOB-a/finansijskog plana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104701"/>
                  </a:ext>
                </a:extLst>
              </a:tr>
              <a:tr h="556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Praćenje usvajanja budžeta/finansijskog plana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843196"/>
                  </a:ext>
                </a:extLst>
              </a:tr>
              <a:tr h="208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Ispitivanje tržišta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180699"/>
                  </a:ext>
                </a:extLst>
              </a:tr>
              <a:tr h="2780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Izrada Plana nabavki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329637"/>
                  </a:ext>
                </a:extLst>
              </a:tr>
              <a:tr h="3476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Objavljivanje plana nabavki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967929"/>
                  </a:ext>
                </a:extLst>
              </a:tr>
              <a:tr h="139049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673669"/>
                  </a:ext>
                </a:extLst>
              </a:tr>
              <a:tr h="69524"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RIZICI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718778"/>
                  </a:ext>
                </a:extLst>
              </a:tr>
              <a:tr h="82445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RIZIK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4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ODGOVOR NA RIZIK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0133132"/>
                  </a:ext>
                </a:extLst>
              </a:tr>
              <a:tr h="139049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BA" sz="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927" marR="3292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560853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373311" y="13942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4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29614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64743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PITANJA KOJA JE POTREBNO RAZMOTRITI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01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67510"/>
          </a:xfrm>
        </p:spPr>
        <p:txBody>
          <a:bodyPr>
            <a:normAutofit fontScale="70000" lnSpcReduction="20000"/>
          </a:bodyPr>
          <a:lstStyle/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KORACI (npr.):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Pokretanje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procesa planiranja (npr. Odluka ministra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direktora, i sl., 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čime formalno započinje proces planiranja za narednu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budžetsku/finansijsku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godinu. Prilog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odluke može biti „Obrazac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iskazivanje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potreba“.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Određivanje nosioca planskih aktivnosti i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obaveze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organizacionih jedinica, te zaduženja za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praćenje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izvještavanje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izvršenju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Plana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nabavki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(Npr. odlukom).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Najkasnije do dd.mm. tekuće godine nosioc planskih aktivnosti šalje odluku iz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koraka </a:t>
            </a: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organizacionim jedinicama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Najkasnije do dd.mm. tekuće godine organizacione jedinice dostavljaju prijedloge potreba nosiocu planskih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bs-Latn-B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Najkasnije do dd.mm. tekuće godine nosioc planskih aktivnosti objedinjava prijedloge </a:t>
            </a:r>
            <a:r>
              <a:rPr lang="bs-Latn-BA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potreba.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79208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79478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Najkasnije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dd.mm. tekuće godine se vrši projekcija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finansijskih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sredstava na osnovu objedinjenih potreba i istraživanja tržišta, te izrađuje nacrt plana nabavki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  Na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osnovu nacrta plana nabavki podnosi se zahtjev za budžet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  Usvajanje budžeta/finansijskog plana.</a:t>
            </a:r>
          </a:p>
          <a:p>
            <a:pPr marL="509588" lvl="0" indent="-509588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 Usvajanje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plana nabavki (ili korekcija istog u slučaju da nisu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odobrena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zahtijevana sredstva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Objava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plana nabavki (najkasnije 30 dana od dana usvajanja budžeta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0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728192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4536505"/>
          </a:xfrm>
        </p:spPr>
        <p:txBody>
          <a:bodyPr>
            <a:normAutofit fontScale="70000" lnSpcReduction="20000"/>
          </a:bodyPr>
          <a:lstStyle/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KRITERIJI ZA PLANIRANJE (npr.):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predmet nabavke u funkciji obavljanja poslova iz djelokruga rada organizacione </a:t>
            </a: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jedinice/UO u cjelini</a:t>
            </a:r>
            <a:endParaRPr lang="bs-Latn-BA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tehničke specifikacije i količine odredenog predmeta nabavke odgovaraju stvarnim potrebama </a:t>
            </a: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organizacionih jedinica/UO u cjelini</a:t>
            </a:r>
            <a:endParaRPr lang="bs-Latn-BA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procijenjena vrijednost nabavke realna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planirane nabavke u skladu sa postavljenim ciljevima/programom rada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nabavka svrsishodna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se svaki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predmet nabavke </a:t>
            </a:r>
            <a:r>
              <a:rPr lang="bs-Latn-BA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opisuje </a:t>
            </a:r>
            <a:r>
              <a:rPr lang="bs-Latn-B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jednostavan, jasan, objektivan i razumljiv način, bez upućivanja na određenog ponuđača/proizvođača, na porijeklo ili na poseban proces, na marke, patente, tipove ili određeno porijeklo</a:t>
            </a: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49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5212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Planiranje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11526"/>
          </a:xfrm>
        </p:spPr>
        <p:txBody>
          <a:bodyPr>
            <a:normAutofit fontScale="70000" lnSpcReduction="20000"/>
          </a:bodyPr>
          <a:lstStyle/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OBRAZAC ZA ISKAZIVANJE POTREBA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(npr.):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sz="31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Predmet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nabavke (roba, usluga, radovi)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Jedinica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mjere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Količina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Opis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Procijenjena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vrijednost nabavke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(obavezno/opcionalno)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vrste postupka javne nabavke u skladu sa ZJN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(obavezno/opcionalno)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Mjesto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isporuke robe, izvršenja usluge ili izvođenja radova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Izvor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finansiranja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Okvirni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u kome je potrebno pokrenuti postupak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 se zaključuje ugovor ili okvirni sporazum </a:t>
            </a:r>
            <a:endParaRPr lang="bs-Latn-BA" sz="31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trajanja ugovora ili okvirog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sporazuma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Drugi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podaci koji se smatraju relevantnim za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predmetnu nabavku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14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36815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Zahtjev za nabavku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79478"/>
          </a:xfrm>
        </p:spPr>
        <p:txBody>
          <a:bodyPr>
            <a:normAutofit/>
          </a:bodyPr>
          <a:lstStyle/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 ZA NABAVKU (npr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.):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nabavku se podnosi za nabavku roba, usluga i radova predviđenih Planom nabavki ili posebnom odlukom 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nabavku podnosi organizaciona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jedinica ________,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 prethodno ispitivanje tržišta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nabavku se podnosi najkasnije npr. 30 dana u odnosu na okvirni datum pokretanja naveden u planu nabavki</a:t>
            </a:r>
          </a:p>
          <a:p>
            <a:pPr marL="457200" lvl="0" indent="-45720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51216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Zahtjev za nabavku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5092674"/>
          </a:xfrm>
        </p:spPr>
        <p:txBody>
          <a:bodyPr>
            <a:normAutofit fontScale="40000" lnSpcReduction="20000"/>
          </a:bodyPr>
          <a:lstStyle/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pl-PL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Zahtjeva </a:t>
            </a:r>
            <a:r>
              <a:rPr lang="pl-PL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nabavku se podnosi na obrascu koji </a:t>
            </a:r>
            <a:r>
              <a:rPr lang="pl-PL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sadrži </a:t>
            </a:r>
            <a:r>
              <a:rPr lang="pl-PL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(npr</a:t>
            </a:r>
            <a:r>
              <a:rPr lang="pl-PL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.):</a:t>
            </a: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pl-PL" sz="35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podatak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podnosiocu 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zahtjeva,</a:t>
            </a:r>
            <a:endParaRPr lang="bs-Latn-BA" sz="35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broj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protokola, mjesto i datum podnošenja zahtjeva, 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naziv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predmeta nabavke i podjela 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lotove, a ukoliko nije, navesti obrazloženje zašto nije moguće predmetnu nabavku podijeliti na lotove,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oznaku i šifru iz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JRJN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vrsta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postupka nabavke u skladu sa ZJN (uz obrazloženje, pogotovo u slučaju pregovaračkog postupka bez objave obavještenja)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Procijenjena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vrijednost nabavke (ukupna i procijenjena vrijednost po lotovima),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koji se predlaže zaključenje ugovora/okvirnog sporazuma o javnoj nabavci,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navod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postojanju važećeg ugovora/okvirnog sporazuma i njegovom trajanju/isteku važenja,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izvor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finansiranja nabavke i navođenje pozicije iz plana. Ukoliko se zahtijeva dodjela ugovora/okvirnog sporazuma o javnoj nabavci za više od jedne godine, navodi se obrazloženje, izvor i način finansiranja za predloženi 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redni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broj nabavke iz Plana nabavki ili podatke o posebnoj odluci (uz obrazloženje za nabavku koja nije u planu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endParaRPr lang="bs-Latn-BA" sz="35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članova komisije za nabavke i zamjenske članove komisije,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privrednog 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subjekta/privrednih subjekata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upućivanje poziva/zahtjeva za dostavljanje ponuda (ukoliko je primjenjivo),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navodi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potrebi angažmana stručnog lica,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tehnička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specifikacija predmeta nabavke,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eventualna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napomena,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potpis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podnosioca zahtjeva</a:t>
            </a: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5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35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Zahtjev </a:t>
            </a:r>
            <a:r>
              <a:rPr lang="bs-Latn-BA" sz="35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nabavku odobrava ___________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67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3951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bs-Latn-BA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Član 13. ZJN</a:t>
            </a: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Svaki ugovorni organ u Bosni i Hercegovini donosi interni pravilnik kojim propisuje i uređuje organizaciju i efikasno vršenje nabavne funkcije unutar ugovornog organa, kao što su: način cirkuliranja dokumentacije vezane za javne nabavke, konkretna zaduženja službenika i administrativnog osoblja koji provode javne nabavke ili su u određenoj vezi s istim, rokove za postupanje, način imenovanja i eventualnu rotaciju članova komisija za nabavku i sva druga odnosna pitanja.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 Prilikom donošenja pravilnika iz stava (3) ovog člana, ugovorni organ vodi računa o vrsti poslova koje obavlja, organizaciji, veličini, kadrovskim kapacitetima, eventualnoj decentraliziranosti i područnim jedinicama i svim drugim odnosnim pitanjima.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87220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Pokretanje postupka javne nabavke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420888"/>
            <a:ext cx="8784976" cy="4300586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Nakon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odobrenog zahtjeva za nabavku, organizaciona jedinica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sačinjava prijedlog Odluke o pokretanju postupka javne nabavke/posebnu odluku, te prijedlog rješenja o formiranju komisije. </a:t>
            </a:r>
            <a:endParaRPr lang="bs-Latn-BA" sz="24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Odluku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rješenje donosi _____________, koji može ne prihvatiti pomenute akte ili tražiti korekciju istih (uz pisano obrazloženje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bs-Latn-BA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25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72819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Komisija za nabavke i sukob interesa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492896"/>
            <a:ext cx="8784976" cy="4228578"/>
          </a:xfrm>
        </p:spPr>
        <p:txBody>
          <a:bodyPr>
            <a:normAutofit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komisiju za nabavke ne mogu se imenovati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__________________________ i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druga lica koja na bilo koji način donose odluke vezane za postupak nabavke ili iste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odobravaju.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bs-Latn-BA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UO preduzima </a:t>
            </a:r>
            <a:r>
              <a:rPr lang="bs-Latn-BA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odgovarajuće mjere kako bi se efikasno spriječio, prepoznao i uklonio sukob interesa u vezi s postupkom javne nabavke, a radi izbjegavanja narušavanja tržišne konkurencije i osiguranja jednakog postupanja prema svim privrednim </a:t>
            </a:r>
            <a:r>
              <a:rPr lang="bs-Latn-BA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subjektima.</a:t>
            </a:r>
            <a:endParaRPr lang="bs-Latn-BA" sz="24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75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296142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Provođenje postupka javne nabavke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916832"/>
            <a:ext cx="8784976" cy="4804642"/>
          </a:xfrm>
        </p:spPr>
        <p:txBody>
          <a:bodyPr>
            <a:normAutofit fontScale="77500" lnSpcReduction="20000"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Nakon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prijema Odluke o pokretanju postupka javne nabavke i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prijedloga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rješenja o formiranju komisije, organizaciona jedinica priprema TD u sklada sa ZJN i pratećim podzakonskim aktima, koja se nakon odobravanja od strane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________________, objavljuje na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Portalu javnih nabavki (za postupke za koje se vrši objava na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Portalu)/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OPCIJA 2 –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komisija za nabavke ovo radi ako ne postoji služba ili službenik za javne nabavke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Objavljivanje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sažetka obavještenja o javnoj nabavci u „Službenom glasniku BiH“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Definisati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obaveze po osnovu odgovora na zahtjev pojašnjenje TD i izjavljenu žalbu (ko odgovara na formalni dio, ko na tehnički, ko na opći, ko na kvalifikacioni, i sl.)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zaprima ponude, sačinjava zapisnik o prijemu ponuda, izdaje potvrdu o zaprimljenoj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ponudi, neblagovremene ponude (ko ih vraća neotvorene)</a:t>
            </a:r>
            <a:endParaRPr lang="bs-Latn-BA" sz="28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Pregled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ocjena ponuda (rok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67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6"/>
            <a:ext cx="8229600" cy="2788418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Provođenje postupka javne nabavke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916832"/>
            <a:ext cx="8784976" cy="480464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Pojašnjenje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ponude (</a:t>
            </a: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rok)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Priprema, donošenje i dostava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odluke (rok</a:t>
            </a: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</a:t>
            </a:r>
            <a:r>
              <a:rPr lang="bs-Latn-BA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važenja </a:t>
            </a:r>
            <a:r>
              <a:rPr lang="bs-Latn-BA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ponuda</a:t>
            </a:r>
            <a:endParaRPr lang="bs-Latn-BA" sz="2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Postupanje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 žalbi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Priprema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ugovora (rok)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Dostava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ugovora ponuđaču na potpis (kad se steknu uslovi)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Zaključenje ugovora (kad se steknu uslovi)</a:t>
            </a:r>
            <a:endParaRPr lang="bs-Latn-BA" sz="2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Objava obavještenja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dodjeli </a:t>
            </a: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Portalu JN (ne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kasnije od 30 dana od dana zaključenja)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Objavljivanje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sažetka obavještenja o dodjeli ugovora u „Službenom glasniku BiH“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osnovnih elemenata ugovora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Postupanja </a:t>
            </a:r>
            <a:r>
              <a:rPr lang="bs-Latn-BA" sz="2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slučaju poništenja postupka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Arhiviranje</a:t>
            </a:r>
            <a:endParaRPr lang="bs-Latn-BA" sz="2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4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6"/>
            <a:ext cx="8229600" cy="2284362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Realizacija ugovora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5092674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Definisanje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kome se sve ugovor dostavlja (osobama/organizacionim jedinicama)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Zaduženje osoba/organizacionih jedinica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praćenje realizacije ugovora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Imenovanje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osobe/komisije za kvantitativni i kvalitativni prijem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Zaduženja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korespondencija sa ponuđačima u slučaju reklamacija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Zaduženja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aktiviranje instrumenata osiguranja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Provjera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ispravnosti fakture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Plaćanja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Praćenje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stepena iskorištenosti ugovora/okvirnog sporazuma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Obavještavanje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nadležne organizacione jedinice o stepenu iskorištenosti ugovora/okvirnog sporazuma u cilju blagovremenog pokretanja nove nabavke (npr. jednom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mjesečno, tromjesečno, šestomjesečno,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zavisnosti od prirode ugovora/okvirnog </a:t>
            </a: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sporazuma i njegovog perioda trajanja)</a:t>
            </a: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Postupanja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zaduženja u slučaju zahtjeva za izmjenu cijena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Objava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eventualnih izmjena ugovora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31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Izvještaj </a:t>
            </a:r>
            <a:r>
              <a:rPr lang="bs-Latn-BA" sz="31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realizaciji ugovora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26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6"/>
            <a:ext cx="8229600" cy="235637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i cilj pravilnika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5092674"/>
          </a:xfrm>
        </p:spPr>
        <p:txBody>
          <a:bodyPr>
            <a:normAutofit fontScale="55000" lnSpcReduction="20000"/>
          </a:bodyPr>
          <a:lstStyle/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PREDMET PRAVILNIKA (npr.):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bs-Latn-BA" sz="29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Pravilnikom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javnim 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nabavkama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uređuje proces planiranja nabavki, aktivnosti na pokretanju postupka nabavke, pripreme tenderske dokumentacije, način donošenja akata, prava, dužnosti, odgovornosti i rokovi, postupanja u slučaju direktnog sporazuma i izuzeća od primjene Zakona o javnim nabavkama, način komunikacije, izvještavanja i arhiviranja, kao i druga pitanja od 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značaja.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29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CILJ PRAVILNIKA (npr.):</a:t>
            </a:r>
            <a:endParaRPr lang="bs-Latn-BA" sz="29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29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Cilj pravilnika je obezbjeđenje efikasnog funkcionisanja 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UO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neometanog vršenja povjerene mu javne funkcije putem blagovremene i svrsishodne nabavke potrebnih roba, usluga i radova provođenjem postupaka javnih nabavki u skladu sa Zakonom o javnim nabavkama i pratećim podzakonskim aktima.</a:t>
            </a: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29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OSTALI KOMENTARI: </a:t>
            </a:r>
            <a:endParaRPr lang="bs-Latn-BA" sz="29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bs-Latn-BA" sz="29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prepisivati ZJN i podzakonske akte u interni pravilnik, osim ako to nije moguće izbjeći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Definisati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zaduženja i postupanja u postupku direktnog sporazuma, te izuzećima od primjene ZJN. </a:t>
            </a:r>
            <a:endParaRPr lang="bs-Latn-BA" sz="29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Rokovi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 vrlo važni, ali moraju biti objektivni, što zavisi od same kompleksnosti 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UO (kod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nekoga period između dvije 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aktivnosti </a:t>
            </a:r>
            <a:r>
              <a:rPr lang="bs-Latn-BA" sz="29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lancu nabavke traje 2 dana, a kod nekoga 15 dana – sve se mora uzeti u obzir radi blagovremenog postupanja</a:t>
            </a:r>
            <a:r>
              <a:rPr lang="bs-Latn-BA" sz="29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bs-Latn-B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bs-Latn-B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raditi na Copy-Paste </a:t>
            </a:r>
            <a:r>
              <a:rPr lang="bs-Latn-B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principu od nekog drugog, </a:t>
            </a:r>
            <a:r>
              <a:rPr lang="bs-Latn-B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jer svaki ugovorni organ ima svoje </a:t>
            </a:r>
            <a:r>
              <a:rPr lang="bs-Latn-BA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specifičnosti.</a:t>
            </a:r>
            <a:endParaRPr lang="bs-Latn-B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endParaRPr lang="bs-Latn-BA" sz="31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47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6"/>
            <a:ext cx="8229600" cy="671861"/>
          </a:xfrm>
        </p:spPr>
        <p:txBody>
          <a:bodyPr>
            <a:normAutofit/>
          </a:bodyPr>
          <a:lstStyle/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bs-Latn-B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bs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pPr marL="0" indent="0" algn="just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s-Latn-B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bs-Latn-B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pažnji!</a:t>
            </a:r>
          </a:p>
          <a:p>
            <a:pPr marL="0" indent="0" algn="just">
              <a:buNone/>
            </a:pPr>
            <a:endParaRPr lang="bs-Latn-BA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3300" lvl="8" indent="0" algn="just">
              <a:buNone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Admir Ćebić</a:t>
            </a:r>
          </a:p>
          <a:p>
            <a:pPr marL="0" indent="0" algn="just">
              <a:buNone/>
            </a:pPr>
            <a:r>
              <a:rPr lang="bs-Latn-B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0" indent="0" algn="just">
              <a:buNone/>
            </a:pPr>
            <a:r>
              <a:rPr lang="bs-Latn-B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bs-Latn-BA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2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7606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LANAC </a:t>
            </a:r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NABAVKE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395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80471" y="2267705"/>
            <a:ext cx="2560320" cy="35249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bs-Latn-BA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TENDERSKA FAZA</a:t>
            </a: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bs-Latn-B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sr-Cyrl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Objava </a:t>
            </a:r>
            <a:r>
              <a:rPr lang="sr-Cyrl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postupka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sr-Cyrl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Evaluacija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sr-Cyrl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Dodjela ugovora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1520" y="2267706"/>
            <a:ext cx="2560320" cy="356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PREDTENDERSKA FAZA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bs-Latn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Utvrđivanje </a:t>
            </a: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potreba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Istraživanje tržišta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Planiranje i budžetiranje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Definisanje zahtjeva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bs-Latn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Izbor postupka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9421" y="2267705"/>
            <a:ext cx="2560320" cy="35221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bs-Latn-BA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POSTENDERSKA FAZA</a:t>
            </a: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bs-Latn-BA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•"/>
            </a:pPr>
            <a:r>
              <a:rPr lang="sr-Cyrl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Upravljanje </a:t>
            </a:r>
            <a:r>
              <a:rPr lang="sr-Cyrl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ugovorom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•"/>
            </a:pPr>
            <a:r>
              <a:rPr lang="sr-Cyrl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Naručivanj</a:t>
            </a:r>
            <a:r>
              <a:rPr lang="bs-Latn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e, i</a:t>
            </a:r>
            <a:r>
              <a:rPr lang="sr-Cyrl-B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sporuka</a:t>
            </a:r>
            <a:r>
              <a:rPr lang="sr-Cyrl-B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plaćanje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811840" y="4006789"/>
            <a:ext cx="468630" cy="269875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5840791" y="4050785"/>
            <a:ext cx="468630" cy="235043"/>
          </a:xfrm>
          <a:prstGeom prst="rightArrow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pl-PL" sz="3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Svako, Neko, Biloko i </a:t>
            </a:r>
            <a:r>
              <a:rPr lang="pl-PL" sz="30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Niko </a:t>
            </a:r>
            <a:br>
              <a:rPr lang="pl-PL" sz="30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pl-PL" sz="30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(nepoznati autor)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204864"/>
            <a:ext cx="8856984" cy="403244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jednom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etvorica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imenu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Biloko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Trebalo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obaviti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vrlo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važan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mislio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bs-Latn-B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obaviti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to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htio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toga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naljutio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to bio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Svakoga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Svako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mislio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bi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obaviti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shvatio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obaviti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kraju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krivio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Nekoga</a:t>
            </a:r>
            <a:r>
              <a:rPr lang="bs-Latn-B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Biloko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08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864096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PITANJA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6751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s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Hoće li donošenje internog pravilnika dovesti do prenormiranosti postupaka javnih nabavki unutar ugovornog organa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bs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normiraju se postupci javne nabavke već interne procedure u lancu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nabavke.</a:t>
            </a: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pravilnik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imamo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ZJN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prateća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podzakonska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 se znati ko šta radi u lancu nabavke, a ne samo u postupku javne nabavke.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99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08112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5148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Mora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ništa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recizno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utvrđene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uloge,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odgovornosti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redoslijed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ugovornog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Rokovi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postupanje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Rizici i mjere za sprječavanje/ublažavanje rizika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11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93610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675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nabavke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uključuju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bs-Latn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Otvaranje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zahtjeva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učešće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Provođenje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javnog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otvaranja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ocjenu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vrednovanje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Sačinjavanje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zapisnika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ocjeni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Sačinjavanje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izvještaja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javne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nabavke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Davanje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preporuke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ugovornom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donošenje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izboru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poništenju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postupka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nabavke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7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016224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604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Ukoliko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ugovorni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posjeduje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službenika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nabavke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stručnu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službu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javne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nabavke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uključivati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Pripremu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tenderske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Korespondenciju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ponuđačima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Dostavljanje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tenderske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propisan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konkretni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javne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nabavke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Pripremu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pojašnjenja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tenderske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dokumentacije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Pripremu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prijedloga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odluke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sadržaju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propisanim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zakonom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Pripremu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odgovora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pravnim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lijekovima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poslove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zadatke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vezane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provođenje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postupka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3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1A5F-2980-4127-A3F6-D58DE0D6D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656183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INTERNI PRAVILNIK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DCBAF-B1C8-4280-8EEF-35691E327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9550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Praćenje realizacije ugovora/okvirnog sporazuma </a:t>
            </a:r>
            <a:r>
              <a:rPr lang="bs-Latn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(stepen </a:t>
            </a: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realizacije/iskorištenosti)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Blagovremeno alarmiranje nadležne službe/osobe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Pokretanje zahtjeva za nabavku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Odobravanje zahtjeva za nabavku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Podnošenje zahtjeva za iskazivanjem potreba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Objedinjavanje potreba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F639-0F73-471E-8698-9B27EF11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13010-5125-455F-9E3C-AE39B3AB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5429-BD27-4F6F-A7C5-C4CE0AB3C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3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BA-5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plate BA-5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1_E_AUKCIJA</Template>
  <TotalTime>2372</TotalTime>
  <Words>2012</Words>
  <Application>Microsoft Office PowerPoint</Application>
  <PresentationFormat>On-screen Show (4:3)</PresentationFormat>
  <Paragraphs>333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Arial Narrow</vt:lpstr>
      <vt:lpstr>Calibri</vt:lpstr>
      <vt:lpstr>Calibri Light</vt:lpstr>
      <vt:lpstr>Cambria</vt:lpstr>
      <vt:lpstr>Tahoma</vt:lpstr>
      <vt:lpstr>Times New Roman</vt:lpstr>
      <vt:lpstr>Wingdings</vt:lpstr>
      <vt:lpstr>template BA-5</vt:lpstr>
      <vt:lpstr>1_template BA-5</vt:lpstr>
      <vt:lpstr> </vt:lpstr>
      <vt:lpstr>INTERNI PRAVILNIK</vt:lpstr>
      <vt:lpstr>LANAC NABAVKE</vt:lpstr>
      <vt:lpstr>Svako, Neko, Biloko i Niko  (nepoznati autor)</vt:lpstr>
      <vt:lpstr>PITANJA</vt:lpstr>
      <vt:lpstr>INTERNI PRAVILNIK</vt:lpstr>
      <vt:lpstr>INTERNI PRAVILNIK</vt:lpstr>
      <vt:lpstr>INTERNI PRAVILNIK</vt:lpstr>
      <vt:lpstr>INTERNI PRAVILNIK</vt:lpstr>
      <vt:lpstr>INTERNI PRAVILNIK</vt:lpstr>
      <vt:lpstr>INTERNI PRAVILNIK</vt:lpstr>
      <vt:lpstr>MAPA PROCESA - PRIMJER</vt:lpstr>
      <vt:lpstr>INTERNI PRAVILNIK</vt:lpstr>
      <vt:lpstr>Planiranje</vt:lpstr>
      <vt:lpstr>Planiranje</vt:lpstr>
      <vt:lpstr>Planiranje</vt:lpstr>
      <vt:lpstr>Planiranje</vt:lpstr>
      <vt:lpstr>Zahtjev za nabavku</vt:lpstr>
      <vt:lpstr>Zahtjev za nabavku</vt:lpstr>
      <vt:lpstr>Pokretanje postupka javne nabavke</vt:lpstr>
      <vt:lpstr>Komisija za nabavke i sukob interesa</vt:lpstr>
      <vt:lpstr>Provođenje postupka javne nabavke</vt:lpstr>
      <vt:lpstr>Provođenje postupka javne nabavke</vt:lpstr>
      <vt:lpstr>Realizacija ugovora</vt:lpstr>
      <vt:lpstr>Predmet i cilj pravilnika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Procurement Agency of Bosnia and Herzegovina</dc:title>
  <dc:creator>Dario</dc:creator>
  <cp:lastModifiedBy>Admir Cebic</cp:lastModifiedBy>
  <cp:revision>356</cp:revision>
  <dcterms:created xsi:type="dcterms:W3CDTF">2012-04-04T18:34:00Z</dcterms:created>
  <dcterms:modified xsi:type="dcterms:W3CDTF">2024-08-27T20:31:05Z</dcterms:modified>
</cp:coreProperties>
</file>