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0"/>
  </p:notesMasterIdLst>
  <p:sldIdLst>
    <p:sldId id="256" r:id="rId2"/>
    <p:sldId id="257" r:id="rId3"/>
    <p:sldId id="258" r:id="rId4"/>
    <p:sldId id="259" r:id="rId5"/>
    <p:sldId id="277" r:id="rId6"/>
    <p:sldId id="278" r:id="rId7"/>
    <p:sldId id="260" r:id="rId8"/>
    <p:sldId id="261" r:id="rId9"/>
    <p:sldId id="262" r:id="rId10"/>
    <p:sldId id="263" r:id="rId11"/>
    <p:sldId id="264" r:id="rId12"/>
    <p:sldId id="265" r:id="rId13"/>
    <p:sldId id="266" r:id="rId14"/>
    <p:sldId id="267" r:id="rId15"/>
    <p:sldId id="279" r:id="rId16"/>
    <p:sldId id="268" r:id="rId17"/>
    <p:sldId id="269" r:id="rId18"/>
    <p:sldId id="270" r:id="rId19"/>
    <p:sldId id="271" r:id="rId20"/>
    <p:sldId id="272" r:id="rId21"/>
    <p:sldId id="273" r:id="rId22"/>
    <p:sldId id="274" r:id="rId23"/>
    <p:sldId id="283" r:id="rId24"/>
    <p:sldId id="275" r:id="rId25"/>
    <p:sldId id="280" r:id="rId26"/>
    <p:sldId id="281" r:id="rId27"/>
    <p:sldId id="282" r:id="rId28"/>
    <p:sldId id="276"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min Vehabović" initials="AV" lastIdx="1" clrIdx="0">
    <p:extLst>
      <p:ext uri="{19B8F6BF-5375-455C-9EA6-DF929625EA0E}">
        <p15:presenceInfo xmlns:p15="http://schemas.microsoft.com/office/powerpoint/2012/main" userId="S-1-5-21-146426390-418302863-1292763640-128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0449" autoAdjust="0"/>
  </p:normalViewPr>
  <p:slideViewPr>
    <p:cSldViewPr snapToGrid="0">
      <p:cViewPr varScale="1">
        <p:scale>
          <a:sx n="83" d="100"/>
          <a:sy n="83" d="100"/>
        </p:scale>
        <p:origin x="76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bs-Latn-B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E13023-FBC5-4B88-872A-D3B254F3F20C}" type="datetimeFigureOut">
              <a:rPr lang="bs-Latn-BA" smtClean="0"/>
              <a:t>21.11.2017</a:t>
            </a:fld>
            <a:endParaRPr lang="bs-Latn-B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bs-Latn-B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s-Latn-B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bs-Latn-B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68F85C-0AC0-4DAA-A9E6-A4C7DB9B0997}" type="slidenum">
              <a:rPr lang="bs-Latn-BA" smtClean="0"/>
              <a:t>‹#›</a:t>
            </a:fld>
            <a:endParaRPr lang="bs-Latn-BA"/>
          </a:p>
        </p:txBody>
      </p:sp>
    </p:spTree>
    <p:extLst>
      <p:ext uri="{BB962C8B-B14F-4D97-AF65-F5344CB8AC3E}">
        <p14:creationId xmlns:p14="http://schemas.microsoft.com/office/powerpoint/2010/main" val="1510802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Sistem ima default rezoluciju 1280x1024.</a:t>
            </a:r>
            <a:r>
              <a:rPr lang="bs-Latn-BA" baseline="0" dirty="0" smtClean="0"/>
              <a:t> U slučaju kada korisnik ne vidi link „Prijava“ u gornjem desnom uglu ili plava traka (gornji meni) prekriva opcije u lijevom meniu potrebno je kombinacijom tipki CTRL i – (minus) ili CTRL i srednja tipka miša ili u podešavanjima na internet pregledniku smanjiti zoom (umanjiti prikaz stranice) sve dok se ne pojave sve opcije. </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a:t>
            </a:fld>
            <a:endParaRPr lang="bs-Latn-BA"/>
          </a:p>
        </p:txBody>
      </p:sp>
    </p:spTree>
    <p:extLst>
      <p:ext uri="{BB962C8B-B14F-4D97-AF65-F5344CB8AC3E}">
        <p14:creationId xmlns:p14="http://schemas.microsoft.com/office/powerpoint/2010/main" val="463909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Nakon objave</a:t>
            </a:r>
            <a:r>
              <a:rPr lang="bs-Latn-BA" baseline="0" dirty="0" smtClean="0"/>
              <a:t> jednog obavještenja o dodjeli/poništenju u postupku više nije moguće raditi ispravku obavještenja o nabavci. Ukoliko je potrebno npr. poništiti jedan lot a nastaviti ostale lotove te objaviti ispravku za te lotove prvo morate objaviti ispravku obavještenja o nabavci a zatim obavještenje o poništenju lota. Ukoliko prvo objavite poništenje nećete moći objaviti ispravku. Čim se unesu podaci o dodjeli ili poništenju više nije moguće pristupiti formi „Obavještenje o nabavci“, da bi se otključao pristup potrebno je izbrisati podatke o dodjeli/poništenju.</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11</a:t>
            </a:fld>
            <a:endParaRPr lang="bs-Latn-BA"/>
          </a:p>
        </p:txBody>
      </p:sp>
    </p:spTree>
    <p:extLst>
      <p:ext uri="{BB962C8B-B14F-4D97-AF65-F5344CB8AC3E}">
        <p14:creationId xmlns:p14="http://schemas.microsoft.com/office/powerpoint/2010/main" val="2409696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Nije moguća objava izmjene ili</a:t>
            </a:r>
            <a:r>
              <a:rPr lang="bs-Latn-BA" baseline="0" dirty="0" smtClean="0"/>
              <a:t> dopune TD ukoliko je prošao rok za preuzimanje TD. U takvom slučaju potrebno je prvo objaviti ispravku obavještenja o nabavci pa onda dodati dokumente izmjene i dopune TD. Nije moguće brisanje objavljenih dokumenata TD, moguće je samo dodavanje novih. Preporuke je da se ne postavlja ponovo kompletna TD već samo dokumenat u kome se specificiraju izmjene i dopune TD.</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12</a:t>
            </a:fld>
            <a:endParaRPr lang="bs-Latn-BA"/>
          </a:p>
        </p:txBody>
      </p:sp>
    </p:spTree>
    <p:extLst>
      <p:ext uri="{BB962C8B-B14F-4D97-AF65-F5344CB8AC3E}">
        <p14:creationId xmlns:p14="http://schemas.microsoft.com/office/powerpoint/2010/main" val="1614671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Ugovori za neprioritetne</a:t>
            </a:r>
            <a:r>
              <a:rPr lang="bs-Latn-BA" baseline="0" dirty="0" smtClean="0"/>
              <a:t> usluge (Aneks II dio B), diplomatsko konzularna predstavništa i misije, i ugovori u okvirni sporazum se unose u toku cijele godine (ili na jednom na kraju godine) a objavljuje se samo jedno obavještenje po vrsti usluga ili okvirnom sporazumu koje sadrži sve ugovore iz jedne godine. Rok za objavu je 30.1. tekuće godine za prethodnu godinu.</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13</a:t>
            </a:fld>
            <a:endParaRPr lang="bs-Latn-BA"/>
          </a:p>
        </p:txBody>
      </p:sp>
    </p:spTree>
    <p:extLst>
      <p:ext uri="{BB962C8B-B14F-4D97-AF65-F5344CB8AC3E}">
        <p14:creationId xmlns:p14="http://schemas.microsoft.com/office/powerpoint/2010/main" val="573074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„U pripremi“ kada je postupak kreiran a nije objavljeno ni jedno obavještenje, „Objavljen“ nakon objave obavještenja o nabavci, „U toku“ od objave prve dodjele/poništenja</a:t>
            </a:r>
            <a:r>
              <a:rPr lang="bs-Latn-BA" baseline="0" dirty="0" smtClean="0"/>
              <a:t> do isteka roka za ispravku dodjele/poništenju na zadnjoj dodjeli/poništenju. (60 dana od datuma zaključenja ugovora ili 30 dana od datuma poništenja), „Završen“ nakon toga. </a:t>
            </a:r>
          </a:p>
          <a:p>
            <a:r>
              <a:rPr lang="bs-Latn-BA" baseline="0" dirty="0" smtClean="0"/>
              <a:t>Konkurentski i direktni odmah po unosu zadnje dodjele/poništenja prelaze u status „Završen“ ali je i ovdje moguća ispravka u roku od 60 dana od datuma zaključenja ugovora ili 30 dana od datuma poništenja.</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14</a:t>
            </a:fld>
            <a:endParaRPr lang="bs-Latn-BA"/>
          </a:p>
        </p:txBody>
      </p:sp>
    </p:spTree>
    <p:extLst>
      <p:ext uri="{BB962C8B-B14F-4D97-AF65-F5344CB8AC3E}">
        <p14:creationId xmlns:p14="http://schemas.microsoft.com/office/powerpoint/2010/main" val="21279939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Prva četiri broja iz</a:t>
            </a:r>
            <a:r>
              <a:rPr lang="bs-Latn-BA" baseline="0" dirty="0" smtClean="0"/>
              <a:t> broja obavještenja predstavljaju broj postupka. Prvi broj predstavlja ID ugovornog organa u aplikaciji, drugi vrstu postupka, treći vrstu ugovora, četvrti redni broj postupka u godini, peti vrstu obavještenja, a šesti redni broj obavještenja u godini.</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15</a:t>
            </a:fld>
            <a:endParaRPr lang="bs-Latn-BA"/>
          </a:p>
        </p:txBody>
      </p:sp>
    </p:spTree>
    <p:extLst>
      <p:ext uri="{BB962C8B-B14F-4D97-AF65-F5344CB8AC3E}">
        <p14:creationId xmlns:p14="http://schemas.microsoft.com/office/powerpoint/2010/main" val="11655842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Rok za unos podataka o dodjeli je 30 dana od dana zaključenja ugovora.</a:t>
            </a:r>
            <a:r>
              <a:rPr lang="bs-Latn-BA" baseline="0" dirty="0" smtClean="0"/>
              <a:t> Nakon isteka ovog roka ne postoji mogućnost unosa ugovora. Rok za ispravku je 60 dana od datuma zaključenja ugovora. Nakon isteka ovog roka ne postoji mogućnost ispravke. Ovi rokovi ne važe za godišnja obavještenja (neprioritetne usluge, DKP misije, ugovori u OS). Nema roka za unos podataka o poništenju.</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16</a:t>
            </a:fld>
            <a:endParaRPr lang="bs-Latn-BA"/>
          </a:p>
        </p:txBody>
      </p:sp>
    </p:spTree>
    <p:extLst>
      <p:ext uri="{BB962C8B-B14F-4D97-AF65-F5344CB8AC3E}">
        <p14:creationId xmlns:p14="http://schemas.microsoft.com/office/powerpoint/2010/main" val="3348905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Prilikom unosa prvo unijeti sve lotove pa onda popuniti dodjele po lotovima.</a:t>
            </a:r>
            <a:r>
              <a:rPr lang="bs-Latn-BA" baseline="0" dirty="0" smtClean="0"/>
              <a:t> Nakon unosa dodjele na jednom lotu nije više moguće dodavati lotove, da bi ste dodali novi lot potrebno brisati dodjelu na svim postojećim lotovima ukoliko je dodjela već popunjena.</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17</a:t>
            </a:fld>
            <a:endParaRPr lang="bs-Latn-BA"/>
          </a:p>
        </p:txBody>
      </p:sp>
    </p:spTree>
    <p:extLst>
      <p:ext uri="{BB962C8B-B14F-4D97-AF65-F5344CB8AC3E}">
        <p14:creationId xmlns:p14="http://schemas.microsoft.com/office/powerpoint/2010/main" val="1607358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Obratiti posebnu pažnju ukoliko se rade ispravke obavještenja da su iste ili objavljene ili poništene. Nekad operater napravi ispravke ali</a:t>
            </a:r>
            <a:r>
              <a:rPr lang="bs-Latn-BA" baseline="0" dirty="0" smtClean="0"/>
              <a:t> ih ne objavi. Ispravke nisu validne dok se ne objave. Na ispravci obavještenja postoji opcija poništavanja svih ispravki koje se koristi za vraćanje postupka u prethodno stanje. Ova opcije se može koristiti samo prije objave ispravke obavještenje, ukoliko je objavljena ispravka obavještenja ne mogu se poništiti ispravke.</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18</a:t>
            </a:fld>
            <a:endParaRPr lang="bs-Latn-BA"/>
          </a:p>
        </p:txBody>
      </p:sp>
    </p:spTree>
    <p:extLst>
      <p:ext uri="{BB962C8B-B14F-4D97-AF65-F5344CB8AC3E}">
        <p14:creationId xmlns:p14="http://schemas.microsoft.com/office/powerpoint/2010/main" val="3756493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Minimalno</a:t>
            </a:r>
            <a:r>
              <a:rPr lang="bs-Latn-BA" baseline="0" dirty="0" smtClean="0"/>
              <a:t> jedan ponuđač iz grupe mora preuzeti TD ukoliko je TD objavljena na Portalu.</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19</a:t>
            </a:fld>
            <a:endParaRPr lang="bs-Latn-BA"/>
          </a:p>
        </p:txBody>
      </p:sp>
    </p:spTree>
    <p:extLst>
      <p:ext uri="{BB962C8B-B14F-4D97-AF65-F5344CB8AC3E}">
        <p14:creationId xmlns:p14="http://schemas.microsoft.com/office/powerpoint/2010/main" val="3520673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Obratiti pažnju na datum početka i datum</a:t>
            </a:r>
            <a:r>
              <a:rPr lang="bs-Latn-BA" baseline="0" dirty="0" smtClean="0"/>
              <a:t> završetka OS. Kao vrijednost unijeti punu vrijednost OS, ne cijenu jednog sata/komada/jedinice.</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20</a:t>
            </a:fld>
            <a:endParaRPr lang="bs-Latn-BA"/>
          </a:p>
        </p:txBody>
      </p:sp>
    </p:spTree>
    <p:extLst>
      <p:ext uri="{BB962C8B-B14F-4D97-AF65-F5344CB8AC3E}">
        <p14:creationId xmlns:p14="http://schemas.microsoft.com/office/powerpoint/2010/main" val="3318874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Mogući</a:t>
            </a:r>
            <a:r>
              <a:rPr lang="bs-Latn-BA" baseline="0" dirty="0" smtClean="0"/>
              <a:t> su problema u radu na Portalu (ne rade dugmad ili linkovi, neispravan prikaz aukcije, itd.) ukoliko se koriste drugi internet preglednici ili starije verzije preporučenih internet preglednika. </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3</a:t>
            </a:fld>
            <a:endParaRPr lang="bs-Latn-BA"/>
          </a:p>
        </p:txBody>
      </p:sp>
    </p:spTree>
    <p:extLst>
      <p:ext uri="{BB962C8B-B14F-4D97-AF65-F5344CB8AC3E}">
        <p14:creationId xmlns:p14="http://schemas.microsoft.com/office/powerpoint/2010/main" val="572671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OS sa jednim ponuđačem znači da će po svakom</a:t>
            </a:r>
            <a:r>
              <a:rPr lang="bs-Latn-BA" baseline="0" dirty="0" smtClean="0"/>
              <a:t> lotu biti zaključen OS sa samo jednim ponuđačem (mogu biti različiti ponuđači na lotovima ali na jednom lotu je samo jedan ponuđač). OS sa više ponuđača znači da će za svaki lot biti zaključen OS sa minimalno dva ponuđača. U slučaju pogreške nije moguća ispravka nakon zaključenja ugovora te se ne mogu unijeti podaci o dodjeli ugovora.</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21</a:t>
            </a:fld>
            <a:endParaRPr lang="bs-Latn-BA"/>
          </a:p>
        </p:txBody>
      </p:sp>
    </p:spTree>
    <p:extLst>
      <p:ext uri="{BB962C8B-B14F-4D97-AF65-F5344CB8AC3E}">
        <p14:creationId xmlns:p14="http://schemas.microsoft.com/office/powerpoint/2010/main" val="27798388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Ukoliko</a:t>
            </a:r>
            <a:r>
              <a:rPr lang="bs-Latn-BA" baseline="0" dirty="0" smtClean="0"/>
              <a:t> je TD objavljena na Portalu ponuda ponuđača koji nije preuzeo TD sa Portala nije prihvatljiva. U slučaju da se zaključi ugovor sa ponuđačem koji nije preuzeo TD sa Portala neće biti moguće unijeti podatke o dodjeli ugovora.</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22</a:t>
            </a:fld>
            <a:endParaRPr lang="bs-Latn-BA"/>
          </a:p>
        </p:txBody>
      </p:sp>
    </p:spTree>
    <p:extLst>
      <p:ext uri="{BB962C8B-B14F-4D97-AF65-F5344CB8AC3E}">
        <p14:creationId xmlns:p14="http://schemas.microsoft.com/office/powerpoint/2010/main" val="19810240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23</a:t>
            </a:fld>
            <a:endParaRPr lang="bs-Latn-BA"/>
          </a:p>
        </p:txBody>
      </p:sp>
    </p:spTree>
    <p:extLst>
      <p:ext uri="{BB962C8B-B14F-4D97-AF65-F5344CB8AC3E}">
        <p14:creationId xmlns:p14="http://schemas.microsoft.com/office/powerpoint/2010/main" val="1277322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Ukoliko je TD za prvu fazu objavljena na Portalu onda</a:t>
            </a:r>
            <a:r>
              <a:rPr lang="bs-Latn-BA" baseline="0" dirty="0" smtClean="0"/>
              <a:t> i TD za slijedeće faze mora biti objavljena na Portalu. Ne može se TD za prvu fazu objaviti na Portalu a nakon toga postupak nastaviti u papiru.</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24</a:t>
            </a:fld>
            <a:endParaRPr lang="bs-Latn-BA"/>
          </a:p>
        </p:txBody>
      </p:sp>
    </p:spTree>
    <p:extLst>
      <p:ext uri="{BB962C8B-B14F-4D97-AF65-F5344CB8AC3E}">
        <p14:creationId xmlns:p14="http://schemas.microsoft.com/office/powerpoint/2010/main" val="2364215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U slučaju izmjene/dopune</a:t>
            </a:r>
            <a:r>
              <a:rPr lang="bs-Latn-BA" baseline="0" dirty="0" smtClean="0"/>
              <a:t> TD potrebno je ponovo preuzeti TD na isti način na koji ste preuzeli prvobitnu TD.</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25</a:t>
            </a:fld>
            <a:endParaRPr lang="bs-Latn-BA"/>
          </a:p>
        </p:txBody>
      </p:sp>
    </p:spTree>
    <p:extLst>
      <p:ext uri="{BB962C8B-B14F-4D97-AF65-F5344CB8AC3E}">
        <p14:creationId xmlns:p14="http://schemas.microsoft.com/office/powerpoint/2010/main" val="11702594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Pitanja i odgovori nalaze</a:t>
            </a:r>
            <a:r>
              <a:rPr lang="bs-Latn-BA" baseline="0" dirty="0" smtClean="0"/>
              <a:t> se u postupku. Nema drugog načina za pristupiti pitanjima i odgovorima.</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26</a:t>
            </a:fld>
            <a:endParaRPr lang="bs-Latn-BA"/>
          </a:p>
        </p:txBody>
      </p:sp>
    </p:spTree>
    <p:extLst>
      <p:ext uri="{BB962C8B-B14F-4D97-AF65-F5344CB8AC3E}">
        <p14:creationId xmlns:p14="http://schemas.microsoft.com/office/powerpoint/2010/main" val="4058001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Nakon</a:t>
            </a:r>
            <a:r>
              <a:rPr lang="bs-Latn-BA" baseline="0" dirty="0" smtClean="0"/>
              <a:t> preuzimanja TD možete kreirati izvještaj o preuzimanju TD koji služi kao dokaz da ste preuzeli TD.</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27</a:t>
            </a:fld>
            <a:endParaRPr lang="bs-Latn-BA"/>
          </a:p>
        </p:txBody>
      </p:sp>
    </p:spTree>
    <p:extLst>
      <p:ext uri="{BB962C8B-B14F-4D97-AF65-F5344CB8AC3E}">
        <p14:creationId xmlns:p14="http://schemas.microsoft.com/office/powerpoint/2010/main" val="42119490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28</a:t>
            </a:fld>
            <a:endParaRPr lang="bs-Latn-BA"/>
          </a:p>
        </p:txBody>
      </p:sp>
    </p:spTree>
    <p:extLst>
      <p:ext uri="{BB962C8B-B14F-4D97-AF65-F5344CB8AC3E}">
        <p14:creationId xmlns:p14="http://schemas.microsoft.com/office/powerpoint/2010/main" val="4269266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Ukoliko</a:t>
            </a:r>
            <a:r>
              <a:rPr lang="bs-Latn-BA" baseline="0" dirty="0" smtClean="0"/>
              <a:t> je korisnik zaboravio šifru istu može resetovati klikom na „Prijava“ pa na „Zaboravili ste šifru?“ nakon čega upisujete korisničko ime te klikom na „Snimiti“ aplikacija će generisati mail sa linkom za promjenu šifre. </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4</a:t>
            </a:fld>
            <a:endParaRPr lang="bs-Latn-BA"/>
          </a:p>
        </p:txBody>
      </p:sp>
    </p:spTree>
    <p:extLst>
      <p:ext uri="{BB962C8B-B14F-4D97-AF65-F5344CB8AC3E}">
        <p14:creationId xmlns:p14="http://schemas.microsoft.com/office/powerpoint/2010/main" val="3290709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Ukoliko</a:t>
            </a:r>
            <a:r>
              <a:rPr lang="bs-Latn-BA" baseline="0" dirty="0" smtClean="0"/>
              <a:t> je korisnik zaboravio korisničko ime potrebno je kontaktirati AJN sa zahtjevom za dostavu korisničkog imena.</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5</a:t>
            </a:fld>
            <a:endParaRPr lang="bs-Latn-BA"/>
          </a:p>
        </p:txBody>
      </p:sp>
    </p:spTree>
    <p:extLst>
      <p:ext uri="{BB962C8B-B14F-4D97-AF65-F5344CB8AC3E}">
        <p14:creationId xmlns:p14="http://schemas.microsoft.com/office/powerpoint/2010/main" val="240605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Registracija</a:t>
            </a:r>
            <a:r>
              <a:rPr lang="bs-Latn-BA" baseline="0" dirty="0" smtClean="0"/>
              <a:t> nije kompletirana. Potrebno je dostaviti potpisan i opečaćen registracijski obrazac i IDB/JIB na fax ili mail AJN kako bi kompletirali registraciju.</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6</a:t>
            </a:fld>
            <a:endParaRPr lang="bs-Latn-BA"/>
          </a:p>
        </p:txBody>
      </p:sp>
    </p:spTree>
    <p:extLst>
      <p:ext uri="{BB962C8B-B14F-4D97-AF65-F5344CB8AC3E}">
        <p14:creationId xmlns:p14="http://schemas.microsoft.com/office/powerpoint/2010/main" val="2573626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Vlasnik postupka je operater koji je kreirao postupak. Vlasnik postupka može upravljati članovima</a:t>
            </a:r>
            <a:r>
              <a:rPr lang="bs-Latn-BA" baseline="0" dirty="0" smtClean="0"/>
              <a:t> tima na postupku klikom na dugme „Operateri“. Postupak vide samo vlasnik postupka i operateri koji su članovi tima na postupku. Operateri ne vide postupke na kojima nisu u članovima tima. Radi se na izmjeni ovih funkcionalnosti kako bi se svim operaterima omogućio pregled svih postupaka.</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7</a:t>
            </a:fld>
            <a:endParaRPr lang="bs-Latn-BA"/>
          </a:p>
        </p:txBody>
      </p:sp>
    </p:spTree>
    <p:extLst>
      <p:ext uri="{BB962C8B-B14F-4D97-AF65-F5344CB8AC3E}">
        <p14:creationId xmlns:p14="http://schemas.microsoft.com/office/powerpoint/2010/main" val="2973617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Nema obavještenja o dodjeli ugovora niti obavještenja o poništenju za konkurentski zahtjev i direktni sporazum. Nakon unosa podataka o dodjeli moguće je preuzeti izvještaj o zaključenim ugovorima.</a:t>
            </a:r>
            <a:r>
              <a:rPr lang="bs-Latn-BA" baseline="0" dirty="0" smtClean="0"/>
              <a:t> Nema godišnjeg obavještenja o dodjeli ugovora u okvirnom sporazumu u konkurentskom zahtjevu.</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8</a:t>
            </a:fld>
            <a:endParaRPr lang="bs-Latn-BA"/>
          </a:p>
        </p:txBody>
      </p:sp>
    </p:spTree>
    <p:extLst>
      <p:ext uri="{BB962C8B-B14F-4D97-AF65-F5344CB8AC3E}">
        <p14:creationId xmlns:p14="http://schemas.microsoft.com/office/powerpoint/2010/main" val="463960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Ne postoji obaveza unosa detalja o poništenju konkurentskog zahtjeva</a:t>
            </a:r>
            <a:r>
              <a:rPr lang="bs-Latn-BA" baseline="0" dirty="0" smtClean="0"/>
              <a:t> ili direktnog sporazuma. Ne postoji obavještenje o poništenju za konkurentski zahtjev. Ukoliko konkurentski zahtjev ima samo poništenja (nema ni jednog zaključenog ugovora) nije moguće kreirati izvještaj u takvom postupku.</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9</a:t>
            </a:fld>
            <a:endParaRPr lang="bs-Latn-BA"/>
          </a:p>
        </p:txBody>
      </p:sp>
    </p:spTree>
    <p:extLst>
      <p:ext uri="{BB962C8B-B14F-4D97-AF65-F5344CB8AC3E}">
        <p14:creationId xmlns:p14="http://schemas.microsoft.com/office/powerpoint/2010/main" val="3413261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s-Latn-BA" dirty="0" smtClean="0"/>
              <a:t>Moguće je dodati fizičko lice kao ponuđača samo na unosu izuzeća od primjene ZJN. Na svim ostalim postupcima/obavještenjima ne postoji mogućnost dodavanja fizičkog lica</a:t>
            </a:r>
            <a:r>
              <a:rPr lang="bs-Latn-BA" baseline="0" dirty="0" smtClean="0"/>
              <a:t> kao ponuđača.</a:t>
            </a:r>
            <a:endParaRPr lang="bs-Latn-BA" dirty="0"/>
          </a:p>
        </p:txBody>
      </p:sp>
      <p:sp>
        <p:nvSpPr>
          <p:cNvPr id="4" name="Slide Number Placeholder 3"/>
          <p:cNvSpPr>
            <a:spLocks noGrp="1"/>
          </p:cNvSpPr>
          <p:nvPr>
            <p:ph type="sldNum" sz="quarter" idx="10"/>
          </p:nvPr>
        </p:nvSpPr>
        <p:spPr/>
        <p:txBody>
          <a:bodyPr/>
          <a:lstStyle/>
          <a:p>
            <a:fld id="{EA68F85C-0AC0-4DAA-A9E6-A4C7DB9B0997}" type="slidenum">
              <a:rPr lang="bs-Latn-BA" smtClean="0"/>
              <a:t>10</a:t>
            </a:fld>
            <a:endParaRPr lang="bs-Latn-BA"/>
          </a:p>
        </p:txBody>
      </p:sp>
    </p:spTree>
    <p:extLst>
      <p:ext uri="{BB962C8B-B14F-4D97-AF65-F5344CB8AC3E}">
        <p14:creationId xmlns:p14="http://schemas.microsoft.com/office/powerpoint/2010/main" val="2995528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11/21/2017</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1" y="685799"/>
            <a:ext cx="8599831" cy="2971801"/>
          </a:xfrm>
        </p:spPr>
        <p:txBody>
          <a:bodyPr/>
          <a:lstStyle/>
          <a:p>
            <a:r>
              <a:rPr lang="bs-Latn-BA" dirty="0" smtClean="0">
                <a:solidFill>
                  <a:schemeClr val="bg1"/>
                </a:solidFill>
              </a:rPr>
              <a:t>Najčešće greške i problemi u radu na portalu javnih nabavki</a:t>
            </a:r>
            <a:endParaRPr lang="bs-Latn-BA" dirty="0">
              <a:solidFill>
                <a:schemeClr val="bg1"/>
              </a:solidFill>
            </a:endParaRPr>
          </a:p>
        </p:txBody>
      </p:sp>
      <p:sp>
        <p:nvSpPr>
          <p:cNvPr id="3" name="Subtitle 2"/>
          <p:cNvSpPr>
            <a:spLocks noGrp="1"/>
          </p:cNvSpPr>
          <p:nvPr>
            <p:ph type="subTitle" idx="1"/>
          </p:nvPr>
        </p:nvSpPr>
        <p:spPr/>
        <p:txBody>
          <a:bodyPr/>
          <a:lstStyle/>
          <a:p>
            <a:r>
              <a:rPr lang="bs-Latn-BA" dirty="0" smtClean="0">
                <a:solidFill>
                  <a:schemeClr val="bg1"/>
                </a:solidFill>
              </a:rPr>
              <a:t>Almin Vehabović</a:t>
            </a:r>
            <a:endParaRPr lang="bs-Latn-BA" dirty="0">
              <a:solidFill>
                <a:schemeClr val="bg1"/>
              </a:solidFill>
            </a:endParaRPr>
          </a:p>
        </p:txBody>
      </p:sp>
    </p:spTree>
    <p:extLst>
      <p:ext uri="{BB962C8B-B14F-4D97-AF65-F5344CB8AC3E}">
        <p14:creationId xmlns:p14="http://schemas.microsoft.com/office/powerpoint/2010/main" val="33666714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0865" y="1279367"/>
            <a:ext cx="10832286" cy="611890"/>
          </a:xfrm>
        </p:spPr>
        <p:txBody>
          <a:bodyPr>
            <a:normAutofit fontScale="90000"/>
          </a:bodyPr>
          <a:lstStyle/>
          <a:p>
            <a:pPr algn="ctr"/>
            <a:r>
              <a:rPr lang="bs-Latn-BA" dirty="0" smtClean="0">
                <a:solidFill>
                  <a:schemeClr val="bg1"/>
                </a:solidFill>
              </a:rPr>
              <a:t>Fizičko lice kao ponuđač</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1483316" y="1996753"/>
            <a:ext cx="9234078" cy="2224874"/>
          </a:xfrm>
          <a:prstGeom prst="rect">
            <a:avLst/>
          </a:prstGeom>
        </p:spPr>
      </p:pic>
      <p:pic>
        <p:nvPicPr>
          <p:cNvPr id="5" name="Picture 4"/>
          <p:cNvPicPr>
            <a:picLocks noChangeAspect="1"/>
          </p:cNvPicPr>
          <p:nvPr/>
        </p:nvPicPr>
        <p:blipFill>
          <a:blip r:embed="rId4"/>
          <a:stretch>
            <a:fillRect/>
          </a:stretch>
        </p:blipFill>
        <p:spPr>
          <a:xfrm>
            <a:off x="1483316" y="4488024"/>
            <a:ext cx="9546816" cy="2313736"/>
          </a:xfrm>
          <a:prstGeom prst="rect">
            <a:avLst/>
          </a:prstGeom>
        </p:spPr>
      </p:pic>
    </p:spTree>
    <p:extLst>
      <p:ext uri="{BB962C8B-B14F-4D97-AF65-F5344CB8AC3E}">
        <p14:creationId xmlns:p14="http://schemas.microsoft.com/office/powerpoint/2010/main" val="32010574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242045"/>
            <a:ext cx="10832286" cy="611890"/>
          </a:xfrm>
        </p:spPr>
        <p:txBody>
          <a:bodyPr>
            <a:normAutofit fontScale="90000"/>
          </a:bodyPr>
          <a:lstStyle/>
          <a:p>
            <a:pPr algn="ctr"/>
            <a:r>
              <a:rPr lang="bs-Latn-BA" dirty="0" smtClean="0">
                <a:solidFill>
                  <a:schemeClr val="bg1"/>
                </a:solidFill>
              </a:rPr>
              <a:t>Dodjela/poništenje + ispravka obavještenja</a:t>
            </a:r>
            <a:endParaRPr lang="bs-Latn-BA" dirty="0">
              <a:solidFill>
                <a:schemeClr val="bg1"/>
              </a:solidFill>
            </a:endParaRPr>
          </a:p>
        </p:txBody>
      </p:sp>
      <p:pic>
        <p:nvPicPr>
          <p:cNvPr id="6" name="Picture 5"/>
          <p:cNvPicPr>
            <a:picLocks noChangeAspect="1"/>
          </p:cNvPicPr>
          <p:nvPr/>
        </p:nvPicPr>
        <p:blipFill>
          <a:blip r:embed="rId3"/>
          <a:stretch>
            <a:fillRect/>
          </a:stretch>
        </p:blipFill>
        <p:spPr>
          <a:xfrm>
            <a:off x="1255638" y="2393305"/>
            <a:ext cx="9689434" cy="4014787"/>
          </a:xfrm>
          <a:prstGeom prst="rect">
            <a:avLst/>
          </a:prstGeom>
        </p:spPr>
      </p:pic>
    </p:spTree>
    <p:extLst>
      <p:ext uri="{BB962C8B-B14F-4D97-AF65-F5344CB8AC3E}">
        <p14:creationId xmlns:p14="http://schemas.microsoft.com/office/powerpoint/2010/main" val="3445269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188" y="1298029"/>
            <a:ext cx="10832286" cy="611890"/>
          </a:xfrm>
        </p:spPr>
        <p:txBody>
          <a:bodyPr>
            <a:normAutofit fontScale="90000"/>
          </a:bodyPr>
          <a:lstStyle/>
          <a:p>
            <a:pPr algn="ctr"/>
            <a:r>
              <a:rPr lang="bs-Latn-BA" dirty="0" smtClean="0">
                <a:solidFill>
                  <a:schemeClr val="bg1"/>
                </a:solidFill>
              </a:rPr>
              <a:t>Izmjena i dopuna tenderske dokumentacije</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147686" y="2033985"/>
            <a:ext cx="7655698" cy="2440662"/>
          </a:xfrm>
          <a:prstGeom prst="rect">
            <a:avLst/>
          </a:prstGeom>
        </p:spPr>
      </p:pic>
      <p:pic>
        <p:nvPicPr>
          <p:cNvPr id="5" name="Picture 4"/>
          <p:cNvPicPr>
            <a:picLocks noChangeAspect="1"/>
          </p:cNvPicPr>
          <p:nvPr/>
        </p:nvPicPr>
        <p:blipFill>
          <a:blip r:embed="rId4"/>
          <a:stretch>
            <a:fillRect/>
          </a:stretch>
        </p:blipFill>
        <p:spPr>
          <a:xfrm>
            <a:off x="5421086" y="3090846"/>
            <a:ext cx="6353258" cy="3399930"/>
          </a:xfrm>
          <a:prstGeom prst="rect">
            <a:avLst/>
          </a:prstGeom>
        </p:spPr>
      </p:pic>
    </p:spTree>
    <p:extLst>
      <p:ext uri="{BB962C8B-B14F-4D97-AF65-F5344CB8AC3E}">
        <p14:creationId xmlns:p14="http://schemas.microsoft.com/office/powerpoint/2010/main" val="32378091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316690"/>
            <a:ext cx="10832286" cy="611890"/>
          </a:xfrm>
        </p:spPr>
        <p:txBody>
          <a:bodyPr>
            <a:normAutofit fontScale="90000"/>
          </a:bodyPr>
          <a:lstStyle/>
          <a:p>
            <a:pPr algn="ctr"/>
            <a:r>
              <a:rPr lang="bs-Latn-BA" dirty="0" smtClean="0">
                <a:solidFill>
                  <a:schemeClr val="bg1"/>
                </a:solidFill>
              </a:rPr>
              <a:t>Godišnja obavještenja</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255004" y="2162722"/>
            <a:ext cx="8882642" cy="3225064"/>
          </a:xfrm>
          <a:prstGeom prst="rect">
            <a:avLst/>
          </a:prstGeom>
        </p:spPr>
      </p:pic>
      <p:pic>
        <p:nvPicPr>
          <p:cNvPr id="5" name="Picture 4"/>
          <p:cNvPicPr>
            <a:picLocks noChangeAspect="1"/>
          </p:cNvPicPr>
          <p:nvPr/>
        </p:nvPicPr>
        <p:blipFill>
          <a:blip r:embed="rId4"/>
          <a:stretch>
            <a:fillRect/>
          </a:stretch>
        </p:blipFill>
        <p:spPr>
          <a:xfrm>
            <a:off x="4493297" y="3922870"/>
            <a:ext cx="7023201" cy="2097206"/>
          </a:xfrm>
          <a:prstGeom prst="rect">
            <a:avLst/>
          </a:prstGeom>
        </p:spPr>
      </p:pic>
    </p:spTree>
    <p:extLst>
      <p:ext uri="{BB962C8B-B14F-4D97-AF65-F5344CB8AC3E}">
        <p14:creationId xmlns:p14="http://schemas.microsoft.com/office/powerpoint/2010/main" val="4568920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1" y="1335351"/>
            <a:ext cx="10832286" cy="611890"/>
          </a:xfrm>
        </p:spPr>
        <p:txBody>
          <a:bodyPr>
            <a:normAutofit fontScale="90000"/>
          </a:bodyPr>
          <a:lstStyle/>
          <a:p>
            <a:pPr algn="ctr"/>
            <a:r>
              <a:rPr lang="bs-Latn-BA" dirty="0" smtClean="0">
                <a:solidFill>
                  <a:schemeClr val="bg1"/>
                </a:solidFill>
              </a:rPr>
              <a:t>Statusi postupaka</a:t>
            </a:r>
            <a:endParaRPr lang="bs-Latn-BA" dirty="0">
              <a:solidFill>
                <a:schemeClr val="bg1"/>
              </a:solidFill>
            </a:endParaRPr>
          </a:p>
        </p:txBody>
      </p:sp>
      <p:pic>
        <p:nvPicPr>
          <p:cNvPr id="5" name="Picture 4"/>
          <p:cNvPicPr>
            <a:picLocks noChangeAspect="1"/>
          </p:cNvPicPr>
          <p:nvPr/>
        </p:nvPicPr>
        <p:blipFill>
          <a:blip r:embed="rId3"/>
          <a:stretch>
            <a:fillRect/>
          </a:stretch>
        </p:blipFill>
        <p:spPr>
          <a:xfrm>
            <a:off x="427281" y="2276670"/>
            <a:ext cx="11346147" cy="4210149"/>
          </a:xfrm>
          <a:prstGeom prst="rect">
            <a:avLst/>
          </a:prstGeom>
        </p:spPr>
      </p:pic>
    </p:spTree>
    <p:extLst>
      <p:ext uri="{BB962C8B-B14F-4D97-AF65-F5344CB8AC3E}">
        <p14:creationId xmlns:p14="http://schemas.microsoft.com/office/powerpoint/2010/main" val="27611668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179" y="1382005"/>
            <a:ext cx="10832286" cy="611890"/>
          </a:xfrm>
        </p:spPr>
        <p:txBody>
          <a:bodyPr>
            <a:normAutofit fontScale="90000"/>
          </a:bodyPr>
          <a:lstStyle/>
          <a:p>
            <a:pPr algn="ctr"/>
            <a:r>
              <a:rPr lang="bs-Latn-BA" dirty="0" smtClean="0">
                <a:solidFill>
                  <a:schemeClr val="bg1"/>
                </a:solidFill>
              </a:rPr>
              <a:t>Broj postupka i broj obavještenja</a:t>
            </a:r>
            <a:endParaRPr lang="bs-Latn-BA" dirty="0">
              <a:solidFill>
                <a:schemeClr val="bg1"/>
              </a:solidFill>
            </a:endParaRPr>
          </a:p>
        </p:txBody>
      </p:sp>
      <p:sp>
        <p:nvSpPr>
          <p:cNvPr id="3" name="Content Placeholder 2"/>
          <p:cNvSpPr>
            <a:spLocks noGrp="1"/>
          </p:cNvSpPr>
          <p:nvPr>
            <p:ph idx="1"/>
          </p:nvPr>
        </p:nvSpPr>
        <p:spPr>
          <a:xfrm>
            <a:off x="957263" y="2080727"/>
            <a:ext cx="9261474" cy="4420086"/>
          </a:xfrm>
        </p:spPr>
        <p:txBody>
          <a:bodyPr>
            <a:normAutofit/>
          </a:bodyPr>
          <a:lstStyle/>
          <a:p>
            <a:r>
              <a:rPr lang="bs-Latn-BA" sz="2800" u="sng" dirty="0" smtClean="0">
                <a:solidFill>
                  <a:schemeClr val="bg1"/>
                </a:solidFill>
              </a:rPr>
              <a:t>Broj obavještenja:</a:t>
            </a:r>
          </a:p>
          <a:p>
            <a:r>
              <a:rPr lang="bs-Latn-BA" sz="2800" dirty="0" smtClean="0">
                <a:solidFill>
                  <a:schemeClr val="bg1"/>
                </a:solidFill>
              </a:rPr>
              <a:t>1297-7-2-5-3-7/17</a:t>
            </a:r>
          </a:p>
          <a:p>
            <a:r>
              <a:rPr lang="bs-Latn-BA" sz="2800" dirty="0" smtClean="0">
                <a:solidFill>
                  <a:schemeClr val="bg1"/>
                </a:solidFill>
              </a:rPr>
              <a:t>765-1-1-132-3-64/17</a:t>
            </a:r>
          </a:p>
          <a:p>
            <a:r>
              <a:rPr lang="bs-Latn-BA" sz="2800" u="sng" dirty="0" smtClean="0">
                <a:solidFill>
                  <a:schemeClr val="bg1"/>
                </a:solidFill>
              </a:rPr>
              <a:t>Broj postupka:</a:t>
            </a:r>
            <a:endParaRPr lang="bs-Latn-BA" sz="2800" u="sng" dirty="0">
              <a:solidFill>
                <a:schemeClr val="bg1"/>
              </a:solidFill>
            </a:endParaRPr>
          </a:p>
          <a:p>
            <a:r>
              <a:rPr lang="bs-Latn-BA" sz="2800" dirty="0" smtClean="0">
                <a:solidFill>
                  <a:schemeClr val="bg1"/>
                </a:solidFill>
              </a:rPr>
              <a:t>1297-7-2-5/17</a:t>
            </a:r>
          </a:p>
          <a:p>
            <a:r>
              <a:rPr lang="bs-Latn-BA" sz="2800" dirty="0" smtClean="0">
                <a:solidFill>
                  <a:schemeClr val="bg1"/>
                </a:solidFill>
              </a:rPr>
              <a:t>765-1-1-132/17</a:t>
            </a:r>
            <a:endParaRPr lang="bs-Latn-BA" sz="2800" dirty="0">
              <a:solidFill>
                <a:schemeClr val="bg1"/>
              </a:solidFill>
            </a:endParaRPr>
          </a:p>
        </p:txBody>
      </p:sp>
    </p:spTree>
    <p:extLst>
      <p:ext uri="{BB962C8B-B14F-4D97-AF65-F5344CB8AC3E}">
        <p14:creationId xmlns:p14="http://schemas.microsoft.com/office/powerpoint/2010/main" val="35716145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881" y="1326020"/>
            <a:ext cx="10832286" cy="611890"/>
          </a:xfrm>
        </p:spPr>
        <p:txBody>
          <a:bodyPr>
            <a:normAutofit fontScale="90000"/>
          </a:bodyPr>
          <a:lstStyle/>
          <a:p>
            <a:pPr algn="ctr"/>
            <a:r>
              <a:rPr lang="bs-Latn-BA" dirty="0" smtClean="0">
                <a:solidFill>
                  <a:schemeClr val="bg1"/>
                </a:solidFill>
              </a:rPr>
              <a:t>UNOs podataka o dodjeli/poništenju</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2183363" y="2235593"/>
            <a:ext cx="8112173" cy="4409682"/>
          </a:xfrm>
          <a:prstGeom prst="rect">
            <a:avLst/>
          </a:prstGeom>
        </p:spPr>
      </p:pic>
    </p:spTree>
    <p:extLst>
      <p:ext uri="{BB962C8B-B14F-4D97-AF65-F5344CB8AC3E}">
        <p14:creationId xmlns:p14="http://schemas.microsoft.com/office/powerpoint/2010/main" val="35057531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2791" y="1288698"/>
            <a:ext cx="10832286" cy="611890"/>
          </a:xfrm>
        </p:spPr>
        <p:txBody>
          <a:bodyPr>
            <a:normAutofit fontScale="90000"/>
          </a:bodyPr>
          <a:lstStyle/>
          <a:p>
            <a:pPr algn="ctr"/>
            <a:r>
              <a:rPr lang="bs-Latn-BA" dirty="0" smtClean="0">
                <a:solidFill>
                  <a:schemeClr val="bg1"/>
                </a:solidFill>
              </a:rPr>
              <a:t>Lotovi u pregovaračkom bez objave</a:t>
            </a:r>
            <a:endParaRPr lang="bs-Latn-BA" dirty="0">
              <a:solidFill>
                <a:schemeClr val="bg1"/>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4212" y="2723164"/>
            <a:ext cx="10831512" cy="359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61016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359" y="1249378"/>
            <a:ext cx="10832286" cy="611890"/>
          </a:xfrm>
        </p:spPr>
        <p:txBody>
          <a:bodyPr>
            <a:normAutofit fontScale="90000"/>
          </a:bodyPr>
          <a:lstStyle/>
          <a:p>
            <a:pPr algn="ctr"/>
            <a:r>
              <a:rPr lang="bs-Latn-BA" dirty="0" smtClean="0">
                <a:solidFill>
                  <a:schemeClr val="bg1"/>
                </a:solidFill>
              </a:rPr>
              <a:t>Ispravke obavještenja</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609568" y="1904076"/>
            <a:ext cx="10831512" cy="4314014"/>
          </a:xfrm>
          <a:prstGeom prst="rect">
            <a:avLst/>
          </a:prstGeom>
        </p:spPr>
      </p:pic>
      <p:pic>
        <p:nvPicPr>
          <p:cNvPr id="3" name="Picture 2"/>
          <p:cNvPicPr>
            <a:picLocks noChangeAspect="1"/>
          </p:cNvPicPr>
          <p:nvPr/>
        </p:nvPicPr>
        <p:blipFill>
          <a:blip r:embed="rId4"/>
          <a:stretch>
            <a:fillRect/>
          </a:stretch>
        </p:blipFill>
        <p:spPr>
          <a:xfrm>
            <a:off x="3088433" y="2601582"/>
            <a:ext cx="6326138" cy="4154277"/>
          </a:xfrm>
          <a:prstGeom prst="rect">
            <a:avLst/>
          </a:prstGeom>
        </p:spPr>
      </p:pic>
    </p:spTree>
    <p:extLst>
      <p:ext uri="{BB962C8B-B14F-4D97-AF65-F5344CB8AC3E}">
        <p14:creationId xmlns:p14="http://schemas.microsoft.com/office/powerpoint/2010/main" val="2263707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316690"/>
            <a:ext cx="10832286" cy="611890"/>
          </a:xfrm>
        </p:spPr>
        <p:txBody>
          <a:bodyPr>
            <a:normAutofit fontScale="90000"/>
          </a:bodyPr>
          <a:lstStyle/>
          <a:p>
            <a:pPr algn="ctr"/>
            <a:r>
              <a:rPr lang="bs-Latn-BA" dirty="0" smtClean="0">
                <a:solidFill>
                  <a:schemeClr val="bg1"/>
                </a:solidFill>
              </a:rPr>
              <a:t>Grupa ponuđača</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1979102" y="3189297"/>
            <a:ext cx="8242506" cy="2883658"/>
          </a:xfrm>
          <a:prstGeom prst="rect">
            <a:avLst/>
          </a:prstGeom>
        </p:spPr>
      </p:pic>
    </p:spTree>
    <p:extLst>
      <p:ext uri="{BB962C8B-B14F-4D97-AF65-F5344CB8AC3E}">
        <p14:creationId xmlns:p14="http://schemas.microsoft.com/office/powerpoint/2010/main" val="12040225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849" y="1247799"/>
            <a:ext cx="10832286" cy="611890"/>
          </a:xfrm>
        </p:spPr>
        <p:txBody>
          <a:bodyPr>
            <a:normAutofit fontScale="90000"/>
          </a:bodyPr>
          <a:lstStyle/>
          <a:p>
            <a:pPr algn="ctr"/>
            <a:r>
              <a:rPr lang="bs-Latn-BA" dirty="0" smtClean="0">
                <a:solidFill>
                  <a:schemeClr val="bg1"/>
                </a:solidFill>
              </a:rPr>
              <a:t>Prikaz interfejsa</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1234939" y="2034073"/>
            <a:ext cx="9730059" cy="4780083"/>
          </a:xfrm>
          <a:prstGeom prst="rect">
            <a:avLst/>
          </a:prstGeom>
        </p:spPr>
      </p:pic>
      <p:pic>
        <p:nvPicPr>
          <p:cNvPr id="3" name="Picture 2"/>
          <p:cNvPicPr>
            <a:picLocks noChangeAspect="1"/>
          </p:cNvPicPr>
          <p:nvPr/>
        </p:nvPicPr>
        <p:blipFill>
          <a:blip r:embed="rId4"/>
          <a:stretch>
            <a:fillRect/>
          </a:stretch>
        </p:blipFill>
        <p:spPr>
          <a:xfrm>
            <a:off x="2085975" y="1910216"/>
            <a:ext cx="3276600" cy="4689549"/>
          </a:xfrm>
          <a:prstGeom prst="rect">
            <a:avLst/>
          </a:prstGeom>
        </p:spPr>
      </p:pic>
      <p:pic>
        <p:nvPicPr>
          <p:cNvPr id="5" name="Picture 4"/>
          <p:cNvPicPr>
            <a:picLocks noChangeAspect="1"/>
          </p:cNvPicPr>
          <p:nvPr/>
        </p:nvPicPr>
        <p:blipFill>
          <a:blip r:embed="rId5"/>
          <a:stretch>
            <a:fillRect/>
          </a:stretch>
        </p:blipFill>
        <p:spPr>
          <a:xfrm>
            <a:off x="6653212" y="2302176"/>
            <a:ext cx="2828925" cy="4155508"/>
          </a:xfrm>
          <a:prstGeom prst="rect">
            <a:avLst/>
          </a:prstGeom>
        </p:spPr>
      </p:pic>
    </p:spTree>
    <p:extLst>
      <p:ext uri="{BB962C8B-B14F-4D97-AF65-F5344CB8AC3E}">
        <p14:creationId xmlns:p14="http://schemas.microsoft.com/office/powerpoint/2010/main" val="276670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1" y="1316690"/>
            <a:ext cx="10832286" cy="611890"/>
          </a:xfrm>
        </p:spPr>
        <p:txBody>
          <a:bodyPr>
            <a:normAutofit fontScale="90000"/>
          </a:bodyPr>
          <a:lstStyle/>
          <a:p>
            <a:pPr algn="ctr"/>
            <a:r>
              <a:rPr lang="bs-Latn-BA" dirty="0" smtClean="0">
                <a:solidFill>
                  <a:schemeClr val="bg1"/>
                </a:solidFill>
              </a:rPr>
              <a:t>okvirni sporazum</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2099508" y="3222475"/>
            <a:ext cx="8001693" cy="27053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563504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316685"/>
            <a:ext cx="10832286" cy="611890"/>
          </a:xfrm>
        </p:spPr>
        <p:txBody>
          <a:bodyPr>
            <a:normAutofit fontScale="90000"/>
          </a:bodyPr>
          <a:lstStyle/>
          <a:p>
            <a:pPr algn="ctr"/>
            <a:r>
              <a:rPr lang="bs-Latn-BA" dirty="0" smtClean="0">
                <a:solidFill>
                  <a:schemeClr val="bg1"/>
                </a:solidFill>
              </a:rPr>
              <a:t>Okvirni sporazum sa jednim ili više ponuđača</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1958195" y="2019245"/>
            <a:ext cx="8059611" cy="4048095"/>
          </a:xfrm>
          <a:prstGeom prst="rect">
            <a:avLst/>
          </a:prstGeom>
        </p:spPr>
      </p:pic>
    </p:spTree>
    <p:extLst>
      <p:ext uri="{BB962C8B-B14F-4D97-AF65-F5344CB8AC3E}">
        <p14:creationId xmlns:p14="http://schemas.microsoft.com/office/powerpoint/2010/main" val="7623803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67" y="1334597"/>
            <a:ext cx="11245910" cy="611890"/>
          </a:xfrm>
        </p:spPr>
        <p:txBody>
          <a:bodyPr>
            <a:normAutofit fontScale="90000"/>
          </a:bodyPr>
          <a:lstStyle/>
          <a:p>
            <a:pPr algn="ctr"/>
            <a:r>
              <a:rPr lang="bs-Latn-BA" dirty="0" smtClean="0">
                <a:solidFill>
                  <a:schemeClr val="bg1"/>
                </a:solidFill>
              </a:rPr>
              <a:t>Ponuđač nije preuzeo tendersku dokumentaciju</a:t>
            </a:r>
            <a:endParaRPr lang="bs-Latn-BA" dirty="0">
              <a:solidFill>
                <a:schemeClr val="bg1"/>
              </a:solidFill>
            </a:endParaRPr>
          </a:p>
        </p:txBody>
      </p:sp>
      <p:pic>
        <p:nvPicPr>
          <p:cNvPr id="5" name="Picture 4"/>
          <p:cNvPicPr>
            <a:picLocks noChangeAspect="1"/>
          </p:cNvPicPr>
          <p:nvPr/>
        </p:nvPicPr>
        <p:blipFill>
          <a:blip r:embed="rId3"/>
          <a:stretch>
            <a:fillRect/>
          </a:stretch>
        </p:blipFill>
        <p:spPr>
          <a:xfrm>
            <a:off x="1935694" y="2215760"/>
            <a:ext cx="7562869" cy="4569734"/>
          </a:xfrm>
          <a:prstGeom prst="rect">
            <a:avLst/>
          </a:prstGeom>
        </p:spPr>
      </p:pic>
    </p:spTree>
    <p:extLst>
      <p:ext uri="{BB962C8B-B14F-4D97-AF65-F5344CB8AC3E}">
        <p14:creationId xmlns:p14="http://schemas.microsoft.com/office/powerpoint/2010/main" val="4340106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300" y="1390581"/>
            <a:ext cx="10832286" cy="611890"/>
          </a:xfrm>
        </p:spPr>
        <p:txBody>
          <a:bodyPr>
            <a:normAutofit fontScale="90000"/>
          </a:bodyPr>
          <a:lstStyle/>
          <a:p>
            <a:pPr algn="ctr"/>
            <a:r>
              <a:rPr lang="bs-Latn-BA" dirty="0" smtClean="0">
                <a:solidFill>
                  <a:schemeClr val="bg1"/>
                </a:solidFill>
              </a:rPr>
              <a:t>OBUSTAVA POSTUPKA</a:t>
            </a:r>
            <a:endParaRPr lang="bs-Latn-BA" dirty="0">
              <a:solidFill>
                <a:schemeClr val="bg1"/>
              </a:solidFill>
            </a:endParaRPr>
          </a:p>
        </p:txBody>
      </p:sp>
      <p:sp>
        <p:nvSpPr>
          <p:cNvPr id="3" name="TextBox 2"/>
          <p:cNvSpPr txBox="1"/>
          <p:nvPr/>
        </p:nvSpPr>
        <p:spPr>
          <a:xfrm>
            <a:off x="684212" y="2319824"/>
            <a:ext cx="11060113" cy="2308324"/>
          </a:xfrm>
          <a:prstGeom prst="rect">
            <a:avLst/>
          </a:prstGeom>
          <a:noFill/>
        </p:spPr>
        <p:txBody>
          <a:bodyPr wrap="square" rtlCol="0">
            <a:spAutoFit/>
          </a:bodyPr>
          <a:lstStyle/>
          <a:p>
            <a:pPr marL="285750" indent="-285750">
              <a:buFont typeface="Arial" panose="020B0604020202020204" pitchFamily="34" charset="0"/>
              <a:buChar char="•"/>
            </a:pPr>
            <a:r>
              <a:rPr lang="bs-Latn-BA" dirty="0" smtClean="0">
                <a:solidFill>
                  <a:schemeClr val="bg1"/>
                </a:solidFill>
              </a:rPr>
              <a:t>Ukoliko je postupak obustavljen zbog žalbe ponuđače morate obavjestiti putem emila, faxom, poštom...</a:t>
            </a:r>
          </a:p>
          <a:p>
            <a:pPr marL="285750" indent="-285750">
              <a:buFont typeface="Arial" panose="020B0604020202020204" pitchFamily="34" charset="0"/>
              <a:buChar char="•"/>
            </a:pPr>
            <a:r>
              <a:rPr lang="bs-Latn-BA" dirty="0" smtClean="0">
                <a:solidFill>
                  <a:schemeClr val="bg1"/>
                </a:solidFill>
              </a:rPr>
              <a:t>Nije ispravno raditi ispravku obavještenja o nabavci.</a:t>
            </a:r>
          </a:p>
          <a:p>
            <a:pPr marL="285750" indent="-285750">
              <a:buFont typeface="Arial" panose="020B0604020202020204" pitchFamily="34" charset="0"/>
              <a:buChar char="•"/>
            </a:pPr>
            <a:r>
              <a:rPr lang="bs-Latn-BA" dirty="0" smtClean="0">
                <a:solidFill>
                  <a:schemeClr val="bg1"/>
                </a:solidFill>
              </a:rPr>
              <a:t>Nije ispravno raditi izmjenu/dopunu tenderske dokumentacije.</a:t>
            </a:r>
          </a:p>
          <a:p>
            <a:pPr marL="285750" indent="-285750">
              <a:buFont typeface="Arial" panose="020B0604020202020204" pitchFamily="34" charset="0"/>
              <a:buChar char="•"/>
            </a:pPr>
            <a:r>
              <a:rPr lang="bs-Latn-BA" dirty="0" smtClean="0">
                <a:solidFill>
                  <a:schemeClr val="bg1"/>
                </a:solidFill>
              </a:rPr>
              <a:t>Nije ispravno obavjestiti ponuđače kroz formu „Pitanja i odgovori“</a:t>
            </a:r>
          </a:p>
          <a:p>
            <a:pPr marL="285750" indent="-285750">
              <a:buFont typeface="Arial" panose="020B0604020202020204" pitchFamily="34" charset="0"/>
              <a:buChar char="•"/>
            </a:pPr>
            <a:r>
              <a:rPr lang="bs-Latn-BA" dirty="0" smtClean="0">
                <a:solidFill>
                  <a:schemeClr val="bg1"/>
                </a:solidFill>
              </a:rPr>
              <a:t>Kontakt podatke ponuđača možete pronaći na formi „Tenderska dokumentacija“</a:t>
            </a:r>
          </a:p>
          <a:p>
            <a:pPr marL="285750" indent="-285750">
              <a:buFont typeface="Arial" panose="020B0604020202020204" pitchFamily="34" charset="0"/>
              <a:buChar char="•"/>
            </a:pPr>
            <a:endParaRPr lang="bs-Latn-BA" dirty="0">
              <a:solidFill>
                <a:schemeClr val="bg1"/>
              </a:solidFill>
            </a:endParaRPr>
          </a:p>
          <a:p>
            <a:pPr marL="285750" indent="-285750">
              <a:buFont typeface="Arial" panose="020B0604020202020204" pitchFamily="34" charset="0"/>
              <a:buChar char="•"/>
            </a:pPr>
            <a:endParaRPr lang="bs-Latn-BA" dirty="0">
              <a:solidFill>
                <a:schemeClr val="bg1"/>
              </a:solidFill>
            </a:endParaRPr>
          </a:p>
        </p:txBody>
      </p:sp>
      <p:pic>
        <p:nvPicPr>
          <p:cNvPr id="4" name="Picture 3"/>
          <p:cNvPicPr>
            <a:picLocks noChangeAspect="1"/>
          </p:cNvPicPr>
          <p:nvPr/>
        </p:nvPicPr>
        <p:blipFill>
          <a:blip r:embed="rId3"/>
          <a:stretch>
            <a:fillRect/>
          </a:stretch>
        </p:blipFill>
        <p:spPr>
          <a:xfrm>
            <a:off x="1652180" y="4143374"/>
            <a:ext cx="8896350" cy="2428875"/>
          </a:xfrm>
          <a:prstGeom prst="rect">
            <a:avLst/>
          </a:prstGeom>
        </p:spPr>
      </p:pic>
    </p:spTree>
    <p:extLst>
      <p:ext uri="{BB962C8B-B14F-4D97-AF65-F5344CB8AC3E}">
        <p14:creationId xmlns:p14="http://schemas.microsoft.com/office/powerpoint/2010/main" val="9916185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1" y="1335351"/>
            <a:ext cx="10832286" cy="611890"/>
          </a:xfrm>
        </p:spPr>
        <p:txBody>
          <a:bodyPr>
            <a:normAutofit fontScale="90000"/>
          </a:bodyPr>
          <a:lstStyle/>
          <a:p>
            <a:pPr algn="ctr"/>
            <a:r>
              <a:rPr lang="bs-Latn-BA" dirty="0" smtClean="0">
                <a:solidFill>
                  <a:schemeClr val="bg1"/>
                </a:solidFill>
              </a:rPr>
              <a:t>Višefazni postupci</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1239105" y="2183363"/>
            <a:ext cx="9722499" cy="4433632"/>
          </a:xfrm>
          <a:prstGeom prst="rect">
            <a:avLst/>
          </a:prstGeom>
        </p:spPr>
      </p:pic>
    </p:spTree>
    <p:extLst>
      <p:ext uri="{BB962C8B-B14F-4D97-AF65-F5344CB8AC3E}">
        <p14:creationId xmlns:p14="http://schemas.microsoft.com/office/powerpoint/2010/main" val="19797506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258" y="1343071"/>
            <a:ext cx="10832286" cy="611890"/>
          </a:xfrm>
        </p:spPr>
        <p:txBody>
          <a:bodyPr>
            <a:normAutofit fontScale="90000"/>
          </a:bodyPr>
          <a:lstStyle/>
          <a:p>
            <a:pPr algn="ctr"/>
            <a:r>
              <a:rPr lang="bs-Latn-BA" dirty="0" smtClean="0">
                <a:solidFill>
                  <a:schemeClr val="bg1"/>
                </a:solidFill>
              </a:rPr>
              <a:t>Izmjena i dopuna tenderske dokumentacije</a:t>
            </a:r>
            <a:endParaRPr lang="bs-Latn-BA" dirty="0">
              <a:solidFill>
                <a:schemeClr val="bg1"/>
              </a:solidFill>
            </a:endParaRPr>
          </a:p>
        </p:txBody>
      </p:sp>
      <p:pic>
        <p:nvPicPr>
          <p:cNvPr id="7" name="Picture 6"/>
          <p:cNvPicPr>
            <a:picLocks noChangeAspect="1"/>
          </p:cNvPicPr>
          <p:nvPr/>
        </p:nvPicPr>
        <p:blipFill>
          <a:blip r:embed="rId3"/>
          <a:stretch>
            <a:fillRect/>
          </a:stretch>
        </p:blipFill>
        <p:spPr>
          <a:xfrm>
            <a:off x="2219324" y="2066925"/>
            <a:ext cx="8982075" cy="4324350"/>
          </a:xfrm>
          <a:prstGeom prst="rect">
            <a:avLst/>
          </a:prstGeom>
        </p:spPr>
      </p:pic>
      <p:pic>
        <p:nvPicPr>
          <p:cNvPr id="6" name="Picture 5"/>
          <p:cNvPicPr>
            <a:picLocks noChangeAspect="1"/>
          </p:cNvPicPr>
          <p:nvPr/>
        </p:nvPicPr>
        <p:blipFill>
          <a:blip r:embed="rId4"/>
          <a:stretch>
            <a:fillRect/>
          </a:stretch>
        </p:blipFill>
        <p:spPr>
          <a:xfrm>
            <a:off x="914258" y="2902744"/>
            <a:ext cx="3260316" cy="2652712"/>
          </a:xfrm>
          <a:prstGeom prst="rect">
            <a:avLst/>
          </a:prstGeom>
        </p:spPr>
      </p:pic>
    </p:spTree>
    <p:extLst>
      <p:ext uri="{BB962C8B-B14F-4D97-AF65-F5344CB8AC3E}">
        <p14:creationId xmlns:p14="http://schemas.microsoft.com/office/powerpoint/2010/main" val="24369802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575" y="1298029"/>
            <a:ext cx="10832286" cy="611890"/>
          </a:xfrm>
        </p:spPr>
        <p:txBody>
          <a:bodyPr>
            <a:normAutofit fontScale="90000"/>
          </a:bodyPr>
          <a:lstStyle/>
          <a:p>
            <a:pPr algn="ctr"/>
            <a:r>
              <a:rPr lang="bs-Latn-BA" dirty="0" smtClean="0">
                <a:solidFill>
                  <a:schemeClr val="bg1"/>
                </a:solidFill>
              </a:rPr>
              <a:t>Pitanja i odgovori</a:t>
            </a:r>
            <a:endParaRPr lang="bs-Latn-BA" dirty="0">
              <a:solidFill>
                <a:schemeClr val="bg1"/>
              </a:solidFill>
            </a:endParaRPr>
          </a:p>
        </p:txBody>
      </p:sp>
      <p:pic>
        <p:nvPicPr>
          <p:cNvPr id="4" name="Picture 3"/>
          <p:cNvPicPr>
            <a:picLocks noChangeAspect="1"/>
          </p:cNvPicPr>
          <p:nvPr/>
        </p:nvPicPr>
        <p:blipFill>
          <a:blip r:embed="rId3"/>
          <a:stretch>
            <a:fillRect/>
          </a:stretch>
        </p:blipFill>
        <p:spPr>
          <a:xfrm>
            <a:off x="1444788" y="2211355"/>
            <a:ext cx="9682162" cy="4552270"/>
          </a:xfrm>
          <a:prstGeom prst="rect">
            <a:avLst/>
          </a:prstGeom>
        </p:spPr>
      </p:pic>
    </p:spTree>
    <p:extLst>
      <p:ext uri="{BB962C8B-B14F-4D97-AF65-F5344CB8AC3E}">
        <p14:creationId xmlns:p14="http://schemas.microsoft.com/office/powerpoint/2010/main" val="27600648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204" y="1412173"/>
            <a:ext cx="10832286" cy="611890"/>
          </a:xfrm>
        </p:spPr>
        <p:txBody>
          <a:bodyPr>
            <a:normAutofit fontScale="90000"/>
          </a:bodyPr>
          <a:lstStyle/>
          <a:p>
            <a:pPr algn="ctr"/>
            <a:r>
              <a:rPr lang="bs-Latn-BA" dirty="0" smtClean="0">
                <a:solidFill>
                  <a:schemeClr val="bg1"/>
                </a:solidFill>
              </a:rPr>
              <a:t>Dokaz o preuzimanju tenderske dokumentacije</a:t>
            </a:r>
            <a:endParaRPr lang="bs-Latn-BA" dirty="0">
              <a:solidFill>
                <a:schemeClr val="bg1"/>
              </a:solidFill>
            </a:endParaRPr>
          </a:p>
        </p:txBody>
      </p:sp>
      <p:pic>
        <p:nvPicPr>
          <p:cNvPr id="5" name="Picture 4"/>
          <p:cNvPicPr>
            <a:picLocks noChangeAspect="1"/>
          </p:cNvPicPr>
          <p:nvPr/>
        </p:nvPicPr>
        <p:blipFill>
          <a:blip r:embed="rId3"/>
          <a:stretch>
            <a:fillRect/>
          </a:stretch>
        </p:blipFill>
        <p:spPr>
          <a:xfrm>
            <a:off x="2362199" y="2024063"/>
            <a:ext cx="9296400" cy="4667250"/>
          </a:xfrm>
          <a:prstGeom prst="rect">
            <a:avLst/>
          </a:prstGeom>
        </p:spPr>
      </p:pic>
      <p:pic>
        <p:nvPicPr>
          <p:cNvPr id="4" name="Picture 3"/>
          <p:cNvPicPr>
            <a:picLocks noChangeAspect="1"/>
          </p:cNvPicPr>
          <p:nvPr/>
        </p:nvPicPr>
        <p:blipFill>
          <a:blip r:embed="rId4"/>
          <a:stretch>
            <a:fillRect/>
          </a:stretch>
        </p:blipFill>
        <p:spPr>
          <a:xfrm>
            <a:off x="513183" y="2024063"/>
            <a:ext cx="2435291" cy="3188654"/>
          </a:xfrm>
          <a:prstGeom prst="rect">
            <a:avLst/>
          </a:prstGeom>
        </p:spPr>
      </p:pic>
    </p:spTree>
    <p:extLst>
      <p:ext uri="{BB962C8B-B14F-4D97-AF65-F5344CB8AC3E}">
        <p14:creationId xmlns:p14="http://schemas.microsoft.com/office/powerpoint/2010/main" val="32828187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288698"/>
            <a:ext cx="10832286" cy="611890"/>
          </a:xfrm>
        </p:spPr>
        <p:txBody>
          <a:bodyPr>
            <a:normAutofit fontScale="90000"/>
          </a:bodyPr>
          <a:lstStyle/>
          <a:p>
            <a:pPr algn="ctr"/>
            <a:r>
              <a:rPr lang="bs-Latn-BA" dirty="0" smtClean="0">
                <a:solidFill>
                  <a:schemeClr val="bg1"/>
                </a:solidFill>
              </a:rPr>
              <a:t>Problemi u radu</a:t>
            </a:r>
            <a:endParaRPr lang="bs-Latn-BA" dirty="0">
              <a:solidFill>
                <a:schemeClr val="bg1"/>
              </a:solidFill>
            </a:endParaRPr>
          </a:p>
        </p:txBody>
      </p:sp>
      <p:sp>
        <p:nvSpPr>
          <p:cNvPr id="3" name="Content Placeholder 2"/>
          <p:cNvSpPr>
            <a:spLocks noGrp="1"/>
          </p:cNvSpPr>
          <p:nvPr>
            <p:ph idx="1"/>
          </p:nvPr>
        </p:nvSpPr>
        <p:spPr>
          <a:xfrm>
            <a:off x="684212" y="1828800"/>
            <a:ext cx="10832286" cy="4815840"/>
          </a:xfrm>
        </p:spPr>
        <p:txBody>
          <a:bodyPr anchor="t"/>
          <a:lstStyle/>
          <a:p>
            <a:r>
              <a:rPr lang="bs-Latn-BA" sz="2400" dirty="0">
                <a:solidFill>
                  <a:schemeClr val="bg1"/>
                </a:solidFill>
              </a:rPr>
              <a:t>K</a:t>
            </a:r>
            <a:r>
              <a:rPr lang="bs-Latn-BA" sz="2400" dirty="0" smtClean="0">
                <a:solidFill>
                  <a:schemeClr val="bg1"/>
                </a:solidFill>
              </a:rPr>
              <a:t>ontaktirajte Agenciju za javne nabavke na:</a:t>
            </a:r>
          </a:p>
          <a:p>
            <a:pPr lvl="1">
              <a:buFont typeface="Wingdings" panose="05000000000000000000" pitchFamily="2" charset="2"/>
              <a:buChar char="v"/>
            </a:pPr>
            <a:r>
              <a:rPr lang="bs-Latn-BA" sz="2200" b="1" dirty="0" smtClean="0">
                <a:solidFill>
                  <a:schemeClr val="bg1"/>
                </a:solidFill>
              </a:rPr>
              <a:t>	033 251 591 </a:t>
            </a:r>
            <a:r>
              <a:rPr lang="bs-Latn-BA" dirty="0" smtClean="0">
                <a:solidFill>
                  <a:schemeClr val="bg1"/>
                </a:solidFill>
              </a:rPr>
              <a:t>utorkom i četvrtkom od 10:00 do 12:00</a:t>
            </a:r>
          </a:p>
          <a:p>
            <a:pPr lvl="1">
              <a:buFont typeface="Wingdings" panose="05000000000000000000" pitchFamily="2" charset="2"/>
              <a:buChar char="v"/>
            </a:pPr>
            <a:r>
              <a:rPr lang="bs-Latn-BA" dirty="0" smtClean="0">
                <a:solidFill>
                  <a:schemeClr val="bg1"/>
                </a:solidFill>
              </a:rPr>
              <a:t>	</a:t>
            </a:r>
            <a:r>
              <a:rPr lang="bs-Latn-BA" sz="2200" b="1" dirty="0" smtClean="0">
                <a:solidFill>
                  <a:schemeClr val="bg1"/>
                </a:solidFill>
              </a:rPr>
              <a:t>ejn@javnenabavke.gov.ba</a:t>
            </a:r>
          </a:p>
          <a:p>
            <a:pPr lvl="1">
              <a:buFont typeface="Wingdings" panose="05000000000000000000" pitchFamily="2" charset="2"/>
              <a:buChar char="v"/>
            </a:pPr>
            <a:r>
              <a:rPr lang="bs-Latn-BA" sz="2200" b="1" dirty="0" smtClean="0">
                <a:solidFill>
                  <a:schemeClr val="bg1"/>
                </a:solidFill>
              </a:rPr>
              <a:t>	</a:t>
            </a:r>
            <a:r>
              <a:rPr lang="bs-Latn-BA" sz="2200" dirty="0" smtClean="0">
                <a:solidFill>
                  <a:schemeClr val="bg1"/>
                </a:solidFill>
              </a:rPr>
              <a:t>koristeći kontakt formu u aplikaciji</a:t>
            </a:r>
            <a:endParaRPr lang="bs-Latn-BA" sz="2200" dirty="0">
              <a:solidFill>
                <a:schemeClr val="bg1"/>
              </a:solidFill>
            </a:endParaRPr>
          </a:p>
          <a:p>
            <a:pPr marL="0" indent="0">
              <a:buNone/>
            </a:pPr>
            <a:endParaRPr lang="bs-Latn-BA" dirty="0">
              <a:solidFill>
                <a:schemeClr val="bg1"/>
              </a:solidFill>
            </a:endParaRPr>
          </a:p>
        </p:txBody>
      </p:sp>
      <p:pic>
        <p:nvPicPr>
          <p:cNvPr id="4" name="Picture 3"/>
          <p:cNvPicPr>
            <a:picLocks noChangeAspect="1"/>
          </p:cNvPicPr>
          <p:nvPr/>
        </p:nvPicPr>
        <p:blipFill>
          <a:blip r:embed="rId3"/>
          <a:stretch>
            <a:fillRect/>
          </a:stretch>
        </p:blipFill>
        <p:spPr>
          <a:xfrm>
            <a:off x="2491174" y="3741033"/>
            <a:ext cx="7218361" cy="2903607"/>
          </a:xfrm>
          <a:prstGeom prst="rect">
            <a:avLst/>
          </a:prstGeom>
        </p:spPr>
      </p:pic>
    </p:spTree>
    <p:extLst>
      <p:ext uri="{BB962C8B-B14F-4D97-AF65-F5344CB8AC3E}">
        <p14:creationId xmlns:p14="http://schemas.microsoft.com/office/powerpoint/2010/main" val="4070555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316692"/>
            <a:ext cx="10832286" cy="502779"/>
          </a:xfrm>
        </p:spPr>
        <p:txBody>
          <a:bodyPr>
            <a:normAutofit fontScale="90000"/>
          </a:bodyPr>
          <a:lstStyle/>
          <a:p>
            <a:pPr algn="ctr"/>
            <a:r>
              <a:rPr lang="bs-Latn-BA" dirty="0" smtClean="0">
                <a:solidFill>
                  <a:schemeClr val="bg1"/>
                </a:solidFill>
              </a:rPr>
              <a:t>Podržani internet preglednici</a:t>
            </a:r>
            <a:endParaRPr lang="bs-Latn-BA" dirty="0">
              <a:solidFill>
                <a:schemeClr val="bg1"/>
              </a:solidFill>
            </a:endParaRPr>
          </a:p>
        </p:txBody>
      </p:sp>
      <p:sp>
        <p:nvSpPr>
          <p:cNvPr id="3" name="Content Placeholder 2"/>
          <p:cNvSpPr>
            <a:spLocks noGrp="1"/>
          </p:cNvSpPr>
          <p:nvPr>
            <p:ph idx="1"/>
          </p:nvPr>
        </p:nvSpPr>
        <p:spPr>
          <a:xfrm>
            <a:off x="684212" y="825137"/>
            <a:ext cx="10832286" cy="5819503"/>
          </a:xfrm>
        </p:spPr>
        <p:txBody>
          <a:bodyPr anchor="t" anchorCtr="0"/>
          <a:lstStyle/>
          <a:p>
            <a:endParaRPr lang="en-US" dirty="0" smtClean="0">
              <a:solidFill>
                <a:schemeClr val="bg1"/>
              </a:solidFill>
            </a:endParaRPr>
          </a:p>
          <a:p>
            <a:endParaRPr lang="en-US" dirty="0">
              <a:solidFill>
                <a:schemeClr val="bg1"/>
              </a:solidFill>
            </a:endParaRPr>
          </a:p>
          <a:p>
            <a:endParaRPr lang="bs-Latn-BA" dirty="0" smtClean="0">
              <a:solidFill>
                <a:schemeClr val="bg1"/>
              </a:solidFill>
            </a:endParaRPr>
          </a:p>
          <a:p>
            <a:r>
              <a:rPr lang="bs-Latn-BA" dirty="0" smtClean="0">
                <a:solidFill>
                  <a:schemeClr val="bg1"/>
                </a:solidFill>
              </a:rPr>
              <a:t>Mozilla Firefox (verzija 30+)</a:t>
            </a:r>
          </a:p>
          <a:p>
            <a:r>
              <a:rPr lang="bs-Latn-BA" dirty="0" smtClean="0">
                <a:solidFill>
                  <a:schemeClr val="bg1"/>
                </a:solidFill>
              </a:rPr>
              <a:t>Google Chrome (verzija 30+)</a:t>
            </a:r>
          </a:p>
          <a:p>
            <a:r>
              <a:rPr lang="bs-Latn-BA" dirty="0" smtClean="0">
                <a:solidFill>
                  <a:schemeClr val="bg1"/>
                </a:solidFill>
              </a:rPr>
              <a:t>Opera (verzija 30+)</a:t>
            </a:r>
            <a:endParaRPr lang="bs-Latn-BA" dirty="0">
              <a:solidFill>
                <a:schemeClr val="bg1"/>
              </a:solidFill>
            </a:endParaRPr>
          </a:p>
        </p:txBody>
      </p:sp>
      <p:pic>
        <p:nvPicPr>
          <p:cNvPr id="4" name="Picture 3"/>
          <p:cNvPicPr>
            <a:picLocks noChangeAspect="1"/>
          </p:cNvPicPr>
          <p:nvPr/>
        </p:nvPicPr>
        <p:blipFill>
          <a:blip r:embed="rId3"/>
          <a:stretch>
            <a:fillRect/>
          </a:stretch>
        </p:blipFill>
        <p:spPr>
          <a:xfrm>
            <a:off x="2457679" y="3791465"/>
            <a:ext cx="7285351" cy="2853175"/>
          </a:xfrm>
          <a:prstGeom prst="rect">
            <a:avLst/>
          </a:prstGeom>
        </p:spPr>
      </p:pic>
    </p:spTree>
    <p:extLst>
      <p:ext uri="{BB962C8B-B14F-4D97-AF65-F5344CB8AC3E}">
        <p14:creationId xmlns:p14="http://schemas.microsoft.com/office/powerpoint/2010/main" val="32666957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251388"/>
            <a:ext cx="10832286" cy="611890"/>
          </a:xfrm>
        </p:spPr>
        <p:txBody>
          <a:bodyPr>
            <a:normAutofit fontScale="90000"/>
          </a:bodyPr>
          <a:lstStyle/>
          <a:p>
            <a:pPr algn="ctr"/>
            <a:r>
              <a:rPr lang="bs-Latn-BA" dirty="0" smtClean="0">
                <a:solidFill>
                  <a:schemeClr val="bg1"/>
                </a:solidFill>
              </a:rPr>
              <a:t>ZABORAVILI STE ŠIFRU?</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684212" y="2122356"/>
            <a:ext cx="3105853" cy="1985184"/>
          </a:xfrm>
          <a:prstGeom prst="rect">
            <a:avLst/>
          </a:prstGeom>
        </p:spPr>
      </p:pic>
      <p:pic>
        <p:nvPicPr>
          <p:cNvPr id="5" name="Picture 4"/>
          <p:cNvPicPr>
            <a:picLocks noChangeAspect="1"/>
          </p:cNvPicPr>
          <p:nvPr/>
        </p:nvPicPr>
        <p:blipFill>
          <a:blip r:embed="rId4"/>
          <a:stretch>
            <a:fillRect/>
          </a:stretch>
        </p:blipFill>
        <p:spPr>
          <a:xfrm>
            <a:off x="4901793" y="2122356"/>
            <a:ext cx="5543550" cy="2028825"/>
          </a:xfrm>
          <a:prstGeom prst="rect">
            <a:avLst/>
          </a:prstGeom>
        </p:spPr>
      </p:pic>
      <p:pic>
        <p:nvPicPr>
          <p:cNvPr id="6" name="Picture 5"/>
          <p:cNvPicPr>
            <a:picLocks noChangeAspect="1"/>
          </p:cNvPicPr>
          <p:nvPr/>
        </p:nvPicPr>
        <p:blipFill>
          <a:blip r:embed="rId5"/>
          <a:stretch>
            <a:fillRect/>
          </a:stretch>
        </p:blipFill>
        <p:spPr>
          <a:xfrm>
            <a:off x="2364428" y="4399280"/>
            <a:ext cx="8882642" cy="2412072"/>
          </a:xfrm>
          <a:prstGeom prst="rect">
            <a:avLst/>
          </a:prstGeom>
        </p:spPr>
      </p:pic>
      <p:sp>
        <p:nvSpPr>
          <p:cNvPr id="7" name="Right Arrow 6"/>
          <p:cNvSpPr/>
          <p:nvPr/>
        </p:nvSpPr>
        <p:spPr>
          <a:xfrm>
            <a:off x="4014651" y="2980215"/>
            <a:ext cx="609600" cy="2873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s-Latn-BA"/>
          </a:p>
        </p:txBody>
      </p:sp>
      <p:sp>
        <p:nvSpPr>
          <p:cNvPr id="8" name="Down Arrow 7"/>
          <p:cNvSpPr/>
          <p:nvPr/>
        </p:nvSpPr>
        <p:spPr>
          <a:xfrm>
            <a:off x="7576457" y="4140869"/>
            <a:ext cx="330926" cy="3042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s-Latn-BA"/>
          </a:p>
        </p:txBody>
      </p:sp>
    </p:spTree>
    <p:extLst>
      <p:ext uri="{BB962C8B-B14F-4D97-AF65-F5344CB8AC3E}">
        <p14:creationId xmlns:p14="http://schemas.microsoft.com/office/powerpoint/2010/main" val="22336290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543" y="1279371"/>
            <a:ext cx="10832286" cy="611890"/>
          </a:xfrm>
        </p:spPr>
        <p:txBody>
          <a:bodyPr>
            <a:normAutofit fontScale="90000"/>
          </a:bodyPr>
          <a:lstStyle/>
          <a:p>
            <a:pPr algn="ctr"/>
            <a:r>
              <a:rPr lang="bs-Latn-BA" dirty="0" smtClean="0">
                <a:solidFill>
                  <a:schemeClr val="bg1"/>
                </a:solidFill>
              </a:rPr>
              <a:t>ZABORAVILI STE KORISNIČKO IME?</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3884612" y="2458119"/>
            <a:ext cx="4216401" cy="2695019"/>
          </a:xfrm>
          <a:prstGeom prst="rect">
            <a:avLst/>
          </a:prstGeom>
        </p:spPr>
      </p:pic>
      <p:sp>
        <p:nvSpPr>
          <p:cNvPr id="3" name="TextBox 2"/>
          <p:cNvSpPr txBox="1"/>
          <p:nvPr/>
        </p:nvSpPr>
        <p:spPr>
          <a:xfrm>
            <a:off x="3056731" y="6121177"/>
            <a:ext cx="5872162" cy="584775"/>
          </a:xfrm>
          <a:prstGeom prst="rect">
            <a:avLst/>
          </a:prstGeom>
          <a:noFill/>
        </p:spPr>
        <p:txBody>
          <a:bodyPr wrap="square" rtlCol="0">
            <a:spAutoFit/>
          </a:bodyPr>
          <a:lstStyle/>
          <a:p>
            <a:r>
              <a:rPr lang="bs-Latn-BA" sz="3200" dirty="0" smtClean="0">
                <a:solidFill>
                  <a:schemeClr val="bg1"/>
                </a:solidFill>
              </a:rPr>
              <a:t>ejn@javnenabavke.gov.ba</a:t>
            </a:r>
            <a:endParaRPr lang="bs-Latn-BA" sz="3200" dirty="0">
              <a:solidFill>
                <a:schemeClr val="bg1"/>
              </a:solidFill>
            </a:endParaRPr>
          </a:p>
        </p:txBody>
      </p:sp>
      <p:sp>
        <p:nvSpPr>
          <p:cNvPr id="9" name="Down Arrow 8"/>
          <p:cNvSpPr/>
          <p:nvPr/>
        </p:nvSpPr>
        <p:spPr>
          <a:xfrm>
            <a:off x="5841817" y="5319086"/>
            <a:ext cx="301989" cy="6361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s-Latn-BA"/>
          </a:p>
        </p:txBody>
      </p:sp>
    </p:spTree>
    <p:extLst>
      <p:ext uri="{BB962C8B-B14F-4D97-AF65-F5344CB8AC3E}">
        <p14:creationId xmlns:p14="http://schemas.microsoft.com/office/powerpoint/2010/main" val="34082822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568614"/>
            <a:ext cx="10832286" cy="611890"/>
          </a:xfrm>
        </p:spPr>
        <p:txBody>
          <a:bodyPr>
            <a:normAutofit fontScale="90000"/>
          </a:bodyPr>
          <a:lstStyle/>
          <a:p>
            <a:pPr algn="ctr"/>
            <a:r>
              <a:rPr lang="bs-Latn-BA" dirty="0" smtClean="0">
                <a:solidFill>
                  <a:schemeClr val="bg1"/>
                </a:solidFill>
              </a:rPr>
              <a:t>Korisnički nalog nije aktivan</a:t>
            </a:r>
            <a:endParaRPr lang="bs-Latn-BA"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2476217" y="2541423"/>
            <a:ext cx="7248275" cy="2700338"/>
          </a:xfrm>
          <a:prstGeom prst="rect">
            <a:avLst/>
          </a:prstGeom>
        </p:spPr>
      </p:pic>
    </p:spTree>
    <p:extLst>
      <p:ext uri="{BB962C8B-B14F-4D97-AF65-F5344CB8AC3E}">
        <p14:creationId xmlns:p14="http://schemas.microsoft.com/office/powerpoint/2010/main" val="31736874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8857" y="1242045"/>
            <a:ext cx="10832286" cy="611890"/>
          </a:xfrm>
        </p:spPr>
        <p:txBody>
          <a:bodyPr>
            <a:normAutofit fontScale="90000"/>
          </a:bodyPr>
          <a:lstStyle/>
          <a:p>
            <a:pPr algn="ctr"/>
            <a:r>
              <a:rPr lang="bs-Latn-BA" dirty="0" smtClean="0">
                <a:solidFill>
                  <a:schemeClr val="bg1"/>
                </a:solidFill>
              </a:rPr>
              <a:t>Operateri na postupku</a:t>
            </a:r>
            <a:endParaRPr lang="bs-Latn-BA" dirty="0">
              <a:solidFill>
                <a:schemeClr val="bg1"/>
              </a:solidFill>
            </a:endParaRPr>
          </a:p>
        </p:txBody>
      </p:sp>
      <p:pic>
        <p:nvPicPr>
          <p:cNvPr id="6" name="Picture 5"/>
          <p:cNvPicPr>
            <a:picLocks noChangeAspect="1"/>
          </p:cNvPicPr>
          <p:nvPr/>
        </p:nvPicPr>
        <p:blipFill>
          <a:blip r:embed="rId3"/>
          <a:stretch>
            <a:fillRect/>
          </a:stretch>
        </p:blipFill>
        <p:spPr>
          <a:xfrm>
            <a:off x="1647417" y="2099389"/>
            <a:ext cx="8905875" cy="3435474"/>
          </a:xfrm>
          <a:prstGeom prst="rect">
            <a:avLst/>
          </a:prstGeom>
        </p:spPr>
      </p:pic>
      <p:pic>
        <p:nvPicPr>
          <p:cNvPr id="7" name="Picture 6"/>
          <p:cNvPicPr>
            <a:picLocks noChangeAspect="1"/>
          </p:cNvPicPr>
          <p:nvPr/>
        </p:nvPicPr>
        <p:blipFill>
          <a:blip r:embed="rId4"/>
          <a:stretch>
            <a:fillRect/>
          </a:stretch>
        </p:blipFill>
        <p:spPr>
          <a:xfrm>
            <a:off x="1580741" y="3892558"/>
            <a:ext cx="9039225" cy="2895600"/>
          </a:xfrm>
          <a:prstGeom prst="rect">
            <a:avLst/>
          </a:prstGeom>
        </p:spPr>
      </p:pic>
    </p:spTree>
    <p:extLst>
      <p:ext uri="{BB962C8B-B14F-4D97-AF65-F5344CB8AC3E}">
        <p14:creationId xmlns:p14="http://schemas.microsoft.com/office/powerpoint/2010/main" val="344138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475311"/>
            <a:ext cx="10832286" cy="611890"/>
          </a:xfrm>
        </p:spPr>
        <p:txBody>
          <a:bodyPr>
            <a:normAutofit fontScale="90000"/>
          </a:bodyPr>
          <a:lstStyle/>
          <a:p>
            <a:pPr algn="ctr"/>
            <a:r>
              <a:rPr lang="bs-Latn-BA" dirty="0" smtClean="0">
                <a:solidFill>
                  <a:schemeClr val="bg1"/>
                </a:solidFill>
              </a:rPr>
              <a:t>Konkurentski zahtjev i direktni sporazum</a:t>
            </a:r>
            <a:r>
              <a:rPr lang="en-US" dirty="0" smtClean="0">
                <a:solidFill>
                  <a:schemeClr val="bg1"/>
                </a:solidFill>
              </a:rPr>
              <a:t> – DODJELA I PONI</a:t>
            </a:r>
            <a:r>
              <a:rPr lang="bs-Latn-BA" dirty="0" smtClean="0">
                <a:solidFill>
                  <a:schemeClr val="bg1"/>
                </a:solidFill>
              </a:rPr>
              <a:t>ŠTENJE</a:t>
            </a:r>
            <a:endParaRPr lang="bs-Latn-BA" dirty="0">
              <a:solidFill>
                <a:schemeClr val="bg1"/>
              </a:solidFill>
            </a:endParaRPr>
          </a:p>
        </p:txBody>
      </p:sp>
      <p:pic>
        <p:nvPicPr>
          <p:cNvPr id="5" name="Picture 4"/>
          <p:cNvPicPr>
            <a:picLocks noChangeAspect="1"/>
          </p:cNvPicPr>
          <p:nvPr/>
        </p:nvPicPr>
        <p:blipFill>
          <a:blip r:embed="rId3"/>
          <a:stretch>
            <a:fillRect/>
          </a:stretch>
        </p:blipFill>
        <p:spPr>
          <a:xfrm>
            <a:off x="937420" y="2453948"/>
            <a:ext cx="10325870" cy="4279835"/>
          </a:xfrm>
          <a:prstGeom prst="rect">
            <a:avLst/>
          </a:prstGeom>
        </p:spPr>
      </p:pic>
    </p:spTree>
    <p:extLst>
      <p:ext uri="{BB962C8B-B14F-4D97-AF65-F5344CB8AC3E}">
        <p14:creationId xmlns:p14="http://schemas.microsoft.com/office/powerpoint/2010/main" val="1446696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1534" y="1482446"/>
            <a:ext cx="10832286" cy="611890"/>
          </a:xfrm>
        </p:spPr>
        <p:txBody>
          <a:bodyPr>
            <a:normAutofit fontScale="90000"/>
          </a:bodyPr>
          <a:lstStyle/>
          <a:p>
            <a:pPr algn="ctr"/>
            <a:r>
              <a:rPr lang="bs-Latn-BA" dirty="0" smtClean="0">
                <a:solidFill>
                  <a:schemeClr val="bg1"/>
                </a:solidFill>
              </a:rPr>
              <a:t>Poništenje konkurentskog zahtjeva ili direktnog sporazuma</a:t>
            </a:r>
            <a:endParaRPr lang="bs-Latn-BA" dirty="0">
              <a:solidFill>
                <a:schemeClr val="bg1"/>
              </a:solidFill>
            </a:endParaRPr>
          </a:p>
        </p:txBody>
      </p:sp>
      <p:pic>
        <p:nvPicPr>
          <p:cNvPr id="6" name="Picture 5"/>
          <p:cNvPicPr>
            <a:picLocks noChangeAspect="1"/>
          </p:cNvPicPr>
          <p:nvPr/>
        </p:nvPicPr>
        <p:blipFill>
          <a:blip r:embed="rId3"/>
          <a:stretch>
            <a:fillRect/>
          </a:stretch>
        </p:blipFill>
        <p:spPr>
          <a:xfrm>
            <a:off x="1623604" y="2258012"/>
            <a:ext cx="8953500" cy="2196965"/>
          </a:xfrm>
          <a:prstGeom prst="rect">
            <a:avLst/>
          </a:prstGeom>
        </p:spPr>
      </p:pic>
      <p:pic>
        <p:nvPicPr>
          <p:cNvPr id="7" name="Picture 6"/>
          <p:cNvPicPr>
            <a:picLocks noChangeAspect="1"/>
          </p:cNvPicPr>
          <p:nvPr/>
        </p:nvPicPr>
        <p:blipFill>
          <a:blip r:embed="rId4"/>
          <a:stretch>
            <a:fillRect/>
          </a:stretch>
        </p:blipFill>
        <p:spPr>
          <a:xfrm>
            <a:off x="1623604" y="4618653"/>
            <a:ext cx="8943975" cy="2139331"/>
          </a:xfrm>
          <a:prstGeom prst="rect">
            <a:avLst/>
          </a:prstGeom>
        </p:spPr>
      </p:pic>
    </p:spTree>
    <p:extLst>
      <p:ext uri="{BB962C8B-B14F-4D97-AF65-F5344CB8AC3E}">
        <p14:creationId xmlns:p14="http://schemas.microsoft.com/office/powerpoint/2010/main" val="2460063770"/>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222</TotalTime>
  <Words>1389</Words>
  <Application>Microsoft Office PowerPoint</Application>
  <PresentationFormat>Widescreen</PresentationFormat>
  <Paragraphs>104</Paragraphs>
  <Slides>28</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Century Gothic</vt:lpstr>
      <vt:lpstr>Wingdings</vt:lpstr>
      <vt:lpstr>Wingdings 3</vt:lpstr>
      <vt:lpstr>Slice</vt:lpstr>
      <vt:lpstr>Najčešće greške i problemi u radu na portalu javnih nabavki</vt:lpstr>
      <vt:lpstr>Prikaz interfejsa</vt:lpstr>
      <vt:lpstr>Podržani internet preglednici</vt:lpstr>
      <vt:lpstr>ZABORAVILI STE ŠIFRU?</vt:lpstr>
      <vt:lpstr>ZABORAVILI STE KORISNIČKO IME?</vt:lpstr>
      <vt:lpstr>Korisnički nalog nije aktivan</vt:lpstr>
      <vt:lpstr>Operateri na postupku</vt:lpstr>
      <vt:lpstr>Konkurentski zahtjev i direktni sporazum – DODJELA I PONIŠTENJE</vt:lpstr>
      <vt:lpstr>Poništenje konkurentskog zahtjeva ili direktnog sporazuma</vt:lpstr>
      <vt:lpstr>Fizičko lice kao ponuđač</vt:lpstr>
      <vt:lpstr>Dodjela/poništenje + ispravka obavještenja</vt:lpstr>
      <vt:lpstr>Izmjena i dopuna tenderske dokumentacije</vt:lpstr>
      <vt:lpstr>Godišnja obavještenja</vt:lpstr>
      <vt:lpstr>Statusi postupaka</vt:lpstr>
      <vt:lpstr>Broj postupka i broj obavještenja</vt:lpstr>
      <vt:lpstr>UNOs podataka o dodjeli/poništenju</vt:lpstr>
      <vt:lpstr>Lotovi u pregovaračkom bez objave</vt:lpstr>
      <vt:lpstr>Ispravke obavještenja</vt:lpstr>
      <vt:lpstr>Grupa ponuđača</vt:lpstr>
      <vt:lpstr>okvirni sporazum</vt:lpstr>
      <vt:lpstr>Okvirni sporazum sa jednim ili više ponuđača</vt:lpstr>
      <vt:lpstr>Ponuđač nije preuzeo tendersku dokumentaciju</vt:lpstr>
      <vt:lpstr>OBUSTAVA POSTUPKA</vt:lpstr>
      <vt:lpstr>Višefazni postupci</vt:lpstr>
      <vt:lpstr>Izmjena i dopuna tenderske dokumentacije</vt:lpstr>
      <vt:lpstr>Pitanja i odgovori</vt:lpstr>
      <vt:lpstr>Dokaz o preuzimanju tenderske dokumentacije</vt:lpstr>
      <vt:lpstr>Problemi u radu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Najčešće greške i problemi u radu na portalu javnih nabavki</dc:title>
  <dc:creator>Almin Vehabović</dc:creator>
  <cp:lastModifiedBy>SUPERVISOR 10</cp:lastModifiedBy>
  <cp:revision>18</cp:revision>
  <dcterms:created xsi:type="dcterms:W3CDTF">2017-02-10T10:15:11Z</dcterms:created>
  <dcterms:modified xsi:type="dcterms:W3CDTF">2017-11-21T10:10:46Z</dcterms:modified>
</cp:coreProperties>
</file>