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31B28E-CEFF-4AF1-87BB-245508E0FF4D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00C6FE5A-E6F2-4ED4-881F-9B55ED82D5AC}">
      <dgm:prSet phldrT="[Text]"/>
      <dgm:spPr/>
      <dgm:t>
        <a:bodyPr/>
        <a:lstStyle/>
        <a:p>
          <a:r>
            <a:rPr lang="bs-Latn-BA" dirty="0" smtClean="0"/>
            <a:t>Inicijalna ocjena ponuda – utvrđivanje prihvatljivih ponuda</a:t>
          </a:r>
          <a:endParaRPr lang="bs-Latn-BA" dirty="0"/>
        </a:p>
      </dgm:t>
    </dgm:pt>
    <dgm:pt modelId="{F8803847-7C39-4CD0-A001-7BAE568031C3}" type="parTrans" cxnId="{DBDC25A9-85A7-463F-A7B4-2D35129E2435}">
      <dgm:prSet/>
      <dgm:spPr/>
      <dgm:t>
        <a:bodyPr/>
        <a:lstStyle/>
        <a:p>
          <a:endParaRPr lang="bs-Latn-BA"/>
        </a:p>
      </dgm:t>
    </dgm:pt>
    <dgm:pt modelId="{39FC13F8-5C54-4275-90BD-97C3ACE2FE8F}" type="sibTrans" cxnId="{DBDC25A9-85A7-463F-A7B4-2D35129E2435}">
      <dgm:prSet/>
      <dgm:spPr/>
      <dgm:t>
        <a:bodyPr/>
        <a:lstStyle/>
        <a:p>
          <a:endParaRPr lang="bs-Latn-BA"/>
        </a:p>
      </dgm:t>
    </dgm:pt>
    <dgm:pt modelId="{BE773034-C6E8-4E05-B09A-90D88343843C}">
      <dgm:prSet phldrT="[Text]"/>
      <dgm:spPr/>
      <dgm:t>
        <a:bodyPr/>
        <a:lstStyle/>
        <a:p>
          <a:r>
            <a:rPr lang="bs-Latn-BA" dirty="0" smtClean="0"/>
            <a:t>Zakazivanje aukcije</a:t>
          </a:r>
          <a:endParaRPr lang="bs-Latn-BA" dirty="0"/>
        </a:p>
      </dgm:t>
    </dgm:pt>
    <dgm:pt modelId="{3863F4A8-3371-47D7-AF91-D80A3E02D294}" type="parTrans" cxnId="{007B35CA-72B4-47ED-8E8A-30ACB4A9AD36}">
      <dgm:prSet/>
      <dgm:spPr/>
      <dgm:t>
        <a:bodyPr/>
        <a:lstStyle/>
        <a:p>
          <a:endParaRPr lang="bs-Latn-BA"/>
        </a:p>
      </dgm:t>
    </dgm:pt>
    <dgm:pt modelId="{7B40820E-7F87-49CF-9BB4-D3D13049ED3F}" type="sibTrans" cxnId="{007B35CA-72B4-47ED-8E8A-30ACB4A9AD36}">
      <dgm:prSet/>
      <dgm:spPr/>
      <dgm:t>
        <a:bodyPr/>
        <a:lstStyle/>
        <a:p>
          <a:endParaRPr lang="bs-Latn-BA"/>
        </a:p>
      </dgm:t>
    </dgm:pt>
    <dgm:pt modelId="{CE89C5E2-489F-4275-BB55-C9B825C3AC55}">
      <dgm:prSet phldrT="[Text]"/>
      <dgm:spPr/>
      <dgm:t>
        <a:bodyPr/>
        <a:lstStyle/>
        <a:p>
          <a:r>
            <a:rPr lang="bs-Latn-BA" dirty="0" smtClean="0"/>
            <a:t>Održavanje aukcije</a:t>
          </a:r>
          <a:endParaRPr lang="bs-Latn-BA" dirty="0"/>
        </a:p>
      </dgm:t>
    </dgm:pt>
    <dgm:pt modelId="{A5724CF6-C44D-4312-9D4D-6C03F4D62D30}" type="parTrans" cxnId="{8756C4AA-0339-4CFD-921E-ECA1CF1B8672}">
      <dgm:prSet/>
      <dgm:spPr/>
      <dgm:t>
        <a:bodyPr/>
        <a:lstStyle/>
        <a:p>
          <a:endParaRPr lang="bs-Latn-BA"/>
        </a:p>
      </dgm:t>
    </dgm:pt>
    <dgm:pt modelId="{04B18A1A-2F74-43F6-ACE5-0117C9762F93}" type="sibTrans" cxnId="{8756C4AA-0339-4CFD-921E-ECA1CF1B8672}">
      <dgm:prSet/>
      <dgm:spPr/>
      <dgm:t>
        <a:bodyPr/>
        <a:lstStyle/>
        <a:p>
          <a:endParaRPr lang="bs-Latn-BA"/>
        </a:p>
      </dgm:t>
    </dgm:pt>
    <dgm:pt modelId="{773B4096-9C31-4D46-BE16-40C745252208}" type="pres">
      <dgm:prSet presAssocID="{A231B28E-CEFF-4AF1-87BB-245508E0FF4D}" presName="Name0" presStyleCnt="0">
        <dgm:presLayoutVars>
          <dgm:dir/>
          <dgm:resizeHandles val="exact"/>
        </dgm:presLayoutVars>
      </dgm:prSet>
      <dgm:spPr/>
    </dgm:pt>
    <dgm:pt modelId="{67B819C3-C96E-4634-AD82-0517BB27CF4A}" type="pres">
      <dgm:prSet presAssocID="{00C6FE5A-E6F2-4ED4-881F-9B55ED82D5A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bs-Latn-BA"/>
        </a:p>
      </dgm:t>
    </dgm:pt>
    <dgm:pt modelId="{0B967D61-A62E-411B-A9DC-AEA4BD78A6E9}" type="pres">
      <dgm:prSet presAssocID="{39FC13F8-5C54-4275-90BD-97C3ACE2FE8F}" presName="parSpace" presStyleCnt="0"/>
      <dgm:spPr/>
    </dgm:pt>
    <dgm:pt modelId="{DDCDDE01-9C6A-471A-94D5-483D92C78A4A}" type="pres">
      <dgm:prSet presAssocID="{BE773034-C6E8-4E05-B09A-90D88343843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bs-Latn-BA"/>
        </a:p>
      </dgm:t>
    </dgm:pt>
    <dgm:pt modelId="{35B1CE42-843D-467D-ABF6-DBF6B98817CC}" type="pres">
      <dgm:prSet presAssocID="{7B40820E-7F87-49CF-9BB4-D3D13049ED3F}" presName="parSpace" presStyleCnt="0"/>
      <dgm:spPr/>
    </dgm:pt>
    <dgm:pt modelId="{4B4EEA76-3AD6-45F4-8B17-EB2EE70F98A8}" type="pres">
      <dgm:prSet presAssocID="{CE89C5E2-489F-4275-BB55-C9B825C3AC55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bs-Latn-BA"/>
        </a:p>
      </dgm:t>
    </dgm:pt>
  </dgm:ptLst>
  <dgm:cxnLst>
    <dgm:cxn modelId="{C54C9C83-A060-46CB-80B7-07F3DD0321FF}" type="presOf" srcId="{00C6FE5A-E6F2-4ED4-881F-9B55ED82D5AC}" destId="{67B819C3-C96E-4634-AD82-0517BB27CF4A}" srcOrd="0" destOrd="0" presId="urn:microsoft.com/office/officeart/2005/8/layout/hChevron3"/>
    <dgm:cxn modelId="{DBDC25A9-85A7-463F-A7B4-2D35129E2435}" srcId="{A231B28E-CEFF-4AF1-87BB-245508E0FF4D}" destId="{00C6FE5A-E6F2-4ED4-881F-9B55ED82D5AC}" srcOrd="0" destOrd="0" parTransId="{F8803847-7C39-4CD0-A001-7BAE568031C3}" sibTransId="{39FC13F8-5C54-4275-90BD-97C3ACE2FE8F}"/>
    <dgm:cxn modelId="{3CE1293A-9FE3-494C-8AEB-91EC65664F44}" type="presOf" srcId="{CE89C5E2-489F-4275-BB55-C9B825C3AC55}" destId="{4B4EEA76-3AD6-45F4-8B17-EB2EE70F98A8}" srcOrd="0" destOrd="0" presId="urn:microsoft.com/office/officeart/2005/8/layout/hChevron3"/>
    <dgm:cxn modelId="{8756C4AA-0339-4CFD-921E-ECA1CF1B8672}" srcId="{A231B28E-CEFF-4AF1-87BB-245508E0FF4D}" destId="{CE89C5E2-489F-4275-BB55-C9B825C3AC55}" srcOrd="2" destOrd="0" parTransId="{A5724CF6-C44D-4312-9D4D-6C03F4D62D30}" sibTransId="{04B18A1A-2F74-43F6-ACE5-0117C9762F93}"/>
    <dgm:cxn modelId="{B6C4B69B-B4B8-470F-8B26-88BC9C390E59}" type="presOf" srcId="{BE773034-C6E8-4E05-B09A-90D88343843C}" destId="{DDCDDE01-9C6A-471A-94D5-483D92C78A4A}" srcOrd="0" destOrd="0" presId="urn:microsoft.com/office/officeart/2005/8/layout/hChevron3"/>
    <dgm:cxn modelId="{007B35CA-72B4-47ED-8E8A-30ACB4A9AD36}" srcId="{A231B28E-CEFF-4AF1-87BB-245508E0FF4D}" destId="{BE773034-C6E8-4E05-B09A-90D88343843C}" srcOrd="1" destOrd="0" parTransId="{3863F4A8-3371-47D7-AF91-D80A3E02D294}" sibTransId="{7B40820E-7F87-49CF-9BB4-D3D13049ED3F}"/>
    <dgm:cxn modelId="{299BE581-E357-402C-964A-A529F9E1B007}" type="presOf" srcId="{A231B28E-CEFF-4AF1-87BB-245508E0FF4D}" destId="{773B4096-9C31-4D46-BE16-40C745252208}" srcOrd="0" destOrd="0" presId="urn:microsoft.com/office/officeart/2005/8/layout/hChevron3"/>
    <dgm:cxn modelId="{0EEB2466-DACB-450A-A077-3C65679E3056}" type="presParOf" srcId="{773B4096-9C31-4D46-BE16-40C745252208}" destId="{67B819C3-C96E-4634-AD82-0517BB27CF4A}" srcOrd="0" destOrd="0" presId="urn:microsoft.com/office/officeart/2005/8/layout/hChevron3"/>
    <dgm:cxn modelId="{92ACF792-9F07-4ED8-BDD2-F750A52D0777}" type="presParOf" srcId="{773B4096-9C31-4D46-BE16-40C745252208}" destId="{0B967D61-A62E-411B-A9DC-AEA4BD78A6E9}" srcOrd="1" destOrd="0" presId="urn:microsoft.com/office/officeart/2005/8/layout/hChevron3"/>
    <dgm:cxn modelId="{C5F8A421-78AE-4FE5-93A8-66027787616C}" type="presParOf" srcId="{773B4096-9C31-4D46-BE16-40C745252208}" destId="{DDCDDE01-9C6A-471A-94D5-483D92C78A4A}" srcOrd="2" destOrd="0" presId="urn:microsoft.com/office/officeart/2005/8/layout/hChevron3"/>
    <dgm:cxn modelId="{A093ABC7-4792-445E-A80F-F38084AF36BA}" type="presParOf" srcId="{773B4096-9C31-4D46-BE16-40C745252208}" destId="{35B1CE42-843D-467D-ABF6-DBF6B98817CC}" srcOrd="3" destOrd="0" presId="urn:microsoft.com/office/officeart/2005/8/layout/hChevron3"/>
    <dgm:cxn modelId="{556C1583-8BB1-437C-BDB6-CA68607E8DC8}" type="presParOf" srcId="{773B4096-9C31-4D46-BE16-40C745252208}" destId="{4B4EEA76-3AD6-45F4-8B17-EB2EE70F98A8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423552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722525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640693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271953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641617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58378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870162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880261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180832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10447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609226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E4258-B7BD-44FE-AB8D-50E5D94E13C1}" type="datetimeFigureOut">
              <a:rPr lang="bs-Latn-BA" smtClean="0"/>
              <a:t>21.11.2017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159A4-7010-4B73-9E90-A32FDAA181D9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39600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mailto:ejn@javnenabavke.gov.b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s-Latn-BA" dirty="0" smtClean="0"/>
              <a:t>E-AUKCIJA</a:t>
            </a:r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s-Latn-BA" dirty="0" smtClean="0"/>
              <a:t>Almin Vehabović</a:t>
            </a:r>
            <a:endParaRPr lang="bs-Latn-B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6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48" y="1008944"/>
            <a:ext cx="10515600" cy="1325563"/>
          </a:xfrm>
        </p:spPr>
        <p:txBody>
          <a:bodyPr/>
          <a:lstStyle/>
          <a:p>
            <a:r>
              <a:rPr lang="bs-Latn-BA" dirty="0" smtClean="0"/>
              <a:t>Tok aukcije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348" y="2469444"/>
            <a:ext cx="10515600" cy="4351338"/>
          </a:xfrm>
        </p:spPr>
        <p:txBody>
          <a:bodyPr/>
          <a:lstStyle/>
          <a:p>
            <a:pPr algn="just"/>
            <a:r>
              <a:rPr lang="bs-Latn-BA" dirty="0" smtClean="0"/>
              <a:t>Inicijalno određeno t</a:t>
            </a:r>
            <a:r>
              <a:rPr lang="en-US" dirty="0" err="1" smtClean="0"/>
              <a:t>rajanje</a:t>
            </a:r>
            <a:r>
              <a:rPr lang="en-US" dirty="0" smtClean="0"/>
              <a:t> </a:t>
            </a:r>
            <a:r>
              <a:rPr lang="en-US" dirty="0"/>
              <a:t>od 10 do 30 </a:t>
            </a:r>
            <a:r>
              <a:rPr lang="en-US" dirty="0" err="1" smtClean="0"/>
              <a:t>minuta</a:t>
            </a:r>
            <a:r>
              <a:rPr lang="bs-Latn-BA" dirty="0" smtClean="0"/>
              <a:t>.</a:t>
            </a:r>
            <a:endParaRPr lang="en-US" dirty="0"/>
          </a:p>
          <a:p>
            <a:pPr algn="just"/>
            <a:r>
              <a:rPr lang="en-US" dirty="0"/>
              <a:t>U </a:t>
            </a:r>
            <a:r>
              <a:rPr lang="en-US" dirty="0" err="1"/>
              <a:t>slučaju</a:t>
            </a:r>
            <a:r>
              <a:rPr lang="en-US" dirty="0"/>
              <a:t> </a:t>
            </a:r>
            <a:r>
              <a:rPr lang="en-US" dirty="0" err="1"/>
              <a:t>podnošenja</a:t>
            </a:r>
            <a:r>
              <a:rPr lang="en-US" dirty="0"/>
              <a:t> </a:t>
            </a:r>
            <a:r>
              <a:rPr lang="en-US" dirty="0" err="1"/>
              <a:t>ponude</a:t>
            </a:r>
            <a:r>
              <a:rPr lang="en-US" dirty="0"/>
              <a:t> u </a:t>
            </a:r>
            <a:r>
              <a:rPr lang="en-US" dirty="0" err="1"/>
              <a:t>zadnje</a:t>
            </a:r>
            <a:r>
              <a:rPr lang="en-US" dirty="0"/>
              <a:t> </a:t>
            </a:r>
            <a:r>
              <a:rPr lang="en-US" dirty="0" err="1"/>
              <a:t>dvije</a:t>
            </a:r>
            <a:r>
              <a:rPr lang="en-US" dirty="0"/>
              <a:t> minute </a:t>
            </a:r>
            <a:r>
              <a:rPr lang="en-US" dirty="0" err="1"/>
              <a:t>aukcija</a:t>
            </a:r>
            <a:r>
              <a:rPr lang="en-US" dirty="0"/>
              <a:t> se </a:t>
            </a:r>
            <a:r>
              <a:rPr lang="en-US" dirty="0" err="1"/>
              <a:t>produžava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dvije</a:t>
            </a:r>
            <a:r>
              <a:rPr lang="en-US" dirty="0"/>
              <a:t> </a:t>
            </a:r>
            <a:r>
              <a:rPr lang="en-US" dirty="0" smtClean="0"/>
              <a:t>minute</a:t>
            </a:r>
            <a:r>
              <a:rPr lang="bs-Latn-BA" dirty="0" smtClean="0"/>
              <a:t>.</a:t>
            </a:r>
            <a:endParaRPr lang="en-US" dirty="0"/>
          </a:p>
          <a:p>
            <a:pPr algn="just"/>
            <a:r>
              <a:rPr lang="en-US" dirty="0" err="1"/>
              <a:t>Svako</a:t>
            </a:r>
            <a:r>
              <a:rPr lang="en-US" dirty="0"/>
              <a:t> </a:t>
            </a:r>
            <a:r>
              <a:rPr lang="en-US" dirty="0" err="1"/>
              <a:t>snižavanje</a:t>
            </a:r>
            <a:r>
              <a:rPr lang="en-US" dirty="0"/>
              <a:t> </a:t>
            </a:r>
            <a:r>
              <a:rPr lang="en-US" dirty="0" err="1"/>
              <a:t>cijene</a:t>
            </a:r>
            <a:r>
              <a:rPr lang="en-US" dirty="0"/>
              <a:t> </a:t>
            </a:r>
            <a:r>
              <a:rPr lang="en-US" dirty="0" err="1"/>
              <a:t>ponude</a:t>
            </a:r>
            <a:r>
              <a:rPr lang="en-US" dirty="0"/>
              <a:t> u </a:t>
            </a:r>
            <a:r>
              <a:rPr lang="en-US" dirty="0" err="1"/>
              <a:t>slučaju</a:t>
            </a:r>
            <a:r>
              <a:rPr lang="en-US" dirty="0"/>
              <a:t> </a:t>
            </a:r>
            <a:r>
              <a:rPr lang="en-US" dirty="0" err="1"/>
              <a:t>najniže</a:t>
            </a:r>
            <a:r>
              <a:rPr lang="en-US" dirty="0"/>
              <a:t> </a:t>
            </a:r>
            <a:r>
              <a:rPr lang="en-US" dirty="0" err="1"/>
              <a:t>cijene</a:t>
            </a:r>
            <a:r>
              <a:rPr lang="en-US" dirty="0"/>
              <a:t>,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dodjelu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, je </a:t>
            </a:r>
            <a:r>
              <a:rPr lang="en-US" dirty="0" err="1"/>
              <a:t>moguće</a:t>
            </a:r>
            <a:r>
              <a:rPr lang="en-US" dirty="0"/>
              <a:t> u </a:t>
            </a:r>
            <a:r>
              <a:rPr lang="en-US" dirty="0" err="1"/>
              <a:t>rasponu</a:t>
            </a:r>
            <a:r>
              <a:rPr lang="en-US" dirty="0"/>
              <a:t> od 0,1 % do 10 % </a:t>
            </a:r>
            <a:r>
              <a:rPr lang="en-US" dirty="0" err="1"/>
              <a:t>najniže</a:t>
            </a:r>
            <a:r>
              <a:rPr lang="en-US" dirty="0"/>
              <a:t> </a:t>
            </a:r>
            <a:r>
              <a:rPr lang="en-US" dirty="0" err="1"/>
              <a:t>početne</a:t>
            </a:r>
            <a:r>
              <a:rPr lang="en-US" dirty="0"/>
              <a:t> </a:t>
            </a:r>
            <a:r>
              <a:rPr lang="en-US" dirty="0" err="1"/>
              <a:t>cijene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ponuda</a:t>
            </a:r>
            <a:r>
              <a:rPr lang="en-US" dirty="0"/>
              <a:t>.</a:t>
            </a:r>
          </a:p>
          <a:p>
            <a:pPr algn="just"/>
            <a:r>
              <a:rPr lang="en-US" dirty="0" err="1"/>
              <a:t>Svako</a:t>
            </a:r>
            <a:r>
              <a:rPr lang="en-US" dirty="0"/>
              <a:t> </a:t>
            </a:r>
            <a:r>
              <a:rPr lang="en-US" dirty="0" err="1"/>
              <a:t>snižavanje</a:t>
            </a:r>
            <a:r>
              <a:rPr lang="en-US" dirty="0"/>
              <a:t> </a:t>
            </a:r>
            <a:r>
              <a:rPr lang="en-US" dirty="0" err="1"/>
              <a:t>cijene</a:t>
            </a:r>
            <a:r>
              <a:rPr lang="en-US" dirty="0"/>
              <a:t> </a:t>
            </a:r>
            <a:r>
              <a:rPr lang="en-US" dirty="0" err="1"/>
              <a:t>ponude</a:t>
            </a:r>
            <a:r>
              <a:rPr lang="en-US" dirty="0"/>
              <a:t> u </a:t>
            </a:r>
            <a:r>
              <a:rPr lang="en-US" dirty="0" err="1"/>
              <a:t>slučaju</a:t>
            </a:r>
            <a:r>
              <a:rPr lang="en-US" dirty="0"/>
              <a:t> </a:t>
            </a:r>
            <a:r>
              <a:rPr lang="en-US" dirty="0" err="1"/>
              <a:t>ekonomski</a:t>
            </a:r>
            <a:r>
              <a:rPr lang="en-US" dirty="0"/>
              <a:t> </a:t>
            </a:r>
            <a:r>
              <a:rPr lang="en-US" dirty="0" err="1"/>
              <a:t>najpovoljnije</a:t>
            </a:r>
            <a:r>
              <a:rPr lang="en-US" dirty="0"/>
              <a:t> </a:t>
            </a:r>
            <a:r>
              <a:rPr lang="en-US" dirty="0" err="1"/>
              <a:t>ponude</a:t>
            </a:r>
            <a:r>
              <a:rPr lang="en-US" dirty="0"/>
              <a:t>,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dodjelu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, je </a:t>
            </a:r>
            <a:r>
              <a:rPr lang="en-US" dirty="0" err="1"/>
              <a:t>moguće</a:t>
            </a:r>
            <a:r>
              <a:rPr lang="en-US" dirty="0"/>
              <a:t> u </a:t>
            </a:r>
            <a:r>
              <a:rPr lang="en-US" dirty="0" err="1"/>
              <a:t>rasponu</a:t>
            </a:r>
            <a:r>
              <a:rPr lang="en-US" dirty="0"/>
              <a:t> od </a:t>
            </a:r>
            <a:r>
              <a:rPr lang="en-US" dirty="0" smtClean="0"/>
              <a:t>0,1% </a:t>
            </a:r>
            <a:r>
              <a:rPr lang="en-US" dirty="0"/>
              <a:t>do 10 % </a:t>
            </a:r>
            <a:r>
              <a:rPr lang="en-US" dirty="0" err="1"/>
              <a:t>ponuđene</a:t>
            </a:r>
            <a:r>
              <a:rPr lang="en-US" dirty="0"/>
              <a:t> </a:t>
            </a:r>
            <a:r>
              <a:rPr lang="en-US" dirty="0" err="1"/>
              <a:t>cijene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146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8265"/>
            <a:ext cx="10515600" cy="1325563"/>
          </a:xfrm>
        </p:spPr>
        <p:txBody>
          <a:bodyPr/>
          <a:lstStyle/>
          <a:p>
            <a:r>
              <a:rPr lang="bs-Latn-BA" dirty="0" smtClean="0"/>
              <a:t>Snižavanje ponuda – najniža cijena</a:t>
            </a:r>
            <a:endParaRPr lang="bs-Latn-BA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2343827"/>
            <a:ext cx="3032997" cy="12456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661" y="2388769"/>
            <a:ext cx="2644118" cy="1155812"/>
          </a:xfrm>
          <a:prstGeom prst="rect">
            <a:avLst/>
          </a:prstGeom>
        </p:spPr>
      </p:pic>
      <p:cxnSp>
        <p:nvCxnSpPr>
          <p:cNvPr id="8" name="Straight Arrow Connector 7"/>
          <p:cNvCxnSpPr>
            <a:endCxn id="6" idx="1"/>
          </p:cNvCxnSpPr>
          <p:nvPr/>
        </p:nvCxnSpPr>
        <p:spPr>
          <a:xfrm>
            <a:off x="3871196" y="2829670"/>
            <a:ext cx="2396465" cy="1370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838199" y="2649365"/>
            <a:ext cx="3032997" cy="317309"/>
          </a:xfrm>
          <a:prstGeom prst="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sp>
        <p:nvSpPr>
          <p:cNvPr id="10" name="TextBox 9"/>
          <p:cNvSpPr txBox="1"/>
          <p:nvPr/>
        </p:nvSpPr>
        <p:spPr>
          <a:xfrm>
            <a:off x="838199" y="3753528"/>
            <a:ext cx="10515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s-Latn-BA" sz="2800" dirty="0" smtClean="0"/>
              <a:t>Za sve ponuđače prvobitni opseg je od 900,00 KM do 999,00 KM.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s-Latn-BA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s-Latn-BA" sz="2800" dirty="0" smtClean="0"/>
              <a:t>Pragovi određeni na početku aukcije se koriste u toku cijele aukcije.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s-Latn-BA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s-Latn-BA" sz="2800" dirty="0" smtClean="0"/>
              <a:t>Nema ograničenja na ukupno snižavanje ponude u toku aukcije.</a:t>
            </a:r>
            <a:endParaRPr lang="bs-Latn-BA" sz="2800" dirty="0"/>
          </a:p>
        </p:txBody>
      </p:sp>
    </p:spTree>
    <p:extLst>
      <p:ext uri="{BB962C8B-B14F-4D97-AF65-F5344CB8AC3E}">
        <p14:creationId xmlns:p14="http://schemas.microsoft.com/office/powerpoint/2010/main" val="416063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609" y="962285"/>
            <a:ext cx="10515600" cy="1325563"/>
          </a:xfrm>
        </p:spPr>
        <p:txBody>
          <a:bodyPr/>
          <a:lstStyle/>
          <a:p>
            <a:r>
              <a:rPr lang="bs-Latn-BA" dirty="0" smtClean="0"/>
              <a:t>Kraj aukcije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609" y="2422785"/>
            <a:ext cx="10515600" cy="4351338"/>
          </a:xfrm>
        </p:spPr>
        <p:txBody>
          <a:bodyPr/>
          <a:lstStyle/>
          <a:p>
            <a:r>
              <a:rPr lang="en-US" dirty="0"/>
              <a:t>Po </a:t>
            </a:r>
            <a:r>
              <a:rPr lang="en-US" dirty="0" err="1"/>
              <a:t>završetku</a:t>
            </a:r>
            <a:r>
              <a:rPr lang="en-US" dirty="0"/>
              <a:t> </a:t>
            </a:r>
            <a:r>
              <a:rPr lang="en-US" dirty="0" err="1"/>
              <a:t>aukcije</a:t>
            </a:r>
            <a:r>
              <a:rPr lang="en-US" dirty="0"/>
              <a:t> </a:t>
            </a:r>
            <a:r>
              <a:rPr lang="en-US" dirty="0" err="1"/>
              <a:t>kreira</a:t>
            </a:r>
            <a:r>
              <a:rPr lang="en-US" dirty="0"/>
              <a:t> se </a:t>
            </a:r>
            <a:r>
              <a:rPr lang="en-US" dirty="0" err="1"/>
              <a:t>izvještaj</a:t>
            </a:r>
            <a:r>
              <a:rPr lang="en-US" dirty="0"/>
              <a:t> o </a:t>
            </a:r>
            <a:r>
              <a:rPr lang="en-US" dirty="0" err="1"/>
              <a:t>toku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završetku</a:t>
            </a:r>
            <a:r>
              <a:rPr lang="en-US" dirty="0"/>
              <a:t> </a:t>
            </a:r>
            <a:r>
              <a:rPr lang="en-US" dirty="0" smtClean="0"/>
              <a:t>a-</a:t>
            </a:r>
            <a:r>
              <a:rPr lang="en-US" dirty="0" err="1" smtClean="0"/>
              <a:t>Aukcije</a:t>
            </a:r>
            <a:r>
              <a:rPr lang="bs-Latn-BA" dirty="0" smtClean="0"/>
              <a:t>.</a:t>
            </a:r>
          </a:p>
          <a:p>
            <a:pPr algn="just"/>
            <a:r>
              <a:rPr lang="bs-Latn-BA" dirty="0" smtClean="0"/>
              <a:t>Isti izvještaj mogu preuzeti svi ponuđači koji su učestvovali u aukciji i ugovorni organ.</a:t>
            </a:r>
          </a:p>
          <a:p>
            <a:pPr algn="just"/>
            <a:r>
              <a:rPr lang="bs-Latn-BA" dirty="0" smtClean="0"/>
              <a:t>Izvještaj sadrži podatke o ponudama prije aukcije, ponudama u toku aukcije, te konačnoj rang listi po završetku aukcije.</a:t>
            </a:r>
          </a:p>
          <a:p>
            <a:pPr algn="just"/>
            <a:r>
              <a:rPr lang="bs-Latn-BA" dirty="0" smtClean="0"/>
              <a:t>Nakon aukcije ugovorni organ nudi ugovor prvorangiranom iz aukcije.</a:t>
            </a:r>
          </a:p>
          <a:p>
            <a:pPr algn="just"/>
            <a:r>
              <a:rPr lang="bs-Latn-BA" dirty="0" smtClean="0"/>
              <a:t>Ukoliko prvorangirani odbije zaključiti ugovor isti se nudi drugorangiranom iz aukcije, itd.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48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676" y="1218285"/>
            <a:ext cx="10515600" cy="546257"/>
          </a:xfrm>
        </p:spPr>
        <p:txBody>
          <a:bodyPr>
            <a:normAutofit/>
          </a:bodyPr>
          <a:lstStyle/>
          <a:p>
            <a:r>
              <a:rPr lang="bs-Latn-BA" sz="3200" dirty="0" smtClean="0"/>
              <a:t>Praksa</a:t>
            </a:r>
            <a:endParaRPr lang="bs-Latn-B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676" y="1898291"/>
            <a:ext cx="10515600" cy="5286379"/>
          </a:xfrm>
        </p:spPr>
        <p:txBody>
          <a:bodyPr/>
          <a:lstStyle/>
          <a:p>
            <a:pPr marL="72000">
              <a:lnSpc>
                <a:spcPct val="100000"/>
              </a:lnSpc>
              <a:spcBef>
                <a:spcPts val="200"/>
              </a:spcBef>
            </a:pPr>
            <a:r>
              <a:rPr lang="en-US" sz="2000" dirty="0" smtClean="0"/>
              <a:t>4134</a:t>
            </a:r>
            <a:r>
              <a:rPr lang="bs-Latn-BA" sz="2000" dirty="0" smtClean="0"/>
              <a:t> postupka sa planiranom aukcijom do </a:t>
            </a:r>
            <a:r>
              <a:rPr lang="en-US" sz="2000" dirty="0"/>
              <a:t>6</a:t>
            </a:r>
            <a:r>
              <a:rPr lang="bs-Latn-BA" sz="2000" dirty="0" smtClean="0"/>
              <a:t>.</a:t>
            </a:r>
            <a:r>
              <a:rPr lang="en-US" sz="2000" dirty="0" smtClean="0"/>
              <a:t>11</a:t>
            </a:r>
            <a:r>
              <a:rPr lang="bs-Latn-BA" sz="2000" dirty="0" smtClean="0"/>
              <a:t>.2017. godine.</a:t>
            </a:r>
            <a:endParaRPr lang="en-US" sz="2000" dirty="0" smtClean="0"/>
          </a:p>
          <a:p>
            <a:pPr marL="72000">
              <a:lnSpc>
                <a:spcPct val="100000"/>
              </a:lnSpc>
              <a:spcBef>
                <a:spcPts val="200"/>
              </a:spcBef>
            </a:pPr>
            <a:r>
              <a:rPr lang="en-US" sz="2000" dirty="0" smtClean="0"/>
              <a:t>364 od</a:t>
            </a:r>
            <a:r>
              <a:rPr lang="bs-Latn-BA" sz="2000" dirty="0" smtClean="0"/>
              <a:t>ržane aukcije u oktobru 2017. godine.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39" y="4729947"/>
            <a:ext cx="8648700" cy="923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676" y="5702271"/>
            <a:ext cx="8677275" cy="9048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0739" y="6532491"/>
            <a:ext cx="8601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- 363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, </a:t>
            </a:r>
            <a:r>
              <a:rPr lang="en-US" dirty="0" err="1" smtClean="0"/>
              <a:t>ukupno</a:t>
            </a:r>
            <a:r>
              <a:rPr lang="en-US" dirty="0" smtClean="0"/>
              <a:t> </a:t>
            </a:r>
            <a:r>
              <a:rPr lang="en-US" dirty="0" err="1" smtClean="0"/>
              <a:t>trajanje</a:t>
            </a:r>
            <a:r>
              <a:rPr lang="en-US" dirty="0" smtClean="0"/>
              <a:t> 92 minute.</a:t>
            </a:r>
            <a:endParaRPr lang="bs-Latn-BA" dirty="0"/>
          </a:p>
        </p:txBody>
      </p:sp>
      <p:sp>
        <p:nvSpPr>
          <p:cNvPr id="10" name="TextBox 9"/>
          <p:cNvSpPr txBox="1"/>
          <p:nvPr/>
        </p:nvSpPr>
        <p:spPr>
          <a:xfrm>
            <a:off x="390739" y="4372380"/>
            <a:ext cx="8601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bs-Latn-BA" dirty="0" smtClean="0"/>
              <a:t>306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, </a:t>
            </a:r>
            <a:r>
              <a:rPr lang="en-US" dirty="0" err="1" smtClean="0"/>
              <a:t>ukupno</a:t>
            </a:r>
            <a:r>
              <a:rPr lang="en-US" dirty="0" smtClean="0"/>
              <a:t> </a:t>
            </a:r>
            <a:r>
              <a:rPr lang="en-US" dirty="0" err="1" smtClean="0"/>
              <a:t>trajanje</a:t>
            </a:r>
            <a:r>
              <a:rPr lang="en-US" dirty="0" smtClean="0"/>
              <a:t> </a:t>
            </a:r>
            <a:r>
              <a:rPr lang="bs-Latn-BA" dirty="0" smtClean="0"/>
              <a:t>472</a:t>
            </a:r>
            <a:r>
              <a:rPr lang="en-US" dirty="0" smtClean="0"/>
              <a:t> </a:t>
            </a:r>
            <a:r>
              <a:rPr lang="en-US" dirty="0" err="1" smtClean="0"/>
              <a:t>minut</a:t>
            </a:r>
            <a:r>
              <a:rPr lang="bs-Latn-BA" dirty="0" smtClean="0"/>
              <a:t>e (11:00 – 18:52)</a:t>
            </a:r>
            <a:r>
              <a:rPr lang="en-US" dirty="0" smtClean="0"/>
              <a:t>.</a:t>
            </a:r>
            <a:endParaRPr lang="bs-Latn-BA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676" y="3518383"/>
            <a:ext cx="8610600" cy="8572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676" y="2592695"/>
            <a:ext cx="86106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2282"/>
            <a:ext cx="10515600" cy="1325563"/>
          </a:xfrm>
        </p:spPr>
        <p:txBody>
          <a:bodyPr/>
          <a:lstStyle/>
          <a:p>
            <a:r>
              <a:rPr lang="en-US" dirty="0" err="1" smtClean="0"/>
              <a:t>Problemi</a:t>
            </a:r>
            <a:r>
              <a:rPr lang="en-US" dirty="0" smtClean="0"/>
              <a:t> u </a:t>
            </a:r>
            <a:r>
              <a:rPr lang="en-US" dirty="0" err="1" smtClean="0"/>
              <a:t>aukciji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22782"/>
            <a:ext cx="10515600" cy="4351338"/>
          </a:xfrm>
        </p:spPr>
        <p:txBody>
          <a:bodyPr/>
          <a:lstStyle/>
          <a:p>
            <a:r>
              <a:rPr lang="en-US" dirty="0" err="1" smtClean="0"/>
              <a:t>Kontaktirajte</a:t>
            </a:r>
            <a:r>
              <a:rPr lang="en-US" dirty="0" smtClean="0"/>
              <a:t> </a:t>
            </a:r>
            <a:r>
              <a:rPr lang="en-US" dirty="0" err="1" smtClean="0"/>
              <a:t>Agenciju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javne</a:t>
            </a:r>
            <a:r>
              <a:rPr lang="en-US" dirty="0" smtClean="0"/>
              <a:t> </a:t>
            </a:r>
            <a:r>
              <a:rPr lang="en-US" dirty="0" err="1" smtClean="0"/>
              <a:t>nabavke</a:t>
            </a:r>
            <a:r>
              <a:rPr lang="en-US" dirty="0"/>
              <a:t> </a:t>
            </a:r>
            <a:r>
              <a:rPr lang="en-US" dirty="0" smtClean="0"/>
              <a:t>u </a:t>
            </a:r>
            <a:r>
              <a:rPr lang="en-US" dirty="0" err="1" smtClean="0"/>
              <a:t>toku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zavr</a:t>
            </a:r>
            <a:r>
              <a:rPr lang="bs-Latn-BA" dirty="0" smtClean="0"/>
              <a:t>šetku aukcije:</a:t>
            </a:r>
          </a:p>
          <a:p>
            <a:pPr marL="0" indent="0">
              <a:buNone/>
            </a:pPr>
            <a:r>
              <a:rPr lang="bs-Latn-BA" dirty="0"/>
              <a:t>	</a:t>
            </a:r>
            <a:r>
              <a:rPr lang="bs-Latn-BA" dirty="0" smtClean="0"/>
              <a:t>- Na telefon 033 251 591 ili 033 251 590</a:t>
            </a:r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r>
              <a:rPr lang="bs-Latn-BA" dirty="0"/>
              <a:t>	</a:t>
            </a:r>
            <a:r>
              <a:rPr lang="bs-Latn-BA" dirty="0" smtClean="0"/>
              <a:t>- Putem email-a na </a:t>
            </a:r>
            <a:r>
              <a:rPr lang="bs-Latn-BA" dirty="0" smtClean="0">
                <a:hlinkClick r:id="rId2"/>
              </a:rPr>
              <a:t>ejn@javnenabavke.gov.ba</a:t>
            </a:r>
            <a:endParaRPr lang="bs-Latn-BA" dirty="0" smtClean="0"/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r>
              <a:rPr lang="bs-Latn-BA" dirty="0"/>
              <a:t>	</a:t>
            </a:r>
            <a:r>
              <a:rPr lang="bs-Latn-BA" dirty="0" smtClean="0"/>
              <a:t>- Putem kontakt forme u aplikaciji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379" y="5471762"/>
            <a:ext cx="85915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1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80953"/>
            <a:ext cx="10515600" cy="1325563"/>
          </a:xfrm>
        </p:spPr>
        <p:txBody>
          <a:bodyPr/>
          <a:lstStyle/>
          <a:p>
            <a:r>
              <a:rPr lang="bs-Latn-BA" dirty="0" smtClean="0"/>
              <a:t>Definicija - pravilnik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41453"/>
            <a:ext cx="10515600" cy="4351338"/>
          </a:xfrm>
        </p:spPr>
        <p:txBody>
          <a:bodyPr/>
          <a:lstStyle/>
          <a:p>
            <a:pPr algn="just"/>
            <a:r>
              <a:rPr lang="bs-Latn-BA" dirty="0" smtClean="0"/>
              <a:t>E-aukcija je način provođenja dijela postupka javne nabavke, koji uključuje podnošenje novih cijena, izmijenjenih naniže, ili cijena i novih (poboljšanih) vrijednosti koje se odnose na određene elemente ponuda, a odvija se nakon početne ocjene ponuda i omogućava njihovo rangiranje pomoću automatskih metoda ocjenjivanja u informacionom sistemu e-Nabavke. </a:t>
            </a:r>
          </a:p>
          <a:p>
            <a:pPr marL="0" indent="0" algn="just">
              <a:buNone/>
            </a:pPr>
            <a:r>
              <a:rPr lang="bs-Latn-BA" dirty="0" smtClean="0"/>
              <a:t>(Pravilnik o uslovima i načinu korištenja e-Aukcije)</a:t>
            </a:r>
          </a:p>
          <a:p>
            <a:endParaRPr lang="bs-Latn-B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1618"/>
            <a:ext cx="10515600" cy="1325563"/>
          </a:xfrm>
        </p:spPr>
        <p:txBody>
          <a:bodyPr/>
          <a:lstStyle/>
          <a:p>
            <a:r>
              <a:rPr lang="bs-Latn-BA" dirty="0" smtClean="0"/>
              <a:t>Definicija – u praksi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32118"/>
            <a:ext cx="10515600" cy="4351338"/>
          </a:xfrm>
        </p:spPr>
        <p:txBody>
          <a:bodyPr/>
          <a:lstStyle/>
          <a:p>
            <a:pPr algn="just"/>
            <a:r>
              <a:rPr lang="bs-Latn-BA" dirty="0" smtClean="0"/>
              <a:t>Dio postupka nabavke koji se odvija nakon prijema ponuda a omogućava podnošenje poboljšanih ponuda od strane ponuđača koji su dostavili prihvatljive ponude u papiru.</a:t>
            </a:r>
          </a:p>
          <a:p>
            <a:pPr algn="just"/>
            <a:r>
              <a:rPr lang="bs-Latn-BA" dirty="0" smtClean="0"/>
              <a:t>U slučaju kada je kriterij za dodjelu ugovora najniža cijena ponuđači u aukciju dostavljaju poboljšane cijene.</a:t>
            </a:r>
          </a:p>
          <a:p>
            <a:pPr algn="just"/>
            <a:r>
              <a:rPr lang="bs-Latn-BA" dirty="0" smtClean="0"/>
              <a:t>U slučaju kada je kriterij za dodjelu ugovora ekonomski najpovoljnija ponuda ponuđaču mogu poboljšati cijenu, rok isporuke i/ili garantni rok.</a:t>
            </a:r>
            <a:endParaRPr lang="bs-Latn-B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874" y="1204886"/>
            <a:ext cx="3265936" cy="845195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Tok</a:t>
            </a:r>
            <a:r>
              <a:rPr lang="en-US" sz="4000" dirty="0" smtClean="0"/>
              <a:t> </a:t>
            </a:r>
            <a:r>
              <a:rPr lang="en-US" sz="4000" dirty="0" err="1" smtClean="0"/>
              <a:t>postupka</a:t>
            </a:r>
            <a:endParaRPr lang="bs-Latn-BA" sz="4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60989" y="2810120"/>
            <a:ext cx="11044498" cy="1217348"/>
            <a:chOff x="460989" y="2810120"/>
            <a:chExt cx="11044498" cy="1217348"/>
          </a:xfrm>
        </p:grpSpPr>
        <p:sp>
          <p:nvSpPr>
            <p:cNvPr id="67" name="Freeform 66"/>
            <p:cNvSpPr/>
            <p:nvPr/>
          </p:nvSpPr>
          <p:spPr>
            <a:xfrm>
              <a:off x="460989" y="2810120"/>
              <a:ext cx="1863771" cy="1099626"/>
            </a:xfrm>
            <a:custGeom>
              <a:avLst/>
              <a:gdLst>
                <a:gd name="connsiteX0" fmla="*/ 0 w 1863771"/>
                <a:gd name="connsiteY0" fmla="*/ 109963 h 1099626"/>
                <a:gd name="connsiteX1" fmla="*/ 109963 w 1863771"/>
                <a:gd name="connsiteY1" fmla="*/ 0 h 1099626"/>
                <a:gd name="connsiteX2" fmla="*/ 1753808 w 1863771"/>
                <a:gd name="connsiteY2" fmla="*/ 0 h 1099626"/>
                <a:gd name="connsiteX3" fmla="*/ 1863771 w 1863771"/>
                <a:gd name="connsiteY3" fmla="*/ 109963 h 1099626"/>
                <a:gd name="connsiteX4" fmla="*/ 1863771 w 1863771"/>
                <a:gd name="connsiteY4" fmla="*/ 989663 h 1099626"/>
                <a:gd name="connsiteX5" fmla="*/ 1753808 w 1863771"/>
                <a:gd name="connsiteY5" fmla="*/ 1099626 h 1099626"/>
                <a:gd name="connsiteX6" fmla="*/ 109963 w 1863771"/>
                <a:gd name="connsiteY6" fmla="*/ 1099626 h 1099626"/>
                <a:gd name="connsiteX7" fmla="*/ 0 w 1863771"/>
                <a:gd name="connsiteY7" fmla="*/ 989663 h 1099626"/>
                <a:gd name="connsiteX8" fmla="*/ 0 w 1863771"/>
                <a:gd name="connsiteY8" fmla="*/ 109963 h 109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771" h="1099626">
                  <a:moveTo>
                    <a:pt x="0" y="109963"/>
                  </a:moveTo>
                  <a:cubicBezTo>
                    <a:pt x="0" y="49232"/>
                    <a:pt x="49232" y="0"/>
                    <a:pt x="109963" y="0"/>
                  </a:cubicBezTo>
                  <a:lnTo>
                    <a:pt x="1753808" y="0"/>
                  </a:lnTo>
                  <a:cubicBezTo>
                    <a:pt x="1814539" y="0"/>
                    <a:pt x="1863771" y="49232"/>
                    <a:pt x="1863771" y="109963"/>
                  </a:cubicBezTo>
                  <a:lnTo>
                    <a:pt x="1863771" y="989663"/>
                  </a:lnTo>
                  <a:cubicBezTo>
                    <a:pt x="1863771" y="1050394"/>
                    <a:pt x="1814539" y="1099626"/>
                    <a:pt x="1753808" y="1099626"/>
                  </a:cubicBezTo>
                  <a:lnTo>
                    <a:pt x="109963" y="1099626"/>
                  </a:lnTo>
                  <a:cubicBezTo>
                    <a:pt x="49232" y="1099626"/>
                    <a:pt x="0" y="1050394"/>
                    <a:pt x="0" y="989663"/>
                  </a:cubicBezTo>
                  <a:lnTo>
                    <a:pt x="0" y="1099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505" tIns="50505" rIns="50505" bIns="286139" numCol="1" spcCol="1270" anchor="t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Plan nabavki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Odluka o pokretanju postupka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Odluka o imenovanju komisije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Poslovnik o radu komisije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Priprema TD</a:t>
              </a:r>
              <a:endParaRPr lang="bs-Latn-BA" sz="1000" b="1" kern="1200" dirty="0">
                <a:ln>
                  <a:noFill/>
                </a:ln>
              </a:endParaRPr>
            </a:p>
          </p:txBody>
        </p:sp>
        <p:sp>
          <p:nvSpPr>
            <p:cNvPr id="68" name="Chevron 67"/>
            <p:cNvSpPr/>
            <p:nvPr/>
          </p:nvSpPr>
          <p:spPr>
            <a:xfrm>
              <a:off x="2499460" y="3290642"/>
              <a:ext cx="290051" cy="291019"/>
            </a:xfrm>
            <a:prstGeom prst="chevron">
              <a:avLst/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9" name="Freeform 68"/>
            <p:cNvSpPr/>
            <p:nvPr/>
          </p:nvSpPr>
          <p:spPr>
            <a:xfrm>
              <a:off x="1220223" y="3811070"/>
              <a:ext cx="1176327" cy="203106"/>
            </a:xfrm>
            <a:custGeom>
              <a:avLst/>
              <a:gdLst>
                <a:gd name="connsiteX0" fmla="*/ 0 w 1176327"/>
                <a:gd name="connsiteY0" fmla="*/ 20311 h 203106"/>
                <a:gd name="connsiteX1" fmla="*/ 20311 w 1176327"/>
                <a:gd name="connsiteY1" fmla="*/ 0 h 203106"/>
                <a:gd name="connsiteX2" fmla="*/ 1156016 w 1176327"/>
                <a:gd name="connsiteY2" fmla="*/ 0 h 203106"/>
                <a:gd name="connsiteX3" fmla="*/ 1176327 w 1176327"/>
                <a:gd name="connsiteY3" fmla="*/ 20311 h 203106"/>
                <a:gd name="connsiteX4" fmla="*/ 1176327 w 1176327"/>
                <a:gd name="connsiteY4" fmla="*/ 182795 h 203106"/>
                <a:gd name="connsiteX5" fmla="*/ 1156016 w 1176327"/>
                <a:gd name="connsiteY5" fmla="*/ 203106 h 203106"/>
                <a:gd name="connsiteX6" fmla="*/ 20311 w 1176327"/>
                <a:gd name="connsiteY6" fmla="*/ 203106 h 203106"/>
                <a:gd name="connsiteX7" fmla="*/ 0 w 1176327"/>
                <a:gd name="connsiteY7" fmla="*/ 182795 h 203106"/>
                <a:gd name="connsiteX8" fmla="*/ 0 w 1176327"/>
                <a:gd name="connsiteY8" fmla="*/ 20311 h 2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327" h="203106">
                  <a:moveTo>
                    <a:pt x="0" y="20311"/>
                  </a:moveTo>
                  <a:cubicBezTo>
                    <a:pt x="0" y="9094"/>
                    <a:pt x="9094" y="0"/>
                    <a:pt x="20311" y="0"/>
                  </a:cubicBezTo>
                  <a:lnTo>
                    <a:pt x="1156016" y="0"/>
                  </a:lnTo>
                  <a:cubicBezTo>
                    <a:pt x="1167233" y="0"/>
                    <a:pt x="1176327" y="9094"/>
                    <a:pt x="1176327" y="20311"/>
                  </a:cubicBezTo>
                  <a:lnTo>
                    <a:pt x="1176327" y="182795"/>
                  </a:lnTo>
                  <a:cubicBezTo>
                    <a:pt x="1176327" y="194012"/>
                    <a:pt x="1167233" y="203106"/>
                    <a:pt x="1156016" y="203106"/>
                  </a:cubicBezTo>
                  <a:lnTo>
                    <a:pt x="20311" y="203106"/>
                  </a:lnTo>
                  <a:cubicBezTo>
                    <a:pt x="9094" y="203106"/>
                    <a:pt x="0" y="194012"/>
                    <a:pt x="0" y="182795"/>
                  </a:cubicBezTo>
                  <a:lnTo>
                    <a:pt x="0" y="2031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04" tIns="19919" rIns="26904" bIns="19919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s-Latn-BA" sz="1100" b="1" kern="1200" dirty="0" smtClean="0">
                  <a:ln>
                    <a:noFill/>
                  </a:ln>
                </a:rPr>
                <a:t>Pokretanje</a:t>
              </a:r>
              <a:endParaRPr lang="bs-Latn-BA" sz="1100" b="1" kern="1200" dirty="0">
                <a:ln>
                  <a:noFill/>
                </a:ln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76728" y="2810120"/>
              <a:ext cx="1720863" cy="1099626"/>
            </a:xfrm>
            <a:custGeom>
              <a:avLst/>
              <a:gdLst>
                <a:gd name="connsiteX0" fmla="*/ 0 w 1720863"/>
                <a:gd name="connsiteY0" fmla="*/ 109963 h 1099626"/>
                <a:gd name="connsiteX1" fmla="*/ 109963 w 1720863"/>
                <a:gd name="connsiteY1" fmla="*/ 0 h 1099626"/>
                <a:gd name="connsiteX2" fmla="*/ 1610900 w 1720863"/>
                <a:gd name="connsiteY2" fmla="*/ 0 h 1099626"/>
                <a:gd name="connsiteX3" fmla="*/ 1720863 w 1720863"/>
                <a:gd name="connsiteY3" fmla="*/ 109963 h 1099626"/>
                <a:gd name="connsiteX4" fmla="*/ 1720863 w 1720863"/>
                <a:gd name="connsiteY4" fmla="*/ 989663 h 1099626"/>
                <a:gd name="connsiteX5" fmla="*/ 1610900 w 1720863"/>
                <a:gd name="connsiteY5" fmla="*/ 1099626 h 1099626"/>
                <a:gd name="connsiteX6" fmla="*/ 109963 w 1720863"/>
                <a:gd name="connsiteY6" fmla="*/ 1099626 h 1099626"/>
                <a:gd name="connsiteX7" fmla="*/ 0 w 1720863"/>
                <a:gd name="connsiteY7" fmla="*/ 989663 h 1099626"/>
                <a:gd name="connsiteX8" fmla="*/ 0 w 1720863"/>
                <a:gd name="connsiteY8" fmla="*/ 109963 h 109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0863" h="1099626">
                  <a:moveTo>
                    <a:pt x="0" y="109963"/>
                  </a:moveTo>
                  <a:cubicBezTo>
                    <a:pt x="0" y="49232"/>
                    <a:pt x="49232" y="0"/>
                    <a:pt x="109963" y="0"/>
                  </a:cubicBezTo>
                  <a:lnTo>
                    <a:pt x="1610900" y="0"/>
                  </a:lnTo>
                  <a:cubicBezTo>
                    <a:pt x="1671631" y="0"/>
                    <a:pt x="1720863" y="49232"/>
                    <a:pt x="1720863" y="109963"/>
                  </a:cubicBezTo>
                  <a:lnTo>
                    <a:pt x="1720863" y="989663"/>
                  </a:lnTo>
                  <a:cubicBezTo>
                    <a:pt x="1720863" y="1050394"/>
                    <a:pt x="1671631" y="1099626"/>
                    <a:pt x="1610900" y="1099626"/>
                  </a:cubicBezTo>
                  <a:lnTo>
                    <a:pt x="109963" y="1099626"/>
                  </a:lnTo>
                  <a:cubicBezTo>
                    <a:pt x="49232" y="1099626"/>
                    <a:pt x="0" y="1050394"/>
                    <a:pt x="0" y="989663"/>
                  </a:cubicBezTo>
                  <a:lnTo>
                    <a:pt x="0" y="1099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505" tIns="286139" rIns="50505" bIns="50505" numCol="1" spcCol="1270" anchor="t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Obavještenje o nabavci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TD na Portalu javnih nabavki</a:t>
              </a:r>
              <a:endParaRPr lang="bs-Latn-BA" sz="1000" b="1" kern="1200" dirty="0">
                <a:ln>
                  <a:noFill/>
                </a:ln>
              </a:endParaRPr>
            </a:p>
          </p:txBody>
        </p:sp>
        <p:sp>
          <p:nvSpPr>
            <p:cNvPr id="71" name="Chevron 70"/>
            <p:cNvSpPr/>
            <p:nvPr/>
          </p:nvSpPr>
          <p:spPr>
            <a:xfrm rot="10800000" flipH="1">
              <a:off x="4784931" y="3198830"/>
              <a:ext cx="316308" cy="316308"/>
            </a:xfrm>
            <a:prstGeom prst="chevron">
              <a:avLst/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Freeform 71"/>
            <p:cNvSpPr/>
            <p:nvPr/>
          </p:nvSpPr>
          <p:spPr>
            <a:xfrm>
              <a:off x="3458952" y="3808614"/>
              <a:ext cx="1176327" cy="201599"/>
            </a:xfrm>
            <a:custGeom>
              <a:avLst/>
              <a:gdLst>
                <a:gd name="connsiteX0" fmla="*/ 0 w 1176327"/>
                <a:gd name="connsiteY0" fmla="*/ 20160 h 201599"/>
                <a:gd name="connsiteX1" fmla="*/ 20160 w 1176327"/>
                <a:gd name="connsiteY1" fmla="*/ 0 h 201599"/>
                <a:gd name="connsiteX2" fmla="*/ 1156167 w 1176327"/>
                <a:gd name="connsiteY2" fmla="*/ 0 h 201599"/>
                <a:gd name="connsiteX3" fmla="*/ 1176327 w 1176327"/>
                <a:gd name="connsiteY3" fmla="*/ 20160 h 201599"/>
                <a:gd name="connsiteX4" fmla="*/ 1176327 w 1176327"/>
                <a:gd name="connsiteY4" fmla="*/ 181439 h 201599"/>
                <a:gd name="connsiteX5" fmla="*/ 1156167 w 1176327"/>
                <a:gd name="connsiteY5" fmla="*/ 201599 h 201599"/>
                <a:gd name="connsiteX6" fmla="*/ 20160 w 1176327"/>
                <a:gd name="connsiteY6" fmla="*/ 201599 h 201599"/>
                <a:gd name="connsiteX7" fmla="*/ 0 w 1176327"/>
                <a:gd name="connsiteY7" fmla="*/ 181439 h 201599"/>
                <a:gd name="connsiteX8" fmla="*/ 0 w 1176327"/>
                <a:gd name="connsiteY8" fmla="*/ 20160 h 20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327" h="201599">
                  <a:moveTo>
                    <a:pt x="0" y="20160"/>
                  </a:moveTo>
                  <a:cubicBezTo>
                    <a:pt x="0" y="9026"/>
                    <a:pt x="9026" y="0"/>
                    <a:pt x="20160" y="0"/>
                  </a:cubicBezTo>
                  <a:lnTo>
                    <a:pt x="1156167" y="0"/>
                  </a:lnTo>
                  <a:cubicBezTo>
                    <a:pt x="1167301" y="0"/>
                    <a:pt x="1176327" y="9026"/>
                    <a:pt x="1176327" y="20160"/>
                  </a:cubicBezTo>
                  <a:lnTo>
                    <a:pt x="1176327" y="181439"/>
                  </a:lnTo>
                  <a:cubicBezTo>
                    <a:pt x="1176327" y="192573"/>
                    <a:pt x="1167301" y="201599"/>
                    <a:pt x="1156167" y="201599"/>
                  </a:cubicBezTo>
                  <a:lnTo>
                    <a:pt x="20160" y="201599"/>
                  </a:lnTo>
                  <a:cubicBezTo>
                    <a:pt x="9026" y="201599"/>
                    <a:pt x="0" y="192573"/>
                    <a:pt x="0" y="181439"/>
                  </a:cubicBezTo>
                  <a:lnTo>
                    <a:pt x="0" y="201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860" tIns="19875" rIns="26860" bIns="1987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s-Latn-BA" sz="1100" b="1" kern="1200" dirty="0" smtClean="0">
                  <a:ln>
                    <a:noFill/>
                  </a:ln>
                </a:rPr>
                <a:t>Objava</a:t>
              </a:r>
              <a:endParaRPr lang="bs-Latn-BA" sz="1100" b="1" kern="1200" dirty="0">
                <a:ln>
                  <a:noFill/>
                </a:ln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92908" y="2810120"/>
              <a:ext cx="1689720" cy="1099626"/>
            </a:xfrm>
            <a:custGeom>
              <a:avLst/>
              <a:gdLst>
                <a:gd name="connsiteX0" fmla="*/ 0 w 1689720"/>
                <a:gd name="connsiteY0" fmla="*/ 109963 h 1099626"/>
                <a:gd name="connsiteX1" fmla="*/ 109963 w 1689720"/>
                <a:gd name="connsiteY1" fmla="*/ 0 h 1099626"/>
                <a:gd name="connsiteX2" fmla="*/ 1579757 w 1689720"/>
                <a:gd name="connsiteY2" fmla="*/ 0 h 1099626"/>
                <a:gd name="connsiteX3" fmla="*/ 1689720 w 1689720"/>
                <a:gd name="connsiteY3" fmla="*/ 109963 h 1099626"/>
                <a:gd name="connsiteX4" fmla="*/ 1689720 w 1689720"/>
                <a:gd name="connsiteY4" fmla="*/ 989663 h 1099626"/>
                <a:gd name="connsiteX5" fmla="*/ 1579757 w 1689720"/>
                <a:gd name="connsiteY5" fmla="*/ 1099626 h 1099626"/>
                <a:gd name="connsiteX6" fmla="*/ 109963 w 1689720"/>
                <a:gd name="connsiteY6" fmla="*/ 1099626 h 1099626"/>
                <a:gd name="connsiteX7" fmla="*/ 0 w 1689720"/>
                <a:gd name="connsiteY7" fmla="*/ 989663 h 1099626"/>
                <a:gd name="connsiteX8" fmla="*/ 0 w 1689720"/>
                <a:gd name="connsiteY8" fmla="*/ 109963 h 109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9720" h="1099626">
                  <a:moveTo>
                    <a:pt x="0" y="109963"/>
                  </a:moveTo>
                  <a:cubicBezTo>
                    <a:pt x="0" y="49232"/>
                    <a:pt x="49232" y="0"/>
                    <a:pt x="109963" y="0"/>
                  </a:cubicBezTo>
                  <a:lnTo>
                    <a:pt x="1579757" y="0"/>
                  </a:lnTo>
                  <a:cubicBezTo>
                    <a:pt x="1640488" y="0"/>
                    <a:pt x="1689720" y="49232"/>
                    <a:pt x="1689720" y="109963"/>
                  </a:cubicBezTo>
                  <a:lnTo>
                    <a:pt x="1689720" y="989663"/>
                  </a:lnTo>
                  <a:cubicBezTo>
                    <a:pt x="1689720" y="1050394"/>
                    <a:pt x="1640488" y="1099626"/>
                    <a:pt x="1579757" y="1099626"/>
                  </a:cubicBezTo>
                  <a:lnTo>
                    <a:pt x="109963" y="1099626"/>
                  </a:lnTo>
                  <a:cubicBezTo>
                    <a:pt x="49232" y="1099626"/>
                    <a:pt x="0" y="1050394"/>
                    <a:pt x="0" y="989663"/>
                  </a:cubicBezTo>
                  <a:lnTo>
                    <a:pt x="0" y="1099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505" tIns="50505" rIns="50505" bIns="286139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Prijem ponuda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Zapisnik o otvaranju ponuda</a:t>
              </a:r>
              <a:endParaRPr lang="bs-Latn-BA" sz="1000" b="1" kern="1200" dirty="0">
                <a:ln>
                  <a:noFill/>
                </a:ln>
              </a:endParaRPr>
            </a:p>
          </p:txBody>
        </p:sp>
        <p:sp>
          <p:nvSpPr>
            <p:cNvPr id="74" name="Chevron 73"/>
            <p:cNvSpPr/>
            <p:nvPr/>
          </p:nvSpPr>
          <p:spPr>
            <a:xfrm rot="10800000" flipH="1" flipV="1">
              <a:off x="7129163" y="3213385"/>
              <a:ext cx="314563" cy="314563"/>
            </a:xfrm>
            <a:prstGeom prst="chevron">
              <a:avLst/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5" name="Freeform 74"/>
            <p:cNvSpPr/>
            <p:nvPr/>
          </p:nvSpPr>
          <p:spPr>
            <a:xfrm>
              <a:off x="5882433" y="3825869"/>
              <a:ext cx="1176327" cy="201599"/>
            </a:xfrm>
            <a:custGeom>
              <a:avLst/>
              <a:gdLst>
                <a:gd name="connsiteX0" fmla="*/ 0 w 1176327"/>
                <a:gd name="connsiteY0" fmla="*/ 20160 h 201599"/>
                <a:gd name="connsiteX1" fmla="*/ 20160 w 1176327"/>
                <a:gd name="connsiteY1" fmla="*/ 0 h 201599"/>
                <a:gd name="connsiteX2" fmla="*/ 1156167 w 1176327"/>
                <a:gd name="connsiteY2" fmla="*/ 0 h 201599"/>
                <a:gd name="connsiteX3" fmla="*/ 1176327 w 1176327"/>
                <a:gd name="connsiteY3" fmla="*/ 20160 h 201599"/>
                <a:gd name="connsiteX4" fmla="*/ 1176327 w 1176327"/>
                <a:gd name="connsiteY4" fmla="*/ 181439 h 201599"/>
                <a:gd name="connsiteX5" fmla="*/ 1156167 w 1176327"/>
                <a:gd name="connsiteY5" fmla="*/ 201599 h 201599"/>
                <a:gd name="connsiteX6" fmla="*/ 20160 w 1176327"/>
                <a:gd name="connsiteY6" fmla="*/ 201599 h 201599"/>
                <a:gd name="connsiteX7" fmla="*/ 0 w 1176327"/>
                <a:gd name="connsiteY7" fmla="*/ 181439 h 201599"/>
                <a:gd name="connsiteX8" fmla="*/ 0 w 1176327"/>
                <a:gd name="connsiteY8" fmla="*/ 20160 h 20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327" h="201599">
                  <a:moveTo>
                    <a:pt x="0" y="20160"/>
                  </a:moveTo>
                  <a:cubicBezTo>
                    <a:pt x="0" y="9026"/>
                    <a:pt x="9026" y="0"/>
                    <a:pt x="20160" y="0"/>
                  </a:cubicBezTo>
                  <a:lnTo>
                    <a:pt x="1156167" y="0"/>
                  </a:lnTo>
                  <a:cubicBezTo>
                    <a:pt x="1167301" y="0"/>
                    <a:pt x="1176327" y="9026"/>
                    <a:pt x="1176327" y="20160"/>
                  </a:cubicBezTo>
                  <a:lnTo>
                    <a:pt x="1176327" y="181439"/>
                  </a:lnTo>
                  <a:cubicBezTo>
                    <a:pt x="1176327" y="192573"/>
                    <a:pt x="1167301" y="201599"/>
                    <a:pt x="1156167" y="201599"/>
                  </a:cubicBezTo>
                  <a:lnTo>
                    <a:pt x="20160" y="201599"/>
                  </a:lnTo>
                  <a:cubicBezTo>
                    <a:pt x="9026" y="201599"/>
                    <a:pt x="0" y="192573"/>
                    <a:pt x="0" y="181439"/>
                  </a:cubicBezTo>
                  <a:lnTo>
                    <a:pt x="0" y="201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860" tIns="19875" rIns="26860" bIns="1987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s-Latn-BA" sz="1100" b="1" kern="1200" dirty="0" smtClean="0">
                  <a:ln>
                    <a:noFill/>
                  </a:ln>
                </a:rPr>
                <a:t>Prijem ponuda</a:t>
              </a:r>
              <a:endParaRPr lang="bs-Latn-BA" sz="1100" b="1" kern="1200" dirty="0">
                <a:ln>
                  <a:noFill/>
                </a:ln>
              </a:endParaRPr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63775" y="2810120"/>
              <a:ext cx="1720863" cy="1099626"/>
            </a:xfrm>
            <a:custGeom>
              <a:avLst/>
              <a:gdLst>
                <a:gd name="connsiteX0" fmla="*/ 0 w 1720863"/>
                <a:gd name="connsiteY0" fmla="*/ 109963 h 1099626"/>
                <a:gd name="connsiteX1" fmla="*/ 109963 w 1720863"/>
                <a:gd name="connsiteY1" fmla="*/ 0 h 1099626"/>
                <a:gd name="connsiteX2" fmla="*/ 1610900 w 1720863"/>
                <a:gd name="connsiteY2" fmla="*/ 0 h 1099626"/>
                <a:gd name="connsiteX3" fmla="*/ 1720863 w 1720863"/>
                <a:gd name="connsiteY3" fmla="*/ 109963 h 1099626"/>
                <a:gd name="connsiteX4" fmla="*/ 1720863 w 1720863"/>
                <a:gd name="connsiteY4" fmla="*/ 989663 h 1099626"/>
                <a:gd name="connsiteX5" fmla="*/ 1610900 w 1720863"/>
                <a:gd name="connsiteY5" fmla="*/ 1099626 h 1099626"/>
                <a:gd name="connsiteX6" fmla="*/ 109963 w 1720863"/>
                <a:gd name="connsiteY6" fmla="*/ 1099626 h 1099626"/>
                <a:gd name="connsiteX7" fmla="*/ 0 w 1720863"/>
                <a:gd name="connsiteY7" fmla="*/ 989663 h 1099626"/>
                <a:gd name="connsiteX8" fmla="*/ 0 w 1720863"/>
                <a:gd name="connsiteY8" fmla="*/ 109963 h 109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0863" h="1099626">
                  <a:moveTo>
                    <a:pt x="0" y="109963"/>
                  </a:moveTo>
                  <a:cubicBezTo>
                    <a:pt x="0" y="49232"/>
                    <a:pt x="49232" y="0"/>
                    <a:pt x="109963" y="0"/>
                  </a:cubicBezTo>
                  <a:lnTo>
                    <a:pt x="1610900" y="0"/>
                  </a:lnTo>
                  <a:cubicBezTo>
                    <a:pt x="1671631" y="0"/>
                    <a:pt x="1720863" y="49232"/>
                    <a:pt x="1720863" y="109963"/>
                  </a:cubicBezTo>
                  <a:lnTo>
                    <a:pt x="1720863" y="989663"/>
                  </a:lnTo>
                  <a:cubicBezTo>
                    <a:pt x="1720863" y="1050394"/>
                    <a:pt x="1671631" y="1099626"/>
                    <a:pt x="1610900" y="1099626"/>
                  </a:cubicBezTo>
                  <a:lnTo>
                    <a:pt x="109963" y="1099626"/>
                  </a:lnTo>
                  <a:cubicBezTo>
                    <a:pt x="49232" y="1099626"/>
                    <a:pt x="0" y="1050394"/>
                    <a:pt x="0" y="989663"/>
                  </a:cubicBezTo>
                  <a:lnTo>
                    <a:pt x="0" y="1099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505" tIns="286139" rIns="50505" bIns="50505" numCol="1" spcCol="1270" anchor="t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Ocjena ponuda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Zapisnik o pregledu i ocjeni ponuda</a:t>
              </a:r>
              <a:endParaRPr lang="bs-Latn-BA" sz="1000" b="1" kern="1200" dirty="0">
                <a:ln>
                  <a:noFill/>
                </a:ln>
              </a:endParaRPr>
            </a:p>
          </p:txBody>
        </p:sp>
        <p:sp>
          <p:nvSpPr>
            <p:cNvPr id="77" name="Chevron 76"/>
            <p:cNvSpPr/>
            <p:nvPr/>
          </p:nvSpPr>
          <p:spPr>
            <a:xfrm>
              <a:off x="9516024" y="3175940"/>
              <a:ext cx="303454" cy="303454"/>
            </a:xfrm>
            <a:prstGeom prst="chevron">
              <a:avLst/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8" name="Freeform 77"/>
            <p:cNvSpPr/>
            <p:nvPr/>
          </p:nvSpPr>
          <p:spPr>
            <a:xfrm>
              <a:off x="8212792" y="3800081"/>
              <a:ext cx="1176327" cy="201599"/>
            </a:xfrm>
            <a:custGeom>
              <a:avLst/>
              <a:gdLst>
                <a:gd name="connsiteX0" fmla="*/ 0 w 1176327"/>
                <a:gd name="connsiteY0" fmla="*/ 20160 h 201599"/>
                <a:gd name="connsiteX1" fmla="*/ 20160 w 1176327"/>
                <a:gd name="connsiteY1" fmla="*/ 0 h 201599"/>
                <a:gd name="connsiteX2" fmla="*/ 1156167 w 1176327"/>
                <a:gd name="connsiteY2" fmla="*/ 0 h 201599"/>
                <a:gd name="connsiteX3" fmla="*/ 1176327 w 1176327"/>
                <a:gd name="connsiteY3" fmla="*/ 20160 h 201599"/>
                <a:gd name="connsiteX4" fmla="*/ 1176327 w 1176327"/>
                <a:gd name="connsiteY4" fmla="*/ 181439 h 201599"/>
                <a:gd name="connsiteX5" fmla="*/ 1156167 w 1176327"/>
                <a:gd name="connsiteY5" fmla="*/ 201599 h 201599"/>
                <a:gd name="connsiteX6" fmla="*/ 20160 w 1176327"/>
                <a:gd name="connsiteY6" fmla="*/ 201599 h 201599"/>
                <a:gd name="connsiteX7" fmla="*/ 0 w 1176327"/>
                <a:gd name="connsiteY7" fmla="*/ 181439 h 201599"/>
                <a:gd name="connsiteX8" fmla="*/ 0 w 1176327"/>
                <a:gd name="connsiteY8" fmla="*/ 20160 h 20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327" h="201599">
                  <a:moveTo>
                    <a:pt x="0" y="20160"/>
                  </a:moveTo>
                  <a:cubicBezTo>
                    <a:pt x="0" y="9026"/>
                    <a:pt x="9026" y="0"/>
                    <a:pt x="20160" y="0"/>
                  </a:cubicBezTo>
                  <a:lnTo>
                    <a:pt x="1156167" y="0"/>
                  </a:lnTo>
                  <a:cubicBezTo>
                    <a:pt x="1167301" y="0"/>
                    <a:pt x="1176327" y="9026"/>
                    <a:pt x="1176327" y="20160"/>
                  </a:cubicBezTo>
                  <a:lnTo>
                    <a:pt x="1176327" y="181439"/>
                  </a:lnTo>
                  <a:cubicBezTo>
                    <a:pt x="1176327" y="192573"/>
                    <a:pt x="1167301" y="201599"/>
                    <a:pt x="1156167" y="201599"/>
                  </a:cubicBezTo>
                  <a:lnTo>
                    <a:pt x="20160" y="201599"/>
                  </a:lnTo>
                  <a:cubicBezTo>
                    <a:pt x="9026" y="201599"/>
                    <a:pt x="0" y="192573"/>
                    <a:pt x="0" y="181439"/>
                  </a:cubicBezTo>
                  <a:lnTo>
                    <a:pt x="0" y="201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860" tIns="19875" rIns="26860" bIns="1987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s-Latn-BA" sz="1100" b="1" kern="1200" dirty="0" smtClean="0">
                  <a:ln>
                    <a:noFill/>
                  </a:ln>
                </a:rPr>
                <a:t>Evaluacija</a:t>
              </a:r>
              <a:endParaRPr lang="bs-Latn-BA" sz="1100" b="1" kern="1200" dirty="0">
                <a:ln>
                  <a:noFill/>
                </a:ln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9777450" y="2810120"/>
              <a:ext cx="1689720" cy="1099626"/>
            </a:xfrm>
            <a:custGeom>
              <a:avLst/>
              <a:gdLst>
                <a:gd name="connsiteX0" fmla="*/ 0 w 1689720"/>
                <a:gd name="connsiteY0" fmla="*/ 109963 h 1099626"/>
                <a:gd name="connsiteX1" fmla="*/ 109963 w 1689720"/>
                <a:gd name="connsiteY1" fmla="*/ 0 h 1099626"/>
                <a:gd name="connsiteX2" fmla="*/ 1579757 w 1689720"/>
                <a:gd name="connsiteY2" fmla="*/ 0 h 1099626"/>
                <a:gd name="connsiteX3" fmla="*/ 1689720 w 1689720"/>
                <a:gd name="connsiteY3" fmla="*/ 109963 h 1099626"/>
                <a:gd name="connsiteX4" fmla="*/ 1689720 w 1689720"/>
                <a:gd name="connsiteY4" fmla="*/ 989663 h 1099626"/>
                <a:gd name="connsiteX5" fmla="*/ 1579757 w 1689720"/>
                <a:gd name="connsiteY5" fmla="*/ 1099626 h 1099626"/>
                <a:gd name="connsiteX6" fmla="*/ 109963 w 1689720"/>
                <a:gd name="connsiteY6" fmla="*/ 1099626 h 1099626"/>
                <a:gd name="connsiteX7" fmla="*/ 0 w 1689720"/>
                <a:gd name="connsiteY7" fmla="*/ 989663 h 1099626"/>
                <a:gd name="connsiteX8" fmla="*/ 0 w 1689720"/>
                <a:gd name="connsiteY8" fmla="*/ 109963 h 109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9720" h="1099626">
                  <a:moveTo>
                    <a:pt x="0" y="109963"/>
                  </a:moveTo>
                  <a:cubicBezTo>
                    <a:pt x="0" y="49232"/>
                    <a:pt x="49232" y="0"/>
                    <a:pt x="109963" y="0"/>
                  </a:cubicBezTo>
                  <a:lnTo>
                    <a:pt x="1579757" y="0"/>
                  </a:lnTo>
                  <a:cubicBezTo>
                    <a:pt x="1640488" y="0"/>
                    <a:pt x="1689720" y="49232"/>
                    <a:pt x="1689720" y="109963"/>
                  </a:cubicBezTo>
                  <a:lnTo>
                    <a:pt x="1689720" y="989663"/>
                  </a:lnTo>
                  <a:cubicBezTo>
                    <a:pt x="1689720" y="1050394"/>
                    <a:pt x="1640488" y="1099626"/>
                    <a:pt x="1579757" y="1099626"/>
                  </a:cubicBezTo>
                  <a:lnTo>
                    <a:pt x="109963" y="1099626"/>
                  </a:lnTo>
                  <a:cubicBezTo>
                    <a:pt x="49232" y="1099626"/>
                    <a:pt x="0" y="1050394"/>
                    <a:pt x="0" y="989663"/>
                  </a:cubicBezTo>
                  <a:lnTo>
                    <a:pt x="0" y="1099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505" tIns="50505" rIns="50505" bIns="286139" numCol="1" spcCol="1270" anchor="t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Odluka o izboru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Obavještenje o izboru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Zaključivanje ugovora</a:t>
              </a:r>
              <a:endParaRPr lang="bs-Latn-BA" sz="1000" b="1" kern="1200" dirty="0">
                <a:ln>
                  <a:noFill/>
                </a:ln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s-Latn-BA" sz="1000" b="1" kern="1200" dirty="0" smtClean="0">
                  <a:ln>
                    <a:noFill/>
                  </a:ln>
                </a:rPr>
                <a:t>Dostava izvještaja o dodjeli ugovora i/ili objava obavještenja o dodjeli</a:t>
              </a:r>
              <a:endParaRPr lang="bs-Latn-BA" sz="1000" b="1" kern="1200" dirty="0">
                <a:ln>
                  <a:noFill/>
                </a:ln>
              </a:endParaRPr>
            </a:p>
          </p:txBody>
        </p:sp>
        <p:sp>
          <p:nvSpPr>
            <p:cNvPr id="80" name="Freeform 79"/>
            <p:cNvSpPr/>
            <p:nvPr/>
          </p:nvSpPr>
          <p:spPr>
            <a:xfrm>
              <a:off x="10329160" y="3793538"/>
              <a:ext cx="1176327" cy="201599"/>
            </a:xfrm>
            <a:custGeom>
              <a:avLst/>
              <a:gdLst>
                <a:gd name="connsiteX0" fmla="*/ 0 w 1176327"/>
                <a:gd name="connsiteY0" fmla="*/ 20160 h 201599"/>
                <a:gd name="connsiteX1" fmla="*/ 20160 w 1176327"/>
                <a:gd name="connsiteY1" fmla="*/ 0 h 201599"/>
                <a:gd name="connsiteX2" fmla="*/ 1156167 w 1176327"/>
                <a:gd name="connsiteY2" fmla="*/ 0 h 201599"/>
                <a:gd name="connsiteX3" fmla="*/ 1176327 w 1176327"/>
                <a:gd name="connsiteY3" fmla="*/ 20160 h 201599"/>
                <a:gd name="connsiteX4" fmla="*/ 1176327 w 1176327"/>
                <a:gd name="connsiteY4" fmla="*/ 181439 h 201599"/>
                <a:gd name="connsiteX5" fmla="*/ 1156167 w 1176327"/>
                <a:gd name="connsiteY5" fmla="*/ 201599 h 201599"/>
                <a:gd name="connsiteX6" fmla="*/ 20160 w 1176327"/>
                <a:gd name="connsiteY6" fmla="*/ 201599 h 201599"/>
                <a:gd name="connsiteX7" fmla="*/ 0 w 1176327"/>
                <a:gd name="connsiteY7" fmla="*/ 181439 h 201599"/>
                <a:gd name="connsiteX8" fmla="*/ 0 w 1176327"/>
                <a:gd name="connsiteY8" fmla="*/ 20160 h 20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327" h="201599">
                  <a:moveTo>
                    <a:pt x="0" y="20160"/>
                  </a:moveTo>
                  <a:cubicBezTo>
                    <a:pt x="0" y="9026"/>
                    <a:pt x="9026" y="0"/>
                    <a:pt x="20160" y="0"/>
                  </a:cubicBezTo>
                  <a:lnTo>
                    <a:pt x="1156167" y="0"/>
                  </a:lnTo>
                  <a:cubicBezTo>
                    <a:pt x="1167301" y="0"/>
                    <a:pt x="1176327" y="9026"/>
                    <a:pt x="1176327" y="20160"/>
                  </a:cubicBezTo>
                  <a:lnTo>
                    <a:pt x="1176327" y="181439"/>
                  </a:lnTo>
                  <a:cubicBezTo>
                    <a:pt x="1176327" y="192573"/>
                    <a:pt x="1167301" y="201599"/>
                    <a:pt x="1156167" y="201599"/>
                  </a:cubicBezTo>
                  <a:lnTo>
                    <a:pt x="20160" y="201599"/>
                  </a:lnTo>
                  <a:cubicBezTo>
                    <a:pt x="9026" y="201599"/>
                    <a:pt x="0" y="192573"/>
                    <a:pt x="0" y="181439"/>
                  </a:cubicBezTo>
                  <a:lnTo>
                    <a:pt x="0" y="201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860" tIns="19875" rIns="26860" bIns="1987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s-Latn-BA" sz="1100" b="1" kern="1200" dirty="0" smtClean="0">
                  <a:ln>
                    <a:noFill/>
                  </a:ln>
                </a:rPr>
                <a:t>Završetak</a:t>
              </a:r>
              <a:endParaRPr lang="bs-Latn-BA" sz="1100" b="1" kern="1200" dirty="0">
                <a:ln>
                  <a:noFill/>
                </a:ln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  <p:cxnSp>
        <p:nvCxnSpPr>
          <p:cNvPr id="10" name="Elbow Connector 9"/>
          <p:cNvCxnSpPr/>
          <p:nvPr/>
        </p:nvCxnSpPr>
        <p:spPr>
          <a:xfrm rot="5400000" flipH="1" flipV="1">
            <a:off x="2969118" y="2153393"/>
            <a:ext cx="807797" cy="513183"/>
          </a:xfrm>
          <a:prstGeom prst="bentConnector3">
            <a:avLst>
              <a:gd name="adj1" fmla="val 50000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3116425" y="1395993"/>
            <a:ext cx="1222310" cy="61009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sp>
        <p:nvSpPr>
          <p:cNvPr id="17" name="TextBox 16"/>
          <p:cNvSpPr txBox="1"/>
          <p:nvPr/>
        </p:nvSpPr>
        <p:spPr>
          <a:xfrm>
            <a:off x="3116425" y="1441682"/>
            <a:ext cx="12223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000" b="1" dirty="0" smtClean="0"/>
              <a:t>Poziv za preuzimanje TD (konkurentski)</a:t>
            </a:r>
            <a:endParaRPr lang="bs-Latn-BA" sz="1000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36" y="1767797"/>
            <a:ext cx="313909" cy="283975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5508180" y="1380439"/>
            <a:ext cx="1222310" cy="61009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891" y="1752243"/>
            <a:ext cx="313909" cy="283975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9722498" y="1017431"/>
            <a:ext cx="1527122" cy="14939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4" y="2278041"/>
            <a:ext cx="313909" cy="28397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587490" y="1458194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000" b="1" dirty="0" smtClean="0"/>
              <a:t>Zapisnik o otvaranju ponuda</a:t>
            </a:r>
            <a:endParaRPr lang="bs-Latn-BA" sz="1000" b="1" dirty="0"/>
          </a:p>
        </p:txBody>
      </p:sp>
      <p:cxnSp>
        <p:nvCxnSpPr>
          <p:cNvPr id="28" name="Elbow Connector 27"/>
          <p:cNvCxnSpPr/>
          <p:nvPr/>
        </p:nvCxnSpPr>
        <p:spPr>
          <a:xfrm rot="5400000" flipH="1" flipV="1">
            <a:off x="5373531" y="2203377"/>
            <a:ext cx="804694" cy="416318"/>
          </a:xfrm>
          <a:prstGeom prst="bentConnector3">
            <a:avLst>
              <a:gd name="adj1" fmla="val 50000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787020" y="1017137"/>
            <a:ext cx="15271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000" b="1" dirty="0" smtClean="0"/>
              <a:t>- Obavještenje o izboru</a:t>
            </a:r>
          </a:p>
          <a:p>
            <a:r>
              <a:rPr lang="bs-Latn-BA" sz="1000" b="1" dirty="0" smtClean="0"/>
              <a:t>- Odluka o izboru</a:t>
            </a:r>
          </a:p>
          <a:p>
            <a:r>
              <a:rPr lang="bs-Latn-BA" sz="1000" b="1" dirty="0" smtClean="0"/>
              <a:t>- Zapisnik o pregledu i ocjeni ponuda</a:t>
            </a:r>
            <a:endParaRPr lang="en-US" sz="1000" b="1" dirty="0" smtClean="0"/>
          </a:p>
          <a:p>
            <a:r>
              <a:rPr lang="bs-Latn-BA" sz="1000" b="1" dirty="0" smtClean="0"/>
              <a:t>- </a:t>
            </a:r>
            <a:r>
              <a:rPr lang="en-US" sz="1000" b="1" dirty="0" err="1" smtClean="0"/>
              <a:t>Izvje</a:t>
            </a:r>
            <a:r>
              <a:rPr lang="bs-Latn-BA" sz="1000" b="1" dirty="0" smtClean="0"/>
              <a:t>štaj o preuzimanju TD</a:t>
            </a:r>
            <a:endParaRPr lang="en-US" sz="1000" b="1" dirty="0" smtClean="0"/>
          </a:p>
          <a:p>
            <a:pPr marL="171450" indent="-171450">
              <a:buFontTx/>
              <a:buChar char="-"/>
            </a:pPr>
            <a:endParaRPr lang="bs-Latn-BA" sz="1000" b="1" dirty="0"/>
          </a:p>
        </p:txBody>
      </p:sp>
      <p:cxnSp>
        <p:nvCxnSpPr>
          <p:cNvPr id="30" name="Elbow Connector 29"/>
          <p:cNvCxnSpPr/>
          <p:nvPr/>
        </p:nvCxnSpPr>
        <p:spPr>
          <a:xfrm rot="5400000" flipH="1" flipV="1">
            <a:off x="9977430" y="2535204"/>
            <a:ext cx="302502" cy="254856"/>
          </a:xfrm>
          <a:prstGeom prst="bentConnector3">
            <a:avLst>
              <a:gd name="adj1" fmla="val 50000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225579" y="5316745"/>
            <a:ext cx="96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dirty="0" smtClean="0"/>
              <a:t>AUKCIJA</a:t>
            </a:r>
            <a:endParaRPr lang="bs-Latn-BA" dirty="0"/>
          </a:p>
        </p:txBody>
      </p:sp>
      <p:graphicFrame>
        <p:nvGraphicFramePr>
          <p:cNvPr id="36" name="Diagram 35"/>
          <p:cNvGraphicFramePr/>
          <p:nvPr>
            <p:extLst>
              <p:ext uri="{D42A27DB-BD31-4B8C-83A1-F6EECF244321}">
                <p14:modId xmlns:p14="http://schemas.microsoft.com/office/powerpoint/2010/main" val="3218630101"/>
              </p:ext>
            </p:extLst>
          </p:nvPr>
        </p:nvGraphicFramePr>
        <p:xfrm>
          <a:off x="2920482" y="5451802"/>
          <a:ext cx="5691673" cy="1305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43" name="Curved Connector 42"/>
          <p:cNvCxnSpPr>
            <a:stCxn id="36" idx="3"/>
          </p:cNvCxnSpPr>
          <p:nvPr/>
        </p:nvCxnSpPr>
        <p:spPr>
          <a:xfrm flipH="1" flipV="1">
            <a:off x="8165206" y="3928056"/>
            <a:ext cx="446949" cy="2176284"/>
          </a:xfrm>
          <a:prstGeom prst="curvedConnector4">
            <a:avLst>
              <a:gd name="adj1" fmla="val -200985"/>
              <a:gd name="adj2" fmla="val 6499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787020" y="2049036"/>
            <a:ext cx="146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000" b="1" dirty="0" smtClean="0"/>
              <a:t>- Izvještaj o toku i završetku aukcije</a:t>
            </a:r>
            <a:endParaRPr lang="bs-Latn-BA" sz="1000" b="1" dirty="0"/>
          </a:p>
        </p:txBody>
      </p:sp>
      <p:cxnSp>
        <p:nvCxnSpPr>
          <p:cNvPr id="48" name="Curved Connector 47"/>
          <p:cNvCxnSpPr/>
          <p:nvPr/>
        </p:nvCxnSpPr>
        <p:spPr>
          <a:xfrm rot="10800000" flipV="1">
            <a:off x="3727581" y="3928056"/>
            <a:ext cx="1980083" cy="1088142"/>
          </a:xfrm>
          <a:prstGeom prst="curvedConnector3">
            <a:avLst>
              <a:gd name="adj1" fmla="val 237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51"/>
          <p:cNvCxnSpPr>
            <a:endCxn id="36" idx="1"/>
          </p:cNvCxnSpPr>
          <p:nvPr/>
        </p:nvCxnSpPr>
        <p:spPr>
          <a:xfrm rot="5400000">
            <a:off x="2779960" y="5156720"/>
            <a:ext cx="1088142" cy="807098"/>
          </a:xfrm>
          <a:prstGeom prst="curvedConnector4">
            <a:avLst>
              <a:gd name="adj1" fmla="val -31192"/>
              <a:gd name="adj2" fmla="val 36199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115120" y="5872121"/>
            <a:ext cx="1650555" cy="844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sp>
        <p:nvSpPr>
          <p:cNvPr id="63" name="TextBox 62"/>
          <p:cNvSpPr txBox="1"/>
          <p:nvPr/>
        </p:nvSpPr>
        <p:spPr>
          <a:xfrm>
            <a:off x="452322" y="6094375"/>
            <a:ext cx="1239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000" b="1" dirty="0" smtClean="0">
                <a:solidFill>
                  <a:srgbClr val="FF0000"/>
                </a:solidFill>
              </a:rPr>
              <a:t>Neprirodno niska cijena</a:t>
            </a:r>
            <a:endParaRPr lang="bs-Latn-BA" sz="1000" b="1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>
            <a:endCxn id="62" idx="6"/>
          </p:cNvCxnSpPr>
          <p:nvPr/>
        </p:nvCxnSpPr>
        <p:spPr>
          <a:xfrm flipH="1">
            <a:off x="1765675" y="6294430"/>
            <a:ext cx="11548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68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1" grpId="0" animBg="1"/>
      <p:bldP spid="23" grpId="0" animBg="1"/>
      <p:bldP spid="27" grpId="0"/>
      <p:bldP spid="29" grpId="0"/>
      <p:bldP spid="34" grpId="0"/>
      <p:bldGraphic spid="36" grpId="0">
        <p:bldAsOne/>
      </p:bldGraphic>
      <p:bldP spid="7" grpId="0"/>
      <p:bldP spid="62" grpId="0" animBg="1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90280"/>
            <a:ext cx="10515600" cy="1325563"/>
          </a:xfrm>
        </p:spPr>
        <p:txBody>
          <a:bodyPr/>
          <a:lstStyle/>
          <a:p>
            <a:r>
              <a:rPr lang="bs-Latn-BA" dirty="0" smtClean="0"/>
              <a:t>Obaveznost korištenja - Pravilnik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50780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bs-Latn-BA" dirty="0" smtClean="0"/>
              <a:t>Obaveznost korištenja (kriterij najniža cijena):</a:t>
            </a:r>
          </a:p>
          <a:p>
            <a:pPr algn="just"/>
            <a:r>
              <a:rPr lang="bs-Latn-BA" dirty="0"/>
              <a:t>30% postupaka koje provode ugovorni organi u 2017. </a:t>
            </a:r>
            <a:r>
              <a:rPr lang="bs-Latn-BA" dirty="0" smtClean="0"/>
              <a:t>godini;</a:t>
            </a:r>
            <a:endParaRPr lang="bs-Latn-BA" dirty="0"/>
          </a:p>
          <a:p>
            <a:pPr algn="just"/>
            <a:r>
              <a:rPr lang="bs-Latn-BA" dirty="0"/>
              <a:t>50% postupaka u 2018. </a:t>
            </a:r>
            <a:r>
              <a:rPr lang="bs-Latn-BA" dirty="0" smtClean="0"/>
              <a:t>godini</a:t>
            </a:r>
            <a:r>
              <a:rPr lang="bs-Latn-BA" dirty="0"/>
              <a:t>;</a:t>
            </a:r>
          </a:p>
          <a:p>
            <a:pPr algn="just"/>
            <a:r>
              <a:rPr lang="bs-Latn-BA" dirty="0"/>
              <a:t>80% postupaka u 2019. </a:t>
            </a:r>
            <a:r>
              <a:rPr lang="bs-Latn-BA" dirty="0" smtClean="0"/>
              <a:t>godini;</a:t>
            </a:r>
            <a:endParaRPr lang="bs-Latn-BA" dirty="0"/>
          </a:p>
          <a:p>
            <a:pPr algn="just"/>
            <a:r>
              <a:rPr lang="bs-Latn-BA" dirty="0"/>
              <a:t>Od 01.01.2020. godine svi postupci u kojima je objavljeno obavještenje o nabavci i tenderska dokumentacija i gdje je kriterij najniža </a:t>
            </a:r>
            <a:r>
              <a:rPr lang="bs-Latn-BA" dirty="0" smtClean="0"/>
              <a:t>cijena;</a:t>
            </a:r>
          </a:p>
          <a:p>
            <a:pPr algn="just"/>
            <a:r>
              <a:rPr lang="bs-Latn-BA" dirty="0" smtClean="0"/>
              <a:t>Nema obaveze u slučaju ekonomski najpovoljnije ponude.</a:t>
            </a:r>
            <a:endParaRPr lang="bs-Latn-BA" dirty="0"/>
          </a:p>
          <a:p>
            <a:pPr algn="just"/>
            <a:endParaRPr lang="bs-Latn-BA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25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27599"/>
            <a:ext cx="10515600" cy="1325563"/>
          </a:xfrm>
        </p:spPr>
        <p:txBody>
          <a:bodyPr/>
          <a:lstStyle/>
          <a:p>
            <a:r>
              <a:rPr lang="bs-Latn-BA" dirty="0" smtClean="0"/>
              <a:t>Preduslovi za korištenje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88099"/>
            <a:ext cx="10515600" cy="4351338"/>
          </a:xfrm>
        </p:spPr>
        <p:txBody>
          <a:bodyPr/>
          <a:lstStyle/>
          <a:p>
            <a:pPr lvl="0" algn="just"/>
            <a:r>
              <a:rPr lang="en-US" dirty="0"/>
              <a:t>e-</a:t>
            </a:r>
            <a:r>
              <a:rPr lang="en-US" dirty="0" err="1"/>
              <a:t>Aukcija</a:t>
            </a:r>
            <a:r>
              <a:rPr lang="en-US" dirty="0"/>
              <a:t> </a:t>
            </a:r>
            <a:r>
              <a:rPr lang="en-US" dirty="0" err="1"/>
              <a:t>predviđena</a:t>
            </a:r>
            <a:r>
              <a:rPr lang="en-US" dirty="0"/>
              <a:t> u </a:t>
            </a:r>
            <a:r>
              <a:rPr lang="en-US" dirty="0" err="1"/>
              <a:t>obavještenju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tenderskoj</a:t>
            </a:r>
            <a:r>
              <a:rPr lang="en-US" dirty="0"/>
              <a:t> </a:t>
            </a:r>
            <a:r>
              <a:rPr lang="en-US" dirty="0" err="1" smtClean="0"/>
              <a:t>dokumentaciji</a:t>
            </a:r>
            <a:r>
              <a:rPr lang="bs-Latn-BA" dirty="0" smtClean="0"/>
              <a:t>.</a:t>
            </a:r>
          </a:p>
          <a:p>
            <a:pPr lvl="0"/>
            <a:endParaRPr lang="en-US" dirty="0"/>
          </a:p>
          <a:p>
            <a:pPr algn="just"/>
            <a:r>
              <a:rPr lang="bs-Latn-BA" dirty="0"/>
              <a:t>T</a:t>
            </a:r>
            <a:r>
              <a:rPr lang="en-US" dirty="0" err="1"/>
              <a:t>enderska</a:t>
            </a:r>
            <a:r>
              <a:rPr lang="en-US" dirty="0"/>
              <a:t> </a:t>
            </a:r>
            <a:r>
              <a:rPr lang="en-US" dirty="0" err="1"/>
              <a:t>dokumentacija</a:t>
            </a:r>
            <a:r>
              <a:rPr lang="en-US" dirty="0"/>
              <a:t> </a:t>
            </a:r>
            <a:r>
              <a:rPr lang="en-US" dirty="0" err="1"/>
              <a:t>objavljena</a:t>
            </a:r>
            <a:r>
              <a:rPr lang="en-US" dirty="0"/>
              <a:t> u </a:t>
            </a:r>
            <a:r>
              <a:rPr lang="en-US" dirty="0" err="1"/>
              <a:t>sistemu</a:t>
            </a:r>
            <a:r>
              <a:rPr lang="en-US" dirty="0"/>
              <a:t> </a:t>
            </a:r>
            <a:r>
              <a:rPr lang="en-US" dirty="0" smtClean="0"/>
              <a:t>e-</a:t>
            </a:r>
            <a:r>
              <a:rPr lang="en-US" dirty="0" err="1" smtClean="0"/>
              <a:t>Nabavke</a:t>
            </a:r>
            <a:r>
              <a:rPr lang="bs-Latn-BA" dirty="0" smtClean="0"/>
              <a:t>.</a:t>
            </a:r>
          </a:p>
          <a:p>
            <a:endParaRPr lang="bs-Latn-BA" dirty="0" smtClean="0"/>
          </a:p>
          <a:p>
            <a:pPr algn="just"/>
            <a:r>
              <a:rPr lang="bs-Latn-BA" dirty="0" smtClean="0"/>
              <a:t>Ponuđači su dužni da posjeduju odgovarajuću informatičku opremu i nesmetan pristup sistemu e-Nabavke.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8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90282"/>
            <a:ext cx="10515600" cy="1325563"/>
          </a:xfrm>
        </p:spPr>
        <p:txBody>
          <a:bodyPr/>
          <a:lstStyle/>
          <a:p>
            <a:r>
              <a:rPr lang="bs-Latn-BA" dirty="0" smtClean="0"/>
              <a:t>Zakazivanje aukcije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50782"/>
            <a:ext cx="10515600" cy="4351338"/>
          </a:xfrm>
        </p:spPr>
        <p:txBody>
          <a:bodyPr/>
          <a:lstStyle/>
          <a:p>
            <a:pPr lvl="0" algn="just"/>
            <a:r>
              <a:rPr lang="en-US" dirty="0"/>
              <a:t>E-</a:t>
            </a:r>
            <a:r>
              <a:rPr lang="en-US" dirty="0" err="1"/>
              <a:t>aukcija</a:t>
            </a:r>
            <a:r>
              <a:rPr lang="en-US" dirty="0"/>
              <a:t> ne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početi</a:t>
            </a:r>
            <a:r>
              <a:rPr lang="en-US" dirty="0"/>
              <a:t> </a:t>
            </a:r>
            <a:r>
              <a:rPr lang="en-US" dirty="0" err="1"/>
              <a:t>vikendom</a:t>
            </a:r>
            <a:r>
              <a:rPr lang="en-US" dirty="0"/>
              <a:t>, </a:t>
            </a:r>
            <a:r>
              <a:rPr lang="en-US" dirty="0" err="1"/>
              <a:t>neradnim</a:t>
            </a:r>
            <a:r>
              <a:rPr lang="en-US" dirty="0"/>
              <a:t> </a:t>
            </a:r>
            <a:r>
              <a:rPr lang="en-US" dirty="0" err="1"/>
              <a:t>danom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radnim</a:t>
            </a:r>
            <a:r>
              <a:rPr lang="en-US" dirty="0"/>
              <a:t> </a:t>
            </a:r>
            <a:r>
              <a:rPr lang="en-US" dirty="0" err="1"/>
              <a:t>danom</a:t>
            </a:r>
            <a:r>
              <a:rPr lang="en-US" dirty="0"/>
              <a:t> </a:t>
            </a:r>
            <a:r>
              <a:rPr lang="en-US" dirty="0" err="1"/>
              <a:t>prije</a:t>
            </a:r>
            <a:r>
              <a:rPr lang="en-US" dirty="0"/>
              <a:t> 9:00 sati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15:00 sati.</a:t>
            </a:r>
          </a:p>
          <a:p>
            <a:pPr lvl="0" algn="just"/>
            <a:r>
              <a:rPr lang="en-US" dirty="0"/>
              <a:t>Od momenta </a:t>
            </a:r>
            <a:r>
              <a:rPr lang="en-US" dirty="0" err="1"/>
              <a:t>zakazivanja</a:t>
            </a:r>
            <a:r>
              <a:rPr lang="en-US" dirty="0"/>
              <a:t> do </a:t>
            </a:r>
            <a:r>
              <a:rPr lang="en-US" dirty="0" err="1"/>
              <a:t>vremena</a:t>
            </a:r>
            <a:r>
              <a:rPr lang="en-US" dirty="0"/>
              <a:t> </a:t>
            </a:r>
            <a:r>
              <a:rPr lang="en-US" dirty="0" err="1"/>
              <a:t>početka</a:t>
            </a:r>
            <a:r>
              <a:rPr lang="en-US" dirty="0"/>
              <a:t> e-</a:t>
            </a:r>
            <a:r>
              <a:rPr lang="en-US" dirty="0" err="1"/>
              <a:t>aukcije</a:t>
            </a:r>
            <a:r>
              <a:rPr lang="en-US" dirty="0"/>
              <a:t> mora </a:t>
            </a:r>
            <a:r>
              <a:rPr lang="en-US" dirty="0" err="1"/>
              <a:t>proći</a:t>
            </a:r>
            <a:r>
              <a:rPr lang="en-US" dirty="0"/>
              <a:t> </a:t>
            </a:r>
            <a:r>
              <a:rPr lang="en-US" dirty="0" err="1"/>
              <a:t>minimalno</a:t>
            </a:r>
            <a:r>
              <a:rPr lang="en-US" dirty="0"/>
              <a:t> 48 sati.</a:t>
            </a:r>
          </a:p>
          <a:p>
            <a:pPr lvl="0" algn="just"/>
            <a:r>
              <a:rPr lang="en-US" dirty="0"/>
              <a:t>U </a:t>
            </a:r>
            <a:r>
              <a:rPr lang="en-US" dirty="0" err="1"/>
              <a:t>slučaju</a:t>
            </a:r>
            <a:r>
              <a:rPr lang="en-US" dirty="0"/>
              <a:t> </a:t>
            </a:r>
            <a:r>
              <a:rPr lang="en-US" dirty="0" err="1"/>
              <a:t>podjele</a:t>
            </a:r>
            <a:r>
              <a:rPr lang="en-US" dirty="0"/>
              <a:t> </a:t>
            </a:r>
            <a:r>
              <a:rPr lang="en-US" dirty="0" err="1"/>
              <a:t>postupka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lotove</a:t>
            </a:r>
            <a:r>
              <a:rPr lang="en-US" dirty="0"/>
              <a:t>, e-</a:t>
            </a:r>
            <a:r>
              <a:rPr lang="en-US" dirty="0" err="1"/>
              <a:t>aukcija</a:t>
            </a:r>
            <a:r>
              <a:rPr lang="en-US" dirty="0"/>
              <a:t> se </a:t>
            </a:r>
            <a:r>
              <a:rPr lang="en-US" dirty="0" err="1"/>
              <a:t>zakazuje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svaki</a:t>
            </a:r>
            <a:r>
              <a:rPr lang="en-US" dirty="0"/>
              <a:t> lot </a:t>
            </a:r>
            <a:r>
              <a:rPr lang="en-US" dirty="0" err="1"/>
              <a:t>posebno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ne </a:t>
            </a:r>
            <a:r>
              <a:rPr lang="en-US" dirty="0" err="1"/>
              <a:t>može</a:t>
            </a:r>
            <a:r>
              <a:rPr lang="en-US" dirty="0"/>
              <a:t> se </a:t>
            </a:r>
            <a:r>
              <a:rPr lang="en-US" dirty="0" err="1"/>
              <a:t>zakazati</a:t>
            </a:r>
            <a:r>
              <a:rPr lang="en-US" dirty="0"/>
              <a:t> </a:t>
            </a:r>
            <a:r>
              <a:rPr lang="en-US" dirty="0" err="1"/>
              <a:t>početak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od </a:t>
            </a:r>
            <a:r>
              <a:rPr lang="en-US" dirty="0" err="1"/>
              <a:t>dvije</a:t>
            </a:r>
            <a:r>
              <a:rPr lang="en-US" dirty="0"/>
              <a:t> </a:t>
            </a:r>
            <a:r>
              <a:rPr lang="en-US" dirty="0" err="1"/>
              <a:t>aukcije</a:t>
            </a:r>
            <a:r>
              <a:rPr lang="en-US" dirty="0"/>
              <a:t> u </a:t>
            </a:r>
            <a:r>
              <a:rPr lang="en-US" dirty="0" err="1"/>
              <a:t>istom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2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1620"/>
            <a:ext cx="10515600" cy="1325563"/>
          </a:xfrm>
        </p:spPr>
        <p:txBody>
          <a:bodyPr/>
          <a:lstStyle/>
          <a:p>
            <a:r>
              <a:rPr lang="bs-Latn-BA" dirty="0" smtClean="0"/>
              <a:t>Unos ponuda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32120"/>
            <a:ext cx="10515600" cy="4351338"/>
          </a:xfrm>
        </p:spPr>
        <p:txBody>
          <a:bodyPr/>
          <a:lstStyle/>
          <a:p>
            <a:pPr algn="just"/>
            <a:r>
              <a:rPr lang="bs-Latn-BA" dirty="0" smtClean="0"/>
              <a:t>Ugovorni organ dodaje ponude svih ponuđača koji su dostavili prihvatljivu ponudu.</a:t>
            </a:r>
          </a:p>
          <a:p>
            <a:pPr algn="just"/>
            <a:r>
              <a:rPr lang="bs-Latn-BA" dirty="0" smtClean="0"/>
              <a:t>U slučaju da domaća ponuda ispunjava uslove za primjenu preferencijalnog tretmana domaćeg, ugovorni organ unosi stvarnu vrijednost ponude, s tim da prilikom unosa ponude u sistemu označava primjenu preferencijalnog tretmana domaćeg.</a:t>
            </a:r>
          </a:p>
          <a:p>
            <a:pPr algn="just"/>
            <a:r>
              <a:rPr lang="bs-Latn-BA" dirty="0" smtClean="0"/>
              <a:t>Ponude iznad procjenjene vrijednosti se ne odbacuju već se i ti ponuđači pozivaju na aukciju.</a:t>
            </a:r>
            <a:endParaRPr lang="bs-Latn-B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5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08" y="5389143"/>
            <a:ext cx="1833702" cy="1468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688" y="952963"/>
            <a:ext cx="10515600" cy="1325563"/>
          </a:xfrm>
        </p:spPr>
        <p:txBody>
          <a:bodyPr/>
          <a:lstStyle/>
          <a:p>
            <a:r>
              <a:rPr lang="bs-Latn-BA" dirty="0" smtClean="0"/>
              <a:t>Poziv ponuđačima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688" y="2413463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bs-Latn-BA" dirty="0"/>
              <a:t>Svi ponuđači koji su podnijeli prihvatljive ponude, momentom zakazivanja e-aukcije obavještavaju se istovremeno putem sistema e-Nabavke o slijedećem:</a:t>
            </a:r>
          </a:p>
          <a:p>
            <a:pPr marL="0" indent="0" algn="just">
              <a:buNone/>
            </a:pPr>
            <a:r>
              <a:rPr lang="bs-Latn-BA" dirty="0" smtClean="0"/>
              <a:t>	a</a:t>
            </a:r>
            <a:r>
              <a:rPr lang="bs-Latn-BA" dirty="0"/>
              <a:t>) datumu i vremenu početka e-aukcije,</a:t>
            </a:r>
          </a:p>
          <a:p>
            <a:pPr marL="0" indent="0" algn="just">
              <a:buNone/>
            </a:pPr>
            <a:r>
              <a:rPr lang="bs-Latn-BA" dirty="0" smtClean="0"/>
              <a:t>	b</a:t>
            </a:r>
            <a:r>
              <a:rPr lang="bs-Latn-BA" dirty="0"/>
              <a:t>) prethodno određenom trajanju e-aukcije;</a:t>
            </a:r>
          </a:p>
          <a:p>
            <a:pPr marL="0" indent="0" algn="just">
              <a:buNone/>
            </a:pPr>
            <a:r>
              <a:rPr lang="bs-Latn-BA" dirty="0" smtClean="0"/>
              <a:t>	c</a:t>
            </a:r>
            <a:r>
              <a:rPr lang="bs-Latn-BA" dirty="0"/>
              <a:t>) broju postupka javne nabavke i broju lota, ukoliko je postupak </a:t>
            </a:r>
            <a:r>
              <a:rPr lang="bs-Latn-BA" dirty="0" smtClean="0"/>
              <a:t>	podijeljen </a:t>
            </a:r>
            <a:r>
              <a:rPr lang="bs-Latn-BA" dirty="0"/>
              <a:t>na lotove;</a:t>
            </a:r>
          </a:p>
          <a:p>
            <a:pPr marL="0" indent="0" algn="just">
              <a:buNone/>
            </a:pPr>
            <a:r>
              <a:rPr lang="bs-Latn-BA" dirty="0" smtClean="0"/>
              <a:t>	d</a:t>
            </a:r>
            <a:r>
              <a:rPr lang="bs-Latn-BA" dirty="0"/>
              <a:t>) poziciji na rang listi u početnoj ocjeni ponuda;</a:t>
            </a:r>
          </a:p>
          <a:p>
            <a:pPr marL="0" indent="0" algn="just">
              <a:buNone/>
            </a:pPr>
            <a:r>
              <a:rPr lang="bs-Latn-BA" dirty="0" smtClean="0"/>
              <a:t>	e</a:t>
            </a:r>
            <a:r>
              <a:rPr lang="bs-Latn-BA" dirty="0"/>
              <a:t>) ukupnom broju bodova u slučaju ekonomski najpovoljnije ponude;</a:t>
            </a:r>
          </a:p>
          <a:p>
            <a:pPr marL="0" indent="0" algn="just">
              <a:buNone/>
            </a:pPr>
            <a:r>
              <a:rPr lang="bs-Latn-BA" dirty="0" smtClean="0"/>
              <a:t>	f</a:t>
            </a:r>
            <a:r>
              <a:rPr lang="bs-Latn-BA" dirty="0"/>
              <a:t>) da li se na ponudu primjenjuje preferencijalni </a:t>
            </a:r>
            <a:r>
              <a:rPr lang="bs-Latn-BA" dirty="0" smtClean="0"/>
              <a:t>tretman.</a:t>
            </a:r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1339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777</Words>
  <Application>Microsoft Office PowerPoint</Application>
  <PresentationFormat>Widescreen</PresentationFormat>
  <Paragraphs>100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E-AUKCIJA</vt:lpstr>
      <vt:lpstr>Definicija - pravilnik</vt:lpstr>
      <vt:lpstr>Definicija – u praksi</vt:lpstr>
      <vt:lpstr>Tok postupka</vt:lpstr>
      <vt:lpstr>Obaveznost korištenja - Pravilnik</vt:lpstr>
      <vt:lpstr>Preduslovi za korištenje</vt:lpstr>
      <vt:lpstr>Zakazivanje aukcije</vt:lpstr>
      <vt:lpstr>Unos ponuda</vt:lpstr>
      <vt:lpstr>Poziv ponuđačima</vt:lpstr>
      <vt:lpstr>Tok aukcije</vt:lpstr>
      <vt:lpstr>Snižavanje ponuda – najniža cijena</vt:lpstr>
      <vt:lpstr>Kraj aukcije</vt:lpstr>
      <vt:lpstr>Praksa</vt:lpstr>
      <vt:lpstr>Problemi u aukciji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E-AUKCIJA</dc:title>
  <dc:creator>Almin Vehabović</dc:creator>
  <cp:lastModifiedBy>SUPERVISOR 10</cp:lastModifiedBy>
  <cp:revision>29</cp:revision>
  <dcterms:created xsi:type="dcterms:W3CDTF">2017-07-04T08:57:34Z</dcterms:created>
  <dcterms:modified xsi:type="dcterms:W3CDTF">2017-11-21T10:10:07Z</dcterms:modified>
</cp:coreProperties>
</file>