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8" r:id="rId2"/>
    <p:sldId id="302" r:id="rId3"/>
    <p:sldId id="303" r:id="rId4"/>
    <p:sldId id="436" r:id="rId5"/>
    <p:sldId id="332" r:id="rId6"/>
    <p:sldId id="333" r:id="rId7"/>
    <p:sldId id="336" r:id="rId8"/>
    <p:sldId id="343" r:id="rId9"/>
    <p:sldId id="337" r:id="rId10"/>
    <p:sldId id="338" r:id="rId11"/>
    <p:sldId id="339" r:id="rId12"/>
    <p:sldId id="340" r:id="rId13"/>
    <p:sldId id="335" r:id="rId14"/>
    <p:sldId id="306" r:id="rId15"/>
    <p:sldId id="305"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5" r:id="rId34"/>
    <p:sldId id="326" r:id="rId35"/>
    <p:sldId id="327" r:id="rId36"/>
    <p:sldId id="328" r:id="rId37"/>
    <p:sldId id="329" r:id="rId38"/>
    <p:sldId id="300"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latko Lazović" initials="ZL" lastIdx="1" clrIdx="0"/>
  <p:cmAuthor id="2" name="Amira Lazovic" initials="AL" lastIdx="5"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13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0.xml.rels><?xml version="1.0" encoding="UTF-8" standalone="yes"?>
<Relationships xmlns="http://schemas.openxmlformats.org/package/2006/relationships"><Relationship Id="rId1" Type="http://schemas.openxmlformats.org/officeDocument/2006/relationships/image" Target="../media/image13.png"/></Relationships>
</file>

<file path=ppt/diagrams/_rels/data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jpg"/></Relationships>
</file>

<file path=ppt/diagrams/_rels/data17.xml.rels><?xml version="1.0" encoding="UTF-8" standalone="yes"?>
<Relationships xmlns="http://schemas.openxmlformats.org/package/2006/relationships"><Relationship Id="rId1" Type="http://schemas.openxmlformats.org/officeDocument/2006/relationships/image" Target="../media/image15.jpg"/></Relationships>
</file>

<file path=ppt/diagrams/_rels/data2.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jpg"/></Relationships>
</file>

<file path=ppt/diagrams/_rels/drawing17.xml.rels><?xml version="1.0" encoding="UTF-8" standalone="yes"?>
<Relationships xmlns="http://schemas.openxmlformats.org/package/2006/relationships"><Relationship Id="rId1" Type="http://schemas.openxmlformats.org/officeDocument/2006/relationships/image" Target="../media/image15.jpg"/></Relationships>
</file>

<file path=ppt/diagrams/_rels/drawing2.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1521D4-E620-4E75-A0FF-E1A9C859E48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bs-Latn-BA"/>
        </a:p>
      </dgm:t>
    </dgm:pt>
    <dgm:pt modelId="{04179A49-B9B0-4BCB-A0D8-8CF023ADE2B9}">
      <dgm:prSet custT="1"/>
      <dgm:spPr/>
      <dgm:t>
        <a:bodyPr/>
        <a:lstStyle/>
        <a:p>
          <a:pPr rtl="0"/>
          <a:r>
            <a:rPr lang="bs-Latn-BA" sz="2800" dirty="0"/>
            <a:t>Transparentnost</a:t>
          </a:r>
        </a:p>
      </dgm:t>
    </dgm:pt>
    <dgm:pt modelId="{C7D3383D-C1E9-4AB3-8D3F-EE376B9A56D7}" type="parTrans" cxnId="{097FE23E-6227-44F7-B341-0026F739EDE7}">
      <dgm:prSet/>
      <dgm:spPr/>
      <dgm:t>
        <a:bodyPr/>
        <a:lstStyle/>
        <a:p>
          <a:endParaRPr lang="bs-Latn-BA"/>
        </a:p>
      </dgm:t>
    </dgm:pt>
    <dgm:pt modelId="{64B8B08E-5416-416F-A1EE-298B9C307FC5}" type="sibTrans" cxnId="{097FE23E-6227-44F7-B341-0026F739EDE7}">
      <dgm:prSet/>
      <dgm:spPr/>
      <dgm:t>
        <a:bodyPr/>
        <a:lstStyle/>
        <a:p>
          <a:endParaRPr lang="bs-Latn-BA"/>
        </a:p>
      </dgm:t>
    </dgm:pt>
    <dgm:pt modelId="{FC53EF30-678C-400B-B4DF-7CA1BAA3D4AE}">
      <dgm:prSet custT="1"/>
      <dgm:spPr/>
      <dgm:t>
        <a:bodyPr/>
        <a:lstStyle/>
        <a:p>
          <a:pPr rtl="0"/>
          <a:r>
            <a:rPr lang="bs-Latn-BA" sz="2800" dirty="0"/>
            <a:t>Jednak tretman</a:t>
          </a:r>
        </a:p>
      </dgm:t>
    </dgm:pt>
    <dgm:pt modelId="{EA80C17F-F55F-455E-BE4C-E29EA1B517D4}" type="parTrans" cxnId="{223A8EC6-A07D-4245-8EDB-DD4D8DDE6074}">
      <dgm:prSet/>
      <dgm:spPr/>
      <dgm:t>
        <a:bodyPr/>
        <a:lstStyle/>
        <a:p>
          <a:endParaRPr lang="bs-Latn-BA"/>
        </a:p>
      </dgm:t>
    </dgm:pt>
    <dgm:pt modelId="{31CADAB8-A595-4E7B-B9BA-3DD2FF559334}" type="sibTrans" cxnId="{223A8EC6-A07D-4245-8EDB-DD4D8DDE6074}">
      <dgm:prSet/>
      <dgm:spPr/>
      <dgm:t>
        <a:bodyPr/>
        <a:lstStyle/>
        <a:p>
          <a:endParaRPr lang="bs-Latn-BA"/>
        </a:p>
      </dgm:t>
    </dgm:pt>
    <dgm:pt modelId="{757806F1-138A-4D58-A4B6-4471B0A07A59}">
      <dgm:prSet custT="1"/>
      <dgm:spPr/>
      <dgm:t>
        <a:bodyPr/>
        <a:lstStyle/>
        <a:p>
          <a:pPr rtl="0"/>
          <a:r>
            <a:rPr lang="bs-Latn-BA" sz="2800"/>
            <a:t>Nediskriminacija</a:t>
          </a:r>
        </a:p>
      </dgm:t>
    </dgm:pt>
    <dgm:pt modelId="{88A99C74-946D-4D18-BF2F-23E333655F98}" type="parTrans" cxnId="{ECC1B15C-8280-4A82-A95D-BD0C7E692639}">
      <dgm:prSet/>
      <dgm:spPr/>
      <dgm:t>
        <a:bodyPr/>
        <a:lstStyle/>
        <a:p>
          <a:endParaRPr lang="bs-Latn-BA"/>
        </a:p>
      </dgm:t>
    </dgm:pt>
    <dgm:pt modelId="{34DB184C-EB7B-4917-929B-CDA3260FC778}" type="sibTrans" cxnId="{ECC1B15C-8280-4A82-A95D-BD0C7E692639}">
      <dgm:prSet/>
      <dgm:spPr/>
      <dgm:t>
        <a:bodyPr/>
        <a:lstStyle/>
        <a:p>
          <a:endParaRPr lang="bs-Latn-BA"/>
        </a:p>
      </dgm:t>
    </dgm:pt>
    <dgm:pt modelId="{12683949-ADAC-484A-885F-D285132ABF07}">
      <dgm:prSet custT="1"/>
      <dgm:spPr/>
      <dgm:t>
        <a:bodyPr/>
        <a:lstStyle/>
        <a:p>
          <a:pPr rtl="0"/>
          <a:r>
            <a:rPr lang="bs-Latn-BA" sz="2800"/>
            <a:t>Pravična i aktivna konkurencija</a:t>
          </a:r>
        </a:p>
      </dgm:t>
    </dgm:pt>
    <dgm:pt modelId="{965C715C-452E-446A-9568-3BC90CABB8D7}" type="parTrans" cxnId="{6BA22FEE-73D3-42F7-85C5-FFED9BB503B9}">
      <dgm:prSet/>
      <dgm:spPr/>
      <dgm:t>
        <a:bodyPr/>
        <a:lstStyle/>
        <a:p>
          <a:endParaRPr lang="bs-Latn-BA"/>
        </a:p>
      </dgm:t>
    </dgm:pt>
    <dgm:pt modelId="{B2239303-5E78-4300-ABEB-9C6420DCF519}" type="sibTrans" cxnId="{6BA22FEE-73D3-42F7-85C5-FFED9BB503B9}">
      <dgm:prSet/>
      <dgm:spPr/>
      <dgm:t>
        <a:bodyPr/>
        <a:lstStyle/>
        <a:p>
          <a:endParaRPr lang="bs-Latn-BA"/>
        </a:p>
      </dgm:t>
    </dgm:pt>
    <dgm:pt modelId="{9AE79D70-0D9F-45E1-8DA7-D470ABD7CC9F}">
      <dgm:prSet custT="1"/>
      <dgm:spPr/>
      <dgm:t>
        <a:bodyPr/>
        <a:lstStyle/>
        <a:p>
          <a:pPr rtl="0"/>
          <a:r>
            <a:rPr lang="bs-Latn-BA" sz="2800"/>
            <a:t>Najefikasnija potrošnja javnih sredstava – najbolja vrijednost za novac</a:t>
          </a:r>
          <a:r>
            <a:rPr lang="bs-Latn-BA" sz="2800" i="1"/>
            <a:t> (best value for money)</a:t>
          </a:r>
          <a:endParaRPr lang="bs-Latn-BA" sz="2800"/>
        </a:p>
      </dgm:t>
    </dgm:pt>
    <dgm:pt modelId="{FEC851C1-46BD-48E3-A9E8-2675C942A182}" type="parTrans" cxnId="{3B780B73-9A54-4FB9-9A9D-92A155265AE2}">
      <dgm:prSet/>
      <dgm:spPr/>
      <dgm:t>
        <a:bodyPr/>
        <a:lstStyle/>
        <a:p>
          <a:endParaRPr lang="bs-Latn-BA"/>
        </a:p>
      </dgm:t>
    </dgm:pt>
    <dgm:pt modelId="{03D05594-9DB4-4D01-9802-05185D879988}" type="sibTrans" cxnId="{3B780B73-9A54-4FB9-9A9D-92A155265AE2}">
      <dgm:prSet/>
      <dgm:spPr/>
      <dgm:t>
        <a:bodyPr/>
        <a:lstStyle/>
        <a:p>
          <a:endParaRPr lang="bs-Latn-BA"/>
        </a:p>
      </dgm:t>
    </dgm:pt>
    <dgm:pt modelId="{CB1829AB-2211-4491-B35D-11690312706D}" type="pres">
      <dgm:prSet presAssocID="{A21521D4-E620-4E75-A0FF-E1A9C859E484}" presName="vert0" presStyleCnt="0">
        <dgm:presLayoutVars>
          <dgm:dir/>
          <dgm:animOne val="branch"/>
          <dgm:animLvl val="lvl"/>
        </dgm:presLayoutVars>
      </dgm:prSet>
      <dgm:spPr/>
    </dgm:pt>
    <dgm:pt modelId="{1BE496F7-7848-40DF-8F56-19EA531FD83D}" type="pres">
      <dgm:prSet presAssocID="{04179A49-B9B0-4BCB-A0D8-8CF023ADE2B9}" presName="thickLine" presStyleLbl="alignNode1" presStyleIdx="0" presStyleCnt="5"/>
      <dgm:spPr/>
    </dgm:pt>
    <dgm:pt modelId="{6FA219F7-FEC0-41F7-93E1-4C14861CFC81}" type="pres">
      <dgm:prSet presAssocID="{04179A49-B9B0-4BCB-A0D8-8CF023ADE2B9}" presName="horz1" presStyleCnt="0"/>
      <dgm:spPr/>
    </dgm:pt>
    <dgm:pt modelId="{AB5D642A-C796-4540-953D-7A0093D83B18}" type="pres">
      <dgm:prSet presAssocID="{04179A49-B9B0-4BCB-A0D8-8CF023ADE2B9}" presName="tx1" presStyleLbl="revTx" presStyleIdx="0" presStyleCnt="5"/>
      <dgm:spPr/>
    </dgm:pt>
    <dgm:pt modelId="{A274F4B7-129E-4660-B8B8-9EE867065E15}" type="pres">
      <dgm:prSet presAssocID="{04179A49-B9B0-4BCB-A0D8-8CF023ADE2B9}" presName="vert1" presStyleCnt="0"/>
      <dgm:spPr/>
    </dgm:pt>
    <dgm:pt modelId="{E98AB72C-5DA7-4E68-9CAF-EE6E1D074743}" type="pres">
      <dgm:prSet presAssocID="{FC53EF30-678C-400B-B4DF-7CA1BAA3D4AE}" presName="thickLine" presStyleLbl="alignNode1" presStyleIdx="1" presStyleCnt="5"/>
      <dgm:spPr/>
    </dgm:pt>
    <dgm:pt modelId="{08721D27-CE2C-45DE-A851-A64489080D8A}" type="pres">
      <dgm:prSet presAssocID="{FC53EF30-678C-400B-B4DF-7CA1BAA3D4AE}" presName="horz1" presStyleCnt="0"/>
      <dgm:spPr/>
    </dgm:pt>
    <dgm:pt modelId="{CDDFC0F5-B146-4CB9-A34A-5AEF19D07A8D}" type="pres">
      <dgm:prSet presAssocID="{FC53EF30-678C-400B-B4DF-7CA1BAA3D4AE}" presName="tx1" presStyleLbl="revTx" presStyleIdx="1" presStyleCnt="5"/>
      <dgm:spPr/>
    </dgm:pt>
    <dgm:pt modelId="{E142C593-B565-4C56-B0D8-9940E4EDEF9B}" type="pres">
      <dgm:prSet presAssocID="{FC53EF30-678C-400B-B4DF-7CA1BAA3D4AE}" presName="vert1" presStyleCnt="0"/>
      <dgm:spPr/>
    </dgm:pt>
    <dgm:pt modelId="{AA1F1CD9-C490-47F4-979A-83D7CF218E5B}" type="pres">
      <dgm:prSet presAssocID="{757806F1-138A-4D58-A4B6-4471B0A07A59}" presName="thickLine" presStyleLbl="alignNode1" presStyleIdx="2" presStyleCnt="5"/>
      <dgm:spPr/>
    </dgm:pt>
    <dgm:pt modelId="{7238DE59-285C-4A45-A475-EBB55C49E5FA}" type="pres">
      <dgm:prSet presAssocID="{757806F1-138A-4D58-A4B6-4471B0A07A59}" presName="horz1" presStyleCnt="0"/>
      <dgm:spPr/>
    </dgm:pt>
    <dgm:pt modelId="{43870E1A-20DA-4E23-83A7-F1D7E2978DB8}" type="pres">
      <dgm:prSet presAssocID="{757806F1-138A-4D58-A4B6-4471B0A07A59}" presName="tx1" presStyleLbl="revTx" presStyleIdx="2" presStyleCnt="5"/>
      <dgm:spPr/>
    </dgm:pt>
    <dgm:pt modelId="{17398412-A560-4E33-B6E2-EB9E03F0FE57}" type="pres">
      <dgm:prSet presAssocID="{757806F1-138A-4D58-A4B6-4471B0A07A59}" presName="vert1" presStyleCnt="0"/>
      <dgm:spPr/>
    </dgm:pt>
    <dgm:pt modelId="{F4A57CB0-09C8-4268-AE5B-453BC2792C17}" type="pres">
      <dgm:prSet presAssocID="{12683949-ADAC-484A-885F-D285132ABF07}" presName="thickLine" presStyleLbl="alignNode1" presStyleIdx="3" presStyleCnt="5"/>
      <dgm:spPr/>
    </dgm:pt>
    <dgm:pt modelId="{AECCE629-998C-46F4-97B8-FCF8DAC1AD6A}" type="pres">
      <dgm:prSet presAssocID="{12683949-ADAC-484A-885F-D285132ABF07}" presName="horz1" presStyleCnt="0"/>
      <dgm:spPr/>
    </dgm:pt>
    <dgm:pt modelId="{36A06337-4EB1-4602-93E0-BA1978AEA7D5}" type="pres">
      <dgm:prSet presAssocID="{12683949-ADAC-484A-885F-D285132ABF07}" presName="tx1" presStyleLbl="revTx" presStyleIdx="3" presStyleCnt="5"/>
      <dgm:spPr/>
    </dgm:pt>
    <dgm:pt modelId="{3506B3C1-8C12-48FF-A813-5CCD455F055C}" type="pres">
      <dgm:prSet presAssocID="{12683949-ADAC-484A-885F-D285132ABF07}" presName="vert1" presStyleCnt="0"/>
      <dgm:spPr/>
    </dgm:pt>
    <dgm:pt modelId="{794EBF33-C858-4F74-B08C-60C096101CEA}" type="pres">
      <dgm:prSet presAssocID="{9AE79D70-0D9F-45E1-8DA7-D470ABD7CC9F}" presName="thickLine" presStyleLbl="alignNode1" presStyleIdx="4" presStyleCnt="5"/>
      <dgm:spPr/>
    </dgm:pt>
    <dgm:pt modelId="{7D4DECCD-2E69-495C-8567-ACE768283240}" type="pres">
      <dgm:prSet presAssocID="{9AE79D70-0D9F-45E1-8DA7-D470ABD7CC9F}" presName="horz1" presStyleCnt="0"/>
      <dgm:spPr/>
    </dgm:pt>
    <dgm:pt modelId="{23A609C7-8968-4ACC-9486-FA5AD863709D}" type="pres">
      <dgm:prSet presAssocID="{9AE79D70-0D9F-45E1-8DA7-D470ABD7CC9F}" presName="tx1" presStyleLbl="revTx" presStyleIdx="4" presStyleCnt="5"/>
      <dgm:spPr/>
    </dgm:pt>
    <dgm:pt modelId="{A323BF02-B4E7-4177-82E0-563B4D42AF72}" type="pres">
      <dgm:prSet presAssocID="{9AE79D70-0D9F-45E1-8DA7-D470ABD7CC9F}" presName="vert1" presStyleCnt="0"/>
      <dgm:spPr/>
    </dgm:pt>
  </dgm:ptLst>
  <dgm:cxnLst>
    <dgm:cxn modelId="{6D6B382D-C561-4041-B761-196AEE89CAEB}" type="presOf" srcId="{A21521D4-E620-4E75-A0FF-E1A9C859E484}" destId="{CB1829AB-2211-4491-B35D-11690312706D}" srcOrd="0" destOrd="0" presId="urn:microsoft.com/office/officeart/2008/layout/LinedList"/>
    <dgm:cxn modelId="{097FE23E-6227-44F7-B341-0026F739EDE7}" srcId="{A21521D4-E620-4E75-A0FF-E1A9C859E484}" destId="{04179A49-B9B0-4BCB-A0D8-8CF023ADE2B9}" srcOrd="0" destOrd="0" parTransId="{C7D3383D-C1E9-4AB3-8D3F-EE376B9A56D7}" sibTransId="{64B8B08E-5416-416F-A1EE-298B9C307FC5}"/>
    <dgm:cxn modelId="{ECC1B15C-8280-4A82-A95D-BD0C7E692639}" srcId="{A21521D4-E620-4E75-A0FF-E1A9C859E484}" destId="{757806F1-138A-4D58-A4B6-4471B0A07A59}" srcOrd="2" destOrd="0" parTransId="{88A99C74-946D-4D18-BF2F-23E333655F98}" sibTransId="{34DB184C-EB7B-4917-929B-CDA3260FC778}"/>
    <dgm:cxn modelId="{3B780B73-9A54-4FB9-9A9D-92A155265AE2}" srcId="{A21521D4-E620-4E75-A0FF-E1A9C859E484}" destId="{9AE79D70-0D9F-45E1-8DA7-D470ABD7CC9F}" srcOrd="4" destOrd="0" parTransId="{FEC851C1-46BD-48E3-A9E8-2675C942A182}" sibTransId="{03D05594-9DB4-4D01-9802-05185D879988}"/>
    <dgm:cxn modelId="{A8ACEA77-0A2F-4445-9015-3231E990B2F1}" type="presOf" srcId="{757806F1-138A-4D58-A4B6-4471B0A07A59}" destId="{43870E1A-20DA-4E23-83A7-F1D7E2978DB8}" srcOrd="0" destOrd="0" presId="urn:microsoft.com/office/officeart/2008/layout/LinedList"/>
    <dgm:cxn modelId="{8BA90C9B-5D1F-43ED-A41A-4250D1CAFB86}" type="presOf" srcId="{FC53EF30-678C-400B-B4DF-7CA1BAA3D4AE}" destId="{CDDFC0F5-B146-4CB9-A34A-5AEF19D07A8D}" srcOrd="0" destOrd="0" presId="urn:microsoft.com/office/officeart/2008/layout/LinedList"/>
    <dgm:cxn modelId="{90D0A2B1-A3EF-47C5-9C85-43884AD39A9A}" type="presOf" srcId="{9AE79D70-0D9F-45E1-8DA7-D470ABD7CC9F}" destId="{23A609C7-8968-4ACC-9486-FA5AD863709D}" srcOrd="0" destOrd="0" presId="urn:microsoft.com/office/officeart/2008/layout/LinedList"/>
    <dgm:cxn modelId="{223A8EC6-A07D-4245-8EDB-DD4D8DDE6074}" srcId="{A21521D4-E620-4E75-A0FF-E1A9C859E484}" destId="{FC53EF30-678C-400B-B4DF-7CA1BAA3D4AE}" srcOrd="1" destOrd="0" parTransId="{EA80C17F-F55F-455E-BE4C-E29EA1B517D4}" sibTransId="{31CADAB8-A595-4E7B-B9BA-3DD2FF559334}"/>
    <dgm:cxn modelId="{4C98A7D6-2D27-408C-92DB-8D9EAD08C0AA}" type="presOf" srcId="{04179A49-B9B0-4BCB-A0D8-8CF023ADE2B9}" destId="{AB5D642A-C796-4540-953D-7A0093D83B18}" srcOrd="0" destOrd="0" presId="urn:microsoft.com/office/officeart/2008/layout/LinedList"/>
    <dgm:cxn modelId="{77A9F3DF-FAFB-4641-B8E5-942A37140BB2}" type="presOf" srcId="{12683949-ADAC-484A-885F-D285132ABF07}" destId="{36A06337-4EB1-4602-93E0-BA1978AEA7D5}" srcOrd="0" destOrd="0" presId="urn:microsoft.com/office/officeart/2008/layout/LinedList"/>
    <dgm:cxn modelId="{6BA22FEE-73D3-42F7-85C5-FFED9BB503B9}" srcId="{A21521D4-E620-4E75-A0FF-E1A9C859E484}" destId="{12683949-ADAC-484A-885F-D285132ABF07}" srcOrd="3" destOrd="0" parTransId="{965C715C-452E-446A-9568-3BC90CABB8D7}" sibTransId="{B2239303-5E78-4300-ABEB-9C6420DCF519}"/>
    <dgm:cxn modelId="{2D3B3994-6851-422A-9223-C60011842E52}" type="presParOf" srcId="{CB1829AB-2211-4491-B35D-11690312706D}" destId="{1BE496F7-7848-40DF-8F56-19EA531FD83D}" srcOrd="0" destOrd="0" presId="urn:microsoft.com/office/officeart/2008/layout/LinedList"/>
    <dgm:cxn modelId="{32030509-4319-43D3-8B9F-E0D91C024CD3}" type="presParOf" srcId="{CB1829AB-2211-4491-B35D-11690312706D}" destId="{6FA219F7-FEC0-41F7-93E1-4C14861CFC81}" srcOrd="1" destOrd="0" presId="urn:microsoft.com/office/officeart/2008/layout/LinedList"/>
    <dgm:cxn modelId="{F189FB6E-3503-4981-A9CF-3E9131A12775}" type="presParOf" srcId="{6FA219F7-FEC0-41F7-93E1-4C14861CFC81}" destId="{AB5D642A-C796-4540-953D-7A0093D83B18}" srcOrd="0" destOrd="0" presId="urn:microsoft.com/office/officeart/2008/layout/LinedList"/>
    <dgm:cxn modelId="{B86DF3D4-ED53-4F2D-9CF1-75E5F12E71AE}" type="presParOf" srcId="{6FA219F7-FEC0-41F7-93E1-4C14861CFC81}" destId="{A274F4B7-129E-4660-B8B8-9EE867065E15}" srcOrd="1" destOrd="0" presId="urn:microsoft.com/office/officeart/2008/layout/LinedList"/>
    <dgm:cxn modelId="{092120C6-521E-45A3-A538-BADA501CC9BD}" type="presParOf" srcId="{CB1829AB-2211-4491-B35D-11690312706D}" destId="{E98AB72C-5DA7-4E68-9CAF-EE6E1D074743}" srcOrd="2" destOrd="0" presId="urn:microsoft.com/office/officeart/2008/layout/LinedList"/>
    <dgm:cxn modelId="{10F0F9B7-086F-4491-9EAF-4887104A9923}" type="presParOf" srcId="{CB1829AB-2211-4491-B35D-11690312706D}" destId="{08721D27-CE2C-45DE-A851-A64489080D8A}" srcOrd="3" destOrd="0" presId="urn:microsoft.com/office/officeart/2008/layout/LinedList"/>
    <dgm:cxn modelId="{3DEF6A47-271D-45A9-9DFE-8F5EFE7C0986}" type="presParOf" srcId="{08721D27-CE2C-45DE-A851-A64489080D8A}" destId="{CDDFC0F5-B146-4CB9-A34A-5AEF19D07A8D}" srcOrd="0" destOrd="0" presId="urn:microsoft.com/office/officeart/2008/layout/LinedList"/>
    <dgm:cxn modelId="{C635B614-22EF-46A0-852C-54D3924793EB}" type="presParOf" srcId="{08721D27-CE2C-45DE-A851-A64489080D8A}" destId="{E142C593-B565-4C56-B0D8-9940E4EDEF9B}" srcOrd="1" destOrd="0" presId="urn:microsoft.com/office/officeart/2008/layout/LinedList"/>
    <dgm:cxn modelId="{7DB26A0C-DDFF-4595-BFB2-78CF77EA5D8E}" type="presParOf" srcId="{CB1829AB-2211-4491-B35D-11690312706D}" destId="{AA1F1CD9-C490-47F4-979A-83D7CF218E5B}" srcOrd="4" destOrd="0" presId="urn:microsoft.com/office/officeart/2008/layout/LinedList"/>
    <dgm:cxn modelId="{D2D3793F-860E-4187-B3C3-1BDAA038F983}" type="presParOf" srcId="{CB1829AB-2211-4491-B35D-11690312706D}" destId="{7238DE59-285C-4A45-A475-EBB55C49E5FA}" srcOrd="5" destOrd="0" presId="urn:microsoft.com/office/officeart/2008/layout/LinedList"/>
    <dgm:cxn modelId="{C1D546FA-4CFA-4A95-98D5-EE0E3B618800}" type="presParOf" srcId="{7238DE59-285C-4A45-A475-EBB55C49E5FA}" destId="{43870E1A-20DA-4E23-83A7-F1D7E2978DB8}" srcOrd="0" destOrd="0" presId="urn:microsoft.com/office/officeart/2008/layout/LinedList"/>
    <dgm:cxn modelId="{20391BCD-6FB8-4D3A-AC2C-240CED3C7606}" type="presParOf" srcId="{7238DE59-285C-4A45-A475-EBB55C49E5FA}" destId="{17398412-A560-4E33-B6E2-EB9E03F0FE57}" srcOrd="1" destOrd="0" presId="urn:microsoft.com/office/officeart/2008/layout/LinedList"/>
    <dgm:cxn modelId="{A0237735-65DC-4207-8F3A-17BFAEB4F9F5}" type="presParOf" srcId="{CB1829AB-2211-4491-B35D-11690312706D}" destId="{F4A57CB0-09C8-4268-AE5B-453BC2792C17}" srcOrd="6" destOrd="0" presId="urn:microsoft.com/office/officeart/2008/layout/LinedList"/>
    <dgm:cxn modelId="{2365153B-39F6-469A-A6E4-8B348EC17DFB}" type="presParOf" srcId="{CB1829AB-2211-4491-B35D-11690312706D}" destId="{AECCE629-998C-46F4-97B8-FCF8DAC1AD6A}" srcOrd="7" destOrd="0" presId="urn:microsoft.com/office/officeart/2008/layout/LinedList"/>
    <dgm:cxn modelId="{1E3CBFAA-E4F3-4D14-9B37-F5F0A95243EC}" type="presParOf" srcId="{AECCE629-998C-46F4-97B8-FCF8DAC1AD6A}" destId="{36A06337-4EB1-4602-93E0-BA1978AEA7D5}" srcOrd="0" destOrd="0" presId="urn:microsoft.com/office/officeart/2008/layout/LinedList"/>
    <dgm:cxn modelId="{44FB8447-02F7-41C9-8572-BFD68B5F45ED}" type="presParOf" srcId="{AECCE629-998C-46F4-97B8-FCF8DAC1AD6A}" destId="{3506B3C1-8C12-48FF-A813-5CCD455F055C}" srcOrd="1" destOrd="0" presId="urn:microsoft.com/office/officeart/2008/layout/LinedList"/>
    <dgm:cxn modelId="{26C195A8-7E80-4F51-8A99-274153160152}" type="presParOf" srcId="{CB1829AB-2211-4491-B35D-11690312706D}" destId="{794EBF33-C858-4F74-B08C-60C096101CEA}" srcOrd="8" destOrd="0" presId="urn:microsoft.com/office/officeart/2008/layout/LinedList"/>
    <dgm:cxn modelId="{6710FAFA-7435-48E5-904C-13F00D7EED75}" type="presParOf" srcId="{CB1829AB-2211-4491-B35D-11690312706D}" destId="{7D4DECCD-2E69-495C-8567-ACE768283240}" srcOrd="9" destOrd="0" presId="urn:microsoft.com/office/officeart/2008/layout/LinedList"/>
    <dgm:cxn modelId="{502EA800-DDD5-4ACD-8A90-83E391FBE01E}" type="presParOf" srcId="{7D4DECCD-2E69-495C-8567-ACE768283240}" destId="{23A609C7-8968-4ACC-9486-FA5AD863709D}" srcOrd="0" destOrd="0" presId="urn:microsoft.com/office/officeart/2008/layout/LinedList"/>
    <dgm:cxn modelId="{5AE0A0F5-5C9E-4202-940F-8B54BAAE5496}" type="presParOf" srcId="{7D4DECCD-2E69-495C-8567-ACE768283240}" destId="{A323BF02-B4E7-4177-82E0-563B4D42AF7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6DC0785-CD4D-454F-B769-7F2EAFC2F77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bs-Latn-BA"/>
        </a:p>
      </dgm:t>
    </dgm:pt>
    <dgm:pt modelId="{3AEFDF33-2657-4C7D-B68B-F844EEF224C0}">
      <dgm:prSet/>
      <dgm:spPr/>
      <dgm:t>
        <a:bodyPr/>
        <a:lstStyle/>
        <a:p>
          <a:pPr rtl="0"/>
          <a:r>
            <a:rPr lang="bs-Latn-BA" b="1"/>
            <a:t>KONKURENTSKI ZAHTJEV ZA DOSTAVU PONUDA</a:t>
          </a:r>
          <a:endParaRPr lang="bs-Latn-BA"/>
        </a:p>
      </dgm:t>
    </dgm:pt>
    <dgm:pt modelId="{077FBA39-E264-442F-86B8-05DB9EA773D7}" type="parTrans" cxnId="{51070855-6B35-45C7-8310-031E32B2884D}">
      <dgm:prSet/>
      <dgm:spPr/>
      <dgm:t>
        <a:bodyPr/>
        <a:lstStyle/>
        <a:p>
          <a:endParaRPr lang="bs-Latn-BA"/>
        </a:p>
      </dgm:t>
    </dgm:pt>
    <dgm:pt modelId="{8E0C9083-A128-45A5-806E-F0062BE82E3D}" type="sibTrans" cxnId="{51070855-6B35-45C7-8310-031E32B2884D}">
      <dgm:prSet/>
      <dgm:spPr/>
      <dgm:t>
        <a:bodyPr/>
        <a:lstStyle/>
        <a:p>
          <a:endParaRPr lang="bs-Latn-BA"/>
        </a:p>
      </dgm:t>
    </dgm:pt>
    <dgm:pt modelId="{F407F735-F75A-41F3-9B36-6CA75729B5BB}" type="pres">
      <dgm:prSet presAssocID="{26DC0785-CD4D-454F-B769-7F2EAFC2F77B}" presName="linearFlow" presStyleCnt="0">
        <dgm:presLayoutVars>
          <dgm:dir/>
          <dgm:resizeHandles val="exact"/>
        </dgm:presLayoutVars>
      </dgm:prSet>
      <dgm:spPr/>
    </dgm:pt>
    <dgm:pt modelId="{F72BC41D-8702-4805-A725-117074547CA6}" type="pres">
      <dgm:prSet presAssocID="{3AEFDF33-2657-4C7D-B68B-F844EEF224C0}" presName="composite" presStyleCnt="0"/>
      <dgm:spPr/>
    </dgm:pt>
    <dgm:pt modelId="{75797857-2E0D-4921-877B-088320D9272F}" type="pres">
      <dgm:prSet presAssocID="{3AEFDF33-2657-4C7D-B68B-F844EEF224C0}" presName="imgShp" presStyleLbl="fgImgPlace1" presStyleIdx="0" presStyleCnt="1" custScaleX="138882" custScaleY="130098" custLinFactNeighborX="-784" custLinFactNeighborY="0"/>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59A3DF2B-2E0E-4C79-926D-E6176F572897}" type="pres">
      <dgm:prSet presAssocID="{3AEFDF33-2657-4C7D-B68B-F844EEF224C0}" presName="txShp" presStyleLbl="node1" presStyleIdx="0" presStyleCnt="1" custScaleX="113944">
        <dgm:presLayoutVars>
          <dgm:bulletEnabled val="1"/>
        </dgm:presLayoutVars>
      </dgm:prSet>
      <dgm:spPr/>
    </dgm:pt>
  </dgm:ptLst>
  <dgm:cxnLst>
    <dgm:cxn modelId="{51070855-6B35-45C7-8310-031E32B2884D}" srcId="{26DC0785-CD4D-454F-B769-7F2EAFC2F77B}" destId="{3AEFDF33-2657-4C7D-B68B-F844EEF224C0}" srcOrd="0" destOrd="0" parTransId="{077FBA39-E264-442F-86B8-05DB9EA773D7}" sibTransId="{8E0C9083-A128-45A5-806E-F0062BE82E3D}"/>
    <dgm:cxn modelId="{B0466C9A-439F-49F7-A044-82CA76597D20}" type="presOf" srcId="{26DC0785-CD4D-454F-B769-7F2EAFC2F77B}" destId="{F407F735-F75A-41F3-9B36-6CA75729B5BB}" srcOrd="0" destOrd="0" presId="urn:microsoft.com/office/officeart/2005/8/layout/vList3"/>
    <dgm:cxn modelId="{355C31ED-E346-4922-A1DB-2603A87575D4}" type="presOf" srcId="{3AEFDF33-2657-4C7D-B68B-F844EEF224C0}" destId="{59A3DF2B-2E0E-4C79-926D-E6176F572897}" srcOrd="0" destOrd="0" presId="urn:microsoft.com/office/officeart/2005/8/layout/vList3"/>
    <dgm:cxn modelId="{19BFAA0A-0D43-4007-BB68-574561351683}" type="presParOf" srcId="{F407F735-F75A-41F3-9B36-6CA75729B5BB}" destId="{F72BC41D-8702-4805-A725-117074547CA6}" srcOrd="0" destOrd="0" presId="urn:microsoft.com/office/officeart/2005/8/layout/vList3"/>
    <dgm:cxn modelId="{C1F6C837-E856-4D0F-9F43-6193ACFEAC69}" type="presParOf" srcId="{F72BC41D-8702-4805-A725-117074547CA6}" destId="{75797857-2E0D-4921-877B-088320D9272F}" srcOrd="0" destOrd="0" presId="urn:microsoft.com/office/officeart/2005/8/layout/vList3"/>
    <dgm:cxn modelId="{FBB0EB88-1AA6-4708-9B8C-47D70E7B4287}" type="presParOf" srcId="{F72BC41D-8702-4805-A725-117074547CA6}" destId="{59A3DF2B-2E0E-4C79-926D-E6176F57289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AD4507A-AD23-4A69-A8AA-CD84F8992F8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bs-Latn-BA"/>
        </a:p>
      </dgm:t>
    </dgm:pt>
    <dgm:pt modelId="{31710670-A91F-45A6-8E53-DD4CF5B43638}">
      <dgm:prSet/>
      <dgm:spPr>
        <a:solidFill>
          <a:schemeClr val="accent5">
            <a:lumMod val="75000"/>
          </a:schemeClr>
        </a:solidFill>
      </dgm:spPr>
      <dgm:t>
        <a:bodyPr/>
        <a:lstStyle/>
        <a:p>
          <a:pPr rtl="0"/>
          <a:r>
            <a:rPr lang="hr-HR" dirty="0"/>
            <a:t>(2) Ugovorni organ provodi postupak konkurentskog zahtjeva za dostavu ponuda u slučaju da je procijenjena vrijednost nabavke robe, ili usluge manja od iznosa od 50.000,00 KM, odnosno kada je za nabavku radova procijenjena vrijednost manja od iznosa od 80.000,00 KM, </a:t>
          </a:r>
          <a:r>
            <a:rPr lang="hr-HR" b="1" u="sng" dirty="0"/>
            <a:t>pri čemu ni ukupna procijenjena vrijednost istovrsnih nabavki na godišnjem nivou nije jednaka ili veća od 50.000,00 KM za robu ili usluge, odnosno 80.000,00 KM za radove.</a:t>
          </a:r>
          <a:endParaRPr lang="bs-Latn-BA" dirty="0"/>
        </a:p>
      </dgm:t>
    </dgm:pt>
    <dgm:pt modelId="{5AFE4614-4DF2-466F-9CB8-64E8D2915C89}" type="parTrans" cxnId="{401AA03D-15B6-402A-84F9-8CDBB4CC7A1A}">
      <dgm:prSet/>
      <dgm:spPr/>
      <dgm:t>
        <a:bodyPr/>
        <a:lstStyle/>
        <a:p>
          <a:endParaRPr lang="bs-Latn-BA"/>
        </a:p>
      </dgm:t>
    </dgm:pt>
    <dgm:pt modelId="{0E1CBA82-3579-4440-A4EB-1A4BFC75CF4C}" type="sibTrans" cxnId="{401AA03D-15B6-402A-84F9-8CDBB4CC7A1A}">
      <dgm:prSet/>
      <dgm:spPr/>
      <dgm:t>
        <a:bodyPr/>
        <a:lstStyle/>
        <a:p>
          <a:endParaRPr lang="bs-Latn-BA"/>
        </a:p>
      </dgm:t>
    </dgm:pt>
    <dgm:pt modelId="{B64631EE-5883-4456-BF1D-F3CD8F792C63}" type="pres">
      <dgm:prSet presAssocID="{CAD4507A-AD23-4A69-A8AA-CD84F8992F87}" presName="linear" presStyleCnt="0">
        <dgm:presLayoutVars>
          <dgm:animLvl val="lvl"/>
          <dgm:resizeHandles val="exact"/>
        </dgm:presLayoutVars>
      </dgm:prSet>
      <dgm:spPr/>
    </dgm:pt>
    <dgm:pt modelId="{FFEF1BFF-7B3F-4FC3-997B-48A61AB16739}" type="pres">
      <dgm:prSet presAssocID="{31710670-A91F-45A6-8E53-DD4CF5B43638}" presName="parentText" presStyleLbl="node1" presStyleIdx="0" presStyleCnt="1">
        <dgm:presLayoutVars>
          <dgm:chMax val="0"/>
          <dgm:bulletEnabled val="1"/>
        </dgm:presLayoutVars>
      </dgm:prSet>
      <dgm:spPr/>
    </dgm:pt>
  </dgm:ptLst>
  <dgm:cxnLst>
    <dgm:cxn modelId="{401AA03D-15B6-402A-84F9-8CDBB4CC7A1A}" srcId="{CAD4507A-AD23-4A69-A8AA-CD84F8992F87}" destId="{31710670-A91F-45A6-8E53-DD4CF5B43638}" srcOrd="0" destOrd="0" parTransId="{5AFE4614-4DF2-466F-9CB8-64E8D2915C89}" sibTransId="{0E1CBA82-3579-4440-A4EB-1A4BFC75CF4C}"/>
    <dgm:cxn modelId="{19C7D98B-8002-4FC1-8FBE-A0C2732009AA}" type="presOf" srcId="{CAD4507A-AD23-4A69-A8AA-CD84F8992F87}" destId="{B64631EE-5883-4456-BF1D-F3CD8F792C63}" srcOrd="0" destOrd="0" presId="urn:microsoft.com/office/officeart/2005/8/layout/vList2"/>
    <dgm:cxn modelId="{DFE8E2E4-E88B-438F-B90D-359704FD7077}" type="presOf" srcId="{31710670-A91F-45A6-8E53-DD4CF5B43638}" destId="{FFEF1BFF-7B3F-4FC3-997B-48A61AB16739}" srcOrd="0" destOrd="0" presId="urn:microsoft.com/office/officeart/2005/8/layout/vList2"/>
    <dgm:cxn modelId="{BC1FB1FC-E87D-4606-880E-F77DC4D28CCE}" type="presParOf" srcId="{B64631EE-5883-4456-BF1D-F3CD8F792C63}" destId="{FFEF1BFF-7B3F-4FC3-997B-48A61AB1673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DDE8A65-EA66-4ADE-87B9-59B689AF6DD0}"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bs-Latn-BA"/>
        </a:p>
      </dgm:t>
    </dgm:pt>
    <dgm:pt modelId="{5306D00B-9C32-4189-8151-329162D53198}">
      <dgm:prSet custT="1"/>
      <dgm:spPr/>
      <dgm:t>
        <a:bodyPr/>
        <a:lstStyle/>
        <a:p>
          <a:pPr rtl="0"/>
          <a:r>
            <a:rPr lang="hr-BA" sz="1800" dirty="0">
              <a:solidFill>
                <a:schemeClr val="tx1"/>
              </a:solidFill>
            </a:rPr>
            <a:t>(1)   U</a:t>
          </a:r>
          <a:r>
            <a:rPr lang="hr-BA" sz="1600" dirty="0">
              <a:solidFill>
                <a:schemeClr val="tx1"/>
              </a:solidFill>
            </a:rPr>
            <a:t>govorni organ priprema </a:t>
          </a:r>
          <a:r>
            <a:rPr lang="hr-BA" sz="1800" b="1" dirty="0">
              <a:solidFill>
                <a:schemeClr val="tx1"/>
              </a:solidFill>
            </a:rPr>
            <a:t>pojednostavljenu tendersku dokumentaciju </a:t>
          </a:r>
          <a:r>
            <a:rPr lang="hr-BA" sz="1600" dirty="0">
              <a:solidFill>
                <a:schemeClr val="tx1"/>
              </a:solidFill>
            </a:rPr>
            <a:t>koja sadrži: opis/tehničku specifikaciju predmeta nabavke, minimum dokumenata </a:t>
          </a:r>
          <a:r>
            <a:rPr lang="hr-BA" sz="1600" b="1" dirty="0">
              <a:solidFill>
                <a:schemeClr val="tx1"/>
              </a:solidFill>
            </a:rPr>
            <a:t>kojim se dokazuje kvalifikovanost ponuđača (ako ih zahtijeva)</a:t>
          </a:r>
          <a:r>
            <a:rPr lang="hr-BA" sz="1600" dirty="0">
              <a:solidFill>
                <a:schemeClr val="tx1"/>
              </a:solidFill>
            </a:rPr>
            <a:t>, rok za dostavljanje ponuda i način pripreme i dostavljanja ponuda.</a:t>
          </a:r>
          <a:endParaRPr lang="bs-Latn-BA" sz="1600" dirty="0">
            <a:solidFill>
              <a:schemeClr val="tx1"/>
            </a:solidFill>
          </a:endParaRPr>
        </a:p>
      </dgm:t>
    </dgm:pt>
    <dgm:pt modelId="{01586353-D005-48B6-822E-038FDCE33836}" type="parTrans" cxnId="{127F2926-B862-4BFC-B0ED-414F6262BF4B}">
      <dgm:prSet/>
      <dgm:spPr/>
      <dgm:t>
        <a:bodyPr/>
        <a:lstStyle/>
        <a:p>
          <a:endParaRPr lang="bs-Latn-BA"/>
        </a:p>
      </dgm:t>
    </dgm:pt>
    <dgm:pt modelId="{0DEF0E44-C814-4621-BD20-2FDA8761BF7E}" type="sibTrans" cxnId="{127F2926-B862-4BFC-B0ED-414F6262BF4B}">
      <dgm:prSet/>
      <dgm:spPr/>
      <dgm:t>
        <a:bodyPr/>
        <a:lstStyle/>
        <a:p>
          <a:endParaRPr lang="bs-Latn-BA"/>
        </a:p>
      </dgm:t>
    </dgm:pt>
    <dgm:pt modelId="{4E16D163-2782-4C33-A6A6-E923C989920F}">
      <dgm:prSet custT="1"/>
      <dgm:spPr/>
      <dgm:t>
        <a:bodyPr/>
        <a:lstStyle/>
        <a:p>
          <a:pPr rtl="0"/>
          <a:r>
            <a:rPr lang="hr-BA" sz="1800" dirty="0">
              <a:solidFill>
                <a:schemeClr val="tx1"/>
              </a:solidFill>
            </a:rPr>
            <a:t>(2)   U postupku konkurentskog zahtjeva za dostavljanje ponuda donosi se odluka o pokretanju postupka nabavke i objavljuje obavještenje o nabavci na portalu javnih nabavki.</a:t>
          </a:r>
          <a:endParaRPr lang="bs-Latn-BA" sz="1800" dirty="0">
            <a:solidFill>
              <a:schemeClr val="tx1"/>
            </a:solidFill>
          </a:endParaRPr>
        </a:p>
      </dgm:t>
    </dgm:pt>
    <dgm:pt modelId="{CBEE4032-E242-4BEF-A2BB-CF780ED0E609}" type="parTrans" cxnId="{490E4304-2398-4A81-A1CD-F293A98F7266}">
      <dgm:prSet/>
      <dgm:spPr/>
      <dgm:t>
        <a:bodyPr/>
        <a:lstStyle/>
        <a:p>
          <a:endParaRPr lang="bs-Latn-BA"/>
        </a:p>
      </dgm:t>
    </dgm:pt>
    <dgm:pt modelId="{443C3603-A271-4B8D-A7FE-6FAF0B8EBC91}" type="sibTrans" cxnId="{490E4304-2398-4A81-A1CD-F293A98F7266}">
      <dgm:prSet/>
      <dgm:spPr/>
      <dgm:t>
        <a:bodyPr/>
        <a:lstStyle/>
        <a:p>
          <a:endParaRPr lang="bs-Latn-BA"/>
        </a:p>
      </dgm:t>
    </dgm:pt>
    <dgm:pt modelId="{61012C37-8C99-44DF-9DC3-DBC37F81FF91}">
      <dgm:prSet custT="1"/>
      <dgm:spPr/>
      <dgm:t>
        <a:bodyPr/>
        <a:lstStyle/>
        <a:p>
          <a:pPr rtl="0"/>
          <a:r>
            <a:rPr lang="hr-BA" sz="1800" dirty="0">
              <a:solidFill>
                <a:schemeClr val="tx1"/>
              </a:solidFill>
            </a:rPr>
            <a:t>(3)   Ugovorni organ određuje rok za dostavljanje  ponuda koji </a:t>
          </a:r>
          <a:r>
            <a:rPr lang="hr-BA" sz="1800" b="1" u="sng" dirty="0">
              <a:solidFill>
                <a:schemeClr val="tx1"/>
              </a:solidFill>
            </a:rPr>
            <a:t>ne može biti kraći od deset dana od dana objavljivanja obavještenja.</a:t>
          </a:r>
          <a:endParaRPr lang="bs-Latn-BA" sz="1800" b="1" u="sng" dirty="0">
            <a:solidFill>
              <a:schemeClr val="tx1"/>
            </a:solidFill>
          </a:endParaRPr>
        </a:p>
      </dgm:t>
    </dgm:pt>
    <dgm:pt modelId="{F67890B0-5AB7-467D-BEFA-788A667DDD23}" type="parTrans" cxnId="{9EC3DE9C-69C9-4DEB-8C99-B5CDA1828F3A}">
      <dgm:prSet/>
      <dgm:spPr/>
      <dgm:t>
        <a:bodyPr/>
        <a:lstStyle/>
        <a:p>
          <a:endParaRPr lang="bs-Latn-BA"/>
        </a:p>
      </dgm:t>
    </dgm:pt>
    <dgm:pt modelId="{6E346362-91AC-48E7-AE9E-A804AA745D6A}" type="sibTrans" cxnId="{9EC3DE9C-69C9-4DEB-8C99-B5CDA1828F3A}">
      <dgm:prSet/>
      <dgm:spPr/>
      <dgm:t>
        <a:bodyPr/>
        <a:lstStyle/>
        <a:p>
          <a:endParaRPr lang="bs-Latn-BA"/>
        </a:p>
      </dgm:t>
    </dgm:pt>
    <dgm:pt modelId="{283C4889-DF2F-481C-8027-E6F56C836E05}">
      <dgm:prSet custT="1"/>
      <dgm:spPr/>
      <dgm:t>
        <a:bodyPr/>
        <a:lstStyle/>
        <a:p>
          <a:pPr rtl="0"/>
          <a:r>
            <a:rPr lang="bs-Latn-BA" sz="1800" dirty="0"/>
            <a:t>(4) Ponuđač može zatražiti pojašnjenje tenderske dokumentacije najkasnije tri dana prije isteka roka za preuzimanje tenderske dokumentacije</a:t>
          </a:r>
        </a:p>
      </dgm:t>
    </dgm:pt>
    <dgm:pt modelId="{C69DBC3E-33C2-469F-9CAD-C66627AE49FD}" type="parTrans" cxnId="{8047E33D-2E48-4965-A4B1-5BF783741FC4}">
      <dgm:prSet/>
      <dgm:spPr/>
      <dgm:t>
        <a:bodyPr/>
        <a:lstStyle/>
        <a:p>
          <a:endParaRPr lang="bs-Latn-BA"/>
        </a:p>
      </dgm:t>
    </dgm:pt>
    <dgm:pt modelId="{17E33E82-5A18-4D77-B05E-41C445DC7222}" type="sibTrans" cxnId="{8047E33D-2E48-4965-A4B1-5BF783741FC4}">
      <dgm:prSet/>
      <dgm:spPr/>
      <dgm:t>
        <a:bodyPr/>
        <a:lstStyle/>
        <a:p>
          <a:endParaRPr lang="bs-Latn-BA"/>
        </a:p>
      </dgm:t>
    </dgm:pt>
    <dgm:pt modelId="{A0C9CD7E-93FF-449C-BBB2-026E1D09B661}">
      <dgm:prSet custT="1"/>
      <dgm:spPr/>
      <dgm:t>
        <a:bodyPr/>
        <a:lstStyle/>
        <a:p>
          <a:pPr rtl="0"/>
          <a:r>
            <a:rPr lang="hr-BA" sz="1600" dirty="0"/>
            <a:t>(</a:t>
          </a:r>
          <a:r>
            <a:rPr lang="hr-BA" sz="1800" dirty="0"/>
            <a:t>5)   Ugovorni organ imenuje komisiju za javnu nabavku i predviđa javno otvaranje ponuda</a:t>
          </a:r>
          <a:r>
            <a:rPr lang="hr-BA" sz="1300" dirty="0"/>
            <a:t>.</a:t>
          </a:r>
          <a:endParaRPr lang="bs-Latn-BA" sz="1300" dirty="0"/>
        </a:p>
      </dgm:t>
    </dgm:pt>
    <dgm:pt modelId="{C2285583-382C-45D2-B53A-3C8026DFC371}" type="parTrans" cxnId="{B0E9828D-E191-4CF4-840B-C681D0601E63}">
      <dgm:prSet/>
      <dgm:spPr/>
      <dgm:t>
        <a:bodyPr/>
        <a:lstStyle/>
        <a:p>
          <a:endParaRPr lang="bs-Latn-BA"/>
        </a:p>
      </dgm:t>
    </dgm:pt>
    <dgm:pt modelId="{35981CAC-640A-464A-9A21-B402471E8D6C}" type="sibTrans" cxnId="{B0E9828D-E191-4CF4-840B-C681D0601E63}">
      <dgm:prSet/>
      <dgm:spPr/>
      <dgm:t>
        <a:bodyPr/>
        <a:lstStyle/>
        <a:p>
          <a:endParaRPr lang="bs-Latn-BA"/>
        </a:p>
      </dgm:t>
    </dgm:pt>
    <dgm:pt modelId="{DBB552C5-C9D1-4BBB-8749-C442216D5C5A}" type="pres">
      <dgm:prSet presAssocID="{3DDE8A65-EA66-4ADE-87B9-59B689AF6DD0}" presName="Name0" presStyleCnt="0">
        <dgm:presLayoutVars>
          <dgm:dir/>
          <dgm:resizeHandles val="exact"/>
        </dgm:presLayoutVars>
      </dgm:prSet>
      <dgm:spPr/>
    </dgm:pt>
    <dgm:pt modelId="{0C9E5ECA-4021-4EA2-89B5-41A1E67E2D1D}" type="pres">
      <dgm:prSet presAssocID="{5306D00B-9C32-4189-8151-329162D53198}" presName="node" presStyleLbl="node1" presStyleIdx="0" presStyleCnt="5">
        <dgm:presLayoutVars>
          <dgm:bulletEnabled val="1"/>
        </dgm:presLayoutVars>
      </dgm:prSet>
      <dgm:spPr/>
    </dgm:pt>
    <dgm:pt modelId="{EEC1D539-959C-400F-8984-B963D04F85C9}" type="pres">
      <dgm:prSet presAssocID="{0DEF0E44-C814-4621-BD20-2FDA8761BF7E}" presName="sibTrans" presStyleCnt="0"/>
      <dgm:spPr/>
    </dgm:pt>
    <dgm:pt modelId="{72991E82-49D0-4C30-B995-EAD697AAA42B}" type="pres">
      <dgm:prSet presAssocID="{4E16D163-2782-4C33-A6A6-E923C989920F}" presName="node" presStyleLbl="node1" presStyleIdx="1" presStyleCnt="5">
        <dgm:presLayoutVars>
          <dgm:bulletEnabled val="1"/>
        </dgm:presLayoutVars>
      </dgm:prSet>
      <dgm:spPr/>
    </dgm:pt>
    <dgm:pt modelId="{9324418A-AC83-4FEC-A5E2-9AFC4C7429EC}" type="pres">
      <dgm:prSet presAssocID="{443C3603-A271-4B8D-A7FE-6FAF0B8EBC91}" presName="sibTrans" presStyleCnt="0"/>
      <dgm:spPr/>
    </dgm:pt>
    <dgm:pt modelId="{7D05A625-E2CC-4FAE-9362-30BE0C80BA43}" type="pres">
      <dgm:prSet presAssocID="{61012C37-8C99-44DF-9DC3-DBC37F81FF91}" presName="node" presStyleLbl="node1" presStyleIdx="2" presStyleCnt="5">
        <dgm:presLayoutVars>
          <dgm:bulletEnabled val="1"/>
        </dgm:presLayoutVars>
      </dgm:prSet>
      <dgm:spPr/>
    </dgm:pt>
    <dgm:pt modelId="{3C694E76-C3EE-48E7-9DF3-C28A1824BC1E}" type="pres">
      <dgm:prSet presAssocID="{6E346362-91AC-48E7-AE9E-A804AA745D6A}" presName="sibTrans" presStyleCnt="0"/>
      <dgm:spPr/>
    </dgm:pt>
    <dgm:pt modelId="{C08A6349-C369-49B3-A292-376B3ED786A2}" type="pres">
      <dgm:prSet presAssocID="{283C4889-DF2F-481C-8027-E6F56C836E05}" presName="node" presStyleLbl="node1" presStyleIdx="3" presStyleCnt="5">
        <dgm:presLayoutVars>
          <dgm:bulletEnabled val="1"/>
        </dgm:presLayoutVars>
      </dgm:prSet>
      <dgm:spPr/>
    </dgm:pt>
    <dgm:pt modelId="{0EEB7659-89C4-4CA6-A00C-CE1419D9BA1F}" type="pres">
      <dgm:prSet presAssocID="{17E33E82-5A18-4D77-B05E-41C445DC7222}" presName="sibTrans" presStyleCnt="0"/>
      <dgm:spPr/>
    </dgm:pt>
    <dgm:pt modelId="{75D529E7-BEBD-426C-A7C8-50084FD91D9A}" type="pres">
      <dgm:prSet presAssocID="{A0C9CD7E-93FF-449C-BBB2-026E1D09B661}" presName="node" presStyleLbl="node1" presStyleIdx="4" presStyleCnt="5">
        <dgm:presLayoutVars>
          <dgm:bulletEnabled val="1"/>
        </dgm:presLayoutVars>
      </dgm:prSet>
      <dgm:spPr/>
    </dgm:pt>
  </dgm:ptLst>
  <dgm:cxnLst>
    <dgm:cxn modelId="{490E4304-2398-4A81-A1CD-F293A98F7266}" srcId="{3DDE8A65-EA66-4ADE-87B9-59B689AF6DD0}" destId="{4E16D163-2782-4C33-A6A6-E923C989920F}" srcOrd="1" destOrd="0" parTransId="{CBEE4032-E242-4BEF-A2BB-CF780ED0E609}" sibTransId="{443C3603-A271-4B8D-A7FE-6FAF0B8EBC91}"/>
    <dgm:cxn modelId="{127F2926-B862-4BFC-B0ED-414F6262BF4B}" srcId="{3DDE8A65-EA66-4ADE-87B9-59B689AF6DD0}" destId="{5306D00B-9C32-4189-8151-329162D53198}" srcOrd="0" destOrd="0" parTransId="{01586353-D005-48B6-822E-038FDCE33836}" sibTransId="{0DEF0E44-C814-4621-BD20-2FDA8761BF7E}"/>
    <dgm:cxn modelId="{8047E33D-2E48-4965-A4B1-5BF783741FC4}" srcId="{3DDE8A65-EA66-4ADE-87B9-59B689AF6DD0}" destId="{283C4889-DF2F-481C-8027-E6F56C836E05}" srcOrd="3" destOrd="0" parTransId="{C69DBC3E-33C2-469F-9CAD-C66627AE49FD}" sibTransId="{17E33E82-5A18-4D77-B05E-41C445DC7222}"/>
    <dgm:cxn modelId="{87FB826D-5BB6-498C-88D9-80FD89F4C194}" type="presOf" srcId="{3DDE8A65-EA66-4ADE-87B9-59B689AF6DD0}" destId="{DBB552C5-C9D1-4BBB-8749-C442216D5C5A}" srcOrd="0" destOrd="0" presId="urn:microsoft.com/office/officeart/2005/8/layout/hList6"/>
    <dgm:cxn modelId="{0B36E76F-5FC8-427E-B672-55335A31A1E7}" type="presOf" srcId="{4E16D163-2782-4C33-A6A6-E923C989920F}" destId="{72991E82-49D0-4C30-B995-EAD697AAA42B}" srcOrd="0" destOrd="0" presId="urn:microsoft.com/office/officeart/2005/8/layout/hList6"/>
    <dgm:cxn modelId="{7BD64A7A-C168-48C6-BC19-9C26F06476A6}" type="presOf" srcId="{283C4889-DF2F-481C-8027-E6F56C836E05}" destId="{C08A6349-C369-49B3-A292-376B3ED786A2}" srcOrd="0" destOrd="0" presId="urn:microsoft.com/office/officeart/2005/8/layout/hList6"/>
    <dgm:cxn modelId="{B0E9828D-E191-4CF4-840B-C681D0601E63}" srcId="{3DDE8A65-EA66-4ADE-87B9-59B689AF6DD0}" destId="{A0C9CD7E-93FF-449C-BBB2-026E1D09B661}" srcOrd="4" destOrd="0" parTransId="{C2285583-382C-45D2-B53A-3C8026DFC371}" sibTransId="{35981CAC-640A-464A-9A21-B402471E8D6C}"/>
    <dgm:cxn modelId="{789B4993-F09C-4AB7-BCC3-7DA92D92D3DA}" type="presOf" srcId="{5306D00B-9C32-4189-8151-329162D53198}" destId="{0C9E5ECA-4021-4EA2-89B5-41A1E67E2D1D}" srcOrd="0" destOrd="0" presId="urn:microsoft.com/office/officeart/2005/8/layout/hList6"/>
    <dgm:cxn modelId="{9EC3DE9C-69C9-4DEB-8C99-B5CDA1828F3A}" srcId="{3DDE8A65-EA66-4ADE-87B9-59B689AF6DD0}" destId="{61012C37-8C99-44DF-9DC3-DBC37F81FF91}" srcOrd="2" destOrd="0" parTransId="{F67890B0-5AB7-467D-BEFA-788A667DDD23}" sibTransId="{6E346362-91AC-48E7-AE9E-A804AA745D6A}"/>
    <dgm:cxn modelId="{B49B3FA5-5C51-42BC-A966-FB38DD5E54E1}" type="presOf" srcId="{61012C37-8C99-44DF-9DC3-DBC37F81FF91}" destId="{7D05A625-E2CC-4FAE-9362-30BE0C80BA43}" srcOrd="0" destOrd="0" presId="urn:microsoft.com/office/officeart/2005/8/layout/hList6"/>
    <dgm:cxn modelId="{CC15B5DF-701C-4B85-8129-594F43EF6F5D}" type="presOf" srcId="{A0C9CD7E-93FF-449C-BBB2-026E1D09B661}" destId="{75D529E7-BEBD-426C-A7C8-50084FD91D9A}" srcOrd="0" destOrd="0" presId="urn:microsoft.com/office/officeart/2005/8/layout/hList6"/>
    <dgm:cxn modelId="{F869FC2F-0430-4093-8F09-1F824150CFE6}" type="presParOf" srcId="{DBB552C5-C9D1-4BBB-8749-C442216D5C5A}" destId="{0C9E5ECA-4021-4EA2-89B5-41A1E67E2D1D}" srcOrd="0" destOrd="0" presId="urn:microsoft.com/office/officeart/2005/8/layout/hList6"/>
    <dgm:cxn modelId="{E263E795-F709-406D-960C-160AD3BB552C}" type="presParOf" srcId="{DBB552C5-C9D1-4BBB-8749-C442216D5C5A}" destId="{EEC1D539-959C-400F-8984-B963D04F85C9}" srcOrd="1" destOrd="0" presId="urn:microsoft.com/office/officeart/2005/8/layout/hList6"/>
    <dgm:cxn modelId="{405BA52D-EE07-4098-99E6-C2EA76B828A9}" type="presParOf" srcId="{DBB552C5-C9D1-4BBB-8749-C442216D5C5A}" destId="{72991E82-49D0-4C30-B995-EAD697AAA42B}" srcOrd="2" destOrd="0" presId="urn:microsoft.com/office/officeart/2005/8/layout/hList6"/>
    <dgm:cxn modelId="{E59AEDDE-4134-4424-8357-774E3FBDF825}" type="presParOf" srcId="{DBB552C5-C9D1-4BBB-8749-C442216D5C5A}" destId="{9324418A-AC83-4FEC-A5E2-9AFC4C7429EC}" srcOrd="3" destOrd="0" presId="urn:microsoft.com/office/officeart/2005/8/layout/hList6"/>
    <dgm:cxn modelId="{B13658A9-DDE9-42C1-811D-B9E10F0754CB}" type="presParOf" srcId="{DBB552C5-C9D1-4BBB-8749-C442216D5C5A}" destId="{7D05A625-E2CC-4FAE-9362-30BE0C80BA43}" srcOrd="4" destOrd="0" presId="urn:microsoft.com/office/officeart/2005/8/layout/hList6"/>
    <dgm:cxn modelId="{73278B6A-22EE-485F-B4CA-ED901D6129A3}" type="presParOf" srcId="{DBB552C5-C9D1-4BBB-8749-C442216D5C5A}" destId="{3C694E76-C3EE-48E7-9DF3-C28A1824BC1E}" srcOrd="5" destOrd="0" presId="urn:microsoft.com/office/officeart/2005/8/layout/hList6"/>
    <dgm:cxn modelId="{83B5718A-E73F-4F20-B0C8-D6F7AE2B487B}" type="presParOf" srcId="{DBB552C5-C9D1-4BBB-8749-C442216D5C5A}" destId="{C08A6349-C369-49B3-A292-376B3ED786A2}" srcOrd="6" destOrd="0" presId="urn:microsoft.com/office/officeart/2005/8/layout/hList6"/>
    <dgm:cxn modelId="{3889546B-5836-4AB7-B925-81A82341A5E2}" type="presParOf" srcId="{DBB552C5-C9D1-4BBB-8749-C442216D5C5A}" destId="{0EEB7659-89C4-4CA6-A00C-CE1419D9BA1F}" srcOrd="7" destOrd="0" presId="urn:microsoft.com/office/officeart/2005/8/layout/hList6"/>
    <dgm:cxn modelId="{8F3DD635-09D0-4C03-8320-EC11F7E13E96}" type="presParOf" srcId="{DBB552C5-C9D1-4BBB-8749-C442216D5C5A}" destId="{75D529E7-BEBD-426C-A7C8-50084FD91D9A}"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67EF26E-9128-4450-927E-1638A1D6299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bs-Latn-BA"/>
        </a:p>
      </dgm:t>
    </dgm:pt>
    <dgm:pt modelId="{34AE8408-324E-4853-BE2E-DDA19175A923}">
      <dgm:prSet/>
      <dgm:spPr/>
      <dgm:t>
        <a:bodyPr/>
        <a:lstStyle/>
        <a:p>
          <a:pPr rtl="0"/>
          <a:r>
            <a:rPr lang="bs-Latn-BA" dirty="0"/>
            <a:t>1 Potpisivanje Izjava o povjerljivosti i sukobu interesa </a:t>
          </a:r>
        </a:p>
      </dgm:t>
    </dgm:pt>
    <dgm:pt modelId="{235F95BF-93A0-47C9-8FB3-3BD983B88A16}" type="parTrans" cxnId="{CEF2ED37-00B4-41F3-A1E3-80AAEB82461A}">
      <dgm:prSet/>
      <dgm:spPr/>
      <dgm:t>
        <a:bodyPr/>
        <a:lstStyle/>
        <a:p>
          <a:endParaRPr lang="bs-Latn-BA"/>
        </a:p>
      </dgm:t>
    </dgm:pt>
    <dgm:pt modelId="{64939A9B-A196-4B1A-9872-21A603F44FBE}" type="sibTrans" cxnId="{CEF2ED37-00B4-41F3-A1E3-80AAEB82461A}">
      <dgm:prSet/>
      <dgm:spPr/>
      <dgm:t>
        <a:bodyPr/>
        <a:lstStyle/>
        <a:p>
          <a:endParaRPr lang="bs-Latn-BA"/>
        </a:p>
      </dgm:t>
    </dgm:pt>
    <dgm:pt modelId="{D2800094-D9CF-4AE0-BDF1-DDA96FAED7B5}">
      <dgm:prSet/>
      <dgm:spPr/>
      <dgm:t>
        <a:bodyPr/>
        <a:lstStyle/>
        <a:p>
          <a:pPr rtl="0"/>
          <a:r>
            <a:rPr lang="bs-Latn-BA" dirty="0"/>
            <a:t>2 Priprema tenderske dokumentacije (pravni, ekonomski i tehnički dio = cijela TD)</a:t>
          </a:r>
        </a:p>
      </dgm:t>
    </dgm:pt>
    <dgm:pt modelId="{29894A42-53E0-422B-B756-ABCAB7BC5E6F}" type="parTrans" cxnId="{8D0507F9-03A3-4B4D-A4D8-C089399C9E92}">
      <dgm:prSet/>
      <dgm:spPr/>
      <dgm:t>
        <a:bodyPr/>
        <a:lstStyle/>
        <a:p>
          <a:endParaRPr lang="bs-Latn-BA"/>
        </a:p>
      </dgm:t>
    </dgm:pt>
    <dgm:pt modelId="{09978301-290B-4483-9D52-CA0EB569E414}" type="sibTrans" cxnId="{8D0507F9-03A3-4B4D-A4D8-C089399C9E92}">
      <dgm:prSet/>
      <dgm:spPr/>
      <dgm:t>
        <a:bodyPr/>
        <a:lstStyle/>
        <a:p>
          <a:endParaRPr lang="bs-Latn-BA"/>
        </a:p>
      </dgm:t>
    </dgm:pt>
    <dgm:pt modelId="{D0E6B36D-4918-4302-8A0F-8FA7BE3ECD77}">
      <dgm:prSet/>
      <dgm:spPr/>
      <dgm:t>
        <a:bodyPr/>
        <a:lstStyle/>
        <a:p>
          <a:pPr rtl="0"/>
          <a:r>
            <a:rPr lang="bs-Latn-BA" dirty="0"/>
            <a:t>3 Otvaranje ponuda</a:t>
          </a:r>
        </a:p>
      </dgm:t>
    </dgm:pt>
    <dgm:pt modelId="{04DD8DA0-1C2B-4F20-B966-0FE94B17D974}" type="parTrans" cxnId="{C26A35B7-D195-4742-AA31-DB652CA472AB}">
      <dgm:prSet/>
      <dgm:spPr/>
      <dgm:t>
        <a:bodyPr/>
        <a:lstStyle/>
        <a:p>
          <a:endParaRPr lang="bs-Latn-BA"/>
        </a:p>
      </dgm:t>
    </dgm:pt>
    <dgm:pt modelId="{F312E28E-04AC-4CEF-AF7B-0B4F0EC57AAA}" type="sibTrans" cxnId="{C26A35B7-D195-4742-AA31-DB652CA472AB}">
      <dgm:prSet/>
      <dgm:spPr/>
      <dgm:t>
        <a:bodyPr/>
        <a:lstStyle/>
        <a:p>
          <a:endParaRPr lang="bs-Latn-BA"/>
        </a:p>
      </dgm:t>
    </dgm:pt>
    <dgm:pt modelId="{00D238D6-6EBD-4F35-9787-C750688F4DA2}" type="pres">
      <dgm:prSet presAssocID="{B67EF26E-9128-4450-927E-1638A1D6299A}" presName="Name0" presStyleCnt="0">
        <dgm:presLayoutVars>
          <dgm:dir/>
          <dgm:resizeHandles val="exact"/>
        </dgm:presLayoutVars>
      </dgm:prSet>
      <dgm:spPr/>
    </dgm:pt>
    <dgm:pt modelId="{C4A449CB-88F0-410D-8B19-836E98D51DD2}" type="pres">
      <dgm:prSet presAssocID="{B67EF26E-9128-4450-927E-1638A1D6299A}" presName="arrow" presStyleLbl="bgShp" presStyleIdx="0" presStyleCnt="1"/>
      <dgm:spPr/>
    </dgm:pt>
    <dgm:pt modelId="{428BEFE7-2F72-48EB-9959-E5DFAD57EAFB}" type="pres">
      <dgm:prSet presAssocID="{B67EF26E-9128-4450-927E-1638A1D6299A}" presName="points" presStyleCnt="0"/>
      <dgm:spPr/>
    </dgm:pt>
    <dgm:pt modelId="{9C1F756F-7625-407D-BD35-A90AC3F33E7B}" type="pres">
      <dgm:prSet presAssocID="{34AE8408-324E-4853-BE2E-DDA19175A923}" presName="compositeA" presStyleCnt="0"/>
      <dgm:spPr/>
    </dgm:pt>
    <dgm:pt modelId="{8606911D-24CC-487A-9C67-AA92267FC8A9}" type="pres">
      <dgm:prSet presAssocID="{34AE8408-324E-4853-BE2E-DDA19175A923}" presName="textA" presStyleLbl="revTx" presStyleIdx="0" presStyleCnt="3">
        <dgm:presLayoutVars>
          <dgm:bulletEnabled val="1"/>
        </dgm:presLayoutVars>
      </dgm:prSet>
      <dgm:spPr/>
    </dgm:pt>
    <dgm:pt modelId="{08317070-0562-48D5-A8F4-9CDF7239497E}" type="pres">
      <dgm:prSet presAssocID="{34AE8408-324E-4853-BE2E-DDA19175A923}" presName="circleA" presStyleLbl="node1" presStyleIdx="0" presStyleCnt="3"/>
      <dgm:spPr/>
    </dgm:pt>
    <dgm:pt modelId="{D09D5AB6-124E-48DA-9766-DF0CCA1B5842}" type="pres">
      <dgm:prSet presAssocID="{34AE8408-324E-4853-BE2E-DDA19175A923}" presName="spaceA" presStyleCnt="0"/>
      <dgm:spPr/>
    </dgm:pt>
    <dgm:pt modelId="{B212F4CB-D29E-4077-84A8-9B0BB66CF88D}" type="pres">
      <dgm:prSet presAssocID="{64939A9B-A196-4B1A-9872-21A603F44FBE}" presName="space" presStyleCnt="0"/>
      <dgm:spPr/>
    </dgm:pt>
    <dgm:pt modelId="{0A59C1E9-C81A-482C-9597-F3B7DC1E0985}" type="pres">
      <dgm:prSet presAssocID="{D2800094-D9CF-4AE0-BDF1-DDA96FAED7B5}" presName="compositeB" presStyleCnt="0"/>
      <dgm:spPr/>
    </dgm:pt>
    <dgm:pt modelId="{8F65BD1E-A849-40D1-A911-7D3D849B6247}" type="pres">
      <dgm:prSet presAssocID="{D2800094-D9CF-4AE0-BDF1-DDA96FAED7B5}" presName="textB" presStyleLbl="revTx" presStyleIdx="1" presStyleCnt="3">
        <dgm:presLayoutVars>
          <dgm:bulletEnabled val="1"/>
        </dgm:presLayoutVars>
      </dgm:prSet>
      <dgm:spPr/>
    </dgm:pt>
    <dgm:pt modelId="{23E6D8A2-F2A1-4FB4-9A2B-1FE87727231F}" type="pres">
      <dgm:prSet presAssocID="{D2800094-D9CF-4AE0-BDF1-DDA96FAED7B5}" presName="circleB" presStyleLbl="node1" presStyleIdx="1" presStyleCnt="3"/>
      <dgm:spPr/>
    </dgm:pt>
    <dgm:pt modelId="{D6629B6D-4153-4268-A12A-A60720CC8C3C}" type="pres">
      <dgm:prSet presAssocID="{D2800094-D9CF-4AE0-BDF1-DDA96FAED7B5}" presName="spaceB" presStyleCnt="0"/>
      <dgm:spPr/>
    </dgm:pt>
    <dgm:pt modelId="{A51AE152-DAE9-4E6A-A79E-B33B449890A2}" type="pres">
      <dgm:prSet presAssocID="{09978301-290B-4483-9D52-CA0EB569E414}" presName="space" presStyleCnt="0"/>
      <dgm:spPr/>
    </dgm:pt>
    <dgm:pt modelId="{0533EF85-1229-40F5-B42E-D24F9DB817C7}" type="pres">
      <dgm:prSet presAssocID="{D0E6B36D-4918-4302-8A0F-8FA7BE3ECD77}" presName="compositeA" presStyleCnt="0"/>
      <dgm:spPr/>
    </dgm:pt>
    <dgm:pt modelId="{006FDB99-990F-46AE-B90D-4D2E07AB9D80}" type="pres">
      <dgm:prSet presAssocID="{D0E6B36D-4918-4302-8A0F-8FA7BE3ECD77}" presName="textA" presStyleLbl="revTx" presStyleIdx="2" presStyleCnt="3">
        <dgm:presLayoutVars>
          <dgm:bulletEnabled val="1"/>
        </dgm:presLayoutVars>
      </dgm:prSet>
      <dgm:spPr/>
    </dgm:pt>
    <dgm:pt modelId="{7D49F5F7-78D1-466D-B5FB-7890FB7E55F7}" type="pres">
      <dgm:prSet presAssocID="{D0E6B36D-4918-4302-8A0F-8FA7BE3ECD77}" presName="circleA" presStyleLbl="node1" presStyleIdx="2" presStyleCnt="3"/>
      <dgm:spPr/>
    </dgm:pt>
    <dgm:pt modelId="{C5674D58-2C71-4247-A2E0-B0D3EEA9C14F}" type="pres">
      <dgm:prSet presAssocID="{D0E6B36D-4918-4302-8A0F-8FA7BE3ECD77}" presName="spaceA" presStyleCnt="0"/>
      <dgm:spPr/>
    </dgm:pt>
  </dgm:ptLst>
  <dgm:cxnLst>
    <dgm:cxn modelId="{5E939C0A-C9FF-487F-B885-A754CD73F96C}" type="presOf" srcId="{34AE8408-324E-4853-BE2E-DDA19175A923}" destId="{8606911D-24CC-487A-9C67-AA92267FC8A9}" srcOrd="0" destOrd="0" presId="urn:microsoft.com/office/officeart/2005/8/layout/hProcess11"/>
    <dgm:cxn modelId="{CEF2ED37-00B4-41F3-A1E3-80AAEB82461A}" srcId="{B67EF26E-9128-4450-927E-1638A1D6299A}" destId="{34AE8408-324E-4853-BE2E-DDA19175A923}" srcOrd="0" destOrd="0" parTransId="{235F95BF-93A0-47C9-8FB3-3BD983B88A16}" sibTransId="{64939A9B-A196-4B1A-9872-21A603F44FBE}"/>
    <dgm:cxn modelId="{79D3965A-CB41-4780-BED3-31BB590CCD5D}" type="presOf" srcId="{D2800094-D9CF-4AE0-BDF1-DDA96FAED7B5}" destId="{8F65BD1E-A849-40D1-A911-7D3D849B6247}" srcOrd="0" destOrd="0" presId="urn:microsoft.com/office/officeart/2005/8/layout/hProcess11"/>
    <dgm:cxn modelId="{84DC1FAB-3AE2-478D-A019-84903D2C97CF}" type="presOf" srcId="{B67EF26E-9128-4450-927E-1638A1D6299A}" destId="{00D238D6-6EBD-4F35-9787-C750688F4DA2}" srcOrd="0" destOrd="0" presId="urn:microsoft.com/office/officeart/2005/8/layout/hProcess11"/>
    <dgm:cxn modelId="{C26A35B7-D195-4742-AA31-DB652CA472AB}" srcId="{B67EF26E-9128-4450-927E-1638A1D6299A}" destId="{D0E6B36D-4918-4302-8A0F-8FA7BE3ECD77}" srcOrd="2" destOrd="0" parTransId="{04DD8DA0-1C2B-4F20-B966-0FE94B17D974}" sibTransId="{F312E28E-04AC-4CEF-AF7B-0B4F0EC57AAA}"/>
    <dgm:cxn modelId="{5DEBF9DE-1831-4BFD-9BB2-849C13BC7996}" type="presOf" srcId="{D0E6B36D-4918-4302-8A0F-8FA7BE3ECD77}" destId="{006FDB99-990F-46AE-B90D-4D2E07AB9D80}" srcOrd="0" destOrd="0" presId="urn:microsoft.com/office/officeart/2005/8/layout/hProcess11"/>
    <dgm:cxn modelId="{8D0507F9-03A3-4B4D-A4D8-C089399C9E92}" srcId="{B67EF26E-9128-4450-927E-1638A1D6299A}" destId="{D2800094-D9CF-4AE0-BDF1-DDA96FAED7B5}" srcOrd="1" destOrd="0" parTransId="{29894A42-53E0-422B-B756-ABCAB7BC5E6F}" sibTransId="{09978301-290B-4483-9D52-CA0EB569E414}"/>
    <dgm:cxn modelId="{58A7C828-27F3-4654-825B-380F5DA75197}" type="presParOf" srcId="{00D238D6-6EBD-4F35-9787-C750688F4DA2}" destId="{C4A449CB-88F0-410D-8B19-836E98D51DD2}" srcOrd="0" destOrd="0" presId="urn:microsoft.com/office/officeart/2005/8/layout/hProcess11"/>
    <dgm:cxn modelId="{20373DF8-243C-4512-A3C9-0014440189F2}" type="presParOf" srcId="{00D238D6-6EBD-4F35-9787-C750688F4DA2}" destId="{428BEFE7-2F72-48EB-9959-E5DFAD57EAFB}" srcOrd="1" destOrd="0" presId="urn:microsoft.com/office/officeart/2005/8/layout/hProcess11"/>
    <dgm:cxn modelId="{081870D0-77EC-4516-BC00-0A1404327379}" type="presParOf" srcId="{428BEFE7-2F72-48EB-9959-E5DFAD57EAFB}" destId="{9C1F756F-7625-407D-BD35-A90AC3F33E7B}" srcOrd="0" destOrd="0" presId="urn:microsoft.com/office/officeart/2005/8/layout/hProcess11"/>
    <dgm:cxn modelId="{B0407EBC-B041-4A42-BE71-85380BBC2B06}" type="presParOf" srcId="{9C1F756F-7625-407D-BD35-A90AC3F33E7B}" destId="{8606911D-24CC-487A-9C67-AA92267FC8A9}" srcOrd="0" destOrd="0" presId="urn:microsoft.com/office/officeart/2005/8/layout/hProcess11"/>
    <dgm:cxn modelId="{92CF2F45-54A0-4451-BD18-CA417F81BE1C}" type="presParOf" srcId="{9C1F756F-7625-407D-BD35-A90AC3F33E7B}" destId="{08317070-0562-48D5-A8F4-9CDF7239497E}" srcOrd="1" destOrd="0" presId="urn:microsoft.com/office/officeart/2005/8/layout/hProcess11"/>
    <dgm:cxn modelId="{E8E4B51D-D8EC-4A85-B354-B31171B1FE38}" type="presParOf" srcId="{9C1F756F-7625-407D-BD35-A90AC3F33E7B}" destId="{D09D5AB6-124E-48DA-9766-DF0CCA1B5842}" srcOrd="2" destOrd="0" presId="urn:microsoft.com/office/officeart/2005/8/layout/hProcess11"/>
    <dgm:cxn modelId="{35A2A55A-C3AA-4BD5-B4ED-3082D53F71D2}" type="presParOf" srcId="{428BEFE7-2F72-48EB-9959-E5DFAD57EAFB}" destId="{B212F4CB-D29E-4077-84A8-9B0BB66CF88D}" srcOrd="1" destOrd="0" presId="urn:microsoft.com/office/officeart/2005/8/layout/hProcess11"/>
    <dgm:cxn modelId="{DD4DD4AC-87C3-48FA-8975-F7A747EC986B}" type="presParOf" srcId="{428BEFE7-2F72-48EB-9959-E5DFAD57EAFB}" destId="{0A59C1E9-C81A-482C-9597-F3B7DC1E0985}" srcOrd="2" destOrd="0" presId="urn:microsoft.com/office/officeart/2005/8/layout/hProcess11"/>
    <dgm:cxn modelId="{C5D2560A-4D51-4EB8-A274-4149182BC132}" type="presParOf" srcId="{0A59C1E9-C81A-482C-9597-F3B7DC1E0985}" destId="{8F65BD1E-A849-40D1-A911-7D3D849B6247}" srcOrd="0" destOrd="0" presId="urn:microsoft.com/office/officeart/2005/8/layout/hProcess11"/>
    <dgm:cxn modelId="{DD1309AE-1C0E-4343-B106-26EBAED74BC4}" type="presParOf" srcId="{0A59C1E9-C81A-482C-9597-F3B7DC1E0985}" destId="{23E6D8A2-F2A1-4FB4-9A2B-1FE87727231F}" srcOrd="1" destOrd="0" presId="urn:microsoft.com/office/officeart/2005/8/layout/hProcess11"/>
    <dgm:cxn modelId="{4A874802-D032-48E6-8C9D-6C9E828D21D7}" type="presParOf" srcId="{0A59C1E9-C81A-482C-9597-F3B7DC1E0985}" destId="{D6629B6D-4153-4268-A12A-A60720CC8C3C}" srcOrd="2" destOrd="0" presId="urn:microsoft.com/office/officeart/2005/8/layout/hProcess11"/>
    <dgm:cxn modelId="{F72DCA51-4D0E-4BCF-9818-153F6CFD5AD5}" type="presParOf" srcId="{428BEFE7-2F72-48EB-9959-E5DFAD57EAFB}" destId="{A51AE152-DAE9-4E6A-A79E-B33B449890A2}" srcOrd="3" destOrd="0" presId="urn:microsoft.com/office/officeart/2005/8/layout/hProcess11"/>
    <dgm:cxn modelId="{EF3D5B23-79EF-4522-9567-A4D22C37F980}" type="presParOf" srcId="{428BEFE7-2F72-48EB-9959-E5DFAD57EAFB}" destId="{0533EF85-1229-40F5-B42E-D24F9DB817C7}" srcOrd="4" destOrd="0" presId="urn:microsoft.com/office/officeart/2005/8/layout/hProcess11"/>
    <dgm:cxn modelId="{586108B8-74F2-472E-9C6E-2F11DB10378C}" type="presParOf" srcId="{0533EF85-1229-40F5-B42E-D24F9DB817C7}" destId="{006FDB99-990F-46AE-B90D-4D2E07AB9D80}" srcOrd="0" destOrd="0" presId="urn:microsoft.com/office/officeart/2005/8/layout/hProcess11"/>
    <dgm:cxn modelId="{D6434E6A-3FB4-4C5D-B986-40C83172B60C}" type="presParOf" srcId="{0533EF85-1229-40F5-B42E-D24F9DB817C7}" destId="{7D49F5F7-78D1-466D-B5FB-7890FB7E55F7}" srcOrd="1" destOrd="0" presId="urn:microsoft.com/office/officeart/2005/8/layout/hProcess11"/>
    <dgm:cxn modelId="{64ABAA7C-B24D-4129-BF23-7E1E09FFC4FF}" type="presParOf" srcId="{0533EF85-1229-40F5-B42E-D24F9DB817C7}" destId="{C5674D58-2C71-4247-A2E0-B0D3EEA9C14F}"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C697CE4-41DB-4716-A477-884111110112}"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bs-Latn-BA"/>
        </a:p>
      </dgm:t>
    </dgm:pt>
    <dgm:pt modelId="{9601B784-801C-4EF6-B6D5-AE157987ABA0}">
      <dgm:prSet custT="1"/>
      <dgm:spPr/>
      <dgm:t>
        <a:bodyPr/>
        <a:lstStyle/>
        <a:p>
          <a:pPr rtl="0"/>
          <a:r>
            <a:rPr lang="bs-Latn-BA" sz="1800" b="1" dirty="0"/>
            <a:t>4 Analiza ponuda </a:t>
          </a:r>
        </a:p>
        <a:p>
          <a:pPr rtl="0"/>
          <a:r>
            <a:rPr lang="bs-Latn-BA" sz="1600" dirty="0"/>
            <a:t>(provjera da li je u skladu sa svim uslovima propisanim TD, računska provjera cijena, neprirodno niska cijena, eAukcija)</a:t>
          </a:r>
        </a:p>
      </dgm:t>
    </dgm:pt>
    <dgm:pt modelId="{BFC562BD-05DD-456F-819D-290513A5FCEC}" type="parTrans" cxnId="{46C7B3E8-7B0B-4F5F-B1F4-E153BFA24DDC}">
      <dgm:prSet/>
      <dgm:spPr/>
      <dgm:t>
        <a:bodyPr/>
        <a:lstStyle/>
        <a:p>
          <a:endParaRPr lang="bs-Latn-BA"/>
        </a:p>
      </dgm:t>
    </dgm:pt>
    <dgm:pt modelId="{97D5AA77-E1F6-4AC9-9D6A-D4234EE66C76}" type="sibTrans" cxnId="{46C7B3E8-7B0B-4F5F-B1F4-E153BFA24DDC}">
      <dgm:prSet/>
      <dgm:spPr/>
      <dgm:t>
        <a:bodyPr/>
        <a:lstStyle/>
        <a:p>
          <a:endParaRPr lang="bs-Latn-BA"/>
        </a:p>
      </dgm:t>
    </dgm:pt>
    <dgm:pt modelId="{5864EDA4-B2BF-4186-B04A-A63F9D213F29}">
      <dgm:prSet custT="1"/>
      <dgm:spPr/>
      <dgm:t>
        <a:bodyPr/>
        <a:lstStyle/>
        <a:p>
          <a:pPr rtl="0"/>
          <a:r>
            <a:rPr lang="bs-Latn-BA" sz="1800" b="1" dirty="0"/>
            <a:t>5 Priprema zapisnika o ocjeni ponuda sa prijedlogom odluke o izboru/poništenju</a:t>
          </a:r>
        </a:p>
      </dgm:t>
    </dgm:pt>
    <dgm:pt modelId="{860026B4-5A0F-4AD1-8B89-475115247D7C}" type="parTrans" cxnId="{DF91FE3A-9B11-4E12-B215-B2D2AD531806}">
      <dgm:prSet/>
      <dgm:spPr/>
      <dgm:t>
        <a:bodyPr/>
        <a:lstStyle/>
        <a:p>
          <a:endParaRPr lang="bs-Latn-BA"/>
        </a:p>
      </dgm:t>
    </dgm:pt>
    <dgm:pt modelId="{AD8966B8-8DA1-44CC-BB8F-9667A4DD9C02}" type="sibTrans" cxnId="{DF91FE3A-9B11-4E12-B215-B2D2AD531806}">
      <dgm:prSet/>
      <dgm:spPr/>
      <dgm:t>
        <a:bodyPr/>
        <a:lstStyle/>
        <a:p>
          <a:endParaRPr lang="bs-Latn-BA"/>
        </a:p>
      </dgm:t>
    </dgm:pt>
    <dgm:pt modelId="{17328668-88C9-4DB0-A71D-9C1C2B81B2AE}">
      <dgm:prSet custT="1"/>
      <dgm:spPr/>
      <dgm:t>
        <a:bodyPr/>
        <a:lstStyle/>
        <a:p>
          <a:pPr rtl="0"/>
          <a:r>
            <a:rPr lang="bs-Latn-BA" sz="1800" b="1" dirty="0"/>
            <a:t>6 Obavještenje svih učesnika o rezultatima postupka</a:t>
          </a:r>
        </a:p>
      </dgm:t>
    </dgm:pt>
    <dgm:pt modelId="{537217B3-AB34-47F9-9229-29C0FDF1CA91}" type="parTrans" cxnId="{D0D63699-C069-43B9-99A6-5AA69E59AE6E}">
      <dgm:prSet/>
      <dgm:spPr/>
      <dgm:t>
        <a:bodyPr/>
        <a:lstStyle/>
        <a:p>
          <a:endParaRPr lang="bs-Latn-BA"/>
        </a:p>
      </dgm:t>
    </dgm:pt>
    <dgm:pt modelId="{4005D011-39E0-4B7D-A5CB-F4A324F684E4}" type="sibTrans" cxnId="{D0D63699-C069-43B9-99A6-5AA69E59AE6E}">
      <dgm:prSet/>
      <dgm:spPr/>
      <dgm:t>
        <a:bodyPr/>
        <a:lstStyle/>
        <a:p>
          <a:endParaRPr lang="bs-Latn-BA"/>
        </a:p>
      </dgm:t>
    </dgm:pt>
    <dgm:pt modelId="{2ABE8748-4412-4E55-9D7C-1E4916393E50}">
      <dgm:prSet custT="1"/>
      <dgm:spPr/>
      <dgm:t>
        <a:bodyPr/>
        <a:lstStyle/>
        <a:p>
          <a:pPr rtl="0"/>
          <a:r>
            <a:rPr lang="bs-Latn-BA" sz="1800" b="1" dirty="0"/>
            <a:t>7 Praćenje rokova za žalbu, tretiranje eventualno uložene žalbe</a:t>
          </a:r>
        </a:p>
      </dgm:t>
    </dgm:pt>
    <dgm:pt modelId="{52B4B273-E1CB-485F-8A47-012281DD5DF6}" type="parTrans" cxnId="{3D83B29C-67E9-4940-B892-7FD5448BA9E7}">
      <dgm:prSet/>
      <dgm:spPr/>
      <dgm:t>
        <a:bodyPr/>
        <a:lstStyle/>
        <a:p>
          <a:endParaRPr lang="bs-Latn-BA"/>
        </a:p>
      </dgm:t>
    </dgm:pt>
    <dgm:pt modelId="{EED9B803-439D-4086-8EAC-DADA09A5B8FA}" type="sibTrans" cxnId="{3D83B29C-67E9-4940-B892-7FD5448BA9E7}">
      <dgm:prSet/>
      <dgm:spPr/>
      <dgm:t>
        <a:bodyPr/>
        <a:lstStyle/>
        <a:p>
          <a:endParaRPr lang="bs-Latn-BA"/>
        </a:p>
      </dgm:t>
    </dgm:pt>
    <dgm:pt modelId="{47D33281-AC0C-4C69-9972-6755E720534B}">
      <dgm:prSet custT="1"/>
      <dgm:spPr/>
      <dgm:t>
        <a:bodyPr/>
        <a:lstStyle/>
        <a:p>
          <a:pPr rtl="0"/>
          <a:r>
            <a:rPr lang="bs-Latn-BA" sz="1800" b="1" dirty="0"/>
            <a:t>8 Korespondencija vezano za potpisivanje ugovora,obavještenje na portalu JN,arhiviranje</a:t>
          </a:r>
        </a:p>
      </dgm:t>
    </dgm:pt>
    <dgm:pt modelId="{7377200B-F562-40F1-BC86-FC50BF4C9C90}" type="parTrans" cxnId="{7CCADA0B-97EC-47B4-AB92-391A5D4937BF}">
      <dgm:prSet/>
      <dgm:spPr/>
      <dgm:t>
        <a:bodyPr/>
        <a:lstStyle/>
        <a:p>
          <a:endParaRPr lang="bs-Latn-BA"/>
        </a:p>
      </dgm:t>
    </dgm:pt>
    <dgm:pt modelId="{A5A39463-D89A-4BDE-AD06-1D3B1E5F0D6D}" type="sibTrans" cxnId="{7CCADA0B-97EC-47B4-AB92-391A5D4937BF}">
      <dgm:prSet/>
      <dgm:spPr/>
      <dgm:t>
        <a:bodyPr/>
        <a:lstStyle/>
        <a:p>
          <a:endParaRPr lang="bs-Latn-BA"/>
        </a:p>
      </dgm:t>
    </dgm:pt>
    <dgm:pt modelId="{A5D9CE7C-C07D-4F63-9F9B-4E43C80683B3}" type="pres">
      <dgm:prSet presAssocID="{0C697CE4-41DB-4716-A477-884111110112}" presName="diagram" presStyleCnt="0">
        <dgm:presLayoutVars>
          <dgm:dir/>
          <dgm:resizeHandles val="exact"/>
        </dgm:presLayoutVars>
      </dgm:prSet>
      <dgm:spPr/>
    </dgm:pt>
    <dgm:pt modelId="{5FFE77EF-C380-4616-88A3-40EFC7576D3D}" type="pres">
      <dgm:prSet presAssocID="{9601B784-801C-4EF6-B6D5-AE157987ABA0}" presName="node" presStyleLbl="node1" presStyleIdx="0" presStyleCnt="5" custScaleY="160322">
        <dgm:presLayoutVars>
          <dgm:bulletEnabled val="1"/>
        </dgm:presLayoutVars>
      </dgm:prSet>
      <dgm:spPr/>
    </dgm:pt>
    <dgm:pt modelId="{CB46620A-7DAC-442B-A07D-205C7806940F}" type="pres">
      <dgm:prSet presAssocID="{97D5AA77-E1F6-4AC9-9D6A-D4234EE66C76}" presName="sibTrans" presStyleLbl="sibTrans2D1" presStyleIdx="0" presStyleCnt="4"/>
      <dgm:spPr/>
    </dgm:pt>
    <dgm:pt modelId="{57447BD1-FDC7-4575-9E8B-0672C94E83A8}" type="pres">
      <dgm:prSet presAssocID="{97D5AA77-E1F6-4AC9-9D6A-D4234EE66C76}" presName="connectorText" presStyleLbl="sibTrans2D1" presStyleIdx="0" presStyleCnt="4"/>
      <dgm:spPr/>
    </dgm:pt>
    <dgm:pt modelId="{BAC241F3-F92E-4D47-9F28-00E99A94EF82}" type="pres">
      <dgm:prSet presAssocID="{5864EDA4-B2BF-4186-B04A-A63F9D213F29}" presName="node" presStyleLbl="node1" presStyleIdx="1" presStyleCnt="5" custScaleY="156902">
        <dgm:presLayoutVars>
          <dgm:bulletEnabled val="1"/>
        </dgm:presLayoutVars>
      </dgm:prSet>
      <dgm:spPr/>
    </dgm:pt>
    <dgm:pt modelId="{BA217594-A79B-4AA1-A961-24F4B14B848C}" type="pres">
      <dgm:prSet presAssocID="{AD8966B8-8DA1-44CC-BB8F-9667A4DD9C02}" presName="sibTrans" presStyleLbl="sibTrans2D1" presStyleIdx="1" presStyleCnt="4"/>
      <dgm:spPr/>
    </dgm:pt>
    <dgm:pt modelId="{36DF2BF3-F31D-4D00-9BF3-C4D40F047B53}" type="pres">
      <dgm:prSet presAssocID="{AD8966B8-8DA1-44CC-BB8F-9667A4DD9C02}" presName="connectorText" presStyleLbl="sibTrans2D1" presStyleIdx="1" presStyleCnt="4"/>
      <dgm:spPr/>
    </dgm:pt>
    <dgm:pt modelId="{EA127CEE-D686-4BEB-9BB7-245FE251C3CC}" type="pres">
      <dgm:prSet presAssocID="{17328668-88C9-4DB0-A71D-9C1C2B81B2AE}" presName="node" presStyleLbl="node1" presStyleIdx="2" presStyleCnt="5" custScaleY="156902">
        <dgm:presLayoutVars>
          <dgm:bulletEnabled val="1"/>
        </dgm:presLayoutVars>
      </dgm:prSet>
      <dgm:spPr/>
    </dgm:pt>
    <dgm:pt modelId="{DAD31E81-3CBE-4D3E-BFFB-25D137404276}" type="pres">
      <dgm:prSet presAssocID="{4005D011-39E0-4B7D-A5CB-F4A324F684E4}" presName="sibTrans" presStyleLbl="sibTrans2D1" presStyleIdx="2" presStyleCnt="4"/>
      <dgm:spPr/>
    </dgm:pt>
    <dgm:pt modelId="{5E36E98A-AA23-47E1-9F5C-E61C6454150E}" type="pres">
      <dgm:prSet presAssocID="{4005D011-39E0-4B7D-A5CB-F4A324F684E4}" presName="connectorText" presStyleLbl="sibTrans2D1" presStyleIdx="2" presStyleCnt="4"/>
      <dgm:spPr/>
    </dgm:pt>
    <dgm:pt modelId="{3A501E5C-1266-49F3-9BE9-0B42B7F52AFC}" type="pres">
      <dgm:prSet presAssocID="{2ABE8748-4412-4E55-9D7C-1E4916393E50}" presName="node" presStyleLbl="node1" presStyleIdx="3" presStyleCnt="5">
        <dgm:presLayoutVars>
          <dgm:bulletEnabled val="1"/>
        </dgm:presLayoutVars>
      </dgm:prSet>
      <dgm:spPr/>
    </dgm:pt>
    <dgm:pt modelId="{70453A8E-E77A-4C50-82EF-EE3C7A46A748}" type="pres">
      <dgm:prSet presAssocID="{EED9B803-439D-4086-8EAC-DADA09A5B8FA}" presName="sibTrans" presStyleLbl="sibTrans2D1" presStyleIdx="3" presStyleCnt="4"/>
      <dgm:spPr/>
    </dgm:pt>
    <dgm:pt modelId="{CBAF6877-5D83-42F5-B79D-F9622AC908DA}" type="pres">
      <dgm:prSet presAssocID="{EED9B803-439D-4086-8EAC-DADA09A5B8FA}" presName="connectorText" presStyleLbl="sibTrans2D1" presStyleIdx="3" presStyleCnt="4"/>
      <dgm:spPr/>
    </dgm:pt>
    <dgm:pt modelId="{9AFBFF12-7E6E-4120-A937-317BB16828AA}" type="pres">
      <dgm:prSet presAssocID="{47D33281-AC0C-4C69-9972-6755E720534B}" presName="node" presStyleLbl="node1" presStyleIdx="4" presStyleCnt="5" custScaleX="144654">
        <dgm:presLayoutVars>
          <dgm:bulletEnabled val="1"/>
        </dgm:presLayoutVars>
      </dgm:prSet>
      <dgm:spPr/>
    </dgm:pt>
  </dgm:ptLst>
  <dgm:cxnLst>
    <dgm:cxn modelId="{82959701-2C9D-4BAA-8110-AA35E9EDE379}" type="presOf" srcId="{4005D011-39E0-4B7D-A5CB-F4A324F684E4}" destId="{DAD31E81-3CBE-4D3E-BFFB-25D137404276}" srcOrd="0" destOrd="0" presId="urn:microsoft.com/office/officeart/2005/8/layout/process5"/>
    <dgm:cxn modelId="{7CCADA0B-97EC-47B4-AB92-391A5D4937BF}" srcId="{0C697CE4-41DB-4716-A477-884111110112}" destId="{47D33281-AC0C-4C69-9972-6755E720534B}" srcOrd="4" destOrd="0" parTransId="{7377200B-F562-40F1-BC86-FC50BF4C9C90}" sibTransId="{A5A39463-D89A-4BDE-AD06-1D3B1E5F0D6D}"/>
    <dgm:cxn modelId="{B264CF0C-97D7-4FF2-B6AD-7E2925F01A31}" type="presOf" srcId="{4005D011-39E0-4B7D-A5CB-F4A324F684E4}" destId="{5E36E98A-AA23-47E1-9F5C-E61C6454150E}" srcOrd="1" destOrd="0" presId="urn:microsoft.com/office/officeart/2005/8/layout/process5"/>
    <dgm:cxn modelId="{3B0B7B1E-37DD-471D-89D1-E7495D36C7A0}" type="presOf" srcId="{97D5AA77-E1F6-4AC9-9D6A-D4234EE66C76}" destId="{57447BD1-FDC7-4575-9E8B-0672C94E83A8}" srcOrd="1" destOrd="0" presId="urn:microsoft.com/office/officeart/2005/8/layout/process5"/>
    <dgm:cxn modelId="{BF7DAB21-C3C4-4AEA-9048-C9439FA6C5BC}" type="presOf" srcId="{97D5AA77-E1F6-4AC9-9D6A-D4234EE66C76}" destId="{CB46620A-7DAC-442B-A07D-205C7806940F}" srcOrd="0" destOrd="0" presId="urn:microsoft.com/office/officeart/2005/8/layout/process5"/>
    <dgm:cxn modelId="{6D049131-9FC1-41B8-8452-04392C7FF6DD}" type="presOf" srcId="{AD8966B8-8DA1-44CC-BB8F-9667A4DD9C02}" destId="{36DF2BF3-F31D-4D00-9BF3-C4D40F047B53}" srcOrd="1" destOrd="0" presId="urn:microsoft.com/office/officeart/2005/8/layout/process5"/>
    <dgm:cxn modelId="{DF91FE3A-9B11-4E12-B215-B2D2AD531806}" srcId="{0C697CE4-41DB-4716-A477-884111110112}" destId="{5864EDA4-B2BF-4186-B04A-A63F9D213F29}" srcOrd="1" destOrd="0" parTransId="{860026B4-5A0F-4AD1-8B89-475115247D7C}" sibTransId="{AD8966B8-8DA1-44CC-BB8F-9667A4DD9C02}"/>
    <dgm:cxn modelId="{E8BE5263-0F0C-4F0A-9E39-63AC842519FE}" type="presOf" srcId="{EED9B803-439D-4086-8EAC-DADA09A5B8FA}" destId="{CBAF6877-5D83-42F5-B79D-F9622AC908DA}" srcOrd="1" destOrd="0" presId="urn:microsoft.com/office/officeart/2005/8/layout/process5"/>
    <dgm:cxn modelId="{50BFE446-4301-4566-8A6F-ABB7EC809F17}" type="presOf" srcId="{0C697CE4-41DB-4716-A477-884111110112}" destId="{A5D9CE7C-C07D-4F63-9F9B-4E43C80683B3}" srcOrd="0" destOrd="0" presId="urn:microsoft.com/office/officeart/2005/8/layout/process5"/>
    <dgm:cxn modelId="{AE581075-52C8-41E2-9B7E-F7361ACD04BD}" type="presOf" srcId="{47D33281-AC0C-4C69-9972-6755E720534B}" destId="{9AFBFF12-7E6E-4120-A937-317BB16828AA}" srcOrd="0" destOrd="0" presId="urn:microsoft.com/office/officeart/2005/8/layout/process5"/>
    <dgm:cxn modelId="{D399F58D-7988-455A-B439-E3F048B72DEC}" type="presOf" srcId="{EED9B803-439D-4086-8EAC-DADA09A5B8FA}" destId="{70453A8E-E77A-4C50-82EF-EE3C7A46A748}" srcOrd="0" destOrd="0" presId="urn:microsoft.com/office/officeart/2005/8/layout/process5"/>
    <dgm:cxn modelId="{C7620D92-91E1-474D-8BC8-16A264DBCB1A}" type="presOf" srcId="{AD8966B8-8DA1-44CC-BB8F-9667A4DD9C02}" destId="{BA217594-A79B-4AA1-A961-24F4B14B848C}" srcOrd="0" destOrd="0" presId="urn:microsoft.com/office/officeart/2005/8/layout/process5"/>
    <dgm:cxn modelId="{DAC0D994-2AC7-4C97-8C8B-5BFEF3CF3305}" type="presOf" srcId="{17328668-88C9-4DB0-A71D-9C1C2B81B2AE}" destId="{EA127CEE-D686-4BEB-9BB7-245FE251C3CC}" srcOrd="0" destOrd="0" presId="urn:microsoft.com/office/officeart/2005/8/layout/process5"/>
    <dgm:cxn modelId="{D0D63699-C069-43B9-99A6-5AA69E59AE6E}" srcId="{0C697CE4-41DB-4716-A477-884111110112}" destId="{17328668-88C9-4DB0-A71D-9C1C2B81B2AE}" srcOrd="2" destOrd="0" parTransId="{537217B3-AB34-47F9-9229-29C0FDF1CA91}" sibTransId="{4005D011-39E0-4B7D-A5CB-F4A324F684E4}"/>
    <dgm:cxn modelId="{3D83B29C-67E9-4940-B892-7FD5448BA9E7}" srcId="{0C697CE4-41DB-4716-A477-884111110112}" destId="{2ABE8748-4412-4E55-9D7C-1E4916393E50}" srcOrd="3" destOrd="0" parTransId="{52B4B273-E1CB-485F-8A47-012281DD5DF6}" sibTransId="{EED9B803-439D-4086-8EAC-DADA09A5B8FA}"/>
    <dgm:cxn modelId="{185CCCBC-0B0B-497A-8E44-65CAB17A5920}" type="presOf" srcId="{5864EDA4-B2BF-4186-B04A-A63F9D213F29}" destId="{BAC241F3-F92E-4D47-9F28-00E99A94EF82}" srcOrd="0" destOrd="0" presId="urn:microsoft.com/office/officeart/2005/8/layout/process5"/>
    <dgm:cxn modelId="{5D457AE4-BA2D-41B0-8414-8ABBBD53C15D}" type="presOf" srcId="{2ABE8748-4412-4E55-9D7C-1E4916393E50}" destId="{3A501E5C-1266-49F3-9BE9-0B42B7F52AFC}" srcOrd="0" destOrd="0" presId="urn:microsoft.com/office/officeart/2005/8/layout/process5"/>
    <dgm:cxn modelId="{CA3443E6-F934-4D0C-BA15-E2B620D4C653}" type="presOf" srcId="{9601B784-801C-4EF6-B6D5-AE157987ABA0}" destId="{5FFE77EF-C380-4616-88A3-40EFC7576D3D}" srcOrd="0" destOrd="0" presId="urn:microsoft.com/office/officeart/2005/8/layout/process5"/>
    <dgm:cxn modelId="{46C7B3E8-7B0B-4F5F-B1F4-E153BFA24DDC}" srcId="{0C697CE4-41DB-4716-A477-884111110112}" destId="{9601B784-801C-4EF6-B6D5-AE157987ABA0}" srcOrd="0" destOrd="0" parTransId="{BFC562BD-05DD-456F-819D-290513A5FCEC}" sibTransId="{97D5AA77-E1F6-4AC9-9D6A-D4234EE66C76}"/>
    <dgm:cxn modelId="{04DDE567-9CDF-4E2D-8215-6953BA7C306B}" type="presParOf" srcId="{A5D9CE7C-C07D-4F63-9F9B-4E43C80683B3}" destId="{5FFE77EF-C380-4616-88A3-40EFC7576D3D}" srcOrd="0" destOrd="0" presId="urn:microsoft.com/office/officeart/2005/8/layout/process5"/>
    <dgm:cxn modelId="{55EFDD3A-D66E-4FE6-B4F3-9801706D751B}" type="presParOf" srcId="{A5D9CE7C-C07D-4F63-9F9B-4E43C80683B3}" destId="{CB46620A-7DAC-442B-A07D-205C7806940F}" srcOrd="1" destOrd="0" presId="urn:microsoft.com/office/officeart/2005/8/layout/process5"/>
    <dgm:cxn modelId="{0C1A9A1B-7C8F-41A1-916E-0296B414E342}" type="presParOf" srcId="{CB46620A-7DAC-442B-A07D-205C7806940F}" destId="{57447BD1-FDC7-4575-9E8B-0672C94E83A8}" srcOrd="0" destOrd="0" presId="urn:microsoft.com/office/officeart/2005/8/layout/process5"/>
    <dgm:cxn modelId="{9586C896-186E-41DF-BDA8-22EE465CDC7B}" type="presParOf" srcId="{A5D9CE7C-C07D-4F63-9F9B-4E43C80683B3}" destId="{BAC241F3-F92E-4D47-9F28-00E99A94EF82}" srcOrd="2" destOrd="0" presId="urn:microsoft.com/office/officeart/2005/8/layout/process5"/>
    <dgm:cxn modelId="{CCF93FEA-7B4F-478B-B643-4256A4C72CF5}" type="presParOf" srcId="{A5D9CE7C-C07D-4F63-9F9B-4E43C80683B3}" destId="{BA217594-A79B-4AA1-A961-24F4B14B848C}" srcOrd="3" destOrd="0" presId="urn:microsoft.com/office/officeart/2005/8/layout/process5"/>
    <dgm:cxn modelId="{ED2960BB-39BD-4CF1-97B8-3B1E89EFCDA1}" type="presParOf" srcId="{BA217594-A79B-4AA1-A961-24F4B14B848C}" destId="{36DF2BF3-F31D-4D00-9BF3-C4D40F047B53}" srcOrd="0" destOrd="0" presId="urn:microsoft.com/office/officeart/2005/8/layout/process5"/>
    <dgm:cxn modelId="{C1A49713-6ED4-4CBC-BBDC-C543ABC7F239}" type="presParOf" srcId="{A5D9CE7C-C07D-4F63-9F9B-4E43C80683B3}" destId="{EA127CEE-D686-4BEB-9BB7-245FE251C3CC}" srcOrd="4" destOrd="0" presId="urn:microsoft.com/office/officeart/2005/8/layout/process5"/>
    <dgm:cxn modelId="{EDF00D48-D601-46E3-9F22-1D7E51AE0A91}" type="presParOf" srcId="{A5D9CE7C-C07D-4F63-9F9B-4E43C80683B3}" destId="{DAD31E81-3CBE-4D3E-BFFB-25D137404276}" srcOrd="5" destOrd="0" presId="urn:microsoft.com/office/officeart/2005/8/layout/process5"/>
    <dgm:cxn modelId="{48035871-06A1-41CD-BA5C-FFC7AFA46E08}" type="presParOf" srcId="{DAD31E81-3CBE-4D3E-BFFB-25D137404276}" destId="{5E36E98A-AA23-47E1-9F5C-E61C6454150E}" srcOrd="0" destOrd="0" presId="urn:microsoft.com/office/officeart/2005/8/layout/process5"/>
    <dgm:cxn modelId="{B3BF3C2D-77D7-4AA2-B7AF-9521DE136CA3}" type="presParOf" srcId="{A5D9CE7C-C07D-4F63-9F9B-4E43C80683B3}" destId="{3A501E5C-1266-49F3-9BE9-0B42B7F52AFC}" srcOrd="6" destOrd="0" presId="urn:microsoft.com/office/officeart/2005/8/layout/process5"/>
    <dgm:cxn modelId="{4ADEE3BC-AC21-4206-9E6C-51EE1801684E}" type="presParOf" srcId="{A5D9CE7C-C07D-4F63-9F9B-4E43C80683B3}" destId="{70453A8E-E77A-4C50-82EF-EE3C7A46A748}" srcOrd="7" destOrd="0" presId="urn:microsoft.com/office/officeart/2005/8/layout/process5"/>
    <dgm:cxn modelId="{31AAC46A-772E-4B20-88AF-86745D79CF39}" type="presParOf" srcId="{70453A8E-E77A-4C50-82EF-EE3C7A46A748}" destId="{CBAF6877-5D83-42F5-B79D-F9622AC908DA}" srcOrd="0" destOrd="0" presId="urn:microsoft.com/office/officeart/2005/8/layout/process5"/>
    <dgm:cxn modelId="{7FA5935A-9322-49BB-809C-A82ED7743DF9}" type="presParOf" srcId="{A5D9CE7C-C07D-4F63-9F9B-4E43C80683B3}" destId="{9AFBFF12-7E6E-4120-A937-317BB16828AA}"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3F35BA1-E2F6-4977-AAA2-C545BE3BCDB7}" type="doc">
      <dgm:prSet loTypeId="urn:microsoft.com/office/officeart/2005/8/layout/orgChart1" loCatId="hierarchy" qsTypeId="urn:microsoft.com/office/officeart/2005/8/quickstyle/simple1" qsCatId="simple" csTypeId="urn:microsoft.com/office/officeart/2005/8/colors/accent6_2" csCatId="accent6" phldr="1"/>
      <dgm:spPr/>
      <dgm:t>
        <a:bodyPr/>
        <a:lstStyle/>
        <a:p>
          <a:endParaRPr lang="bs-Latn-BA"/>
        </a:p>
      </dgm:t>
    </dgm:pt>
    <dgm:pt modelId="{C9BEA908-1F7A-4F3F-8182-F7207EE84178}" type="pres">
      <dgm:prSet presAssocID="{23F35BA1-E2F6-4977-AAA2-C545BE3BCDB7}" presName="hierChild1" presStyleCnt="0">
        <dgm:presLayoutVars>
          <dgm:orgChart val="1"/>
          <dgm:chPref val="1"/>
          <dgm:dir/>
          <dgm:animOne val="branch"/>
          <dgm:animLvl val="lvl"/>
          <dgm:resizeHandles/>
        </dgm:presLayoutVars>
      </dgm:prSet>
      <dgm:spPr/>
    </dgm:pt>
  </dgm:ptLst>
  <dgm:cxnLst>
    <dgm:cxn modelId="{56A4501B-205F-44CA-9535-37E378975E53}" type="presOf" srcId="{23F35BA1-E2F6-4977-AAA2-C545BE3BCDB7}" destId="{C9BEA908-1F7A-4F3F-8182-F7207EE84178}" srcOrd="0"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CEE8FB1-6A22-42F9-91E0-E27B3B501260}"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bs-Latn-BA"/>
        </a:p>
      </dgm:t>
    </dgm:pt>
    <dgm:pt modelId="{BC673F4A-20BF-44FF-86E1-1E7B30466B35}">
      <dgm:prSet custT="1"/>
      <dgm:spPr/>
      <dgm:t>
        <a:bodyPr/>
        <a:lstStyle/>
        <a:p>
          <a:pPr rtl="0"/>
          <a:r>
            <a:rPr lang="pl-PL" sz="2000" b="1" dirty="0">
              <a:solidFill>
                <a:srgbClr val="FFFF00"/>
              </a:solidFill>
            </a:rPr>
            <a:t>Član 39. stav 3 ZJN se briše – </a:t>
          </a:r>
          <a:r>
            <a:rPr lang="pl-PL" sz="2000" dirty="0"/>
            <a:t>nema računanja datuma otvaranja od dana objave ispravke obavještenja/TD</a:t>
          </a:r>
        </a:p>
        <a:p>
          <a:pPr rtl="0"/>
          <a:r>
            <a:rPr lang="pl-PL" sz="2000" b="1" dirty="0">
              <a:solidFill>
                <a:srgbClr val="FFFF00"/>
              </a:solidFill>
            </a:rPr>
            <a:t>Član 41. stav 3 ZJN se briše </a:t>
          </a:r>
          <a:r>
            <a:rPr lang="pl-PL" sz="2000" dirty="0"/>
            <a:t>– nema skraćivanja rokova za prijem ponuda zbog objavljivanja TD portalu JN</a:t>
          </a:r>
          <a:endParaRPr lang="bs-Latn-BA" sz="2000" dirty="0"/>
        </a:p>
      </dgm:t>
    </dgm:pt>
    <dgm:pt modelId="{13AE9E52-1876-4A04-BF54-630DB36BF3EB}" type="parTrans" cxnId="{AF4E5243-9F18-47E6-A422-F5176E0CC5A9}">
      <dgm:prSet/>
      <dgm:spPr/>
      <dgm:t>
        <a:bodyPr/>
        <a:lstStyle/>
        <a:p>
          <a:endParaRPr lang="bs-Latn-BA"/>
        </a:p>
      </dgm:t>
    </dgm:pt>
    <dgm:pt modelId="{A25B5005-C1EE-4CC3-84BE-248E55AE87B2}" type="sibTrans" cxnId="{AF4E5243-9F18-47E6-A422-F5176E0CC5A9}">
      <dgm:prSet/>
      <dgm:spPr/>
      <dgm:t>
        <a:bodyPr/>
        <a:lstStyle/>
        <a:p>
          <a:endParaRPr lang="bs-Latn-BA"/>
        </a:p>
      </dgm:t>
    </dgm:pt>
    <dgm:pt modelId="{378E09FD-F49F-4663-B41A-B971D68985D1}">
      <dgm:prSet custT="1"/>
      <dgm:spPr/>
      <dgm:t>
        <a:bodyPr/>
        <a:lstStyle/>
        <a:p>
          <a:pPr rtl="0"/>
          <a:r>
            <a:rPr lang="bs-Latn-BA" sz="2400" b="1" dirty="0">
              <a:solidFill>
                <a:srgbClr val="FFFF00"/>
              </a:solidFill>
            </a:rPr>
            <a:t>Konkurentski zahtjev – član 88. stav 4):</a:t>
          </a:r>
        </a:p>
        <a:p>
          <a:pPr rtl="0"/>
          <a:r>
            <a:rPr lang="bs-Latn-BA" sz="2400" b="0" dirty="0">
              <a:solidFill>
                <a:srgbClr val="FFFF00"/>
              </a:solidFill>
            </a:rPr>
            <a:t>Ponuđač može tražiti pojašnjenje TD najkasnije 3 dana </a:t>
          </a:r>
          <a:r>
            <a:rPr lang="bs-Latn-BA" sz="2800" b="1" u="sng" dirty="0">
              <a:solidFill>
                <a:srgbClr val="FFFF00"/>
              </a:solidFill>
            </a:rPr>
            <a:t>prije isteka roka za preuzimanje TD</a:t>
          </a:r>
        </a:p>
      </dgm:t>
    </dgm:pt>
    <dgm:pt modelId="{8684C7E9-1BED-4935-A368-BC8E6BDE3D52}" type="parTrans" cxnId="{128CCEC1-59EB-4756-9176-5F342DB490C9}">
      <dgm:prSet/>
      <dgm:spPr/>
      <dgm:t>
        <a:bodyPr/>
        <a:lstStyle/>
        <a:p>
          <a:endParaRPr lang="bs-Latn-BA"/>
        </a:p>
      </dgm:t>
    </dgm:pt>
    <dgm:pt modelId="{5CF513CA-3E07-403A-9AE2-FE2B543A6DA0}" type="sibTrans" cxnId="{128CCEC1-59EB-4756-9176-5F342DB490C9}">
      <dgm:prSet/>
      <dgm:spPr/>
      <dgm:t>
        <a:bodyPr/>
        <a:lstStyle/>
        <a:p>
          <a:endParaRPr lang="bs-Latn-BA"/>
        </a:p>
      </dgm:t>
    </dgm:pt>
    <dgm:pt modelId="{19760A0D-E4B4-48CE-B6B6-F71B427D51C2}" type="pres">
      <dgm:prSet presAssocID="{BCEE8FB1-6A22-42F9-91E0-E27B3B501260}" presName="linear" presStyleCnt="0">
        <dgm:presLayoutVars>
          <dgm:dir/>
          <dgm:resizeHandles val="exact"/>
        </dgm:presLayoutVars>
      </dgm:prSet>
      <dgm:spPr/>
    </dgm:pt>
    <dgm:pt modelId="{3C18DF92-3325-40CF-AB83-10565A94A4CB}" type="pres">
      <dgm:prSet presAssocID="{BC673F4A-20BF-44FF-86E1-1E7B30466B35}" presName="comp" presStyleCnt="0"/>
      <dgm:spPr/>
    </dgm:pt>
    <dgm:pt modelId="{AD9F06BA-EB70-4446-8193-6FE341071D68}" type="pres">
      <dgm:prSet presAssocID="{BC673F4A-20BF-44FF-86E1-1E7B30466B35}" presName="box" presStyleLbl="node1" presStyleIdx="0" presStyleCnt="2"/>
      <dgm:spPr/>
    </dgm:pt>
    <dgm:pt modelId="{2CCF4DC5-7BE7-4600-8F4D-991288B7833B}" type="pres">
      <dgm:prSet presAssocID="{BC673F4A-20BF-44FF-86E1-1E7B30466B35}" presName="img" presStyleLbl="fgImgPlace1" presStyleIdx="0" presStyleCnt="2" custLinFactNeighborX="-1687" custLinFactNeighborY="6006"/>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pt>
    <dgm:pt modelId="{7ED84A4E-2A39-4480-AB4F-E8680FD89D9C}" type="pres">
      <dgm:prSet presAssocID="{BC673F4A-20BF-44FF-86E1-1E7B30466B35}" presName="text" presStyleLbl="node1" presStyleIdx="0" presStyleCnt="2">
        <dgm:presLayoutVars>
          <dgm:bulletEnabled val="1"/>
        </dgm:presLayoutVars>
      </dgm:prSet>
      <dgm:spPr/>
    </dgm:pt>
    <dgm:pt modelId="{5C0D2E14-B3FB-4961-A131-0810536D63E9}" type="pres">
      <dgm:prSet presAssocID="{A25B5005-C1EE-4CC3-84BE-248E55AE87B2}" presName="spacer" presStyleCnt="0"/>
      <dgm:spPr/>
    </dgm:pt>
    <dgm:pt modelId="{F5BB5606-91CE-446B-A4C2-32FF958CD479}" type="pres">
      <dgm:prSet presAssocID="{378E09FD-F49F-4663-B41A-B971D68985D1}" presName="comp" presStyleCnt="0"/>
      <dgm:spPr/>
    </dgm:pt>
    <dgm:pt modelId="{7A5F2897-0EDB-4F1D-B248-59E41C621433}" type="pres">
      <dgm:prSet presAssocID="{378E09FD-F49F-4663-B41A-B971D68985D1}" presName="box" presStyleLbl="node1" presStyleIdx="1" presStyleCnt="2" custScaleY="119803"/>
      <dgm:spPr/>
    </dgm:pt>
    <dgm:pt modelId="{33A98540-259C-4337-B2D1-F2F79B3FAF75}" type="pres">
      <dgm:prSet presAssocID="{378E09FD-F49F-4663-B41A-B971D68985D1}" presName="img" presStyleLbl="fgImgPlace1" presStyleIdx="1" presStyleCnt="2" custScaleX="101680"/>
      <dgm:spPr>
        <a:blipFill rotWithShape="1">
          <a:blip xmlns:r="http://schemas.openxmlformats.org/officeDocument/2006/relationships" r:embed="rId2"/>
          <a:stretch>
            <a:fillRect/>
          </a:stretch>
        </a:blipFill>
      </dgm:spPr>
    </dgm:pt>
    <dgm:pt modelId="{4982FE26-3A1A-45AB-BC68-66D0FE822B98}" type="pres">
      <dgm:prSet presAssocID="{378E09FD-F49F-4663-B41A-B971D68985D1}" presName="text" presStyleLbl="node1" presStyleIdx="1" presStyleCnt="2">
        <dgm:presLayoutVars>
          <dgm:bulletEnabled val="1"/>
        </dgm:presLayoutVars>
      </dgm:prSet>
      <dgm:spPr/>
    </dgm:pt>
  </dgm:ptLst>
  <dgm:cxnLst>
    <dgm:cxn modelId="{1D3B0E1B-9713-4D5A-8543-078188F50BB3}" type="presOf" srcId="{BC673F4A-20BF-44FF-86E1-1E7B30466B35}" destId="{AD9F06BA-EB70-4446-8193-6FE341071D68}" srcOrd="0" destOrd="0" presId="urn:microsoft.com/office/officeart/2005/8/layout/vList4#2"/>
    <dgm:cxn modelId="{A92E901B-D353-4151-B773-4DC8DCD0ECF3}" type="presOf" srcId="{378E09FD-F49F-4663-B41A-B971D68985D1}" destId="{4982FE26-3A1A-45AB-BC68-66D0FE822B98}" srcOrd="1" destOrd="0" presId="urn:microsoft.com/office/officeart/2005/8/layout/vList4#2"/>
    <dgm:cxn modelId="{1F92085C-4802-471F-98DC-E457ACF1646C}" type="presOf" srcId="{378E09FD-F49F-4663-B41A-B971D68985D1}" destId="{7A5F2897-0EDB-4F1D-B248-59E41C621433}" srcOrd="0" destOrd="0" presId="urn:microsoft.com/office/officeart/2005/8/layout/vList4#2"/>
    <dgm:cxn modelId="{AF4E5243-9F18-47E6-A422-F5176E0CC5A9}" srcId="{BCEE8FB1-6A22-42F9-91E0-E27B3B501260}" destId="{BC673F4A-20BF-44FF-86E1-1E7B30466B35}" srcOrd="0" destOrd="0" parTransId="{13AE9E52-1876-4A04-BF54-630DB36BF3EB}" sibTransId="{A25B5005-C1EE-4CC3-84BE-248E55AE87B2}"/>
    <dgm:cxn modelId="{C853427A-6BBF-4E34-A015-0141C272D123}" type="presOf" srcId="{BC673F4A-20BF-44FF-86E1-1E7B30466B35}" destId="{7ED84A4E-2A39-4480-AB4F-E8680FD89D9C}" srcOrd="1" destOrd="0" presId="urn:microsoft.com/office/officeart/2005/8/layout/vList4#2"/>
    <dgm:cxn modelId="{128CCEC1-59EB-4756-9176-5F342DB490C9}" srcId="{BCEE8FB1-6A22-42F9-91E0-E27B3B501260}" destId="{378E09FD-F49F-4663-B41A-B971D68985D1}" srcOrd="1" destOrd="0" parTransId="{8684C7E9-1BED-4935-A368-BC8E6BDE3D52}" sibTransId="{5CF513CA-3E07-403A-9AE2-FE2B543A6DA0}"/>
    <dgm:cxn modelId="{76E217DC-B660-40AA-95A2-F502EF27E6CB}" type="presOf" srcId="{BCEE8FB1-6A22-42F9-91E0-E27B3B501260}" destId="{19760A0D-E4B4-48CE-B6B6-F71B427D51C2}" srcOrd="0" destOrd="0" presId="urn:microsoft.com/office/officeart/2005/8/layout/vList4#2"/>
    <dgm:cxn modelId="{EFD92F8D-35E0-42F6-A7A4-098C59388B28}" type="presParOf" srcId="{19760A0D-E4B4-48CE-B6B6-F71B427D51C2}" destId="{3C18DF92-3325-40CF-AB83-10565A94A4CB}" srcOrd="0" destOrd="0" presId="urn:microsoft.com/office/officeart/2005/8/layout/vList4#2"/>
    <dgm:cxn modelId="{C2DCE349-CDD0-4637-A5E7-D0CA9D1E8479}" type="presParOf" srcId="{3C18DF92-3325-40CF-AB83-10565A94A4CB}" destId="{AD9F06BA-EB70-4446-8193-6FE341071D68}" srcOrd="0" destOrd="0" presId="urn:microsoft.com/office/officeart/2005/8/layout/vList4#2"/>
    <dgm:cxn modelId="{78354A64-268F-40D5-8B96-2B63676CFCDC}" type="presParOf" srcId="{3C18DF92-3325-40CF-AB83-10565A94A4CB}" destId="{2CCF4DC5-7BE7-4600-8F4D-991288B7833B}" srcOrd="1" destOrd="0" presId="urn:microsoft.com/office/officeart/2005/8/layout/vList4#2"/>
    <dgm:cxn modelId="{0B0555DF-9B56-48F9-8B50-B8A1C83A88EA}" type="presParOf" srcId="{3C18DF92-3325-40CF-AB83-10565A94A4CB}" destId="{7ED84A4E-2A39-4480-AB4F-E8680FD89D9C}" srcOrd="2" destOrd="0" presId="urn:microsoft.com/office/officeart/2005/8/layout/vList4#2"/>
    <dgm:cxn modelId="{2DD28AF4-A416-4DFA-A33E-927226CA5A32}" type="presParOf" srcId="{19760A0D-E4B4-48CE-B6B6-F71B427D51C2}" destId="{5C0D2E14-B3FB-4961-A131-0810536D63E9}" srcOrd="1" destOrd="0" presId="urn:microsoft.com/office/officeart/2005/8/layout/vList4#2"/>
    <dgm:cxn modelId="{19E4BD39-01EB-449D-AA54-153DFF82184E}" type="presParOf" srcId="{19760A0D-E4B4-48CE-B6B6-F71B427D51C2}" destId="{F5BB5606-91CE-446B-A4C2-32FF958CD479}" srcOrd="2" destOrd="0" presId="urn:microsoft.com/office/officeart/2005/8/layout/vList4#2"/>
    <dgm:cxn modelId="{22750945-3203-4210-8DBF-931E58082315}" type="presParOf" srcId="{F5BB5606-91CE-446B-A4C2-32FF958CD479}" destId="{7A5F2897-0EDB-4F1D-B248-59E41C621433}" srcOrd="0" destOrd="0" presId="urn:microsoft.com/office/officeart/2005/8/layout/vList4#2"/>
    <dgm:cxn modelId="{D1833531-1E8C-45F4-8626-1277F5D33B07}" type="presParOf" srcId="{F5BB5606-91CE-446B-A4C2-32FF958CD479}" destId="{33A98540-259C-4337-B2D1-F2F79B3FAF75}" srcOrd="1" destOrd="0" presId="urn:microsoft.com/office/officeart/2005/8/layout/vList4#2"/>
    <dgm:cxn modelId="{E2269A43-0E8E-427F-B7AD-3FD4C5A71A41}" type="presParOf" srcId="{F5BB5606-91CE-446B-A4C2-32FF958CD479}" destId="{4982FE26-3A1A-45AB-BC68-66D0FE822B98}"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CEE8FB1-6A22-42F9-91E0-E27B3B501260}"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bs-Latn-BA"/>
        </a:p>
      </dgm:t>
    </dgm:pt>
    <dgm:pt modelId="{F79A35FD-51CD-4F88-A3A0-91330FFE1943}">
      <dgm:prSet/>
      <dgm:spPr>
        <a:solidFill>
          <a:srgbClr val="C00000"/>
        </a:solidFill>
      </dgm:spPr>
      <dgm:t>
        <a:bodyPr/>
        <a:lstStyle/>
        <a:p>
          <a:pPr rtl="0"/>
          <a:endParaRPr lang="pl-PL" dirty="0"/>
        </a:p>
        <a:p>
          <a:pPr rtl="0"/>
          <a:r>
            <a:rPr lang="pl-PL" dirty="0">
              <a:solidFill>
                <a:schemeClr val="bg1"/>
              </a:solidFill>
            </a:rPr>
            <a:t>Rokovi za žalbu  član 101 pod b):</a:t>
          </a:r>
        </a:p>
        <a:p>
          <a:pPr rtl="0"/>
          <a:r>
            <a:rPr lang="pl-PL" dirty="0">
              <a:solidFill>
                <a:srgbClr val="FFFF00"/>
              </a:solidFill>
            </a:rPr>
            <a:t>10 dana od dana izmjene/dopune TD u odnosu na sadržaj izmjene/dopune TD</a:t>
          </a:r>
        </a:p>
        <a:p>
          <a:pPr rtl="0"/>
          <a:r>
            <a:rPr lang="pl-PL" dirty="0"/>
            <a:t>Nije eksplicitno propisana ova mogućnost za konkurentski zahtjev u članu 101 stav (5) </a:t>
          </a:r>
        </a:p>
        <a:p>
          <a:pPr rtl="0"/>
          <a:endParaRPr lang="pl-PL" dirty="0"/>
        </a:p>
        <a:p>
          <a:pPr rtl="0"/>
          <a:endParaRPr lang="bs-Latn-BA" dirty="0"/>
        </a:p>
      </dgm:t>
    </dgm:pt>
    <dgm:pt modelId="{E315AA42-9539-445F-9F71-777A763ACB7D}" type="parTrans" cxnId="{898F7239-4846-4B95-9389-B0E486780F55}">
      <dgm:prSet/>
      <dgm:spPr/>
      <dgm:t>
        <a:bodyPr/>
        <a:lstStyle/>
        <a:p>
          <a:endParaRPr lang="bs-Latn-BA"/>
        </a:p>
      </dgm:t>
    </dgm:pt>
    <dgm:pt modelId="{0F56C6F5-46EB-40F4-A960-133F3FA87FAE}" type="sibTrans" cxnId="{898F7239-4846-4B95-9389-B0E486780F55}">
      <dgm:prSet/>
      <dgm:spPr/>
      <dgm:t>
        <a:bodyPr/>
        <a:lstStyle/>
        <a:p>
          <a:endParaRPr lang="bs-Latn-BA"/>
        </a:p>
      </dgm:t>
    </dgm:pt>
    <dgm:pt modelId="{19760A0D-E4B4-48CE-B6B6-F71B427D51C2}" type="pres">
      <dgm:prSet presAssocID="{BCEE8FB1-6A22-42F9-91E0-E27B3B501260}" presName="linear" presStyleCnt="0">
        <dgm:presLayoutVars>
          <dgm:dir/>
          <dgm:resizeHandles val="exact"/>
        </dgm:presLayoutVars>
      </dgm:prSet>
      <dgm:spPr/>
    </dgm:pt>
    <dgm:pt modelId="{52B3AA94-94DB-4FB3-B516-AC97D0ABB898}" type="pres">
      <dgm:prSet presAssocID="{F79A35FD-51CD-4F88-A3A0-91330FFE1943}" presName="comp" presStyleCnt="0"/>
      <dgm:spPr/>
    </dgm:pt>
    <dgm:pt modelId="{4FFF4AE3-664B-4F88-A761-F04BE7FC7EF2}" type="pres">
      <dgm:prSet presAssocID="{F79A35FD-51CD-4F88-A3A0-91330FFE1943}" presName="box" presStyleLbl="node1" presStyleIdx="0" presStyleCnt="1" custScaleY="133196" custLinFactNeighborX="-829" custLinFactNeighborY="2260"/>
      <dgm:spPr/>
    </dgm:pt>
    <dgm:pt modelId="{3E76C707-1C32-4AA9-AF52-1C24F49751A3}" type="pres">
      <dgm:prSet presAssocID="{F79A35FD-51CD-4F88-A3A0-91330FFE1943}" presName="img" presStyleLbl="fgImgPlace1" presStyleIdx="0" presStyleCnt="1" custLinFactNeighborX="-6142" custLinFactNeighborY="-4999"/>
      <dgm:spPr>
        <a:blipFill>
          <a:blip xmlns:r="http://schemas.openxmlformats.org/officeDocument/2006/relationships" r:embed="rId1">
            <a:extLst>
              <a:ext uri="{28A0092B-C50C-407E-A947-70E740481C1C}">
                <a14:useLocalDpi xmlns:a14="http://schemas.microsoft.com/office/drawing/2010/main" val="0"/>
              </a:ext>
            </a:extLst>
          </a:blip>
          <a:srcRect/>
          <a:stretch>
            <a:fillRect l="-65000" r="-65000"/>
          </a:stretch>
        </a:blipFill>
      </dgm:spPr>
    </dgm:pt>
    <dgm:pt modelId="{F1AF5928-89BA-43D9-873B-C720535DE0BC}" type="pres">
      <dgm:prSet presAssocID="{F79A35FD-51CD-4F88-A3A0-91330FFE1943}" presName="text" presStyleLbl="node1" presStyleIdx="0" presStyleCnt="1">
        <dgm:presLayoutVars>
          <dgm:bulletEnabled val="1"/>
        </dgm:presLayoutVars>
      </dgm:prSet>
      <dgm:spPr/>
    </dgm:pt>
  </dgm:ptLst>
  <dgm:cxnLst>
    <dgm:cxn modelId="{898F7239-4846-4B95-9389-B0E486780F55}" srcId="{BCEE8FB1-6A22-42F9-91E0-E27B3B501260}" destId="{F79A35FD-51CD-4F88-A3A0-91330FFE1943}" srcOrd="0" destOrd="0" parTransId="{E315AA42-9539-445F-9F71-777A763ACB7D}" sibTransId="{0F56C6F5-46EB-40F4-A960-133F3FA87FAE}"/>
    <dgm:cxn modelId="{60818061-B2F0-4233-9D53-3B3FA9F8D568}" type="presOf" srcId="{BCEE8FB1-6A22-42F9-91E0-E27B3B501260}" destId="{19760A0D-E4B4-48CE-B6B6-F71B427D51C2}" srcOrd="0" destOrd="0" presId="urn:microsoft.com/office/officeart/2005/8/layout/vList4#2"/>
    <dgm:cxn modelId="{198A62D7-6C9E-4220-9959-48DDE10703DA}" type="presOf" srcId="{F79A35FD-51CD-4F88-A3A0-91330FFE1943}" destId="{F1AF5928-89BA-43D9-873B-C720535DE0BC}" srcOrd="1" destOrd="0" presId="urn:microsoft.com/office/officeart/2005/8/layout/vList4#2"/>
    <dgm:cxn modelId="{89CC02E0-53F2-4EC7-963F-3D416730B8FE}" type="presOf" srcId="{F79A35FD-51CD-4F88-A3A0-91330FFE1943}" destId="{4FFF4AE3-664B-4F88-A761-F04BE7FC7EF2}" srcOrd="0" destOrd="0" presId="urn:microsoft.com/office/officeart/2005/8/layout/vList4#2"/>
    <dgm:cxn modelId="{1CCD8723-2AD0-43DF-A451-7329FAE2FD68}" type="presParOf" srcId="{19760A0D-E4B4-48CE-B6B6-F71B427D51C2}" destId="{52B3AA94-94DB-4FB3-B516-AC97D0ABB898}" srcOrd="0" destOrd="0" presId="urn:microsoft.com/office/officeart/2005/8/layout/vList4#2"/>
    <dgm:cxn modelId="{FD56F2B5-11C5-4A66-B3A1-6F70904C4464}" type="presParOf" srcId="{52B3AA94-94DB-4FB3-B516-AC97D0ABB898}" destId="{4FFF4AE3-664B-4F88-A761-F04BE7FC7EF2}" srcOrd="0" destOrd="0" presId="urn:microsoft.com/office/officeart/2005/8/layout/vList4#2"/>
    <dgm:cxn modelId="{A76D87F9-F475-48FF-ADA7-27AECE7BC226}" type="presParOf" srcId="{52B3AA94-94DB-4FB3-B516-AC97D0ABB898}" destId="{3E76C707-1C32-4AA9-AF52-1C24F49751A3}" srcOrd="1" destOrd="0" presId="urn:microsoft.com/office/officeart/2005/8/layout/vList4#2"/>
    <dgm:cxn modelId="{01713C72-5B7C-471A-B85B-5CDF0814B764}" type="presParOf" srcId="{52B3AA94-94DB-4FB3-B516-AC97D0ABB898}" destId="{F1AF5928-89BA-43D9-873B-C720535DE0BC}"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3E64D34-C8D2-4083-84E0-9DBC7F7075B3}" type="doc">
      <dgm:prSet loTypeId="urn:microsoft.com/office/officeart/2005/8/layout/venn1" loCatId="relationship" qsTypeId="urn:microsoft.com/office/officeart/2005/8/quickstyle/3d3" qsCatId="3D" csTypeId="urn:microsoft.com/office/officeart/2005/8/colors/accent0_3" csCatId="mainScheme" phldr="1"/>
      <dgm:spPr/>
      <dgm:t>
        <a:bodyPr/>
        <a:lstStyle/>
        <a:p>
          <a:endParaRPr lang="bs-Latn-BA"/>
        </a:p>
      </dgm:t>
    </dgm:pt>
    <dgm:pt modelId="{8FBA9188-1A93-4067-8A5F-77B1DFA13A3B}">
      <dgm:prSet custT="1"/>
      <dgm:spPr/>
      <dgm:t>
        <a:bodyPr/>
        <a:lstStyle/>
        <a:p>
          <a:pPr rtl="0"/>
          <a:r>
            <a:rPr lang="bs-Latn-BA" sz="2400" b="1" dirty="0"/>
            <a:t>                  Najznačajnija poboljšanja</a:t>
          </a:r>
        </a:p>
      </dgm:t>
    </dgm:pt>
    <dgm:pt modelId="{E200DD6F-EA8E-48D1-BA4D-B11154291B5D}" type="parTrans" cxnId="{51CE1876-8084-47A7-AF3C-378C73F362C0}">
      <dgm:prSet/>
      <dgm:spPr/>
      <dgm:t>
        <a:bodyPr/>
        <a:lstStyle/>
        <a:p>
          <a:endParaRPr lang="bs-Latn-BA"/>
        </a:p>
      </dgm:t>
    </dgm:pt>
    <dgm:pt modelId="{141E8D65-9155-4D0C-8341-F5E240365C21}" type="sibTrans" cxnId="{51CE1876-8084-47A7-AF3C-378C73F362C0}">
      <dgm:prSet/>
      <dgm:spPr/>
      <dgm:t>
        <a:bodyPr/>
        <a:lstStyle/>
        <a:p>
          <a:endParaRPr lang="bs-Latn-BA"/>
        </a:p>
      </dgm:t>
    </dgm:pt>
    <dgm:pt modelId="{DCD89821-16C7-4C0A-8570-E9B0666B81FE}">
      <dgm:prSet custT="1"/>
      <dgm:spPr/>
      <dgm:t>
        <a:bodyPr/>
        <a:lstStyle/>
        <a:p>
          <a:pPr rtl="0"/>
          <a:r>
            <a:rPr lang="bs-Latn-BA" sz="1800" b="1">
              <a:solidFill>
                <a:schemeClr val="tx1"/>
              </a:solidFill>
            </a:rPr>
            <a:t>Ne važi više </a:t>
          </a:r>
          <a:r>
            <a:rPr lang="bs-Latn-BA" sz="1800" b="1"/>
            <a:t>obaveza slanja informacije na tri adrese</a:t>
          </a:r>
          <a:endParaRPr lang="bs-Latn-BA" sz="1800" b="1" dirty="0"/>
        </a:p>
      </dgm:t>
    </dgm:pt>
    <dgm:pt modelId="{F8EE0093-BDA1-494D-97EC-16D89E3A7716}" type="parTrans" cxnId="{592E3ACD-3A7D-4111-81FF-55D645506187}">
      <dgm:prSet/>
      <dgm:spPr/>
      <dgm:t>
        <a:bodyPr/>
        <a:lstStyle/>
        <a:p>
          <a:endParaRPr lang="bs-Latn-BA"/>
        </a:p>
      </dgm:t>
    </dgm:pt>
    <dgm:pt modelId="{91FD3F1B-2EE1-44F9-9EDD-37BC5689236F}" type="sibTrans" cxnId="{592E3ACD-3A7D-4111-81FF-55D645506187}">
      <dgm:prSet/>
      <dgm:spPr/>
      <dgm:t>
        <a:bodyPr/>
        <a:lstStyle/>
        <a:p>
          <a:endParaRPr lang="bs-Latn-BA"/>
        </a:p>
      </dgm:t>
    </dgm:pt>
    <dgm:pt modelId="{48719B6B-1715-4643-8F9E-06F3B5DA8721}">
      <dgm:prSet custT="1"/>
      <dgm:spPr/>
      <dgm:t>
        <a:bodyPr/>
        <a:lstStyle/>
        <a:p>
          <a:pPr rtl="0"/>
          <a:r>
            <a:rPr lang="bs-Latn-BA" sz="1800" b="1" dirty="0"/>
            <a:t>Jasno definisan minimalan rok za dostavljanje ponuda</a:t>
          </a:r>
        </a:p>
      </dgm:t>
    </dgm:pt>
    <dgm:pt modelId="{177C4DBB-87A3-451C-8E5A-DD1B0D567F32}" type="parTrans" cxnId="{B3E2E378-F032-4760-8BFC-7ABF8A57AF34}">
      <dgm:prSet/>
      <dgm:spPr/>
      <dgm:t>
        <a:bodyPr/>
        <a:lstStyle/>
        <a:p>
          <a:endParaRPr lang="bs-Latn-BA"/>
        </a:p>
      </dgm:t>
    </dgm:pt>
    <dgm:pt modelId="{DED209E9-7AC4-437D-ADF5-829F5F1FB5D7}" type="sibTrans" cxnId="{B3E2E378-F032-4760-8BFC-7ABF8A57AF34}">
      <dgm:prSet/>
      <dgm:spPr/>
      <dgm:t>
        <a:bodyPr/>
        <a:lstStyle/>
        <a:p>
          <a:endParaRPr lang="bs-Latn-BA"/>
        </a:p>
      </dgm:t>
    </dgm:pt>
    <dgm:pt modelId="{24BA8BF8-11E1-44A9-8761-138089C091C2}">
      <dgm:prSet custT="1"/>
      <dgm:spPr/>
      <dgm:t>
        <a:bodyPr/>
        <a:lstStyle/>
        <a:p>
          <a:pPr rtl="0"/>
          <a:r>
            <a:rPr lang="bs-Latn-BA" sz="1800" b="1">
              <a:solidFill>
                <a:schemeClr val="tx1"/>
              </a:solidFill>
            </a:rPr>
            <a:t>Propisan rok </a:t>
          </a:r>
          <a:r>
            <a:rPr lang="bs-Latn-BA" sz="1800" b="1"/>
            <a:t>za pojašnjenje tenderske dokumentacije</a:t>
          </a:r>
          <a:endParaRPr lang="bs-Latn-BA" sz="1800" b="1" dirty="0"/>
        </a:p>
      </dgm:t>
    </dgm:pt>
    <dgm:pt modelId="{94104A79-30CF-47CF-B140-965BD11EA251}" type="parTrans" cxnId="{76E1D9CC-35B7-4D10-9189-981BCDE4ECF0}">
      <dgm:prSet/>
      <dgm:spPr/>
      <dgm:t>
        <a:bodyPr/>
        <a:lstStyle/>
        <a:p>
          <a:endParaRPr lang="bs-Latn-BA"/>
        </a:p>
      </dgm:t>
    </dgm:pt>
    <dgm:pt modelId="{019785E0-462B-47AA-B7C5-BF2D460B70E9}" type="sibTrans" cxnId="{76E1D9CC-35B7-4D10-9189-981BCDE4ECF0}">
      <dgm:prSet/>
      <dgm:spPr/>
      <dgm:t>
        <a:bodyPr/>
        <a:lstStyle/>
        <a:p>
          <a:endParaRPr lang="bs-Latn-BA"/>
        </a:p>
      </dgm:t>
    </dgm:pt>
    <dgm:pt modelId="{6CAD478F-B9F2-4EFC-8820-3A27B59037C6}">
      <dgm:prSet custT="1"/>
      <dgm:spPr/>
      <dgm:t>
        <a:bodyPr/>
        <a:lstStyle/>
        <a:p>
          <a:pPr rtl="0"/>
          <a:r>
            <a:rPr lang="bs-Latn-BA" sz="1800" b="1"/>
            <a:t>Rokovi za žalbu precizno propisani –</a:t>
          </a:r>
          <a:r>
            <a:rPr lang="bs-Latn-BA" sz="1800" b="1">
              <a:solidFill>
                <a:srgbClr val="FFFF00"/>
              </a:solidFill>
            </a:rPr>
            <a:t> </a:t>
          </a:r>
          <a:r>
            <a:rPr lang="bs-Latn-BA" sz="1800" b="1">
              <a:solidFill>
                <a:srgbClr val="C00000"/>
              </a:solidFill>
            </a:rPr>
            <a:t>stav AJN za žalbu na odluku o poništenju sada suvišan </a:t>
          </a:r>
          <a:endParaRPr lang="bs-Latn-BA" sz="1800" b="1" dirty="0">
            <a:solidFill>
              <a:srgbClr val="C00000"/>
            </a:solidFill>
          </a:endParaRPr>
        </a:p>
      </dgm:t>
    </dgm:pt>
    <dgm:pt modelId="{63416DAD-96BA-4C5B-AB47-EA195D957EF1}" type="parTrans" cxnId="{07473215-E71E-47C0-A9E2-2FA7E28D41B2}">
      <dgm:prSet/>
      <dgm:spPr/>
      <dgm:t>
        <a:bodyPr/>
        <a:lstStyle/>
        <a:p>
          <a:endParaRPr lang="bs-Latn-BA"/>
        </a:p>
      </dgm:t>
    </dgm:pt>
    <dgm:pt modelId="{3788A177-F9DE-42A2-8994-9352B50F15EF}" type="sibTrans" cxnId="{07473215-E71E-47C0-A9E2-2FA7E28D41B2}">
      <dgm:prSet/>
      <dgm:spPr/>
      <dgm:t>
        <a:bodyPr/>
        <a:lstStyle/>
        <a:p>
          <a:endParaRPr lang="bs-Latn-BA"/>
        </a:p>
      </dgm:t>
    </dgm:pt>
    <dgm:pt modelId="{E4BAA10D-DA90-43DA-95EC-7351620E3C9D}">
      <dgm:prSet/>
      <dgm:spPr/>
      <dgm:t>
        <a:bodyPr/>
        <a:lstStyle/>
        <a:p>
          <a:pPr rtl="0"/>
          <a:endParaRPr lang="bs-Latn-BA" sz="1500" dirty="0"/>
        </a:p>
      </dgm:t>
    </dgm:pt>
    <dgm:pt modelId="{5EB8E9C4-94C4-49C5-8F7A-A7172D4DCA6F}" type="parTrans" cxnId="{39FAD54B-16C6-4818-92F8-DBBB954CA844}">
      <dgm:prSet/>
      <dgm:spPr/>
      <dgm:t>
        <a:bodyPr/>
        <a:lstStyle/>
        <a:p>
          <a:endParaRPr lang="bs-Latn-BA"/>
        </a:p>
      </dgm:t>
    </dgm:pt>
    <dgm:pt modelId="{DA1B849D-80B3-4126-985F-15F517978B9E}" type="sibTrans" cxnId="{39FAD54B-16C6-4818-92F8-DBBB954CA844}">
      <dgm:prSet/>
      <dgm:spPr/>
      <dgm:t>
        <a:bodyPr/>
        <a:lstStyle/>
        <a:p>
          <a:endParaRPr lang="bs-Latn-BA"/>
        </a:p>
      </dgm:t>
    </dgm:pt>
    <dgm:pt modelId="{82359478-D7EC-4F1C-B2FE-A0D31D13EB3B}">
      <dgm:prSet custT="1"/>
      <dgm:spPr/>
      <dgm:t>
        <a:bodyPr/>
        <a:lstStyle/>
        <a:p>
          <a:pPr rtl="0"/>
          <a:r>
            <a:rPr lang="bs-Latn-BA" sz="1800" b="1" dirty="0"/>
            <a:t>Definisano da ukupna PVN istovrsnih na godišnjem nivou nije jednaka ili veća od 50.000 KM (robe, usluge) odnosno 80.000 KM (radovi)</a:t>
          </a:r>
        </a:p>
      </dgm:t>
    </dgm:pt>
    <dgm:pt modelId="{85F92739-0949-4E62-B221-DE0C2A57A402}" type="parTrans" cxnId="{341FD35A-2307-4EEF-9731-43AECA5A23C7}">
      <dgm:prSet/>
      <dgm:spPr/>
      <dgm:t>
        <a:bodyPr/>
        <a:lstStyle/>
        <a:p>
          <a:endParaRPr lang="bs-Latn-BA"/>
        </a:p>
      </dgm:t>
    </dgm:pt>
    <dgm:pt modelId="{4E57F346-FF6A-484D-A455-927B9653C458}" type="sibTrans" cxnId="{341FD35A-2307-4EEF-9731-43AECA5A23C7}">
      <dgm:prSet/>
      <dgm:spPr/>
      <dgm:t>
        <a:bodyPr/>
        <a:lstStyle/>
        <a:p>
          <a:endParaRPr lang="bs-Latn-BA"/>
        </a:p>
      </dgm:t>
    </dgm:pt>
    <dgm:pt modelId="{09D50766-D22F-4BDA-A062-2836D9FC815A}">
      <dgm:prSet custT="1"/>
      <dgm:spPr/>
      <dgm:t>
        <a:bodyPr/>
        <a:lstStyle/>
        <a:p>
          <a:pPr rtl="0"/>
          <a:r>
            <a:rPr lang="bs-Latn-BA" sz="1800" b="1" dirty="0"/>
            <a:t>Preciznije definisanje računanja rokova za dodjelu ugovora u članu 89. stav (3) – „od dana prijema odluke o izboru“ umjesto „od dana okončanja postupka“ stvaralo pravnu nesigurnost. </a:t>
          </a:r>
        </a:p>
      </dgm:t>
    </dgm:pt>
    <dgm:pt modelId="{39F62361-1511-448D-B44B-317B94D2CA67}" type="parTrans" cxnId="{C6849414-B578-4A73-91E9-56F55DE3594E}">
      <dgm:prSet/>
      <dgm:spPr/>
      <dgm:t>
        <a:bodyPr/>
        <a:lstStyle/>
        <a:p>
          <a:endParaRPr lang="bs-Latn-BA"/>
        </a:p>
      </dgm:t>
    </dgm:pt>
    <dgm:pt modelId="{34DE7CC1-D0EA-4335-80D4-4FD233A444F8}" type="sibTrans" cxnId="{C6849414-B578-4A73-91E9-56F55DE3594E}">
      <dgm:prSet/>
      <dgm:spPr/>
      <dgm:t>
        <a:bodyPr/>
        <a:lstStyle/>
        <a:p>
          <a:endParaRPr lang="bs-Latn-BA"/>
        </a:p>
      </dgm:t>
    </dgm:pt>
    <dgm:pt modelId="{B6361BFD-A365-4726-A2AA-C86F41F2DABF}">
      <dgm:prSet custT="1"/>
      <dgm:spPr/>
      <dgm:t>
        <a:bodyPr/>
        <a:lstStyle/>
        <a:p>
          <a:pPr rtl="0"/>
          <a:r>
            <a:rPr lang="bs-Latn-BA" sz="1800" b="1" dirty="0"/>
            <a:t>Obaveza objavljivanja obavještenja o dodjeli ugovora – dopuna člana 74. ZJN</a:t>
          </a:r>
        </a:p>
      </dgm:t>
    </dgm:pt>
    <dgm:pt modelId="{F7BCD8C5-4EB3-4BF7-AE3A-AF41F0B65C00}" type="parTrans" cxnId="{C6310EB1-C166-4ED0-AB63-9C620594C67B}">
      <dgm:prSet/>
      <dgm:spPr/>
      <dgm:t>
        <a:bodyPr/>
        <a:lstStyle/>
        <a:p>
          <a:endParaRPr lang="bs-Latn-BA"/>
        </a:p>
      </dgm:t>
    </dgm:pt>
    <dgm:pt modelId="{5545C897-6F78-49E8-892E-19695C854ED9}" type="sibTrans" cxnId="{C6310EB1-C166-4ED0-AB63-9C620594C67B}">
      <dgm:prSet/>
      <dgm:spPr/>
      <dgm:t>
        <a:bodyPr/>
        <a:lstStyle/>
        <a:p>
          <a:endParaRPr lang="bs-Latn-BA"/>
        </a:p>
      </dgm:t>
    </dgm:pt>
    <dgm:pt modelId="{761F9BD6-521F-47A8-AAD8-DEE8D495C067}">
      <dgm:prSet custT="1"/>
      <dgm:spPr/>
      <dgm:t>
        <a:bodyPr/>
        <a:lstStyle/>
        <a:p>
          <a:pPr rtl="0"/>
          <a:r>
            <a:rPr lang="bs-Latn-BA" sz="1800" b="1" dirty="0"/>
            <a:t>Sažetak svih obavještenja objaviti u Sl.listu BiH</a:t>
          </a:r>
        </a:p>
      </dgm:t>
    </dgm:pt>
    <dgm:pt modelId="{7B6FF72F-66AD-43AD-A883-910718B1E072}" type="parTrans" cxnId="{E0442E78-B9B6-4E9D-BEC3-9590398F9CC2}">
      <dgm:prSet/>
      <dgm:spPr/>
      <dgm:t>
        <a:bodyPr/>
        <a:lstStyle/>
        <a:p>
          <a:endParaRPr lang="bs-Latn-BA"/>
        </a:p>
      </dgm:t>
    </dgm:pt>
    <dgm:pt modelId="{67BDD7C6-9413-436E-8763-C29655BF4697}" type="sibTrans" cxnId="{E0442E78-B9B6-4E9D-BEC3-9590398F9CC2}">
      <dgm:prSet/>
      <dgm:spPr/>
      <dgm:t>
        <a:bodyPr/>
        <a:lstStyle/>
        <a:p>
          <a:endParaRPr lang="bs-Latn-BA"/>
        </a:p>
      </dgm:t>
    </dgm:pt>
    <dgm:pt modelId="{5D882BBC-7DBF-4C8E-9521-512EC82AD0C1}" type="pres">
      <dgm:prSet presAssocID="{A3E64D34-C8D2-4083-84E0-9DBC7F7075B3}" presName="compositeShape" presStyleCnt="0">
        <dgm:presLayoutVars>
          <dgm:chMax val="7"/>
          <dgm:dir/>
          <dgm:resizeHandles val="exact"/>
        </dgm:presLayoutVars>
      </dgm:prSet>
      <dgm:spPr/>
    </dgm:pt>
    <dgm:pt modelId="{1A9E072D-7A59-482D-9AB4-E7FD195EC825}" type="pres">
      <dgm:prSet presAssocID="{8FBA9188-1A93-4067-8A5F-77B1DFA13A3B}" presName="circ1TxSh" presStyleLbl="vennNode1" presStyleIdx="0" presStyleCnt="1" custScaleX="149154" custLinFactNeighborX="1614" custLinFactNeighborY="160"/>
      <dgm:spPr/>
    </dgm:pt>
  </dgm:ptLst>
  <dgm:cxnLst>
    <dgm:cxn modelId="{C6849414-B578-4A73-91E9-56F55DE3594E}" srcId="{8FBA9188-1A93-4067-8A5F-77B1DFA13A3B}" destId="{09D50766-D22F-4BDA-A062-2836D9FC815A}" srcOrd="5" destOrd="0" parTransId="{39F62361-1511-448D-B44B-317B94D2CA67}" sibTransId="{34DE7CC1-D0EA-4335-80D4-4FD233A444F8}"/>
    <dgm:cxn modelId="{07473215-E71E-47C0-A9E2-2FA7E28D41B2}" srcId="{8FBA9188-1A93-4067-8A5F-77B1DFA13A3B}" destId="{6CAD478F-B9F2-4EFC-8820-3A27B59037C6}" srcOrd="3" destOrd="0" parTransId="{63416DAD-96BA-4C5B-AB47-EA195D957EF1}" sibTransId="{3788A177-F9DE-42A2-8994-9352B50F15EF}"/>
    <dgm:cxn modelId="{00832C18-35F0-4D2B-8ACF-48292111D099}" type="presOf" srcId="{09D50766-D22F-4BDA-A062-2836D9FC815A}" destId="{1A9E072D-7A59-482D-9AB4-E7FD195EC825}" srcOrd="0" destOrd="6" presId="urn:microsoft.com/office/officeart/2005/8/layout/venn1"/>
    <dgm:cxn modelId="{7D840825-C5B3-4169-926E-1C492E94545A}" type="presOf" srcId="{6CAD478F-B9F2-4EFC-8820-3A27B59037C6}" destId="{1A9E072D-7A59-482D-9AB4-E7FD195EC825}" srcOrd="0" destOrd="4" presId="urn:microsoft.com/office/officeart/2005/8/layout/venn1"/>
    <dgm:cxn modelId="{BE45712C-48A4-4E68-BED6-74E1FFAB0923}" type="presOf" srcId="{DCD89821-16C7-4C0A-8570-E9B0666B81FE}" destId="{1A9E072D-7A59-482D-9AB4-E7FD195EC825}" srcOrd="0" destOrd="1" presId="urn:microsoft.com/office/officeart/2005/8/layout/venn1"/>
    <dgm:cxn modelId="{A4492946-C0D3-4E8C-B49B-839BA2A2AB69}" type="presOf" srcId="{761F9BD6-521F-47A8-AAD8-DEE8D495C067}" destId="{1A9E072D-7A59-482D-9AB4-E7FD195EC825}" srcOrd="0" destOrd="8" presId="urn:microsoft.com/office/officeart/2005/8/layout/venn1"/>
    <dgm:cxn modelId="{39FAD54B-16C6-4818-92F8-DBBB954CA844}" srcId="{8FBA9188-1A93-4067-8A5F-77B1DFA13A3B}" destId="{E4BAA10D-DA90-43DA-95EC-7351620E3C9D}" srcOrd="8" destOrd="0" parTransId="{5EB8E9C4-94C4-49C5-8F7A-A7172D4DCA6F}" sibTransId="{DA1B849D-80B3-4126-985F-15F517978B9E}"/>
    <dgm:cxn modelId="{1591BE6E-E76E-41C2-84BF-B47F6AF040A9}" type="presOf" srcId="{24BA8BF8-11E1-44A9-8761-138089C091C2}" destId="{1A9E072D-7A59-482D-9AB4-E7FD195EC825}" srcOrd="0" destOrd="3" presId="urn:microsoft.com/office/officeart/2005/8/layout/venn1"/>
    <dgm:cxn modelId="{A56ABA71-97AB-4E7C-B088-49D0F31EB00B}" type="presOf" srcId="{B6361BFD-A365-4726-A2AA-C86F41F2DABF}" destId="{1A9E072D-7A59-482D-9AB4-E7FD195EC825}" srcOrd="0" destOrd="7" presId="urn:microsoft.com/office/officeart/2005/8/layout/venn1"/>
    <dgm:cxn modelId="{51CE1876-8084-47A7-AF3C-378C73F362C0}" srcId="{A3E64D34-C8D2-4083-84E0-9DBC7F7075B3}" destId="{8FBA9188-1A93-4067-8A5F-77B1DFA13A3B}" srcOrd="0" destOrd="0" parTransId="{E200DD6F-EA8E-48D1-BA4D-B11154291B5D}" sibTransId="{141E8D65-9155-4D0C-8341-F5E240365C21}"/>
    <dgm:cxn modelId="{E0442E78-B9B6-4E9D-BEC3-9590398F9CC2}" srcId="{8FBA9188-1A93-4067-8A5F-77B1DFA13A3B}" destId="{761F9BD6-521F-47A8-AAD8-DEE8D495C067}" srcOrd="7" destOrd="0" parTransId="{7B6FF72F-66AD-43AD-A883-910718B1E072}" sibTransId="{67BDD7C6-9413-436E-8763-C29655BF4697}"/>
    <dgm:cxn modelId="{B3E2E378-F032-4760-8BFC-7ABF8A57AF34}" srcId="{8FBA9188-1A93-4067-8A5F-77B1DFA13A3B}" destId="{48719B6B-1715-4643-8F9E-06F3B5DA8721}" srcOrd="1" destOrd="0" parTransId="{177C4DBB-87A3-451C-8E5A-DD1B0D567F32}" sibTransId="{DED209E9-7AC4-437D-ADF5-829F5F1FB5D7}"/>
    <dgm:cxn modelId="{341FD35A-2307-4EEF-9731-43AECA5A23C7}" srcId="{8FBA9188-1A93-4067-8A5F-77B1DFA13A3B}" destId="{82359478-D7EC-4F1C-B2FE-A0D31D13EB3B}" srcOrd="4" destOrd="0" parTransId="{85F92739-0949-4E62-B221-DE0C2A57A402}" sibTransId="{4E57F346-FF6A-484D-A455-927B9653C458}"/>
    <dgm:cxn modelId="{154FB495-6874-42A5-BE01-BC99488580E4}" type="presOf" srcId="{E4BAA10D-DA90-43DA-95EC-7351620E3C9D}" destId="{1A9E072D-7A59-482D-9AB4-E7FD195EC825}" srcOrd="0" destOrd="9" presId="urn:microsoft.com/office/officeart/2005/8/layout/venn1"/>
    <dgm:cxn modelId="{A861F59D-93E4-495A-87CC-D8E58B866D28}" type="presOf" srcId="{48719B6B-1715-4643-8F9E-06F3B5DA8721}" destId="{1A9E072D-7A59-482D-9AB4-E7FD195EC825}" srcOrd="0" destOrd="2" presId="urn:microsoft.com/office/officeart/2005/8/layout/venn1"/>
    <dgm:cxn modelId="{A3F3BCA4-B95C-4724-9A3E-FFBE2E1A862E}" type="presOf" srcId="{8FBA9188-1A93-4067-8A5F-77B1DFA13A3B}" destId="{1A9E072D-7A59-482D-9AB4-E7FD195EC825}" srcOrd="0" destOrd="0" presId="urn:microsoft.com/office/officeart/2005/8/layout/venn1"/>
    <dgm:cxn modelId="{5715ADA6-A3D5-4417-9D5D-A31A941FB9AF}" type="presOf" srcId="{82359478-D7EC-4F1C-B2FE-A0D31D13EB3B}" destId="{1A9E072D-7A59-482D-9AB4-E7FD195EC825}" srcOrd="0" destOrd="5" presId="urn:microsoft.com/office/officeart/2005/8/layout/venn1"/>
    <dgm:cxn modelId="{C6310EB1-C166-4ED0-AB63-9C620594C67B}" srcId="{8FBA9188-1A93-4067-8A5F-77B1DFA13A3B}" destId="{B6361BFD-A365-4726-A2AA-C86F41F2DABF}" srcOrd="6" destOrd="0" parTransId="{F7BCD8C5-4EB3-4BF7-AE3A-AF41F0B65C00}" sibTransId="{5545C897-6F78-49E8-892E-19695C854ED9}"/>
    <dgm:cxn modelId="{0779A2C0-A59E-4CD7-AFE2-58949CBAF572}" type="presOf" srcId="{A3E64D34-C8D2-4083-84E0-9DBC7F7075B3}" destId="{5D882BBC-7DBF-4C8E-9521-512EC82AD0C1}" srcOrd="0" destOrd="0" presId="urn:microsoft.com/office/officeart/2005/8/layout/venn1"/>
    <dgm:cxn modelId="{76E1D9CC-35B7-4D10-9189-981BCDE4ECF0}" srcId="{8FBA9188-1A93-4067-8A5F-77B1DFA13A3B}" destId="{24BA8BF8-11E1-44A9-8761-138089C091C2}" srcOrd="2" destOrd="0" parTransId="{94104A79-30CF-47CF-B140-965BD11EA251}" sibTransId="{019785E0-462B-47AA-B7C5-BF2D460B70E9}"/>
    <dgm:cxn modelId="{592E3ACD-3A7D-4111-81FF-55D645506187}" srcId="{8FBA9188-1A93-4067-8A5F-77B1DFA13A3B}" destId="{DCD89821-16C7-4C0A-8570-E9B0666B81FE}" srcOrd="0" destOrd="0" parTransId="{F8EE0093-BDA1-494D-97EC-16D89E3A7716}" sibTransId="{91FD3F1B-2EE1-44F9-9EDD-37BC5689236F}"/>
    <dgm:cxn modelId="{F5ABD11A-6671-4EDF-BD51-0F400465FDB2}" type="presParOf" srcId="{5D882BBC-7DBF-4C8E-9521-512EC82AD0C1}" destId="{1A9E072D-7A59-482D-9AB4-E7FD195EC825}"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3F6E7B-A4B7-41CF-999B-963680AD0C36}"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bs-Latn-BA"/>
        </a:p>
      </dgm:t>
    </dgm:pt>
    <dgm:pt modelId="{FD89984E-2B7A-4EB1-B06C-5F42D6E8616F}">
      <dgm:prSet custT="1"/>
      <dgm:spPr/>
      <dgm:t>
        <a:bodyPr/>
        <a:lstStyle/>
        <a:p>
          <a:pPr rtl="0"/>
          <a:r>
            <a:rPr lang="bs-Latn-BA" sz="2000" dirty="0"/>
            <a:t>Putem interneta, telefona, prethodnog iskustva, cijena ugovora, informacija od drugih ugovornih organa...</a:t>
          </a:r>
        </a:p>
      </dgm:t>
    </dgm:pt>
    <dgm:pt modelId="{E7408D2E-9B70-4FD4-93AE-DEBDE50F0867}" type="parTrans" cxnId="{68743AB6-0D63-4AA7-A7F0-CA39D2EF73EA}">
      <dgm:prSet/>
      <dgm:spPr/>
      <dgm:t>
        <a:bodyPr/>
        <a:lstStyle/>
        <a:p>
          <a:endParaRPr lang="bs-Latn-BA"/>
        </a:p>
      </dgm:t>
    </dgm:pt>
    <dgm:pt modelId="{406FFEDF-4590-444F-BE7D-13B2FFE19EA3}" type="sibTrans" cxnId="{68743AB6-0D63-4AA7-A7F0-CA39D2EF73EA}">
      <dgm:prSet/>
      <dgm:spPr/>
      <dgm:t>
        <a:bodyPr/>
        <a:lstStyle/>
        <a:p>
          <a:endParaRPr lang="bs-Latn-BA"/>
        </a:p>
      </dgm:t>
    </dgm:pt>
    <dgm:pt modelId="{34479FF6-1F7E-4A83-A731-62E8CB070C7B}">
      <dgm:prSet/>
      <dgm:spPr/>
      <dgm:t>
        <a:bodyPr/>
        <a:lstStyle/>
        <a:p>
          <a:pPr rtl="0"/>
          <a:r>
            <a:rPr lang="bs-Latn-BA" dirty="0"/>
            <a:t>Veoma koristan alat koji se koristi prilikom planiranja koji može uštedjeti finansijska sredstva te značajno poboljšati efikasnost provedbe nabavke.</a:t>
          </a:r>
        </a:p>
      </dgm:t>
    </dgm:pt>
    <dgm:pt modelId="{4A143A9C-F896-4394-B906-66781F20D484}" type="parTrans" cxnId="{07E37EE3-0B07-4C58-87E2-F9C4E076A355}">
      <dgm:prSet/>
      <dgm:spPr/>
      <dgm:t>
        <a:bodyPr/>
        <a:lstStyle/>
        <a:p>
          <a:endParaRPr lang="bs-Latn-BA"/>
        </a:p>
      </dgm:t>
    </dgm:pt>
    <dgm:pt modelId="{33D9EEA2-10CB-437D-9B48-3F4E993054C2}" type="sibTrans" cxnId="{07E37EE3-0B07-4C58-87E2-F9C4E076A355}">
      <dgm:prSet/>
      <dgm:spPr/>
      <dgm:t>
        <a:bodyPr/>
        <a:lstStyle/>
        <a:p>
          <a:endParaRPr lang="bs-Latn-BA"/>
        </a:p>
      </dgm:t>
    </dgm:pt>
    <dgm:pt modelId="{8742E0CD-0781-4018-9C89-C9EA07BBDE1F}">
      <dgm:prSet custT="1"/>
      <dgm:spPr/>
      <dgm:t>
        <a:bodyPr/>
        <a:lstStyle/>
        <a:p>
          <a:pPr rtl="0"/>
          <a:r>
            <a:rPr lang="bs-Latn-BA" sz="2000" dirty="0"/>
            <a:t>Pretpostavka za dobro planiranje i procijenjivanje vrijednosti nabavke je učinkovito izvršena provjera tržišta</a:t>
          </a:r>
        </a:p>
      </dgm:t>
    </dgm:pt>
    <dgm:pt modelId="{BA8E95EE-FA2B-4DBF-A962-5F84E65D69CF}" type="parTrans" cxnId="{08C96942-A284-44B1-9EE8-15DF59A2CBC4}">
      <dgm:prSet/>
      <dgm:spPr/>
      <dgm:t>
        <a:bodyPr/>
        <a:lstStyle/>
        <a:p>
          <a:endParaRPr lang="bs-Latn-BA"/>
        </a:p>
      </dgm:t>
    </dgm:pt>
    <dgm:pt modelId="{7440A43A-E3DC-4A92-981D-518BA133D1D7}" type="sibTrans" cxnId="{08C96942-A284-44B1-9EE8-15DF59A2CBC4}">
      <dgm:prSet/>
      <dgm:spPr/>
      <dgm:t>
        <a:bodyPr/>
        <a:lstStyle/>
        <a:p>
          <a:endParaRPr lang="bs-Latn-BA"/>
        </a:p>
      </dgm:t>
    </dgm:pt>
    <dgm:pt modelId="{577EA178-02B7-4AE8-A644-C83F363EC94B}" type="pres">
      <dgm:prSet presAssocID="{E33F6E7B-A4B7-41CF-999B-963680AD0C36}" presName="arrowDiagram" presStyleCnt="0">
        <dgm:presLayoutVars>
          <dgm:chMax val="5"/>
          <dgm:dir/>
          <dgm:resizeHandles val="exact"/>
        </dgm:presLayoutVars>
      </dgm:prSet>
      <dgm:spPr/>
    </dgm:pt>
    <dgm:pt modelId="{8EA152F6-A8D8-4534-96D8-5F4261A3B127}" type="pres">
      <dgm:prSet presAssocID="{E33F6E7B-A4B7-41CF-999B-963680AD0C36}" presName="arrow" presStyleLbl="bgShp" presStyleIdx="0" presStyleCnt="1" custLinFactNeighborX="91" custLinFactNeighborY="6"/>
      <dgm:spPr/>
    </dgm:pt>
    <dgm:pt modelId="{CCBF0B85-0966-4DAE-AE90-39D7E725F4EA}" type="pres">
      <dgm:prSet presAssocID="{E33F6E7B-A4B7-41CF-999B-963680AD0C36}" presName="arrowDiagram3" presStyleCnt="0"/>
      <dgm:spPr/>
    </dgm:pt>
    <dgm:pt modelId="{7933E6E5-71D3-492F-A456-DA8A27DE4998}" type="pres">
      <dgm:prSet presAssocID="{FD89984E-2B7A-4EB1-B06C-5F42D6E8616F}" presName="bullet3a" presStyleLbl="node1" presStyleIdx="0" presStyleCnt="3" custLinFactX="100000" custLinFactY="-154649" custLinFactNeighborX="180769" custLinFactNeighborY="-200000"/>
      <dgm:spPr/>
    </dgm:pt>
    <dgm:pt modelId="{7A99F206-3C0F-487F-A97A-ACC8576A176E}" type="pres">
      <dgm:prSet presAssocID="{FD89984E-2B7A-4EB1-B06C-5F42D6E8616F}" presName="textBox3a" presStyleLbl="revTx" presStyleIdx="0" presStyleCnt="3" custLinFactNeighborX="-41426" custLinFactNeighborY="-37328">
        <dgm:presLayoutVars>
          <dgm:bulletEnabled val="1"/>
        </dgm:presLayoutVars>
      </dgm:prSet>
      <dgm:spPr/>
    </dgm:pt>
    <dgm:pt modelId="{E31E5412-1C12-4C7F-B2A3-498111DEBC3A}" type="pres">
      <dgm:prSet presAssocID="{34479FF6-1F7E-4A83-A731-62E8CB070C7B}" presName="bullet3b" presStyleLbl="node1" presStyleIdx="1" presStyleCnt="3" custLinFactX="100000" custLinFactY="-12273" custLinFactNeighborX="135093" custLinFactNeighborY="-100000"/>
      <dgm:spPr>
        <a:blipFill rotWithShape="0">
          <a:blip xmlns:r="http://schemas.openxmlformats.org/officeDocument/2006/relationships" r:embed="rId1"/>
          <a:stretch>
            <a:fillRect/>
          </a:stretch>
        </a:blipFill>
      </dgm:spPr>
    </dgm:pt>
    <dgm:pt modelId="{0694F1C5-7820-4235-8F33-C615E9C28C3A}" type="pres">
      <dgm:prSet presAssocID="{34479FF6-1F7E-4A83-A731-62E8CB070C7B}" presName="textBox3b" presStyleLbl="revTx" presStyleIdx="1" presStyleCnt="3" custLinFactNeighborX="-38768" custLinFactNeighborY="8003">
        <dgm:presLayoutVars>
          <dgm:bulletEnabled val="1"/>
        </dgm:presLayoutVars>
      </dgm:prSet>
      <dgm:spPr/>
    </dgm:pt>
    <dgm:pt modelId="{77E3B1C3-B918-4008-8210-7F95195E7C83}" type="pres">
      <dgm:prSet presAssocID="{8742E0CD-0781-4018-9C89-C9EA07BBDE1F}" presName="bullet3c" presStyleLbl="node1" presStyleIdx="2" presStyleCnt="3" custLinFactX="97826" custLinFactNeighborX="100000" custLinFactNeighborY="-82679"/>
      <dgm:spPr/>
    </dgm:pt>
    <dgm:pt modelId="{E59C0794-ED03-4731-B306-AF87599767EE}" type="pres">
      <dgm:prSet presAssocID="{8742E0CD-0781-4018-9C89-C9EA07BBDE1F}" presName="textBox3c" presStyleLbl="revTx" presStyleIdx="2" presStyleCnt="3" custScaleY="47622" custLinFactNeighborX="38328" custLinFactNeighborY="-25290">
        <dgm:presLayoutVars>
          <dgm:bulletEnabled val="1"/>
        </dgm:presLayoutVars>
      </dgm:prSet>
      <dgm:spPr/>
    </dgm:pt>
  </dgm:ptLst>
  <dgm:cxnLst>
    <dgm:cxn modelId="{08C96942-A284-44B1-9EE8-15DF59A2CBC4}" srcId="{E33F6E7B-A4B7-41CF-999B-963680AD0C36}" destId="{8742E0CD-0781-4018-9C89-C9EA07BBDE1F}" srcOrd="2" destOrd="0" parTransId="{BA8E95EE-FA2B-4DBF-A962-5F84E65D69CF}" sibTransId="{7440A43A-E3DC-4A92-981D-518BA133D1D7}"/>
    <dgm:cxn modelId="{FDAA6746-D811-42D5-B18E-A3879D96A32A}" type="presOf" srcId="{FD89984E-2B7A-4EB1-B06C-5F42D6E8616F}" destId="{7A99F206-3C0F-487F-A97A-ACC8576A176E}" srcOrd="0" destOrd="0" presId="urn:microsoft.com/office/officeart/2005/8/layout/arrow2"/>
    <dgm:cxn modelId="{6A0F296A-8CFB-4870-945F-12549DE69508}" type="presOf" srcId="{E33F6E7B-A4B7-41CF-999B-963680AD0C36}" destId="{577EA178-02B7-4AE8-A644-C83F363EC94B}" srcOrd="0" destOrd="0" presId="urn:microsoft.com/office/officeart/2005/8/layout/arrow2"/>
    <dgm:cxn modelId="{2580787F-73E0-4827-9145-9DC60E4506C7}" type="presOf" srcId="{8742E0CD-0781-4018-9C89-C9EA07BBDE1F}" destId="{E59C0794-ED03-4731-B306-AF87599767EE}" srcOrd="0" destOrd="0" presId="urn:microsoft.com/office/officeart/2005/8/layout/arrow2"/>
    <dgm:cxn modelId="{68743AB6-0D63-4AA7-A7F0-CA39D2EF73EA}" srcId="{E33F6E7B-A4B7-41CF-999B-963680AD0C36}" destId="{FD89984E-2B7A-4EB1-B06C-5F42D6E8616F}" srcOrd="0" destOrd="0" parTransId="{E7408D2E-9B70-4FD4-93AE-DEBDE50F0867}" sibTransId="{406FFEDF-4590-444F-BE7D-13B2FFE19EA3}"/>
    <dgm:cxn modelId="{414B8DB6-50D3-4883-AE78-285A32947123}" type="presOf" srcId="{34479FF6-1F7E-4A83-A731-62E8CB070C7B}" destId="{0694F1C5-7820-4235-8F33-C615E9C28C3A}" srcOrd="0" destOrd="0" presId="urn:microsoft.com/office/officeart/2005/8/layout/arrow2"/>
    <dgm:cxn modelId="{07E37EE3-0B07-4C58-87E2-F9C4E076A355}" srcId="{E33F6E7B-A4B7-41CF-999B-963680AD0C36}" destId="{34479FF6-1F7E-4A83-A731-62E8CB070C7B}" srcOrd="1" destOrd="0" parTransId="{4A143A9C-F896-4394-B906-66781F20D484}" sibTransId="{33D9EEA2-10CB-437D-9B48-3F4E993054C2}"/>
    <dgm:cxn modelId="{EA542BB7-444D-43E5-9DA4-B9334718A15B}" type="presParOf" srcId="{577EA178-02B7-4AE8-A644-C83F363EC94B}" destId="{8EA152F6-A8D8-4534-96D8-5F4261A3B127}" srcOrd="0" destOrd="0" presId="urn:microsoft.com/office/officeart/2005/8/layout/arrow2"/>
    <dgm:cxn modelId="{6CE21827-682C-4358-923A-09D33E20FA24}" type="presParOf" srcId="{577EA178-02B7-4AE8-A644-C83F363EC94B}" destId="{CCBF0B85-0966-4DAE-AE90-39D7E725F4EA}" srcOrd="1" destOrd="0" presId="urn:microsoft.com/office/officeart/2005/8/layout/arrow2"/>
    <dgm:cxn modelId="{C6098712-B240-4BFF-B6F9-1241ED2AECF2}" type="presParOf" srcId="{CCBF0B85-0966-4DAE-AE90-39D7E725F4EA}" destId="{7933E6E5-71D3-492F-A456-DA8A27DE4998}" srcOrd="0" destOrd="0" presId="urn:microsoft.com/office/officeart/2005/8/layout/arrow2"/>
    <dgm:cxn modelId="{53766E54-5002-4FA2-A2AE-9E5FEFCF5A4D}" type="presParOf" srcId="{CCBF0B85-0966-4DAE-AE90-39D7E725F4EA}" destId="{7A99F206-3C0F-487F-A97A-ACC8576A176E}" srcOrd="1" destOrd="0" presId="urn:microsoft.com/office/officeart/2005/8/layout/arrow2"/>
    <dgm:cxn modelId="{F858A496-905D-4117-80F7-D8180B808D3F}" type="presParOf" srcId="{CCBF0B85-0966-4DAE-AE90-39D7E725F4EA}" destId="{E31E5412-1C12-4C7F-B2A3-498111DEBC3A}" srcOrd="2" destOrd="0" presId="urn:microsoft.com/office/officeart/2005/8/layout/arrow2"/>
    <dgm:cxn modelId="{AB41BC2B-97CE-4004-BCF3-F62512637210}" type="presParOf" srcId="{CCBF0B85-0966-4DAE-AE90-39D7E725F4EA}" destId="{0694F1C5-7820-4235-8F33-C615E9C28C3A}" srcOrd="3" destOrd="0" presId="urn:microsoft.com/office/officeart/2005/8/layout/arrow2"/>
    <dgm:cxn modelId="{18A42741-0576-4199-87BC-38E941311E6C}" type="presParOf" srcId="{CCBF0B85-0966-4DAE-AE90-39D7E725F4EA}" destId="{77E3B1C3-B918-4008-8210-7F95195E7C83}" srcOrd="4" destOrd="0" presId="urn:microsoft.com/office/officeart/2005/8/layout/arrow2"/>
    <dgm:cxn modelId="{B0397277-47D8-499E-B1F3-28B14456D3F2}" type="presParOf" srcId="{CCBF0B85-0966-4DAE-AE90-39D7E725F4EA}" destId="{E59C0794-ED03-4731-B306-AF87599767EE}"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F35BA1-E2F6-4977-AAA2-C545BE3BCDB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bs-Latn-BA"/>
        </a:p>
      </dgm:t>
    </dgm:pt>
    <dgm:pt modelId="{3603043D-E519-4EB7-8268-096AE30A58C0}">
      <dgm:prSet/>
      <dgm:spPr/>
      <dgm:t>
        <a:bodyPr/>
        <a:lstStyle/>
        <a:p>
          <a:pPr rtl="0"/>
          <a:r>
            <a:rPr lang="bs-Latn-BA" dirty="0"/>
            <a:t>Tržištu se mora pristupiti tako da se osigura usklađenost s načelima transparentnosti i jednakog tretmana te da se izbjegne objavljivanje povlaštenih informacija i/ili povlaštenih položaja na tržištu.</a:t>
          </a:r>
        </a:p>
      </dgm:t>
    </dgm:pt>
    <dgm:pt modelId="{BCBBB019-6864-4928-85ED-A785E831B353}" type="parTrans" cxnId="{A17A0755-D2DA-414F-BBC3-EB10F783F383}">
      <dgm:prSet/>
      <dgm:spPr/>
      <dgm:t>
        <a:bodyPr/>
        <a:lstStyle/>
        <a:p>
          <a:endParaRPr lang="bs-Latn-BA"/>
        </a:p>
      </dgm:t>
    </dgm:pt>
    <dgm:pt modelId="{0A213D4E-D3EA-4928-9B9D-050B1BECE6AC}" type="sibTrans" cxnId="{A17A0755-D2DA-414F-BBC3-EB10F783F383}">
      <dgm:prSet/>
      <dgm:spPr/>
      <dgm:t>
        <a:bodyPr/>
        <a:lstStyle/>
        <a:p>
          <a:endParaRPr lang="bs-Latn-BA"/>
        </a:p>
      </dgm:t>
    </dgm:pt>
    <dgm:pt modelId="{C9BEA908-1F7A-4F3F-8182-F7207EE84178}" type="pres">
      <dgm:prSet presAssocID="{23F35BA1-E2F6-4977-AAA2-C545BE3BCDB7}" presName="hierChild1" presStyleCnt="0">
        <dgm:presLayoutVars>
          <dgm:orgChart val="1"/>
          <dgm:chPref val="1"/>
          <dgm:dir/>
          <dgm:animOne val="branch"/>
          <dgm:animLvl val="lvl"/>
          <dgm:resizeHandles/>
        </dgm:presLayoutVars>
      </dgm:prSet>
      <dgm:spPr/>
    </dgm:pt>
    <dgm:pt modelId="{85146090-B2D6-4F67-B102-31A51686C494}" type="pres">
      <dgm:prSet presAssocID="{3603043D-E519-4EB7-8268-096AE30A58C0}" presName="hierRoot1" presStyleCnt="0">
        <dgm:presLayoutVars>
          <dgm:hierBranch val="init"/>
        </dgm:presLayoutVars>
      </dgm:prSet>
      <dgm:spPr/>
    </dgm:pt>
    <dgm:pt modelId="{5C7114E4-6B40-4F55-BF2A-A3DFC4012350}" type="pres">
      <dgm:prSet presAssocID="{3603043D-E519-4EB7-8268-096AE30A58C0}" presName="rootComposite1" presStyleCnt="0"/>
      <dgm:spPr/>
    </dgm:pt>
    <dgm:pt modelId="{1CEF8039-435A-4105-93CE-F38FFA95FC14}" type="pres">
      <dgm:prSet presAssocID="{3603043D-E519-4EB7-8268-096AE30A58C0}" presName="rootText1" presStyleLbl="node0" presStyleIdx="0" presStyleCnt="1" custScaleX="233675" custLinFactNeighborX="-24" custLinFactNeighborY="-66481">
        <dgm:presLayoutVars>
          <dgm:chPref val="3"/>
        </dgm:presLayoutVars>
      </dgm:prSet>
      <dgm:spPr/>
    </dgm:pt>
    <dgm:pt modelId="{2C4E1ADC-7B04-40C0-B12B-45AB687B49EB}" type="pres">
      <dgm:prSet presAssocID="{3603043D-E519-4EB7-8268-096AE30A58C0}" presName="rootConnector1" presStyleLbl="node1" presStyleIdx="0" presStyleCnt="0"/>
      <dgm:spPr/>
    </dgm:pt>
    <dgm:pt modelId="{BB43CD1E-A987-42DA-911F-57E0FF9ABFFB}" type="pres">
      <dgm:prSet presAssocID="{3603043D-E519-4EB7-8268-096AE30A58C0}" presName="hierChild2" presStyleCnt="0"/>
      <dgm:spPr/>
    </dgm:pt>
    <dgm:pt modelId="{83C2C561-449F-4171-BF84-08EEEFE106AB}" type="pres">
      <dgm:prSet presAssocID="{3603043D-E519-4EB7-8268-096AE30A58C0}" presName="hierChild3" presStyleCnt="0"/>
      <dgm:spPr/>
    </dgm:pt>
  </dgm:ptLst>
  <dgm:cxnLst>
    <dgm:cxn modelId="{1434935C-BA03-4176-B6B7-CC9B996C1B97}" type="presOf" srcId="{23F35BA1-E2F6-4977-AAA2-C545BE3BCDB7}" destId="{C9BEA908-1F7A-4F3F-8182-F7207EE84178}" srcOrd="0" destOrd="0" presId="urn:microsoft.com/office/officeart/2005/8/layout/orgChart1"/>
    <dgm:cxn modelId="{A17A0755-D2DA-414F-BBC3-EB10F783F383}" srcId="{23F35BA1-E2F6-4977-AAA2-C545BE3BCDB7}" destId="{3603043D-E519-4EB7-8268-096AE30A58C0}" srcOrd="0" destOrd="0" parTransId="{BCBBB019-6864-4928-85ED-A785E831B353}" sibTransId="{0A213D4E-D3EA-4928-9B9D-050B1BECE6AC}"/>
    <dgm:cxn modelId="{2C35DFA5-49AD-44D3-B312-8C68881E82FB}" type="presOf" srcId="{3603043D-E519-4EB7-8268-096AE30A58C0}" destId="{2C4E1ADC-7B04-40C0-B12B-45AB687B49EB}" srcOrd="1" destOrd="0" presId="urn:microsoft.com/office/officeart/2005/8/layout/orgChart1"/>
    <dgm:cxn modelId="{AE0345B0-415A-4A87-901A-D6EDEE04EAD7}" type="presOf" srcId="{3603043D-E519-4EB7-8268-096AE30A58C0}" destId="{1CEF8039-435A-4105-93CE-F38FFA95FC14}" srcOrd="0" destOrd="0" presId="urn:microsoft.com/office/officeart/2005/8/layout/orgChart1"/>
    <dgm:cxn modelId="{A01B7E12-5D8B-4AFE-8090-BFD797EE1744}" type="presParOf" srcId="{C9BEA908-1F7A-4F3F-8182-F7207EE84178}" destId="{85146090-B2D6-4F67-B102-31A51686C494}" srcOrd="0" destOrd="0" presId="urn:microsoft.com/office/officeart/2005/8/layout/orgChart1"/>
    <dgm:cxn modelId="{D076C231-4758-44D2-8076-DFF716D7362D}" type="presParOf" srcId="{85146090-B2D6-4F67-B102-31A51686C494}" destId="{5C7114E4-6B40-4F55-BF2A-A3DFC4012350}" srcOrd="0" destOrd="0" presId="urn:microsoft.com/office/officeart/2005/8/layout/orgChart1"/>
    <dgm:cxn modelId="{D6B907C2-59DF-4805-97E3-284D70EE2EB8}" type="presParOf" srcId="{5C7114E4-6B40-4F55-BF2A-A3DFC4012350}" destId="{1CEF8039-435A-4105-93CE-F38FFA95FC14}" srcOrd="0" destOrd="0" presId="urn:microsoft.com/office/officeart/2005/8/layout/orgChart1"/>
    <dgm:cxn modelId="{325DB884-E27E-410F-B92F-9F5227DBE112}" type="presParOf" srcId="{5C7114E4-6B40-4F55-BF2A-A3DFC4012350}" destId="{2C4E1ADC-7B04-40C0-B12B-45AB687B49EB}" srcOrd="1" destOrd="0" presId="urn:microsoft.com/office/officeart/2005/8/layout/orgChart1"/>
    <dgm:cxn modelId="{75D25728-AF6F-4247-BE88-C7DA0E6BC31E}" type="presParOf" srcId="{85146090-B2D6-4F67-B102-31A51686C494}" destId="{BB43CD1E-A987-42DA-911F-57E0FF9ABFFB}" srcOrd="1" destOrd="0" presId="urn:microsoft.com/office/officeart/2005/8/layout/orgChart1"/>
    <dgm:cxn modelId="{6208E17C-2D2C-4465-8F13-E94E88F06F4C}" type="presParOf" srcId="{85146090-B2D6-4F67-B102-31A51686C494}" destId="{83C2C561-449F-4171-BF84-08EEEFE106A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F35BA1-E2F6-4977-AAA2-C545BE3BCDB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bs-Latn-BA"/>
        </a:p>
      </dgm:t>
    </dgm:pt>
    <dgm:pt modelId="{3603043D-E519-4EB7-8268-096AE30A58C0}">
      <dgm:prSet custT="1"/>
      <dgm:spPr>
        <a:solidFill>
          <a:srgbClr val="002060"/>
        </a:solidFill>
        <a:ln>
          <a:solidFill>
            <a:srgbClr val="002060"/>
          </a:solidFill>
        </a:ln>
      </dgm:spPr>
      <dgm:t>
        <a:bodyPr/>
        <a:lstStyle/>
        <a:p>
          <a:pPr rtl="0"/>
          <a:r>
            <a:rPr lang="bs-Latn-BA" sz="2600" dirty="0"/>
            <a:t>Sistematski i analitički pristup predmetu nabavke i spoznaja o mogućim tehničko-tehnološkim rješenjima, kao i poznavanje širine i dubine tržišta, u ciju efikasnosti, efektivnosti i ekonomičnosti postupka nabavke</a:t>
          </a:r>
        </a:p>
      </dgm:t>
    </dgm:pt>
    <dgm:pt modelId="{BCBBB019-6864-4928-85ED-A785E831B353}" type="parTrans" cxnId="{A17A0755-D2DA-414F-BBC3-EB10F783F383}">
      <dgm:prSet/>
      <dgm:spPr/>
      <dgm:t>
        <a:bodyPr/>
        <a:lstStyle/>
        <a:p>
          <a:endParaRPr lang="bs-Latn-BA"/>
        </a:p>
      </dgm:t>
    </dgm:pt>
    <dgm:pt modelId="{0A213D4E-D3EA-4928-9B9D-050B1BECE6AC}" type="sibTrans" cxnId="{A17A0755-D2DA-414F-BBC3-EB10F783F383}">
      <dgm:prSet/>
      <dgm:spPr/>
      <dgm:t>
        <a:bodyPr/>
        <a:lstStyle/>
        <a:p>
          <a:endParaRPr lang="bs-Latn-BA"/>
        </a:p>
      </dgm:t>
    </dgm:pt>
    <dgm:pt modelId="{C9BEA908-1F7A-4F3F-8182-F7207EE84178}" type="pres">
      <dgm:prSet presAssocID="{23F35BA1-E2F6-4977-AAA2-C545BE3BCDB7}" presName="hierChild1" presStyleCnt="0">
        <dgm:presLayoutVars>
          <dgm:orgChart val="1"/>
          <dgm:chPref val="1"/>
          <dgm:dir/>
          <dgm:animOne val="branch"/>
          <dgm:animLvl val="lvl"/>
          <dgm:resizeHandles/>
        </dgm:presLayoutVars>
      </dgm:prSet>
      <dgm:spPr/>
    </dgm:pt>
    <dgm:pt modelId="{85146090-B2D6-4F67-B102-31A51686C494}" type="pres">
      <dgm:prSet presAssocID="{3603043D-E519-4EB7-8268-096AE30A58C0}" presName="hierRoot1" presStyleCnt="0">
        <dgm:presLayoutVars>
          <dgm:hierBranch val="init"/>
        </dgm:presLayoutVars>
      </dgm:prSet>
      <dgm:spPr/>
    </dgm:pt>
    <dgm:pt modelId="{5C7114E4-6B40-4F55-BF2A-A3DFC4012350}" type="pres">
      <dgm:prSet presAssocID="{3603043D-E519-4EB7-8268-096AE30A58C0}" presName="rootComposite1" presStyleCnt="0"/>
      <dgm:spPr/>
    </dgm:pt>
    <dgm:pt modelId="{1CEF8039-435A-4105-93CE-F38FFA95FC14}" type="pres">
      <dgm:prSet presAssocID="{3603043D-E519-4EB7-8268-096AE30A58C0}" presName="rootText1" presStyleLbl="node0" presStyleIdx="0" presStyleCnt="1" custScaleX="233675" custLinFactNeighborX="-25147" custLinFactNeighborY="44186">
        <dgm:presLayoutVars>
          <dgm:chPref val="3"/>
        </dgm:presLayoutVars>
      </dgm:prSet>
      <dgm:spPr/>
    </dgm:pt>
    <dgm:pt modelId="{2C4E1ADC-7B04-40C0-B12B-45AB687B49EB}" type="pres">
      <dgm:prSet presAssocID="{3603043D-E519-4EB7-8268-096AE30A58C0}" presName="rootConnector1" presStyleLbl="node1" presStyleIdx="0" presStyleCnt="0"/>
      <dgm:spPr/>
    </dgm:pt>
    <dgm:pt modelId="{BB43CD1E-A987-42DA-911F-57E0FF9ABFFB}" type="pres">
      <dgm:prSet presAssocID="{3603043D-E519-4EB7-8268-096AE30A58C0}" presName="hierChild2" presStyleCnt="0"/>
      <dgm:spPr/>
    </dgm:pt>
    <dgm:pt modelId="{83C2C561-449F-4171-BF84-08EEEFE106AB}" type="pres">
      <dgm:prSet presAssocID="{3603043D-E519-4EB7-8268-096AE30A58C0}" presName="hierChild3" presStyleCnt="0"/>
      <dgm:spPr/>
    </dgm:pt>
  </dgm:ptLst>
  <dgm:cxnLst>
    <dgm:cxn modelId="{BB9E5710-1304-4D51-B520-6F6BDF505F1E}" type="presOf" srcId="{3603043D-E519-4EB7-8268-096AE30A58C0}" destId="{2C4E1ADC-7B04-40C0-B12B-45AB687B49EB}" srcOrd="1" destOrd="0" presId="urn:microsoft.com/office/officeart/2005/8/layout/orgChart1"/>
    <dgm:cxn modelId="{20425426-03F4-42CC-B132-CF279EB5AD5B}" type="presOf" srcId="{3603043D-E519-4EB7-8268-096AE30A58C0}" destId="{1CEF8039-435A-4105-93CE-F38FFA95FC14}" srcOrd="0" destOrd="0" presId="urn:microsoft.com/office/officeart/2005/8/layout/orgChart1"/>
    <dgm:cxn modelId="{A17A0755-D2DA-414F-BBC3-EB10F783F383}" srcId="{23F35BA1-E2F6-4977-AAA2-C545BE3BCDB7}" destId="{3603043D-E519-4EB7-8268-096AE30A58C0}" srcOrd="0" destOrd="0" parTransId="{BCBBB019-6864-4928-85ED-A785E831B353}" sibTransId="{0A213D4E-D3EA-4928-9B9D-050B1BECE6AC}"/>
    <dgm:cxn modelId="{214B6F77-341E-45F6-84AA-0CC15F0CDD72}" type="presOf" srcId="{23F35BA1-E2F6-4977-AAA2-C545BE3BCDB7}" destId="{C9BEA908-1F7A-4F3F-8182-F7207EE84178}" srcOrd="0" destOrd="0" presId="urn:microsoft.com/office/officeart/2005/8/layout/orgChart1"/>
    <dgm:cxn modelId="{B130B159-EA6B-4AB8-859B-F7981B1C74CA}" type="presParOf" srcId="{C9BEA908-1F7A-4F3F-8182-F7207EE84178}" destId="{85146090-B2D6-4F67-B102-31A51686C494}" srcOrd="0" destOrd="0" presId="urn:microsoft.com/office/officeart/2005/8/layout/orgChart1"/>
    <dgm:cxn modelId="{13C44E11-88C0-44E6-BB25-24EB52161210}" type="presParOf" srcId="{85146090-B2D6-4F67-B102-31A51686C494}" destId="{5C7114E4-6B40-4F55-BF2A-A3DFC4012350}" srcOrd="0" destOrd="0" presId="urn:microsoft.com/office/officeart/2005/8/layout/orgChart1"/>
    <dgm:cxn modelId="{5C87E794-3FAC-4ED4-9D70-7C7DA709B168}" type="presParOf" srcId="{5C7114E4-6B40-4F55-BF2A-A3DFC4012350}" destId="{1CEF8039-435A-4105-93CE-F38FFA95FC14}" srcOrd="0" destOrd="0" presId="urn:microsoft.com/office/officeart/2005/8/layout/orgChart1"/>
    <dgm:cxn modelId="{2BECADDB-F909-4142-9A6F-3ADA9DC2A266}" type="presParOf" srcId="{5C7114E4-6B40-4F55-BF2A-A3DFC4012350}" destId="{2C4E1ADC-7B04-40C0-B12B-45AB687B49EB}" srcOrd="1" destOrd="0" presId="urn:microsoft.com/office/officeart/2005/8/layout/orgChart1"/>
    <dgm:cxn modelId="{F04C1031-313C-4710-807F-F4FBF35DE1A6}" type="presParOf" srcId="{85146090-B2D6-4F67-B102-31A51686C494}" destId="{BB43CD1E-A987-42DA-911F-57E0FF9ABFFB}" srcOrd="1" destOrd="0" presId="urn:microsoft.com/office/officeart/2005/8/layout/orgChart1"/>
    <dgm:cxn modelId="{E6DA9510-5311-4F1F-B06C-76B0CAC1091E}" type="presParOf" srcId="{85146090-B2D6-4F67-B102-31A51686C494}" destId="{83C2C561-449F-4171-BF84-08EEEFE106AB}" srcOrd="2" destOrd="0" presId="urn:microsoft.com/office/officeart/2005/8/layout/orgChar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D4507A-AD23-4A69-A8AA-CD84F8992F87}"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bs-Latn-BA"/>
        </a:p>
      </dgm:t>
    </dgm:pt>
    <dgm:pt modelId="{31710670-A91F-45A6-8E53-DD4CF5B43638}">
      <dgm:prSet/>
      <dgm:spPr/>
      <dgm:t>
        <a:bodyPr/>
        <a:lstStyle/>
        <a:p>
          <a:pPr rtl="0"/>
          <a:r>
            <a:rPr lang="hr-HR" dirty="0"/>
            <a:t>(3) Ugovorni organ provodi postupak direktnog sporazuma za nabavku robe, usluga ili radova čija je procijenjena vrijednost jednaka ili manja od iznosa od 6.000,00 KM,</a:t>
          </a:r>
          <a:r>
            <a:rPr lang="hr-HR" b="1" i="1" dirty="0"/>
            <a:t> pri čemu ni ukupna procijenjena vrijednost istovrsnih nabavki na godišnjem nivou nije veća od 10.000,00 KM.</a:t>
          </a:r>
          <a:r>
            <a:rPr lang="hr-HR" dirty="0"/>
            <a:t> </a:t>
          </a:r>
          <a:endParaRPr lang="bs-Latn-BA" dirty="0"/>
        </a:p>
      </dgm:t>
    </dgm:pt>
    <dgm:pt modelId="{5AFE4614-4DF2-466F-9CB8-64E8D2915C89}" type="parTrans" cxnId="{401AA03D-15B6-402A-84F9-8CDBB4CC7A1A}">
      <dgm:prSet/>
      <dgm:spPr/>
      <dgm:t>
        <a:bodyPr/>
        <a:lstStyle/>
        <a:p>
          <a:endParaRPr lang="bs-Latn-BA"/>
        </a:p>
      </dgm:t>
    </dgm:pt>
    <dgm:pt modelId="{0E1CBA82-3579-4440-A4EB-1A4BFC75CF4C}" type="sibTrans" cxnId="{401AA03D-15B6-402A-84F9-8CDBB4CC7A1A}">
      <dgm:prSet/>
      <dgm:spPr/>
      <dgm:t>
        <a:bodyPr/>
        <a:lstStyle/>
        <a:p>
          <a:endParaRPr lang="bs-Latn-BA"/>
        </a:p>
      </dgm:t>
    </dgm:pt>
    <dgm:pt modelId="{B64631EE-5883-4456-BF1D-F3CD8F792C63}" type="pres">
      <dgm:prSet presAssocID="{CAD4507A-AD23-4A69-A8AA-CD84F8992F87}" presName="linear" presStyleCnt="0">
        <dgm:presLayoutVars>
          <dgm:animLvl val="lvl"/>
          <dgm:resizeHandles val="exact"/>
        </dgm:presLayoutVars>
      </dgm:prSet>
      <dgm:spPr/>
    </dgm:pt>
    <dgm:pt modelId="{FFEF1BFF-7B3F-4FC3-997B-48A61AB16739}" type="pres">
      <dgm:prSet presAssocID="{31710670-A91F-45A6-8E53-DD4CF5B43638}" presName="parentText" presStyleLbl="node1" presStyleIdx="0" presStyleCnt="1" custLinFactNeighborX="-41" custLinFactNeighborY="19013">
        <dgm:presLayoutVars>
          <dgm:chMax val="0"/>
          <dgm:bulletEnabled val="1"/>
        </dgm:presLayoutVars>
      </dgm:prSet>
      <dgm:spPr/>
    </dgm:pt>
  </dgm:ptLst>
  <dgm:cxnLst>
    <dgm:cxn modelId="{9785261A-DF76-4812-97C6-F8F2EE86A362}" type="presOf" srcId="{31710670-A91F-45A6-8E53-DD4CF5B43638}" destId="{FFEF1BFF-7B3F-4FC3-997B-48A61AB16739}" srcOrd="0" destOrd="0" presId="urn:microsoft.com/office/officeart/2005/8/layout/vList2"/>
    <dgm:cxn modelId="{401AA03D-15B6-402A-84F9-8CDBB4CC7A1A}" srcId="{CAD4507A-AD23-4A69-A8AA-CD84F8992F87}" destId="{31710670-A91F-45A6-8E53-DD4CF5B43638}" srcOrd="0" destOrd="0" parTransId="{5AFE4614-4DF2-466F-9CB8-64E8D2915C89}" sibTransId="{0E1CBA82-3579-4440-A4EB-1A4BFC75CF4C}"/>
    <dgm:cxn modelId="{B84C03B8-0DBA-4987-B8D9-6A8CF37B1AA9}" type="presOf" srcId="{CAD4507A-AD23-4A69-A8AA-CD84F8992F87}" destId="{B64631EE-5883-4456-BF1D-F3CD8F792C63}" srcOrd="0" destOrd="0" presId="urn:microsoft.com/office/officeart/2005/8/layout/vList2"/>
    <dgm:cxn modelId="{E98D6B04-2221-41C8-BE17-59FD2939DC28}" type="presParOf" srcId="{B64631EE-5883-4456-BF1D-F3CD8F792C63}" destId="{FFEF1BFF-7B3F-4FC3-997B-48A61AB1673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9C7EB1-21A8-4164-92C7-DCA4FDA24805}"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bs-Latn-BA"/>
        </a:p>
      </dgm:t>
    </dgm:pt>
    <dgm:pt modelId="{9BA5EF8A-F924-475D-89E5-5BBE4A6910AA}">
      <dgm:prSet custT="1"/>
      <dgm:spPr/>
      <dgm:t>
        <a:bodyPr/>
        <a:lstStyle/>
        <a:p>
          <a:pPr rtl="0"/>
          <a:r>
            <a:rPr lang="bs-Latn-BA" sz="2000" b="1" dirty="0">
              <a:solidFill>
                <a:schemeClr val="tx1"/>
              </a:solidFill>
            </a:rPr>
            <a:t>Odluka o pokretanju ?</a:t>
          </a:r>
        </a:p>
      </dgm:t>
    </dgm:pt>
    <dgm:pt modelId="{B647DB49-FE0E-4224-93C0-8A6959A6D04A}" type="parTrans" cxnId="{21005743-D2BE-42D7-A9EF-D1903C44A03A}">
      <dgm:prSet/>
      <dgm:spPr/>
      <dgm:t>
        <a:bodyPr/>
        <a:lstStyle/>
        <a:p>
          <a:endParaRPr lang="bs-Latn-BA" sz="6600"/>
        </a:p>
      </dgm:t>
    </dgm:pt>
    <dgm:pt modelId="{3BA53D14-393D-4FE6-80BA-EFAE4E088AE0}" type="sibTrans" cxnId="{21005743-D2BE-42D7-A9EF-D1903C44A03A}">
      <dgm:prSet/>
      <dgm:spPr/>
      <dgm:t>
        <a:bodyPr/>
        <a:lstStyle/>
        <a:p>
          <a:endParaRPr lang="bs-Latn-BA" sz="6600"/>
        </a:p>
      </dgm:t>
    </dgm:pt>
    <dgm:pt modelId="{5704A1E2-0752-4DF9-86F1-3960A77899C6}">
      <dgm:prSet custT="1"/>
      <dgm:spPr/>
      <dgm:t>
        <a:bodyPr/>
        <a:lstStyle/>
        <a:p>
          <a:pPr rtl="0"/>
          <a:r>
            <a:rPr lang="bs-Latn-BA" sz="2000" b="1" dirty="0">
              <a:solidFill>
                <a:schemeClr val="tx1"/>
              </a:solidFill>
            </a:rPr>
            <a:t>Pismeno tražiti ponudu</a:t>
          </a:r>
        </a:p>
        <a:p>
          <a:pPr rtl="0"/>
          <a:r>
            <a:rPr lang="bs-Latn-BA" sz="2000" b="1" dirty="0">
              <a:solidFill>
                <a:schemeClr val="tx1"/>
              </a:solidFill>
            </a:rPr>
            <a:t>/cijene</a:t>
          </a:r>
        </a:p>
      </dgm:t>
    </dgm:pt>
    <dgm:pt modelId="{6AD7E31C-6CFA-4320-9534-E264D40825AE}" type="parTrans" cxnId="{C6CEF277-789B-4FEE-95BD-5812AF7EE867}">
      <dgm:prSet/>
      <dgm:spPr/>
      <dgm:t>
        <a:bodyPr/>
        <a:lstStyle/>
        <a:p>
          <a:endParaRPr lang="bs-Latn-BA" sz="6600"/>
        </a:p>
      </dgm:t>
    </dgm:pt>
    <dgm:pt modelId="{6D25004C-4BC5-41BD-82FE-30EF2E1E54E6}" type="sibTrans" cxnId="{C6CEF277-789B-4FEE-95BD-5812AF7EE867}">
      <dgm:prSet/>
      <dgm:spPr/>
      <dgm:t>
        <a:bodyPr/>
        <a:lstStyle/>
        <a:p>
          <a:endParaRPr lang="bs-Latn-BA" sz="6600"/>
        </a:p>
      </dgm:t>
    </dgm:pt>
    <dgm:pt modelId="{35E86DDC-330A-43F8-9CF1-6709972E9333}">
      <dgm:prSet custT="1"/>
      <dgm:spPr/>
      <dgm:t>
        <a:bodyPr/>
        <a:lstStyle/>
        <a:p>
          <a:pPr rtl="0"/>
          <a:r>
            <a:rPr lang="bs-Latn-BA" sz="2000" b="1" dirty="0">
              <a:solidFill>
                <a:schemeClr val="tx1"/>
              </a:solidFill>
            </a:rPr>
            <a:t>Nema Komisije</a:t>
          </a:r>
        </a:p>
      </dgm:t>
    </dgm:pt>
    <dgm:pt modelId="{D74CDF15-9CC2-4F0E-9746-944009AA7D43}" type="parTrans" cxnId="{56C4C766-E0EE-4ED4-A256-3C141B642058}">
      <dgm:prSet/>
      <dgm:spPr/>
      <dgm:t>
        <a:bodyPr/>
        <a:lstStyle/>
        <a:p>
          <a:endParaRPr lang="bs-Latn-BA" sz="6600"/>
        </a:p>
      </dgm:t>
    </dgm:pt>
    <dgm:pt modelId="{09EA38AE-B8D0-474F-9E73-E38C46836F56}" type="sibTrans" cxnId="{56C4C766-E0EE-4ED4-A256-3C141B642058}">
      <dgm:prSet/>
      <dgm:spPr/>
      <dgm:t>
        <a:bodyPr/>
        <a:lstStyle/>
        <a:p>
          <a:endParaRPr lang="bs-Latn-BA" sz="6600"/>
        </a:p>
      </dgm:t>
    </dgm:pt>
    <dgm:pt modelId="{86824677-8C8D-4C8B-A008-CC69943B1864}">
      <dgm:prSet custT="1"/>
      <dgm:spPr/>
      <dgm:t>
        <a:bodyPr/>
        <a:lstStyle/>
        <a:p>
          <a:pPr rtl="0"/>
          <a:r>
            <a:rPr lang="bs-Latn-BA" sz="2000" b="1" dirty="0">
              <a:solidFill>
                <a:schemeClr val="tx1"/>
              </a:solidFill>
            </a:rPr>
            <a:t>Izbor , najbolja vrijednost za novac</a:t>
          </a:r>
        </a:p>
      </dgm:t>
    </dgm:pt>
    <dgm:pt modelId="{55E1CB9C-2876-4D51-A080-2D32ED10F0C9}" type="parTrans" cxnId="{9B848F03-9D01-4002-B636-7E94386D3E34}">
      <dgm:prSet/>
      <dgm:spPr/>
      <dgm:t>
        <a:bodyPr/>
        <a:lstStyle/>
        <a:p>
          <a:endParaRPr lang="bs-Latn-BA" sz="6600"/>
        </a:p>
      </dgm:t>
    </dgm:pt>
    <dgm:pt modelId="{BC0B3DB8-C5A4-4BDD-999A-7C319B305462}" type="sibTrans" cxnId="{9B848F03-9D01-4002-B636-7E94386D3E34}">
      <dgm:prSet/>
      <dgm:spPr/>
      <dgm:t>
        <a:bodyPr/>
        <a:lstStyle/>
        <a:p>
          <a:endParaRPr lang="bs-Latn-BA" sz="6600"/>
        </a:p>
      </dgm:t>
    </dgm:pt>
    <dgm:pt modelId="{E2C976EA-2E74-4AC0-9005-CB03380542C4}">
      <dgm:prSet custT="1"/>
      <dgm:spPr/>
      <dgm:t>
        <a:bodyPr/>
        <a:lstStyle/>
        <a:p>
          <a:pPr algn="ctr" rtl="0"/>
          <a:r>
            <a:rPr lang="bs-Latn-BA" sz="1800" b="1" dirty="0">
              <a:solidFill>
                <a:schemeClr val="tx1"/>
              </a:solidFill>
            </a:rPr>
            <a:t>Okončanje</a:t>
          </a:r>
          <a:r>
            <a:rPr lang="bs-Latn-BA" sz="2000" b="1" dirty="0">
              <a:solidFill>
                <a:schemeClr val="tx1"/>
              </a:solidFill>
            </a:rPr>
            <a:t> postupka</a:t>
          </a:r>
        </a:p>
      </dgm:t>
    </dgm:pt>
    <dgm:pt modelId="{1B70FCA9-C2AD-4FB2-B989-C7DA54E272B3}" type="parTrans" cxnId="{5E2E425A-8D44-4014-BA14-BC9A23DA571F}">
      <dgm:prSet/>
      <dgm:spPr/>
      <dgm:t>
        <a:bodyPr/>
        <a:lstStyle/>
        <a:p>
          <a:endParaRPr lang="bs-Latn-BA" sz="6600"/>
        </a:p>
      </dgm:t>
    </dgm:pt>
    <dgm:pt modelId="{AF4712DA-AFBE-42AF-B718-D6D545EF2F36}" type="sibTrans" cxnId="{5E2E425A-8D44-4014-BA14-BC9A23DA571F}">
      <dgm:prSet/>
      <dgm:spPr/>
      <dgm:t>
        <a:bodyPr/>
        <a:lstStyle/>
        <a:p>
          <a:endParaRPr lang="bs-Latn-BA" sz="6600"/>
        </a:p>
      </dgm:t>
    </dgm:pt>
    <dgm:pt modelId="{8B9DD691-E8B4-4E37-A0B4-AE13D3461645}" type="pres">
      <dgm:prSet presAssocID="{289C7EB1-21A8-4164-92C7-DCA4FDA24805}" presName="Name0" presStyleCnt="0">
        <dgm:presLayoutVars>
          <dgm:chMax val="11"/>
          <dgm:chPref val="11"/>
          <dgm:dir/>
          <dgm:resizeHandles/>
        </dgm:presLayoutVars>
      </dgm:prSet>
      <dgm:spPr/>
    </dgm:pt>
    <dgm:pt modelId="{9FD3E51B-5E8A-4891-86FE-7C1685BE6F7E}" type="pres">
      <dgm:prSet presAssocID="{E2C976EA-2E74-4AC0-9005-CB03380542C4}" presName="Accent5" presStyleCnt="0"/>
      <dgm:spPr/>
    </dgm:pt>
    <dgm:pt modelId="{C3B6BB9A-34CB-4907-B7D4-7582AA0AF8AA}" type="pres">
      <dgm:prSet presAssocID="{E2C976EA-2E74-4AC0-9005-CB03380542C4}" presName="Accent" presStyleLbl="node1" presStyleIdx="0" presStyleCnt="5"/>
      <dgm:spPr/>
    </dgm:pt>
    <dgm:pt modelId="{5BC885CB-BD8F-44BA-8CE6-2B25567066DF}" type="pres">
      <dgm:prSet presAssocID="{E2C976EA-2E74-4AC0-9005-CB03380542C4}" presName="ParentBackground5" presStyleCnt="0"/>
      <dgm:spPr/>
    </dgm:pt>
    <dgm:pt modelId="{60A7C601-3518-4581-8A69-BFC93E9EE6C6}" type="pres">
      <dgm:prSet presAssocID="{E2C976EA-2E74-4AC0-9005-CB03380542C4}" presName="ParentBackground" presStyleLbl="fgAcc1" presStyleIdx="0" presStyleCnt="5"/>
      <dgm:spPr/>
    </dgm:pt>
    <dgm:pt modelId="{A9FBB1A1-9CDD-49FB-94C5-AECE42046D3E}" type="pres">
      <dgm:prSet presAssocID="{E2C976EA-2E74-4AC0-9005-CB03380542C4}" presName="Parent5" presStyleLbl="revTx" presStyleIdx="0" presStyleCnt="0">
        <dgm:presLayoutVars>
          <dgm:chMax val="1"/>
          <dgm:chPref val="1"/>
          <dgm:bulletEnabled val="1"/>
        </dgm:presLayoutVars>
      </dgm:prSet>
      <dgm:spPr/>
    </dgm:pt>
    <dgm:pt modelId="{E01D8E7A-112C-4F5E-926D-AB98D3F38786}" type="pres">
      <dgm:prSet presAssocID="{86824677-8C8D-4C8B-A008-CC69943B1864}" presName="Accent4" presStyleCnt="0"/>
      <dgm:spPr/>
    </dgm:pt>
    <dgm:pt modelId="{D6FDAA8E-8DAE-4959-9684-5B4E63E13944}" type="pres">
      <dgm:prSet presAssocID="{86824677-8C8D-4C8B-A008-CC69943B1864}" presName="Accent" presStyleLbl="node1" presStyleIdx="1" presStyleCnt="5"/>
      <dgm:spPr/>
    </dgm:pt>
    <dgm:pt modelId="{3D9FA8C3-B100-464A-8145-1C5F13073E2A}" type="pres">
      <dgm:prSet presAssocID="{86824677-8C8D-4C8B-A008-CC69943B1864}" presName="ParentBackground4" presStyleCnt="0"/>
      <dgm:spPr/>
    </dgm:pt>
    <dgm:pt modelId="{FF7DBBB2-ADB7-48DE-A2DE-6EEFCAC9739C}" type="pres">
      <dgm:prSet presAssocID="{86824677-8C8D-4C8B-A008-CC69943B1864}" presName="ParentBackground" presStyleLbl="fgAcc1" presStyleIdx="1" presStyleCnt="5"/>
      <dgm:spPr/>
    </dgm:pt>
    <dgm:pt modelId="{910C2D49-F54C-4337-8ED6-E036F27C81E2}" type="pres">
      <dgm:prSet presAssocID="{86824677-8C8D-4C8B-A008-CC69943B1864}" presName="Parent4" presStyleLbl="revTx" presStyleIdx="0" presStyleCnt="0">
        <dgm:presLayoutVars>
          <dgm:chMax val="1"/>
          <dgm:chPref val="1"/>
          <dgm:bulletEnabled val="1"/>
        </dgm:presLayoutVars>
      </dgm:prSet>
      <dgm:spPr/>
    </dgm:pt>
    <dgm:pt modelId="{1239DE46-1E6E-48D1-AD2E-3C04464A43F2}" type="pres">
      <dgm:prSet presAssocID="{35E86DDC-330A-43F8-9CF1-6709972E9333}" presName="Accent3" presStyleCnt="0"/>
      <dgm:spPr/>
    </dgm:pt>
    <dgm:pt modelId="{80D7AA7F-FF8F-48B1-9A39-66118A110EF2}" type="pres">
      <dgm:prSet presAssocID="{35E86DDC-330A-43F8-9CF1-6709972E9333}" presName="Accent" presStyleLbl="node1" presStyleIdx="2" presStyleCnt="5"/>
      <dgm:spPr/>
    </dgm:pt>
    <dgm:pt modelId="{9CA66E15-8468-4777-855D-BB2CF3FF3B03}" type="pres">
      <dgm:prSet presAssocID="{35E86DDC-330A-43F8-9CF1-6709972E9333}" presName="ParentBackground3" presStyleCnt="0"/>
      <dgm:spPr/>
    </dgm:pt>
    <dgm:pt modelId="{7D07EEE9-AC9B-4C0E-9CE9-6A741421F904}" type="pres">
      <dgm:prSet presAssocID="{35E86DDC-330A-43F8-9CF1-6709972E9333}" presName="ParentBackground" presStyleLbl="fgAcc1" presStyleIdx="2" presStyleCnt="5"/>
      <dgm:spPr/>
    </dgm:pt>
    <dgm:pt modelId="{8696F250-FE60-4491-A18E-CF1AFB1717F6}" type="pres">
      <dgm:prSet presAssocID="{35E86DDC-330A-43F8-9CF1-6709972E9333}" presName="Parent3" presStyleLbl="revTx" presStyleIdx="0" presStyleCnt="0">
        <dgm:presLayoutVars>
          <dgm:chMax val="1"/>
          <dgm:chPref val="1"/>
          <dgm:bulletEnabled val="1"/>
        </dgm:presLayoutVars>
      </dgm:prSet>
      <dgm:spPr/>
    </dgm:pt>
    <dgm:pt modelId="{0AF5BE4A-47BF-4532-8A67-188FC101316C}" type="pres">
      <dgm:prSet presAssocID="{5704A1E2-0752-4DF9-86F1-3960A77899C6}" presName="Accent2" presStyleCnt="0"/>
      <dgm:spPr/>
    </dgm:pt>
    <dgm:pt modelId="{AEA7E7B5-439C-41E6-BB8C-15F56C751545}" type="pres">
      <dgm:prSet presAssocID="{5704A1E2-0752-4DF9-86F1-3960A77899C6}" presName="Accent" presStyleLbl="node1" presStyleIdx="3" presStyleCnt="5"/>
      <dgm:spPr/>
    </dgm:pt>
    <dgm:pt modelId="{91AB03EA-3FAF-4906-80C5-029428DBA4DE}" type="pres">
      <dgm:prSet presAssocID="{5704A1E2-0752-4DF9-86F1-3960A77899C6}" presName="ParentBackground2" presStyleCnt="0"/>
      <dgm:spPr/>
    </dgm:pt>
    <dgm:pt modelId="{9CBCA711-01A9-478C-887F-A3E4BA9C8884}" type="pres">
      <dgm:prSet presAssocID="{5704A1E2-0752-4DF9-86F1-3960A77899C6}" presName="ParentBackground" presStyleLbl="fgAcc1" presStyleIdx="3" presStyleCnt="5"/>
      <dgm:spPr/>
    </dgm:pt>
    <dgm:pt modelId="{4D38F178-B9E4-4601-880E-99935AAF86FB}" type="pres">
      <dgm:prSet presAssocID="{5704A1E2-0752-4DF9-86F1-3960A77899C6}" presName="Parent2" presStyleLbl="revTx" presStyleIdx="0" presStyleCnt="0">
        <dgm:presLayoutVars>
          <dgm:chMax val="1"/>
          <dgm:chPref val="1"/>
          <dgm:bulletEnabled val="1"/>
        </dgm:presLayoutVars>
      </dgm:prSet>
      <dgm:spPr/>
    </dgm:pt>
    <dgm:pt modelId="{9E1DF4CB-E511-41CD-9354-1BD064CD00BE}" type="pres">
      <dgm:prSet presAssocID="{9BA5EF8A-F924-475D-89E5-5BBE4A6910AA}" presName="Accent1" presStyleCnt="0"/>
      <dgm:spPr/>
    </dgm:pt>
    <dgm:pt modelId="{FA8F521B-3B85-4E45-91CD-310826376E6E}" type="pres">
      <dgm:prSet presAssocID="{9BA5EF8A-F924-475D-89E5-5BBE4A6910AA}" presName="Accent" presStyleLbl="node1" presStyleIdx="4" presStyleCnt="5"/>
      <dgm:spPr/>
    </dgm:pt>
    <dgm:pt modelId="{3BE8AC91-4113-4398-A712-8BCBE64759E9}" type="pres">
      <dgm:prSet presAssocID="{9BA5EF8A-F924-475D-89E5-5BBE4A6910AA}" presName="ParentBackground1" presStyleCnt="0"/>
      <dgm:spPr/>
    </dgm:pt>
    <dgm:pt modelId="{BCB83E9B-B880-4AA5-A1D3-7E6CAE692C9F}" type="pres">
      <dgm:prSet presAssocID="{9BA5EF8A-F924-475D-89E5-5BBE4A6910AA}" presName="ParentBackground" presStyleLbl="fgAcc1" presStyleIdx="4" presStyleCnt="5"/>
      <dgm:spPr/>
    </dgm:pt>
    <dgm:pt modelId="{40DFA239-5F86-4B5A-84FD-A4346B95E82A}" type="pres">
      <dgm:prSet presAssocID="{9BA5EF8A-F924-475D-89E5-5BBE4A6910AA}" presName="Parent1" presStyleLbl="revTx" presStyleIdx="0" presStyleCnt="0">
        <dgm:presLayoutVars>
          <dgm:chMax val="1"/>
          <dgm:chPref val="1"/>
          <dgm:bulletEnabled val="1"/>
        </dgm:presLayoutVars>
      </dgm:prSet>
      <dgm:spPr/>
    </dgm:pt>
  </dgm:ptLst>
  <dgm:cxnLst>
    <dgm:cxn modelId="{9B848F03-9D01-4002-B636-7E94386D3E34}" srcId="{289C7EB1-21A8-4164-92C7-DCA4FDA24805}" destId="{86824677-8C8D-4C8B-A008-CC69943B1864}" srcOrd="3" destOrd="0" parTransId="{55E1CB9C-2876-4D51-A080-2D32ED10F0C9}" sibTransId="{BC0B3DB8-C5A4-4BDD-999A-7C319B305462}"/>
    <dgm:cxn modelId="{21005743-D2BE-42D7-A9EF-D1903C44A03A}" srcId="{289C7EB1-21A8-4164-92C7-DCA4FDA24805}" destId="{9BA5EF8A-F924-475D-89E5-5BBE4A6910AA}" srcOrd="0" destOrd="0" parTransId="{B647DB49-FE0E-4224-93C0-8A6959A6D04A}" sibTransId="{3BA53D14-393D-4FE6-80BA-EFAE4E088AE0}"/>
    <dgm:cxn modelId="{56C4C766-E0EE-4ED4-A256-3C141B642058}" srcId="{289C7EB1-21A8-4164-92C7-DCA4FDA24805}" destId="{35E86DDC-330A-43F8-9CF1-6709972E9333}" srcOrd="2" destOrd="0" parTransId="{D74CDF15-9CC2-4F0E-9746-944009AA7D43}" sibTransId="{09EA38AE-B8D0-474F-9E73-E38C46836F56}"/>
    <dgm:cxn modelId="{03528977-83CC-4DDE-847A-892BDA21972C}" type="presOf" srcId="{E2C976EA-2E74-4AC0-9005-CB03380542C4}" destId="{A9FBB1A1-9CDD-49FB-94C5-AECE42046D3E}" srcOrd="1" destOrd="0" presId="urn:microsoft.com/office/officeart/2011/layout/CircleProcess"/>
    <dgm:cxn modelId="{C6CEF277-789B-4FEE-95BD-5812AF7EE867}" srcId="{289C7EB1-21A8-4164-92C7-DCA4FDA24805}" destId="{5704A1E2-0752-4DF9-86F1-3960A77899C6}" srcOrd="1" destOrd="0" parTransId="{6AD7E31C-6CFA-4320-9534-E264D40825AE}" sibTransId="{6D25004C-4BC5-41BD-82FE-30EF2E1E54E6}"/>
    <dgm:cxn modelId="{617F3B59-21C3-4F50-BC1B-A04D7457887D}" type="presOf" srcId="{35E86DDC-330A-43F8-9CF1-6709972E9333}" destId="{7D07EEE9-AC9B-4C0E-9CE9-6A741421F904}" srcOrd="0" destOrd="0" presId="urn:microsoft.com/office/officeart/2011/layout/CircleProcess"/>
    <dgm:cxn modelId="{5E2E425A-8D44-4014-BA14-BC9A23DA571F}" srcId="{289C7EB1-21A8-4164-92C7-DCA4FDA24805}" destId="{E2C976EA-2E74-4AC0-9005-CB03380542C4}" srcOrd="4" destOrd="0" parTransId="{1B70FCA9-C2AD-4FB2-B989-C7DA54E272B3}" sibTransId="{AF4712DA-AFBE-42AF-B718-D6D545EF2F36}"/>
    <dgm:cxn modelId="{1D322D7E-43E8-4FAC-AFE0-B985DA4C4CAF}" type="presOf" srcId="{86824677-8C8D-4C8B-A008-CC69943B1864}" destId="{FF7DBBB2-ADB7-48DE-A2DE-6EEFCAC9739C}" srcOrd="0" destOrd="0" presId="urn:microsoft.com/office/officeart/2011/layout/CircleProcess"/>
    <dgm:cxn modelId="{4C5E1A84-89EA-4D8B-A9CD-4951D6B6F247}" type="presOf" srcId="{86824677-8C8D-4C8B-A008-CC69943B1864}" destId="{910C2D49-F54C-4337-8ED6-E036F27C81E2}" srcOrd="1" destOrd="0" presId="urn:microsoft.com/office/officeart/2011/layout/CircleProcess"/>
    <dgm:cxn modelId="{7BBC9C8A-C7E3-4826-A233-E8D11E68F872}" type="presOf" srcId="{5704A1E2-0752-4DF9-86F1-3960A77899C6}" destId="{4D38F178-B9E4-4601-880E-99935AAF86FB}" srcOrd="1" destOrd="0" presId="urn:microsoft.com/office/officeart/2011/layout/CircleProcess"/>
    <dgm:cxn modelId="{D35A38C5-EA07-4C91-B780-ED59CF2B095F}" type="presOf" srcId="{9BA5EF8A-F924-475D-89E5-5BBE4A6910AA}" destId="{BCB83E9B-B880-4AA5-A1D3-7E6CAE692C9F}" srcOrd="0" destOrd="0" presId="urn:microsoft.com/office/officeart/2011/layout/CircleProcess"/>
    <dgm:cxn modelId="{48A9CDE0-D9F1-4938-8290-ADC002F65C75}" type="presOf" srcId="{9BA5EF8A-F924-475D-89E5-5BBE4A6910AA}" destId="{40DFA239-5F86-4B5A-84FD-A4346B95E82A}" srcOrd="1" destOrd="0" presId="urn:microsoft.com/office/officeart/2011/layout/CircleProcess"/>
    <dgm:cxn modelId="{A221EFE0-48CA-476D-970A-CC0632824308}" type="presOf" srcId="{35E86DDC-330A-43F8-9CF1-6709972E9333}" destId="{8696F250-FE60-4491-A18E-CF1AFB1717F6}" srcOrd="1" destOrd="0" presId="urn:microsoft.com/office/officeart/2011/layout/CircleProcess"/>
    <dgm:cxn modelId="{A1FD6FE5-5C54-49DC-8E20-2B0FABC499EF}" type="presOf" srcId="{289C7EB1-21A8-4164-92C7-DCA4FDA24805}" destId="{8B9DD691-E8B4-4E37-A0B4-AE13D3461645}" srcOrd="0" destOrd="0" presId="urn:microsoft.com/office/officeart/2011/layout/CircleProcess"/>
    <dgm:cxn modelId="{CBEF7CF4-608C-42F3-B166-041EF33A3D4D}" type="presOf" srcId="{E2C976EA-2E74-4AC0-9005-CB03380542C4}" destId="{60A7C601-3518-4581-8A69-BFC93E9EE6C6}" srcOrd="0" destOrd="0" presId="urn:microsoft.com/office/officeart/2011/layout/CircleProcess"/>
    <dgm:cxn modelId="{F03FDBF5-E04A-48A0-82FE-FFE23DD43552}" type="presOf" srcId="{5704A1E2-0752-4DF9-86F1-3960A77899C6}" destId="{9CBCA711-01A9-478C-887F-A3E4BA9C8884}" srcOrd="0" destOrd="0" presId="urn:microsoft.com/office/officeart/2011/layout/CircleProcess"/>
    <dgm:cxn modelId="{62951EA0-329A-4B9B-AC82-767A7968BCC4}" type="presParOf" srcId="{8B9DD691-E8B4-4E37-A0B4-AE13D3461645}" destId="{9FD3E51B-5E8A-4891-86FE-7C1685BE6F7E}" srcOrd="0" destOrd="0" presId="urn:microsoft.com/office/officeart/2011/layout/CircleProcess"/>
    <dgm:cxn modelId="{4C558A4E-2047-44F8-8FF9-EB4421044A68}" type="presParOf" srcId="{9FD3E51B-5E8A-4891-86FE-7C1685BE6F7E}" destId="{C3B6BB9A-34CB-4907-B7D4-7582AA0AF8AA}" srcOrd="0" destOrd="0" presId="urn:microsoft.com/office/officeart/2011/layout/CircleProcess"/>
    <dgm:cxn modelId="{B2E3AA41-B717-41D7-B45A-C5F0FBC5ACC3}" type="presParOf" srcId="{8B9DD691-E8B4-4E37-A0B4-AE13D3461645}" destId="{5BC885CB-BD8F-44BA-8CE6-2B25567066DF}" srcOrd="1" destOrd="0" presId="urn:microsoft.com/office/officeart/2011/layout/CircleProcess"/>
    <dgm:cxn modelId="{825B92F4-9C49-47E4-86FD-C816C16E40C3}" type="presParOf" srcId="{5BC885CB-BD8F-44BA-8CE6-2B25567066DF}" destId="{60A7C601-3518-4581-8A69-BFC93E9EE6C6}" srcOrd="0" destOrd="0" presId="urn:microsoft.com/office/officeart/2011/layout/CircleProcess"/>
    <dgm:cxn modelId="{127AA642-FCA2-4C89-9DC3-75905AA0882A}" type="presParOf" srcId="{8B9DD691-E8B4-4E37-A0B4-AE13D3461645}" destId="{A9FBB1A1-9CDD-49FB-94C5-AECE42046D3E}" srcOrd="2" destOrd="0" presId="urn:microsoft.com/office/officeart/2011/layout/CircleProcess"/>
    <dgm:cxn modelId="{BD0711E4-FAE5-4CA9-8221-3BD7C003FB1F}" type="presParOf" srcId="{8B9DD691-E8B4-4E37-A0B4-AE13D3461645}" destId="{E01D8E7A-112C-4F5E-926D-AB98D3F38786}" srcOrd="3" destOrd="0" presId="urn:microsoft.com/office/officeart/2011/layout/CircleProcess"/>
    <dgm:cxn modelId="{0D4DEFC1-2B75-451E-BA50-A262E83B94BF}" type="presParOf" srcId="{E01D8E7A-112C-4F5E-926D-AB98D3F38786}" destId="{D6FDAA8E-8DAE-4959-9684-5B4E63E13944}" srcOrd="0" destOrd="0" presId="urn:microsoft.com/office/officeart/2011/layout/CircleProcess"/>
    <dgm:cxn modelId="{522B43C7-56F0-4C25-9E65-FDC7341B55B1}" type="presParOf" srcId="{8B9DD691-E8B4-4E37-A0B4-AE13D3461645}" destId="{3D9FA8C3-B100-464A-8145-1C5F13073E2A}" srcOrd="4" destOrd="0" presId="urn:microsoft.com/office/officeart/2011/layout/CircleProcess"/>
    <dgm:cxn modelId="{92863DCE-B2BD-493B-9A7A-3460E45CF8AA}" type="presParOf" srcId="{3D9FA8C3-B100-464A-8145-1C5F13073E2A}" destId="{FF7DBBB2-ADB7-48DE-A2DE-6EEFCAC9739C}" srcOrd="0" destOrd="0" presId="urn:microsoft.com/office/officeart/2011/layout/CircleProcess"/>
    <dgm:cxn modelId="{ABB36E74-5D48-4B03-B5BD-17752183971B}" type="presParOf" srcId="{8B9DD691-E8B4-4E37-A0B4-AE13D3461645}" destId="{910C2D49-F54C-4337-8ED6-E036F27C81E2}" srcOrd="5" destOrd="0" presId="urn:microsoft.com/office/officeart/2011/layout/CircleProcess"/>
    <dgm:cxn modelId="{46C5CFE0-E698-4404-9362-0C10F43ED1E8}" type="presParOf" srcId="{8B9DD691-E8B4-4E37-A0B4-AE13D3461645}" destId="{1239DE46-1E6E-48D1-AD2E-3C04464A43F2}" srcOrd="6" destOrd="0" presId="urn:microsoft.com/office/officeart/2011/layout/CircleProcess"/>
    <dgm:cxn modelId="{0A7931AF-8534-4EBC-AB77-8D1B9BF50230}" type="presParOf" srcId="{1239DE46-1E6E-48D1-AD2E-3C04464A43F2}" destId="{80D7AA7F-FF8F-48B1-9A39-66118A110EF2}" srcOrd="0" destOrd="0" presId="urn:microsoft.com/office/officeart/2011/layout/CircleProcess"/>
    <dgm:cxn modelId="{AA54380E-621E-4DFA-965E-24BE6F5324A9}" type="presParOf" srcId="{8B9DD691-E8B4-4E37-A0B4-AE13D3461645}" destId="{9CA66E15-8468-4777-855D-BB2CF3FF3B03}" srcOrd="7" destOrd="0" presId="urn:microsoft.com/office/officeart/2011/layout/CircleProcess"/>
    <dgm:cxn modelId="{53AB1339-43A5-4A29-AA58-8B23CD830F33}" type="presParOf" srcId="{9CA66E15-8468-4777-855D-BB2CF3FF3B03}" destId="{7D07EEE9-AC9B-4C0E-9CE9-6A741421F904}" srcOrd="0" destOrd="0" presId="urn:microsoft.com/office/officeart/2011/layout/CircleProcess"/>
    <dgm:cxn modelId="{6B8466E3-0722-4021-9824-601148C37B4D}" type="presParOf" srcId="{8B9DD691-E8B4-4E37-A0B4-AE13D3461645}" destId="{8696F250-FE60-4491-A18E-CF1AFB1717F6}" srcOrd="8" destOrd="0" presId="urn:microsoft.com/office/officeart/2011/layout/CircleProcess"/>
    <dgm:cxn modelId="{2CE6B950-A634-4A70-9A1F-D8940A5D08B4}" type="presParOf" srcId="{8B9DD691-E8B4-4E37-A0B4-AE13D3461645}" destId="{0AF5BE4A-47BF-4532-8A67-188FC101316C}" srcOrd="9" destOrd="0" presId="urn:microsoft.com/office/officeart/2011/layout/CircleProcess"/>
    <dgm:cxn modelId="{51B16D90-B234-49EF-AD0E-612F683AABF0}" type="presParOf" srcId="{0AF5BE4A-47BF-4532-8A67-188FC101316C}" destId="{AEA7E7B5-439C-41E6-BB8C-15F56C751545}" srcOrd="0" destOrd="0" presId="urn:microsoft.com/office/officeart/2011/layout/CircleProcess"/>
    <dgm:cxn modelId="{93955560-BD26-494C-B2C4-4C1A02C9222A}" type="presParOf" srcId="{8B9DD691-E8B4-4E37-A0B4-AE13D3461645}" destId="{91AB03EA-3FAF-4906-80C5-029428DBA4DE}" srcOrd="10" destOrd="0" presId="urn:microsoft.com/office/officeart/2011/layout/CircleProcess"/>
    <dgm:cxn modelId="{C5B7E69F-A131-427D-A6D9-E54DB05B6B4C}" type="presParOf" srcId="{91AB03EA-3FAF-4906-80C5-029428DBA4DE}" destId="{9CBCA711-01A9-478C-887F-A3E4BA9C8884}" srcOrd="0" destOrd="0" presId="urn:microsoft.com/office/officeart/2011/layout/CircleProcess"/>
    <dgm:cxn modelId="{E8846FDA-7C1C-472C-94A8-CE3AD0EFF540}" type="presParOf" srcId="{8B9DD691-E8B4-4E37-A0B4-AE13D3461645}" destId="{4D38F178-B9E4-4601-880E-99935AAF86FB}" srcOrd="11" destOrd="0" presId="urn:microsoft.com/office/officeart/2011/layout/CircleProcess"/>
    <dgm:cxn modelId="{8B306F4D-C5A3-4837-B867-D0EEF6AEF2A0}" type="presParOf" srcId="{8B9DD691-E8B4-4E37-A0B4-AE13D3461645}" destId="{9E1DF4CB-E511-41CD-9354-1BD064CD00BE}" srcOrd="12" destOrd="0" presId="urn:microsoft.com/office/officeart/2011/layout/CircleProcess"/>
    <dgm:cxn modelId="{69A3E9AD-3662-4CD6-813A-8EE6C3700F51}" type="presParOf" srcId="{9E1DF4CB-E511-41CD-9354-1BD064CD00BE}" destId="{FA8F521B-3B85-4E45-91CD-310826376E6E}" srcOrd="0" destOrd="0" presId="urn:microsoft.com/office/officeart/2011/layout/CircleProcess"/>
    <dgm:cxn modelId="{702AC8E0-1733-4A2A-93A3-18CB401DFB16}" type="presParOf" srcId="{8B9DD691-E8B4-4E37-A0B4-AE13D3461645}" destId="{3BE8AC91-4113-4398-A712-8BCBE64759E9}" srcOrd="13" destOrd="0" presId="urn:microsoft.com/office/officeart/2011/layout/CircleProcess"/>
    <dgm:cxn modelId="{C1A2909C-00B0-432E-8672-F8CC303E28E6}" type="presParOf" srcId="{3BE8AC91-4113-4398-A712-8BCBE64759E9}" destId="{BCB83E9B-B880-4AA5-A1D3-7E6CAE692C9F}" srcOrd="0" destOrd="0" presId="urn:microsoft.com/office/officeart/2011/layout/CircleProcess"/>
    <dgm:cxn modelId="{E0832F15-5921-495A-9E87-D963B13F71B0}" type="presParOf" srcId="{8B9DD691-E8B4-4E37-A0B4-AE13D3461645}" destId="{40DFA239-5F86-4B5A-84FD-A4346B95E82A}"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C8870A-4ACC-4BE2-91FB-8E9EDFE0D3AF}" type="doc">
      <dgm:prSet loTypeId="urn:microsoft.com/office/officeart/2008/layout/PictureAccentList" loCatId="list" qsTypeId="urn:microsoft.com/office/officeart/2005/8/quickstyle/simple4" qsCatId="simple" csTypeId="urn:microsoft.com/office/officeart/2005/8/colors/accent1_2" csCatId="accent1" phldr="1"/>
      <dgm:spPr/>
      <dgm:t>
        <a:bodyPr/>
        <a:lstStyle/>
        <a:p>
          <a:endParaRPr lang="bs-Latn-BA"/>
        </a:p>
      </dgm:t>
    </dgm:pt>
    <dgm:pt modelId="{6D27004A-8E43-47AF-A35D-FBB441EF2D2A}">
      <dgm:prSet custT="1"/>
      <dgm:spPr/>
      <dgm:t>
        <a:bodyPr/>
        <a:lstStyle/>
        <a:p>
          <a:pPr algn="l" rtl="0"/>
          <a:r>
            <a:rPr lang="bs-Latn-BA" sz="2400" dirty="0"/>
            <a:t>           a) </a:t>
          </a:r>
        </a:p>
        <a:p>
          <a:pPr algn="l" rtl="0"/>
          <a:r>
            <a:rPr lang="bs-Latn-BA" sz="2000" dirty="0"/>
            <a:t>Pregovori oko elemenata ponude  (cijena, uslovi...)</a:t>
          </a:r>
        </a:p>
      </dgm:t>
    </dgm:pt>
    <dgm:pt modelId="{6312BD78-6F98-40F7-B69E-155803EC8983}" type="parTrans" cxnId="{D3FE9376-6DDA-408A-AB99-7CB8E8AB96D9}">
      <dgm:prSet/>
      <dgm:spPr/>
      <dgm:t>
        <a:bodyPr/>
        <a:lstStyle/>
        <a:p>
          <a:endParaRPr lang="bs-Latn-BA" sz="2400"/>
        </a:p>
      </dgm:t>
    </dgm:pt>
    <dgm:pt modelId="{2E51221E-B577-4701-A83F-1C5EC1B09A3E}" type="sibTrans" cxnId="{D3FE9376-6DDA-408A-AB99-7CB8E8AB96D9}">
      <dgm:prSet/>
      <dgm:spPr/>
      <dgm:t>
        <a:bodyPr/>
        <a:lstStyle/>
        <a:p>
          <a:endParaRPr lang="bs-Latn-BA" sz="2400"/>
        </a:p>
      </dgm:t>
    </dgm:pt>
    <dgm:pt modelId="{D9CBA503-CF67-4C07-8B0E-DEC8C3AE36AE}">
      <dgm:prSet custT="1"/>
      <dgm:spPr/>
      <dgm:t>
        <a:bodyPr/>
        <a:lstStyle/>
        <a:p>
          <a:pPr rtl="0"/>
          <a:r>
            <a:rPr lang="bs-Latn-BA" sz="2400" dirty="0"/>
            <a:t>b) </a:t>
          </a:r>
        </a:p>
        <a:p>
          <a:pPr rtl="0"/>
          <a:r>
            <a:rPr lang="bs-Latn-BA" sz="2000" dirty="0"/>
            <a:t>Prihvatiti ponudu   </a:t>
          </a:r>
        </a:p>
      </dgm:t>
    </dgm:pt>
    <dgm:pt modelId="{4C93B07A-5D73-4AD4-9668-5DEE849C6D3F}" type="parTrans" cxnId="{AFBDED46-A985-4F20-B695-325786011152}">
      <dgm:prSet/>
      <dgm:spPr/>
      <dgm:t>
        <a:bodyPr/>
        <a:lstStyle/>
        <a:p>
          <a:endParaRPr lang="bs-Latn-BA" sz="2400"/>
        </a:p>
      </dgm:t>
    </dgm:pt>
    <dgm:pt modelId="{F99F6F12-CBC9-4877-9EDC-B9C0B8E46F82}" type="sibTrans" cxnId="{AFBDED46-A985-4F20-B695-325786011152}">
      <dgm:prSet/>
      <dgm:spPr/>
      <dgm:t>
        <a:bodyPr/>
        <a:lstStyle/>
        <a:p>
          <a:endParaRPr lang="bs-Latn-BA" sz="2400"/>
        </a:p>
      </dgm:t>
    </dgm:pt>
    <dgm:pt modelId="{42959226-1AD1-4E57-92BE-691720E49F05}">
      <dgm:prSet custT="1"/>
      <dgm:spPr/>
      <dgm:t>
        <a:bodyPr/>
        <a:lstStyle/>
        <a:p>
          <a:pPr rtl="0"/>
          <a:r>
            <a:rPr lang="bs-Latn-BA" sz="2400" dirty="0"/>
            <a:t>     c) </a:t>
          </a:r>
        </a:p>
        <a:p>
          <a:pPr rtl="0"/>
          <a:r>
            <a:rPr lang="bs-Latn-BA" sz="2000" dirty="0"/>
            <a:t>Odustati od nabavke i provesti drugu vrstu postupka</a:t>
          </a:r>
        </a:p>
      </dgm:t>
    </dgm:pt>
    <dgm:pt modelId="{DEDE6F96-2F73-4FB9-A5AC-4488AE6084DC}" type="parTrans" cxnId="{B51C9101-713E-4C1C-BB09-14829D33811D}">
      <dgm:prSet/>
      <dgm:spPr/>
      <dgm:t>
        <a:bodyPr/>
        <a:lstStyle/>
        <a:p>
          <a:endParaRPr lang="bs-Latn-BA" sz="2400"/>
        </a:p>
      </dgm:t>
    </dgm:pt>
    <dgm:pt modelId="{B58AA304-EBAF-4296-9C35-8C6E881DD5CC}" type="sibTrans" cxnId="{B51C9101-713E-4C1C-BB09-14829D33811D}">
      <dgm:prSet/>
      <dgm:spPr/>
      <dgm:t>
        <a:bodyPr/>
        <a:lstStyle/>
        <a:p>
          <a:endParaRPr lang="bs-Latn-BA" sz="2400"/>
        </a:p>
      </dgm:t>
    </dgm:pt>
    <dgm:pt modelId="{A84EE851-8480-40B2-BD0A-C380DFD575BF}">
      <dgm:prSet custT="1"/>
      <dgm:spPr/>
      <dgm:t>
        <a:bodyPr/>
        <a:lstStyle/>
        <a:p>
          <a:pPr algn="ctr" rtl="0"/>
          <a:r>
            <a:rPr lang="bs-Latn-BA" sz="2400" b="1" u="sng" dirty="0">
              <a:solidFill>
                <a:schemeClr val="tx1"/>
              </a:solidFill>
            </a:rPr>
            <a:t>Ispitati tržište   </a:t>
          </a:r>
        </a:p>
        <a:p>
          <a:pPr algn="ctr" rtl="0"/>
          <a:r>
            <a:rPr lang="bs-Latn-BA" sz="2400" b="1" u="sng" dirty="0">
              <a:solidFill>
                <a:schemeClr val="tx1"/>
              </a:solidFill>
            </a:rPr>
            <a:t>i zahtjevati ponudu od jednog li više ponuđača</a:t>
          </a:r>
        </a:p>
      </dgm:t>
    </dgm:pt>
    <dgm:pt modelId="{EEF0973F-7C58-4EE7-AA7F-9EE8E713C38C}" type="sibTrans" cxnId="{1FBC8976-7B6E-4D35-8CA4-6B199B28F387}">
      <dgm:prSet/>
      <dgm:spPr/>
      <dgm:t>
        <a:bodyPr/>
        <a:lstStyle/>
        <a:p>
          <a:endParaRPr lang="bs-Latn-BA" sz="2400"/>
        </a:p>
      </dgm:t>
    </dgm:pt>
    <dgm:pt modelId="{AC78B56E-373D-4D05-A5DA-29F29E3B8B2F}" type="parTrans" cxnId="{1FBC8976-7B6E-4D35-8CA4-6B199B28F387}">
      <dgm:prSet/>
      <dgm:spPr/>
      <dgm:t>
        <a:bodyPr/>
        <a:lstStyle/>
        <a:p>
          <a:endParaRPr lang="bs-Latn-BA" sz="2400"/>
        </a:p>
      </dgm:t>
    </dgm:pt>
    <dgm:pt modelId="{836FB0ED-2901-47CB-B513-A17C4D8B69BA}" type="pres">
      <dgm:prSet presAssocID="{74C8870A-4ACC-4BE2-91FB-8E9EDFE0D3AF}" presName="layout" presStyleCnt="0">
        <dgm:presLayoutVars>
          <dgm:chMax/>
          <dgm:chPref/>
          <dgm:dir/>
          <dgm:animOne val="branch"/>
          <dgm:animLvl val="lvl"/>
          <dgm:resizeHandles/>
        </dgm:presLayoutVars>
      </dgm:prSet>
      <dgm:spPr/>
    </dgm:pt>
    <dgm:pt modelId="{45A44C8B-4AD4-4F14-8D38-789D7F5D06B1}" type="pres">
      <dgm:prSet presAssocID="{6D27004A-8E43-47AF-A35D-FBB441EF2D2A}" presName="root" presStyleCnt="0">
        <dgm:presLayoutVars>
          <dgm:chMax/>
          <dgm:chPref val="4"/>
        </dgm:presLayoutVars>
      </dgm:prSet>
      <dgm:spPr/>
    </dgm:pt>
    <dgm:pt modelId="{4F3C6807-8B5A-4694-B2EC-084EF3886503}" type="pres">
      <dgm:prSet presAssocID="{6D27004A-8E43-47AF-A35D-FBB441EF2D2A}" presName="rootComposite" presStyleCnt="0">
        <dgm:presLayoutVars/>
      </dgm:prSet>
      <dgm:spPr/>
    </dgm:pt>
    <dgm:pt modelId="{F897DE5C-093D-4B9C-BB83-1B995245D43B}" type="pres">
      <dgm:prSet presAssocID="{6D27004A-8E43-47AF-A35D-FBB441EF2D2A}" presName="rootText" presStyleLbl="node0" presStyleIdx="0" presStyleCnt="4" custScaleX="209336" custScaleY="1541884" custLinFactY="298457" custLinFactNeighborX="24837" custLinFactNeighborY="300000">
        <dgm:presLayoutVars>
          <dgm:chMax/>
          <dgm:chPref val="4"/>
        </dgm:presLayoutVars>
      </dgm:prSet>
      <dgm:spPr/>
    </dgm:pt>
    <dgm:pt modelId="{C5D65243-B0E8-491A-A271-F6DE0A076527}" type="pres">
      <dgm:prSet presAssocID="{6D27004A-8E43-47AF-A35D-FBB441EF2D2A}" presName="childShape" presStyleCnt="0">
        <dgm:presLayoutVars>
          <dgm:chMax val="0"/>
          <dgm:chPref val="0"/>
        </dgm:presLayoutVars>
      </dgm:prSet>
      <dgm:spPr/>
    </dgm:pt>
    <dgm:pt modelId="{27A40237-1795-46B0-9896-A9E64DAFDC2A}" type="pres">
      <dgm:prSet presAssocID="{D9CBA503-CF67-4C07-8B0E-DEC8C3AE36AE}" presName="root" presStyleCnt="0">
        <dgm:presLayoutVars>
          <dgm:chMax/>
          <dgm:chPref val="4"/>
        </dgm:presLayoutVars>
      </dgm:prSet>
      <dgm:spPr/>
    </dgm:pt>
    <dgm:pt modelId="{8B54D329-01CB-47D6-A9DD-4E448C211D71}" type="pres">
      <dgm:prSet presAssocID="{D9CBA503-CF67-4C07-8B0E-DEC8C3AE36AE}" presName="rootComposite" presStyleCnt="0">
        <dgm:presLayoutVars/>
      </dgm:prSet>
      <dgm:spPr/>
    </dgm:pt>
    <dgm:pt modelId="{098042F0-095C-4CE6-803E-B64421BB32EA}" type="pres">
      <dgm:prSet presAssocID="{D9CBA503-CF67-4C07-8B0E-DEC8C3AE36AE}" presName="rootText" presStyleLbl="node0" presStyleIdx="1" presStyleCnt="4" custScaleX="173329" custScaleY="1657982" custLinFactX="30670" custLinFactY="200000" custLinFactNeighborX="100000" custLinFactNeighborY="292624">
        <dgm:presLayoutVars>
          <dgm:chMax/>
          <dgm:chPref val="4"/>
        </dgm:presLayoutVars>
      </dgm:prSet>
      <dgm:spPr/>
    </dgm:pt>
    <dgm:pt modelId="{3DBF5A64-85A0-4AF1-9D27-EEFC1CB43282}" type="pres">
      <dgm:prSet presAssocID="{D9CBA503-CF67-4C07-8B0E-DEC8C3AE36AE}" presName="childShape" presStyleCnt="0">
        <dgm:presLayoutVars>
          <dgm:chMax val="0"/>
          <dgm:chPref val="0"/>
        </dgm:presLayoutVars>
      </dgm:prSet>
      <dgm:spPr/>
    </dgm:pt>
    <dgm:pt modelId="{B88442F2-9DAC-45B8-B117-291CFAE27E3F}" type="pres">
      <dgm:prSet presAssocID="{42959226-1AD1-4E57-92BE-691720E49F05}" presName="root" presStyleCnt="0">
        <dgm:presLayoutVars>
          <dgm:chMax/>
          <dgm:chPref val="4"/>
        </dgm:presLayoutVars>
      </dgm:prSet>
      <dgm:spPr/>
    </dgm:pt>
    <dgm:pt modelId="{DB2D5F0A-62B3-44A2-A6B2-F866EB08E386}" type="pres">
      <dgm:prSet presAssocID="{42959226-1AD1-4E57-92BE-691720E49F05}" presName="rootComposite" presStyleCnt="0">
        <dgm:presLayoutVars/>
      </dgm:prSet>
      <dgm:spPr/>
    </dgm:pt>
    <dgm:pt modelId="{6F28FA04-AC2D-49E1-9066-C64CC6ECF7D6}" type="pres">
      <dgm:prSet presAssocID="{42959226-1AD1-4E57-92BE-691720E49F05}" presName="rootText" presStyleLbl="node0" presStyleIdx="2" presStyleCnt="4" custScaleX="203631" custScaleY="1381659" custLinFactX="100000" custLinFactY="200000" custLinFactNeighborX="139479" custLinFactNeighborY="258435">
        <dgm:presLayoutVars>
          <dgm:chMax/>
          <dgm:chPref val="4"/>
        </dgm:presLayoutVars>
      </dgm:prSet>
      <dgm:spPr/>
    </dgm:pt>
    <dgm:pt modelId="{C0CED793-90F8-40B0-9D42-E1A120EDD194}" type="pres">
      <dgm:prSet presAssocID="{42959226-1AD1-4E57-92BE-691720E49F05}" presName="childShape" presStyleCnt="0">
        <dgm:presLayoutVars>
          <dgm:chMax val="0"/>
          <dgm:chPref val="0"/>
        </dgm:presLayoutVars>
      </dgm:prSet>
      <dgm:spPr/>
    </dgm:pt>
    <dgm:pt modelId="{9F18FA40-B2BC-475F-A9C1-A5902CFC82CC}" type="pres">
      <dgm:prSet presAssocID="{A84EE851-8480-40B2-BD0A-C380DFD575BF}" presName="root" presStyleCnt="0">
        <dgm:presLayoutVars>
          <dgm:chMax/>
          <dgm:chPref val="4"/>
        </dgm:presLayoutVars>
      </dgm:prSet>
      <dgm:spPr/>
    </dgm:pt>
    <dgm:pt modelId="{64616A91-45F9-4A1C-99DC-04C5D11DBBFA}" type="pres">
      <dgm:prSet presAssocID="{A84EE851-8480-40B2-BD0A-C380DFD575BF}" presName="rootComposite" presStyleCnt="0">
        <dgm:presLayoutVars/>
      </dgm:prSet>
      <dgm:spPr/>
    </dgm:pt>
    <dgm:pt modelId="{26858849-9F95-400B-9931-4102819C2884}" type="pres">
      <dgm:prSet presAssocID="{A84EE851-8480-40B2-BD0A-C380DFD575BF}" presName="rootText" presStyleLbl="node0" presStyleIdx="3" presStyleCnt="4" custScaleX="289547" custScaleY="1358600" custLinFactX="-300000" custLinFactY="-600000" custLinFactNeighborX="-316472" custLinFactNeighborY="-644452">
        <dgm:presLayoutVars>
          <dgm:chMax/>
          <dgm:chPref val="4"/>
        </dgm:presLayoutVars>
      </dgm:prSet>
      <dgm:spPr/>
    </dgm:pt>
    <dgm:pt modelId="{727704BB-FE24-4931-A4A3-1595CB9087A4}" type="pres">
      <dgm:prSet presAssocID="{A84EE851-8480-40B2-BD0A-C380DFD575BF}" presName="childShape" presStyleCnt="0">
        <dgm:presLayoutVars>
          <dgm:chMax val="0"/>
          <dgm:chPref val="0"/>
        </dgm:presLayoutVars>
      </dgm:prSet>
      <dgm:spPr/>
    </dgm:pt>
  </dgm:ptLst>
  <dgm:cxnLst>
    <dgm:cxn modelId="{B51C9101-713E-4C1C-BB09-14829D33811D}" srcId="{74C8870A-4ACC-4BE2-91FB-8E9EDFE0D3AF}" destId="{42959226-1AD1-4E57-92BE-691720E49F05}" srcOrd="2" destOrd="0" parTransId="{DEDE6F96-2F73-4FB9-A5AC-4488AE6084DC}" sibTransId="{B58AA304-EBAF-4296-9C35-8C6E881DD5CC}"/>
    <dgm:cxn modelId="{94C5491A-AE75-4EB4-A4B0-DFAB6C117286}" type="presOf" srcId="{42959226-1AD1-4E57-92BE-691720E49F05}" destId="{6F28FA04-AC2D-49E1-9066-C64CC6ECF7D6}" srcOrd="0" destOrd="0" presId="urn:microsoft.com/office/officeart/2008/layout/PictureAccentList"/>
    <dgm:cxn modelId="{E9B4C83A-7DF0-4C38-ADF7-73E95CAAB418}" type="presOf" srcId="{A84EE851-8480-40B2-BD0A-C380DFD575BF}" destId="{26858849-9F95-400B-9931-4102819C2884}" srcOrd="0" destOrd="0" presId="urn:microsoft.com/office/officeart/2008/layout/PictureAccentList"/>
    <dgm:cxn modelId="{AFBDED46-A985-4F20-B695-325786011152}" srcId="{74C8870A-4ACC-4BE2-91FB-8E9EDFE0D3AF}" destId="{D9CBA503-CF67-4C07-8B0E-DEC8C3AE36AE}" srcOrd="1" destOrd="0" parTransId="{4C93B07A-5D73-4AD4-9668-5DEE849C6D3F}" sibTransId="{F99F6F12-CBC9-4877-9EDC-B9C0B8E46F82}"/>
    <dgm:cxn modelId="{1FBC8976-7B6E-4D35-8CA4-6B199B28F387}" srcId="{74C8870A-4ACC-4BE2-91FB-8E9EDFE0D3AF}" destId="{A84EE851-8480-40B2-BD0A-C380DFD575BF}" srcOrd="3" destOrd="0" parTransId="{AC78B56E-373D-4D05-A5DA-29F29E3B8B2F}" sibTransId="{EEF0973F-7C58-4EE7-AA7F-9EE8E713C38C}"/>
    <dgm:cxn modelId="{D3FE9376-6DDA-408A-AB99-7CB8E8AB96D9}" srcId="{74C8870A-4ACC-4BE2-91FB-8E9EDFE0D3AF}" destId="{6D27004A-8E43-47AF-A35D-FBB441EF2D2A}" srcOrd="0" destOrd="0" parTransId="{6312BD78-6F98-40F7-B69E-155803EC8983}" sibTransId="{2E51221E-B577-4701-A83F-1C5EC1B09A3E}"/>
    <dgm:cxn modelId="{F44EC191-B37B-43F8-89D1-8354975868C2}" type="presOf" srcId="{D9CBA503-CF67-4C07-8B0E-DEC8C3AE36AE}" destId="{098042F0-095C-4CE6-803E-B64421BB32EA}" srcOrd="0" destOrd="0" presId="urn:microsoft.com/office/officeart/2008/layout/PictureAccentList"/>
    <dgm:cxn modelId="{6D345CC2-D596-498E-90C0-A9AECFC6C86A}" type="presOf" srcId="{74C8870A-4ACC-4BE2-91FB-8E9EDFE0D3AF}" destId="{836FB0ED-2901-47CB-B513-A17C4D8B69BA}" srcOrd="0" destOrd="0" presId="urn:microsoft.com/office/officeart/2008/layout/PictureAccentList"/>
    <dgm:cxn modelId="{BE8ECAE2-81F5-4472-BE31-02BFBF53CD89}" type="presOf" srcId="{6D27004A-8E43-47AF-A35D-FBB441EF2D2A}" destId="{F897DE5C-093D-4B9C-BB83-1B995245D43B}" srcOrd="0" destOrd="0" presId="urn:microsoft.com/office/officeart/2008/layout/PictureAccentList"/>
    <dgm:cxn modelId="{818F91F8-E441-4A0A-821F-07153CFB9430}" type="presParOf" srcId="{836FB0ED-2901-47CB-B513-A17C4D8B69BA}" destId="{45A44C8B-4AD4-4F14-8D38-789D7F5D06B1}" srcOrd="0" destOrd="0" presId="urn:microsoft.com/office/officeart/2008/layout/PictureAccentList"/>
    <dgm:cxn modelId="{780B87AD-B5DA-4AEE-BACE-F15CF1219144}" type="presParOf" srcId="{45A44C8B-4AD4-4F14-8D38-789D7F5D06B1}" destId="{4F3C6807-8B5A-4694-B2EC-084EF3886503}" srcOrd="0" destOrd="0" presId="urn:microsoft.com/office/officeart/2008/layout/PictureAccentList"/>
    <dgm:cxn modelId="{3D3F93FF-7D55-4D1D-9E9E-06A43012CB49}" type="presParOf" srcId="{4F3C6807-8B5A-4694-B2EC-084EF3886503}" destId="{F897DE5C-093D-4B9C-BB83-1B995245D43B}" srcOrd="0" destOrd="0" presId="urn:microsoft.com/office/officeart/2008/layout/PictureAccentList"/>
    <dgm:cxn modelId="{30D8C973-2653-4677-8E58-EA4668CDB675}" type="presParOf" srcId="{45A44C8B-4AD4-4F14-8D38-789D7F5D06B1}" destId="{C5D65243-B0E8-491A-A271-F6DE0A076527}" srcOrd="1" destOrd="0" presId="urn:microsoft.com/office/officeart/2008/layout/PictureAccentList"/>
    <dgm:cxn modelId="{001852E3-B61B-4641-ADB9-FFD956D70177}" type="presParOf" srcId="{836FB0ED-2901-47CB-B513-A17C4D8B69BA}" destId="{27A40237-1795-46B0-9896-A9E64DAFDC2A}" srcOrd="1" destOrd="0" presId="urn:microsoft.com/office/officeart/2008/layout/PictureAccentList"/>
    <dgm:cxn modelId="{99C6898B-E005-4D5D-AE1A-7143F231E6CA}" type="presParOf" srcId="{27A40237-1795-46B0-9896-A9E64DAFDC2A}" destId="{8B54D329-01CB-47D6-A9DD-4E448C211D71}" srcOrd="0" destOrd="0" presId="urn:microsoft.com/office/officeart/2008/layout/PictureAccentList"/>
    <dgm:cxn modelId="{6BDE433B-B56B-44FF-A423-CFFD1B85D1F1}" type="presParOf" srcId="{8B54D329-01CB-47D6-A9DD-4E448C211D71}" destId="{098042F0-095C-4CE6-803E-B64421BB32EA}" srcOrd="0" destOrd="0" presId="urn:microsoft.com/office/officeart/2008/layout/PictureAccentList"/>
    <dgm:cxn modelId="{F7712C90-64F8-4280-B4AA-FEFC9ABF6252}" type="presParOf" srcId="{27A40237-1795-46B0-9896-A9E64DAFDC2A}" destId="{3DBF5A64-85A0-4AF1-9D27-EEFC1CB43282}" srcOrd="1" destOrd="0" presId="urn:microsoft.com/office/officeart/2008/layout/PictureAccentList"/>
    <dgm:cxn modelId="{EB1AF694-E82E-4D4E-A3B5-83B9AA6CBB1F}" type="presParOf" srcId="{836FB0ED-2901-47CB-B513-A17C4D8B69BA}" destId="{B88442F2-9DAC-45B8-B117-291CFAE27E3F}" srcOrd="2" destOrd="0" presId="urn:microsoft.com/office/officeart/2008/layout/PictureAccentList"/>
    <dgm:cxn modelId="{7CFB856F-FE20-4445-BC6D-1A28D85AF6AC}" type="presParOf" srcId="{B88442F2-9DAC-45B8-B117-291CFAE27E3F}" destId="{DB2D5F0A-62B3-44A2-A6B2-F866EB08E386}" srcOrd="0" destOrd="0" presId="urn:microsoft.com/office/officeart/2008/layout/PictureAccentList"/>
    <dgm:cxn modelId="{366627DF-2875-42D3-AF25-BA2127CDDF9B}" type="presParOf" srcId="{DB2D5F0A-62B3-44A2-A6B2-F866EB08E386}" destId="{6F28FA04-AC2D-49E1-9066-C64CC6ECF7D6}" srcOrd="0" destOrd="0" presId="urn:microsoft.com/office/officeart/2008/layout/PictureAccentList"/>
    <dgm:cxn modelId="{8772593D-D4D6-4992-BC2D-65F4DF24B155}" type="presParOf" srcId="{B88442F2-9DAC-45B8-B117-291CFAE27E3F}" destId="{C0CED793-90F8-40B0-9D42-E1A120EDD194}" srcOrd="1" destOrd="0" presId="urn:microsoft.com/office/officeart/2008/layout/PictureAccentList"/>
    <dgm:cxn modelId="{8A39E819-1AC5-4D78-8109-88C94602C0B4}" type="presParOf" srcId="{836FB0ED-2901-47CB-B513-A17C4D8B69BA}" destId="{9F18FA40-B2BC-475F-A9C1-A5902CFC82CC}" srcOrd="3" destOrd="0" presId="urn:microsoft.com/office/officeart/2008/layout/PictureAccentList"/>
    <dgm:cxn modelId="{E50F2114-CE64-4CE3-B5B3-3931E61F177A}" type="presParOf" srcId="{9F18FA40-B2BC-475F-A9C1-A5902CFC82CC}" destId="{64616A91-45F9-4A1C-99DC-04C5D11DBBFA}" srcOrd="0" destOrd="0" presId="urn:microsoft.com/office/officeart/2008/layout/PictureAccentList"/>
    <dgm:cxn modelId="{61DB2D3C-3C71-4FDA-870C-1AB4403051A6}" type="presParOf" srcId="{64616A91-45F9-4A1C-99DC-04C5D11DBBFA}" destId="{26858849-9F95-400B-9931-4102819C2884}" srcOrd="0" destOrd="0" presId="urn:microsoft.com/office/officeart/2008/layout/PictureAccentList"/>
    <dgm:cxn modelId="{BBDDB9BB-D511-4DE6-8790-48611DC00170}" type="presParOf" srcId="{9F18FA40-B2BC-475F-A9C1-A5902CFC82CC}" destId="{727704BB-FE24-4931-A4A3-1595CB9087A4}"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F35BA1-E2F6-4977-AAA2-C545BE3BCDB7}" type="doc">
      <dgm:prSet loTypeId="urn:microsoft.com/office/officeart/2005/8/layout/orgChart1" loCatId="hierarchy" qsTypeId="urn:microsoft.com/office/officeart/2005/8/quickstyle/simple1" qsCatId="simple" csTypeId="urn:microsoft.com/office/officeart/2005/8/colors/accent6_2" csCatId="accent6" phldr="1"/>
      <dgm:spPr/>
      <dgm:t>
        <a:bodyPr/>
        <a:lstStyle/>
        <a:p>
          <a:endParaRPr lang="bs-Latn-BA"/>
        </a:p>
      </dgm:t>
    </dgm:pt>
    <dgm:pt modelId="{C9BEA908-1F7A-4F3F-8182-F7207EE84178}" type="pres">
      <dgm:prSet presAssocID="{23F35BA1-E2F6-4977-AAA2-C545BE3BCDB7}" presName="hierChild1" presStyleCnt="0">
        <dgm:presLayoutVars>
          <dgm:orgChart val="1"/>
          <dgm:chPref val="1"/>
          <dgm:dir/>
          <dgm:animOne val="branch"/>
          <dgm:animLvl val="lvl"/>
          <dgm:resizeHandles/>
        </dgm:presLayoutVars>
      </dgm:prSet>
      <dgm:spPr/>
    </dgm:pt>
  </dgm:ptLst>
  <dgm:cxnLst>
    <dgm:cxn modelId="{C5FF19A8-9081-4F1A-A0B5-9221CD959D6B}" type="presOf" srcId="{23F35BA1-E2F6-4977-AAA2-C545BE3BCDB7}" destId="{C9BEA908-1F7A-4F3F-8182-F7207EE84178}" srcOrd="0"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3F35BA1-E2F6-4977-AAA2-C545BE3BCDB7}" type="doc">
      <dgm:prSet loTypeId="urn:microsoft.com/office/officeart/2005/8/layout/orgChart1" loCatId="hierarchy" qsTypeId="urn:microsoft.com/office/officeart/2005/8/quickstyle/simple1" qsCatId="simple" csTypeId="urn:microsoft.com/office/officeart/2005/8/colors/accent6_2" csCatId="accent6" phldr="1"/>
      <dgm:spPr/>
      <dgm:t>
        <a:bodyPr/>
        <a:lstStyle/>
        <a:p>
          <a:endParaRPr lang="bs-Latn-BA"/>
        </a:p>
      </dgm:t>
    </dgm:pt>
    <dgm:pt modelId="{C9BEA908-1F7A-4F3F-8182-F7207EE84178}" type="pres">
      <dgm:prSet presAssocID="{23F35BA1-E2F6-4977-AAA2-C545BE3BCDB7}" presName="hierChild1" presStyleCnt="0">
        <dgm:presLayoutVars>
          <dgm:orgChart val="1"/>
          <dgm:chPref val="1"/>
          <dgm:dir/>
          <dgm:animOne val="branch"/>
          <dgm:animLvl val="lvl"/>
          <dgm:resizeHandles/>
        </dgm:presLayoutVars>
      </dgm:prSet>
      <dgm:spPr/>
    </dgm:pt>
  </dgm:ptLst>
  <dgm:cxnLst>
    <dgm:cxn modelId="{7EA19DBE-EEBD-4833-A2D3-20B5BC99F689}" type="presOf" srcId="{23F35BA1-E2F6-4977-AAA2-C545BE3BCDB7}" destId="{C9BEA908-1F7A-4F3F-8182-F7207EE84178}" srcOrd="0"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496F7-7848-40DF-8F56-19EA531FD83D}">
      <dsp:nvSpPr>
        <dsp:cNvPr id="0" name=""/>
        <dsp:cNvSpPr/>
      </dsp:nvSpPr>
      <dsp:spPr>
        <a:xfrm>
          <a:off x="0" y="586"/>
          <a:ext cx="7620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5D642A-C796-4540-953D-7A0093D83B18}">
      <dsp:nvSpPr>
        <dsp:cNvPr id="0" name=""/>
        <dsp:cNvSpPr/>
      </dsp:nvSpPr>
      <dsp:spPr>
        <a:xfrm>
          <a:off x="0" y="586"/>
          <a:ext cx="7620000" cy="959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bs-Latn-BA" sz="2800" kern="1200" dirty="0"/>
            <a:t>Transparentnost</a:t>
          </a:r>
        </a:p>
      </dsp:txBody>
      <dsp:txXfrm>
        <a:off x="0" y="586"/>
        <a:ext cx="7620000" cy="959885"/>
      </dsp:txXfrm>
    </dsp:sp>
    <dsp:sp modelId="{E98AB72C-5DA7-4E68-9CAF-EE6E1D074743}">
      <dsp:nvSpPr>
        <dsp:cNvPr id="0" name=""/>
        <dsp:cNvSpPr/>
      </dsp:nvSpPr>
      <dsp:spPr>
        <a:xfrm>
          <a:off x="0" y="960471"/>
          <a:ext cx="7620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DFC0F5-B146-4CB9-A34A-5AEF19D07A8D}">
      <dsp:nvSpPr>
        <dsp:cNvPr id="0" name=""/>
        <dsp:cNvSpPr/>
      </dsp:nvSpPr>
      <dsp:spPr>
        <a:xfrm>
          <a:off x="0" y="960471"/>
          <a:ext cx="7620000" cy="959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bs-Latn-BA" sz="2800" kern="1200" dirty="0"/>
            <a:t>Jednak tretman</a:t>
          </a:r>
        </a:p>
      </dsp:txBody>
      <dsp:txXfrm>
        <a:off x="0" y="960471"/>
        <a:ext cx="7620000" cy="959885"/>
      </dsp:txXfrm>
    </dsp:sp>
    <dsp:sp modelId="{AA1F1CD9-C490-47F4-979A-83D7CF218E5B}">
      <dsp:nvSpPr>
        <dsp:cNvPr id="0" name=""/>
        <dsp:cNvSpPr/>
      </dsp:nvSpPr>
      <dsp:spPr>
        <a:xfrm>
          <a:off x="0" y="1920357"/>
          <a:ext cx="7620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870E1A-20DA-4E23-83A7-F1D7E2978DB8}">
      <dsp:nvSpPr>
        <dsp:cNvPr id="0" name=""/>
        <dsp:cNvSpPr/>
      </dsp:nvSpPr>
      <dsp:spPr>
        <a:xfrm>
          <a:off x="0" y="1920357"/>
          <a:ext cx="7620000" cy="959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bs-Latn-BA" sz="2800" kern="1200"/>
            <a:t>Nediskriminacija</a:t>
          </a:r>
        </a:p>
      </dsp:txBody>
      <dsp:txXfrm>
        <a:off x="0" y="1920357"/>
        <a:ext cx="7620000" cy="959885"/>
      </dsp:txXfrm>
    </dsp:sp>
    <dsp:sp modelId="{F4A57CB0-09C8-4268-AE5B-453BC2792C17}">
      <dsp:nvSpPr>
        <dsp:cNvPr id="0" name=""/>
        <dsp:cNvSpPr/>
      </dsp:nvSpPr>
      <dsp:spPr>
        <a:xfrm>
          <a:off x="0" y="2880242"/>
          <a:ext cx="7620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A06337-4EB1-4602-93E0-BA1978AEA7D5}">
      <dsp:nvSpPr>
        <dsp:cNvPr id="0" name=""/>
        <dsp:cNvSpPr/>
      </dsp:nvSpPr>
      <dsp:spPr>
        <a:xfrm>
          <a:off x="0" y="2880242"/>
          <a:ext cx="7620000" cy="959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bs-Latn-BA" sz="2800" kern="1200"/>
            <a:t>Pravična i aktivna konkurencija</a:t>
          </a:r>
        </a:p>
      </dsp:txBody>
      <dsp:txXfrm>
        <a:off x="0" y="2880242"/>
        <a:ext cx="7620000" cy="959885"/>
      </dsp:txXfrm>
    </dsp:sp>
    <dsp:sp modelId="{794EBF33-C858-4F74-B08C-60C096101CEA}">
      <dsp:nvSpPr>
        <dsp:cNvPr id="0" name=""/>
        <dsp:cNvSpPr/>
      </dsp:nvSpPr>
      <dsp:spPr>
        <a:xfrm>
          <a:off x="0" y="3840128"/>
          <a:ext cx="7620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A609C7-8968-4ACC-9486-FA5AD863709D}">
      <dsp:nvSpPr>
        <dsp:cNvPr id="0" name=""/>
        <dsp:cNvSpPr/>
      </dsp:nvSpPr>
      <dsp:spPr>
        <a:xfrm>
          <a:off x="0" y="3840128"/>
          <a:ext cx="7620000" cy="959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bs-Latn-BA" sz="2800" kern="1200"/>
            <a:t>Najefikasnija potrošnja javnih sredstava – najbolja vrijednost za novac</a:t>
          </a:r>
          <a:r>
            <a:rPr lang="bs-Latn-BA" sz="2800" i="1" kern="1200"/>
            <a:t> (best value for money)</a:t>
          </a:r>
          <a:endParaRPr lang="bs-Latn-BA" sz="2800" kern="1200"/>
        </a:p>
      </dsp:txBody>
      <dsp:txXfrm>
        <a:off x="0" y="3840128"/>
        <a:ext cx="7620000" cy="9598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3DF2B-2E0E-4C79-926D-E6176F572897}">
      <dsp:nvSpPr>
        <dsp:cNvPr id="0" name=""/>
        <dsp:cNvSpPr/>
      </dsp:nvSpPr>
      <dsp:spPr>
        <a:xfrm rot="10800000">
          <a:off x="1677322" y="994611"/>
          <a:ext cx="5931609" cy="262243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420" tIns="156210" rIns="291592" bIns="156210" numCol="1" spcCol="1270" anchor="ctr" anchorCtr="0">
          <a:noAutofit/>
        </a:bodyPr>
        <a:lstStyle/>
        <a:p>
          <a:pPr marL="0" lvl="0" indent="0" algn="ctr" defTabSz="1822450" rtl="0">
            <a:lnSpc>
              <a:spcPct val="90000"/>
            </a:lnSpc>
            <a:spcBef>
              <a:spcPct val="0"/>
            </a:spcBef>
            <a:spcAft>
              <a:spcPct val="35000"/>
            </a:spcAft>
            <a:buNone/>
          </a:pPr>
          <a:r>
            <a:rPr lang="bs-Latn-BA" sz="4100" b="1" kern="1200"/>
            <a:t>KONKURENTSKI ZAHTJEV ZA DOSTAVU PONUDA</a:t>
          </a:r>
          <a:endParaRPr lang="bs-Latn-BA" sz="4100" kern="1200"/>
        </a:p>
      </dsp:txBody>
      <dsp:txXfrm rot="10800000">
        <a:off x="2332930" y="994611"/>
        <a:ext cx="5276001" cy="2622431"/>
      </dsp:txXfrm>
    </dsp:sp>
    <dsp:sp modelId="{75797857-2E0D-4921-877B-088320D9272F}">
      <dsp:nvSpPr>
        <dsp:cNvPr id="0" name=""/>
        <dsp:cNvSpPr/>
      </dsp:nvSpPr>
      <dsp:spPr>
        <a:xfrm>
          <a:off x="198663" y="599961"/>
          <a:ext cx="3642085" cy="341173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F1BFF-7B3F-4FC3-997B-48A61AB16739}">
      <dsp:nvSpPr>
        <dsp:cNvPr id="0" name=""/>
        <dsp:cNvSpPr/>
      </dsp:nvSpPr>
      <dsp:spPr>
        <a:xfrm>
          <a:off x="0" y="228240"/>
          <a:ext cx="8331693" cy="3201119"/>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hr-HR" sz="2400" kern="1200" dirty="0"/>
            <a:t>(2) Ugovorni organ provodi postupak konkurentskog zahtjeva za dostavu ponuda u slučaju da je procijenjena vrijednost nabavke robe, ili usluge manja od iznosa od 50.000,00 KM, odnosno kada je za nabavku radova procijenjena vrijednost manja od iznosa od 80.000,00 KM, </a:t>
          </a:r>
          <a:r>
            <a:rPr lang="hr-HR" sz="2400" b="1" u="sng" kern="1200" dirty="0"/>
            <a:t>pri čemu ni ukupna procijenjena vrijednost istovrsnih nabavki na godišnjem nivou nije jednaka ili veća od 50.000,00 KM za robu ili usluge, odnosno 80.000,00 KM za radove.</a:t>
          </a:r>
          <a:endParaRPr lang="bs-Latn-BA" sz="2400" kern="1200" dirty="0"/>
        </a:p>
      </dsp:txBody>
      <dsp:txXfrm>
        <a:off x="156266" y="384506"/>
        <a:ext cx="8019161" cy="28885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E5ECA-4021-4EA2-89B5-41A1E67E2D1D}">
      <dsp:nvSpPr>
        <dsp:cNvPr id="0" name=""/>
        <dsp:cNvSpPr/>
      </dsp:nvSpPr>
      <dsp:spPr>
        <a:xfrm rot="16200000">
          <a:off x="-2089455" y="2094284"/>
          <a:ext cx="5883275" cy="1694705"/>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rtl="0">
            <a:lnSpc>
              <a:spcPct val="90000"/>
            </a:lnSpc>
            <a:spcBef>
              <a:spcPct val="0"/>
            </a:spcBef>
            <a:spcAft>
              <a:spcPct val="35000"/>
            </a:spcAft>
            <a:buNone/>
          </a:pPr>
          <a:r>
            <a:rPr lang="hr-BA" sz="1800" kern="1200" dirty="0">
              <a:solidFill>
                <a:schemeClr val="tx1"/>
              </a:solidFill>
            </a:rPr>
            <a:t>(1)   U</a:t>
          </a:r>
          <a:r>
            <a:rPr lang="hr-BA" sz="1600" kern="1200" dirty="0">
              <a:solidFill>
                <a:schemeClr val="tx1"/>
              </a:solidFill>
            </a:rPr>
            <a:t>govorni organ priprema </a:t>
          </a:r>
          <a:r>
            <a:rPr lang="hr-BA" sz="1800" b="1" kern="1200" dirty="0">
              <a:solidFill>
                <a:schemeClr val="tx1"/>
              </a:solidFill>
            </a:rPr>
            <a:t>pojednostavljenu tendersku dokumentaciju </a:t>
          </a:r>
          <a:r>
            <a:rPr lang="hr-BA" sz="1600" kern="1200" dirty="0">
              <a:solidFill>
                <a:schemeClr val="tx1"/>
              </a:solidFill>
            </a:rPr>
            <a:t>koja sadrži: opis/tehničku specifikaciju predmeta nabavke, minimum dokumenata </a:t>
          </a:r>
          <a:r>
            <a:rPr lang="hr-BA" sz="1600" b="1" kern="1200" dirty="0">
              <a:solidFill>
                <a:schemeClr val="tx1"/>
              </a:solidFill>
            </a:rPr>
            <a:t>kojim se dokazuje kvalifikovanost ponuđača (ako ih zahtijeva)</a:t>
          </a:r>
          <a:r>
            <a:rPr lang="hr-BA" sz="1600" kern="1200" dirty="0">
              <a:solidFill>
                <a:schemeClr val="tx1"/>
              </a:solidFill>
            </a:rPr>
            <a:t>, rok za dostavljanje ponuda i način pripreme i dostavljanja ponuda.</a:t>
          </a:r>
          <a:endParaRPr lang="bs-Latn-BA" sz="1600" kern="1200" dirty="0">
            <a:solidFill>
              <a:schemeClr val="tx1"/>
            </a:solidFill>
          </a:endParaRPr>
        </a:p>
      </dsp:txBody>
      <dsp:txXfrm rot="5400000">
        <a:off x="4830" y="1176654"/>
        <a:ext cx="1694705" cy="3529965"/>
      </dsp:txXfrm>
    </dsp:sp>
    <dsp:sp modelId="{72991E82-49D0-4C30-B995-EAD697AAA42B}">
      <dsp:nvSpPr>
        <dsp:cNvPr id="0" name=""/>
        <dsp:cNvSpPr/>
      </dsp:nvSpPr>
      <dsp:spPr>
        <a:xfrm rot="16200000">
          <a:off x="-267646" y="2094284"/>
          <a:ext cx="5883275" cy="1694705"/>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rtl="0">
            <a:lnSpc>
              <a:spcPct val="90000"/>
            </a:lnSpc>
            <a:spcBef>
              <a:spcPct val="0"/>
            </a:spcBef>
            <a:spcAft>
              <a:spcPct val="35000"/>
            </a:spcAft>
            <a:buNone/>
          </a:pPr>
          <a:r>
            <a:rPr lang="hr-BA" sz="1800" kern="1200" dirty="0">
              <a:solidFill>
                <a:schemeClr val="tx1"/>
              </a:solidFill>
            </a:rPr>
            <a:t>(2)   U postupku konkurentskog zahtjeva za dostavljanje ponuda donosi se odluka o pokretanju postupka nabavke i objavljuje obavještenje o nabavci na portalu javnih nabavki.</a:t>
          </a:r>
          <a:endParaRPr lang="bs-Latn-BA" sz="1800" kern="1200" dirty="0">
            <a:solidFill>
              <a:schemeClr val="tx1"/>
            </a:solidFill>
          </a:endParaRPr>
        </a:p>
      </dsp:txBody>
      <dsp:txXfrm rot="5400000">
        <a:off x="1826639" y="1176654"/>
        <a:ext cx="1694705" cy="3529965"/>
      </dsp:txXfrm>
    </dsp:sp>
    <dsp:sp modelId="{7D05A625-E2CC-4FAE-9362-30BE0C80BA43}">
      <dsp:nvSpPr>
        <dsp:cNvPr id="0" name=""/>
        <dsp:cNvSpPr/>
      </dsp:nvSpPr>
      <dsp:spPr>
        <a:xfrm rot="16200000">
          <a:off x="1554162" y="2094284"/>
          <a:ext cx="5883275" cy="1694705"/>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rtl="0">
            <a:lnSpc>
              <a:spcPct val="90000"/>
            </a:lnSpc>
            <a:spcBef>
              <a:spcPct val="0"/>
            </a:spcBef>
            <a:spcAft>
              <a:spcPct val="35000"/>
            </a:spcAft>
            <a:buNone/>
          </a:pPr>
          <a:r>
            <a:rPr lang="hr-BA" sz="1800" kern="1200" dirty="0">
              <a:solidFill>
                <a:schemeClr val="tx1"/>
              </a:solidFill>
            </a:rPr>
            <a:t>(3)   Ugovorni organ određuje rok za dostavljanje  ponuda koji </a:t>
          </a:r>
          <a:r>
            <a:rPr lang="hr-BA" sz="1800" b="1" u="sng" kern="1200" dirty="0">
              <a:solidFill>
                <a:schemeClr val="tx1"/>
              </a:solidFill>
            </a:rPr>
            <a:t>ne može biti kraći od deset dana od dana objavljivanja obavještenja.</a:t>
          </a:r>
          <a:endParaRPr lang="bs-Latn-BA" sz="1800" b="1" u="sng" kern="1200" dirty="0">
            <a:solidFill>
              <a:schemeClr val="tx1"/>
            </a:solidFill>
          </a:endParaRPr>
        </a:p>
      </dsp:txBody>
      <dsp:txXfrm rot="5400000">
        <a:off x="3648447" y="1176654"/>
        <a:ext cx="1694705" cy="3529965"/>
      </dsp:txXfrm>
    </dsp:sp>
    <dsp:sp modelId="{C08A6349-C369-49B3-A292-376B3ED786A2}">
      <dsp:nvSpPr>
        <dsp:cNvPr id="0" name=""/>
        <dsp:cNvSpPr/>
      </dsp:nvSpPr>
      <dsp:spPr>
        <a:xfrm rot="16200000">
          <a:off x="3375971" y="2094284"/>
          <a:ext cx="5883275" cy="1694705"/>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rtl="0">
            <a:lnSpc>
              <a:spcPct val="90000"/>
            </a:lnSpc>
            <a:spcBef>
              <a:spcPct val="0"/>
            </a:spcBef>
            <a:spcAft>
              <a:spcPct val="35000"/>
            </a:spcAft>
            <a:buNone/>
          </a:pPr>
          <a:r>
            <a:rPr lang="bs-Latn-BA" sz="1800" kern="1200" dirty="0"/>
            <a:t>(4) Ponuđač može zatražiti pojašnjenje tenderske dokumentacije najkasnije tri dana prije isteka roka za preuzimanje tenderske dokumentacije</a:t>
          </a:r>
        </a:p>
      </dsp:txBody>
      <dsp:txXfrm rot="5400000">
        <a:off x="5470256" y="1176654"/>
        <a:ext cx="1694705" cy="3529965"/>
      </dsp:txXfrm>
    </dsp:sp>
    <dsp:sp modelId="{75D529E7-BEBD-426C-A7C8-50084FD91D9A}">
      <dsp:nvSpPr>
        <dsp:cNvPr id="0" name=""/>
        <dsp:cNvSpPr/>
      </dsp:nvSpPr>
      <dsp:spPr>
        <a:xfrm rot="16200000">
          <a:off x="5197780" y="2094284"/>
          <a:ext cx="5883275" cy="1694705"/>
        </a:xfrm>
        <a:prstGeom prst="flowChartManualOperati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rtl="0">
            <a:lnSpc>
              <a:spcPct val="90000"/>
            </a:lnSpc>
            <a:spcBef>
              <a:spcPct val="0"/>
            </a:spcBef>
            <a:spcAft>
              <a:spcPct val="35000"/>
            </a:spcAft>
            <a:buNone/>
          </a:pPr>
          <a:r>
            <a:rPr lang="hr-BA" sz="1600" kern="1200" dirty="0"/>
            <a:t>(</a:t>
          </a:r>
          <a:r>
            <a:rPr lang="hr-BA" sz="1800" kern="1200" dirty="0"/>
            <a:t>5)   Ugovorni organ imenuje komisiju za javnu nabavku i predviđa javno otvaranje ponuda</a:t>
          </a:r>
          <a:r>
            <a:rPr lang="hr-BA" sz="1300" kern="1200" dirty="0"/>
            <a:t>.</a:t>
          </a:r>
          <a:endParaRPr lang="bs-Latn-BA" sz="1300" kern="1200" dirty="0"/>
        </a:p>
      </dsp:txBody>
      <dsp:txXfrm rot="5400000">
        <a:off x="7292065" y="1176654"/>
        <a:ext cx="1694705" cy="352996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449CB-88F0-410D-8B19-836E98D51DD2}">
      <dsp:nvSpPr>
        <dsp:cNvPr id="0" name=""/>
        <dsp:cNvSpPr/>
      </dsp:nvSpPr>
      <dsp:spPr>
        <a:xfrm>
          <a:off x="0" y="1440179"/>
          <a:ext cx="7620000" cy="192024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06911D-24CC-487A-9C67-AA92267FC8A9}">
      <dsp:nvSpPr>
        <dsp:cNvPr id="0" name=""/>
        <dsp:cNvSpPr/>
      </dsp:nvSpPr>
      <dsp:spPr>
        <a:xfrm>
          <a:off x="3348" y="0"/>
          <a:ext cx="2210097" cy="192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marL="0" lvl="0" indent="0" algn="ctr" defTabSz="844550" rtl="0">
            <a:lnSpc>
              <a:spcPct val="90000"/>
            </a:lnSpc>
            <a:spcBef>
              <a:spcPct val="0"/>
            </a:spcBef>
            <a:spcAft>
              <a:spcPct val="35000"/>
            </a:spcAft>
            <a:buNone/>
          </a:pPr>
          <a:r>
            <a:rPr lang="bs-Latn-BA" sz="1900" kern="1200" dirty="0"/>
            <a:t>1 Potpisivanje Izjava o povjerljivosti i sukobu interesa </a:t>
          </a:r>
        </a:p>
      </dsp:txBody>
      <dsp:txXfrm>
        <a:off x="3348" y="0"/>
        <a:ext cx="2210097" cy="1920240"/>
      </dsp:txXfrm>
    </dsp:sp>
    <dsp:sp modelId="{08317070-0562-48D5-A8F4-9CDF7239497E}">
      <dsp:nvSpPr>
        <dsp:cNvPr id="0" name=""/>
        <dsp:cNvSpPr/>
      </dsp:nvSpPr>
      <dsp:spPr>
        <a:xfrm>
          <a:off x="868367" y="2160269"/>
          <a:ext cx="480060" cy="4800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65BD1E-A849-40D1-A911-7D3D849B6247}">
      <dsp:nvSpPr>
        <dsp:cNvPr id="0" name=""/>
        <dsp:cNvSpPr/>
      </dsp:nvSpPr>
      <dsp:spPr>
        <a:xfrm>
          <a:off x="2323951" y="2880359"/>
          <a:ext cx="2210097" cy="192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0" lvl="0" indent="0" algn="ctr" defTabSz="844550" rtl="0">
            <a:lnSpc>
              <a:spcPct val="90000"/>
            </a:lnSpc>
            <a:spcBef>
              <a:spcPct val="0"/>
            </a:spcBef>
            <a:spcAft>
              <a:spcPct val="35000"/>
            </a:spcAft>
            <a:buNone/>
          </a:pPr>
          <a:r>
            <a:rPr lang="bs-Latn-BA" sz="1900" kern="1200" dirty="0"/>
            <a:t>2 Priprema tenderske dokumentacije (pravni, ekonomski i tehnički dio = cijela TD)</a:t>
          </a:r>
        </a:p>
      </dsp:txBody>
      <dsp:txXfrm>
        <a:off x="2323951" y="2880359"/>
        <a:ext cx="2210097" cy="1920240"/>
      </dsp:txXfrm>
    </dsp:sp>
    <dsp:sp modelId="{23E6D8A2-F2A1-4FB4-9A2B-1FE87727231F}">
      <dsp:nvSpPr>
        <dsp:cNvPr id="0" name=""/>
        <dsp:cNvSpPr/>
      </dsp:nvSpPr>
      <dsp:spPr>
        <a:xfrm>
          <a:off x="3188969" y="2160269"/>
          <a:ext cx="480060" cy="4800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6FDB99-990F-46AE-B90D-4D2E07AB9D80}">
      <dsp:nvSpPr>
        <dsp:cNvPr id="0" name=""/>
        <dsp:cNvSpPr/>
      </dsp:nvSpPr>
      <dsp:spPr>
        <a:xfrm>
          <a:off x="4644553" y="0"/>
          <a:ext cx="2210097" cy="192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marL="0" lvl="0" indent="0" algn="ctr" defTabSz="844550" rtl="0">
            <a:lnSpc>
              <a:spcPct val="90000"/>
            </a:lnSpc>
            <a:spcBef>
              <a:spcPct val="0"/>
            </a:spcBef>
            <a:spcAft>
              <a:spcPct val="35000"/>
            </a:spcAft>
            <a:buNone/>
          </a:pPr>
          <a:r>
            <a:rPr lang="bs-Latn-BA" sz="1900" kern="1200" dirty="0"/>
            <a:t>3 Otvaranje ponuda</a:t>
          </a:r>
        </a:p>
      </dsp:txBody>
      <dsp:txXfrm>
        <a:off x="4644553" y="0"/>
        <a:ext cx="2210097" cy="1920240"/>
      </dsp:txXfrm>
    </dsp:sp>
    <dsp:sp modelId="{7D49F5F7-78D1-466D-B5FB-7890FB7E55F7}">
      <dsp:nvSpPr>
        <dsp:cNvPr id="0" name=""/>
        <dsp:cNvSpPr/>
      </dsp:nvSpPr>
      <dsp:spPr>
        <a:xfrm>
          <a:off x="5509572" y="2160269"/>
          <a:ext cx="480060" cy="4800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E77EF-C380-4616-88A3-40EFC7576D3D}">
      <dsp:nvSpPr>
        <dsp:cNvPr id="0" name=""/>
        <dsp:cNvSpPr/>
      </dsp:nvSpPr>
      <dsp:spPr>
        <a:xfrm>
          <a:off x="6697" y="436662"/>
          <a:ext cx="2001738" cy="19255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bs-Latn-BA" sz="1800" b="1" kern="1200" dirty="0"/>
            <a:t>4 Analiza ponuda </a:t>
          </a:r>
        </a:p>
        <a:p>
          <a:pPr marL="0" lvl="0" indent="0" algn="ctr" defTabSz="800100" rtl="0">
            <a:lnSpc>
              <a:spcPct val="90000"/>
            </a:lnSpc>
            <a:spcBef>
              <a:spcPct val="0"/>
            </a:spcBef>
            <a:spcAft>
              <a:spcPct val="35000"/>
            </a:spcAft>
            <a:buNone/>
          </a:pPr>
          <a:r>
            <a:rPr lang="bs-Latn-BA" sz="1600" kern="1200" dirty="0"/>
            <a:t>(provjera da li je u skladu sa svim uslovima propisanim TD, računska provjera cijena, neprirodno niska cijena, eAukcija)</a:t>
          </a:r>
        </a:p>
      </dsp:txBody>
      <dsp:txXfrm>
        <a:off x="63094" y="493059"/>
        <a:ext cx="1888944" cy="1812742"/>
      </dsp:txXfrm>
    </dsp:sp>
    <dsp:sp modelId="{CB46620A-7DAC-442B-A07D-205C7806940F}">
      <dsp:nvSpPr>
        <dsp:cNvPr id="0" name=""/>
        <dsp:cNvSpPr/>
      </dsp:nvSpPr>
      <dsp:spPr>
        <a:xfrm>
          <a:off x="2184588" y="1151215"/>
          <a:ext cx="424368" cy="4964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bs-Latn-BA" sz="2100" kern="1200"/>
        </a:p>
      </dsp:txBody>
      <dsp:txXfrm>
        <a:off x="2184588" y="1250501"/>
        <a:ext cx="297058" cy="297859"/>
      </dsp:txXfrm>
    </dsp:sp>
    <dsp:sp modelId="{BAC241F3-F92E-4D47-9F28-00E99A94EF82}">
      <dsp:nvSpPr>
        <dsp:cNvPr id="0" name=""/>
        <dsp:cNvSpPr/>
      </dsp:nvSpPr>
      <dsp:spPr>
        <a:xfrm>
          <a:off x="2809130" y="457200"/>
          <a:ext cx="2001738" cy="18844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bs-Latn-BA" sz="1800" b="1" kern="1200" dirty="0"/>
            <a:t>5 Priprema zapisnika o ocjeni ponuda sa prijedlogom odluke o izboru/poništenju</a:t>
          </a:r>
        </a:p>
      </dsp:txBody>
      <dsp:txXfrm>
        <a:off x="2864324" y="512394"/>
        <a:ext cx="1891350" cy="1774072"/>
      </dsp:txXfrm>
    </dsp:sp>
    <dsp:sp modelId="{BA217594-A79B-4AA1-A961-24F4B14B848C}">
      <dsp:nvSpPr>
        <dsp:cNvPr id="0" name=""/>
        <dsp:cNvSpPr/>
      </dsp:nvSpPr>
      <dsp:spPr>
        <a:xfrm>
          <a:off x="4987022" y="1151215"/>
          <a:ext cx="424368" cy="4964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bs-Latn-BA" sz="2100" kern="1200"/>
        </a:p>
      </dsp:txBody>
      <dsp:txXfrm>
        <a:off x="4987022" y="1250501"/>
        <a:ext cx="297058" cy="297859"/>
      </dsp:txXfrm>
    </dsp:sp>
    <dsp:sp modelId="{EA127CEE-D686-4BEB-9BB7-245FE251C3CC}">
      <dsp:nvSpPr>
        <dsp:cNvPr id="0" name=""/>
        <dsp:cNvSpPr/>
      </dsp:nvSpPr>
      <dsp:spPr>
        <a:xfrm>
          <a:off x="5611564" y="457200"/>
          <a:ext cx="2001738" cy="18844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bs-Latn-BA" sz="1800" b="1" kern="1200" dirty="0"/>
            <a:t>6 Obavještenje svih učesnika o rezultatima postupka</a:t>
          </a:r>
        </a:p>
      </dsp:txBody>
      <dsp:txXfrm>
        <a:off x="5666758" y="512394"/>
        <a:ext cx="1891350" cy="1774072"/>
      </dsp:txXfrm>
    </dsp:sp>
    <dsp:sp modelId="{DAD31E81-3CBE-4D3E-BFFB-25D137404276}">
      <dsp:nvSpPr>
        <dsp:cNvPr id="0" name=""/>
        <dsp:cNvSpPr/>
      </dsp:nvSpPr>
      <dsp:spPr>
        <a:xfrm rot="5400000">
          <a:off x="6394806" y="2491743"/>
          <a:ext cx="435253" cy="4964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bs-Latn-BA" sz="2100" kern="1200"/>
        </a:p>
      </dsp:txBody>
      <dsp:txXfrm rot="-5400000">
        <a:off x="6463503" y="2522332"/>
        <a:ext cx="297859" cy="304677"/>
      </dsp:txXfrm>
    </dsp:sp>
    <dsp:sp modelId="{3A501E5C-1266-49F3-9BE9-0B42B7F52AFC}">
      <dsp:nvSpPr>
        <dsp:cNvPr id="0" name=""/>
        <dsp:cNvSpPr/>
      </dsp:nvSpPr>
      <dsp:spPr>
        <a:xfrm>
          <a:off x="5611564" y="3162894"/>
          <a:ext cx="2001738" cy="12010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bs-Latn-BA" sz="1800" b="1" kern="1200" dirty="0"/>
            <a:t>7 Praćenje rokova za žalbu, tretiranje eventualno uložene žalbe</a:t>
          </a:r>
        </a:p>
      </dsp:txBody>
      <dsp:txXfrm>
        <a:off x="5646741" y="3198071"/>
        <a:ext cx="1931384" cy="1130688"/>
      </dsp:txXfrm>
    </dsp:sp>
    <dsp:sp modelId="{70453A8E-E77A-4C50-82EF-EE3C7A46A748}">
      <dsp:nvSpPr>
        <dsp:cNvPr id="0" name=""/>
        <dsp:cNvSpPr/>
      </dsp:nvSpPr>
      <dsp:spPr>
        <a:xfrm rot="10800000">
          <a:off x="5011042" y="3515200"/>
          <a:ext cx="424368" cy="4964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bs-Latn-BA" sz="2100" kern="1200"/>
        </a:p>
      </dsp:txBody>
      <dsp:txXfrm rot="10800000">
        <a:off x="5138352" y="3614486"/>
        <a:ext cx="297058" cy="297859"/>
      </dsp:txXfrm>
    </dsp:sp>
    <dsp:sp modelId="{9AFBFF12-7E6E-4120-A937-317BB16828AA}">
      <dsp:nvSpPr>
        <dsp:cNvPr id="0" name=""/>
        <dsp:cNvSpPr/>
      </dsp:nvSpPr>
      <dsp:spPr>
        <a:xfrm>
          <a:off x="1915274" y="3162894"/>
          <a:ext cx="2895594" cy="12010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bs-Latn-BA" sz="1800" b="1" kern="1200" dirty="0"/>
            <a:t>8 Korespondencija vezano za potpisivanje ugovora,obavještenje na portalu JN,arhiviranje</a:t>
          </a:r>
        </a:p>
      </dsp:txBody>
      <dsp:txXfrm>
        <a:off x="1950451" y="3198071"/>
        <a:ext cx="2825240" cy="113068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F06BA-EB70-4446-8193-6FE341071D68}">
      <dsp:nvSpPr>
        <dsp:cNvPr id="0" name=""/>
        <dsp:cNvSpPr/>
      </dsp:nvSpPr>
      <dsp:spPr>
        <a:xfrm>
          <a:off x="0" y="0"/>
          <a:ext cx="8839200" cy="1996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pl-PL" sz="2000" b="1" kern="1200" dirty="0">
              <a:solidFill>
                <a:srgbClr val="FFFF00"/>
              </a:solidFill>
            </a:rPr>
            <a:t>Član 39. stav 3 ZJN se briše – </a:t>
          </a:r>
          <a:r>
            <a:rPr lang="pl-PL" sz="2000" kern="1200" dirty="0"/>
            <a:t>nema računanja datuma otvaranja od dana objave ispravke obavještenja/TD</a:t>
          </a:r>
        </a:p>
        <a:p>
          <a:pPr marL="0" lvl="0" indent="0" algn="l" defTabSz="889000" rtl="0">
            <a:lnSpc>
              <a:spcPct val="90000"/>
            </a:lnSpc>
            <a:spcBef>
              <a:spcPct val="0"/>
            </a:spcBef>
            <a:spcAft>
              <a:spcPct val="35000"/>
            </a:spcAft>
            <a:buNone/>
          </a:pPr>
          <a:r>
            <a:rPr lang="pl-PL" sz="2000" b="1" kern="1200" dirty="0">
              <a:solidFill>
                <a:srgbClr val="FFFF00"/>
              </a:solidFill>
            </a:rPr>
            <a:t>Član 41. stav 3 ZJN se briše </a:t>
          </a:r>
          <a:r>
            <a:rPr lang="pl-PL" sz="2000" kern="1200" dirty="0"/>
            <a:t>– nema skraćivanja rokova za prijem ponuda zbog objavljivanja TD portalu JN</a:t>
          </a:r>
          <a:endParaRPr lang="bs-Latn-BA" sz="2000" kern="1200" dirty="0"/>
        </a:p>
      </dsp:txBody>
      <dsp:txXfrm>
        <a:off x="1967523" y="0"/>
        <a:ext cx="6871676" cy="1996833"/>
      </dsp:txXfrm>
    </dsp:sp>
    <dsp:sp modelId="{2CCF4DC5-7BE7-4600-8F4D-991288B7833B}">
      <dsp:nvSpPr>
        <dsp:cNvPr id="0" name=""/>
        <dsp:cNvSpPr/>
      </dsp:nvSpPr>
      <dsp:spPr>
        <a:xfrm>
          <a:off x="169859" y="295627"/>
          <a:ext cx="1767840" cy="159746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5F2897-0EDB-4F1D-B248-59E41C621433}">
      <dsp:nvSpPr>
        <dsp:cNvPr id="0" name=""/>
        <dsp:cNvSpPr/>
      </dsp:nvSpPr>
      <dsp:spPr>
        <a:xfrm>
          <a:off x="0" y="2196517"/>
          <a:ext cx="8839200" cy="2392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bs-Latn-BA" sz="2400" b="1" kern="1200" dirty="0">
              <a:solidFill>
                <a:srgbClr val="FFFF00"/>
              </a:solidFill>
            </a:rPr>
            <a:t>Konkurentski zahtjev – član 88. stav 4):</a:t>
          </a:r>
        </a:p>
        <a:p>
          <a:pPr marL="0" lvl="0" indent="0" algn="l" defTabSz="1066800" rtl="0">
            <a:lnSpc>
              <a:spcPct val="90000"/>
            </a:lnSpc>
            <a:spcBef>
              <a:spcPct val="0"/>
            </a:spcBef>
            <a:spcAft>
              <a:spcPct val="35000"/>
            </a:spcAft>
            <a:buNone/>
          </a:pPr>
          <a:r>
            <a:rPr lang="bs-Latn-BA" sz="2400" b="0" kern="1200" dirty="0">
              <a:solidFill>
                <a:srgbClr val="FFFF00"/>
              </a:solidFill>
            </a:rPr>
            <a:t>Ponuđač može tražiti pojašnjenje TD najkasnije 3 dana </a:t>
          </a:r>
          <a:r>
            <a:rPr lang="bs-Latn-BA" sz="2800" b="1" u="sng" kern="1200" dirty="0">
              <a:solidFill>
                <a:srgbClr val="FFFF00"/>
              </a:solidFill>
            </a:rPr>
            <a:t>prije isteka roka za preuzimanje TD</a:t>
          </a:r>
        </a:p>
      </dsp:txBody>
      <dsp:txXfrm>
        <a:off x="1967523" y="2196517"/>
        <a:ext cx="6871676" cy="2392266"/>
      </dsp:txXfrm>
    </dsp:sp>
    <dsp:sp modelId="{33A98540-259C-4337-B2D1-F2F79B3FAF75}">
      <dsp:nvSpPr>
        <dsp:cNvPr id="0" name=""/>
        <dsp:cNvSpPr/>
      </dsp:nvSpPr>
      <dsp:spPr>
        <a:xfrm>
          <a:off x="184833" y="2593916"/>
          <a:ext cx="1797539" cy="1597466"/>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F4AE3-664B-4F88-A761-F04BE7FC7EF2}">
      <dsp:nvSpPr>
        <dsp:cNvPr id="0" name=""/>
        <dsp:cNvSpPr/>
      </dsp:nvSpPr>
      <dsp:spPr>
        <a:xfrm>
          <a:off x="0" y="4630"/>
          <a:ext cx="8085033" cy="449116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endParaRPr lang="pl-PL" sz="2800" kern="1200" dirty="0"/>
        </a:p>
        <a:p>
          <a:pPr marL="0" lvl="0" indent="0" algn="l" defTabSz="1244600" rtl="0">
            <a:lnSpc>
              <a:spcPct val="90000"/>
            </a:lnSpc>
            <a:spcBef>
              <a:spcPct val="0"/>
            </a:spcBef>
            <a:spcAft>
              <a:spcPct val="35000"/>
            </a:spcAft>
            <a:buNone/>
          </a:pPr>
          <a:r>
            <a:rPr lang="pl-PL" sz="2800" kern="1200" dirty="0">
              <a:solidFill>
                <a:schemeClr val="bg1"/>
              </a:solidFill>
            </a:rPr>
            <a:t>Rokovi za žalbu  član 101 pod b):</a:t>
          </a:r>
        </a:p>
        <a:p>
          <a:pPr marL="0" lvl="0" indent="0" algn="l" defTabSz="1244600" rtl="0">
            <a:lnSpc>
              <a:spcPct val="90000"/>
            </a:lnSpc>
            <a:spcBef>
              <a:spcPct val="0"/>
            </a:spcBef>
            <a:spcAft>
              <a:spcPct val="35000"/>
            </a:spcAft>
            <a:buNone/>
          </a:pPr>
          <a:r>
            <a:rPr lang="pl-PL" sz="2800" kern="1200" dirty="0">
              <a:solidFill>
                <a:srgbClr val="FFFF00"/>
              </a:solidFill>
            </a:rPr>
            <a:t>10 dana od dana izmjene/dopune TD u odnosu na sadržaj izmjene/dopune TD</a:t>
          </a:r>
        </a:p>
        <a:p>
          <a:pPr marL="0" lvl="0" indent="0" algn="l" defTabSz="1244600" rtl="0">
            <a:lnSpc>
              <a:spcPct val="90000"/>
            </a:lnSpc>
            <a:spcBef>
              <a:spcPct val="0"/>
            </a:spcBef>
            <a:spcAft>
              <a:spcPct val="35000"/>
            </a:spcAft>
            <a:buNone/>
          </a:pPr>
          <a:r>
            <a:rPr lang="pl-PL" sz="2800" kern="1200" dirty="0"/>
            <a:t>Nije eksplicitno propisana ova mogućnost za konkurentski zahtjev u članu 101 stav (5) </a:t>
          </a:r>
        </a:p>
        <a:p>
          <a:pPr marL="0" lvl="0" indent="0" algn="l" defTabSz="1244600" rtl="0">
            <a:lnSpc>
              <a:spcPct val="90000"/>
            </a:lnSpc>
            <a:spcBef>
              <a:spcPct val="0"/>
            </a:spcBef>
            <a:spcAft>
              <a:spcPct val="35000"/>
            </a:spcAft>
            <a:buNone/>
          </a:pPr>
          <a:endParaRPr lang="pl-PL" sz="2800" kern="1200" dirty="0"/>
        </a:p>
        <a:p>
          <a:pPr marL="0" lvl="0" indent="0" algn="l" defTabSz="1244600" rtl="0">
            <a:lnSpc>
              <a:spcPct val="90000"/>
            </a:lnSpc>
            <a:spcBef>
              <a:spcPct val="0"/>
            </a:spcBef>
            <a:spcAft>
              <a:spcPct val="35000"/>
            </a:spcAft>
            <a:buNone/>
          </a:pPr>
          <a:endParaRPr lang="bs-Latn-BA" sz="2800" kern="1200" dirty="0"/>
        </a:p>
      </dsp:txBody>
      <dsp:txXfrm>
        <a:off x="1954191" y="4630"/>
        <a:ext cx="6130841" cy="4491169"/>
      </dsp:txXfrm>
    </dsp:sp>
    <dsp:sp modelId="{3E76C707-1C32-4AA9-AF52-1C24F49751A3}">
      <dsp:nvSpPr>
        <dsp:cNvPr id="0" name=""/>
        <dsp:cNvSpPr/>
      </dsp:nvSpPr>
      <dsp:spPr>
        <a:xfrm>
          <a:off x="237868" y="761997"/>
          <a:ext cx="1617006" cy="269748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5000" r="-6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E072D-7A59-482D-9AB4-E7FD195EC825}">
      <dsp:nvSpPr>
        <dsp:cNvPr id="0" name=""/>
        <dsp:cNvSpPr/>
      </dsp:nvSpPr>
      <dsp:spPr>
        <a:xfrm>
          <a:off x="-222991" y="0"/>
          <a:ext cx="8827982" cy="5918702"/>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1066800" rtl="0">
            <a:lnSpc>
              <a:spcPct val="90000"/>
            </a:lnSpc>
            <a:spcBef>
              <a:spcPct val="0"/>
            </a:spcBef>
            <a:spcAft>
              <a:spcPct val="35000"/>
            </a:spcAft>
            <a:buNone/>
          </a:pPr>
          <a:r>
            <a:rPr lang="bs-Latn-BA" sz="2400" b="1" kern="1200" dirty="0"/>
            <a:t>                  Najznačajnija poboljšanja</a:t>
          </a:r>
        </a:p>
        <a:p>
          <a:pPr marL="171450" lvl="1" indent="-171450" algn="l" defTabSz="800100" rtl="0">
            <a:lnSpc>
              <a:spcPct val="90000"/>
            </a:lnSpc>
            <a:spcBef>
              <a:spcPct val="0"/>
            </a:spcBef>
            <a:spcAft>
              <a:spcPct val="15000"/>
            </a:spcAft>
            <a:buChar char="•"/>
          </a:pPr>
          <a:r>
            <a:rPr lang="bs-Latn-BA" sz="1800" b="1" kern="1200">
              <a:solidFill>
                <a:schemeClr val="tx1"/>
              </a:solidFill>
            </a:rPr>
            <a:t>Ne važi više </a:t>
          </a:r>
          <a:r>
            <a:rPr lang="bs-Latn-BA" sz="1800" b="1" kern="1200"/>
            <a:t>obaveza slanja informacije na tri adrese</a:t>
          </a:r>
          <a:endParaRPr lang="bs-Latn-BA" sz="1800" b="1" kern="1200" dirty="0"/>
        </a:p>
        <a:p>
          <a:pPr marL="171450" lvl="1" indent="-171450" algn="l" defTabSz="800100" rtl="0">
            <a:lnSpc>
              <a:spcPct val="90000"/>
            </a:lnSpc>
            <a:spcBef>
              <a:spcPct val="0"/>
            </a:spcBef>
            <a:spcAft>
              <a:spcPct val="15000"/>
            </a:spcAft>
            <a:buChar char="•"/>
          </a:pPr>
          <a:r>
            <a:rPr lang="bs-Latn-BA" sz="1800" b="1" kern="1200" dirty="0"/>
            <a:t>Jasno definisan minimalan rok za dostavljanje ponuda</a:t>
          </a:r>
        </a:p>
        <a:p>
          <a:pPr marL="171450" lvl="1" indent="-171450" algn="l" defTabSz="800100" rtl="0">
            <a:lnSpc>
              <a:spcPct val="90000"/>
            </a:lnSpc>
            <a:spcBef>
              <a:spcPct val="0"/>
            </a:spcBef>
            <a:spcAft>
              <a:spcPct val="15000"/>
            </a:spcAft>
            <a:buChar char="•"/>
          </a:pPr>
          <a:r>
            <a:rPr lang="bs-Latn-BA" sz="1800" b="1" kern="1200">
              <a:solidFill>
                <a:schemeClr val="tx1"/>
              </a:solidFill>
            </a:rPr>
            <a:t>Propisan rok </a:t>
          </a:r>
          <a:r>
            <a:rPr lang="bs-Latn-BA" sz="1800" b="1" kern="1200"/>
            <a:t>za pojašnjenje tenderske dokumentacije</a:t>
          </a:r>
          <a:endParaRPr lang="bs-Latn-BA" sz="1800" b="1" kern="1200" dirty="0"/>
        </a:p>
        <a:p>
          <a:pPr marL="171450" lvl="1" indent="-171450" algn="l" defTabSz="800100" rtl="0">
            <a:lnSpc>
              <a:spcPct val="90000"/>
            </a:lnSpc>
            <a:spcBef>
              <a:spcPct val="0"/>
            </a:spcBef>
            <a:spcAft>
              <a:spcPct val="15000"/>
            </a:spcAft>
            <a:buChar char="•"/>
          </a:pPr>
          <a:r>
            <a:rPr lang="bs-Latn-BA" sz="1800" b="1" kern="1200"/>
            <a:t>Rokovi za žalbu precizno propisani –</a:t>
          </a:r>
          <a:r>
            <a:rPr lang="bs-Latn-BA" sz="1800" b="1" kern="1200">
              <a:solidFill>
                <a:srgbClr val="FFFF00"/>
              </a:solidFill>
            </a:rPr>
            <a:t> </a:t>
          </a:r>
          <a:r>
            <a:rPr lang="bs-Latn-BA" sz="1800" b="1" kern="1200">
              <a:solidFill>
                <a:srgbClr val="C00000"/>
              </a:solidFill>
            </a:rPr>
            <a:t>stav AJN za žalbu na odluku o poništenju sada suvišan </a:t>
          </a:r>
          <a:endParaRPr lang="bs-Latn-BA" sz="1800" b="1" kern="1200" dirty="0">
            <a:solidFill>
              <a:srgbClr val="C00000"/>
            </a:solidFill>
          </a:endParaRPr>
        </a:p>
        <a:p>
          <a:pPr marL="171450" lvl="1" indent="-171450" algn="l" defTabSz="800100" rtl="0">
            <a:lnSpc>
              <a:spcPct val="90000"/>
            </a:lnSpc>
            <a:spcBef>
              <a:spcPct val="0"/>
            </a:spcBef>
            <a:spcAft>
              <a:spcPct val="15000"/>
            </a:spcAft>
            <a:buChar char="•"/>
          </a:pPr>
          <a:r>
            <a:rPr lang="bs-Latn-BA" sz="1800" b="1" kern="1200" dirty="0"/>
            <a:t>Definisano da ukupna PVN istovrsnih na godišnjem nivou nije jednaka ili veća od 50.000 KM (robe, usluge) odnosno 80.000 KM (radovi)</a:t>
          </a:r>
        </a:p>
        <a:p>
          <a:pPr marL="171450" lvl="1" indent="-171450" algn="l" defTabSz="800100" rtl="0">
            <a:lnSpc>
              <a:spcPct val="90000"/>
            </a:lnSpc>
            <a:spcBef>
              <a:spcPct val="0"/>
            </a:spcBef>
            <a:spcAft>
              <a:spcPct val="15000"/>
            </a:spcAft>
            <a:buChar char="•"/>
          </a:pPr>
          <a:r>
            <a:rPr lang="bs-Latn-BA" sz="1800" b="1" kern="1200" dirty="0"/>
            <a:t>Preciznije definisanje računanja rokova za dodjelu ugovora u članu 89. stav (3) – „od dana prijema odluke o izboru“ umjesto „od dana okončanja postupka“ stvaralo pravnu nesigurnost. </a:t>
          </a:r>
        </a:p>
        <a:p>
          <a:pPr marL="171450" lvl="1" indent="-171450" algn="l" defTabSz="800100" rtl="0">
            <a:lnSpc>
              <a:spcPct val="90000"/>
            </a:lnSpc>
            <a:spcBef>
              <a:spcPct val="0"/>
            </a:spcBef>
            <a:spcAft>
              <a:spcPct val="15000"/>
            </a:spcAft>
            <a:buChar char="•"/>
          </a:pPr>
          <a:r>
            <a:rPr lang="bs-Latn-BA" sz="1800" b="1" kern="1200" dirty="0"/>
            <a:t>Obaveza objavljivanja obavještenja o dodjeli ugovora – dopuna člana 74. ZJN</a:t>
          </a:r>
        </a:p>
        <a:p>
          <a:pPr marL="171450" lvl="1" indent="-171450" algn="l" defTabSz="800100" rtl="0">
            <a:lnSpc>
              <a:spcPct val="90000"/>
            </a:lnSpc>
            <a:spcBef>
              <a:spcPct val="0"/>
            </a:spcBef>
            <a:spcAft>
              <a:spcPct val="15000"/>
            </a:spcAft>
            <a:buChar char="•"/>
          </a:pPr>
          <a:r>
            <a:rPr lang="bs-Latn-BA" sz="1800" b="1" kern="1200" dirty="0"/>
            <a:t>Sažetak svih obavještenja objaviti u Sl.listu BiH</a:t>
          </a:r>
        </a:p>
        <a:p>
          <a:pPr marL="114300" lvl="1" indent="-114300" algn="l" defTabSz="666750" rtl="0">
            <a:lnSpc>
              <a:spcPct val="90000"/>
            </a:lnSpc>
            <a:spcBef>
              <a:spcPct val="0"/>
            </a:spcBef>
            <a:spcAft>
              <a:spcPct val="15000"/>
            </a:spcAft>
            <a:buChar char="•"/>
          </a:pPr>
          <a:endParaRPr lang="bs-Latn-BA" sz="1500" kern="1200" dirty="0"/>
        </a:p>
      </dsp:txBody>
      <dsp:txXfrm>
        <a:off x="1069837" y="866774"/>
        <a:ext cx="6242326" cy="4185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152F6-A8D8-4534-96D8-5F4261A3B127}">
      <dsp:nvSpPr>
        <dsp:cNvPr id="0" name=""/>
        <dsp:cNvSpPr/>
      </dsp:nvSpPr>
      <dsp:spPr>
        <a:xfrm>
          <a:off x="0" y="124468"/>
          <a:ext cx="8763000" cy="547687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33E6E5-71D3-492F-A456-DA8A27DE4998}">
      <dsp:nvSpPr>
        <dsp:cNvPr id="0" name=""/>
        <dsp:cNvSpPr/>
      </dsp:nvSpPr>
      <dsp:spPr>
        <a:xfrm>
          <a:off x="1752599" y="3096253"/>
          <a:ext cx="227838" cy="2278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99F206-3C0F-487F-A97A-ACC8576A176E}">
      <dsp:nvSpPr>
        <dsp:cNvPr id="0" name=""/>
        <dsp:cNvSpPr/>
      </dsp:nvSpPr>
      <dsp:spPr>
        <a:xfrm>
          <a:off x="380992" y="3427363"/>
          <a:ext cx="2041779" cy="158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727" tIns="0" rIns="0" bIns="0" numCol="1" spcCol="1270" anchor="t" anchorCtr="0">
          <a:noAutofit/>
        </a:bodyPr>
        <a:lstStyle/>
        <a:p>
          <a:pPr marL="0" lvl="0" indent="0" algn="l" defTabSz="889000" rtl="0">
            <a:lnSpc>
              <a:spcPct val="90000"/>
            </a:lnSpc>
            <a:spcBef>
              <a:spcPct val="0"/>
            </a:spcBef>
            <a:spcAft>
              <a:spcPct val="35000"/>
            </a:spcAft>
            <a:buNone/>
          </a:pPr>
          <a:r>
            <a:rPr lang="bs-Latn-BA" sz="2000" kern="1200" dirty="0"/>
            <a:t>Putem interneta, telefona, prethodnog iskustva, cijena ugovora, informacija od drugih ugovornih organa...</a:t>
          </a:r>
        </a:p>
      </dsp:txBody>
      <dsp:txXfrm>
        <a:off x="380992" y="3427363"/>
        <a:ext cx="2041779" cy="1582816"/>
      </dsp:txXfrm>
    </dsp:sp>
    <dsp:sp modelId="{E31E5412-1C12-4C7F-B2A3-498111DEBC3A}">
      <dsp:nvSpPr>
        <dsp:cNvPr id="0" name=""/>
        <dsp:cNvSpPr/>
      </dsp:nvSpPr>
      <dsp:spPr>
        <a:xfrm>
          <a:off x="4092265" y="1953255"/>
          <a:ext cx="411861" cy="411861"/>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94F1C5-7820-4235-8F33-C615E9C28C3A}">
      <dsp:nvSpPr>
        <dsp:cNvPr id="0" name=""/>
        <dsp:cNvSpPr/>
      </dsp:nvSpPr>
      <dsp:spPr>
        <a:xfrm>
          <a:off x="2514602" y="2745734"/>
          <a:ext cx="2103120" cy="2979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237" tIns="0" rIns="0" bIns="0" numCol="1" spcCol="1270" anchor="t" anchorCtr="0">
          <a:noAutofit/>
        </a:bodyPr>
        <a:lstStyle/>
        <a:p>
          <a:pPr marL="0" lvl="0" indent="0" algn="l" defTabSz="844550" rtl="0">
            <a:lnSpc>
              <a:spcPct val="90000"/>
            </a:lnSpc>
            <a:spcBef>
              <a:spcPct val="0"/>
            </a:spcBef>
            <a:spcAft>
              <a:spcPct val="35000"/>
            </a:spcAft>
            <a:buNone/>
          </a:pPr>
          <a:r>
            <a:rPr lang="bs-Latn-BA" sz="1900" kern="1200" dirty="0"/>
            <a:t>Veoma koristan alat koji se koristi prilikom planiranja koji može uštedjeti finansijska sredstva te značajno poboljšati efikasnost provedbe nabavke.</a:t>
          </a:r>
        </a:p>
      </dsp:txBody>
      <dsp:txXfrm>
        <a:off x="2514602" y="2745734"/>
        <a:ext cx="2103120" cy="2979420"/>
      </dsp:txXfrm>
    </dsp:sp>
    <dsp:sp modelId="{77E3B1C3-B918-4008-8210-7F95195E7C83}">
      <dsp:nvSpPr>
        <dsp:cNvPr id="0" name=""/>
        <dsp:cNvSpPr/>
      </dsp:nvSpPr>
      <dsp:spPr>
        <a:xfrm>
          <a:off x="6669404" y="1038853"/>
          <a:ext cx="569595" cy="5695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9C0794-ED03-4731-B306-AF87599767EE}">
      <dsp:nvSpPr>
        <dsp:cNvPr id="0" name=""/>
        <dsp:cNvSpPr/>
      </dsp:nvSpPr>
      <dsp:spPr>
        <a:xfrm>
          <a:off x="6633478" y="1828806"/>
          <a:ext cx="2103120" cy="1812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817" tIns="0" rIns="0" bIns="0" numCol="1" spcCol="1270" anchor="t" anchorCtr="0">
          <a:noAutofit/>
        </a:bodyPr>
        <a:lstStyle/>
        <a:p>
          <a:pPr marL="0" lvl="0" indent="0" algn="l" defTabSz="889000" rtl="0">
            <a:lnSpc>
              <a:spcPct val="90000"/>
            </a:lnSpc>
            <a:spcBef>
              <a:spcPct val="0"/>
            </a:spcBef>
            <a:spcAft>
              <a:spcPct val="35000"/>
            </a:spcAft>
            <a:buNone/>
          </a:pPr>
          <a:r>
            <a:rPr lang="bs-Latn-BA" sz="2000" kern="1200" dirty="0"/>
            <a:t>Pretpostavka za dobro planiranje i procijenjivanje vrijednosti nabavke je učinkovito izvršena provjera tržišta</a:t>
          </a:r>
        </a:p>
      </dsp:txBody>
      <dsp:txXfrm>
        <a:off x="6633478" y="1828806"/>
        <a:ext cx="2103120" cy="18126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F8039-435A-4105-93CE-F38FFA95FC14}">
      <dsp:nvSpPr>
        <dsp:cNvPr id="0" name=""/>
        <dsp:cNvSpPr/>
      </dsp:nvSpPr>
      <dsp:spPr>
        <a:xfrm>
          <a:off x="4" y="0"/>
          <a:ext cx="7796190" cy="16681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rtl="0">
            <a:lnSpc>
              <a:spcPct val="90000"/>
            </a:lnSpc>
            <a:spcBef>
              <a:spcPct val="0"/>
            </a:spcBef>
            <a:spcAft>
              <a:spcPct val="35000"/>
            </a:spcAft>
            <a:buNone/>
          </a:pPr>
          <a:r>
            <a:rPr lang="bs-Latn-BA" sz="2900" kern="1200" dirty="0"/>
            <a:t>Tržištu se mora pristupiti tako da se osigura usklađenost s načelima transparentnosti i jednakog tretmana te da se izbjegne objavljivanje povlaštenih informacija i/ili povlaštenih položaja na tržištu.</a:t>
          </a:r>
        </a:p>
      </dsp:txBody>
      <dsp:txXfrm>
        <a:off x="4" y="0"/>
        <a:ext cx="7796190" cy="16681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F8039-435A-4105-93CE-F38FFA95FC14}">
      <dsp:nvSpPr>
        <dsp:cNvPr id="0" name=""/>
        <dsp:cNvSpPr/>
      </dsp:nvSpPr>
      <dsp:spPr>
        <a:xfrm>
          <a:off x="0" y="8230"/>
          <a:ext cx="7796190" cy="1668169"/>
        </a:xfrm>
        <a:prstGeom prst="rect">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rtl="0">
            <a:lnSpc>
              <a:spcPct val="90000"/>
            </a:lnSpc>
            <a:spcBef>
              <a:spcPct val="0"/>
            </a:spcBef>
            <a:spcAft>
              <a:spcPct val="35000"/>
            </a:spcAft>
            <a:buNone/>
          </a:pPr>
          <a:r>
            <a:rPr lang="bs-Latn-BA" sz="2600" kern="1200" dirty="0"/>
            <a:t>Sistematski i analitički pristup predmetu nabavke i spoznaja o mogućim tehničko-tehnološkim rješenjima, kao i poznavanje širine i dubine tržišta, u ciju efikasnosti, efektivnosti i ekonomičnosti postupka nabavke</a:t>
          </a:r>
        </a:p>
      </dsp:txBody>
      <dsp:txXfrm>
        <a:off x="0" y="8230"/>
        <a:ext cx="7796190" cy="16681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F1BFF-7B3F-4FC3-997B-48A61AB16739}">
      <dsp:nvSpPr>
        <dsp:cNvPr id="0" name=""/>
        <dsp:cNvSpPr/>
      </dsp:nvSpPr>
      <dsp:spPr>
        <a:xfrm>
          <a:off x="0" y="492119"/>
          <a:ext cx="8331693" cy="225108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hr-HR" sz="2600" kern="1200" dirty="0"/>
            <a:t>(3) Ugovorni organ provodi postupak direktnog sporazuma za nabavku robe, usluga ili radova čija je procijenjena vrijednost jednaka ili manja od iznosa od 6.000,00 KM,</a:t>
          </a:r>
          <a:r>
            <a:rPr lang="hr-HR" sz="2600" b="1" i="1" kern="1200" dirty="0"/>
            <a:t> pri čemu ni ukupna procijenjena vrijednost istovrsnih nabavki na godišnjem nivou nije veća od 10.000,00 KM.</a:t>
          </a:r>
          <a:r>
            <a:rPr lang="hr-HR" sz="2600" kern="1200" dirty="0"/>
            <a:t> </a:t>
          </a:r>
          <a:endParaRPr lang="bs-Latn-BA" sz="2600" kern="1200" dirty="0"/>
        </a:p>
      </dsp:txBody>
      <dsp:txXfrm>
        <a:off x="109889" y="602008"/>
        <a:ext cx="8111915" cy="20313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6BB9A-34CB-4907-B7D4-7582AA0AF8AA}">
      <dsp:nvSpPr>
        <dsp:cNvPr id="0" name=""/>
        <dsp:cNvSpPr/>
      </dsp:nvSpPr>
      <dsp:spPr>
        <a:xfrm>
          <a:off x="6984338" y="1177163"/>
          <a:ext cx="1592542" cy="15928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A7C601-3518-4581-8A69-BFC93E9EE6C6}">
      <dsp:nvSpPr>
        <dsp:cNvPr id="0" name=""/>
        <dsp:cNvSpPr/>
      </dsp:nvSpPr>
      <dsp:spPr>
        <a:xfrm>
          <a:off x="7036886" y="1230265"/>
          <a:ext cx="1486599" cy="148659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bs-Latn-BA" sz="1800" b="1" kern="1200" dirty="0">
              <a:solidFill>
                <a:schemeClr val="tx1"/>
              </a:solidFill>
            </a:rPr>
            <a:t>Okončanje</a:t>
          </a:r>
          <a:r>
            <a:rPr lang="bs-Latn-BA" sz="2000" b="1" kern="1200" dirty="0">
              <a:solidFill>
                <a:schemeClr val="tx1"/>
              </a:solidFill>
            </a:rPr>
            <a:t> postupka</a:t>
          </a:r>
        </a:p>
      </dsp:txBody>
      <dsp:txXfrm>
        <a:off x="7249621" y="1442676"/>
        <a:ext cx="1061977" cy="1061775"/>
      </dsp:txXfrm>
    </dsp:sp>
    <dsp:sp modelId="{D6FDAA8E-8DAE-4959-9684-5B4E63E13944}">
      <dsp:nvSpPr>
        <dsp:cNvPr id="0" name=""/>
        <dsp:cNvSpPr/>
      </dsp:nvSpPr>
      <dsp:spPr>
        <a:xfrm rot="2700000">
          <a:off x="5337644" y="1177245"/>
          <a:ext cx="1592358" cy="159235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7DBBB2-ADB7-48DE-A2DE-6EEFCAC9739C}">
      <dsp:nvSpPr>
        <dsp:cNvPr id="0" name=""/>
        <dsp:cNvSpPr/>
      </dsp:nvSpPr>
      <dsp:spPr>
        <a:xfrm>
          <a:off x="5391795" y="1230265"/>
          <a:ext cx="1486599" cy="148659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bs-Latn-BA" sz="2000" b="1" kern="1200" dirty="0">
              <a:solidFill>
                <a:schemeClr val="tx1"/>
              </a:solidFill>
            </a:rPr>
            <a:t>Izbor , najbolja vrijednost za novac</a:t>
          </a:r>
        </a:p>
      </dsp:txBody>
      <dsp:txXfrm>
        <a:off x="5603682" y="1442676"/>
        <a:ext cx="1061977" cy="1061775"/>
      </dsp:txXfrm>
    </dsp:sp>
    <dsp:sp modelId="{80D7AA7F-FF8F-48B1-9A39-66118A110EF2}">
      <dsp:nvSpPr>
        <dsp:cNvPr id="0" name=""/>
        <dsp:cNvSpPr/>
      </dsp:nvSpPr>
      <dsp:spPr>
        <a:xfrm rot="2700000">
          <a:off x="3692554" y="1177245"/>
          <a:ext cx="1592358" cy="159235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07EEE9-AC9B-4C0E-9CE9-6A741421F904}">
      <dsp:nvSpPr>
        <dsp:cNvPr id="0" name=""/>
        <dsp:cNvSpPr/>
      </dsp:nvSpPr>
      <dsp:spPr>
        <a:xfrm>
          <a:off x="3745857" y="1230265"/>
          <a:ext cx="1486599" cy="148659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bs-Latn-BA" sz="2000" b="1" kern="1200" dirty="0">
              <a:solidFill>
                <a:schemeClr val="tx1"/>
              </a:solidFill>
            </a:rPr>
            <a:t>Nema Komisije</a:t>
          </a:r>
        </a:p>
      </dsp:txBody>
      <dsp:txXfrm>
        <a:off x="3957744" y="1442676"/>
        <a:ext cx="1061977" cy="1061775"/>
      </dsp:txXfrm>
    </dsp:sp>
    <dsp:sp modelId="{AEA7E7B5-439C-41E6-BB8C-15F56C751545}">
      <dsp:nvSpPr>
        <dsp:cNvPr id="0" name=""/>
        <dsp:cNvSpPr/>
      </dsp:nvSpPr>
      <dsp:spPr>
        <a:xfrm rot="2700000">
          <a:off x="2046616" y="1177245"/>
          <a:ext cx="1592358" cy="159235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BCA711-01A9-478C-887F-A3E4BA9C8884}">
      <dsp:nvSpPr>
        <dsp:cNvPr id="0" name=""/>
        <dsp:cNvSpPr/>
      </dsp:nvSpPr>
      <dsp:spPr>
        <a:xfrm>
          <a:off x="2099919" y="1230265"/>
          <a:ext cx="1486599" cy="148659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bs-Latn-BA" sz="2000" b="1" kern="1200" dirty="0">
              <a:solidFill>
                <a:schemeClr val="tx1"/>
              </a:solidFill>
            </a:rPr>
            <a:t>Pismeno tražiti ponudu</a:t>
          </a:r>
        </a:p>
        <a:p>
          <a:pPr marL="0" lvl="0" indent="0" algn="ctr" defTabSz="889000" rtl="0">
            <a:lnSpc>
              <a:spcPct val="90000"/>
            </a:lnSpc>
            <a:spcBef>
              <a:spcPct val="0"/>
            </a:spcBef>
            <a:spcAft>
              <a:spcPct val="35000"/>
            </a:spcAft>
            <a:buNone/>
          </a:pPr>
          <a:r>
            <a:rPr lang="bs-Latn-BA" sz="2000" b="1" kern="1200" dirty="0">
              <a:solidFill>
                <a:schemeClr val="tx1"/>
              </a:solidFill>
            </a:rPr>
            <a:t>/cijene</a:t>
          </a:r>
        </a:p>
      </dsp:txBody>
      <dsp:txXfrm>
        <a:off x="2312654" y="1442676"/>
        <a:ext cx="1061977" cy="1061775"/>
      </dsp:txXfrm>
    </dsp:sp>
    <dsp:sp modelId="{FA8F521B-3B85-4E45-91CD-310826376E6E}">
      <dsp:nvSpPr>
        <dsp:cNvPr id="0" name=""/>
        <dsp:cNvSpPr/>
      </dsp:nvSpPr>
      <dsp:spPr>
        <a:xfrm rot="2700000">
          <a:off x="400678" y="1177245"/>
          <a:ext cx="1592358" cy="159235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B83E9B-B880-4AA5-A1D3-7E6CAE692C9F}">
      <dsp:nvSpPr>
        <dsp:cNvPr id="0" name=""/>
        <dsp:cNvSpPr/>
      </dsp:nvSpPr>
      <dsp:spPr>
        <a:xfrm>
          <a:off x="453981" y="1230265"/>
          <a:ext cx="1486599" cy="148659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bs-Latn-BA" sz="2000" b="1" kern="1200" dirty="0">
              <a:solidFill>
                <a:schemeClr val="tx1"/>
              </a:solidFill>
            </a:rPr>
            <a:t>Odluka o pokretanju ?</a:t>
          </a:r>
        </a:p>
      </dsp:txBody>
      <dsp:txXfrm>
        <a:off x="666716" y="1442676"/>
        <a:ext cx="1061977" cy="10617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7DE5C-093D-4B9C-BB83-1B995245D43B}">
      <dsp:nvSpPr>
        <dsp:cNvPr id="0" name=""/>
        <dsp:cNvSpPr/>
      </dsp:nvSpPr>
      <dsp:spPr>
        <a:xfrm>
          <a:off x="228598" y="2076491"/>
          <a:ext cx="1913176" cy="202402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l" defTabSz="1066800" rtl="0">
            <a:lnSpc>
              <a:spcPct val="90000"/>
            </a:lnSpc>
            <a:spcBef>
              <a:spcPct val="0"/>
            </a:spcBef>
            <a:spcAft>
              <a:spcPct val="35000"/>
            </a:spcAft>
            <a:buNone/>
          </a:pPr>
          <a:r>
            <a:rPr lang="bs-Latn-BA" sz="2400" kern="1200" dirty="0"/>
            <a:t>           a) </a:t>
          </a:r>
        </a:p>
        <a:p>
          <a:pPr marL="0" lvl="0" indent="0" algn="l" defTabSz="1066800" rtl="0">
            <a:lnSpc>
              <a:spcPct val="90000"/>
            </a:lnSpc>
            <a:spcBef>
              <a:spcPct val="0"/>
            </a:spcBef>
            <a:spcAft>
              <a:spcPct val="35000"/>
            </a:spcAft>
            <a:buNone/>
          </a:pPr>
          <a:r>
            <a:rPr lang="bs-Latn-BA" sz="2000" kern="1200" dirty="0"/>
            <a:t>Pregovori oko elemenata ponude  (cijena, uslovi...)</a:t>
          </a:r>
        </a:p>
      </dsp:txBody>
      <dsp:txXfrm>
        <a:off x="284633" y="2132526"/>
        <a:ext cx="1801106" cy="1911951"/>
      </dsp:txXfrm>
    </dsp:sp>
    <dsp:sp modelId="{098042F0-095C-4CE6-803E-B64421BB32EA}">
      <dsp:nvSpPr>
        <dsp:cNvPr id="0" name=""/>
        <dsp:cNvSpPr/>
      </dsp:nvSpPr>
      <dsp:spPr>
        <a:xfrm>
          <a:off x="3200402" y="1937565"/>
          <a:ext cx="1584098" cy="217642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bs-Latn-BA" sz="2400" kern="1200" dirty="0"/>
            <a:t>b) </a:t>
          </a:r>
        </a:p>
        <a:p>
          <a:pPr marL="0" lvl="0" indent="0" algn="ctr" defTabSz="1066800" rtl="0">
            <a:lnSpc>
              <a:spcPct val="90000"/>
            </a:lnSpc>
            <a:spcBef>
              <a:spcPct val="0"/>
            </a:spcBef>
            <a:spcAft>
              <a:spcPct val="35000"/>
            </a:spcAft>
            <a:buNone/>
          </a:pPr>
          <a:r>
            <a:rPr lang="bs-Latn-BA" sz="2000" kern="1200" dirty="0"/>
            <a:t>Prihvatiti ponudu   </a:t>
          </a:r>
        </a:p>
      </dsp:txBody>
      <dsp:txXfrm>
        <a:off x="3246799" y="1983962"/>
        <a:ext cx="1491304" cy="2083628"/>
      </dsp:txXfrm>
    </dsp:sp>
    <dsp:sp modelId="{6F28FA04-AC2D-49E1-9066-C64CC6ECF7D6}">
      <dsp:nvSpPr>
        <dsp:cNvPr id="0" name=""/>
        <dsp:cNvSpPr/>
      </dsp:nvSpPr>
      <dsp:spPr>
        <a:xfrm>
          <a:off x="5870328" y="1892685"/>
          <a:ext cx="1861036" cy="181369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bs-Latn-BA" sz="2400" kern="1200" dirty="0"/>
            <a:t>     c) </a:t>
          </a:r>
        </a:p>
        <a:p>
          <a:pPr marL="0" lvl="0" indent="0" algn="ctr" defTabSz="1066800" rtl="0">
            <a:lnSpc>
              <a:spcPct val="90000"/>
            </a:lnSpc>
            <a:spcBef>
              <a:spcPct val="0"/>
            </a:spcBef>
            <a:spcAft>
              <a:spcPct val="35000"/>
            </a:spcAft>
            <a:buNone/>
          </a:pPr>
          <a:r>
            <a:rPr lang="bs-Latn-BA" sz="2000" kern="1200" dirty="0"/>
            <a:t>Odustati od nabavke i provesti drugu vrstu postupka</a:t>
          </a:r>
        </a:p>
      </dsp:txBody>
      <dsp:txXfrm>
        <a:off x="5923449" y="1945806"/>
        <a:ext cx="1754794" cy="1707452"/>
      </dsp:txXfrm>
    </dsp:sp>
    <dsp:sp modelId="{26858849-9F95-400B-9931-4102819C2884}">
      <dsp:nvSpPr>
        <dsp:cNvPr id="0" name=""/>
        <dsp:cNvSpPr/>
      </dsp:nvSpPr>
      <dsp:spPr>
        <a:xfrm>
          <a:off x="0" y="0"/>
          <a:ext cx="2646245" cy="178342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bs-Latn-BA" sz="2400" b="1" u="sng" kern="1200" dirty="0">
              <a:solidFill>
                <a:schemeClr val="tx1"/>
              </a:solidFill>
            </a:rPr>
            <a:t>Ispitati tržište   </a:t>
          </a:r>
        </a:p>
        <a:p>
          <a:pPr marL="0" lvl="0" indent="0" algn="ctr" defTabSz="1066800" rtl="0">
            <a:lnSpc>
              <a:spcPct val="90000"/>
            </a:lnSpc>
            <a:spcBef>
              <a:spcPct val="0"/>
            </a:spcBef>
            <a:spcAft>
              <a:spcPct val="35000"/>
            </a:spcAft>
            <a:buNone/>
          </a:pPr>
          <a:r>
            <a:rPr lang="bs-Latn-BA" sz="2400" b="1" u="sng" kern="1200" dirty="0">
              <a:solidFill>
                <a:schemeClr val="tx1"/>
              </a:solidFill>
            </a:rPr>
            <a:t>i zahtjevati ponudu od jednog li više ponuđača</a:t>
          </a:r>
        </a:p>
      </dsp:txBody>
      <dsp:txXfrm>
        <a:off x="52235" y="52235"/>
        <a:ext cx="2541775" cy="16789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s-Latn-B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4596C-B2E1-4775-BECF-63BDEF780DF1}" type="datetimeFigureOut">
              <a:rPr lang="bs-Latn-BA" smtClean="0"/>
              <a:t>15. 4. 2024.</a:t>
            </a:fld>
            <a:endParaRPr lang="bs-Latn-B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bs-Latn-B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s-Latn-B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92B054-E26E-402E-998E-81C6CBC628BE}" type="slidenum">
              <a:rPr lang="bs-Latn-BA" smtClean="0"/>
              <a:t>‹#›</a:t>
            </a:fld>
            <a:endParaRPr lang="bs-Latn-BA"/>
          </a:p>
        </p:txBody>
      </p:sp>
    </p:spTree>
    <p:extLst>
      <p:ext uri="{BB962C8B-B14F-4D97-AF65-F5344CB8AC3E}">
        <p14:creationId xmlns:p14="http://schemas.microsoft.com/office/powerpoint/2010/main" val="1904146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B13828B3-8F51-1195-2F59-7E1AD3A4EB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D1090FE4-87BD-F850-D1B5-5F5D0396B8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s-Latn-BA" altLang="en-US"/>
          </a:p>
        </p:txBody>
      </p:sp>
      <p:sp>
        <p:nvSpPr>
          <p:cNvPr id="10244" name="Slide Number Placeholder 3">
            <a:extLst>
              <a:ext uri="{FF2B5EF4-FFF2-40B4-BE49-F238E27FC236}">
                <a16:creationId xmlns:a16="http://schemas.microsoft.com/office/drawing/2014/main" id="{F465FA87-73BE-A923-9488-2F24AC0002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6A224-D563-401A-8D22-B46AA88A6356}" type="slidenum">
              <a:rPr lang="en-US" altLang="en-US">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s-Latn-BA" altLang="sr-Latn-R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0C7F72-BEE9-423B-A12D-2A096C27107C}" type="slidenum">
              <a:rPr lang="en-US" altLang="sr-Latn-RS" smtClean="0">
                <a:latin typeface="Calibri" panose="020F0502020204030204" pitchFamily="34" charset="0"/>
              </a:rPr>
              <a:pPr/>
              <a:t>16</a:t>
            </a:fld>
            <a:endParaRPr lang="en-US" altLang="sr-Latn-RS">
              <a:latin typeface="Calibri" panose="020F0502020204030204" pitchFamily="34" charset="0"/>
            </a:endParaRPr>
          </a:p>
        </p:txBody>
      </p:sp>
    </p:spTree>
    <p:extLst>
      <p:ext uri="{BB962C8B-B14F-4D97-AF65-F5344CB8AC3E}">
        <p14:creationId xmlns:p14="http://schemas.microsoft.com/office/powerpoint/2010/main" val="2631737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s-Latn-BA" altLang="sr-Latn-R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326A807-E4E8-4281-91CE-D8AEAC233B14}" type="slidenum">
              <a:rPr lang="en-US" altLang="sr-Latn-RS" smtClean="0">
                <a:latin typeface="Calibri" panose="020F0502020204030204" pitchFamily="34" charset="0"/>
              </a:rPr>
              <a:pPr/>
              <a:t>18</a:t>
            </a:fld>
            <a:endParaRPr lang="en-US" altLang="sr-Latn-RS">
              <a:latin typeface="Calibri" panose="020F0502020204030204" pitchFamily="34" charset="0"/>
            </a:endParaRPr>
          </a:p>
        </p:txBody>
      </p:sp>
    </p:spTree>
    <p:extLst>
      <p:ext uri="{BB962C8B-B14F-4D97-AF65-F5344CB8AC3E}">
        <p14:creationId xmlns:p14="http://schemas.microsoft.com/office/powerpoint/2010/main" val="3919870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s-Latn-BA" altLang="sr-Latn-R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75019C-E14D-4B50-8299-AC358CEAF7F6}" type="slidenum">
              <a:rPr lang="en-US" altLang="en-US" smtClean="0">
                <a:latin typeface="Calibri" panose="020F0502020204030204" pitchFamily="34" charset="0"/>
              </a:rPr>
              <a:pPr/>
              <a:t>35</a:t>
            </a:fld>
            <a:endParaRPr lang="en-US" altLang="en-US">
              <a:latin typeface="Calibri" panose="020F0502020204030204" pitchFamily="34" charset="0"/>
            </a:endParaRPr>
          </a:p>
        </p:txBody>
      </p:sp>
    </p:spTree>
    <p:extLst>
      <p:ext uri="{BB962C8B-B14F-4D97-AF65-F5344CB8AC3E}">
        <p14:creationId xmlns:p14="http://schemas.microsoft.com/office/powerpoint/2010/main" val="2041003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944B744-6B61-5A8F-62C1-826C317C5C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689475BE-89B1-EA64-11D1-ACDD0AAB5C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s-Latn-BA" altLang="en-US"/>
          </a:p>
        </p:txBody>
      </p:sp>
      <p:sp>
        <p:nvSpPr>
          <p:cNvPr id="12292" name="Slide Number Placeholder 3">
            <a:extLst>
              <a:ext uri="{FF2B5EF4-FFF2-40B4-BE49-F238E27FC236}">
                <a16:creationId xmlns:a16="http://schemas.microsoft.com/office/drawing/2014/main" id="{F630D869-5247-9844-F115-A7C96A2F8B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10481B-E94A-4F11-A7EC-BFFDA89B90A4}" type="slidenum">
              <a:rPr lang="en-US" altLang="en-US">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6B2C406-53FC-0484-E01B-F45D678A64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21BB4DB5-81AD-7DBB-FFC4-F86ADFA182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s-Latn-BA" altLang="en-US"/>
          </a:p>
        </p:txBody>
      </p:sp>
      <p:sp>
        <p:nvSpPr>
          <p:cNvPr id="14340" name="Slide Number Placeholder 3">
            <a:extLst>
              <a:ext uri="{FF2B5EF4-FFF2-40B4-BE49-F238E27FC236}">
                <a16:creationId xmlns:a16="http://schemas.microsoft.com/office/drawing/2014/main" id="{4F1C7B1F-5D6E-84B8-2224-B620B921B5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F056FF0-E6D7-429D-8922-9C2B212BC03B}" type="slidenum">
              <a:rPr lang="en-US" altLang="en-US">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175688C-A3C9-E682-88F1-5148BA6FE3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73E42DFC-5740-CE65-57A3-8253D55233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s-Latn-BA" altLang="en-US"/>
          </a:p>
        </p:txBody>
      </p:sp>
      <p:sp>
        <p:nvSpPr>
          <p:cNvPr id="16388" name="Slide Number Placeholder 3">
            <a:extLst>
              <a:ext uri="{FF2B5EF4-FFF2-40B4-BE49-F238E27FC236}">
                <a16:creationId xmlns:a16="http://schemas.microsoft.com/office/drawing/2014/main" id="{69EE2EA3-699E-B004-48C2-C9367EA905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E06BB4A-509F-4A9A-9BE4-5327AFF400C5}" type="slidenum">
              <a:rPr lang="en-US" altLang="en-US">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62440F0-12E3-4362-7E4B-7A9DE7CA3E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1735E71A-EC17-AD4D-F8D8-87D1496BD1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s-Latn-BA" altLang="en-US"/>
          </a:p>
        </p:txBody>
      </p:sp>
      <p:sp>
        <p:nvSpPr>
          <p:cNvPr id="18436" name="Slide Number Placeholder 3">
            <a:extLst>
              <a:ext uri="{FF2B5EF4-FFF2-40B4-BE49-F238E27FC236}">
                <a16:creationId xmlns:a16="http://schemas.microsoft.com/office/drawing/2014/main" id="{A71402D1-0FAA-4076-969E-ADF61CC818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C5C152-9C5A-4DCF-8FE7-B983F0879C30}" type="slidenum">
              <a:rPr lang="en-US" altLang="en-US">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483B631-F9A5-A2D8-37F1-8129495893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13EC36FF-795C-4819-D889-48C70CEDCD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s-Latn-BA" altLang="en-US"/>
          </a:p>
        </p:txBody>
      </p:sp>
      <p:sp>
        <p:nvSpPr>
          <p:cNvPr id="20484" name="Slide Number Placeholder 3">
            <a:extLst>
              <a:ext uri="{FF2B5EF4-FFF2-40B4-BE49-F238E27FC236}">
                <a16:creationId xmlns:a16="http://schemas.microsoft.com/office/drawing/2014/main" id="{BACD3902-CA3A-573A-E4B6-0D8DA3A514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457C973-5459-4045-A557-C5B49AF2BE17}" type="slidenum">
              <a:rPr lang="en-US" altLang="en-US">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5905952F-D8E0-69E4-3A53-B1141B1AA6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8D379FA6-8CED-1735-359E-0FF09EFF50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s-Latn-BA" altLang="en-US"/>
          </a:p>
        </p:txBody>
      </p:sp>
      <p:sp>
        <p:nvSpPr>
          <p:cNvPr id="22532" name="Slide Number Placeholder 3">
            <a:extLst>
              <a:ext uri="{FF2B5EF4-FFF2-40B4-BE49-F238E27FC236}">
                <a16:creationId xmlns:a16="http://schemas.microsoft.com/office/drawing/2014/main" id="{050E0326-B019-3A49-1060-5A3D6A7428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929B21-71B9-4EB6-A864-42C48E4E62B4}" type="slidenum">
              <a:rPr lang="en-US" altLang="en-US">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59B2945-BC7F-7197-17B0-9B9964AE10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9327DCCB-2A13-A331-A1D2-89AD38C390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s-Latn-BA" altLang="en-US"/>
          </a:p>
        </p:txBody>
      </p:sp>
      <p:sp>
        <p:nvSpPr>
          <p:cNvPr id="24580" name="Slide Number Placeholder 3">
            <a:extLst>
              <a:ext uri="{FF2B5EF4-FFF2-40B4-BE49-F238E27FC236}">
                <a16:creationId xmlns:a16="http://schemas.microsoft.com/office/drawing/2014/main" id="{690D3630-03B7-DAB2-05DA-DF9DA831C3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23F95EF-F041-4290-B1BB-D84ACA0951F1}" type="slidenum">
              <a:rPr lang="en-US" altLang="en-US">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bs-Latn-BA" altLang="sr-Latn-RS" b="1"/>
              <a:t> </a:t>
            </a:r>
            <a:endParaRPr lang="bs-Latn-BA" altLang="sr-Latn-RS"/>
          </a:p>
          <a:p>
            <a:endParaRPr lang="bs-Latn-BA" altLang="sr-Latn-R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0097C4-9261-443B-9F94-5494FB2AD32D}" type="slidenum">
              <a:rPr lang="en-US" altLang="sr-Latn-RS" smtClean="0">
                <a:latin typeface="Calibri" panose="020F0502020204030204" pitchFamily="34" charset="0"/>
              </a:rPr>
              <a:pPr/>
              <a:t>14</a:t>
            </a:fld>
            <a:endParaRPr lang="en-US" altLang="sr-Latn-RS">
              <a:latin typeface="Calibri" panose="020F0502020204030204" pitchFamily="34" charset="0"/>
            </a:endParaRPr>
          </a:p>
        </p:txBody>
      </p:sp>
    </p:spTree>
    <p:extLst>
      <p:ext uri="{BB962C8B-B14F-4D97-AF65-F5344CB8AC3E}">
        <p14:creationId xmlns:p14="http://schemas.microsoft.com/office/powerpoint/2010/main" val="2330128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11FBF5-2EA4-428B-B3E2-E425E4BEFE66}"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3467368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11FBF5-2EA4-428B-B3E2-E425E4BEFE66}"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990013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11FBF5-2EA4-428B-B3E2-E425E4BEFE66}"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741224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11FBF5-2EA4-428B-B3E2-E425E4BEFE66}"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1286419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11FBF5-2EA4-428B-B3E2-E425E4BEFE66}"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365994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11FBF5-2EA4-428B-B3E2-E425E4BEFE66}"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1745542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11FBF5-2EA4-428B-B3E2-E425E4BEFE66}" type="datetimeFigureOut">
              <a:rPr lang="en-US" smtClean="0"/>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1646088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11FBF5-2EA4-428B-B3E2-E425E4BEFE66}"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2854305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1FBF5-2EA4-428B-B3E2-E425E4BEFE66}"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779593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11FBF5-2EA4-428B-B3E2-E425E4BEFE66}"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2165631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11FBF5-2EA4-428B-B3E2-E425E4BEFE66}"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3961281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1FBF5-2EA4-428B-B3E2-E425E4BEFE66}" type="datetimeFigureOut">
              <a:rPr lang="en-US" smtClean="0"/>
              <a:t>4/15/2024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C962F-56FA-4D9B-A21D-E92FBA76F31F}" type="slidenum">
              <a:rPr lang="en-US" smtClean="0"/>
              <a:t>‹#›</a:t>
            </a:fld>
            <a:endParaRPr lang="en-US"/>
          </a:p>
        </p:txBody>
      </p:sp>
    </p:spTree>
    <p:extLst>
      <p:ext uri="{BB962C8B-B14F-4D97-AF65-F5344CB8AC3E}">
        <p14:creationId xmlns:p14="http://schemas.microsoft.com/office/powerpoint/2010/main" val="4107325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9.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2.png"/><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15.xml"/><Relationship Id="rId7" Type="http://schemas.openxmlformats.org/officeDocument/2006/relationships/image" Target="../media/image15.jpg"/><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diagramDrawing" Target="../diagrams/drawing4.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QuickStyle" Target="../diagrams/quickStyle4.xml"/><Relationship Id="rId5" Type="http://schemas.openxmlformats.org/officeDocument/2006/relationships/diagramQuickStyle" Target="../diagrams/quickStyle3.xml"/><Relationship Id="rId10" Type="http://schemas.openxmlformats.org/officeDocument/2006/relationships/diagramLayout" Target="../diagrams/layout4.xml"/><Relationship Id="rId4" Type="http://schemas.openxmlformats.org/officeDocument/2006/relationships/diagramLayout" Target="../diagrams/layout3.xml"/><Relationship Id="rId9"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343400"/>
            <a:ext cx="8367713" cy="2133600"/>
          </a:xfrm>
        </p:spPr>
        <p:txBody>
          <a:bodyPr rtlCol="0">
            <a:normAutofit fontScale="90000"/>
          </a:bodyPr>
          <a:lstStyle/>
          <a:p>
            <a:pPr eaLnBrk="1" fontAlgn="auto" hangingPunct="1">
              <a:spcAft>
                <a:spcPts val="0"/>
              </a:spcAft>
              <a:defRPr/>
            </a:pP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4600" b="1" dirty="0">
                <a:solidFill>
                  <a:srgbClr val="C00000"/>
                </a:solidFill>
                <a:latin typeface="Arial" panose="020B0604020202020204" pitchFamily="34" charset="0"/>
                <a:cs typeface="Arial" panose="020B0604020202020204" pitchFamily="34" charset="0"/>
              </a:rPr>
            </a:br>
            <a:br>
              <a:rPr lang="bs-Latn-BA" altLang="x-none" sz="2400" b="1" dirty="0">
                <a:solidFill>
                  <a:srgbClr val="C00000"/>
                </a:solidFill>
                <a:latin typeface="Arial" panose="020B0604020202020204" pitchFamily="34" charset="0"/>
                <a:cs typeface="Arial" panose="020B0604020202020204" pitchFamily="34" charset="0"/>
              </a:rPr>
            </a:br>
            <a:r>
              <a:rPr lang="bs-Latn-BA" altLang="x-none" sz="2400" b="1" dirty="0">
                <a:solidFill>
                  <a:srgbClr val="C00000"/>
                </a:solidFill>
                <a:latin typeface="Arial" panose="020B0604020202020204" pitchFamily="34" charset="0"/>
                <a:cs typeface="Arial" panose="020B0604020202020204" pitchFamily="34" charset="0"/>
              </a:rPr>
              <a:t>     </a:t>
            </a:r>
            <a:r>
              <a:rPr lang="pl-PL" sz="4000" b="1" dirty="0">
                <a:solidFill>
                  <a:srgbClr val="FF0000"/>
                </a:solidFill>
                <a:latin typeface="Cambria" panose="02040503050406030204" pitchFamily="18" charset="0"/>
                <a:ea typeface="Cambria" panose="02040503050406030204" pitchFamily="18" charset="0"/>
              </a:rPr>
              <a:t>ZAKON O JAVNIM NABAVKAMA</a:t>
            </a:r>
            <a:br>
              <a:rPr lang="bs-Latn-BA" sz="2800" b="1" dirty="0">
                <a:solidFill>
                  <a:srgbClr val="FF0000"/>
                </a:solidFill>
              </a:rPr>
            </a:br>
            <a:r>
              <a:rPr lang="bs-Latn-BA" sz="4000" b="1" dirty="0">
                <a:solidFill>
                  <a:srgbClr val="FF0000"/>
                </a:solidFill>
              </a:rPr>
              <a:t>-  JAHORINA 2024 - </a:t>
            </a:r>
            <a:br>
              <a:rPr lang="bs-Latn-BA" sz="3200" b="1" dirty="0">
                <a:solidFill>
                  <a:srgbClr val="FF0000"/>
                </a:solidFill>
              </a:rPr>
            </a:br>
            <a:br>
              <a:rPr lang="bs-Latn-BA" altLang="x-none" sz="2400" b="1" dirty="0">
                <a:solidFill>
                  <a:srgbClr val="FF0000"/>
                </a:solidFill>
                <a:latin typeface="Arial" panose="020B0604020202020204" pitchFamily="34" charset="0"/>
                <a:cs typeface="Arial" panose="020B0604020202020204" pitchFamily="34" charset="0"/>
              </a:rPr>
            </a:br>
            <a:br>
              <a:rPr lang="bs-Latn-BA" altLang="x-none" sz="2400" b="1" dirty="0">
                <a:latin typeface="Arial" panose="020B0604020202020204" pitchFamily="34" charset="0"/>
                <a:cs typeface="Arial" panose="020B0604020202020204" pitchFamily="34" charset="0"/>
              </a:rPr>
            </a:br>
            <a:br>
              <a:rPr lang="bs-Latn-BA" altLang="x-none" sz="2400" b="1" dirty="0">
                <a:latin typeface="Arial" panose="020B0604020202020204" pitchFamily="34" charset="0"/>
                <a:cs typeface="Arial" panose="020B0604020202020204" pitchFamily="34" charset="0"/>
              </a:rPr>
            </a:br>
            <a:r>
              <a:rPr lang="bs-Latn-BA" altLang="x-none" sz="2400" b="1" dirty="0">
                <a:latin typeface="Arial" panose="020B0604020202020204" pitchFamily="34" charset="0"/>
                <a:cs typeface="Arial" panose="020B0604020202020204" pitchFamily="34" charset="0"/>
              </a:rPr>
              <a:t>                                                          </a:t>
            </a:r>
            <a:r>
              <a:rPr lang="bs-Latn-BA" altLang="x-none" sz="2000" b="1" dirty="0">
                <a:latin typeface="Arial" panose="020B0604020202020204" pitchFamily="34" charset="0"/>
                <a:cs typeface="Arial" panose="020B0604020202020204" pitchFamily="34" charset="0"/>
              </a:rPr>
              <a:t>Zlatko Lazović, dipl.ecc., MPPM</a:t>
            </a:r>
            <a:br>
              <a:rPr lang="bs-Latn-BA" altLang="x-none" sz="2000" b="1" dirty="0">
                <a:latin typeface="Arial" panose="020B0604020202020204" pitchFamily="34" charset="0"/>
                <a:cs typeface="Arial" panose="020B0604020202020204" pitchFamily="34" charset="0"/>
              </a:rPr>
            </a:br>
            <a:r>
              <a:rPr lang="bs-Latn-BA" altLang="x-none" sz="2000" b="1" dirty="0">
                <a:latin typeface="Arial" panose="020B0604020202020204" pitchFamily="34" charset="0"/>
                <a:cs typeface="Arial" panose="020B0604020202020204" pitchFamily="34" charset="0"/>
              </a:rPr>
              <a:t>                                                      Ovlašteni predavač za javne nabavke AJN</a:t>
            </a:r>
            <a:br>
              <a:rPr lang="bs-Latn-BA" altLang="x-none" sz="1800" b="1" dirty="0">
                <a:latin typeface="Arial" panose="020B0604020202020204" pitchFamily="34" charset="0"/>
                <a:cs typeface="Arial" panose="020B0604020202020204" pitchFamily="34" charset="0"/>
              </a:rPr>
            </a:br>
            <a:br>
              <a:rPr lang="bs-Latn-BA" altLang="x-none" sz="2700" b="1" dirty="0">
                <a:solidFill>
                  <a:schemeClr val="accent6">
                    <a:lumMod val="50000"/>
                    <a:lumOff val="50000"/>
                  </a:schemeClr>
                </a:solidFill>
                <a:latin typeface="Arial" panose="020B0604020202020204" pitchFamily="34" charset="0"/>
                <a:cs typeface="Arial" panose="020B0604020202020204" pitchFamily="34" charset="0"/>
              </a:rPr>
            </a:br>
            <a:endParaRPr lang="en-US" altLang="x-none" sz="4200" b="1" dirty="0">
              <a:solidFill>
                <a:schemeClr val="accent6">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525244"/>
      </p:ext>
    </p:extLst>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C1C97B0-FBA8-BC95-44B1-01F8B406AC51}"/>
              </a:ext>
            </a:extLst>
          </p:cNvPr>
          <p:cNvSpPr>
            <a:spLocks noGrp="1"/>
          </p:cNvSpPr>
          <p:nvPr>
            <p:ph type="title"/>
          </p:nvPr>
        </p:nvSpPr>
        <p:spPr>
          <a:xfrm>
            <a:off x="190499" y="1713753"/>
            <a:ext cx="7620000" cy="588868"/>
          </a:xfrm>
        </p:spPr>
        <p:txBody>
          <a:bodyPr wrap="square" numCol="1" anchorCtr="0" compatLnSpc="1">
            <a:prstTxWarp prst="textNoShape">
              <a:avLst/>
            </a:prstTxWarp>
            <a:normAutofit fontScale="90000"/>
          </a:bodyPr>
          <a:lstStyle/>
          <a:p>
            <a:pPr algn="ctr" eaLnBrk="1" hangingPunct="1"/>
            <a:r>
              <a:rPr lang="bs-Latn-BA" altLang="sr-Latn-RS" sz="2800" b="1">
                <a:ea typeface="Cambria" panose="02040503050406030204" pitchFamily="18" charset="0"/>
                <a:cs typeface="Cambria" panose="02040503050406030204" pitchFamily="18" charset="0"/>
              </a:rPr>
              <a:t>PRETHODNA PROVJERA TRŽIŠTA</a:t>
            </a:r>
            <a:br>
              <a:rPr lang="bs-Latn-BA" altLang="sr-Latn-RS" sz="2800" b="1">
                <a:ea typeface="Cambria" panose="02040503050406030204" pitchFamily="18" charset="0"/>
                <a:cs typeface="Cambria" panose="02040503050406030204" pitchFamily="18" charset="0"/>
              </a:rPr>
            </a:br>
            <a:r>
              <a:rPr lang="bs-Latn-BA" altLang="sr-Latn-RS" sz="2800" b="1">
                <a:solidFill>
                  <a:srgbClr val="1F4E79"/>
                </a:solidFill>
                <a:ea typeface="Cambria" panose="02040503050406030204" pitchFamily="18" charset="0"/>
                <a:cs typeface="Cambria" panose="02040503050406030204" pitchFamily="18" charset="0"/>
              </a:rPr>
              <a:t> </a:t>
            </a:r>
            <a:r>
              <a:rPr lang="bs-Latn-BA" altLang="sr-Latn-RS" sz="2800" b="1">
                <a:solidFill>
                  <a:srgbClr val="FF0000"/>
                </a:solidFill>
                <a:ea typeface="Cambria" panose="02040503050406030204" pitchFamily="18" charset="0"/>
                <a:cs typeface="Cambria" panose="02040503050406030204" pitchFamily="18" charset="0"/>
              </a:rPr>
              <a:t>praksa u Republici Hrvatskoj</a:t>
            </a:r>
            <a:br>
              <a:rPr lang="bs-Latn-BA" altLang="sr-Latn-RS" sz="2800" b="1">
                <a:solidFill>
                  <a:srgbClr val="FF0000"/>
                </a:solidFill>
                <a:ea typeface="Cambria" panose="02040503050406030204" pitchFamily="18" charset="0"/>
                <a:cs typeface="Cambria" panose="02040503050406030204" pitchFamily="18" charset="0"/>
              </a:rPr>
            </a:br>
            <a:r>
              <a:rPr lang="bs-Latn-BA" altLang="sr-Latn-RS" sz="2800" b="1">
                <a:ea typeface="Cambria" panose="02040503050406030204" pitchFamily="18" charset="0"/>
                <a:cs typeface="Cambria" panose="02040503050406030204" pitchFamily="18" charset="0"/>
              </a:rPr>
              <a:t>Savjetovanje</a:t>
            </a:r>
            <a:br>
              <a:rPr lang="bs-Latn-BA" altLang="sr-Latn-RS" sz="2800"/>
            </a:br>
            <a:br>
              <a:rPr lang="bs-Latn-BA" altLang="sr-Latn-RS" sz="2800"/>
            </a:br>
            <a:br>
              <a:rPr lang="bs-Latn-BA" altLang="sr-Latn-RS" sz="2800"/>
            </a:br>
            <a:endParaRPr lang="bs-Latn-BA" altLang="sr-Latn-RS" sz="2800"/>
          </a:p>
        </p:txBody>
      </p:sp>
      <p:sp>
        <p:nvSpPr>
          <p:cNvPr id="8195" name="Slide Number Placeholder 3">
            <a:extLst>
              <a:ext uri="{FF2B5EF4-FFF2-40B4-BE49-F238E27FC236}">
                <a16:creationId xmlns:a16="http://schemas.microsoft.com/office/drawing/2014/main" id="{07AD3572-88AD-5500-A78C-52DD214E051A}"/>
              </a:ext>
            </a:extLst>
          </p:cNvPr>
          <p:cNvSpPr>
            <a:spLocks noGrp="1"/>
          </p:cNvSpPr>
          <p:nvPr>
            <p:ph type="sldNum" sz="quarter" idx="10"/>
          </p:nvPr>
        </p:nvSpPr>
        <p:spPr bwMode="auto">
          <a:xfrm rot="16200000">
            <a:off x="7551738" y="1646237"/>
            <a:ext cx="2438400" cy="365125"/>
          </a:xfrm>
          <a:prstGeom prst="rect">
            <a:avLst/>
          </a:prstGeom>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00000"/>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484848"/>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151515"/>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9pPr>
          </a:lstStyle>
          <a:p>
            <a:pPr algn="l">
              <a:spcBef>
                <a:spcPct val="0"/>
              </a:spcBef>
              <a:buClrTx/>
              <a:buFontTx/>
              <a:buNone/>
            </a:pPr>
            <a:fld id="{B60C3EE9-768E-4DAA-86C9-249F61FC5137}" type="slidenum">
              <a:rPr lang="en-US" altLang="en-US" sz="1200">
                <a:solidFill>
                  <a:srgbClr val="FFFFFF"/>
                </a:solidFill>
              </a:rPr>
              <a:pPr algn="l">
                <a:spcBef>
                  <a:spcPct val="0"/>
                </a:spcBef>
                <a:buClrTx/>
                <a:buFontTx/>
                <a:buNone/>
              </a:pPr>
              <a:t>10</a:t>
            </a:fld>
            <a:endParaRPr lang="en-US" altLang="en-US" sz="1200">
              <a:solidFill>
                <a:srgbClr val="FFFFFF"/>
              </a:solidFill>
            </a:endParaRPr>
          </a:p>
        </p:txBody>
      </p:sp>
      <p:sp>
        <p:nvSpPr>
          <p:cNvPr id="8196" name="Rectangle 2">
            <a:extLst>
              <a:ext uri="{FF2B5EF4-FFF2-40B4-BE49-F238E27FC236}">
                <a16:creationId xmlns:a16="http://schemas.microsoft.com/office/drawing/2014/main" id="{690999CF-FB89-82AB-53BF-5EA9A618A1BE}"/>
              </a:ext>
            </a:extLst>
          </p:cNvPr>
          <p:cNvSpPr>
            <a:spLocks noChangeArrowheads="1"/>
          </p:cNvSpPr>
          <p:nvPr/>
        </p:nvSpPr>
        <p:spPr bwMode="auto">
          <a:xfrm>
            <a:off x="476250" y="2008187"/>
            <a:ext cx="8039100"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defRPr/>
            </a:pPr>
            <a:r>
              <a:rPr lang="bs-Latn-BA" sz="2400" dirty="0"/>
              <a:t>Prije pokretanja otvorenog ili ograničenog postupka javne nabavke velike vrijednosti, javni naručitelj obvezan je, s ciljem prethodnog savjetovanja sa zainteresiranim privrednim subjektima, objaviti na internetskim stranicama:</a:t>
            </a:r>
          </a:p>
          <a:p>
            <a:pPr marL="342900" indent="-342900">
              <a:buFont typeface="Wingdings" panose="05000000000000000000" pitchFamily="2" charset="2"/>
              <a:buChar char="ü"/>
              <a:defRPr/>
            </a:pPr>
            <a:r>
              <a:rPr lang="bs-Latn-BA" sz="2400" i="1" dirty="0">
                <a:solidFill>
                  <a:srgbClr val="FF0000"/>
                </a:solidFill>
              </a:rPr>
              <a:t>opis predmeta nabave,</a:t>
            </a:r>
          </a:p>
          <a:p>
            <a:pPr marL="342900" indent="-342900">
              <a:buFont typeface="Wingdings" panose="05000000000000000000" pitchFamily="2" charset="2"/>
              <a:buChar char="ü"/>
              <a:defRPr/>
            </a:pPr>
            <a:r>
              <a:rPr lang="bs-Latn-BA" sz="2400" i="1" dirty="0">
                <a:solidFill>
                  <a:srgbClr val="FF0000"/>
                </a:solidFill>
              </a:rPr>
              <a:t>tehničke specifikacije,</a:t>
            </a:r>
          </a:p>
          <a:p>
            <a:pPr marL="342900" indent="-342900">
              <a:buFont typeface="Wingdings" panose="05000000000000000000" pitchFamily="2" charset="2"/>
              <a:buChar char="ü"/>
              <a:defRPr/>
            </a:pPr>
            <a:r>
              <a:rPr lang="bs-Latn-BA" sz="2400" i="1" dirty="0">
                <a:solidFill>
                  <a:srgbClr val="FF0000"/>
                </a:solidFill>
              </a:rPr>
              <a:t>kriterije za kvalitativni odabir gospodarskog subjekta,</a:t>
            </a:r>
          </a:p>
          <a:p>
            <a:pPr marL="342900" indent="-342900">
              <a:buFont typeface="Wingdings" panose="05000000000000000000" pitchFamily="2" charset="2"/>
              <a:buChar char="ü"/>
              <a:defRPr/>
            </a:pPr>
            <a:r>
              <a:rPr lang="bs-Latn-BA" sz="2400" i="1" dirty="0">
                <a:solidFill>
                  <a:srgbClr val="FF0000"/>
                </a:solidFill>
              </a:rPr>
              <a:t>kriterije za odabir ponude i</a:t>
            </a:r>
          </a:p>
          <a:p>
            <a:pPr marL="342900" indent="-342900">
              <a:buFont typeface="Wingdings" panose="05000000000000000000" pitchFamily="2" charset="2"/>
              <a:buChar char="ü"/>
              <a:defRPr/>
            </a:pPr>
            <a:r>
              <a:rPr lang="bs-Latn-BA" sz="2400" i="1" dirty="0">
                <a:solidFill>
                  <a:srgbClr val="FF0000"/>
                </a:solidFill>
              </a:rPr>
              <a:t>posebne uvjete za izvršenje ugovora</a:t>
            </a:r>
            <a:r>
              <a:rPr lang="bs-Latn-BA" sz="2400" dirty="0"/>
              <a:t>.</a:t>
            </a:r>
          </a:p>
          <a:p>
            <a:pPr>
              <a:buFont typeface="Arial" panose="020B0604020202020204" pitchFamily="34" charset="0"/>
              <a:buNone/>
              <a:defRPr/>
            </a:pPr>
            <a:r>
              <a:rPr lang="bs-Latn-BA" sz="2400" dirty="0"/>
              <a:t>Savjetovanje traje najmanje pet dana, a svi zainteresirani gospodarski subjekti pozvani su da u otvorenom roku daju prijedloge i primjedbe na objavljenu dokumentaciju.</a:t>
            </a:r>
          </a:p>
        </p:txBody>
      </p:sp>
    </p:spTree>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59DA261-FD0A-A396-2206-A5E3C9F5138C}"/>
              </a:ext>
            </a:extLst>
          </p:cNvPr>
          <p:cNvSpPr>
            <a:spLocks noGrp="1"/>
          </p:cNvSpPr>
          <p:nvPr>
            <p:ph type="title"/>
          </p:nvPr>
        </p:nvSpPr>
        <p:spPr>
          <a:xfrm>
            <a:off x="-1100968" y="1208847"/>
            <a:ext cx="7620000" cy="2819400"/>
          </a:xfrm>
        </p:spPr>
        <p:txBody>
          <a:bodyPr wrap="square" numCol="1" anchorCtr="0" compatLnSpc="1">
            <a:prstTxWarp prst="textNoShape">
              <a:avLst/>
            </a:prstTxWarp>
          </a:bodyPr>
          <a:lstStyle/>
          <a:p>
            <a:pPr algn="ctr" eaLnBrk="1" hangingPunct="1"/>
            <a:r>
              <a:rPr lang="bs-Latn-BA" altLang="sr-Latn-RS" sz="2800" b="1" dirty="0">
                <a:ea typeface="Cambria" panose="02040503050406030204" pitchFamily="18" charset="0"/>
                <a:cs typeface="Cambria" panose="02040503050406030204" pitchFamily="18" charset="0"/>
              </a:rPr>
              <a:t>PRETHODNA PROVJERA TRŽIŠTA</a:t>
            </a:r>
            <a:br>
              <a:rPr lang="bs-Latn-BA" altLang="sr-Latn-RS" sz="2800" b="1" dirty="0">
                <a:ea typeface="Cambria" panose="02040503050406030204" pitchFamily="18" charset="0"/>
                <a:cs typeface="Cambria" panose="02040503050406030204" pitchFamily="18" charset="0"/>
              </a:rPr>
            </a:br>
            <a:r>
              <a:rPr lang="bs-Latn-BA" altLang="sr-Latn-RS" sz="2800" b="1" dirty="0">
                <a:solidFill>
                  <a:srgbClr val="1F4E79"/>
                </a:solidFill>
                <a:ea typeface="Cambria" panose="02040503050406030204" pitchFamily="18" charset="0"/>
                <a:cs typeface="Cambria" panose="02040503050406030204" pitchFamily="18" charset="0"/>
              </a:rPr>
              <a:t> </a:t>
            </a:r>
            <a:r>
              <a:rPr lang="bs-Latn-BA" altLang="sr-Latn-RS" sz="2800" b="1" dirty="0">
                <a:solidFill>
                  <a:srgbClr val="FF0000"/>
                </a:solidFill>
                <a:ea typeface="Cambria" panose="02040503050406030204" pitchFamily="18" charset="0"/>
                <a:cs typeface="Cambria" panose="02040503050406030204" pitchFamily="18" charset="0"/>
              </a:rPr>
              <a:t>praksa u Republici Hrvatskoj</a:t>
            </a:r>
            <a:br>
              <a:rPr lang="bs-Latn-BA" altLang="sr-Latn-RS" sz="2800" b="1" dirty="0">
                <a:ea typeface="Cambria" panose="02040503050406030204" pitchFamily="18" charset="0"/>
                <a:cs typeface="Cambria" panose="02040503050406030204" pitchFamily="18" charset="0"/>
              </a:rPr>
            </a:br>
            <a:r>
              <a:rPr lang="bs-Latn-BA" altLang="sr-Latn-RS" sz="2800" b="1" dirty="0">
                <a:ea typeface="Cambria" panose="02040503050406030204" pitchFamily="18" charset="0"/>
                <a:cs typeface="Cambria" panose="02040503050406030204" pitchFamily="18" charset="0"/>
              </a:rPr>
              <a:t>Savjetovanje</a:t>
            </a:r>
            <a:br>
              <a:rPr lang="bs-Latn-BA" altLang="sr-Latn-RS" sz="2800" dirty="0"/>
            </a:br>
            <a:br>
              <a:rPr lang="bs-Latn-BA" altLang="sr-Latn-RS" sz="2800" dirty="0"/>
            </a:br>
            <a:br>
              <a:rPr lang="bs-Latn-BA" altLang="sr-Latn-RS" sz="2800" dirty="0"/>
            </a:br>
            <a:endParaRPr lang="bs-Latn-BA" altLang="sr-Latn-RS" sz="2800" dirty="0"/>
          </a:p>
        </p:txBody>
      </p:sp>
      <p:sp>
        <p:nvSpPr>
          <p:cNvPr id="8195" name="Slide Number Placeholder 3">
            <a:extLst>
              <a:ext uri="{FF2B5EF4-FFF2-40B4-BE49-F238E27FC236}">
                <a16:creationId xmlns:a16="http://schemas.microsoft.com/office/drawing/2014/main" id="{24A67592-48F5-CF7A-B930-07D74CBA72A1}"/>
              </a:ext>
            </a:extLst>
          </p:cNvPr>
          <p:cNvSpPr>
            <a:spLocks noGrp="1"/>
          </p:cNvSpPr>
          <p:nvPr>
            <p:ph type="sldNum" sz="quarter" idx="10"/>
          </p:nvPr>
        </p:nvSpPr>
        <p:spPr bwMode="auto">
          <a:xfrm rot="16200000">
            <a:off x="7551738" y="1646237"/>
            <a:ext cx="2438400" cy="365125"/>
          </a:xfrm>
          <a:prstGeom prst="rect">
            <a:avLst/>
          </a:prstGeom>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00000"/>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484848"/>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151515"/>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9pPr>
          </a:lstStyle>
          <a:p>
            <a:pPr algn="l">
              <a:spcBef>
                <a:spcPct val="0"/>
              </a:spcBef>
              <a:buClrTx/>
              <a:buFontTx/>
              <a:buNone/>
            </a:pPr>
            <a:fld id="{947E310F-D3A9-4E5C-AEC2-668F3763EA49}" type="slidenum">
              <a:rPr lang="en-US" altLang="en-US" sz="1200">
                <a:solidFill>
                  <a:srgbClr val="FFFFFF"/>
                </a:solidFill>
              </a:rPr>
              <a:pPr algn="l">
                <a:spcBef>
                  <a:spcPct val="0"/>
                </a:spcBef>
                <a:buClrTx/>
                <a:buFontTx/>
                <a:buNone/>
              </a:pPr>
              <a:t>11</a:t>
            </a:fld>
            <a:endParaRPr lang="en-US" altLang="en-US" sz="1200">
              <a:solidFill>
                <a:srgbClr val="FFFFFF"/>
              </a:solidFill>
            </a:endParaRPr>
          </a:p>
        </p:txBody>
      </p:sp>
      <p:sp>
        <p:nvSpPr>
          <p:cNvPr id="21508" name="Rectangle 2">
            <a:extLst>
              <a:ext uri="{FF2B5EF4-FFF2-40B4-BE49-F238E27FC236}">
                <a16:creationId xmlns:a16="http://schemas.microsoft.com/office/drawing/2014/main" id="{BC61E1B5-BEA8-7FA2-FBB3-746FE852DD64}"/>
              </a:ext>
            </a:extLst>
          </p:cNvPr>
          <p:cNvSpPr>
            <a:spLocks noChangeArrowheads="1"/>
          </p:cNvSpPr>
          <p:nvPr/>
        </p:nvSpPr>
        <p:spPr bwMode="auto">
          <a:xfrm>
            <a:off x="323850" y="4419600"/>
            <a:ext cx="80391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00000"/>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484848"/>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151515"/>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9pPr>
          </a:lstStyle>
          <a:p>
            <a:pPr>
              <a:lnSpc>
                <a:spcPct val="90000"/>
              </a:lnSpc>
              <a:spcBef>
                <a:spcPts val="1000"/>
              </a:spcBef>
              <a:buClrTx/>
              <a:buFont typeface="Arial" panose="020B0604020202020204" pitchFamily="34" charset="0"/>
              <a:buNone/>
            </a:pPr>
            <a:r>
              <a:rPr lang="bs-Latn-BA" altLang="sr-Latn-RS" sz="2400" dirty="0"/>
              <a:t>Nakon provedenog savjetovanja javni naručitelj obavezan je razmotriti sve zaprimljene prijedloge i primjedbe gospodarskih subjekata, izraditi posebno izvješće o prihvaćenim i neprihvaćenim primjedbama i prijedlozima te ga objaviti na internetskim stranicama</a:t>
            </a:r>
          </a:p>
        </p:txBody>
      </p:sp>
      <p:pic>
        <p:nvPicPr>
          <p:cNvPr id="21509" name="Picture 1">
            <a:extLst>
              <a:ext uri="{FF2B5EF4-FFF2-40B4-BE49-F238E27FC236}">
                <a16:creationId xmlns:a16="http://schemas.microsoft.com/office/drawing/2014/main" id="{128899CB-CCF8-38F1-0756-995FC8C6A42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7975" y="2307364"/>
            <a:ext cx="4845525" cy="197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DA2FC801-5B2A-9D0D-AABD-2B48DBB43A98}"/>
              </a:ext>
            </a:extLst>
          </p:cNvPr>
          <p:cNvSpPr>
            <a:spLocks noGrp="1"/>
          </p:cNvSpPr>
          <p:nvPr>
            <p:ph type="title"/>
          </p:nvPr>
        </p:nvSpPr>
        <p:spPr>
          <a:xfrm>
            <a:off x="762000" y="1058864"/>
            <a:ext cx="7620000" cy="2819400"/>
          </a:xfrm>
        </p:spPr>
        <p:txBody>
          <a:bodyPr wrap="square" numCol="1" anchorCtr="0" compatLnSpc="1">
            <a:prstTxWarp prst="textNoShape">
              <a:avLst/>
            </a:prstTxWarp>
          </a:bodyPr>
          <a:lstStyle/>
          <a:p>
            <a:pPr algn="ctr" eaLnBrk="1" hangingPunct="1"/>
            <a:r>
              <a:rPr lang="bs-Latn-BA" altLang="sr-Latn-RS" sz="2800" b="1" dirty="0">
                <a:ea typeface="Cambria" panose="02040503050406030204" pitchFamily="18" charset="0"/>
                <a:cs typeface="Cambria" panose="02040503050406030204" pitchFamily="18" charset="0"/>
              </a:rPr>
              <a:t>PRETHODNA PROVJERA TRŽIŠTA–</a:t>
            </a:r>
            <a:r>
              <a:rPr lang="bs-Latn-BA" altLang="sr-Latn-RS" sz="2800" b="1" dirty="0">
                <a:solidFill>
                  <a:srgbClr val="1F4E79"/>
                </a:solidFill>
                <a:ea typeface="Cambria" panose="02040503050406030204" pitchFamily="18" charset="0"/>
                <a:cs typeface="Cambria" panose="02040503050406030204" pitchFamily="18" charset="0"/>
              </a:rPr>
              <a:t> član 198 ZJN Republike Hrvatske</a:t>
            </a:r>
            <a:br>
              <a:rPr lang="bs-Latn-BA" altLang="sr-Latn-RS" sz="2800" b="1" dirty="0">
                <a:ea typeface="Cambria" panose="02040503050406030204" pitchFamily="18" charset="0"/>
                <a:cs typeface="Cambria" panose="02040503050406030204" pitchFamily="18" charset="0"/>
              </a:rPr>
            </a:br>
            <a:br>
              <a:rPr lang="bs-Latn-BA" altLang="sr-Latn-RS" sz="2800" dirty="0"/>
            </a:br>
            <a:br>
              <a:rPr lang="bs-Latn-BA" altLang="sr-Latn-RS" sz="2800" dirty="0"/>
            </a:br>
            <a:br>
              <a:rPr lang="bs-Latn-BA" altLang="sr-Latn-RS" sz="2800" dirty="0"/>
            </a:br>
            <a:endParaRPr lang="bs-Latn-BA" altLang="sr-Latn-RS" sz="2800" dirty="0"/>
          </a:p>
        </p:txBody>
      </p:sp>
      <p:sp>
        <p:nvSpPr>
          <p:cNvPr id="8195" name="Slide Number Placeholder 3">
            <a:extLst>
              <a:ext uri="{FF2B5EF4-FFF2-40B4-BE49-F238E27FC236}">
                <a16:creationId xmlns:a16="http://schemas.microsoft.com/office/drawing/2014/main" id="{BD6C8EA0-FCAA-A6BF-5F8C-2C083F94F874}"/>
              </a:ext>
            </a:extLst>
          </p:cNvPr>
          <p:cNvSpPr>
            <a:spLocks noGrp="1"/>
          </p:cNvSpPr>
          <p:nvPr>
            <p:ph type="sldNum" sz="quarter" idx="10"/>
          </p:nvPr>
        </p:nvSpPr>
        <p:spPr bwMode="auto">
          <a:xfrm rot="16200000">
            <a:off x="7551738" y="1646237"/>
            <a:ext cx="2438400" cy="365125"/>
          </a:xfrm>
          <a:prstGeom prst="rect">
            <a:avLst/>
          </a:prstGeom>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00000"/>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484848"/>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151515"/>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9pPr>
          </a:lstStyle>
          <a:p>
            <a:pPr algn="l">
              <a:spcBef>
                <a:spcPct val="0"/>
              </a:spcBef>
              <a:buClrTx/>
              <a:buFontTx/>
              <a:buNone/>
            </a:pPr>
            <a:fld id="{A2302062-59A8-45EE-9ED2-7E4D0C2DA9F3}" type="slidenum">
              <a:rPr lang="en-US" altLang="en-US" sz="1200">
                <a:solidFill>
                  <a:srgbClr val="FFFFFF"/>
                </a:solidFill>
              </a:rPr>
              <a:pPr algn="l">
                <a:spcBef>
                  <a:spcPct val="0"/>
                </a:spcBef>
                <a:buClrTx/>
                <a:buFontTx/>
                <a:buNone/>
              </a:pPr>
              <a:t>12</a:t>
            </a:fld>
            <a:endParaRPr lang="en-US" altLang="en-US" sz="1200">
              <a:solidFill>
                <a:srgbClr val="FFFFFF"/>
              </a:solidFill>
            </a:endParaRPr>
          </a:p>
        </p:txBody>
      </p:sp>
      <p:sp>
        <p:nvSpPr>
          <p:cNvPr id="23556" name="Rectangle 2">
            <a:extLst>
              <a:ext uri="{FF2B5EF4-FFF2-40B4-BE49-F238E27FC236}">
                <a16:creationId xmlns:a16="http://schemas.microsoft.com/office/drawing/2014/main" id="{8D8057FE-1F76-4CF7-4635-1ED8501E5DE2}"/>
              </a:ext>
            </a:extLst>
          </p:cNvPr>
          <p:cNvSpPr>
            <a:spLocks noChangeArrowheads="1"/>
          </p:cNvSpPr>
          <p:nvPr/>
        </p:nvSpPr>
        <p:spPr bwMode="auto">
          <a:xfrm>
            <a:off x="552450" y="2468564"/>
            <a:ext cx="80391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00000"/>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484848"/>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151515"/>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9pPr>
          </a:lstStyle>
          <a:p>
            <a:pPr algn="just">
              <a:spcBef>
                <a:spcPct val="0"/>
              </a:spcBef>
              <a:buClrTx/>
              <a:buFontTx/>
              <a:buNone/>
            </a:pPr>
            <a:r>
              <a:rPr lang="bs-Latn-BA" altLang="sr-Latn-RS" sz="2400" dirty="0">
                <a:latin typeface="Cambria" panose="02040503050406030204" pitchFamily="18" charset="0"/>
                <a:ea typeface="Cambria" panose="02040503050406030204" pitchFamily="18" charset="0"/>
              </a:rPr>
              <a:t>(5) Sadržaj izvješća, način i rokove objavljivanja te druga pitanja u vezi s prethodnim savjetovanjem i analizom tržišta propisuje čelnik središnjeg tijela državne uprave nadležnog za politiku javne nabave, </a:t>
            </a:r>
            <a:r>
              <a:rPr lang="bs-Latn-BA" altLang="sr-Latn-RS" sz="2400" b="1" u="sng" dirty="0">
                <a:latin typeface="Cambria" panose="02040503050406030204" pitchFamily="18" charset="0"/>
                <a:ea typeface="Cambria" panose="02040503050406030204" pitchFamily="18" charset="0"/>
              </a:rPr>
              <a:t>pravilnikom</a:t>
            </a:r>
          </a:p>
        </p:txBody>
      </p:sp>
      <p:pic>
        <p:nvPicPr>
          <p:cNvPr id="23557" name="Picture Placeholder 3">
            <a:extLst>
              <a:ext uri="{FF2B5EF4-FFF2-40B4-BE49-F238E27FC236}">
                <a16:creationId xmlns:a16="http://schemas.microsoft.com/office/drawing/2014/main" id="{5F36E86A-C443-77CB-AB23-647AE84164B4}"/>
              </a:ext>
            </a:extLst>
          </p:cNvPr>
          <p:cNvPicPr>
            <a:picLocks noChangeAspect="1"/>
          </p:cNvPicPr>
          <p:nvPr/>
        </p:nvPicPr>
        <p:blipFill>
          <a:blip r:embed="rId3">
            <a:extLst>
              <a:ext uri="{28A0092B-C50C-407E-A947-70E740481C1C}">
                <a14:useLocalDpi xmlns:a14="http://schemas.microsoft.com/office/drawing/2010/main" val="0"/>
              </a:ext>
            </a:extLst>
          </a:blip>
          <a:srcRect t="2574" b="2574"/>
          <a:stretch>
            <a:fillRect/>
          </a:stretch>
        </p:blipFill>
        <p:spPr bwMode="auto">
          <a:xfrm>
            <a:off x="2419350" y="4320299"/>
            <a:ext cx="35052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99DC73-61AB-FEBD-D1CD-0B9D0410CAC8}"/>
              </a:ext>
            </a:extLst>
          </p:cNvPr>
          <p:cNvSpPr>
            <a:spLocks noGrp="1"/>
          </p:cNvSpPr>
          <p:nvPr>
            <p:ph type="sldNum" sz="quarter" idx="10"/>
          </p:nvPr>
        </p:nvSpPr>
        <p:spPr>
          <a:xfrm rot="16200000">
            <a:off x="7548968" y="1646237"/>
            <a:ext cx="2438400" cy="365125"/>
          </a:xfrm>
          <a:prstGeom prst="rect">
            <a:avLst/>
          </a:prstGeom>
          <a:ln w="9525">
            <a:noFill/>
          </a:ln>
        </p:spPr>
        <p:txBody>
          <a:bodyPr lIns="91440" tIns="45720" rIns="91440" bIns="4572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4E3DAE55-DCA3-4D77-9CAB-CC7275D2563C}" type="slidenum">
              <a:rPr lang="en-US" altLang="en-US" sz="1200">
                <a:solidFill>
                  <a:schemeClr val="bg2"/>
                </a:solidFill>
                <a:latin typeface="Calibri" panose="020F0502020204030204" pitchFamily="34" charset="0"/>
              </a:rPr>
              <a:pPr algn="l"/>
              <a:t>13</a:t>
            </a:fld>
            <a:endParaRPr lang="en-US" altLang="en-US" sz="1200">
              <a:solidFill>
                <a:schemeClr val="bg2"/>
              </a:solidFill>
              <a:latin typeface="Calibri" panose="020F0502020204030204" pitchFamily="34" charset="0"/>
            </a:endParaRPr>
          </a:p>
        </p:txBody>
      </p:sp>
      <p:pic>
        <p:nvPicPr>
          <p:cNvPr id="3" name="Picture 4">
            <a:extLst>
              <a:ext uri="{FF2B5EF4-FFF2-40B4-BE49-F238E27FC236}">
                <a16:creationId xmlns:a16="http://schemas.microsoft.com/office/drawing/2014/main" id="{1F4CCCEF-F38E-095B-62A2-DF78B27CA49A}"/>
              </a:ext>
            </a:extLst>
          </p:cNvPr>
          <p:cNvPicPr>
            <a:picLocks noChangeAspect="1"/>
          </p:cNvPicPr>
          <p:nvPr/>
        </p:nvPicPr>
        <p:blipFill rotWithShape="1">
          <a:blip r:embed="rId2">
            <a:extLst>
              <a:ext uri="{28A0092B-C50C-407E-A947-70E740481C1C}">
                <a14:useLocalDpi xmlns:a14="http://schemas.microsoft.com/office/drawing/2010/main" val="0"/>
              </a:ext>
            </a:extLst>
          </a:blip>
          <a:srcRect l="25833" t="14000" r="26667" b="8667"/>
          <a:stretch/>
        </p:blipFill>
        <p:spPr bwMode="auto">
          <a:xfrm>
            <a:off x="482765" y="-59141"/>
            <a:ext cx="8343901" cy="72370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4" name="TextBox 3">
            <a:extLst>
              <a:ext uri="{FF2B5EF4-FFF2-40B4-BE49-F238E27FC236}">
                <a16:creationId xmlns:a16="http://schemas.microsoft.com/office/drawing/2014/main" id="{31D0ABFF-A654-350B-C568-264D8DF78CC5}"/>
              </a:ext>
            </a:extLst>
          </p:cNvPr>
          <p:cNvSpPr txBox="1">
            <a:spLocks noChangeArrowheads="1"/>
          </p:cNvSpPr>
          <p:nvPr/>
        </p:nvSpPr>
        <p:spPr bwMode="auto">
          <a:xfrm>
            <a:off x="2133600" y="239713"/>
            <a:ext cx="480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bs-Latn-BA" altLang="sr-Latn-RS"/>
              <a:t>Primjer obrasca rezultata istraživanja tržišta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62000" y="961392"/>
            <a:ext cx="7620000" cy="2819400"/>
          </a:xfrm>
        </p:spPr>
        <p:txBody>
          <a:bodyPr/>
          <a:lstStyle/>
          <a:p>
            <a:pPr algn="ctr"/>
            <a:r>
              <a:rPr lang="bs-Latn-BA" altLang="sr-Latn-RS" sz="2800" b="1" dirty="0"/>
              <a:t>PLANIRANJE I USLOVI ZA POČETAK JAVNE NABAVKE – član 17. ZJN  - promijenjen</a:t>
            </a:r>
            <a:br>
              <a:rPr lang="bs-Latn-BA" altLang="sr-Latn-RS" sz="2800" b="1" dirty="0"/>
            </a:br>
            <a:br>
              <a:rPr lang="bs-Latn-BA" altLang="sr-Latn-RS" sz="2800" dirty="0"/>
            </a:br>
            <a:br>
              <a:rPr lang="bs-Latn-BA" altLang="sr-Latn-RS" sz="2800" dirty="0"/>
            </a:br>
            <a:br>
              <a:rPr lang="bs-Latn-BA" altLang="sr-Latn-RS" sz="2800" dirty="0"/>
            </a:br>
            <a:endParaRPr lang="bs-Latn-BA" altLang="sr-Latn-RS" sz="2800" dirty="0"/>
          </a:p>
        </p:txBody>
      </p:sp>
      <p:sp>
        <p:nvSpPr>
          <p:cNvPr id="8195" name="Slide Number Placeholder 3"/>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6C329806-C80C-410E-BF69-3CA2209C016A}" type="slidenum">
              <a:rPr lang="en-US" altLang="sr-Latn-RS" sz="1200" smtClean="0">
                <a:solidFill>
                  <a:srgbClr val="FFFFFF"/>
                </a:solidFill>
              </a:rPr>
              <a:pPr algn="l">
                <a:lnSpc>
                  <a:spcPct val="100000"/>
                </a:lnSpc>
                <a:spcBef>
                  <a:spcPct val="0"/>
                </a:spcBef>
                <a:buFontTx/>
                <a:buNone/>
              </a:pPr>
              <a:t>14</a:t>
            </a:fld>
            <a:endParaRPr lang="en-US" altLang="sr-Latn-RS" sz="1200">
              <a:solidFill>
                <a:srgbClr val="FFFFFF"/>
              </a:solidFill>
            </a:endParaRPr>
          </a:p>
        </p:txBody>
      </p:sp>
      <p:sp>
        <p:nvSpPr>
          <p:cNvPr id="36868" name="Content Placeholder 2"/>
          <p:cNvSpPr>
            <a:spLocks noGrp="1"/>
          </p:cNvSpPr>
          <p:nvPr>
            <p:ph idx="1"/>
          </p:nvPr>
        </p:nvSpPr>
        <p:spPr>
          <a:xfrm>
            <a:off x="464815" y="2005371"/>
            <a:ext cx="7620000" cy="5791200"/>
          </a:xfrm>
        </p:spPr>
        <p:txBody>
          <a:bodyPr>
            <a:normAutofit/>
          </a:bodyPr>
          <a:lstStyle/>
          <a:p>
            <a:pPr algn="just"/>
            <a:r>
              <a:rPr lang="bs-Latn-BA" altLang="en-US" sz="1800" dirty="0"/>
              <a:t>Postupak javne nabavke započinje ako je nabavka predviđena u planu javnih nabavki</a:t>
            </a:r>
          </a:p>
          <a:p>
            <a:pPr algn="just">
              <a:buFont typeface="Arial" panose="020B0604020202020204" pitchFamily="34" charset="0"/>
              <a:buNone/>
            </a:pPr>
            <a:endParaRPr lang="bs-Latn-BA" altLang="en-US" sz="100" dirty="0"/>
          </a:p>
          <a:p>
            <a:pPr algn="just"/>
            <a:r>
              <a:rPr lang="bs-Latn-BA" altLang="en-US" sz="1800" b="1" dirty="0">
                <a:solidFill>
                  <a:srgbClr val="FF0000"/>
                </a:solidFill>
              </a:rPr>
              <a:t>Obavezni elementi plana javnih nabavki:</a:t>
            </a:r>
            <a:r>
              <a:rPr lang="bs-Latn-BA" altLang="en-US" sz="1800" dirty="0"/>
              <a:t> </a:t>
            </a:r>
            <a:r>
              <a:rPr lang="bs-Latn-BA" altLang="en-US" sz="1800" b="1" i="1" u="sng" dirty="0"/>
              <a:t>naziv, JRJN, vrsta postupka i ugovora, podjela na lotove, okvirni sporazum ili ugovor, </a:t>
            </a:r>
            <a:r>
              <a:rPr lang="bs-Latn-BA" altLang="en-US" sz="1800" b="1" i="1" u="sng" dirty="0">
                <a:solidFill>
                  <a:srgbClr val="FF0000"/>
                </a:solidFill>
              </a:rPr>
              <a:t>PVN</a:t>
            </a:r>
            <a:r>
              <a:rPr lang="bs-Latn-BA" altLang="en-US" sz="1800" b="1" i="1" u="sng" dirty="0"/>
              <a:t>, okvirni datum pokretanja, izvor finansiranja, godina nakoju se plan odnosi i dodatne napomene </a:t>
            </a:r>
          </a:p>
          <a:p>
            <a:pPr algn="just">
              <a:buFont typeface="Arial" panose="020B0604020202020204" pitchFamily="34" charset="0"/>
              <a:buNone/>
            </a:pPr>
            <a:endParaRPr lang="bs-Latn-BA" altLang="en-US" sz="100" b="1" i="1" u="sng" dirty="0"/>
          </a:p>
          <a:p>
            <a:pPr algn="just"/>
            <a:r>
              <a:rPr lang="bs-Latn-BA" altLang="en-US" sz="1800" dirty="0"/>
              <a:t>Ako nabavka nije u planu, </a:t>
            </a:r>
            <a:r>
              <a:rPr lang="bs-Latn-BA" altLang="en-US" sz="1800" b="1" u="sng" dirty="0">
                <a:solidFill>
                  <a:srgbClr val="FF0000"/>
                </a:solidFill>
              </a:rPr>
              <a:t>posebna odluka o pokretanju kojom se mijenja plan JN</a:t>
            </a:r>
          </a:p>
          <a:p>
            <a:pPr algn="just">
              <a:buFont typeface="Arial" panose="020B0604020202020204" pitchFamily="34" charset="0"/>
              <a:buNone/>
            </a:pPr>
            <a:endParaRPr lang="bs-Latn-BA" altLang="en-US" sz="100" dirty="0"/>
          </a:p>
          <a:p>
            <a:pPr algn="just"/>
            <a:r>
              <a:rPr lang="bs-Latn-BA" altLang="en-US" sz="1800" b="1" u="sng" dirty="0">
                <a:solidFill>
                  <a:srgbClr val="FF0000"/>
                </a:solidFill>
              </a:rPr>
              <a:t>Objavljivanje na portalu JN najkasnije u roku 30 dana </a:t>
            </a:r>
            <a:r>
              <a:rPr lang="bs-Latn-BA" altLang="en-US" sz="1800" dirty="0"/>
              <a:t>od dana usvajanja budžeta ili finansijskog plana – sve izmjene i dopune plana JN se objavljuju na portalu JN</a:t>
            </a:r>
          </a:p>
          <a:p>
            <a:pPr algn="just">
              <a:buFont typeface="Arial" panose="020B0604020202020204" pitchFamily="34" charset="0"/>
              <a:buNone/>
            </a:pPr>
            <a:endParaRPr lang="bs-Latn-BA" altLang="en-US" sz="100" dirty="0"/>
          </a:p>
          <a:p>
            <a:pPr algn="just"/>
            <a:r>
              <a:rPr lang="bs-Latn-BA" altLang="en-US" sz="1800" dirty="0"/>
              <a:t>U slučaju neusvajanja budžeta, </a:t>
            </a:r>
            <a:r>
              <a:rPr lang="bs-Latn-BA" altLang="en-US" sz="1800" b="1" u="sng" dirty="0">
                <a:solidFill>
                  <a:srgbClr val="FF0000"/>
                </a:solidFill>
              </a:rPr>
              <a:t>UO objavljuje privremeni plan JN</a:t>
            </a:r>
            <a:r>
              <a:rPr lang="bs-Latn-BA" altLang="en-US" sz="1800" dirty="0">
                <a:solidFill>
                  <a:srgbClr val="FF0000"/>
                </a:solidFill>
              </a:rPr>
              <a:t> </a:t>
            </a:r>
            <a:r>
              <a:rPr lang="bs-Latn-BA" altLang="en-US" sz="1800" dirty="0"/>
              <a:t>za period privremenog finansiranja</a:t>
            </a:r>
          </a:p>
          <a:p>
            <a:pPr algn="just"/>
            <a:r>
              <a:rPr lang="bs-Latn-BA" altLang="en-US" sz="1800" dirty="0"/>
              <a:t>Ako postoje opravdani razlozi, ugovor može trajati </a:t>
            </a:r>
            <a:r>
              <a:rPr lang="bs-Latn-BA" altLang="en-US" sz="1800" b="1" dirty="0">
                <a:solidFill>
                  <a:srgbClr val="FF0000"/>
                </a:solidFill>
              </a:rPr>
              <a:t>i duže od jedne godine</a:t>
            </a:r>
          </a:p>
        </p:txBody>
      </p:sp>
    </p:spTree>
    <p:extLst>
      <p:ext uri="{BB962C8B-B14F-4D97-AF65-F5344CB8AC3E}">
        <p14:creationId xmlns:p14="http://schemas.microsoft.com/office/powerpoint/2010/main" val="882293607"/>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 calcmode="lin" valueType="num">
                                      <p:cBhvr>
                                        <p:cTn id="7" dur="1500" fill="hold"/>
                                        <p:tgtEl>
                                          <p:spTgt spid="36868">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6868">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6868">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686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36868">
                                            <p:txEl>
                                              <p:pRg st="2" end="2"/>
                                            </p:txEl>
                                          </p:spTgt>
                                        </p:tgtEl>
                                        <p:attrNameLst>
                                          <p:attrName>style.visibility</p:attrName>
                                        </p:attrNameLst>
                                      </p:cBhvr>
                                      <p:to>
                                        <p:strVal val="visible"/>
                                      </p:to>
                                    </p:set>
                                    <p:anim calcmode="lin" valueType="num">
                                      <p:cBhvr>
                                        <p:cTn id="15" dur="1500" fill="hold"/>
                                        <p:tgtEl>
                                          <p:spTgt spid="36868">
                                            <p:txEl>
                                              <p:pRg st="2" end="2"/>
                                            </p:txEl>
                                          </p:spTgt>
                                        </p:tgtEl>
                                        <p:attrNameLst>
                                          <p:attrName>ppt_w</p:attrName>
                                        </p:attrNameLst>
                                      </p:cBhvr>
                                      <p:tavLst>
                                        <p:tav tm="0">
                                          <p:val>
                                            <p:fltVal val="0"/>
                                          </p:val>
                                        </p:tav>
                                        <p:tav tm="100000">
                                          <p:val>
                                            <p:strVal val="#ppt_w"/>
                                          </p:val>
                                        </p:tav>
                                      </p:tavLst>
                                    </p:anim>
                                    <p:anim calcmode="lin" valueType="num">
                                      <p:cBhvr>
                                        <p:cTn id="16" dur="1500" fill="hold"/>
                                        <p:tgtEl>
                                          <p:spTgt spid="36868">
                                            <p:txEl>
                                              <p:pRg st="2" end="2"/>
                                            </p:txEl>
                                          </p:spTgt>
                                        </p:tgtEl>
                                        <p:attrNameLst>
                                          <p:attrName>ppt_h</p:attrName>
                                        </p:attrNameLst>
                                      </p:cBhvr>
                                      <p:tavLst>
                                        <p:tav tm="0">
                                          <p:val>
                                            <p:fltVal val="0"/>
                                          </p:val>
                                        </p:tav>
                                        <p:tav tm="100000">
                                          <p:val>
                                            <p:strVal val="#ppt_h"/>
                                          </p:val>
                                        </p:tav>
                                      </p:tavLst>
                                    </p:anim>
                                    <p:anim calcmode="lin" valueType="num">
                                      <p:cBhvr>
                                        <p:cTn id="17" dur="1500" fill="hold"/>
                                        <p:tgtEl>
                                          <p:spTgt spid="36868">
                                            <p:txEl>
                                              <p:pRg st="2" end="2"/>
                                            </p:txEl>
                                          </p:spTgt>
                                        </p:tgtEl>
                                        <p:attrNameLst>
                                          <p:attrName>style.rotation</p:attrName>
                                        </p:attrNameLst>
                                      </p:cBhvr>
                                      <p:tavLst>
                                        <p:tav tm="0">
                                          <p:val>
                                            <p:fltVal val="90"/>
                                          </p:val>
                                        </p:tav>
                                        <p:tav tm="100000">
                                          <p:val>
                                            <p:fltVal val="0"/>
                                          </p:val>
                                        </p:tav>
                                      </p:tavLst>
                                    </p:anim>
                                    <p:animEffect transition="in" filter="fade">
                                      <p:cBhvr>
                                        <p:cTn id="18" dur="1500"/>
                                        <p:tgtEl>
                                          <p:spTgt spid="36868">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36868">
                                            <p:txEl>
                                              <p:pRg st="4" end="4"/>
                                            </p:txEl>
                                          </p:spTgt>
                                        </p:tgtEl>
                                        <p:attrNameLst>
                                          <p:attrName>style.visibility</p:attrName>
                                        </p:attrNameLst>
                                      </p:cBhvr>
                                      <p:to>
                                        <p:strVal val="visible"/>
                                      </p:to>
                                    </p:set>
                                    <p:anim calcmode="lin" valueType="num">
                                      <p:cBhvr>
                                        <p:cTn id="23" dur="1500" fill="hold"/>
                                        <p:tgtEl>
                                          <p:spTgt spid="36868">
                                            <p:txEl>
                                              <p:pRg st="4" end="4"/>
                                            </p:txEl>
                                          </p:spTgt>
                                        </p:tgtEl>
                                        <p:attrNameLst>
                                          <p:attrName>ppt_w</p:attrName>
                                        </p:attrNameLst>
                                      </p:cBhvr>
                                      <p:tavLst>
                                        <p:tav tm="0">
                                          <p:val>
                                            <p:fltVal val="0"/>
                                          </p:val>
                                        </p:tav>
                                        <p:tav tm="100000">
                                          <p:val>
                                            <p:strVal val="#ppt_w"/>
                                          </p:val>
                                        </p:tav>
                                      </p:tavLst>
                                    </p:anim>
                                    <p:anim calcmode="lin" valueType="num">
                                      <p:cBhvr>
                                        <p:cTn id="24" dur="1500" fill="hold"/>
                                        <p:tgtEl>
                                          <p:spTgt spid="36868">
                                            <p:txEl>
                                              <p:pRg st="4" end="4"/>
                                            </p:txEl>
                                          </p:spTgt>
                                        </p:tgtEl>
                                        <p:attrNameLst>
                                          <p:attrName>ppt_h</p:attrName>
                                        </p:attrNameLst>
                                      </p:cBhvr>
                                      <p:tavLst>
                                        <p:tav tm="0">
                                          <p:val>
                                            <p:fltVal val="0"/>
                                          </p:val>
                                        </p:tav>
                                        <p:tav tm="100000">
                                          <p:val>
                                            <p:strVal val="#ppt_h"/>
                                          </p:val>
                                        </p:tav>
                                      </p:tavLst>
                                    </p:anim>
                                    <p:anim calcmode="lin" valueType="num">
                                      <p:cBhvr>
                                        <p:cTn id="25" dur="1500" fill="hold"/>
                                        <p:tgtEl>
                                          <p:spTgt spid="36868">
                                            <p:txEl>
                                              <p:pRg st="4" end="4"/>
                                            </p:txEl>
                                          </p:spTgt>
                                        </p:tgtEl>
                                        <p:attrNameLst>
                                          <p:attrName>style.rotation</p:attrName>
                                        </p:attrNameLst>
                                      </p:cBhvr>
                                      <p:tavLst>
                                        <p:tav tm="0">
                                          <p:val>
                                            <p:fltVal val="90"/>
                                          </p:val>
                                        </p:tav>
                                        <p:tav tm="100000">
                                          <p:val>
                                            <p:fltVal val="0"/>
                                          </p:val>
                                        </p:tav>
                                      </p:tavLst>
                                    </p:anim>
                                    <p:animEffect transition="in" filter="fade">
                                      <p:cBhvr>
                                        <p:cTn id="26" dur="1500"/>
                                        <p:tgtEl>
                                          <p:spTgt spid="36868">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childTnLst>
                                    <p:set>
                                      <p:cBhvr>
                                        <p:cTn id="30" dur="1" fill="hold">
                                          <p:stCondLst>
                                            <p:cond delay="0"/>
                                          </p:stCondLst>
                                        </p:cTn>
                                        <p:tgtEl>
                                          <p:spTgt spid="36868">
                                            <p:txEl>
                                              <p:pRg st="6" end="6"/>
                                            </p:txEl>
                                          </p:spTgt>
                                        </p:tgtEl>
                                        <p:attrNameLst>
                                          <p:attrName>style.visibility</p:attrName>
                                        </p:attrNameLst>
                                      </p:cBhvr>
                                      <p:to>
                                        <p:strVal val="visible"/>
                                      </p:to>
                                    </p:set>
                                    <p:anim calcmode="lin" valueType="num">
                                      <p:cBhvr>
                                        <p:cTn id="31" dur="1500" fill="hold"/>
                                        <p:tgtEl>
                                          <p:spTgt spid="36868">
                                            <p:txEl>
                                              <p:pRg st="6" end="6"/>
                                            </p:txEl>
                                          </p:spTgt>
                                        </p:tgtEl>
                                        <p:attrNameLst>
                                          <p:attrName>ppt_w</p:attrName>
                                        </p:attrNameLst>
                                      </p:cBhvr>
                                      <p:tavLst>
                                        <p:tav tm="0">
                                          <p:val>
                                            <p:fltVal val="0"/>
                                          </p:val>
                                        </p:tav>
                                        <p:tav tm="100000">
                                          <p:val>
                                            <p:strVal val="#ppt_w"/>
                                          </p:val>
                                        </p:tav>
                                      </p:tavLst>
                                    </p:anim>
                                    <p:anim calcmode="lin" valueType="num">
                                      <p:cBhvr>
                                        <p:cTn id="32" dur="1500" fill="hold"/>
                                        <p:tgtEl>
                                          <p:spTgt spid="36868">
                                            <p:txEl>
                                              <p:pRg st="6" end="6"/>
                                            </p:txEl>
                                          </p:spTgt>
                                        </p:tgtEl>
                                        <p:attrNameLst>
                                          <p:attrName>ppt_h</p:attrName>
                                        </p:attrNameLst>
                                      </p:cBhvr>
                                      <p:tavLst>
                                        <p:tav tm="0">
                                          <p:val>
                                            <p:fltVal val="0"/>
                                          </p:val>
                                        </p:tav>
                                        <p:tav tm="100000">
                                          <p:val>
                                            <p:strVal val="#ppt_h"/>
                                          </p:val>
                                        </p:tav>
                                      </p:tavLst>
                                    </p:anim>
                                    <p:anim calcmode="lin" valueType="num">
                                      <p:cBhvr>
                                        <p:cTn id="33" dur="1500" fill="hold"/>
                                        <p:tgtEl>
                                          <p:spTgt spid="36868">
                                            <p:txEl>
                                              <p:pRg st="6" end="6"/>
                                            </p:txEl>
                                          </p:spTgt>
                                        </p:tgtEl>
                                        <p:attrNameLst>
                                          <p:attrName>style.rotation</p:attrName>
                                        </p:attrNameLst>
                                      </p:cBhvr>
                                      <p:tavLst>
                                        <p:tav tm="0">
                                          <p:val>
                                            <p:fltVal val="90"/>
                                          </p:val>
                                        </p:tav>
                                        <p:tav tm="100000">
                                          <p:val>
                                            <p:fltVal val="0"/>
                                          </p:val>
                                        </p:tav>
                                      </p:tavLst>
                                    </p:anim>
                                    <p:animEffect transition="in" filter="fade">
                                      <p:cBhvr>
                                        <p:cTn id="34" dur="1500"/>
                                        <p:tgtEl>
                                          <p:spTgt spid="36868">
                                            <p:txEl>
                                              <p:pRg st="6" end="6"/>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1" presetClass="entr" presetSubtype="0" fill="hold" nodeType="clickEffect">
                                  <p:stCondLst>
                                    <p:cond delay="0"/>
                                  </p:stCondLst>
                                  <p:childTnLst>
                                    <p:set>
                                      <p:cBhvr>
                                        <p:cTn id="38" dur="1" fill="hold">
                                          <p:stCondLst>
                                            <p:cond delay="0"/>
                                          </p:stCondLst>
                                        </p:cTn>
                                        <p:tgtEl>
                                          <p:spTgt spid="36868">
                                            <p:txEl>
                                              <p:pRg st="8" end="8"/>
                                            </p:txEl>
                                          </p:spTgt>
                                        </p:tgtEl>
                                        <p:attrNameLst>
                                          <p:attrName>style.visibility</p:attrName>
                                        </p:attrNameLst>
                                      </p:cBhvr>
                                      <p:to>
                                        <p:strVal val="visible"/>
                                      </p:to>
                                    </p:set>
                                    <p:anim calcmode="lin" valueType="num">
                                      <p:cBhvr>
                                        <p:cTn id="39" dur="1500" fill="hold"/>
                                        <p:tgtEl>
                                          <p:spTgt spid="36868">
                                            <p:txEl>
                                              <p:pRg st="8" end="8"/>
                                            </p:txEl>
                                          </p:spTgt>
                                        </p:tgtEl>
                                        <p:attrNameLst>
                                          <p:attrName>ppt_w</p:attrName>
                                        </p:attrNameLst>
                                      </p:cBhvr>
                                      <p:tavLst>
                                        <p:tav tm="0">
                                          <p:val>
                                            <p:fltVal val="0"/>
                                          </p:val>
                                        </p:tav>
                                        <p:tav tm="100000">
                                          <p:val>
                                            <p:strVal val="#ppt_w"/>
                                          </p:val>
                                        </p:tav>
                                      </p:tavLst>
                                    </p:anim>
                                    <p:anim calcmode="lin" valueType="num">
                                      <p:cBhvr>
                                        <p:cTn id="40" dur="1500" fill="hold"/>
                                        <p:tgtEl>
                                          <p:spTgt spid="36868">
                                            <p:txEl>
                                              <p:pRg st="8" end="8"/>
                                            </p:txEl>
                                          </p:spTgt>
                                        </p:tgtEl>
                                        <p:attrNameLst>
                                          <p:attrName>ppt_h</p:attrName>
                                        </p:attrNameLst>
                                      </p:cBhvr>
                                      <p:tavLst>
                                        <p:tav tm="0">
                                          <p:val>
                                            <p:fltVal val="0"/>
                                          </p:val>
                                        </p:tav>
                                        <p:tav tm="100000">
                                          <p:val>
                                            <p:strVal val="#ppt_h"/>
                                          </p:val>
                                        </p:tav>
                                      </p:tavLst>
                                    </p:anim>
                                    <p:anim calcmode="lin" valueType="num">
                                      <p:cBhvr>
                                        <p:cTn id="41" dur="1500" fill="hold"/>
                                        <p:tgtEl>
                                          <p:spTgt spid="36868">
                                            <p:txEl>
                                              <p:pRg st="8" end="8"/>
                                            </p:txEl>
                                          </p:spTgt>
                                        </p:tgtEl>
                                        <p:attrNameLst>
                                          <p:attrName>style.rotation</p:attrName>
                                        </p:attrNameLst>
                                      </p:cBhvr>
                                      <p:tavLst>
                                        <p:tav tm="0">
                                          <p:val>
                                            <p:fltVal val="90"/>
                                          </p:val>
                                        </p:tav>
                                        <p:tav tm="100000">
                                          <p:val>
                                            <p:fltVal val="0"/>
                                          </p:val>
                                        </p:tav>
                                      </p:tavLst>
                                    </p:anim>
                                    <p:animEffect transition="in" filter="fade">
                                      <p:cBhvr>
                                        <p:cTn id="42" dur="1500"/>
                                        <p:tgtEl>
                                          <p:spTgt spid="36868">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1" presetClass="entr" presetSubtype="0" fill="hold" nodeType="clickEffect">
                                  <p:stCondLst>
                                    <p:cond delay="0"/>
                                  </p:stCondLst>
                                  <p:childTnLst>
                                    <p:set>
                                      <p:cBhvr>
                                        <p:cTn id="46" dur="1" fill="hold">
                                          <p:stCondLst>
                                            <p:cond delay="0"/>
                                          </p:stCondLst>
                                        </p:cTn>
                                        <p:tgtEl>
                                          <p:spTgt spid="36868">
                                            <p:txEl>
                                              <p:pRg st="9" end="9"/>
                                            </p:txEl>
                                          </p:spTgt>
                                        </p:tgtEl>
                                        <p:attrNameLst>
                                          <p:attrName>style.visibility</p:attrName>
                                        </p:attrNameLst>
                                      </p:cBhvr>
                                      <p:to>
                                        <p:strVal val="visible"/>
                                      </p:to>
                                    </p:set>
                                    <p:anim calcmode="lin" valueType="num">
                                      <p:cBhvr>
                                        <p:cTn id="47" dur="1500" fill="hold"/>
                                        <p:tgtEl>
                                          <p:spTgt spid="36868">
                                            <p:txEl>
                                              <p:pRg st="9" end="9"/>
                                            </p:txEl>
                                          </p:spTgt>
                                        </p:tgtEl>
                                        <p:attrNameLst>
                                          <p:attrName>ppt_w</p:attrName>
                                        </p:attrNameLst>
                                      </p:cBhvr>
                                      <p:tavLst>
                                        <p:tav tm="0">
                                          <p:val>
                                            <p:fltVal val="0"/>
                                          </p:val>
                                        </p:tav>
                                        <p:tav tm="100000">
                                          <p:val>
                                            <p:strVal val="#ppt_w"/>
                                          </p:val>
                                        </p:tav>
                                      </p:tavLst>
                                    </p:anim>
                                    <p:anim calcmode="lin" valueType="num">
                                      <p:cBhvr>
                                        <p:cTn id="48" dur="1500" fill="hold"/>
                                        <p:tgtEl>
                                          <p:spTgt spid="36868">
                                            <p:txEl>
                                              <p:pRg st="9" end="9"/>
                                            </p:txEl>
                                          </p:spTgt>
                                        </p:tgtEl>
                                        <p:attrNameLst>
                                          <p:attrName>ppt_h</p:attrName>
                                        </p:attrNameLst>
                                      </p:cBhvr>
                                      <p:tavLst>
                                        <p:tav tm="0">
                                          <p:val>
                                            <p:fltVal val="0"/>
                                          </p:val>
                                        </p:tav>
                                        <p:tav tm="100000">
                                          <p:val>
                                            <p:strVal val="#ppt_h"/>
                                          </p:val>
                                        </p:tav>
                                      </p:tavLst>
                                    </p:anim>
                                    <p:anim calcmode="lin" valueType="num">
                                      <p:cBhvr>
                                        <p:cTn id="49" dur="1500" fill="hold"/>
                                        <p:tgtEl>
                                          <p:spTgt spid="36868">
                                            <p:txEl>
                                              <p:pRg st="9" end="9"/>
                                            </p:txEl>
                                          </p:spTgt>
                                        </p:tgtEl>
                                        <p:attrNameLst>
                                          <p:attrName>style.rotation</p:attrName>
                                        </p:attrNameLst>
                                      </p:cBhvr>
                                      <p:tavLst>
                                        <p:tav tm="0">
                                          <p:val>
                                            <p:fltVal val="90"/>
                                          </p:val>
                                        </p:tav>
                                        <p:tav tm="100000">
                                          <p:val>
                                            <p:fltVal val="0"/>
                                          </p:val>
                                        </p:tav>
                                      </p:tavLst>
                                    </p:anim>
                                    <p:animEffect transition="in" filter="fade">
                                      <p:cBhvr>
                                        <p:cTn id="50" dur="1500"/>
                                        <p:tgtEl>
                                          <p:spTgt spid="3686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85EFEDC-C311-46FB-B576-80D9869FE247}" type="slidenum">
              <a:rPr lang="en-US" smtClean="0"/>
              <a:pPr>
                <a:defRPr/>
              </a:pPr>
              <a:t>15</a:t>
            </a:fld>
            <a:endParaRPr lang="en-US" dirty="0"/>
          </a:p>
        </p:txBody>
      </p:sp>
      <p:pic>
        <p:nvPicPr>
          <p:cNvPr id="7171"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657268"/>
            <a:ext cx="30988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1"/>
          <p:cNvSpPr txBox="1">
            <a:spLocks noChangeArrowheads="1"/>
          </p:cNvSpPr>
          <p:nvPr/>
        </p:nvSpPr>
        <p:spPr bwMode="auto">
          <a:xfrm>
            <a:off x="854579" y="5280471"/>
            <a:ext cx="350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bs-Latn-BA" altLang="sr-Latn-RS" sz="2000" b="1" dirty="0">
                <a:latin typeface="Arial" panose="020B0604020202020204" pitchFamily="34" charset="0"/>
              </a:rPr>
              <a:t>DIREKTNI SPORAZUM</a:t>
            </a:r>
          </a:p>
        </p:txBody>
      </p:sp>
      <p:sp>
        <p:nvSpPr>
          <p:cNvPr id="7173" name="TextBox 5"/>
          <p:cNvSpPr txBox="1">
            <a:spLocks noChangeArrowheads="1"/>
          </p:cNvSpPr>
          <p:nvPr/>
        </p:nvSpPr>
        <p:spPr bwMode="auto">
          <a:xfrm>
            <a:off x="4705350" y="5260220"/>
            <a:ext cx="350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bs-Latn-BA" altLang="sr-Latn-RS" sz="2000" b="1" dirty="0">
                <a:latin typeface="Arial" panose="020B0604020202020204" pitchFamily="34" charset="0"/>
              </a:rPr>
              <a:t>KONKURENTSKI ZAHTJEV</a:t>
            </a:r>
          </a:p>
        </p:txBody>
      </p:sp>
      <p:sp>
        <p:nvSpPr>
          <p:cNvPr id="7174" name="Content Placeholder 2"/>
          <p:cNvSpPr>
            <a:spLocks noGrp="1"/>
          </p:cNvSpPr>
          <p:nvPr>
            <p:ph idx="1"/>
          </p:nvPr>
        </p:nvSpPr>
        <p:spPr>
          <a:xfrm>
            <a:off x="685800" y="1116013"/>
            <a:ext cx="7886700" cy="533400"/>
          </a:xfrm>
          <a:solidFill>
            <a:srgbClr val="92D050"/>
          </a:solidFill>
        </p:spPr>
        <p:txBody>
          <a:bodyPr/>
          <a:lstStyle/>
          <a:p>
            <a:pPr marL="0" indent="0" algn="ctr">
              <a:buFont typeface="Arial" panose="020B0604020202020204" pitchFamily="34" charset="0"/>
              <a:buNone/>
            </a:pPr>
            <a:r>
              <a:rPr lang="bs-Latn-BA" altLang="sr-Latn-RS" dirty="0"/>
              <a:t>POSTUPCI MALE VRIJEDNOSTI</a:t>
            </a:r>
          </a:p>
        </p:txBody>
      </p:sp>
      <p:pic>
        <p:nvPicPr>
          <p:cNvPr id="717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6325" y="2771568"/>
            <a:ext cx="31432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144713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92100" y="152400"/>
            <a:ext cx="7620000" cy="2819400"/>
          </a:xfrm>
        </p:spPr>
        <p:txBody>
          <a:bodyPr/>
          <a:lstStyle/>
          <a:p>
            <a:pPr algn="ctr"/>
            <a:br>
              <a:rPr lang="bs-Latn-BA" altLang="sr-Latn-RS" sz="2800"/>
            </a:br>
            <a:br>
              <a:rPr lang="bs-Latn-BA" altLang="sr-Latn-RS" sz="2800"/>
            </a:br>
            <a:br>
              <a:rPr lang="bs-Latn-BA" altLang="sr-Latn-RS" sz="2800"/>
            </a:br>
            <a:endParaRPr lang="bs-Latn-BA" altLang="sr-Latn-RS" sz="2800"/>
          </a:p>
        </p:txBody>
      </p:sp>
      <p:sp>
        <p:nvSpPr>
          <p:cNvPr id="10243" name="Slide Number Placeholder 3"/>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C81FF72D-7B89-45EE-AD6F-1894BB859803}" type="slidenum">
              <a:rPr lang="en-US" altLang="sr-Latn-RS" sz="1200" smtClean="0">
                <a:solidFill>
                  <a:srgbClr val="FFFFFF"/>
                </a:solidFill>
              </a:rPr>
              <a:pPr algn="l">
                <a:lnSpc>
                  <a:spcPct val="100000"/>
                </a:lnSpc>
                <a:spcBef>
                  <a:spcPct val="0"/>
                </a:spcBef>
                <a:buFontTx/>
                <a:buNone/>
              </a:pPr>
              <a:t>16</a:t>
            </a:fld>
            <a:endParaRPr lang="en-US" altLang="sr-Latn-RS" sz="1200">
              <a:solidFill>
                <a:srgbClr val="FFFFFF"/>
              </a:solidFill>
            </a:endParaRPr>
          </a:p>
        </p:txBody>
      </p:sp>
      <p:sp>
        <p:nvSpPr>
          <p:cNvPr id="3" name="Content Placeholder 2"/>
          <p:cNvSpPr>
            <a:spLocks noGrp="1"/>
          </p:cNvSpPr>
          <p:nvPr>
            <p:ph idx="1"/>
          </p:nvPr>
        </p:nvSpPr>
        <p:spPr>
          <a:xfrm>
            <a:off x="628650" y="923925"/>
            <a:ext cx="8134350" cy="6229350"/>
          </a:xfrm>
        </p:spPr>
        <p:txBody>
          <a:bodyPr/>
          <a:lstStyle/>
          <a:p>
            <a:pPr marL="114300" indent="0" algn="just">
              <a:buFont typeface="Arial" panose="020B0604020202020204" pitchFamily="34" charset="0"/>
              <a:buNone/>
              <a:defRPr/>
            </a:pPr>
            <a:endParaRPr lang="bs-Latn-BA" dirty="0"/>
          </a:p>
          <a:p>
            <a:pPr marL="114300" indent="0" algn="just">
              <a:buFont typeface="Arial" panose="020B0604020202020204" pitchFamily="34" charset="0"/>
              <a:buNone/>
              <a:defRPr/>
            </a:pPr>
            <a:endParaRPr lang="bs-Latn-BA" dirty="0"/>
          </a:p>
          <a:p>
            <a:pPr marL="114300" indent="0" algn="just">
              <a:buFont typeface="Arial" panose="020B0604020202020204" pitchFamily="34" charset="0"/>
              <a:buNone/>
              <a:defRPr/>
            </a:pPr>
            <a:endParaRPr lang="bs-Latn-BA" dirty="0"/>
          </a:p>
          <a:p>
            <a:pPr marL="114300" indent="0" algn="just">
              <a:buFont typeface="Arial" panose="020B0604020202020204" pitchFamily="34" charset="0"/>
              <a:buNone/>
              <a:defRPr/>
            </a:pPr>
            <a:endParaRPr lang="bs-Latn-BA" dirty="0"/>
          </a:p>
          <a:p>
            <a:pPr marL="114300" indent="0" algn="just">
              <a:buFont typeface="Arial" panose="020B0604020202020204" pitchFamily="34" charset="0"/>
              <a:buNone/>
              <a:defRPr/>
            </a:pPr>
            <a:endParaRPr lang="bs-Latn-BA" dirty="0"/>
          </a:p>
          <a:p>
            <a:pPr algn="just">
              <a:defRPr/>
            </a:pPr>
            <a:r>
              <a:rPr lang="bs-Latn-BA" sz="2400" dirty="0"/>
              <a:t>Kroz član 17. Zakona je propisana obaveza objave cjelokupnog Plana nabavki, </a:t>
            </a:r>
            <a:r>
              <a:rPr lang="bs-Latn-BA" sz="2400" b="1" u="sng" dirty="0"/>
              <a:t>bez izuzetka na vrijednost nabavke</a:t>
            </a:r>
            <a:r>
              <a:rPr lang="bs-Latn-BA" sz="2400" dirty="0"/>
              <a:t>, čime se postiže puna transparentnost u procesu planiranja. </a:t>
            </a:r>
          </a:p>
          <a:p>
            <a:pPr algn="just">
              <a:defRPr/>
            </a:pPr>
            <a:endParaRPr lang="bs-Latn-BA" dirty="0"/>
          </a:p>
          <a:p>
            <a:pPr algn="just">
              <a:defRPr/>
            </a:pPr>
            <a:endParaRPr lang="bs-Latn-BA" dirty="0"/>
          </a:p>
        </p:txBody>
      </p:sp>
      <p:pic>
        <p:nvPicPr>
          <p:cNvPr id="1024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1695" y="1098550"/>
            <a:ext cx="23622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9316" y="4683125"/>
            <a:ext cx="2246313"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0494407"/>
      </p:ext>
    </p:extLst>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09372" y="1585912"/>
            <a:ext cx="7924800" cy="655638"/>
          </a:xfrm>
        </p:spPr>
        <p:txBody>
          <a:bodyPr>
            <a:normAutofit fontScale="90000"/>
          </a:bodyPr>
          <a:lstStyle/>
          <a:p>
            <a:pPr algn="ctr" eaLnBrk="1" hangingPunct="1"/>
            <a:r>
              <a:rPr lang="bs-Latn-BA" altLang="sr-Latn-RS" sz="3600" b="1" dirty="0">
                <a:solidFill>
                  <a:srgbClr val="FF0000"/>
                </a:solidFill>
                <a:latin typeface="Cambria" panose="02040503050406030204" pitchFamily="18" charset="0"/>
                <a:ea typeface="Cambria" panose="02040503050406030204" pitchFamily="18" charset="0"/>
                <a:cs typeface="Cambria" panose="02040503050406030204" pitchFamily="18" charset="0"/>
              </a:rPr>
              <a:t>POSTUPCI MALE VRIJEDNOSTI</a:t>
            </a:r>
            <a:br>
              <a:rPr lang="bs-Latn-BA" altLang="sr-Latn-RS" sz="3600" dirty="0">
                <a:solidFill>
                  <a:srgbClr val="FF0000"/>
                </a:solidFill>
                <a:latin typeface="Cambria" panose="02040503050406030204" pitchFamily="18" charset="0"/>
                <a:ea typeface="Cambria" panose="02040503050406030204" pitchFamily="18" charset="0"/>
                <a:cs typeface="Cambria" panose="02040503050406030204" pitchFamily="18" charset="0"/>
              </a:rPr>
            </a:br>
            <a:r>
              <a:rPr lang="pl-PL" altLang="sr-Latn-RS" sz="3100" dirty="0">
                <a:solidFill>
                  <a:srgbClr val="FF0000"/>
                </a:solidFill>
                <a:latin typeface="Cambria" panose="02040503050406030204" pitchFamily="18" charset="0"/>
                <a:ea typeface="Cambria" panose="02040503050406030204" pitchFamily="18" charset="0"/>
                <a:cs typeface="Cambria" panose="02040503050406030204" pitchFamily="18" charset="0"/>
              </a:rPr>
              <a:t>DIREKTNI SPORAZUM</a:t>
            </a:r>
            <a:br>
              <a:rPr lang="pl-PL" altLang="sr-Latn-RS" sz="3100" dirty="0">
                <a:solidFill>
                  <a:srgbClr val="FF0000"/>
                </a:solidFill>
                <a:latin typeface="Cambria" panose="02040503050406030204" pitchFamily="18" charset="0"/>
                <a:ea typeface="Cambria" panose="02040503050406030204" pitchFamily="18" charset="0"/>
                <a:cs typeface="Cambria" panose="02040503050406030204" pitchFamily="18" charset="0"/>
              </a:rPr>
            </a:br>
            <a:r>
              <a:rPr lang="bs-Latn-BA" altLang="sr-Latn-RS" sz="3100" dirty="0">
                <a:solidFill>
                  <a:srgbClr val="FF0000"/>
                </a:solidFill>
                <a:latin typeface="Cambria" panose="02040503050406030204" pitchFamily="18" charset="0"/>
                <a:ea typeface="Cambria" panose="02040503050406030204" pitchFamily="18" charset="0"/>
                <a:cs typeface="Cambria" panose="02040503050406030204" pitchFamily="18" charset="0"/>
              </a:rPr>
              <a:t>ČLAN 87. ZJN</a:t>
            </a:r>
            <a:br>
              <a:rPr lang="bs-Latn-BA" altLang="sr-Latn-RS" sz="2800" dirty="0">
                <a:solidFill>
                  <a:srgbClr val="FF0000"/>
                </a:solidFill>
              </a:rPr>
            </a:br>
            <a:endParaRPr lang="bs-Latn-BA" altLang="sr-Latn-RS" sz="2800" dirty="0">
              <a:solidFill>
                <a:srgbClr val="FF0000"/>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08430462"/>
              </p:ext>
            </p:extLst>
          </p:nvPr>
        </p:nvGraphicFramePr>
        <p:xfrm>
          <a:off x="304800" y="3613150"/>
          <a:ext cx="8331693"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2" name="Slide Number Placeholder 3"/>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211251CE-5DD7-4CDB-841F-14F8DAF326B7}" type="slidenum">
              <a:rPr lang="en-US" altLang="sr-Latn-RS" sz="1200" smtClean="0">
                <a:solidFill>
                  <a:srgbClr val="FFFFFF"/>
                </a:solidFill>
              </a:rPr>
              <a:pPr algn="l">
                <a:lnSpc>
                  <a:spcPct val="100000"/>
                </a:lnSpc>
                <a:spcBef>
                  <a:spcPct val="0"/>
                </a:spcBef>
                <a:buFontTx/>
                <a:buNone/>
              </a:pPr>
              <a:t>17</a:t>
            </a:fld>
            <a:endParaRPr lang="en-US" altLang="sr-Latn-RS" sz="1200">
              <a:solidFill>
                <a:srgbClr val="FFFFFF"/>
              </a:solidFill>
            </a:endParaRPr>
          </a:p>
        </p:txBody>
      </p:sp>
      <p:pic>
        <p:nvPicPr>
          <p:cNvPr id="12293"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74954" y="2424580"/>
            <a:ext cx="3518197" cy="1646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7634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92100" y="152400"/>
            <a:ext cx="7620000" cy="2819400"/>
          </a:xfrm>
        </p:spPr>
        <p:txBody>
          <a:bodyPr/>
          <a:lstStyle/>
          <a:p>
            <a:pPr algn="ctr"/>
            <a:br>
              <a:rPr lang="bs-Latn-BA" altLang="sr-Latn-RS" sz="2800"/>
            </a:br>
            <a:br>
              <a:rPr lang="bs-Latn-BA" altLang="sr-Latn-RS" sz="2800"/>
            </a:br>
            <a:br>
              <a:rPr lang="bs-Latn-BA" altLang="sr-Latn-RS" sz="2800"/>
            </a:br>
            <a:endParaRPr lang="bs-Latn-BA" altLang="sr-Latn-RS" sz="2800"/>
          </a:p>
        </p:txBody>
      </p:sp>
      <p:sp>
        <p:nvSpPr>
          <p:cNvPr id="13315" name="Slide Number Placeholder 3"/>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732B0DDD-4A95-4FA3-A194-092DB3A3AF0E}" type="slidenum">
              <a:rPr lang="en-US" altLang="sr-Latn-RS" sz="1200" smtClean="0">
                <a:solidFill>
                  <a:srgbClr val="FFFFFF"/>
                </a:solidFill>
              </a:rPr>
              <a:pPr algn="l">
                <a:lnSpc>
                  <a:spcPct val="100000"/>
                </a:lnSpc>
                <a:spcBef>
                  <a:spcPct val="0"/>
                </a:spcBef>
                <a:buFontTx/>
                <a:buNone/>
              </a:pPr>
              <a:t>18</a:t>
            </a:fld>
            <a:endParaRPr lang="en-US" altLang="sr-Latn-RS" sz="1200">
              <a:solidFill>
                <a:srgbClr val="FFFFFF"/>
              </a:solidFill>
            </a:endParaRPr>
          </a:p>
        </p:txBody>
      </p:sp>
      <p:sp>
        <p:nvSpPr>
          <p:cNvPr id="3" name="Content Placeholder 2"/>
          <p:cNvSpPr>
            <a:spLocks noGrp="1"/>
          </p:cNvSpPr>
          <p:nvPr>
            <p:ph idx="1"/>
          </p:nvPr>
        </p:nvSpPr>
        <p:spPr>
          <a:xfrm>
            <a:off x="557020" y="1109173"/>
            <a:ext cx="7924800" cy="6400800"/>
          </a:xfrm>
        </p:spPr>
        <p:txBody>
          <a:bodyPr/>
          <a:lstStyle/>
          <a:p>
            <a:pPr marL="114300" indent="0">
              <a:buFont typeface="Arial" panose="020B0604020202020204" pitchFamily="34" charset="0"/>
              <a:buNone/>
              <a:defRPr/>
            </a:pPr>
            <a:r>
              <a:rPr lang="bs-Latn-BA" i="1" dirty="0"/>
              <a:t>  </a:t>
            </a:r>
            <a:r>
              <a:rPr lang="bs-Latn-BA" b="1" dirty="0">
                <a:solidFill>
                  <a:srgbClr val="FF0000"/>
                </a:solidFill>
              </a:rPr>
              <a:t>Specifičnost za planiranje direktnih sporazuma:</a:t>
            </a:r>
            <a:endParaRPr lang="bs-Latn-BA" i="1" dirty="0"/>
          </a:p>
          <a:p>
            <a:pPr algn="just">
              <a:buFont typeface="Wingdings" panose="05000000000000000000" pitchFamily="2" charset="2"/>
              <a:buChar char="Ø"/>
              <a:defRPr/>
            </a:pPr>
            <a:r>
              <a:rPr lang="bs-Latn-BA" sz="2400" dirty="0"/>
              <a:t>Ukoliko je ugovorni organ u planu nabavki planirao npr. 8.000,00 KM za istovrsne nabavke potrebno je da planira provođenje postupka konkurentskog zahtjeva za dostavljanje ponuda jer vrijednost iz navedenog primjera odgovara tom postupku. </a:t>
            </a:r>
          </a:p>
          <a:p>
            <a:pPr algn="just">
              <a:buFont typeface="Wingdings" panose="05000000000000000000" pitchFamily="2" charset="2"/>
              <a:buChar char="Ø"/>
              <a:defRPr/>
            </a:pPr>
            <a:r>
              <a:rPr lang="bs-Latn-BA" sz="2400" dirty="0"/>
              <a:t>Ugovorni organ može u planu nabavki planirati npr. 5,000,00 KM za istovrsne nabavke i da će za isti provesti postupak direktnog sporazuma. </a:t>
            </a:r>
          </a:p>
          <a:p>
            <a:pPr algn="just">
              <a:buFont typeface="Wingdings" panose="05000000000000000000" pitchFamily="2" charset="2"/>
              <a:buChar char="Ø"/>
              <a:defRPr/>
            </a:pPr>
            <a:r>
              <a:rPr lang="bs-Latn-BA" sz="2400" dirty="0"/>
              <a:t>Međutim, moguće je da se usljed objektivnih, nepredviđenih okolnosti desi da je tokom godine došlo do potrebe za većom količinom istovrsnih nabavki ili je došlo do povećanja cijene pa je ranije potrošena planirana vrijednost. U tom slučaju ugovorni organ obezbjeđuje dodatna sredstva, vrši izmjenu plana nabavki i provodi novi postupak direktnog sporazuma uvažavajući odredbu člana 87. stav (3) Zakona.</a:t>
            </a:r>
          </a:p>
        </p:txBody>
      </p:sp>
    </p:spTree>
    <p:extLst>
      <p:ext uri="{BB962C8B-B14F-4D97-AF65-F5344CB8AC3E}">
        <p14:creationId xmlns:p14="http://schemas.microsoft.com/office/powerpoint/2010/main" val="86799990"/>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1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388" y="1195388"/>
            <a:ext cx="6683375" cy="476250"/>
          </a:xfrm>
        </p:spPr>
        <p:txBody>
          <a:bodyPr>
            <a:noAutofit/>
          </a:bodyPr>
          <a:lstStyle/>
          <a:p>
            <a:pPr marL="428625" indent="-428625">
              <a:buFont typeface="Wingdings" panose="05000000000000000000" pitchFamily="2" charset="2"/>
              <a:buChar char="Ø"/>
              <a:defRPr/>
            </a:pPr>
            <a:r>
              <a:rPr lang="bs-Latn-BA" sz="3600" dirty="0">
                <a:latin typeface="+mn-lt"/>
                <a:ea typeface="+mn-ea"/>
                <a:cs typeface="+mn-cs"/>
              </a:rPr>
              <a:t>DIREKTNI SPORAZUM </a:t>
            </a:r>
            <a:br>
              <a:rPr lang="bs-Latn-BA" sz="3600" dirty="0">
                <a:latin typeface="+mn-lt"/>
                <a:ea typeface="+mn-ea"/>
                <a:cs typeface="+mn-cs"/>
              </a:rPr>
            </a:br>
            <a:r>
              <a:rPr lang="bs-Latn-BA" sz="3600" dirty="0">
                <a:latin typeface="+mn-lt"/>
                <a:ea typeface="+mn-ea"/>
                <a:cs typeface="+mn-cs"/>
              </a:rPr>
              <a:t>tok postupka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48171320"/>
              </p:ext>
            </p:extLst>
          </p:nvPr>
        </p:nvGraphicFramePr>
        <p:xfrm>
          <a:off x="23674" y="2731739"/>
          <a:ext cx="8647771" cy="394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5CCC77CF-62C6-4B6F-8B8F-CC3C6DA6B204}" type="slidenum">
              <a:rPr lang="en-US" smtClean="0"/>
              <a:pPr>
                <a:defRPr/>
              </a:pPr>
              <a:t>19</a:t>
            </a:fld>
            <a:endParaRPr lang="en-US" dirty="0"/>
          </a:p>
        </p:txBody>
      </p:sp>
      <p:sp>
        <p:nvSpPr>
          <p:cNvPr id="6" name="Content Placeholder 2"/>
          <p:cNvSpPr txBox="1">
            <a:spLocks/>
          </p:cNvSpPr>
          <p:nvPr/>
        </p:nvSpPr>
        <p:spPr>
          <a:xfrm>
            <a:off x="508000" y="3067050"/>
            <a:ext cx="6446838" cy="2320925"/>
          </a:xfrm>
          <a:prstGeom prst="rect">
            <a:avLst/>
          </a:prstGeom>
        </p:spPr>
        <p:txBody>
          <a:bodyPr lIns="68580" tIns="34290" rIns="68580" bIns="3429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defRPr/>
            </a:pPr>
            <a:endParaRPr lang="bs-Latn-BA" sz="1350" dirty="0"/>
          </a:p>
        </p:txBody>
      </p:sp>
      <p:sp>
        <p:nvSpPr>
          <p:cNvPr id="7" name="TextBox 6"/>
          <p:cNvSpPr txBox="1">
            <a:spLocks noChangeArrowheads="1"/>
          </p:cNvSpPr>
          <p:nvPr/>
        </p:nvSpPr>
        <p:spPr bwMode="auto">
          <a:xfrm>
            <a:off x="5545138" y="2286000"/>
            <a:ext cx="1409700" cy="1476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bs-Latn-BA" altLang="sr-Latn-RS" sz="1800" dirty="0">
                <a:latin typeface="Arial" panose="020B0604020202020204" pitchFamily="34" charset="0"/>
              </a:rPr>
              <a:t>Nije potrebno donositi odluku o izboru</a:t>
            </a:r>
          </a:p>
        </p:txBody>
      </p:sp>
      <p:sp>
        <p:nvSpPr>
          <p:cNvPr id="8" name="TextBox 7"/>
          <p:cNvSpPr txBox="1">
            <a:spLocks noChangeArrowheads="1"/>
          </p:cNvSpPr>
          <p:nvPr/>
        </p:nvSpPr>
        <p:spPr bwMode="auto">
          <a:xfrm>
            <a:off x="617538" y="2404217"/>
            <a:ext cx="1409700" cy="14773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bs-Latn-BA" altLang="sr-Latn-RS" sz="1800" dirty="0">
                <a:latin typeface="Arial" panose="020B0604020202020204" pitchFamily="34" charset="0"/>
              </a:rPr>
              <a:t>Nema obaveze donošenja odluku o pokretanju</a:t>
            </a:r>
          </a:p>
        </p:txBody>
      </p:sp>
      <p:sp>
        <p:nvSpPr>
          <p:cNvPr id="3" name="TextBox 2">
            <a:extLst>
              <a:ext uri="{FF2B5EF4-FFF2-40B4-BE49-F238E27FC236}">
                <a16:creationId xmlns:a16="http://schemas.microsoft.com/office/drawing/2014/main" id="{4C5421D9-E53E-E2D8-6797-815140E19777}"/>
              </a:ext>
            </a:extLst>
          </p:cNvPr>
          <p:cNvSpPr txBox="1">
            <a:spLocks noChangeArrowheads="1"/>
          </p:cNvSpPr>
          <p:nvPr/>
        </p:nvSpPr>
        <p:spPr bwMode="auto">
          <a:xfrm>
            <a:off x="2136776" y="3235214"/>
            <a:ext cx="2039439"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bs-Latn-BA" altLang="sr-Latn-RS" sz="1800" dirty="0">
                <a:latin typeface="Arial" panose="020B0604020202020204" pitchFamily="34" charset="0"/>
              </a:rPr>
              <a:t>Otvoreni/zatvoreni DS</a:t>
            </a:r>
          </a:p>
        </p:txBody>
      </p:sp>
    </p:spTree>
    <p:extLst>
      <p:ext uri="{BB962C8B-B14F-4D97-AF65-F5344CB8AC3E}">
        <p14:creationId xmlns:p14="http://schemas.microsoft.com/office/powerpoint/2010/main" val="99093618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511761"/>
            <a:ext cx="10228263" cy="2133600"/>
          </a:xfrm>
        </p:spPr>
        <p:txBody>
          <a:bodyPr rtlCol="0">
            <a:normAutofit fontScale="90000"/>
          </a:bodyPr>
          <a:lstStyle/>
          <a:p>
            <a:pPr algn="l" eaLnBrk="1" fontAlgn="auto" hangingPunct="1">
              <a:spcAft>
                <a:spcPts val="0"/>
              </a:spcAft>
              <a:defRPr/>
            </a:pP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br>
              <a:rPr lang="bs-Latn-BA" altLang="x-none" sz="3200" dirty="0">
                <a:solidFill>
                  <a:srgbClr val="C00000"/>
                </a:solidFill>
                <a:latin typeface="Arial" panose="020B0604020202020204" pitchFamily="34" charset="0"/>
                <a:cs typeface="Arial" panose="020B0604020202020204" pitchFamily="34" charset="0"/>
              </a:rPr>
            </a:br>
            <a:r>
              <a:rPr lang="bs-Latn-BA" altLang="x-none" sz="4000" b="1" dirty="0">
                <a:latin typeface="Cambria" panose="02040503050406030204" pitchFamily="18" charset="0"/>
                <a:ea typeface="Cambria" panose="02040503050406030204" pitchFamily="18" charset="0"/>
              </a:rPr>
              <a:t>AGENDA – 1. blok</a:t>
            </a:r>
            <a:br>
              <a:rPr lang="bs-Latn-BA" sz="4000" b="1" dirty="0">
                <a:latin typeface="Cambria" panose="02040503050406030204" pitchFamily="18" charset="0"/>
                <a:ea typeface="Cambria" panose="02040503050406030204" pitchFamily="18" charset="0"/>
              </a:rPr>
            </a:br>
            <a:br>
              <a:rPr lang="bs-Latn-BA" sz="4000" b="1" dirty="0">
                <a:latin typeface="Cambria" panose="02040503050406030204" pitchFamily="18" charset="0"/>
                <a:ea typeface="Cambria" panose="02040503050406030204" pitchFamily="18" charset="0"/>
              </a:rPr>
            </a:br>
            <a:r>
              <a:rPr lang="bs-Latn-BA" sz="4000" b="1" dirty="0">
                <a:latin typeface="Cambria" panose="02040503050406030204" pitchFamily="18" charset="0"/>
                <a:ea typeface="Cambria" panose="02040503050406030204" pitchFamily="18" charset="0"/>
              </a:rPr>
              <a:t>- </a:t>
            </a:r>
            <a:r>
              <a:rPr lang="bs-Latn-BA" sz="4000" b="1" dirty="0">
                <a:solidFill>
                  <a:srgbClr val="FF0000"/>
                </a:solidFill>
                <a:latin typeface="Cambria" panose="02040503050406030204" pitchFamily="18" charset="0"/>
                <a:ea typeface="Cambria" panose="02040503050406030204" pitchFamily="18" charset="0"/>
              </a:rPr>
              <a:t>Istraživanje tržišta i početak postupka JN</a:t>
            </a:r>
            <a:br>
              <a:rPr lang="bs-Latn-BA" sz="4000" b="1" dirty="0">
                <a:solidFill>
                  <a:srgbClr val="FF0000"/>
                </a:solidFill>
                <a:latin typeface="Cambria" panose="02040503050406030204" pitchFamily="18" charset="0"/>
                <a:ea typeface="Cambria" panose="02040503050406030204" pitchFamily="18" charset="0"/>
              </a:rPr>
            </a:br>
            <a:r>
              <a:rPr lang="bs-Latn-BA" sz="4000" b="1" dirty="0">
                <a:solidFill>
                  <a:srgbClr val="FF0000"/>
                </a:solidFill>
                <a:latin typeface="Cambria" panose="02040503050406030204" pitchFamily="18" charset="0"/>
                <a:ea typeface="Cambria" panose="02040503050406030204" pitchFamily="18" charset="0"/>
              </a:rPr>
              <a:t>- Direktni sporazum</a:t>
            </a:r>
            <a:br>
              <a:rPr lang="bs-Latn-BA" sz="4000" b="1" dirty="0">
                <a:solidFill>
                  <a:srgbClr val="FF0000"/>
                </a:solidFill>
                <a:latin typeface="Cambria" panose="02040503050406030204" pitchFamily="18" charset="0"/>
                <a:ea typeface="Cambria" panose="02040503050406030204" pitchFamily="18" charset="0"/>
              </a:rPr>
            </a:br>
            <a:r>
              <a:rPr lang="bs-Latn-BA" sz="4000" b="1" dirty="0">
                <a:solidFill>
                  <a:srgbClr val="FF0000"/>
                </a:solidFill>
                <a:latin typeface="Cambria" panose="02040503050406030204" pitchFamily="18" charset="0"/>
                <a:ea typeface="Cambria" panose="02040503050406030204" pitchFamily="18" charset="0"/>
              </a:rPr>
              <a:t>- Konkurentski zahtjev za dostavu ponuda</a:t>
            </a:r>
            <a:br>
              <a:rPr lang="bs-Latn-BA" sz="4000" b="1" dirty="0">
                <a:solidFill>
                  <a:srgbClr val="FF0000"/>
                </a:solidFill>
                <a:latin typeface="Cambria" panose="02040503050406030204" pitchFamily="18" charset="0"/>
                <a:ea typeface="Cambria" panose="02040503050406030204" pitchFamily="18" charset="0"/>
              </a:rPr>
            </a:br>
            <a:br>
              <a:rPr lang="bs-Latn-BA" sz="4000" b="1" dirty="0">
                <a:solidFill>
                  <a:srgbClr val="FF0000"/>
                </a:solidFill>
                <a:latin typeface="Cambria" panose="02040503050406030204" pitchFamily="18" charset="0"/>
                <a:ea typeface="Cambria" panose="02040503050406030204" pitchFamily="18" charset="0"/>
              </a:rPr>
            </a:br>
            <a:br>
              <a:rPr lang="bs-Latn-BA" sz="4000" b="1" dirty="0">
                <a:solidFill>
                  <a:srgbClr val="FF0000"/>
                </a:solidFill>
                <a:latin typeface="Cambria" panose="02040503050406030204" pitchFamily="18" charset="0"/>
                <a:ea typeface="Cambria" panose="02040503050406030204" pitchFamily="18" charset="0"/>
              </a:rPr>
            </a:br>
            <a:br>
              <a:rPr lang="bs-Latn-BA" sz="4000" b="1" dirty="0">
                <a:solidFill>
                  <a:srgbClr val="FF0000"/>
                </a:solidFill>
                <a:latin typeface="Cambria" panose="02040503050406030204" pitchFamily="18" charset="0"/>
                <a:ea typeface="Cambria" panose="02040503050406030204" pitchFamily="18" charset="0"/>
              </a:rPr>
            </a:br>
            <a:br>
              <a:rPr lang="bs-Latn-BA" sz="2800" b="1" dirty="0">
                <a:solidFill>
                  <a:srgbClr val="FF0000"/>
                </a:solidFill>
              </a:rPr>
            </a:br>
            <a:br>
              <a:rPr lang="bs-Latn-BA" sz="3200" b="1" dirty="0">
                <a:solidFill>
                  <a:srgbClr val="FF0000"/>
                </a:solidFill>
              </a:rPr>
            </a:br>
            <a:br>
              <a:rPr lang="bs-Latn-BA" altLang="x-none" sz="2400" b="1" dirty="0">
                <a:solidFill>
                  <a:srgbClr val="FF0000"/>
                </a:solidFill>
                <a:latin typeface="Arial" panose="020B0604020202020204" pitchFamily="34" charset="0"/>
                <a:cs typeface="Arial" panose="020B0604020202020204" pitchFamily="34" charset="0"/>
              </a:rPr>
            </a:br>
            <a:br>
              <a:rPr lang="bs-Latn-BA" altLang="x-none" sz="2400" b="1" dirty="0">
                <a:latin typeface="Arial" panose="020B0604020202020204" pitchFamily="34" charset="0"/>
                <a:cs typeface="Arial" panose="020B0604020202020204" pitchFamily="34" charset="0"/>
              </a:rPr>
            </a:br>
            <a:br>
              <a:rPr lang="bs-Latn-BA" altLang="x-none" sz="2400" b="1" dirty="0">
                <a:latin typeface="Arial" panose="020B0604020202020204" pitchFamily="34" charset="0"/>
                <a:cs typeface="Arial" panose="020B0604020202020204" pitchFamily="34" charset="0"/>
              </a:rPr>
            </a:br>
            <a:br>
              <a:rPr lang="bs-Latn-BA" altLang="x-none" sz="2700" b="1" dirty="0">
                <a:solidFill>
                  <a:schemeClr val="accent6">
                    <a:lumMod val="50000"/>
                    <a:lumOff val="50000"/>
                  </a:schemeClr>
                </a:solidFill>
                <a:latin typeface="Arial" panose="020B0604020202020204" pitchFamily="34" charset="0"/>
                <a:cs typeface="Arial" panose="020B0604020202020204" pitchFamily="34" charset="0"/>
              </a:rPr>
            </a:br>
            <a:endParaRPr lang="en-US" altLang="x-none" sz="4200" b="1" dirty="0">
              <a:solidFill>
                <a:schemeClr val="accent6">
                  <a:lumMod val="50000"/>
                  <a:lumOff val="50000"/>
                </a:schemeClr>
              </a:solidFill>
              <a:latin typeface="Arial" panose="020B0604020202020204" pitchFamily="34" charset="0"/>
              <a:cs typeface="Arial" panose="020B0604020202020204" pitchFamily="34" charset="0"/>
            </a:endParaRPr>
          </a:p>
        </p:txBody>
      </p:sp>
      <p:pic>
        <p:nvPicPr>
          <p:cNvPr id="409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4218" y="3429000"/>
            <a:ext cx="8077200" cy="328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7661417"/>
      </p:ext>
    </p:extLst>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370012" y="1144588"/>
            <a:ext cx="6683375" cy="476250"/>
          </a:xfrm>
        </p:spPr>
        <p:txBody>
          <a:bodyPr>
            <a:normAutofit fontScale="90000"/>
          </a:bodyPr>
          <a:lstStyle/>
          <a:p>
            <a:pPr marL="428625" indent="-428625">
              <a:buFont typeface="Wingdings" panose="05000000000000000000" pitchFamily="2" charset="2"/>
              <a:buChar char="Ø"/>
            </a:pPr>
            <a:r>
              <a:rPr lang="bs-Latn-BA" altLang="sr-Latn-RS" b="1" dirty="0"/>
              <a:t>DIREKTNI SPORAZUM </a:t>
            </a:r>
          </a:p>
        </p:txBody>
      </p:sp>
      <p:sp>
        <p:nvSpPr>
          <p:cNvPr id="4" name="Slide Number Placeholder 3"/>
          <p:cNvSpPr>
            <a:spLocks noGrp="1"/>
          </p:cNvSpPr>
          <p:nvPr>
            <p:ph type="sldNum" sz="quarter" idx="12"/>
          </p:nvPr>
        </p:nvSpPr>
        <p:spPr/>
        <p:txBody>
          <a:bodyPr/>
          <a:lstStyle/>
          <a:p>
            <a:pPr>
              <a:defRPr/>
            </a:pPr>
            <a:fld id="{5616A14A-2E54-430F-9D00-8EE88AC75C19}" type="slidenum">
              <a:rPr lang="en-US" smtClean="0"/>
              <a:pPr>
                <a:defRPr/>
              </a:pPr>
              <a:t>20</a:t>
            </a:fld>
            <a:endParaRPr lang="en-US" dirty="0"/>
          </a:p>
        </p:txBody>
      </p:sp>
      <p:sp>
        <p:nvSpPr>
          <p:cNvPr id="6" name="Content Placeholder 2"/>
          <p:cNvSpPr txBox="1">
            <a:spLocks/>
          </p:cNvSpPr>
          <p:nvPr/>
        </p:nvSpPr>
        <p:spPr>
          <a:xfrm>
            <a:off x="508000" y="3067050"/>
            <a:ext cx="6446838" cy="2320925"/>
          </a:xfrm>
          <a:prstGeom prst="rect">
            <a:avLst/>
          </a:prstGeom>
        </p:spPr>
        <p:txBody>
          <a:bodyPr lIns="68580" tIns="34290" rIns="68580" bIns="3429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defRPr/>
            </a:pPr>
            <a:endParaRPr lang="bs-Latn-BA" sz="1350" dirty="0"/>
          </a:p>
        </p:txBody>
      </p:sp>
      <p:sp>
        <p:nvSpPr>
          <p:cNvPr id="2" name="Content Placeholder 1"/>
          <p:cNvSpPr>
            <a:spLocks noGrp="1"/>
          </p:cNvSpPr>
          <p:nvPr>
            <p:ph idx="1"/>
          </p:nvPr>
        </p:nvSpPr>
        <p:spPr>
          <a:xfrm>
            <a:off x="200351" y="1826724"/>
            <a:ext cx="8407400" cy="4727575"/>
          </a:xfrm>
        </p:spPr>
        <p:txBody>
          <a:bodyPr/>
          <a:lstStyle/>
          <a:p>
            <a:pPr algn="just">
              <a:spcBef>
                <a:spcPct val="0"/>
              </a:spcBef>
              <a:buFont typeface="Arial" panose="020B0604020202020204" pitchFamily="34" charset="0"/>
              <a:buNone/>
              <a:defRPr/>
            </a:pPr>
            <a:endParaRPr lang="bs-Latn-BA" altLang="sr-Latn-RS" sz="2000" dirty="0"/>
          </a:p>
          <a:p>
            <a:pPr algn="ctr">
              <a:spcBef>
                <a:spcPct val="0"/>
              </a:spcBef>
              <a:buFont typeface="Arial" panose="020B0604020202020204" pitchFamily="34" charset="0"/>
              <a:buNone/>
              <a:defRPr/>
            </a:pPr>
            <a:r>
              <a:rPr lang="bs-Latn-BA" altLang="sr-Latn-RS" sz="2400" b="1" u="sng" dirty="0">
                <a:solidFill>
                  <a:srgbClr val="FF0000"/>
                </a:solidFill>
              </a:rPr>
              <a:t>Obaveza ispitivanja tržišta za nabavku putem direktnog sporazuma?</a:t>
            </a:r>
          </a:p>
          <a:p>
            <a:pPr algn="just">
              <a:spcBef>
                <a:spcPct val="0"/>
              </a:spcBef>
              <a:buFont typeface="Arial" panose="020B0604020202020204" pitchFamily="34" charset="0"/>
              <a:buNone/>
              <a:defRPr/>
            </a:pPr>
            <a:endParaRPr lang="bs-Latn-BA" altLang="sr-Latn-RS" sz="2000" dirty="0"/>
          </a:p>
          <a:p>
            <a:pPr algn="just">
              <a:spcBef>
                <a:spcPct val="0"/>
              </a:spcBef>
              <a:buFont typeface="Arial" panose="020B0604020202020204" pitchFamily="34" charset="0"/>
              <a:buNone/>
              <a:defRPr/>
            </a:pPr>
            <a:r>
              <a:rPr lang="bs-Latn-BA" altLang="sr-Latn-RS" sz="2000" dirty="0"/>
              <a:t> Član 14a ZJN:</a:t>
            </a:r>
          </a:p>
          <a:p>
            <a:pPr algn="just" eaLnBrk="1" hangingPunct="1">
              <a:defRPr/>
            </a:pPr>
            <a:r>
              <a:rPr lang="hr-HR" sz="2000" dirty="0"/>
              <a:t>(1) </a:t>
            </a:r>
            <a:r>
              <a:rPr lang="hr-HR" sz="2000" b="1" u="sng" dirty="0"/>
              <a:t>Prije pokretanja postupka ugovorni organ </a:t>
            </a:r>
            <a:r>
              <a:rPr lang="hr-HR" sz="2000" dirty="0"/>
              <a:t>provjerava tržište u svrhu pripreme nabavke i informiranja privrednih subjekata o svojim planovima i zahtjevima u vezi s nabavkom. U tu svrhu ugovorni organ može tražiti ili prihvatiti savjet nezavisnih stručnjaka, nadležnih organa ili učesnika na tržištu.  </a:t>
            </a:r>
            <a:endParaRPr lang="bs-Latn-BA" sz="2000" dirty="0"/>
          </a:p>
          <a:p>
            <a:pPr algn="just" eaLnBrk="1" hangingPunct="1">
              <a:defRPr/>
            </a:pPr>
            <a:r>
              <a:rPr lang="hr-HR" sz="2000" dirty="0"/>
              <a:t>(2) O prethodnoj provjeri tržišta, </a:t>
            </a:r>
            <a:r>
              <a:rPr lang="hr-HR" sz="2000" b="1" u="sng" dirty="0"/>
              <a:t>sačinjava se pisana zabilješka </a:t>
            </a:r>
            <a:r>
              <a:rPr lang="hr-HR" sz="2000" dirty="0"/>
              <a:t>o svim radnjama i postupcima i ulaže u predmet spisa. Taj savjet može se koristiti u planiranju i provedbi postupka nabavke, pod uslovom da taj savjet ne dovodi do narušavanja tržišne konkurencije, te da ne krši princip zabrane diskriminacije i transparentnosti.“</a:t>
            </a:r>
          </a:p>
          <a:p>
            <a:pPr marL="0" indent="0">
              <a:buFont typeface="Arial" panose="020B0604020202020204" pitchFamily="34" charset="0"/>
              <a:buNone/>
              <a:defRPr/>
            </a:pPr>
            <a:endParaRPr lang="bs-Latn-BA" dirty="0"/>
          </a:p>
        </p:txBody>
      </p:sp>
    </p:spTree>
    <p:extLst>
      <p:ext uri="{BB962C8B-B14F-4D97-AF65-F5344CB8AC3E}">
        <p14:creationId xmlns:p14="http://schemas.microsoft.com/office/powerpoint/2010/main" val="328876685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9731" y="1393824"/>
            <a:ext cx="6683375" cy="476250"/>
          </a:xfrm>
        </p:spPr>
        <p:txBody>
          <a:bodyPr>
            <a:normAutofit fontScale="90000"/>
          </a:bodyPr>
          <a:lstStyle/>
          <a:p>
            <a:pPr marL="428625" indent="-428625">
              <a:buFont typeface="Wingdings" panose="05000000000000000000" pitchFamily="2" charset="2"/>
              <a:buChar char="Ø"/>
            </a:pPr>
            <a:r>
              <a:rPr lang="bs-Latn-BA" altLang="sr-Latn-RS" b="1" dirty="0"/>
              <a:t>DIREKTNI SPORAZUM – priprema zahtjeva za ponudu</a:t>
            </a:r>
            <a:endParaRPr lang="bs-Latn-BA" altLang="sr-Latn-RS" i="1" dirty="0"/>
          </a:p>
        </p:txBody>
      </p:sp>
      <p:graphicFrame>
        <p:nvGraphicFramePr>
          <p:cNvPr id="5" name="Content Placeholder 4"/>
          <p:cNvGraphicFramePr>
            <a:graphicFrameLocks noGrp="1"/>
          </p:cNvGraphicFramePr>
          <p:nvPr>
            <p:ph idx="1"/>
          </p:nvPr>
        </p:nvGraphicFramePr>
        <p:xfrm>
          <a:off x="685800" y="2362200"/>
          <a:ext cx="8281949" cy="475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CB39CB5F-2226-41B6-8FAD-C68F0D52FD6E}" type="slidenum">
              <a:rPr lang="en-US" smtClean="0"/>
              <a:pPr>
                <a:defRPr/>
              </a:pPr>
              <a:t>21</a:t>
            </a:fld>
            <a:endParaRPr lang="en-US" dirty="0"/>
          </a:p>
        </p:txBody>
      </p:sp>
      <p:sp>
        <p:nvSpPr>
          <p:cNvPr id="6" name="Content Placeholder 2"/>
          <p:cNvSpPr txBox="1">
            <a:spLocks/>
          </p:cNvSpPr>
          <p:nvPr/>
        </p:nvSpPr>
        <p:spPr>
          <a:xfrm>
            <a:off x="508000" y="3067050"/>
            <a:ext cx="6446838" cy="2320925"/>
          </a:xfrm>
          <a:prstGeom prst="rect">
            <a:avLst/>
          </a:prstGeom>
        </p:spPr>
        <p:txBody>
          <a:bodyPr lIns="68580" tIns="34290" rIns="68580" bIns="3429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defRPr/>
            </a:pPr>
            <a:endParaRPr lang="bs-Latn-BA" sz="1350" dirty="0"/>
          </a:p>
        </p:txBody>
      </p:sp>
      <p:sp>
        <p:nvSpPr>
          <p:cNvPr id="17414" name="TextBox 1"/>
          <p:cNvSpPr txBox="1">
            <a:spLocks noChangeArrowheads="1"/>
          </p:cNvSpPr>
          <p:nvPr/>
        </p:nvSpPr>
        <p:spPr bwMode="auto">
          <a:xfrm>
            <a:off x="4191000" y="2574924"/>
            <a:ext cx="4953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hr-HR" altLang="sr-Latn-RS" sz="1800" dirty="0">
                <a:latin typeface="Arial" panose="020B0604020202020204" pitchFamily="34" charset="0"/>
              </a:rPr>
              <a:t>To mogu biti: inicijalne, informativne ponude, tehničke specifikacije – web stranice, telefon, katalozi...</a:t>
            </a:r>
          </a:p>
          <a:p>
            <a:pPr algn="just">
              <a:lnSpc>
                <a:spcPct val="100000"/>
              </a:lnSpc>
              <a:spcBef>
                <a:spcPct val="0"/>
              </a:spcBef>
              <a:buFontTx/>
              <a:buNone/>
            </a:pPr>
            <a:r>
              <a:rPr lang="hr-HR" altLang="sr-Latn-RS" sz="1800" dirty="0">
                <a:latin typeface="Arial" panose="020B0604020202020204" pitchFamily="34" charset="0"/>
              </a:rPr>
              <a:t>Istraživanje o cijenama, predmetu nabavke,stanju na tržištu,konkurenciji...</a:t>
            </a:r>
          </a:p>
        </p:txBody>
      </p:sp>
      <p:cxnSp>
        <p:nvCxnSpPr>
          <p:cNvPr id="7" name="Straight Arrow Connector 6"/>
          <p:cNvCxnSpPr/>
          <p:nvPr/>
        </p:nvCxnSpPr>
        <p:spPr>
          <a:xfrm>
            <a:off x="3048000" y="2667000"/>
            <a:ext cx="10668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320992"/>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322388" y="1195388"/>
            <a:ext cx="6683375" cy="476250"/>
          </a:xfrm>
        </p:spPr>
        <p:txBody>
          <a:bodyPr>
            <a:normAutofit fontScale="90000"/>
          </a:bodyPr>
          <a:lstStyle/>
          <a:p>
            <a:pPr marL="428625" indent="-428625">
              <a:buFont typeface="Wingdings" panose="05000000000000000000" pitchFamily="2" charset="2"/>
              <a:buChar char="Ø"/>
            </a:pPr>
            <a:r>
              <a:rPr lang="bs-Latn-BA" altLang="sr-Latn-RS" b="1"/>
              <a:t>DIREKTNI SPORAZUM </a:t>
            </a:r>
          </a:p>
        </p:txBody>
      </p:sp>
      <p:sp>
        <p:nvSpPr>
          <p:cNvPr id="3" name="Content Placeholder 2"/>
          <p:cNvSpPr>
            <a:spLocks noGrp="1"/>
          </p:cNvSpPr>
          <p:nvPr>
            <p:ph idx="1"/>
          </p:nvPr>
        </p:nvSpPr>
        <p:spPr>
          <a:xfrm>
            <a:off x="381000" y="2743200"/>
            <a:ext cx="8281988" cy="2211388"/>
          </a:xfrm>
          <a:solidFill>
            <a:schemeClr val="accent1">
              <a:lumMod val="50000"/>
            </a:schemeClr>
          </a:solidFill>
        </p:spPr>
        <p:txBody>
          <a:bodyPr>
            <a:noAutofit/>
          </a:bodyPr>
          <a:lstStyle/>
          <a:p>
            <a:pPr algn="just">
              <a:defRPr/>
            </a:pPr>
            <a:r>
              <a:rPr lang="bs-Latn-BA" sz="2400" b="1" dirty="0">
                <a:solidFill>
                  <a:schemeClr val="bg1"/>
                </a:solidFill>
              </a:rPr>
              <a:t>Nije obavezno imenovanje Komisije</a:t>
            </a:r>
          </a:p>
          <a:p>
            <a:pPr algn="just">
              <a:defRPr/>
            </a:pPr>
            <a:r>
              <a:rPr lang="bs-Latn-BA" sz="2400" b="1" dirty="0">
                <a:solidFill>
                  <a:schemeClr val="bg1"/>
                </a:solidFill>
              </a:rPr>
              <a:t>Poštivati opšte principe JN</a:t>
            </a:r>
          </a:p>
          <a:p>
            <a:pPr>
              <a:defRPr/>
            </a:pPr>
            <a:r>
              <a:rPr lang="bs-Latn-BA" sz="2400" b="1" dirty="0">
                <a:solidFill>
                  <a:schemeClr val="bg1"/>
                </a:solidFill>
              </a:rPr>
              <a:t>Žalba nije moguća</a:t>
            </a:r>
          </a:p>
          <a:p>
            <a:pPr algn="just">
              <a:defRPr/>
            </a:pPr>
            <a:r>
              <a:rPr lang="bs-Latn-BA" sz="2400" b="1" dirty="0">
                <a:solidFill>
                  <a:schemeClr val="bg1"/>
                </a:solidFill>
              </a:rPr>
              <a:t>Rokovi zakonski nisu definisani</a:t>
            </a:r>
          </a:p>
          <a:p>
            <a:pPr marL="0" indent="0" algn="just">
              <a:buFont typeface="Arial" panose="020B0604020202020204" pitchFamily="34" charset="0"/>
              <a:buNone/>
              <a:defRPr/>
            </a:pPr>
            <a:endParaRPr lang="pl-PL" sz="2100" dirty="0"/>
          </a:p>
          <a:p>
            <a:pPr>
              <a:defRPr/>
            </a:pPr>
            <a:endParaRPr lang="bs-Latn-BA" sz="1800" dirty="0"/>
          </a:p>
        </p:txBody>
      </p:sp>
      <p:sp>
        <p:nvSpPr>
          <p:cNvPr id="4" name="Slide Number Placeholder 3"/>
          <p:cNvSpPr>
            <a:spLocks noGrp="1"/>
          </p:cNvSpPr>
          <p:nvPr>
            <p:ph type="sldNum" sz="quarter" idx="12"/>
          </p:nvPr>
        </p:nvSpPr>
        <p:spPr/>
        <p:txBody>
          <a:bodyPr/>
          <a:lstStyle/>
          <a:p>
            <a:pPr>
              <a:defRPr/>
            </a:pPr>
            <a:fld id="{77AEE900-4C7F-43C3-BF55-0056BC3FE6F6}" type="slidenum">
              <a:rPr lang="en-US" smtClean="0"/>
              <a:pPr>
                <a:defRPr/>
              </a:pPr>
              <a:t>22</a:t>
            </a:fld>
            <a:endParaRPr lang="en-US" dirty="0"/>
          </a:p>
        </p:txBody>
      </p:sp>
      <p:sp>
        <p:nvSpPr>
          <p:cNvPr id="6" name="Content Placeholder 2"/>
          <p:cNvSpPr txBox="1">
            <a:spLocks/>
          </p:cNvSpPr>
          <p:nvPr/>
        </p:nvSpPr>
        <p:spPr>
          <a:xfrm>
            <a:off x="508000" y="3067050"/>
            <a:ext cx="6446838" cy="2320925"/>
          </a:xfrm>
          <a:prstGeom prst="rect">
            <a:avLst/>
          </a:prstGeom>
        </p:spPr>
        <p:txBody>
          <a:bodyPr lIns="68580" tIns="34290" rIns="68580" bIns="3429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defRPr/>
            </a:pPr>
            <a:endParaRPr lang="bs-Latn-BA" sz="1350" dirty="0"/>
          </a:p>
        </p:txBody>
      </p:sp>
    </p:spTree>
    <p:extLst>
      <p:ext uri="{BB962C8B-B14F-4D97-AF65-F5344CB8AC3E}">
        <p14:creationId xmlns:p14="http://schemas.microsoft.com/office/powerpoint/2010/main" val="192992581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1066800"/>
            <a:ext cx="7620000" cy="76200"/>
          </a:xfrm>
        </p:spPr>
        <p:txBody>
          <a:bodyPr>
            <a:normAutofit fontScale="90000"/>
          </a:bodyPr>
          <a:lstStyle/>
          <a:p>
            <a:pPr algn="ctr" eaLnBrk="1" hangingPunct="1"/>
            <a:r>
              <a:rPr lang="bs-Latn-BA" altLang="sr-Latn-RS" sz="2800" b="1"/>
              <a:t>POSTUPCI MALE VRIJEDNOSTI</a:t>
            </a:r>
            <a:br>
              <a:rPr lang="bs-Latn-BA" altLang="sr-Latn-RS" sz="2800" b="1"/>
            </a:br>
            <a:r>
              <a:rPr lang="pl-PL" altLang="sr-Latn-RS" sz="2800" b="1"/>
              <a:t>DIREKTNI SPORAZUM</a:t>
            </a:r>
            <a:br>
              <a:rPr lang="bs-Latn-BA" altLang="sr-Latn-RS" sz="2400" b="1"/>
            </a:br>
            <a:endParaRPr lang="bs-Latn-BA" altLang="sr-Latn-RS" sz="2800"/>
          </a:p>
        </p:txBody>
      </p:sp>
      <p:sp>
        <p:nvSpPr>
          <p:cNvPr id="19459" name="Slide Number Placeholder 2"/>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9AD74B56-F2E2-411B-9B74-CEBAB250094F}" type="slidenum">
              <a:rPr lang="en-US" altLang="sr-Latn-RS" sz="1200" smtClean="0">
                <a:solidFill>
                  <a:srgbClr val="FFFFFF"/>
                </a:solidFill>
              </a:rPr>
              <a:pPr algn="l">
                <a:lnSpc>
                  <a:spcPct val="100000"/>
                </a:lnSpc>
                <a:spcBef>
                  <a:spcPct val="0"/>
                </a:spcBef>
                <a:buFontTx/>
                <a:buNone/>
              </a:pPr>
              <a:t>23</a:t>
            </a:fld>
            <a:endParaRPr lang="en-US" altLang="sr-Latn-RS" sz="1200">
              <a:solidFill>
                <a:srgbClr val="FFFFFF"/>
              </a:solidFill>
            </a:endParaRPr>
          </a:p>
        </p:txBody>
      </p:sp>
      <p:graphicFrame>
        <p:nvGraphicFramePr>
          <p:cNvPr id="7" name="Diagram 6"/>
          <p:cNvGraphicFramePr/>
          <p:nvPr/>
        </p:nvGraphicFramePr>
        <p:xfrm>
          <a:off x="152400" y="2171700"/>
          <a:ext cx="5138596"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9461" name="Group 8"/>
          <p:cNvGrpSpPr>
            <a:grpSpLocks/>
          </p:cNvGrpSpPr>
          <p:nvPr/>
        </p:nvGrpSpPr>
        <p:grpSpPr bwMode="auto">
          <a:xfrm>
            <a:off x="457200" y="1503363"/>
            <a:ext cx="8229600" cy="5218112"/>
            <a:chOff x="-282575" y="-338127"/>
            <a:chExt cx="7064372" cy="4794111"/>
          </a:xfrm>
        </p:grpSpPr>
        <p:sp>
          <p:nvSpPr>
            <p:cNvPr id="10" name="Oval 9"/>
            <p:cNvSpPr/>
            <p:nvPr/>
          </p:nvSpPr>
          <p:spPr>
            <a:xfrm>
              <a:off x="-282575" y="-338127"/>
              <a:ext cx="7064372" cy="4794111"/>
            </a:xfrm>
            <a:prstGeom prst="ellipse">
              <a:avLst/>
            </a:prstGeom>
            <a:solidFill>
              <a:srgbClr val="FFFF00">
                <a:alpha val="50000"/>
              </a:srgbClr>
            </a:solidFill>
          </p:spPr>
          <p:style>
            <a:lnRef idx="2">
              <a:schemeClr val="lt2">
                <a:hueOff val="0"/>
                <a:satOff val="0"/>
                <a:lumOff val="0"/>
                <a:alphaOff val="0"/>
              </a:schemeClr>
            </a:lnRef>
            <a:fillRef idx="1">
              <a:schemeClr val="dk2">
                <a:alpha val="50000"/>
                <a:hueOff val="0"/>
                <a:satOff val="0"/>
                <a:lumOff val="0"/>
                <a:alphaOff val="0"/>
              </a:schemeClr>
            </a:fillRef>
            <a:effectRef idx="0">
              <a:schemeClr val="dk2">
                <a:alpha val="50000"/>
                <a:hueOff val="0"/>
                <a:satOff val="0"/>
                <a:lumOff val="0"/>
                <a:alphaOff val="0"/>
              </a:schemeClr>
            </a:effectRef>
            <a:fontRef idx="minor">
              <a:schemeClr val="tx1"/>
            </a:fontRef>
          </p:style>
          <p:txBody>
            <a:bodyPr/>
            <a:lstStyle/>
            <a:p>
              <a:endParaRPr lang="bs-Latn-BA"/>
            </a:p>
          </p:txBody>
        </p:sp>
        <p:sp>
          <p:nvSpPr>
            <p:cNvPr id="11" name="Oval 4"/>
            <p:cNvSpPr/>
            <p:nvPr/>
          </p:nvSpPr>
          <p:spPr>
            <a:xfrm>
              <a:off x="763999" y="-241866"/>
              <a:ext cx="4795434" cy="4264674"/>
            </a:xfrm>
            <a:prstGeom prst="rect">
              <a:avLst/>
            </a:prstGeom>
          </p:spPr>
          <p:style>
            <a:lnRef idx="0">
              <a:scrgbClr r="0" g="0" b="0"/>
            </a:lnRef>
            <a:fillRef idx="0">
              <a:scrgbClr r="0" g="0" b="0"/>
            </a:fillRef>
            <a:effectRef idx="0">
              <a:scrgbClr r="0" g="0" b="0"/>
            </a:effectRef>
            <a:fontRef idx="minor">
              <a:schemeClr val="tx1"/>
            </a:fontRef>
          </p:style>
          <p:txBody>
            <a:bodyPr lIns="0" tIns="0" rIns="0" bIns="0" anchor="ctr" anchorCtr="1"/>
            <a:lstStyle>
              <a:lvl1pPr defTabSz="1066800">
                <a:defRPr>
                  <a:solidFill>
                    <a:schemeClr val="tx1"/>
                  </a:solidFill>
                  <a:latin typeface="Arial" panose="020B0604020202020204" pitchFamily="34" charset="0"/>
                  <a:cs typeface="Arial" panose="020B0604020202020204" pitchFamily="34" charset="0"/>
                </a:defRPr>
              </a:lvl1pPr>
              <a:lvl2pPr marL="342900" indent="-342900" defTabSz="1066800">
                <a:defRPr>
                  <a:solidFill>
                    <a:schemeClr val="tx1"/>
                  </a:solidFill>
                  <a:latin typeface="Arial" panose="020B0604020202020204" pitchFamily="34" charset="0"/>
                  <a:cs typeface="Arial" panose="020B0604020202020204" pitchFamily="34" charset="0"/>
                </a:defRPr>
              </a:lvl2pPr>
              <a:lvl3pPr marL="1143000" indent="-228600" defTabSz="1066800">
                <a:defRPr>
                  <a:solidFill>
                    <a:schemeClr val="tx1"/>
                  </a:solidFill>
                  <a:latin typeface="Arial" panose="020B0604020202020204" pitchFamily="34" charset="0"/>
                  <a:cs typeface="Arial" panose="020B0604020202020204" pitchFamily="34" charset="0"/>
                </a:defRPr>
              </a:lvl3pPr>
              <a:lvl4pPr marL="1600200" indent="-228600" defTabSz="1066800">
                <a:defRPr>
                  <a:solidFill>
                    <a:schemeClr val="tx1"/>
                  </a:solidFill>
                  <a:latin typeface="Arial" panose="020B0604020202020204" pitchFamily="34" charset="0"/>
                  <a:cs typeface="Arial" panose="020B0604020202020204" pitchFamily="34" charset="0"/>
                </a:defRPr>
              </a:lvl4pPr>
              <a:lvl5pPr marL="2057400" indent="-228600" defTabSz="106680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Aft>
                  <a:spcPct val="35000"/>
                </a:spcAft>
                <a:defRPr/>
              </a:pPr>
              <a:endParaRPr lang="bs-Latn-BA" altLang="sr-Latn-RS" sz="2400" b="1" dirty="0">
                <a:latin typeface="Calibri" panose="020F0502020204030204" pitchFamily="34" charset="0"/>
              </a:endParaRPr>
            </a:p>
            <a:p>
              <a:pPr>
                <a:lnSpc>
                  <a:spcPct val="90000"/>
                </a:lnSpc>
                <a:spcAft>
                  <a:spcPct val="35000"/>
                </a:spcAft>
                <a:defRPr/>
              </a:pPr>
              <a:r>
                <a:rPr lang="bs-Latn-BA" altLang="sr-Latn-RS" sz="2400" b="1" dirty="0">
                  <a:latin typeface="Calibri" panose="020F0502020204030204" pitchFamily="34" charset="0"/>
                </a:rPr>
                <a:t>                      </a:t>
              </a:r>
              <a:r>
                <a:rPr lang="bs-Latn-BA" altLang="sr-Latn-RS" sz="2400" b="1" dirty="0">
                  <a:solidFill>
                    <a:schemeClr val="accent1">
                      <a:lumMod val="75000"/>
                    </a:schemeClr>
                  </a:solidFill>
                  <a:latin typeface="Calibri" panose="020F0502020204030204" pitchFamily="34" charset="0"/>
                </a:rPr>
                <a:t>Značajne izmjene</a:t>
              </a:r>
            </a:p>
            <a:p>
              <a:pPr lvl="1">
                <a:lnSpc>
                  <a:spcPct val="90000"/>
                </a:lnSpc>
                <a:spcAft>
                  <a:spcPct val="15000"/>
                </a:spcAft>
                <a:buFont typeface="Arial" panose="020B0604020202020204" pitchFamily="34" charset="0"/>
                <a:buChar char="•"/>
                <a:defRPr/>
              </a:pPr>
              <a:r>
                <a:rPr lang="bs-Latn-BA" altLang="sr-Latn-RS" sz="1900" dirty="0">
                  <a:latin typeface="Calibri" panose="020F0502020204030204" pitchFamily="34" charset="0"/>
                </a:rPr>
                <a:t>U član 18. postojećeg ZJN se dodaje stav koji glasi da UO </a:t>
              </a:r>
              <a:r>
                <a:rPr lang="bs-Latn-BA" altLang="sr-Latn-RS" sz="1900" b="1" dirty="0">
                  <a:latin typeface="Calibri" panose="020F0502020204030204" pitchFamily="34" charset="0"/>
                </a:rPr>
                <a:t>ne donosi </a:t>
              </a:r>
              <a:r>
                <a:rPr lang="bs-Latn-BA" altLang="sr-Latn-RS" sz="1900" dirty="0">
                  <a:latin typeface="Calibri" panose="020F0502020204030204" pitchFamily="34" charset="0"/>
                </a:rPr>
                <a:t>Odluku ili rješenje o pokretanju postupka u pisanom obliku</a:t>
              </a:r>
            </a:p>
            <a:p>
              <a:pPr lvl="1">
                <a:lnSpc>
                  <a:spcPct val="90000"/>
                </a:lnSpc>
                <a:spcAft>
                  <a:spcPct val="15000"/>
                </a:spcAft>
                <a:defRPr/>
              </a:pPr>
              <a:endParaRPr lang="bs-Latn-BA" altLang="sr-Latn-RS" sz="1900" dirty="0">
                <a:latin typeface="Calibri" panose="020F0502020204030204" pitchFamily="34" charset="0"/>
              </a:endParaRPr>
            </a:p>
            <a:p>
              <a:pPr lvl="1">
                <a:lnSpc>
                  <a:spcPct val="90000"/>
                </a:lnSpc>
                <a:spcAft>
                  <a:spcPct val="15000"/>
                </a:spcAft>
                <a:buFont typeface="Arial" panose="020B0604020202020204" pitchFamily="34" charset="0"/>
                <a:buChar char="•"/>
                <a:defRPr/>
              </a:pPr>
              <a:r>
                <a:rPr lang="bs-Latn-BA" altLang="sr-Latn-RS" sz="1900" dirty="0">
                  <a:latin typeface="Calibri" panose="020F0502020204030204" pitchFamily="34" charset="0"/>
                </a:rPr>
                <a:t>Definisano da ukupna PVN istovrsnih na godišnjem nivou nije veća od 10.000 KM</a:t>
              </a:r>
            </a:p>
            <a:p>
              <a:pPr lvl="1">
                <a:lnSpc>
                  <a:spcPct val="90000"/>
                </a:lnSpc>
                <a:spcAft>
                  <a:spcPct val="15000"/>
                </a:spcAft>
                <a:defRPr/>
              </a:pPr>
              <a:endParaRPr lang="bs-Latn-BA" altLang="sr-Latn-RS" sz="1900" dirty="0">
                <a:latin typeface="Calibri" panose="020F0502020204030204" pitchFamily="34" charset="0"/>
              </a:endParaRPr>
            </a:p>
            <a:p>
              <a:pPr lvl="1">
                <a:lnSpc>
                  <a:spcPct val="90000"/>
                </a:lnSpc>
                <a:spcAft>
                  <a:spcPct val="15000"/>
                </a:spcAft>
                <a:buFont typeface="Arial" panose="020B0604020202020204" pitchFamily="34" charset="0"/>
                <a:buChar char="•"/>
                <a:defRPr/>
              </a:pPr>
              <a:r>
                <a:rPr lang="bs-Latn-BA" altLang="sr-Latn-RS" sz="1900" dirty="0">
                  <a:latin typeface="Calibri" panose="020F0502020204030204" pitchFamily="34" charset="0"/>
                </a:rPr>
                <a:t>Mogućnost traženja ponude putem portala JN od jednog ili više privrednih subjekata – otvoreni/zatvoreni direktni sporazum</a:t>
              </a:r>
            </a:p>
            <a:p>
              <a:pPr lvl="1">
                <a:lnSpc>
                  <a:spcPct val="90000"/>
                </a:lnSpc>
                <a:spcAft>
                  <a:spcPct val="15000"/>
                </a:spcAft>
                <a:defRPr/>
              </a:pPr>
              <a:endParaRPr lang="bs-Latn-BA" altLang="sr-Latn-RS" sz="1900" dirty="0">
                <a:latin typeface="Calibri" panose="020F0502020204030204" pitchFamily="34" charset="0"/>
              </a:endParaRPr>
            </a:p>
            <a:p>
              <a:pPr marL="342900" indent="-342900">
                <a:buFont typeface="Arial" panose="020B0604020202020204" pitchFamily="34" charset="0"/>
                <a:buChar char="•"/>
                <a:defRPr/>
              </a:pPr>
              <a:r>
                <a:rPr lang="bs-Latn-BA" altLang="sr-Latn-RS" sz="1900" dirty="0">
                  <a:latin typeface="Calibri" panose="020F0502020204030204" pitchFamily="34" charset="0"/>
                </a:rPr>
                <a:t>Jasno definisano da žalba nije dopuštena</a:t>
              </a:r>
              <a:r>
                <a:rPr lang="hr-HR" altLang="sr-Latn-RS" sz="1900" dirty="0">
                  <a:latin typeface="Calibri" panose="020F0502020204030204" pitchFamily="34" charset="0"/>
                </a:rPr>
                <a:t> – član 101. stav (6) </a:t>
              </a:r>
              <a:endParaRPr lang="bs-Latn-BA" altLang="sr-Latn-RS" sz="1900" dirty="0">
                <a:latin typeface="Calibri" panose="020F0502020204030204" pitchFamily="34" charset="0"/>
              </a:endParaRPr>
            </a:p>
            <a:p>
              <a:pPr marL="0" lvl="1" indent="0">
                <a:lnSpc>
                  <a:spcPct val="90000"/>
                </a:lnSpc>
                <a:spcAft>
                  <a:spcPct val="15000"/>
                </a:spcAft>
                <a:defRPr/>
              </a:pPr>
              <a:endParaRPr lang="bs-Latn-BA" altLang="sr-Latn-RS" sz="1900" dirty="0">
                <a:latin typeface="Calibri" panose="020F0502020204030204" pitchFamily="34" charset="0"/>
              </a:endParaRPr>
            </a:p>
            <a:p>
              <a:pPr lvl="1">
                <a:lnSpc>
                  <a:spcPct val="90000"/>
                </a:lnSpc>
                <a:spcAft>
                  <a:spcPct val="15000"/>
                </a:spcAft>
                <a:buFont typeface="Arial" panose="020B0604020202020204" pitchFamily="34" charset="0"/>
                <a:buChar char="•"/>
                <a:defRPr/>
              </a:pPr>
              <a:r>
                <a:rPr lang="bs-Latn-BA" altLang="sr-Latn-RS" sz="1900" dirty="0">
                  <a:latin typeface="Calibri" panose="020F0502020204030204" pitchFamily="34" charset="0"/>
                </a:rPr>
                <a:t>Nije propisana obaveza zaključivanja ugovora </a:t>
              </a:r>
            </a:p>
            <a:p>
              <a:pPr lvl="1">
                <a:lnSpc>
                  <a:spcPct val="90000"/>
                </a:lnSpc>
                <a:spcAft>
                  <a:spcPct val="15000"/>
                </a:spcAft>
                <a:buFontTx/>
                <a:buChar char="•"/>
                <a:defRPr/>
              </a:pPr>
              <a:endParaRPr lang="bs-Latn-BA" altLang="sr-Latn-RS" sz="1900" dirty="0">
                <a:latin typeface="Calibri" panose="020F0502020204030204" pitchFamily="34" charset="0"/>
              </a:endParaRPr>
            </a:p>
          </p:txBody>
        </p:sp>
      </p:grpSp>
    </p:spTree>
    <p:extLst>
      <p:ext uri="{BB962C8B-B14F-4D97-AF65-F5344CB8AC3E}">
        <p14:creationId xmlns:p14="http://schemas.microsoft.com/office/powerpoint/2010/main" val="1090726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3400" y="1066800"/>
            <a:ext cx="7620000" cy="76200"/>
          </a:xfrm>
        </p:spPr>
        <p:txBody>
          <a:bodyPr>
            <a:normAutofit fontScale="90000"/>
          </a:bodyPr>
          <a:lstStyle/>
          <a:p>
            <a:pPr algn="ctr" eaLnBrk="1" hangingPunct="1"/>
            <a:r>
              <a:rPr lang="bs-Latn-BA" altLang="sr-Latn-RS" sz="2800" b="1"/>
              <a:t>POSTUPCI MALE VRIJEDNOSTI</a:t>
            </a:r>
            <a:br>
              <a:rPr lang="bs-Latn-BA" altLang="sr-Latn-RS" sz="2800" b="1"/>
            </a:br>
            <a:r>
              <a:rPr lang="pl-PL" altLang="sr-Latn-RS" sz="2800" b="1"/>
              <a:t>DIREKTNI SPORAZUM</a:t>
            </a:r>
            <a:br>
              <a:rPr lang="bs-Latn-BA" altLang="sr-Latn-RS" sz="2400" b="1"/>
            </a:br>
            <a:endParaRPr lang="bs-Latn-BA" altLang="sr-Latn-RS" sz="2800"/>
          </a:p>
        </p:txBody>
      </p:sp>
      <p:sp>
        <p:nvSpPr>
          <p:cNvPr id="20483" name="Slide Number Placeholder 2"/>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19E47245-D1DA-44CE-86F3-E6AF81F8FBFF}" type="slidenum">
              <a:rPr lang="en-US" altLang="sr-Latn-RS" sz="1200" smtClean="0">
                <a:solidFill>
                  <a:srgbClr val="FFFFFF"/>
                </a:solidFill>
              </a:rPr>
              <a:pPr algn="l">
                <a:lnSpc>
                  <a:spcPct val="100000"/>
                </a:lnSpc>
                <a:spcBef>
                  <a:spcPct val="0"/>
                </a:spcBef>
                <a:buFontTx/>
                <a:buNone/>
              </a:pPr>
              <a:t>24</a:t>
            </a:fld>
            <a:endParaRPr lang="en-US" altLang="sr-Latn-RS" sz="1200">
              <a:solidFill>
                <a:srgbClr val="FFFFFF"/>
              </a:solidFill>
            </a:endParaRPr>
          </a:p>
        </p:txBody>
      </p:sp>
      <p:graphicFrame>
        <p:nvGraphicFramePr>
          <p:cNvPr id="7" name="Diagram 6"/>
          <p:cNvGraphicFramePr/>
          <p:nvPr/>
        </p:nvGraphicFramePr>
        <p:xfrm>
          <a:off x="152400" y="2171700"/>
          <a:ext cx="5138596"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0485" name="Group 8"/>
          <p:cNvGrpSpPr>
            <a:grpSpLocks/>
          </p:cNvGrpSpPr>
          <p:nvPr/>
        </p:nvGrpSpPr>
        <p:grpSpPr bwMode="auto">
          <a:xfrm>
            <a:off x="457200" y="1295400"/>
            <a:ext cx="7391400" cy="5002213"/>
            <a:chOff x="-282575" y="-545852"/>
            <a:chExt cx="7064372" cy="5001836"/>
          </a:xfrm>
        </p:grpSpPr>
        <p:sp>
          <p:nvSpPr>
            <p:cNvPr id="10" name="Oval 9"/>
            <p:cNvSpPr/>
            <p:nvPr/>
          </p:nvSpPr>
          <p:spPr>
            <a:xfrm>
              <a:off x="-282575" y="-337905"/>
              <a:ext cx="7064372" cy="4793889"/>
            </a:xfrm>
            <a:prstGeom prst="ellipse">
              <a:avLst/>
            </a:prstGeom>
            <a:solidFill>
              <a:srgbClr val="FFFF00">
                <a:alpha val="50000"/>
              </a:srgbClr>
            </a:solidFill>
          </p:spPr>
          <p:style>
            <a:lnRef idx="2">
              <a:schemeClr val="lt2">
                <a:hueOff val="0"/>
                <a:satOff val="0"/>
                <a:lumOff val="0"/>
                <a:alphaOff val="0"/>
              </a:schemeClr>
            </a:lnRef>
            <a:fillRef idx="1">
              <a:schemeClr val="dk2">
                <a:alpha val="50000"/>
                <a:hueOff val="0"/>
                <a:satOff val="0"/>
                <a:lumOff val="0"/>
                <a:alphaOff val="0"/>
              </a:schemeClr>
            </a:fillRef>
            <a:effectRef idx="0">
              <a:schemeClr val="dk2">
                <a:alpha val="50000"/>
                <a:hueOff val="0"/>
                <a:satOff val="0"/>
                <a:lumOff val="0"/>
                <a:alphaOff val="0"/>
              </a:schemeClr>
            </a:effectRef>
            <a:fontRef idx="minor">
              <a:schemeClr val="tx1"/>
            </a:fontRef>
          </p:style>
          <p:txBody>
            <a:bodyPr/>
            <a:lstStyle/>
            <a:p>
              <a:endParaRPr lang="bs-Latn-BA"/>
            </a:p>
          </p:txBody>
        </p:sp>
        <p:sp>
          <p:nvSpPr>
            <p:cNvPr id="11" name="Oval 4"/>
            <p:cNvSpPr/>
            <p:nvPr/>
          </p:nvSpPr>
          <p:spPr>
            <a:xfrm>
              <a:off x="532195" y="-545852"/>
              <a:ext cx="5798975" cy="4263704"/>
            </a:xfrm>
            <a:prstGeom prst="rect">
              <a:avLst/>
            </a:prstGeom>
          </p:spPr>
          <p:style>
            <a:lnRef idx="0">
              <a:scrgbClr r="0" g="0" b="0"/>
            </a:lnRef>
            <a:fillRef idx="0">
              <a:scrgbClr r="0" g="0" b="0"/>
            </a:fillRef>
            <a:effectRef idx="0">
              <a:scrgbClr r="0" g="0" b="0"/>
            </a:effectRef>
            <a:fontRef idx="minor">
              <a:schemeClr val="tx1"/>
            </a:fontRef>
          </p:style>
          <p:txBody>
            <a:bodyPr lIns="0" tIns="0" rIns="0" bIns="0" anchor="ctr" anchorCtr="1"/>
            <a:lstStyle>
              <a:lvl1pPr defTabSz="1066800">
                <a:defRPr>
                  <a:solidFill>
                    <a:schemeClr val="tx1"/>
                  </a:solidFill>
                  <a:latin typeface="Arial" panose="020B0604020202020204" pitchFamily="34" charset="0"/>
                  <a:cs typeface="Arial" panose="020B0604020202020204" pitchFamily="34" charset="0"/>
                </a:defRPr>
              </a:lvl1pPr>
              <a:lvl2pPr marL="342900" indent="-342900" defTabSz="1066800">
                <a:defRPr>
                  <a:solidFill>
                    <a:schemeClr val="tx1"/>
                  </a:solidFill>
                  <a:latin typeface="Arial" panose="020B0604020202020204" pitchFamily="34" charset="0"/>
                  <a:cs typeface="Arial" panose="020B0604020202020204" pitchFamily="34" charset="0"/>
                </a:defRPr>
              </a:lvl2pPr>
              <a:lvl3pPr marL="1143000" indent="-228600" defTabSz="1066800">
                <a:defRPr>
                  <a:solidFill>
                    <a:schemeClr val="tx1"/>
                  </a:solidFill>
                  <a:latin typeface="Arial" panose="020B0604020202020204" pitchFamily="34" charset="0"/>
                  <a:cs typeface="Arial" panose="020B0604020202020204" pitchFamily="34" charset="0"/>
                </a:defRPr>
              </a:lvl3pPr>
              <a:lvl4pPr marL="1600200" indent="-228600" defTabSz="1066800">
                <a:defRPr>
                  <a:solidFill>
                    <a:schemeClr val="tx1"/>
                  </a:solidFill>
                  <a:latin typeface="Arial" panose="020B0604020202020204" pitchFamily="34" charset="0"/>
                  <a:cs typeface="Arial" panose="020B0604020202020204" pitchFamily="34" charset="0"/>
                </a:defRPr>
              </a:lvl4pPr>
              <a:lvl5pPr marL="2057400" indent="-228600" defTabSz="106680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Aft>
                  <a:spcPct val="35000"/>
                </a:spcAft>
                <a:defRPr/>
              </a:pPr>
              <a:endParaRPr lang="bs-Latn-BA" altLang="sr-Latn-RS" sz="2400" b="1" dirty="0">
                <a:latin typeface="Calibri" panose="020F0502020204030204" pitchFamily="34" charset="0"/>
              </a:endParaRPr>
            </a:p>
            <a:p>
              <a:pPr marL="0" lvl="1" indent="0">
                <a:lnSpc>
                  <a:spcPct val="90000"/>
                </a:lnSpc>
                <a:spcAft>
                  <a:spcPct val="15000"/>
                </a:spcAft>
                <a:defRPr/>
              </a:pPr>
              <a:r>
                <a:rPr lang="bs-Latn-BA" altLang="sr-Latn-RS" sz="2000" b="1" dirty="0">
                  <a:latin typeface="Calibri" panose="020F0502020204030204" pitchFamily="34" charset="0"/>
                </a:rPr>
                <a:t>Danom početka primjene ZIZDJN – od 10.12.2022.godine  prestao da važi</a:t>
              </a:r>
            </a:p>
            <a:p>
              <a:pPr marL="0" lvl="1" indent="0">
                <a:lnSpc>
                  <a:spcPct val="90000"/>
                </a:lnSpc>
                <a:spcAft>
                  <a:spcPct val="15000"/>
                </a:spcAft>
                <a:defRPr/>
              </a:pPr>
              <a:endParaRPr lang="bs-Latn-BA" altLang="sr-Latn-RS" sz="2400" b="1" dirty="0">
                <a:latin typeface="Calibri" panose="020F0502020204030204" pitchFamily="34" charset="0"/>
              </a:endParaRPr>
            </a:p>
            <a:p>
              <a:pPr marL="0" lvl="1" indent="0">
                <a:lnSpc>
                  <a:spcPct val="90000"/>
                </a:lnSpc>
                <a:spcAft>
                  <a:spcPct val="15000"/>
                </a:spcAft>
                <a:defRPr/>
              </a:pPr>
              <a:r>
                <a:rPr lang="hr-HR" dirty="0"/>
                <a:t>b) Pravilnik o postupku direktnog sporazuma </a:t>
              </a:r>
            </a:p>
            <a:p>
              <a:pPr marL="0" lvl="1" indent="0">
                <a:lnSpc>
                  <a:spcPct val="90000"/>
                </a:lnSpc>
                <a:spcAft>
                  <a:spcPct val="15000"/>
                </a:spcAft>
                <a:defRPr/>
              </a:pPr>
              <a:r>
                <a:rPr lang="hr-HR" dirty="0"/>
                <a:t>(„Službeni glasnik BiH“, broj: 90/14).</a:t>
              </a:r>
              <a:endParaRPr lang="bs-Latn-BA" dirty="0"/>
            </a:p>
            <a:p>
              <a:pPr lvl="1">
                <a:lnSpc>
                  <a:spcPct val="90000"/>
                </a:lnSpc>
                <a:spcAft>
                  <a:spcPct val="15000"/>
                </a:spcAft>
                <a:buFont typeface="Arial" panose="020B0604020202020204" pitchFamily="34" charset="0"/>
                <a:buChar char="•"/>
                <a:defRPr/>
              </a:pPr>
              <a:endParaRPr lang="bs-Latn-BA" altLang="sr-Latn-RS" sz="1900" dirty="0">
                <a:latin typeface="Calibri" panose="020F0502020204030204" pitchFamily="34" charset="0"/>
              </a:endParaRPr>
            </a:p>
            <a:p>
              <a:pPr lvl="1">
                <a:lnSpc>
                  <a:spcPct val="90000"/>
                </a:lnSpc>
                <a:spcAft>
                  <a:spcPct val="15000"/>
                </a:spcAft>
                <a:buFontTx/>
                <a:buChar char="•"/>
                <a:defRPr/>
              </a:pPr>
              <a:endParaRPr lang="bs-Latn-BA" altLang="sr-Latn-RS" sz="1900" dirty="0">
                <a:latin typeface="Calibri" panose="020F0502020204030204" pitchFamily="34" charset="0"/>
              </a:endParaRPr>
            </a:p>
          </p:txBody>
        </p:sp>
      </p:grpSp>
      <p:pic>
        <p:nvPicPr>
          <p:cNvPr id="20486"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16057" y="4169568"/>
            <a:ext cx="2414587"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44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685801" y="1011205"/>
          <a:ext cx="7828155" cy="4611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522288" y="1919288"/>
            <a:ext cx="8281987" cy="3579812"/>
          </a:xfrm>
        </p:spPr>
        <p:txBody>
          <a:bodyPr>
            <a:noAutofit/>
          </a:bodyPr>
          <a:lstStyle/>
          <a:p>
            <a:pPr marL="0" indent="0" algn="just">
              <a:buFont typeface="Arial" panose="020B0604020202020204" pitchFamily="34" charset="0"/>
              <a:buNone/>
              <a:defRPr/>
            </a:pPr>
            <a:endParaRPr lang="bs-Latn-BA" sz="2100" dirty="0"/>
          </a:p>
          <a:p>
            <a:pPr marL="0" indent="0" algn="just">
              <a:buFont typeface="Arial" panose="020B0604020202020204" pitchFamily="34" charset="0"/>
              <a:buNone/>
              <a:defRPr/>
            </a:pPr>
            <a:endParaRPr lang="pl-PL" sz="2100" dirty="0"/>
          </a:p>
          <a:p>
            <a:pPr>
              <a:defRPr/>
            </a:pPr>
            <a:endParaRPr lang="bs-Latn-BA" sz="1800" dirty="0"/>
          </a:p>
        </p:txBody>
      </p:sp>
      <p:sp>
        <p:nvSpPr>
          <p:cNvPr id="6" name="Content Placeholder 2"/>
          <p:cNvSpPr txBox="1">
            <a:spLocks/>
          </p:cNvSpPr>
          <p:nvPr/>
        </p:nvSpPr>
        <p:spPr>
          <a:xfrm>
            <a:off x="508000" y="3067050"/>
            <a:ext cx="6446838" cy="2320925"/>
          </a:xfrm>
          <a:prstGeom prst="rect">
            <a:avLst/>
          </a:prstGeom>
        </p:spPr>
        <p:txBody>
          <a:bodyPr lIns="68580" tIns="34290" rIns="68580" bIns="3429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defRPr/>
            </a:pPr>
            <a:endParaRPr lang="bs-Latn-BA" sz="1350" dirty="0"/>
          </a:p>
        </p:txBody>
      </p:sp>
    </p:spTree>
    <p:extLst>
      <p:ext uri="{BB962C8B-B14F-4D97-AF65-F5344CB8AC3E}">
        <p14:creationId xmlns:p14="http://schemas.microsoft.com/office/powerpoint/2010/main" val="1529574780"/>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778950"/>
            <a:ext cx="7924800" cy="655638"/>
          </a:xfrm>
        </p:spPr>
        <p:txBody>
          <a:bodyPr>
            <a:normAutofit fontScale="90000"/>
          </a:bodyPr>
          <a:lstStyle/>
          <a:p>
            <a:pPr algn="ctr" eaLnBrk="1" hangingPunct="1"/>
            <a:r>
              <a:rPr lang="bs-Latn-BA" altLang="sr-Latn-RS" sz="2800" b="1" dirty="0">
                <a:latin typeface="Cambria" panose="02040503050406030204" pitchFamily="18" charset="0"/>
                <a:ea typeface="Cambria" panose="02040503050406030204" pitchFamily="18" charset="0"/>
                <a:cs typeface="Cambria" panose="02040503050406030204" pitchFamily="18" charset="0"/>
              </a:rPr>
              <a:t>POSTUPCI MALE VRIJEDNOSTI</a:t>
            </a:r>
            <a:br>
              <a:rPr lang="bs-Latn-BA" altLang="sr-Latn-RS" sz="2400" dirty="0">
                <a:solidFill>
                  <a:srgbClr val="000000"/>
                </a:solidFill>
                <a:latin typeface="Cambria" panose="02040503050406030204" pitchFamily="18" charset="0"/>
                <a:ea typeface="Cambria" panose="02040503050406030204" pitchFamily="18" charset="0"/>
                <a:cs typeface="Cambria" panose="02040503050406030204" pitchFamily="18" charset="0"/>
              </a:rPr>
            </a:br>
            <a:r>
              <a:rPr lang="pl-PL" altLang="sr-Latn-RS" sz="2000" dirty="0">
                <a:solidFill>
                  <a:srgbClr val="000000"/>
                </a:solidFill>
                <a:latin typeface="Cambria" panose="02040503050406030204" pitchFamily="18" charset="0"/>
                <a:ea typeface="Cambria" panose="02040503050406030204" pitchFamily="18" charset="0"/>
                <a:cs typeface="Cambria" panose="02040503050406030204" pitchFamily="18" charset="0"/>
              </a:rPr>
              <a:t>KONKURENTSKI ZAHTJEV ZA DOSTAVU PONUDA</a:t>
            </a:r>
            <a:br>
              <a:rPr lang="pl-PL" altLang="sr-Latn-RS" sz="2000" dirty="0">
                <a:solidFill>
                  <a:srgbClr val="000000"/>
                </a:solidFill>
                <a:latin typeface="Cambria" panose="02040503050406030204" pitchFamily="18" charset="0"/>
                <a:ea typeface="Cambria" panose="02040503050406030204" pitchFamily="18" charset="0"/>
                <a:cs typeface="Cambria" panose="02040503050406030204" pitchFamily="18" charset="0"/>
              </a:rPr>
            </a:br>
            <a:r>
              <a:rPr lang="bs-Latn-BA" altLang="sr-Latn-RS" sz="2000" dirty="0">
                <a:solidFill>
                  <a:srgbClr val="000000"/>
                </a:solidFill>
                <a:latin typeface="Cambria" panose="02040503050406030204" pitchFamily="18" charset="0"/>
                <a:ea typeface="Cambria" panose="02040503050406030204" pitchFamily="18" charset="0"/>
                <a:cs typeface="Cambria" panose="02040503050406030204" pitchFamily="18" charset="0"/>
              </a:rPr>
              <a:t>ČLAN 87. ZJN</a:t>
            </a:r>
            <a:br>
              <a:rPr lang="bs-Latn-BA" altLang="sr-Latn-RS" sz="2800" dirty="0">
                <a:solidFill>
                  <a:srgbClr val="000000"/>
                </a:solidFill>
              </a:rPr>
            </a:br>
            <a:endParaRPr lang="bs-Latn-BA" altLang="sr-Latn-RS" sz="28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530249000"/>
              </p:ext>
            </p:extLst>
          </p:nvPr>
        </p:nvGraphicFramePr>
        <p:xfrm>
          <a:off x="457200" y="2881312"/>
          <a:ext cx="8331693"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2" name="Slide Number Placeholder 3"/>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5515AB05-5CCE-48CB-B0FC-182B4127B604}" type="slidenum">
              <a:rPr lang="en-US" altLang="sr-Latn-RS" sz="1200" smtClean="0">
                <a:solidFill>
                  <a:srgbClr val="FFFFFF"/>
                </a:solidFill>
              </a:rPr>
              <a:pPr algn="l">
                <a:lnSpc>
                  <a:spcPct val="100000"/>
                </a:lnSpc>
                <a:spcBef>
                  <a:spcPct val="0"/>
                </a:spcBef>
                <a:buFontTx/>
                <a:buNone/>
              </a:pPr>
              <a:t>26</a:t>
            </a:fld>
            <a:endParaRPr lang="en-US" altLang="sr-Latn-RS" sz="1200">
              <a:solidFill>
                <a:srgbClr val="FFFFFF"/>
              </a:solidFill>
            </a:endParaRPr>
          </a:p>
        </p:txBody>
      </p:sp>
    </p:spTree>
    <p:extLst>
      <p:ext uri="{BB962C8B-B14F-4D97-AF65-F5344CB8AC3E}">
        <p14:creationId xmlns:p14="http://schemas.microsoft.com/office/powerpoint/2010/main" val="3128017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1911209482"/>
              </p:ext>
            </p:extLst>
          </p:nvPr>
        </p:nvGraphicFramePr>
        <p:xfrm>
          <a:off x="76200" y="838200"/>
          <a:ext cx="8991600" cy="5883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6" name="Slide Number Placeholder 3"/>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183678F9-D1A7-42F8-93E4-5C3288C199AB}" type="slidenum">
              <a:rPr lang="en-US" altLang="sr-Latn-RS" sz="1200" smtClean="0">
                <a:solidFill>
                  <a:srgbClr val="FFFFFF"/>
                </a:solidFill>
              </a:rPr>
              <a:pPr algn="l">
                <a:lnSpc>
                  <a:spcPct val="100000"/>
                </a:lnSpc>
                <a:spcBef>
                  <a:spcPct val="0"/>
                </a:spcBef>
                <a:buFontTx/>
                <a:buNone/>
              </a:pPr>
              <a:t>27</a:t>
            </a:fld>
            <a:endParaRPr lang="en-US" altLang="sr-Latn-RS" sz="1200">
              <a:solidFill>
                <a:srgbClr val="FFFFFF"/>
              </a:solidFill>
            </a:endParaRPr>
          </a:p>
        </p:txBody>
      </p:sp>
    </p:spTree>
    <p:extLst>
      <p:ext uri="{BB962C8B-B14F-4D97-AF65-F5344CB8AC3E}">
        <p14:creationId xmlns:p14="http://schemas.microsoft.com/office/powerpoint/2010/main" val="3495224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50841" y="1117156"/>
            <a:ext cx="7886700" cy="1325563"/>
          </a:xfrm>
        </p:spPr>
        <p:txBody>
          <a:bodyPr/>
          <a:lstStyle/>
          <a:p>
            <a:pPr marL="457200" indent="-457200">
              <a:buFont typeface="Wingdings" panose="05000000000000000000" pitchFamily="2" charset="2"/>
              <a:buChar char="Ø"/>
            </a:pPr>
            <a:r>
              <a:rPr lang="bs-Latn-BA" altLang="sr-Latn-RS" sz="2800" b="1" dirty="0">
                <a:latin typeface="Cambria" panose="02040503050406030204" pitchFamily="18" charset="0"/>
                <a:ea typeface="Cambria" panose="02040503050406030204" pitchFamily="18" charset="0"/>
                <a:cs typeface="Cambria" panose="02040503050406030204" pitchFamily="18" charset="0"/>
              </a:rPr>
              <a:t>TOK AKTIVNOSTI (1)</a:t>
            </a:r>
            <a:br>
              <a:rPr lang="bs-Latn-BA" altLang="sr-Latn-RS" sz="2800" b="1" dirty="0">
                <a:latin typeface="Cambria" panose="02040503050406030204" pitchFamily="18" charset="0"/>
                <a:ea typeface="Cambria" panose="02040503050406030204" pitchFamily="18" charset="0"/>
                <a:cs typeface="Cambria" panose="02040503050406030204" pitchFamily="18" charset="0"/>
              </a:rPr>
            </a:br>
            <a:r>
              <a:rPr lang="bs-Latn-BA" altLang="sr-Latn-RS" sz="2800" b="1" dirty="0">
                <a:latin typeface="Cambria" panose="02040503050406030204" pitchFamily="18" charset="0"/>
                <a:ea typeface="Cambria" panose="02040503050406030204" pitchFamily="18" charset="0"/>
                <a:cs typeface="Cambria" panose="02040503050406030204" pitchFamily="18" charset="0"/>
              </a:rPr>
              <a:t> 8 „aktivnosti“ – nakon donošenja Odluke/rješenja o formiranju Komisije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42902532"/>
              </p:ext>
            </p:extLst>
          </p:nvPr>
        </p:nvGraphicFramePr>
        <p:xfrm>
          <a:off x="628650" y="20574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80" name="Slide Number Placeholder 3"/>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D4702921-F488-48DA-B4BE-4C397F5EB7BC}" type="slidenum">
              <a:rPr lang="en-US" altLang="sr-Latn-RS" sz="1200" smtClean="0">
                <a:solidFill>
                  <a:srgbClr val="FFFFFF"/>
                </a:solidFill>
              </a:rPr>
              <a:pPr algn="l">
                <a:lnSpc>
                  <a:spcPct val="100000"/>
                </a:lnSpc>
                <a:spcBef>
                  <a:spcPct val="0"/>
                </a:spcBef>
                <a:buFontTx/>
                <a:buNone/>
              </a:pPr>
              <a:t>28</a:t>
            </a:fld>
            <a:endParaRPr lang="en-US" altLang="sr-Latn-RS" sz="1200">
              <a:solidFill>
                <a:srgbClr val="FFFFFF"/>
              </a:solidFill>
            </a:endParaRPr>
          </a:p>
        </p:txBody>
      </p:sp>
    </p:spTree>
    <p:extLst>
      <p:ext uri="{BB962C8B-B14F-4D97-AF65-F5344CB8AC3E}">
        <p14:creationId xmlns:p14="http://schemas.microsoft.com/office/powerpoint/2010/main" val="2878912432"/>
      </p:ext>
    </p:extLst>
  </p:cSld>
  <p:clrMapOvr>
    <a:masterClrMapping/>
  </p:clrMapOvr>
  <p:transition spd="slow">
    <p:circl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28650" y="850306"/>
            <a:ext cx="7886700" cy="1325563"/>
          </a:xfrm>
        </p:spPr>
        <p:txBody>
          <a:bodyPr/>
          <a:lstStyle/>
          <a:p>
            <a:pPr marL="457200" indent="-457200">
              <a:buFont typeface="Wingdings" panose="05000000000000000000" pitchFamily="2" charset="2"/>
              <a:buChar char="Ø"/>
            </a:pPr>
            <a:r>
              <a:rPr lang="bs-Latn-BA" altLang="sr-Latn-RS" sz="2800" b="1" dirty="0">
                <a:latin typeface="Cambria" panose="02040503050406030204" pitchFamily="18" charset="0"/>
                <a:ea typeface="Cambria" panose="02040503050406030204" pitchFamily="18" charset="0"/>
                <a:cs typeface="Cambria" panose="02040503050406030204" pitchFamily="18" charset="0"/>
              </a:rPr>
              <a:t>TOK AKTIVNOSTI (2)</a:t>
            </a:r>
          </a:p>
        </p:txBody>
      </p:sp>
      <p:graphicFrame>
        <p:nvGraphicFramePr>
          <p:cNvPr id="5" name="Content Placeholder 4"/>
          <p:cNvGraphicFramePr>
            <a:graphicFrameLocks noGrp="1"/>
          </p:cNvGraphicFramePr>
          <p:nvPr>
            <p:ph idx="1"/>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604" name="Slide Number Placeholder 3"/>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529F634A-74E6-44E9-A226-4371EFD47E0C}" type="slidenum">
              <a:rPr lang="en-US" altLang="sr-Latn-RS" sz="1200" smtClean="0">
                <a:solidFill>
                  <a:srgbClr val="FFFFFF"/>
                </a:solidFill>
              </a:rPr>
              <a:pPr algn="l">
                <a:lnSpc>
                  <a:spcPct val="100000"/>
                </a:lnSpc>
                <a:spcBef>
                  <a:spcPct val="0"/>
                </a:spcBef>
                <a:buFontTx/>
                <a:buNone/>
              </a:pPr>
              <a:t>29</a:t>
            </a:fld>
            <a:endParaRPr lang="en-US" altLang="sr-Latn-RS" sz="1200">
              <a:solidFill>
                <a:srgbClr val="FFFFFF"/>
              </a:solidFill>
            </a:endParaRPr>
          </a:p>
        </p:txBody>
      </p:sp>
    </p:spTree>
    <p:extLst>
      <p:ext uri="{BB962C8B-B14F-4D97-AF65-F5344CB8AC3E}">
        <p14:creationId xmlns:p14="http://schemas.microsoft.com/office/powerpoint/2010/main" val="1676346777"/>
      </p:ext>
    </p:extLst>
  </p:cSld>
  <p:clrMapOvr>
    <a:masterClrMapping/>
  </p:clrMapOvr>
  <p:transition spd="slow">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28650" y="689866"/>
            <a:ext cx="7886700" cy="1325563"/>
          </a:xfrm>
        </p:spPr>
        <p:txBody>
          <a:bodyPr/>
          <a:lstStyle/>
          <a:p>
            <a:pPr algn="ctr"/>
            <a:r>
              <a:rPr lang="bs-Latn-BA" altLang="sr-Latn-RS" sz="3200" b="1" dirty="0">
                <a:latin typeface="Cambria" panose="02040503050406030204" pitchFamily="18" charset="0"/>
                <a:ea typeface="Cambria" panose="02040503050406030204" pitchFamily="18" charset="0"/>
                <a:cs typeface="Arial" panose="020B0604020202020204" pitchFamily="34" charset="0"/>
              </a:rPr>
              <a:t>OPŠTI PRINCIPI JAVNIH NABAVKI</a:t>
            </a:r>
            <a:endParaRPr lang="bs-Latn-BA" altLang="sr-Latn-RS" sz="3200" dirty="0">
              <a:latin typeface="Cambria" panose="02040503050406030204" pitchFamily="18" charset="0"/>
              <a:ea typeface="Cambria" panose="02040503050406030204" pitchFamily="18" charset="0"/>
              <a:cs typeface="Arial" panose="020B0604020202020204" pitchFamily="34" charset="0"/>
            </a:endParaRPr>
          </a:p>
        </p:txBody>
      </p:sp>
      <p:graphicFrame>
        <p:nvGraphicFramePr>
          <p:cNvPr id="4" name="Content Placeholder 3"/>
          <p:cNvGraphicFramePr>
            <a:graphicFrameLocks noGrp="1"/>
          </p:cNvGraphicFramePr>
          <p:nvPr>
            <p:ph idx="1"/>
          </p:nvPr>
        </p:nvGraphicFramePr>
        <p:xfrm>
          <a:off x="2286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4" name="Slide Number Placeholder 3"/>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6066EE57-177F-4E2D-9378-614A2F7D710A}" type="slidenum">
              <a:rPr lang="en-US" altLang="sr-Latn-RS" sz="1200" smtClean="0">
                <a:solidFill>
                  <a:srgbClr val="FFFFFF"/>
                </a:solidFill>
              </a:rPr>
              <a:pPr algn="l">
                <a:lnSpc>
                  <a:spcPct val="100000"/>
                </a:lnSpc>
                <a:spcBef>
                  <a:spcPct val="0"/>
                </a:spcBef>
                <a:buFontTx/>
                <a:buNone/>
              </a:pPr>
              <a:t>3</a:t>
            </a:fld>
            <a:endParaRPr lang="en-US" altLang="sr-Latn-RS" sz="1200">
              <a:solidFill>
                <a:srgbClr val="FFFFFF"/>
              </a:solidFill>
            </a:endParaRPr>
          </a:p>
        </p:txBody>
      </p:sp>
    </p:spTree>
    <p:extLst>
      <p:ext uri="{BB962C8B-B14F-4D97-AF65-F5344CB8AC3E}">
        <p14:creationId xmlns:p14="http://schemas.microsoft.com/office/powerpoint/2010/main" val="219555528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762000" y="3057525"/>
            <a:ext cx="8061325" cy="2624138"/>
          </a:xfrm>
        </p:spPr>
        <p:txBody>
          <a:bodyPr>
            <a:normAutofit fontScale="90000"/>
          </a:bodyPr>
          <a:lstStyle/>
          <a:p>
            <a:pPr eaLnBrk="1" hangingPunct="1"/>
            <a:br>
              <a:rPr lang="bs-Latn-BA" altLang="sr-Latn-RS" sz="2000" dirty="0">
                <a:solidFill>
                  <a:srgbClr val="000000"/>
                </a:solidFill>
                <a:latin typeface="Calibri" panose="020F0502020204030204" pitchFamily="34" charset="0"/>
                <a:cs typeface="Calibri" panose="020F0502020204030204" pitchFamily="34" charset="0"/>
              </a:rPr>
            </a:br>
            <a:br>
              <a:rPr lang="bs-Latn-BA" altLang="sr-Latn-RS" sz="2000" dirty="0">
                <a:solidFill>
                  <a:srgbClr val="000000"/>
                </a:solidFill>
                <a:latin typeface="Calibri" panose="020F0502020204030204" pitchFamily="34" charset="0"/>
                <a:cs typeface="Calibri" panose="020F0502020204030204" pitchFamily="34" charset="0"/>
              </a:rPr>
            </a:br>
            <a:br>
              <a:rPr lang="bs-Latn-BA" altLang="sr-Latn-RS" sz="2000" dirty="0">
                <a:solidFill>
                  <a:srgbClr val="000000"/>
                </a:solidFill>
                <a:latin typeface="Calibri" panose="020F0502020204030204" pitchFamily="34" charset="0"/>
                <a:cs typeface="Calibri" panose="020F0502020204030204" pitchFamily="34" charset="0"/>
              </a:rPr>
            </a:br>
            <a:br>
              <a:rPr lang="bs-Latn-BA" altLang="sr-Latn-RS" sz="2000" dirty="0">
                <a:solidFill>
                  <a:srgbClr val="000000"/>
                </a:solidFill>
                <a:latin typeface="Calibri" panose="020F0502020204030204" pitchFamily="34" charset="0"/>
                <a:cs typeface="Calibri" panose="020F0502020204030204" pitchFamily="34" charset="0"/>
              </a:rPr>
            </a:br>
            <a:br>
              <a:rPr lang="bs-Latn-BA" altLang="sr-Latn-RS" sz="2000" dirty="0">
                <a:solidFill>
                  <a:srgbClr val="000000"/>
                </a:solidFill>
                <a:latin typeface="Calibri" panose="020F0502020204030204" pitchFamily="34" charset="0"/>
                <a:cs typeface="Calibri" panose="020F0502020204030204" pitchFamily="34" charset="0"/>
              </a:rPr>
            </a:br>
            <a:br>
              <a:rPr lang="bs-Latn-BA" altLang="sr-Latn-RS" sz="2000" dirty="0">
                <a:solidFill>
                  <a:srgbClr val="000000"/>
                </a:solidFill>
                <a:latin typeface="Calibri" panose="020F0502020204030204" pitchFamily="34" charset="0"/>
                <a:cs typeface="Calibri" panose="020F0502020204030204" pitchFamily="34" charset="0"/>
              </a:rPr>
            </a:br>
            <a:br>
              <a:rPr lang="bs-Latn-BA" altLang="sr-Latn-RS" sz="2000" dirty="0">
                <a:solidFill>
                  <a:srgbClr val="000000"/>
                </a:solidFill>
                <a:latin typeface="Calibri" panose="020F0502020204030204" pitchFamily="34" charset="0"/>
                <a:cs typeface="Calibri" panose="020F0502020204030204" pitchFamily="34" charset="0"/>
              </a:rPr>
            </a:br>
            <a:br>
              <a:rPr lang="bs-Latn-BA" altLang="sr-Latn-RS" sz="2000" dirty="0">
                <a:solidFill>
                  <a:srgbClr val="000000"/>
                </a:solidFill>
                <a:latin typeface="Calibri" panose="020F0502020204030204" pitchFamily="34" charset="0"/>
                <a:cs typeface="Calibri" panose="020F0502020204030204" pitchFamily="34" charset="0"/>
              </a:rPr>
            </a:br>
            <a:br>
              <a:rPr lang="bs-Latn-BA" altLang="sr-Latn-RS" sz="2000" dirty="0">
                <a:solidFill>
                  <a:srgbClr val="000000"/>
                </a:solidFill>
                <a:latin typeface="Calibri" panose="020F0502020204030204" pitchFamily="34" charset="0"/>
                <a:cs typeface="Calibri" panose="020F0502020204030204" pitchFamily="34" charset="0"/>
              </a:rPr>
            </a:br>
            <a:br>
              <a:rPr lang="bs-Latn-BA" altLang="sr-Latn-RS" sz="2000" dirty="0">
                <a:solidFill>
                  <a:srgbClr val="000000"/>
                </a:solidFill>
                <a:latin typeface="Calibri" panose="020F0502020204030204" pitchFamily="34" charset="0"/>
                <a:cs typeface="Calibri" panose="020F0502020204030204" pitchFamily="34" charset="0"/>
              </a:rPr>
            </a:br>
            <a:br>
              <a:rPr lang="bs-Latn-BA" altLang="sr-Latn-RS" sz="2000" dirty="0">
                <a:solidFill>
                  <a:srgbClr val="000000"/>
                </a:solidFill>
                <a:latin typeface="Calibri" panose="020F0502020204030204" pitchFamily="34" charset="0"/>
                <a:cs typeface="Calibri" panose="020F0502020204030204" pitchFamily="34" charset="0"/>
              </a:rPr>
            </a:br>
            <a:r>
              <a:rPr lang="bs-Latn-BA" altLang="sr-Latn-RS" sz="2000" b="1" dirty="0">
                <a:solidFill>
                  <a:srgbClr val="000000"/>
                </a:solidFill>
                <a:latin typeface="Calibri" panose="020F0502020204030204" pitchFamily="34" charset="0"/>
                <a:cs typeface="Calibri" panose="020F0502020204030204" pitchFamily="34" charset="0"/>
              </a:rPr>
              <a:t>U praksi se često postavlja pitanje da li je obligatorno postavljanje uslova iz člana 45. Zakona tj. uslova za dostavljanje izjave ovjerene kod nadležnog organa (organ uprave ili notar) da se na njih ne odnose slučajevi definisani članom 45. tč. a) do d) Zakona. </a:t>
            </a:r>
            <a:br>
              <a:rPr lang="bs-Latn-BA" altLang="sr-Latn-RS" sz="2000" b="1" dirty="0">
                <a:solidFill>
                  <a:srgbClr val="000000"/>
                </a:solidFill>
                <a:latin typeface="Calibri" panose="020F0502020204030204" pitchFamily="34" charset="0"/>
                <a:cs typeface="Calibri" panose="020F0502020204030204" pitchFamily="34" charset="0"/>
              </a:rPr>
            </a:br>
            <a:br>
              <a:rPr lang="bs-Latn-BA" altLang="sr-Latn-RS" sz="2000" dirty="0">
                <a:solidFill>
                  <a:srgbClr val="000000"/>
                </a:solidFill>
                <a:latin typeface="Calibri" panose="020F0502020204030204" pitchFamily="34" charset="0"/>
                <a:cs typeface="Calibri" panose="020F0502020204030204" pitchFamily="34" charset="0"/>
              </a:rPr>
            </a:br>
            <a:br>
              <a:rPr lang="bs-Latn-BA" altLang="sr-Latn-RS" sz="2000" dirty="0">
                <a:solidFill>
                  <a:srgbClr val="000000"/>
                </a:solidFill>
                <a:latin typeface="Calibri" panose="020F0502020204030204" pitchFamily="34" charset="0"/>
                <a:cs typeface="Calibri" panose="020F0502020204030204" pitchFamily="34" charset="0"/>
              </a:rPr>
            </a:br>
            <a:endParaRPr lang="bs-Latn-BA" altLang="sr-Latn-RS" sz="2000" dirty="0">
              <a:solidFill>
                <a:srgbClr val="000000"/>
              </a:solidFill>
              <a:latin typeface="Calibri" panose="020F0502020204030204" pitchFamily="34" charset="0"/>
              <a:cs typeface="Calibri" panose="020F0502020204030204" pitchFamily="34" charset="0"/>
            </a:endParaRPr>
          </a:p>
        </p:txBody>
      </p:sp>
      <p:sp>
        <p:nvSpPr>
          <p:cNvPr id="26627" name="Slide Number Placeholder 2"/>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E952720E-AF51-4E26-A522-49B21B64181D}" type="slidenum">
              <a:rPr lang="en-US" altLang="sr-Latn-RS" sz="1200" smtClean="0">
                <a:solidFill>
                  <a:srgbClr val="FFFFFF"/>
                </a:solidFill>
              </a:rPr>
              <a:pPr algn="l">
                <a:lnSpc>
                  <a:spcPct val="100000"/>
                </a:lnSpc>
                <a:spcBef>
                  <a:spcPct val="0"/>
                </a:spcBef>
                <a:buFontTx/>
                <a:buNone/>
              </a:pPr>
              <a:t>30</a:t>
            </a:fld>
            <a:endParaRPr lang="en-US" altLang="sr-Latn-RS" sz="1200">
              <a:solidFill>
                <a:srgbClr val="FFFFFF"/>
              </a:solidFill>
            </a:endParaRPr>
          </a:p>
        </p:txBody>
      </p:sp>
      <p:sp>
        <p:nvSpPr>
          <p:cNvPr id="9" name="Title 1"/>
          <p:cNvSpPr txBox="1">
            <a:spLocks/>
          </p:cNvSpPr>
          <p:nvPr/>
        </p:nvSpPr>
        <p:spPr>
          <a:xfrm>
            <a:off x="566738" y="5448300"/>
            <a:ext cx="7620000" cy="533400"/>
          </a:xfrm>
          <a:prstGeom prst="rect">
            <a:avLst/>
          </a:prstGeom>
        </p:spPr>
        <p:txBody>
          <a:bodyPr anchor="ct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anose="02040503050406030204" pitchFamily="18" charset="0"/>
              </a:defRPr>
            </a:lvl2pPr>
            <a:lvl3pPr algn="l" rtl="0" eaLnBrk="0" fontAlgn="base" hangingPunct="0">
              <a:spcBef>
                <a:spcPct val="0"/>
              </a:spcBef>
              <a:spcAft>
                <a:spcPct val="0"/>
              </a:spcAft>
              <a:defRPr sz="4600">
                <a:solidFill>
                  <a:schemeClr val="tx2"/>
                </a:solidFill>
                <a:latin typeface="Cambria" panose="02040503050406030204" pitchFamily="18" charset="0"/>
              </a:defRPr>
            </a:lvl3pPr>
            <a:lvl4pPr algn="l" rtl="0" eaLnBrk="0" fontAlgn="base" hangingPunct="0">
              <a:spcBef>
                <a:spcPct val="0"/>
              </a:spcBef>
              <a:spcAft>
                <a:spcPct val="0"/>
              </a:spcAft>
              <a:defRPr sz="4600">
                <a:solidFill>
                  <a:schemeClr val="tx2"/>
                </a:solidFill>
                <a:latin typeface="Cambria" panose="02040503050406030204" pitchFamily="18" charset="0"/>
              </a:defRPr>
            </a:lvl4pPr>
            <a:lvl5pPr algn="l" rtl="0" eaLnBrk="0" fontAlgn="base" hangingPunct="0">
              <a:spcBef>
                <a:spcPct val="0"/>
              </a:spcBef>
              <a:spcAft>
                <a:spcPct val="0"/>
              </a:spcAft>
              <a:defRPr sz="4600">
                <a:solidFill>
                  <a:schemeClr val="tx2"/>
                </a:solidFill>
                <a:latin typeface="Cambria" panose="02040503050406030204" pitchFamily="18" charset="0"/>
              </a:defRPr>
            </a:lvl5pPr>
            <a:lvl6pPr marL="457200" algn="l" rtl="0" fontAlgn="base">
              <a:spcBef>
                <a:spcPct val="0"/>
              </a:spcBef>
              <a:spcAft>
                <a:spcPct val="0"/>
              </a:spcAft>
              <a:defRPr sz="4600">
                <a:solidFill>
                  <a:schemeClr val="tx2"/>
                </a:solidFill>
                <a:latin typeface="Cambria" panose="02040503050406030204" pitchFamily="18" charset="0"/>
              </a:defRPr>
            </a:lvl6pPr>
            <a:lvl7pPr marL="914400" algn="l" rtl="0" fontAlgn="base">
              <a:spcBef>
                <a:spcPct val="0"/>
              </a:spcBef>
              <a:spcAft>
                <a:spcPct val="0"/>
              </a:spcAft>
              <a:defRPr sz="4600">
                <a:solidFill>
                  <a:schemeClr val="tx2"/>
                </a:solidFill>
                <a:latin typeface="Cambria" panose="02040503050406030204" pitchFamily="18" charset="0"/>
              </a:defRPr>
            </a:lvl7pPr>
            <a:lvl8pPr marL="1371600" algn="l" rtl="0" fontAlgn="base">
              <a:spcBef>
                <a:spcPct val="0"/>
              </a:spcBef>
              <a:spcAft>
                <a:spcPct val="0"/>
              </a:spcAft>
              <a:defRPr sz="4600">
                <a:solidFill>
                  <a:schemeClr val="tx2"/>
                </a:solidFill>
                <a:latin typeface="Cambria" panose="02040503050406030204" pitchFamily="18" charset="0"/>
              </a:defRPr>
            </a:lvl8pPr>
            <a:lvl9pPr marL="1828800" algn="l" rtl="0" fontAlgn="base">
              <a:spcBef>
                <a:spcPct val="0"/>
              </a:spcBef>
              <a:spcAft>
                <a:spcPct val="0"/>
              </a:spcAft>
              <a:defRPr sz="4600">
                <a:solidFill>
                  <a:schemeClr val="tx2"/>
                </a:solidFill>
                <a:latin typeface="Cambria" panose="02040503050406030204" pitchFamily="18" charset="0"/>
              </a:defRPr>
            </a:lvl9pPr>
          </a:lstStyle>
          <a:p>
            <a:pPr>
              <a:defRPr/>
            </a:pPr>
            <a:endParaRPr lang="bs-Latn-BA" sz="2800" dirty="0"/>
          </a:p>
        </p:txBody>
      </p:sp>
      <p:sp>
        <p:nvSpPr>
          <p:cNvPr id="10" name="Title 1"/>
          <p:cNvSpPr txBox="1">
            <a:spLocks/>
          </p:cNvSpPr>
          <p:nvPr/>
        </p:nvSpPr>
        <p:spPr>
          <a:xfrm>
            <a:off x="320675" y="5334000"/>
            <a:ext cx="7620000" cy="533400"/>
          </a:xfrm>
          <a:prstGeom prst="rect">
            <a:avLst/>
          </a:prstGeom>
        </p:spPr>
        <p:txBody>
          <a:bodyPr anchor="ct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anose="02040503050406030204" pitchFamily="18" charset="0"/>
              </a:defRPr>
            </a:lvl2pPr>
            <a:lvl3pPr algn="l" rtl="0" eaLnBrk="0" fontAlgn="base" hangingPunct="0">
              <a:spcBef>
                <a:spcPct val="0"/>
              </a:spcBef>
              <a:spcAft>
                <a:spcPct val="0"/>
              </a:spcAft>
              <a:defRPr sz="4600">
                <a:solidFill>
                  <a:schemeClr val="tx2"/>
                </a:solidFill>
                <a:latin typeface="Cambria" panose="02040503050406030204" pitchFamily="18" charset="0"/>
              </a:defRPr>
            </a:lvl3pPr>
            <a:lvl4pPr algn="l" rtl="0" eaLnBrk="0" fontAlgn="base" hangingPunct="0">
              <a:spcBef>
                <a:spcPct val="0"/>
              </a:spcBef>
              <a:spcAft>
                <a:spcPct val="0"/>
              </a:spcAft>
              <a:defRPr sz="4600">
                <a:solidFill>
                  <a:schemeClr val="tx2"/>
                </a:solidFill>
                <a:latin typeface="Cambria" panose="02040503050406030204" pitchFamily="18" charset="0"/>
              </a:defRPr>
            </a:lvl4pPr>
            <a:lvl5pPr algn="l" rtl="0" eaLnBrk="0" fontAlgn="base" hangingPunct="0">
              <a:spcBef>
                <a:spcPct val="0"/>
              </a:spcBef>
              <a:spcAft>
                <a:spcPct val="0"/>
              </a:spcAft>
              <a:defRPr sz="4600">
                <a:solidFill>
                  <a:schemeClr val="tx2"/>
                </a:solidFill>
                <a:latin typeface="Cambria" panose="02040503050406030204" pitchFamily="18" charset="0"/>
              </a:defRPr>
            </a:lvl5pPr>
            <a:lvl6pPr marL="457200" algn="l" rtl="0" fontAlgn="base">
              <a:spcBef>
                <a:spcPct val="0"/>
              </a:spcBef>
              <a:spcAft>
                <a:spcPct val="0"/>
              </a:spcAft>
              <a:defRPr sz="4600">
                <a:solidFill>
                  <a:schemeClr val="tx2"/>
                </a:solidFill>
                <a:latin typeface="Cambria" panose="02040503050406030204" pitchFamily="18" charset="0"/>
              </a:defRPr>
            </a:lvl6pPr>
            <a:lvl7pPr marL="914400" algn="l" rtl="0" fontAlgn="base">
              <a:spcBef>
                <a:spcPct val="0"/>
              </a:spcBef>
              <a:spcAft>
                <a:spcPct val="0"/>
              </a:spcAft>
              <a:defRPr sz="4600">
                <a:solidFill>
                  <a:schemeClr val="tx2"/>
                </a:solidFill>
                <a:latin typeface="Cambria" panose="02040503050406030204" pitchFamily="18" charset="0"/>
              </a:defRPr>
            </a:lvl7pPr>
            <a:lvl8pPr marL="1371600" algn="l" rtl="0" fontAlgn="base">
              <a:spcBef>
                <a:spcPct val="0"/>
              </a:spcBef>
              <a:spcAft>
                <a:spcPct val="0"/>
              </a:spcAft>
              <a:defRPr sz="4600">
                <a:solidFill>
                  <a:schemeClr val="tx2"/>
                </a:solidFill>
                <a:latin typeface="Cambria" panose="02040503050406030204" pitchFamily="18" charset="0"/>
              </a:defRPr>
            </a:lvl8pPr>
            <a:lvl9pPr marL="1828800" algn="l" rtl="0" fontAlgn="base">
              <a:spcBef>
                <a:spcPct val="0"/>
              </a:spcBef>
              <a:spcAft>
                <a:spcPct val="0"/>
              </a:spcAft>
              <a:defRPr sz="4600">
                <a:solidFill>
                  <a:schemeClr val="tx2"/>
                </a:solidFill>
                <a:latin typeface="Cambria" panose="02040503050406030204" pitchFamily="18" charset="0"/>
              </a:defRPr>
            </a:lvl9pPr>
          </a:lstStyle>
          <a:p>
            <a:pPr>
              <a:defRPr/>
            </a:pPr>
            <a:endParaRPr lang="bs-Latn-BA" sz="2800" dirty="0"/>
          </a:p>
        </p:txBody>
      </p:sp>
      <p:sp>
        <p:nvSpPr>
          <p:cNvPr id="13" name="Title 1"/>
          <p:cNvSpPr txBox="1">
            <a:spLocks/>
          </p:cNvSpPr>
          <p:nvPr/>
        </p:nvSpPr>
        <p:spPr bwMode="auto">
          <a:xfrm>
            <a:off x="957262" y="3689349"/>
            <a:ext cx="80613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br>
              <a:rPr lang="bs-Latn-BA" altLang="sr-Latn-RS" sz="2400" b="1" dirty="0">
                <a:latin typeface="Cambria" panose="02040503050406030204" pitchFamily="18" charset="0"/>
                <a:ea typeface="Cambria" panose="02040503050406030204" pitchFamily="18" charset="0"/>
                <a:cs typeface="Cambria" panose="02040503050406030204" pitchFamily="18" charset="0"/>
              </a:rPr>
            </a:br>
            <a:r>
              <a:rPr lang="pl-PL" altLang="sr-Latn-RS" sz="2400" dirty="0">
                <a:solidFill>
                  <a:srgbClr val="000000"/>
                </a:solidFill>
                <a:latin typeface="Cambria" panose="02040503050406030204" pitchFamily="18" charset="0"/>
                <a:ea typeface="Cambria" panose="02040503050406030204" pitchFamily="18" charset="0"/>
                <a:cs typeface="Cambria" panose="02040503050406030204" pitchFamily="18" charset="0"/>
              </a:rPr>
              <a:t>KONKURENTSKI ZAHTJEV ZA DOSTAVU PONUDA</a:t>
            </a:r>
            <a:br>
              <a:rPr lang="pl-PL" altLang="sr-Latn-RS" sz="2400" dirty="0">
                <a:solidFill>
                  <a:srgbClr val="000000"/>
                </a:solidFill>
                <a:latin typeface="Cambria" panose="02040503050406030204" pitchFamily="18" charset="0"/>
                <a:ea typeface="Cambria" panose="02040503050406030204" pitchFamily="18" charset="0"/>
                <a:cs typeface="Cambria" panose="02040503050406030204" pitchFamily="18" charset="0"/>
              </a:rPr>
            </a:br>
            <a:r>
              <a:rPr lang="pl-PL" altLang="sr-Latn-RS" sz="2400" b="1" dirty="0">
                <a:solidFill>
                  <a:srgbClr val="000000"/>
                </a:solidFill>
                <a:latin typeface="Cambria" panose="02040503050406030204" pitchFamily="18" charset="0"/>
                <a:ea typeface="Cambria" panose="02040503050406030204" pitchFamily="18" charset="0"/>
                <a:cs typeface="Cambria" panose="02040503050406030204" pitchFamily="18" charset="0"/>
              </a:rPr>
              <a:t>Član 45. i 46. ZJN</a:t>
            </a:r>
            <a:br>
              <a:rPr lang="pl-PL" altLang="sr-Latn-RS" sz="2400" dirty="0">
                <a:solidFill>
                  <a:srgbClr val="000000"/>
                </a:solidFill>
                <a:latin typeface="Cambria" panose="02040503050406030204" pitchFamily="18" charset="0"/>
                <a:ea typeface="Cambria" panose="02040503050406030204" pitchFamily="18" charset="0"/>
                <a:cs typeface="Cambria" panose="02040503050406030204" pitchFamily="18" charset="0"/>
              </a:rPr>
            </a:br>
            <a:r>
              <a:rPr lang="bs-Latn-BA" altLang="sr-Latn-RS" sz="2000" dirty="0">
                <a:solidFill>
                  <a:srgbClr val="000000"/>
                </a:solidFill>
                <a:cs typeface="Calibri" panose="020F0502020204030204" pitchFamily="34" charset="0"/>
              </a:rPr>
              <a:t> </a:t>
            </a:r>
            <a:br>
              <a:rPr lang="bs-Latn-BA" altLang="sr-Latn-RS" sz="2000" dirty="0">
                <a:solidFill>
                  <a:srgbClr val="000000"/>
                </a:solidFill>
                <a:cs typeface="Calibri" panose="020F0502020204030204" pitchFamily="34" charset="0"/>
              </a:rPr>
            </a:br>
            <a:r>
              <a:rPr lang="pl-PL" altLang="sr-Latn-RS" sz="2400" dirty="0">
                <a:solidFill>
                  <a:srgbClr val="000000"/>
                </a:solidFill>
                <a:latin typeface="Cambria" panose="02040503050406030204" pitchFamily="18" charset="0"/>
                <a:ea typeface="Cambria" panose="02040503050406030204" pitchFamily="18" charset="0"/>
                <a:cs typeface="Cambria" panose="02040503050406030204" pitchFamily="18" charset="0"/>
              </a:rPr>
              <a:t>* </a:t>
            </a:r>
            <a:r>
              <a:rPr lang="pl-PL" altLang="sr-Latn-RS" sz="2000" dirty="0">
                <a:solidFill>
                  <a:srgbClr val="000000"/>
                </a:solidFill>
                <a:cs typeface="Calibri" panose="020F0502020204030204" pitchFamily="34" charset="0"/>
              </a:rPr>
              <a:t>Priprema </a:t>
            </a:r>
            <a:r>
              <a:rPr lang="bs-Latn-BA" altLang="sr-Latn-RS" sz="2000" dirty="0">
                <a:solidFill>
                  <a:srgbClr val="000000"/>
                </a:solidFill>
                <a:cs typeface="Calibri" panose="020F0502020204030204" pitchFamily="34" charset="0"/>
              </a:rPr>
              <a:t>pojednostavljene tenderske dokumentacije bez pretjeranog opterećivanja iste, a cijeneći specifičnost svake pojedinačne nabavke. </a:t>
            </a:r>
            <a:br>
              <a:rPr lang="bs-Latn-BA" altLang="sr-Latn-RS" sz="2000" dirty="0">
                <a:solidFill>
                  <a:srgbClr val="000000"/>
                </a:solidFill>
                <a:cs typeface="Calibri" panose="020F0502020204030204" pitchFamily="34" charset="0"/>
              </a:rPr>
            </a:br>
            <a:r>
              <a:rPr lang="bs-Latn-BA" altLang="sr-Latn-RS" sz="2000" dirty="0">
                <a:solidFill>
                  <a:srgbClr val="000000"/>
                </a:solidFill>
                <a:cs typeface="Calibri" panose="020F0502020204030204" pitchFamily="34" charset="0"/>
              </a:rPr>
              <a:t> </a:t>
            </a:r>
            <a:br>
              <a:rPr lang="bs-Latn-BA" altLang="sr-Latn-RS" sz="2000" dirty="0">
                <a:solidFill>
                  <a:srgbClr val="000000"/>
                </a:solidFill>
                <a:cs typeface="Calibri" panose="020F0502020204030204" pitchFamily="34" charset="0"/>
              </a:rPr>
            </a:br>
            <a:br>
              <a:rPr lang="bs-Latn-BA" altLang="sr-Latn-RS" sz="2000" dirty="0">
                <a:solidFill>
                  <a:srgbClr val="000000"/>
                </a:solidFill>
                <a:cs typeface="Calibri" panose="020F0502020204030204" pitchFamily="34" charset="0"/>
              </a:rPr>
            </a:br>
            <a:br>
              <a:rPr lang="bs-Latn-BA" altLang="sr-Latn-RS" sz="2000" dirty="0">
                <a:solidFill>
                  <a:srgbClr val="000000"/>
                </a:solidFill>
                <a:cs typeface="Calibri" panose="020F0502020204030204" pitchFamily="34" charset="0"/>
              </a:rPr>
            </a:br>
            <a:br>
              <a:rPr lang="bs-Latn-BA" altLang="sr-Latn-RS" sz="2000" dirty="0">
                <a:solidFill>
                  <a:srgbClr val="000000"/>
                </a:solidFill>
                <a:cs typeface="Calibri" panose="020F0502020204030204" pitchFamily="34" charset="0"/>
              </a:rPr>
            </a:br>
            <a:br>
              <a:rPr lang="bs-Latn-BA" altLang="sr-Latn-RS" sz="2000" dirty="0">
                <a:solidFill>
                  <a:srgbClr val="000000"/>
                </a:solidFill>
                <a:cs typeface="Calibri" panose="020F0502020204030204" pitchFamily="34" charset="0"/>
              </a:rPr>
            </a:br>
            <a:br>
              <a:rPr lang="bs-Latn-BA" altLang="sr-Latn-RS" sz="2000" dirty="0">
                <a:solidFill>
                  <a:srgbClr val="000000"/>
                </a:solidFill>
                <a:cs typeface="Calibri" panose="020F0502020204030204" pitchFamily="34" charset="0"/>
              </a:rPr>
            </a:br>
            <a:br>
              <a:rPr lang="bs-Latn-BA" altLang="sr-Latn-RS" sz="2000" dirty="0">
                <a:solidFill>
                  <a:srgbClr val="000000"/>
                </a:solidFill>
                <a:cs typeface="Calibri" panose="020F0502020204030204" pitchFamily="34" charset="0"/>
              </a:rPr>
            </a:br>
            <a:br>
              <a:rPr lang="bs-Latn-BA" altLang="sr-Latn-RS" sz="2000" dirty="0">
                <a:solidFill>
                  <a:srgbClr val="000000"/>
                </a:solidFill>
                <a:cs typeface="Calibri" panose="020F0502020204030204" pitchFamily="34" charset="0"/>
              </a:rPr>
            </a:br>
            <a:br>
              <a:rPr lang="bs-Latn-BA" altLang="sr-Latn-RS" sz="2000" dirty="0">
                <a:solidFill>
                  <a:srgbClr val="000000"/>
                </a:solidFill>
                <a:cs typeface="Calibri" panose="020F0502020204030204" pitchFamily="34" charset="0"/>
              </a:rPr>
            </a:br>
            <a:br>
              <a:rPr lang="bs-Latn-BA" altLang="sr-Latn-RS" sz="2000" dirty="0">
                <a:solidFill>
                  <a:srgbClr val="000000"/>
                </a:solidFill>
                <a:cs typeface="Calibri" panose="020F0502020204030204" pitchFamily="34" charset="0"/>
              </a:rPr>
            </a:br>
            <a:br>
              <a:rPr lang="bs-Latn-BA" altLang="sr-Latn-RS" sz="2000" dirty="0">
                <a:solidFill>
                  <a:srgbClr val="000000"/>
                </a:solidFill>
                <a:cs typeface="Calibri" panose="020F0502020204030204" pitchFamily="34" charset="0"/>
              </a:rPr>
            </a:br>
            <a:br>
              <a:rPr lang="bs-Latn-BA" altLang="sr-Latn-RS" sz="2000" dirty="0">
                <a:solidFill>
                  <a:srgbClr val="000000"/>
                </a:solidFill>
                <a:cs typeface="Calibri" panose="020F0502020204030204" pitchFamily="34" charset="0"/>
              </a:rPr>
            </a:br>
            <a:br>
              <a:rPr lang="bs-Latn-BA" altLang="sr-Latn-RS" sz="2000" b="1" dirty="0">
                <a:solidFill>
                  <a:srgbClr val="000000"/>
                </a:solidFill>
                <a:cs typeface="Calibri" panose="020F0502020204030204" pitchFamily="34" charset="0"/>
              </a:rPr>
            </a:br>
            <a:br>
              <a:rPr lang="bs-Latn-BA" altLang="sr-Latn-RS" sz="2000" dirty="0">
                <a:solidFill>
                  <a:srgbClr val="000000"/>
                </a:solidFill>
                <a:cs typeface="Calibri" panose="020F0502020204030204" pitchFamily="34" charset="0"/>
              </a:rPr>
            </a:br>
            <a:br>
              <a:rPr lang="bs-Latn-BA" altLang="sr-Latn-RS" sz="2000" dirty="0">
                <a:solidFill>
                  <a:srgbClr val="000000"/>
                </a:solidFill>
                <a:cs typeface="Calibri" panose="020F0502020204030204" pitchFamily="34" charset="0"/>
              </a:rPr>
            </a:br>
            <a:endParaRPr lang="bs-Latn-BA" altLang="sr-Latn-RS" sz="2000" dirty="0">
              <a:solidFill>
                <a:srgbClr val="000000"/>
              </a:solidFill>
              <a:cs typeface="Calibri" panose="020F0502020204030204" pitchFamily="34" charset="0"/>
            </a:endParaRPr>
          </a:p>
        </p:txBody>
      </p:sp>
      <p:pic>
        <p:nvPicPr>
          <p:cNvPr id="26631"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716" y="2960813"/>
            <a:ext cx="1748142" cy="174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0120" y="2960813"/>
            <a:ext cx="1748142" cy="174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2959" y="2960813"/>
            <a:ext cx="1748142" cy="174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363" y="2960813"/>
            <a:ext cx="1748142" cy="174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668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4274"/>
                                        </p:tgtEl>
                                        <p:attrNameLst>
                                          <p:attrName>style.visibility</p:attrName>
                                        </p:attrNameLst>
                                      </p:cBhvr>
                                      <p:to>
                                        <p:strVal val="visible"/>
                                      </p:to>
                                    </p:set>
                                    <p:anim calcmode="lin" valueType="num">
                                      <p:cBhvr additive="base">
                                        <p:cTn id="12" dur="2000" fill="hold"/>
                                        <p:tgtEl>
                                          <p:spTgt spid="54274"/>
                                        </p:tgtEl>
                                        <p:attrNameLst>
                                          <p:attrName>ppt_x</p:attrName>
                                        </p:attrNameLst>
                                      </p:cBhvr>
                                      <p:tavLst>
                                        <p:tav tm="0">
                                          <p:val>
                                            <p:strVal val="#ppt_x"/>
                                          </p:val>
                                        </p:tav>
                                        <p:tav tm="100000">
                                          <p:val>
                                            <p:strVal val="#ppt_x"/>
                                          </p:val>
                                        </p:tav>
                                      </p:tavLst>
                                    </p:anim>
                                    <p:anim calcmode="lin" valueType="num">
                                      <p:cBhvr additive="base">
                                        <p:cTn id="13" dur="2000" fill="hold"/>
                                        <p:tgtEl>
                                          <p:spTgt spid="54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85800" y="2667000"/>
            <a:ext cx="8061325" cy="1066800"/>
          </a:xfrm>
        </p:spPr>
        <p:txBody>
          <a:bodyPr>
            <a:normAutofit fontScale="90000"/>
          </a:bodyPr>
          <a:lstStyle/>
          <a:p>
            <a:br>
              <a:rPr lang="pl-PL" altLang="sr-Latn-RS" sz="2400" dirty="0">
                <a:solidFill>
                  <a:srgbClr val="000000"/>
                </a:solidFill>
                <a:latin typeface="Cambria" panose="02040503050406030204" pitchFamily="18" charset="0"/>
                <a:ea typeface="Cambria" panose="02040503050406030204" pitchFamily="18" charset="0"/>
                <a:cs typeface="Cambria" panose="02040503050406030204" pitchFamily="18" charset="0"/>
              </a:rPr>
            </a:br>
            <a:br>
              <a:rPr lang="pl-PL" altLang="sr-Latn-RS" sz="2400" dirty="0">
                <a:solidFill>
                  <a:srgbClr val="000000"/>
                </a:solidFill>
                <a:latin typeface="Cambria" panose="02040503050406030204" pitchFamily="18" charset="0"/>
                <a:ea typeface="Cambria" panose="02040503050406030204" pitchFamily="18" charset="0"/>
                <a:cs typeface="Cambria" panose="02040503050406030204" pitchFamily="18" charset="0"/>
              </a:rPr>
            </a:br>
            <a:r>
              <a:rPr lang="bs-Latn-BA" altLang="sr-Latn-RS" sz="2000" dirty="0">
                <a:solidFill>
                  <a:srgbClr val="000000"/>
                </a:solidFill>
                <a:latin typeface="Calibri" panose="020F0502020204030204" pitchFamily="34" charset="0"/>
                <a:cs typeface="Calibri" panose="020F0502020204030204" pitchFamily="34" charset="0"/>
              </a:rPr>
              <a:t>* član 88. stav (1) Zakona između ostalog propisuje sljedeće da TD sadrži:</a:t>
            </a:r>
            <a:br>
              <a:rPr lang="bs-Latn-BA" altLang="sr-Latn-RS" sz="2000" dirty="0">
                <a:solidFill>
                  <a:srgbClr val="000000"/>
                </a:solidFill>
                <a:latin typeface="Calibri" panose="020F0502020204030204" pitchFamily="34" charset="0"/>
                <a:cs typeface="Calibri" panose="020F0502020204030204" pitchFamily="34" charset="0"/>
              </a:rPr>
            </a:br>
            <a:r>
              <a:rPr lang="bs-Latn-BA" altLang="sr-Latn-RS" sz="2000" dirty="0">
                <a:solidFill>
                  <a:srgbClr val="000000"/>
                </a:solidFill>
                <a:latin typeface="Calibri" panose="020F0502020204030204" pitchFamily="34" charset="0"/>
                <a:cs typeface="Calibri" panose="020F0502020204030204" pitchFamily="34" charset="0"/>
              </a:rPr>
              <a:t> </a:t>
            </a:r>
            <a:br>
              <a:rPr lang="bs-Latn-BA" altLang="sr-Latn-RS" sz="2000" dirty="0">
                <a:solidFill>
                  <a:srgbClr val="000000"/>
                </a:solidFill>
                <a:latin typeface="Calibri" panose="020F0502020204030204" pitchFamily="34" charset="0"/>
                <a:cs typeface="Calibri" panose="020F0502020204030204" pitchFamily="34" charset="0"/>
              </a:rPr>
            </a:br>
            <a:r>
              <a:rPr lang="bs-Latn-BA" altLang="sr-Latn-RS" sz="2000" dirty="0">
                <a:solidFill>
                  <a:srgbClr val="000000"/>
                </a:solidFill>
                <a:latin typeface="Calibri" panose="020F0502020204030204" pitchFamily="34" charset="0"/>
                <a:cs typeface="Calibri" panose="020F0502020204030204" pitchFamily="34" charset="0"/>
              </a:rPr>
              <a:t>- </a:t>
            </a:r>
            <a:r>
              <a:rPr lang="bs-Latn-BA" altLang="sr-Latn-RS" sz="2000" i="1" dirty="0">
                <a:solidFill>
                  <a:srgbClr val="000000"/>
                </a:solidFill>
                <a:latin typeface="Calibri" panose="020F0502020204030204" pitchFamily="34" charset="0"/>
                <a:cs typeface="Calibri" panose="020F0502020204030204" pitchFamily="34" charset="0"/>
              </a:rPr>
              <a:t>minimum dokumenata kojima se dokazuje kvalificiranost ponuđača (</a:t>
            </a:r>
            <a:r>
              <a:rPr lang="bs-Latn-BA" altLang="sr-Latn-RS" sz="2000" b="1" i="1" dirty="0">
                <a:solidFill>
                  <a:srgbClr val="000000"/>
                </a:solidFill>
                <a:latin typeface="Calibri" panose="020F0502020204030204" pitchFamily="34" charset="0"/>
                <a:cs typeface="Calibri" panose="020F0502020204030204" pitchFamily="34" charset="0"/>
              </a:rPr>
              <a:t>ako ih zahtijeva)  </a:t>
            </a:r>
            <a:br>
              <a:rPr lang="bs-Latn-BA" altLang="sr-Latn-RS" sz="2000" dirty="0">
                <a:solidFill>
                  <a:srgbClr val="000000"/>
                </a:solidFill>
                <a:latin typeface="Calibri" panose="020F0502020204030204" pitchFamily="34" charset="0"/>
                <a:cs typeface="Calibri" panose="020F0502020204030204" pitchFamily="34" charset="0"/>
              </a:rPr>
            </a:br>
            <a:br>
              <a:rPr lang="bs-Latn-BA" altLang="sr-Latn-RS" sz="2000" dirty="0">
                <a:solidFill>
                  <a:srgbClr val="000000"/>
                </a:solidFill>
                <a:latin typeface="Calibri" panose="020F0502020204030204" pitchFamily="34" charset="0"/>
                <a:cs typeface="Calibri" panose="020F0502020204030204" pitchFamily="34" charset="0"/>
              </a:rPr>
            </a:br>
            <a:r>
              <a:rPr lang="bs-Latn-BA" altLang="sr-Latn-RS" sz="2000" b="1" u="sng" dirty="0">
                <a:solidFill>
                  <a:srgbClr val="000000"/>
                </a:solidFill>
                <a:latin typeface="Calibri" panose="020F0502020204030204" pitchFamily="34" charset="0"/>
                <a:cs typeface="Calibri" panose="020F0502020204030204" pitchFamily="34" charset="0"/>
              </a:rPr>
              <a:t>pojam„ako ih zahtijeva“, </a:t>
            </a:r>
            <a:r>
              <a:rPr lang="bs-Latn-BA" altLang="sr-Latn-RS" sz="2000" dirty="0">
                <a:solidFill>
                  <a:srgbClr val="000000"/>
                </a:solidFill>
                <a:latin typeface="Calibri" panose="020F0502020204030204" pitchFamily="34" charset="0"/>
                <a:cs typeface="Calibri" panose="020F0502020204030204" pitchFamily="34" charset="0"/>
              </a:rPr>
              <a:t>može se tumačiti da UO nije u obavezi da postavlja kvalifikacione uslove u konkurentskom zahtjevu pa tako ni uslove iz člana 45. ZJN</a:t>
            </a:r>
            <a:br>
              <a:rPr lang="bs-Latn-BA" altLang="sr-Latn-RS" sz="2000" dirty="0">
                <a:solidFill>
                  <a:srgbClr val="000000"/>
                </a:solidFill>
                <a:latin typeface="Calibri" panose="020F0502020204030204" pitchFamily="34" charset="0"/>
                <a:cs typeface="Calibri" panose="020F0502020204030204" pitchFamily="34" charset="0"/>
              </a:rPr>
            </a:br>
            <a:br>
              <a:rPr lang="bs-Latn-BA" altLang="sr-Latn-RS" sz="2000" dirty="0">
                <a:solidFill>
                  <a:srgbClr val="000000"/>
                </a:solidFill>
                <a:latin typeface="Calibri" panose="020F0502020204030204" pitchFamily="34" charset="0"/>
                <a:cs typeface="Calibri" panose="020F0502020204030204" pitchFamily="34" charset="0"/>
              </a:rPr>
            </a:br>
            <a:r>
              <a:rPr lang="bs-Latn-BA" altLang="sr-Latn-RS" sz="2000" dirty="0">
                <a:solidFill>
                  <a:srgbClr val="000000"/>
                </a:solidFill>
                <a:latin typeface="Calibri" panose="020F0502020204030204" pitchFamily="34" charset="0"/>
                <a:cs typeface="Calibri" panose="020F0502020204030204" pitchFamily="34" charset="0"/>
              </a:rPr>
              <a:t>* Postoje različita tumačenja stava (1) člana 45. Zakona koji glasi da je ugovorni organ, izuzev u slučajevima iz člana 21. stav (1) tačka d) i člana 22. stav (1) tačka d) ovog zakona, </a:t>
            </a:r>
            <a:r>
              <a:rPr lang="bs-Latn-BA" altLang="sr-Latn-RS" sz="2000" b="1" u="sng" dirty="0">
                <a:solidFill>
                  <a:srgbClr val="000000"/>
                </a:solidFill>
                <a:latin typeface="Calibri" panose="020F0502020204030204" pitchFamily="34" charset="0"/>
                <a:cs typeface="Calibri" panose="020F0502020204030204" pitchFamily="34" charset="0"/>
              </a:rPr>
              <a:t>dužan  odbaciti zahtjev za učešće ili ponudu</a:t>
            </a:r>
            <a:r>
              <a:rPr lang="bs-Latn-BA" altLang="sr-Latn-RS" sz="2000" dirty="0">
                <a:solidFill>
                  <a:srgbClr val="000000"/>
                </a:solidFill>
                <a:latin typeface="Calibri" panose="020F0502020204030204" pitchFamily="34" charset="0"/>
                <a:cs typeface="Calibri" panose="020F0502020204030204" pitchFamily="34" charset="0"/>
              </a:rPr>
              <a:t>...</a:t>
            </a:r>
            <a:br>
              <a:rPr lang="bs-Latn-BA" altLang="sr-Latn-RS" sz="2000" dirty="0">
                <a:solidFill>
                  <a:srgbClr val="000000"/>
                </a:solidFill>
                <a:latin typeface="Calibri" panose="020F0502020204030204" pitchFamily="34" charset="0"/>
                <a:cs typeface="Calibri" panose="020F0502020204030204" pitchFamily="34" charset="0"/>
              </a:rPr>
            </a:br>
            <a:br>
              <a:rPr lang="bs-Latn-BA" altLang="sr-Latn-RS" sz="2000" dirty="0">
                <a:solidFill>
                  <a:srgbClr val="000000"/>
                </a:solidFill>
                <a:latin typeface="Calibri" panose="020F0502020204030204" pitchFamily="34" charset="0"/>
                <a:cs typeface="Calibri" panose="020F0502020204030204" pitchFamily="34" charset="0"/>
              </a:rPr>
            </a:br>
            <a:r>
              <a:rPr lang="bs-Latn-BA" altLang="sr-Latn-RS" sz="2000" dirty="0">
                <a:solidFill>
                  <a:srgbClr val="000000"/>
                </a:solidFill>
                <a:latin typeface="Calibri" panose="020F0502020204030204" pitchFamily="34" charset="0"/>
                <a:cs typeface="Calibri" panose="020F0502020204030204" pitchFamily="34" charset="0"/>
              </a:rPr>
              <a:t>* Međutim, treba imati u vidu opšte principe javnih nabavki</a:t>
            </a:r>
            <a:br>
              <a:rPr lang="bs-Latn-BA" altLang="sr-Latn-RS" sz="2000" dirty="0">
                <a:solidFill>
                  <a:srgbClr val="000000"/>
                </a:solidFill>
                <a:latin typeface="Calibri" panose="020F0502020204030204" pitchFamily="34" charset="0"/>
                <a:cs typeface="Calibri" panose="020F0502020204030204" pitchFamily="34" charset="0"/>
              </a:rPr>
            </a:br>
            <a:br>
              <a:rPr lang="bs-Latn-BA" altLang="sr-Latn-RS" sz="2000" dirty="0">
                <a:solidFill>
                  <a:srgbClr val="000000"/>
                </a:solidFill>
                <a:latin typeface="Calibri" panose="020F0502020204030204" pitchFamily="34" charset="0"/>
                <a:cs typeface="Calibri" panose="020F0502020204030204" pitchFamily="34" charset="0"/>
              </a:rPr>
            </a:br>
            <a:r>
              <a:rPr lang="bs-Latn-BA" altLang="sr-Latn-RS" sz="2400" dirty="0">
                <a:solidFill>
                  <a:srgbClr val="000000"/>
                </a:solidFill>
                <a:latin typeface="Calibri" panose="020F0502020204030204" pitchFamily="34" charset="0"/>
                <a:cs typeface="Calibri" panose="020F0502020204030204" pitchFamily="34" charset="0"/>
              </a:rPr>
              <a:t>* </a:t>
            </a:r>
            <a:r>
              <a:rPr lang="bs-Latn-BA" altLang="sr-Latn-RS" sz="2000" dirty="0">
                <a:solidFill>
                  <a:srgbClr val="000000"/>
                </a:solidFill>
                <a:latin typeface="Calibri" panose="020F0502020204030204" pitchFamily="34" charset="0"/>
                <a:cs typeface="Calibri" panose="020F0502020204030204" pitchFamily="34" charset="0"/>
              </a:rPr>
              <a:t>član 46. ZJN – dokaz o registraciji također opcionalan ? -  „može“</a:t>
            </a:r>
            <a:br>
              <a:rPr lang="bs-Latn-BA" altLang="sr-Latn-RS" sz="2400" dirty="0"/>
            </a:br>
            <a:endParaRPr lang="bs-Latn-BA" altLang="sr-Latn-RS" sz="2400" dirty="0">
              <a:latin typeface="Cambria" panose="02040503050406030204" pitchFamily="18" charset="0"/>
              <a:ea typeface="Cambria" panose="02040503050406030204" pitchFamily="18" charset="0"/>
              <a:cs typeface="Cambria" panose="02040503050406030204" pitchFamily="18" charset="0"/>
            </a:endParaRPr>
          </a:p>
        </p:txBody>
      </p:sp>
      <p:sp>
        <p:nvSpPr>
          <p:cNvPr id="27651" name="Slide Number Placeholder 2"/>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DBC28E57-7F45-433B-8C0C-FDDB4333FC77}" type="slidenum">
              <a:rPr lang="en-US" altLang="sr-Latn-RS" sz="1200" smtClean="0">
                <a:solidFill>
                  <a:srgbClr val="FFFFFF"/>
                </a:solidFill>
              </a:rPr>
              <a:pPr algn="l">
                <a:lnSpc>
                  <a:spcPct val="100000"/>
                </a:lnSpc>
                <a:spcBef>
                  <a:spcPct val="0"/>
                </a:spcBef>
                <a:buFontTx/>
                <a:buNone/>
              </a:pPr>
              <a:t>31</a:t>
            </a:fld>
            <a:endParaRPr lang="en-US" altLang="sr-Latn-RS" sz="1200">
              <a:solidFill>
                <a:srgbClr val="FFFFFF"/>
              </a:solidFill>
            </a:endParaRPr>
          </a:p>
        </p:txBody>
      </p:sp>
      <p:sp>
        <p:nvSpPr>
          <p:cNvPr id="9" name="Title 1"/>
          <p:cNvSpPr txBox="1">
            <a:spLocks/>
          </p:cNvSpPr>
          <p:nvPr/>
        </p:nvSpPr>
        <p:spPr>
          <a:xfrm>
            <a:off x="566738" y="5448300"/>
            <a:ext cx="7620000" cy="533400"/>
          </a:xfrm>
          <a:prstGeom prst="rect">
            <a:avLst/>
          </a:prstGeom>
        </p:spPr>
        <p:txBody>
          <a:bodyPr anchor="ct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anose="02040503050406030204" pitchFamily="18" charset="0"/>
              </a:defRPr>
            </a:lvl2pPr>
            <a:lvl3pPr algn="l" rtl="0" eaLnBrk="0" fontAlgn="base" hangingPunct="0">
              <a:spcBef>
                <a:spcPct val="0"/>
              </a:spcBef>
              <a:spcAft>
                <a:spcPct val="0"/>
              </a:spcAft>
              <a:defRPr sz="4600">
                <a:solidFill>
                  <a:schemeClr val="tx2"/>
                </a:solidFill>
                <a:latin typeface="Cambria" panose="02040503050406030204" pitchFamily="18" charset="0"/>
              </a:defRPr>
            </a:lvl3pPr>
            <a:lvl4pPr algn="l" rtl="0" eaLnBrk="0" fontAlgn="base" hangingPunct="0">
              <a:spcBef>
                <a:spcPct val="0"/>
              </a:spcBef>
              <a:spcAft>
                <a:spcPct val="0"/>
              </a:spcAft>
              <a:defRPr sz="4600">
                <a:solidFill>
                  <a:schemeClr val="tx2"/>
                </a:solidFill>
                <a:latin typeface="Cambria" panose="02040503050406030204" pitchFamily="18" charset="0"/>
              </a:defRPr>
            </a:lvl4pPr>
            <a:lvl5pPr algn="l" rtl="0" eaLnBrk="0" fontAlgn="base" hangingPunct="0">
              <a:spcBef>
                <a:spcPct val="0"/>
              </a:spcBef>
              <a:spcAft>
                <a:spcPct val="0"/>
              </a:spcAft>
              <a:defRPr sz="4600">
                <a:solidFill>
                  <a:schemeClr val="tx2"/>
                </a:solidFill>
                <a:latin typeface="Cambria" panose="02040503050406030204" pitchFamily="18" charset="0"/>
              </a:defRPr>
            </a:lvl5pPr>
            <a:lvl6pPr marL="457200" algn="l" rtl="0" fontAlgn="base">
              <a:spcBef>
                <a:spcPct val="0"/>
              </a:spcBef>
              <a:spcAft>
                <a:spcPct val="0"/>
              </a:spcAft>
              <a:defRPr sz="4600">
                <a:solidFill>
                  <a:schemeClr val="tx2"/>
                </a:solidFill>
                <a:latin typeface="Cambria" panose="02040503050406030204" pitchFamily="18" charset="0"/>
              </a:defRPr>
            </a:lvl6pPr>
            <a:lvl7pPr marL="914400" algn="l" rtl="0" fontAlgn="base">
              <a:spcBef>
                <a:spcPct val="0"/>
              </a:spcBef>
              <a:spcAft>
                <a:spcPct val="0"/>
              </a:spcAft>
              <a:defRPr sz="4600">
                <a:solidFill>
                  <a:schemeClr val="tx2"/>
                </a:solidFill>
                <a:latin typeface="Cambria" panose="02040503050406030204" pitchFamily="18" charset="0"/>
              </a:defRPr>
            </a:lvl7pPr>
            <a:lvl8pPr marL="1371600" algn="l" rtl="0" fontAlgn="base">
              <a:spcBef>
                <a:spcPct val="0"/>
              </a:spcBef>
              <a:spcAft>
                <a:spcPct val="0"/>
              </a:spcAft>
              <a:defRPr sz="4600">
                <a:solidFill>
                  <a:schemeClr val="tx2"/>
                </a:solidFill>
                <a:latin typeface="Cambria" panose="02040503050406030204" pitchFamily="18" charset="0"/>
              </a:defRPr>
            </a:lvl8pPr>
            <a:lvl9pPr marL="1828800" algn="l" rtl="0" fontAlgn="base">
              <a:spcBef>
                <a:spcPct val="0"/>
              </a:spcBef>
              <a:spcAft>
                <a:spcPct val="0"/>
              </a:spcAft>
              <a:defRPr sz="4600">
                <a:solidFill>
                  <a:schemeClr val="tx2"/>
                </a:solidFill>
                <a:latin typeface="Cambria" panose="02040503050406030204" pitchFamily="18" charset="0"/>
              </a:defRPr>
            </a:lvl9pPr>
          </a:lstStyle>
          <a:p>
            <a:pPr>
              <a:defRPr/>
            </a:pPr>
            <a:endParaRPr lang="bs-Latn-BA" sz="2800" dirty="0"/>
          </a:p>
        </p:txBody>
      </p:sp>
      <p:sp>
        <p:nvSpPr>
          <p:cNvPr id="10" name="Title 1"/>
          <p:cNvSpPr txBox="1">
            <a:spLocks/>
          </p:cNvSpPr>
          <p:nvPr/>
        </p:nvSpPr>
        <p:spPr>
          <a:xfrm>
            <a:off x="320675" y="5334000"/>
            <a:ext cx="7620000" cy="533400"/>
          </a:xfrm>
          <a:prstGeom prst="rect">
            <a:avLst/>
          </a:prstGeom>
        </p:spPr>
        <p:txBody>
          <a:bodyPr anchor="ct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anose="02040503050406030204" pitchFamily="18" charset="0"/>
              </a:defRPr>
            </a:lvl2pPr>
            <a:lvl3pPr algn="l" rtl="0" eaLnBrk="0" fontAlgn="base" hangingPunct="0">
              <a:spcBef>
                <a:spcPct val="0"/>
              </a:spcBef>
              <a:spcAft>
                <a:spcPct val="0"/>
              </a:spcAft>
              <a:defRPr sz="4600">
                <a:solidFill>
                  <a:schemeClr val="tx2"/>
                </a:solidFill>
                <a:latin typeface="Cambria" panose="02040503050406030204" pitchFamily="18" charset="0"/>
              </a:defRPr>
            </a:lvl3pPr>
            <a:lvl4pPr algn="l" rtl="0" eaLnBrk="0" fontAlgn="base" hangingPunct="0">
              <a:spcBef>
                <a:spcPct val="0"/>
              </a:spcBef>
              <a:spcAft>
                <a:spcPct val="0"/>
              </a:spcAft>
              <a:defRPr sz="4600">
                <a:solidFill>
                  <a:schemeClr val="tx2"/>
                </a:solidFill>
                <a:latin typeface="Cambria" panose="02040503050406030204" pitchFamily="18" charset="0"/>
              </a:defRPr>
            </a:lvl4pPr>
            <a:lvl5pPr algn="l" rtl="0" eaLnBrk="0" fontAlgn="base" hangingPunct="0">
              <a:spcBef>
                <a:spcPct val="0"/>
              </a:spcBef>
              <a:spcAft>
                <a:spcPct val="0"/>
              </a:spcAft>
              <a:defRPr sz="4600">
                <a:solidFill>
                  <a:schemeClr val="tx2"/>
                </a:solidFill>
                <a:latin typeface="Cambria" panose="02040503050406030204" pitchFamily="18" charset="0"/>
              </a:defRPr>
            </a:lvl5pPr>
            <a:lvl6pPr marL="457200" algn="l" rtl="0" fontAlgn="base">
              <a:spcBef>
                <a:spcPct val="0"/>
              </a:spcBef>
              <a:spcAft>
                <a:spcPct val="0"/>
              </a:spcAft>
              <a:defRPr sz="4600">
                <a:solidFill>
                  <a:schemeClr val="tx2"/>
                </a:solidFill>
                <a:latin typeface="Cambria" panose="02040503050406030204" pitchFamily="18" charset="0"/>
              </a:defRPr>
            </a:lvl6pPr>
            <a:lvl7pPr marL="914400" algn="l" rtl="0" fontAlgn="base">
              <a:spcBef>
                <a:spcPct val="0"/>
              </a:spcBef>
              <a:spcAft>
                <a:spcPct val="0"/>
              </a:spcAft>
              <a:defRPr sz="4600">
                <a:solidFill>
                  <a:schemeClr val="tx2"/>
                </a:solidFill>
                <a:latin typeface="Cambria" panose="02040503050406030204" pitchFamily="18" charset="0"/>
              </a:defRPr>
            </a:lvl7pPr>
            <a:lvl8pPr marL="1371600" algn="l" rtl="0" fontAlgn="base">
              <a:spcBef>
                <a:spcPct val="0"/>
              </a:spcBef>
              <a:spcAft>
                <a:spcPct val="0"/>
              </a:spcAft>
              <a:defRPr sz="4600">
                <a:solidFill>
                  <a:schemeClr val="tx2"/>
                </a:solidFill>
                <a:latin typeface="Cambria" panose="02040503050406030204" pitchFamily="18" charset="0"/>
              </a:defRPr>
            </a:lvl8pPr>
            <a:lvl9pPr marL="1828800" algn="l" rtl="0" fontAlgn="base">
              <a:spcBef>
                <a:spcPct val="0"/>
              </a:spcBef>
              <a:spcAft>
                <a:spcPct val="0"/>
              </a:spcAft>
              <a:defRPr sz="4600">
                <a:solidFill>
                  <a:schemeClr val="tx2"/>
                </a:solidFill>
                <a:latin typeface="Cambria" panose="02040503050406030204" pitchFamily="18" charset="0"/>
              </a:defRPr>
            </a:lvl9pPr>
          </a:lstStyle>
          <a:p>
            <a:pPr>
              <a:defRPr/>
            </a:pPr>
            <a:endParaRPr lang="bs-Latn-BA" sz="2800" dirty="0"/>
          </a:p>
        </p:txBody>
      </p:sp>
      <p:sp>
        <p:nvSpPr>
          <p:cNvPr id="54279" name="Rectangle 2"/>
          <p:cNvSpPr>
            <a:spLocks noChangeArrowheads="1"/>
          </p:cNvSpPr>
          <p:nvPr/>
        </p:nvSpPr>
        <p:spPr bwMode="auto">
          <a:xfrm>
            <a:off x="685800" y="5918200"/>
            <a:ext cx="8061325" cy="6461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bs-Latn-BA" altLang="sr-Latn-RS" sz="2000" b="1">
                <a:solidFill>
                  <a:schemeClr val="bg1"/>
                </a:solidFill>
                <a:cs typeface="Calibri" panose="020F0502020204030204" pitchFamily="34" charset="0"/>
              </a:rPr>
              <a:t>Imajući u vidu prethodno navedeno, savjetujemo da uslovi iz čl. 45, 46. i 52. Zakona budu minimalni uslovi tenderske dokumentacije. </a:t>
            </a:r>
          </a:p>
        </p:txBody>
      </p:sp>
    </p:spTree>
    <p:extLst>
      <p:ext uri="{BB962C8B-B14F-4D97-AF65-F5344CB8AC3E}">
        <p14:creationId xmlns:p14="http://schemas.microsoft.com/office/powerpoint/2010/main" val="944119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circle(in)">
                                      <p:cBhvr>
                                        <p:cTn id="7" dur="2000"/>
                                        <p:tgtEl>
                                          <p:spTgt spid="54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4279"/>
                                        </p:tgtEl>
                                        <p:attrNameLst>
                                          <p:attrName>style.visibility</p:attrName>
                                        </p:attrNameLst>
                                      </p:cBhvr>
                                      <p:to>
                                        <p:strVal val="visible"/>
                                      </p:to>
                                    </p:set>
                                    <p:anim calcmode="lin" valueType="num">
                                      <p:cBhvr>
                                        <p:cTn id="12" dur="1000" fill="hold"/>
                                        <p:tgtEl>
                                          <p:spTgt spid="54279"/>
                                        </p:tgtEl>
                                        <p:attrNameLst>
                                          <p:attrName>ppt_w</p:attrName>
                                        </p:attrNameLst>
                                      </p:cBhvr>
                                      <p:tavLst>
                                        <p:tav tm="0">
                                          <p:val>
                                            <p:fltVal val="0"/>
                                          </p:val>
                                        </p:tav>
                                        <p:tav tm="100000">
                                          <p:val>
                                            <p:strVal val="#ppt_w"/>
                                          </p:val>
                                        </p:tav>
                                      </p:tavLst>
                                    </p:anim>
                                    <p:anim calcmode="lin" valueType="num">
                                      <p:cBhvr>
                                        <p:cTn id="13" dur="1000" fill="hold"/>
                                        <p:tgtEl>
                                          <p:spTgt spid="54279"/>
                                        </p:tgtEl>
                                        <p:attrNameLst>
                                          <p:attrName>ppt_h</p:attrName>
                                        </p:attrNameLst>
                                      </p:cBhvr>
                                      <p:tavLst>
                                        <p:tav tm="0">
                                          <p:val>
                                            <p:fltVal val="0"/>
                                          </p:val>
                                        </p:tav>
                                        <p:tav tm="100000">
                                          <p:val>
                                            <p:strVal val="#ppt_h"/>
                                          </p:val>
                                        </p:tav>
                                      </p:tavLst>
                                    </p:anim>
                                    <p:anim calcmode="lin" valueType="num">
                                      <p:cBhvr>
                                        <p:cTn id="14" dur="1000" fill="hold"/>
                                        <p:tgtEl>
                                          <p:spTgt spid="54279"/>
                                        </p:tgtEl>
                                        <p:attrNameLst>
                                          <p:attrName>style.rotation</p:attrName>
                                        </p:attrNameLst>
                                      </p:cBhvr>
                                      <p:tavLst>
                                        <p:tav tm="0">
                                          <p:val>
                                            <p:fltVal val="90"/>
                                          </p:val>
                                        </p:tav>
                                        <p:tav tm="100000">
                                          <p:val>
                                            <p:fltVal val="0"/>
                                          </p:val>
                                        </p:tav>
                                      </p:tavLst>
                                    </p:anim>
                                    <p:animEffect transition="in" filter="fade">
                                      <p:cBhvr>
                                        <p:cTn id="15" dur="1000"/>
                                        <p:tgtEl>
                                          <p:spTgt spid="54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28650" y="927219"/>
            <a:ext cx="7448550" cy="825381"/>
          </a:xfrm>
        </p:spPr>
        <p:txBody>
          <a:bodyPr>
            <a:normAutofit fontScale="90000"/>
          </a:bodyPr>
          <a:lstStyle/>
          <a:p>
            <a:pPr marL="457200" indent="-457200">
              <a:buFont typeface="Wingdings" panose="05000000000000000000" pitchFamily="2" charset="2"/>
              <a:buChar char="Ø"/>
            </a:pPr>
            <a:r>
              <a:rPr lang="bs-Latn-BA" altLang="sr-Latn-RS" sz="2800" b="1" dirty="0"/>
              <a:t>ZAPISNIK O ZAPRIMANJU PONUDA I POSTUPAK OTVARANJA PONUDA (1)</a:t>
            </a:r>
            <a:endParaRPr lang="en-US" altLang="sr-Latn-RS" sz="2800" b="1" i="1" dirty="0"/>
          </a:p>
        </p:txBody>
      </p:sp>
      <p:sp>
        <p:nvSpPr>
          <p:cNvPr id="28675" name="Slide Number Placeholder 3"/>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AA2032D7-ED7B-44B9-878C-09C3745A3FDC}" type="slidenum">
              <a:rPr lang="en-US" altLang="sr-Latn-RS" sz="1200" smtClean="0">
                <a:solidFill>
                  <a:srgbClr val="FFFFFF"/>
                </a:solidFill>
              </a:rPr>
              <a:pPr algn="l">
                <a:lnSpc>
                  <a:spcPct val="100000"/>
                </a:lnSpc>
                <a:spcBef>
                  <a:spcPct val="0"/>
                </a:spcBef>
                <a:buFontTx/>
                <a:buNone/>
              </a:pPr>
              <a:t>32</a:t>
            </a:fld>
            <a:endParaRPr lang="en-US" altLang="sr-Latn-RS" sz="1200">
              <a:solidFill>
                <a:srgbClr val="FFFFFF"/>
              </a:solidFill>
            </a:endParaRPr>
          </a:p>
        </p:txBody>
      </p:sp>
      <p:sp>
        <p:nvSpPr>
          <p:cNvPr id="12293" name="Content Placeholder 2"/>
          <p:cNvSpPr txBox="1">
            <a:spLocks/>
          </p:cNvSpPr>
          <p:nvPr/>
        </p:nvSpPr>
        <p:spPr bwMode="auto">
          <a:xfrm>
            <a:off x="210797" y="1829512"/>
            <a:ext cx="7772400" cy="5181600"/>
          </a:xfrm>
          <a:prstGeom prst="rect">
            <a:avLst/>
          </a:prstGeom>
          <a:noFill/>
          <a:ln>
            <a:noFill/>
          </a:ln>
        </p:spPr>
        <p:txBody>
          <a:bodyPr/>
          <a:lstStyle>
            <a:lvl1pPr marL="11430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639763" indent="-22860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004888" indent="-228600">
              <a:spcBef>
                <a:spcPct val="20000"/>
              </a:spcBef>
              <a:buClr>
                <a:srgbClr val="000000"/>
              </a:buClr>
              <a:buFont typeface="Arial" panose="020B0604020202020204" pitchFamily="34" charset="0"/>
              <a:buChar char="•"/>
              <a:defRPr>
                <a:solidFill>
                  <a:schemeClr val="tx1"/>
                </a:solidFill>
                <a:latin typeface="Calibri" panose="020F0502020204030204" pitchFamily="34" charset="0"/>
              </a:defRPr>
            </a:lvl3pPr>
            <a:lvl4pPr marL="1279525" indent="-228600">
              <a:spcBef>
                <a:spcPct val="20000"/>
              </a:spcBef>
              <a:buClr>
                <a:srgbClr val="484848"/>
              </a:buClr>
              <a:buFont typeface="Arial" panose="020B0604020202020204" pitchFamily="34" charset="0"/>
              <a:buChar char="•"/>
              <a:defRPr sz="1600">
                <a:solidFill>
                  <a:schemeClr val="tx1"/>
                </a:solidFill>
                <a:latin typeface="Calibri" panose="020F0502020204030204" pitchFamily="34" charset="0"/>
              </a:defRPr>
            </a:lvl4pPr>
            <a:lvl5pPr marL="1554163" indent="-228600">
              <a:spcBef>
                <a:spcPct val="20000"/>
              </a:spcBef>
              <a:buClr>
                <a:srgbClr val="151515"/>
              </a:buClr>
              <a:buFont typeface="Arial" panose="020B0604020202020204" pitchFamily="34" charset="0"/>
              <a:buChar char="•"/>
              <a:defRPr sz="1400">
                <a:solidFill>
                  <a:schemeClr val="tx1"/>
                </a:solidFill>
                <a:latin typeface="Calibri" panose="020F0502020204030204" pitchFamily="34" charset="0"/>
              </a:defRPr>
            </a:lvl5pPr>
            <a:lvl6pPr marL="2011363"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6pPr>
            <a:lvl7pPr marL="2468563"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7pPr>
            <a:lvl8pPr marL="2925763"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8pPr>
            <a:lvl9pPr marL="3382963"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9pPr>
          </a:lstStyle>
          <a:p>
            <a:pPr>
              <a:buFont typeface="Arial" panose="020B0604020202020204" pitchFamily="34" charset="0"/>
              <a:buNone/>
              <a:defRPr/>
            </a:pPr>
            <a:r>
              <a:rPr lang="bs-Latn-BA" altLang="sr-Latn-RS" sz="2400" dirty="0"/>
              <a:t>1. Zapisnik o zaprimanju ponuda vodi protokol/pisarnica, a ponude preuzima Komisija</a:t>
            </a:r>
          </a:p>
          <a:p>
            <a:pPr>
              <a:buFont typeface="Arial" panose="020B0604020202020204" pitchFamily="34" charset="0"/>
              <a:buNone/>
              <a:defRPr/>
            </a:pPr>
            <a:endParaRPr lang="bs-Latn-BA" altLang="sr-Latn-RS" sz="2400" dirty="0"/>
          </a:p>
          <a:p>
            <a:pPr marL="400050" indent="-285750">
              <a:buFont typeface="Courier New" panose="02070309020205020404" pitchFamily="49" charset="0"/>
              <a:buChar char="o"/>
              <a:defRPr/>
            </a:pPr>
            <a:r>
              <a:rPr lang="bs-Latn-BA" altLang="sr-Latn-RS" sz="2400" dirty="0"/>
              <a:t>Ponude dostavljene </a:t>
            </a:r>
            <a:r>
              <a:rPr lang="bs-Latn-BA" altLang="sr-Latn-RS" sz="2400" b="1" dirty="0"/>
              <a:t>do</a:t>
            </a:r>
            <a:r>
              <a:rPr lang="bs-Latn-BA" altLang="sr-Latn-RS" sz="2400" dirty="0"/>
              <a:t> naznačenog roka za prijem ponuda – </a:t>
            </a:r>
            <a:r>
              <a:rPr lang="bs-Latn-BA" altLang="sr-Latn-RS" sz="2400" b="1" dirty="0">
                <a:solidFill>
                  <a:srgbClr val="0070C0"/>
                </a:solidFill>
              </a:rPr>
              <a:t>blagovremene ponude</a:t>
            </a:r>
          </a:p>
          <a:p>
            <a:pPr marL="400050" indent="-285750">
              <a:buFont typeface="Courier New" panose="02070309020205020404" pitchFamily="49" charset="0"/>
              <a:buChar char="o"/>
              <a:defRPr/>
            </a:pPr>
            <a:r>
              <a:rPr lang="bs-Latn-BA" altLang="sr-Latn-RS" sz="2400" dirty="0"/>
              <a:t>Ponude </a:t>
            </a:r>
            <a:r>
              <a:rPr lang="bs-Latn-BA" altLang="sr-Latn-RS" sz="2400" b="1" dirty="0"/>
              <a:t>izvan </a:t>
            </a:r>
            <a:r>
              <a:rPr lang="bs-Latn-BA" altLang="sr-Latn-RS" sz="2400" dirty="0"/>
              <a:t>naznačenog roka za prijem ponuda  - </a:t>
            </a:r>
            <a:r>
              <a:rPr lang="bs-Latn-BA" altLang="sr-Latn-RS" sz="2400" b="1" dirty="0">
                <a:solidFill>
                  <a:schemeClr val="accent1"/>
                </a:solidFill>
              </a:rPr>
              <a:t>neblagovremene/zakašnjele ponude </a:t>
            </a:r>
            <a:r>
              <a:rPr lang="bs-Latn-BA" altLang="sr-Latn-RS" sz="2400" b="1" dirty="0">
                <a:solidFill>
                  <a:srgbClr val="FF0000"/>
                </a:solidFill>
              </a:rPr>
              <a:t>– nepravilna </a:t>
            </a:r>
          </a:p>
          <a:p>
            <a:pPr marL="400050" indent="-285750">
              <a:buFont typeface="Courier New" panose="02070309020205020404" pitchFamily="49" charset="0"/>
              <a:buChar char="o"/>
              <a:defRPr/>
            </a:pPr>
            <a:r>
              <a:rPr lang="bs-Latn-BA" altLang="sr-Latn-RS" sz="2400" dirty="0"/>
              <a:t>Povlačenje/izmjena ponude – moguće do roka za dostavu ponuda</a:t>
            </a:r>
          </a:p>
          <a:p>
            <a:pPr>
              <a:buFont typeface="Arial" panose="020B0604020202020204" pitchFamily="34" charset="0"/>
              <a:buNone/>
              <a:defRPr/>
            </a:pPr>
            <a:endParaRPr lang="bs-Latn-BA" altLang="sr-Latn-RS" sz="800" dirty="0"/>
          </a:p>
          <a:p>
            <a:pPr>
              <a:buFont typeface="Arial" panose="020B0604020202020204" pitchFamily="34" charset="0"/>
              <a:buNone/>
              <a:defRPr/>
            </a:pPr>
            <a:r>
              <a:rPr lang="bs-Latn-BA" altLang="sr-Latn-RS" sz="2400" dirty="0"/>
              <a:t>2. Komisija vrši javno otvaranje ponuda i sačinjava zapisnik sa otvaranja ponuda i dostavlja svim učesnicima u postupku-</a:t>
            </a:r>
            <a:r>
              <a:rPr lang="bs-Latn-BA" altLang="sr-Latn-RS" sz="2000" i="1" dirty="0"/>
              <a:t>član 63. ZJN</a:t>
            </a:r>
          </a:p>
        </p:txBody>
      </p:sp>
    </p:spTree>
    <p:extLst>
      <p:ext uri="{BB962C8B-B14F-4D97-AF65-F5344CB8AC3E}">
        <p14:creationId xmlns:p14="http://schemas.microsoft.com/office/powerpoint/2010/main" val="229487388"/>
      </p:ext>
    </p:extLst>
  </p:cSld>
  <p:clrMapOvr>
    <a:masterClrMapping/>
  </p:clrMapOvr>
  <p:transition spd="slow">
    <p:circl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20675" y="1058319"/>
            <a:ext cx="7620000" cy="533400"/>
          </a:xfrm>
        </p:spPr>
        <p:txBody>
          <a:bodyPr>
            <a:normAutofit fontScale="90000"/>
          </a:bodyPr>
          <a:lstStyle/>
          <a:p>
            <a:pPr algn="ctr" eaLnBrk="1" hangingPunct="1"/>
            <a:br>
              <a:rPr lang="bs-Latn-BA" altLang="sr-Latn-RS" sz="2400" b="1" dirty="0">
                <a:latin typeface="Cambria" panose="02040503050406030204" pitchFamily="18" charset="0"/>
                <a:ea typeface="Cambria" panose="02040503050406030204" pitchFamily="18" charset="0"/>
                <a:cs typeface="Cambria" panose="02040503050406030204" pitchFamily="18" charset="0"/>
              </a:rPr>
            </a:br>
            <a:r>
              <a:rPr lang="pl-PL" altLang="sr-Latn-RS" sz="2400" dirty="0">
                <a:solidFill>
                  <a:srgbClr val="000000"/>
                </a:solidFill>
                <a:latin typeface="Cambria" panose="02040503050406030204" pitchFamily="18" charset="0"/>
                <a:ea typeface="Cambria" panose="02040503050406030204" pitchFamily="18" charset="0"/>
                <a:cs typeface="Cambria" panose="02040503050406030204" pitchFamily="18" charset="0"/>
              </a:rPr>
              <a:t>KONKURENTSKI ZAHTJEV ZA DOSTAVU PONUDA</a:t>
            </a:r>
            <a:br>
              <a:rPr lang="pl-PL" altLang="sr-Latn-RS" sz="2400" dirty="0">
                <a:solidFill>
                  <a:srgbClr val="000000"/>
                </a:solidFill>
                <a:latin typeface="Cambria" panose="02040503050406030204" pitchFamily="18" charset="0"/>
                <a:ea typeface="Cambria" panose="02040503050406030204" pitchFamily="18" charset="0"/>
                <a:cs typeface="Cambria" panose="02040503050406030204" pitchFamily="18" charset="0"/>
              </a:rPr>
            </a:br>
            <a:r>
              <a:rPr lang="pl-PL" altLang="sr-Latn-RS" sz="2400" dirty="0">
                <a:solidFill>
                  <a:srgbClr val="000000"/>
                </a:solidFill>
                <a:latin typeface="Cambria" panose="02040503050406030204" pitchFamily="18" charset="0"/>
                <a:ea typeface="Cambria" panose="02040503050406030204" pitchFamily="18" charset="0"/>
                <a:cs typeface="Cambria" panose="02040503050406030204" pitchFamily="18" charset="0"/>
              </a:rPr>
              <a:t>Član 101. (5) ZJN</a:t>
            </a:r>
            <a:endParaRPr lang="bs-Latn-BA" altLang="sr-Latn-RS" sz="2400" dirty="0">
              <a:latin typeface="Cambria" panose="02040503050406030204" pitchFamily="18" charset="0"/>
              <a:ea typeface="Cambria" panose="02040503050406030204" pitchFamily="18" charset="0"/>
              <a:cs typeface="Cambria" panose="02040503050406030204" pitchFamily="18" charset="0"/>
            </a:endParaRPr>
          </a:p>
        </p:txBody>
      </p:sp>
      <p:sp>
        <p:nvSpPr>
          <p:cNvPr id="30723" name="Slide Number Placeholder 2"/>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B38F3798-3067-44F1-9924-663B73E7B3B8}" type="slidenum">
              <a:rPr lang="en-US" altLang="sr-Latn-RS" sz="1200" smtClean="0">
                <a:solidFill>
                  <a:srgbClr val="FFFFFF"/>
                </a:solidFill>
              </a:rPr>
              <a:pPr algn="l">
                <a:lnSpc>
                  <a:spcPct val="100000"/>
                </a:lnSpc>
                <a:spcBef>
                  <a:spcPct val="0"/>
                </a:spcBef>
                <a:buFontTx/>
                <a:buNone/>
              </a:pPr>
              <a:t>33</a:t>
            </a:fld>
            <a:endParaRPr lang="en-US" altLang="sr-Latn-RS" sz="1200">
              <a:solidFill>
                <a:srgbClr val="FFFFFF"/>
              </a:solidFill>
            </a:endParaRPr>
          </a:p>
        </p:txBody>
      </p:sp>
      <p:graphicFrame>
        <p:nvGraphicFramePr>
          <p:cNvPr id="7" name="Diagram 6"/>
          <p:cNvGraphicFramePr/>
          <p:nvPr/>
        </p:nvGraphicFramePr>
        <p:xfrm>
          <a:off x="152400" y="2171700"/>
          <a:ext cx="5138596"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p:cNvSpPr txBox="1">
            <a:spLocks/>
          </p:cNvSpPr>
          <p:nvPr/>
        </p:nvSpPr>
        <p:spPr>
          <a:xfrm>
            <a:off x="566738" y="5448300"/>
            <a:ext cx="7620000" cy="533400"/>
          </a:xfrm>
          <a:prstGeom prst="rect">
            <a:avLst/>
          </a:prstGeom>
        </p:spPr>
        <p:txBody>
          <a:bodyPr anchor="ct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anose="02040503050406030204" pitchFamily="18" charset="0"/>
              </a:defRPr>
            </a:lvl2pPr>
            <a:lvl3pPr algn="l" rtl="0" eaLnBrk="0" fontAlgn="base" hangingPunct="0">
              <a:spcBef>
                <a:spcPct val="0"/>
              </a:spcBef>
              <a:spcAft>
                <a:spcPct val="0"/>
              </a:spcAft>
              <a:defRPr sz="4600">
                <a:solidFill>
                  <a:schemeClr val="tx2"/>
                </a:solidFill>
                <a:latin typeface="Cambria" panose="02040503050406030204" pitchFamily="18" charset="0"/>
              </a:defRPr>
            </a:lvl3pPr>
            <a:lvl4pPr algn="l" rtl="0" eaLnBrk="0" fontAlgn="base" hangingPunct="0">
              <a:spcBef>
                <a:spcPct val="0"/>
              </a:spcBef>
              <a:spcAft>
                <a:spcPct val="0"/>
              </a:spcAft>
              <a:defRPr sz="4600">
                <a:solidFill>
                  <a:schemeClr val="tx2"/>
                </a:solidFill>
                <a:latin typeface="Cambria" panose="02040503050406030204" pitchFamily="18" charset="0"/>
              </a:defRPr>
            </a:lvl4pPr>
            <a:lvl5pPr algn="l" rtl="0" eaLnBrk="0" fontAlgn="base" hangingPunct="0">
              <a:spcBef>
                <a:spcPct val="0"/>
              </a:spcBef>
              <a:spcAft>
                <a:spcPct val="0"/>
              </a:spcAft>
              <a:defRPr sz="4600">
                <a:solidFill>
                  <a:schemeClr val="tx2"/>
                </a:solidFill>
                <a:latin typeface="Cambria" panose="02040503050406030204" pitchFamily="18" charset="0"/>
              </a:defRPr>
            </a:lvl5pPr>
            <a:lvl6pPr marL="457200" algn="l" rtl="0" fontAlgn="base">
              <a:spcBef>
                <a:spcPct val="0"/>
              </a:spcBef>
              <a:spcAft>
                <a:spcPct val="0"/>
              </a:spcAft>
              <a:defRPr sz="4600">
                <a:solidFill>
                  <a:schemeClr val="tx2"/>
                </a:solidFill>
                <a:latin typeface="Cambria" panose="02040503050406030204" pitchFamily="18" charset="0"/>
              </a:defRPr>
            </a:lvl6pPr>
            <a:lvl7pPr marL="914400" algn="l" rtl="0" fontAlgn="base">
              <a:spcBef>
                <a:spcPct val="0"/>
              </a:spcBef>
              <a:spcAft>
                <a:spcPct val="0"/>
              </a:spcAft>
              <a:defRPr sz="4600">
                <a:solidFill>
                  <a:schemeClr val="tx2"/>
                </a:solidFill>
                <a:latin typeface="Cambria" panose="02040503050406030204" pitchFamily="18" charset="0"/>
              </a:defRPr>
            </a:lvl7pPr>
            <a:lvl8pPr marL="1371600" algn="l" rtl="0" fontAlgn="base">
              <a:spcBef>
                <a:spcPct val="0"/>
              </a:spcBef>
              <a:spcAft>
                <a:spcPct val="0"/>
              </a:spcAft>
              <a:defRPr sz="4600">
                <a:solidFill>
                  <a:schemeClr val="tx2"/>
                </a:solidFill>
                <a:latin typeface="Cambria" panose="02040503050406030204" pitchFamily="18" charset="0"/>
              </a:defRPr>
            </a:lvl8pPr>
            <a:lvl9pPr marL="1828800" algn="l" rtl="0" fontAlgn="base">
              <a:spcBef>
                <a:spcPct val="0"/>
              </a:spcBef>
              <a:spcAft>
                <a:spcPct val="0"/>
              </a:spcAft>
              <a:defRPr sz="4600">
                <a:solidFill>
                  <a:schemeClr val="tx2"/>
                </a:solidFill>
                <a:latin typeface="Cambria" panose="02040503050406030204" pitchFamily="18" charset="0"/>
              </a:defRPr>
            </a:lvl9pPr>
          </a:lstStyle>
          <a:p>
            <a:pPr>
              <a:defRPr/>
            </a:pPr>
            <a:endParaRPr lang="bs-Latn-BA" sz="2800" dirty="0"/>
          </a:p>
        </p:txBody>
      </p:sp>
      <p:sp>
        <p:nvSpPr>
          <p:cNvPr id="10" name="Title 1"/>
          <p:cNvSpPr txBox="1">
            <a:spLocks/>
          </p:cNvSpPr>
          <p:nvPr/>
        </p:nvSpPr>
        <p:spPr>
          <a:xfrm>
            <a:off x="320675" y="5334000"/>
            <a:ext cx="7620000" cy="533400"/>
          </a:xfrm>
          <a:prstGeom prst="rect">
            <a:avLst/>
          </a:prstGeom>
        </p:spPr>
        <p:txBody>
          <a:bodyPr anchor="ct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anose="02040503050406030204" pitchFamily="18" charset="0"/>
              </a:defRPr>
            </a:lvl2pPr>
            <a:lvl3pPr algn="l" rtl="0" eaLnBrk="0" fontAlgn="base" hangingPunct="0">
              <a:spcBef>
                <a:spcPct val="0"/>
              </a:spcBef>
              <a:spcAft>
                <a:spcPct val="0"/>
              </a:spcAft>
              <a:defRPr sz="4600">
                <a:solidFill>
                  <a:schemeClr val="tx2"/>
                </a:solidFill>
                <a:latin typeface="Cambria" panose="02040503050406030204" pitchFamily="18" charset="0"/>
              </a:defRPr>
            </a:lvl3pPr>
            <a:lvl4pPr algn="l" rtl="0" eaLnBrk="0" fontAlgn="base" hangingPunct="0">
              <a:spcBef>
                <a:spcPct val="0"/>
              </a:spcBef>
              <a:spcAft>
                <a:spcPct val="0"/>
              </a:spcAft>
              <a:defRPr sz="4600">
                <a:solidFill>
                  <a:schemeClr val="tx2"/>
                </a:solidFill>
                <a:latin typeface="Cambria" panose="02040503050406030204" pitchFamily="18" charset="0"/>
              </a:defRPr>
            </a:lvl4pPr>
            <a:lvl5pPr algn="l" rtl="0" eaLnBrk="0" fontAlgn="base" hangingPunct="0">
              <a:spcBef>
                <a:spcPct val="0"/>
              </a:spcBef>
              <a:spcAft>
                <a:spcPct val="0"/>
              </a:spcAft>
              <a:defRPr sz="4600">
                <a:solidFill>
                  <a:schemeClr val="tx2"/>
                </a:solidFill>
                <a:latin typeface="Cambria" panose="02040503050406030204" pitchFamily="18" charset="0"/>
              </a:defRPr>
            </a:lvl5pPr>
            <a:lvl6pPr marL="457200" algn="l" rtl="0" fontAlgn="base">
              <a:spcBef>
                <a:spcPct val="0"/>
              </a:spcBef>
              <a:spcAft>
                <a:spcPct val="0"/>
              </a:spcAft>
              <a:defRPr sz="4600">
                <a:solidFill>
                  <a:schemeClr val="tx2"/>
                </a:solidFill>
                <a:latin typeface="Cambria" panose="02040503050406030204" pitchFamily="18" charset="0"/>
              </a:defRPr>
            </a:lvl6pPr>
            <a:lvl7pPr marL="914400" algn="l" rtl="0" fontAlgn="base">
              <a:spcBef>
                <a:spcPct val="0"/>
              </a:spcBef>
              <a:spcAft>
                <a:spcPct val="0"/>
              </a:spcAft>
              <a:defRPr sz="4600">
                <a:solidFill>
                  <a:schemeClr val="tx2"/>
                </a:solidFill>
                <a:latin typeface="Cambria" panose="02040503050406030204" pitchFamily="18" charset="0"/>
              </a:defRPr>
            </a:lvl7pPr>
            <a:lvl8pPr marL="1371600" algn="l" rtl="0" fontAlgn="base">
              <a:spcBef>
                <a:spcPct val="0"/>
              </a:spcBef>
              <a:spcAft>
                <a:spcPct val="0"/>
              </a:spcAft>
              <a:defRPr sz="4600">
                <a:solidFill>
                  <a:schemeClr val="tx2"/>
                </a:solidFill>
                <a:latin typeface="Cambria" panose="02040503050406030204" pitchFamily="18" charset="0"/>
              </a:defRPr>
            </a:lvl8pPr>
            <a:lvl9pPr marL="1828800" algn="l" rtl="0" fontAlgn="base">
              <a:spcBef>
                <a:spcPct val="0"/>
              </a:spcBef>
              <a:spcAft>
                <a:spcPct val="0"/>
              </a:spcAft>
              <a:defRPr sz="4600">
                <a:solidFill>
                  <a:schemeClr val="tx2"/>
                </a:solidFill>
                <a:latin typeface="Cambria" panose="02040503050406030204" pitchFamily="18" charset="0"/>
              </a:defRPr>
            </a:lvl9pPr>
          </a:lstStyle>
          <a:p>
            <a:pPr>
              <a:defRPr/>
            </a:pPr>
            <a:endParaRPr lang="bs-Latn-BA" sz="2800" dirty="0"/>
          </a:p>
        </p:txBody>
      </p:sp>
      <p:sp>
        <p:nvSpPr>
          <p:cNvPr id="30727" name="Rectangle 2"/>
          <p:cNvSpPr>
            <a:spLocks noChangeArrowheads="1"/>
          </p:cNvSpPr>
          <p:nvPr/>
        </p:nvSpPr>
        <p:spPr bwMode="auto">
          <a:xfrm>
            <a:off x="500063" y="1925638"/>
            <a:ext cx="77533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hr-HR" altLang="sr-Latn-RS" sz="2000" dirty="0">
                <a:solidFill>
                  <a:srgbClr val="000000"/>
                </a:solidFill>
                <a:cs typeface="Calibri" panose="020F0502020204030204" pitchFamily="34" charset="0"/>
              </a:rPr>
              <a:t>U postupku nabavke koji se provodi putem konkurentskog zahtjeva žalba se izjavljuje u roku </a:t>
            </a:r>
            <a:r>
              <a:rPr lang="hr-HR" altLang="sr-Latn-RS" sz="2000" b="1" u="sng" dirty="0">
                <a:solidFill>
                  <a:srgbClr val="000000"/>
                </a:solidFill>
                <a:cs typeface="Calibri" panose="020F0502020204030204" pitchFamily="34" charset="0"/>
              </a:rPr>
              <a:t>od pet dana </a:t>
            </a:r>
            <a:r>
              <a:rPr lang="hr-HR" altLang="sr-Latn-RS" sz="2000" dirty="0">
                <a:solidFill>
                  <a:srgbClr val="000000"/>
                </a:solidFill>
                <a:cs typeface="Calibri" panose="020F0502020204030204" pitchFamily="34" charset="0"/>
              </a:rPr>
              <a:t>od:</a:t>
            </a:r>
          </a:p>
          <a:p>
            <a:pPr algn="just">
              <a:lnSpc>
                <a:spcPct val="100000"/>
              </a:lnSpc>
              <a:spcBef>
                <a:spcPct val="0"/>
              </a:spcBef>
              <a:buFontTx/>
              <a:buNone/>
            </a:pPr>
            <a:endParaRPr lang="bs-Latn-BA" altLang="sr-Latn-RS" sz="2000" dirty="0">
              <a:solidFill>
                <a:srgbClr val="000000"/>
              </a:solidFill>
              <a:cs typeface="Calibri" panose="020F0502020204030204" pitchFamily="34" charset="0"/>
            </a:endParaRPr>
          </a:p>
          <a:p>
            <a:pPr algn="just">
              <a:lnSpc>
                <a:spcPct val="100000"/>
              </a:lnSpc>
              <a:spcBef>
                <a:spcPct val="0"/>
              </a:spcBef>
              <a:buFontTx/>
              <a:buAutoNum type="alphaLcParenR"/>
            </a:pPr>
            <a:r>
              <a:rPr lang="hr-HR" altLang="sr-Latn-RS" sz="2000" dirty="0">
                <a:solidFill>
                  <a:srgbClr val="000000"/>
                </a:solidFill>
                <a:cs typeface="Calibri" panose="020F0502020204030204" pitchFamily="34" charset="0"/>
              </a:rPr>
              <a:t>preuzimanja konkurentskog zahtjeva;</a:t>
            </a:r>
          </a:p>
          <a:p>
            <a:pPr algn="just">
              <a:lnSpc>
                <a:spcPct val="100000"/>
              </a:lnSpc>
              <a:spcBef>
                <a:spcPct val="0"/>
              </a:spcBef>
              <a:buFontTx/>
              <a:buAutoNum type="alphaLcParenR"/>
            </a:pPr>
            <a:endParaRPr lang="bs-Latn-BA" altLang="sr-Latn-RS" sz="2000" dirty="0">
              <a:solidFill>
                <a:srgbClr val="000000"/>
              </a:solidFill>
              <a:cs typeface="Calibri" panose="020F0502020204030204" pitchFamily="34" charset="0"/>
            </a:endParaRPr>
          </a:p>
          <a:p>
            <a:pPr algn="just">
              <a:lnSpc>
                <a:spcPct val="100000"/>
              </a:lnSpc>
              <a:spcBef>
                <a:spcPct val="0"/>
              </a:spcBef>
              <a:buFontTx/>
              <a:buNone/>
            </a:pPr>
            <a:r>
              <a:rPr lang="hr-HR" altLang="sr-Latn-RS" sz="2000" dirty="0">
                <a:solidFill>
                  <a:srgbClr val="000000"/>
                </a:solidFill>
                <a:cs typeface="Calibri" panose="020F0502020204030204" pitchFamily="34" charset="0"/>
              </a:rPr>
              <a:t>b) prijema zapisnika o otvaranju ponuda;</a:t>
            </a:r>
          </a:p>
          <a:p>
            <a:pPr algn="just">
              <a:lnSpc>
                <a:spcPct val="100000"/>
              </a:lnSpc>
              <a:spcBef>
                <a:spcPct val="0"/>
              </a:spcBef>
              <a:buFontTx/>
              <a:buNone/>
            </a:pPr>
            <a:endParaRPr lang="bs-Latn-BA" altLang="sr-Latn-RS" sz="2000" dirty="0">
              <a:solidFill>
                <a:srgbClr val="000000"/>
              </a:solidFill>
              <a:cs typeface="Calibri" panose="020F0502020204030204" pitchFamily="34" charset="0"/>
            </a:endParaRPr>
          </a:p>
          <a:p>
            <a:pPr algn="just">
              <a:lnSpc>
                <a:spcPct val="100000"/>
              </a:lnSpc>
              <a:spcBef>
                <a:spcPct val="0"/>
              </a:spcBef>
              <a:buFontTx/>
              <a:buNone/>
            </a:pPr>
            <a:r>
              <a:rPr lang="hr-HR" altLang="sr-Latn-RS" sz="2000" dirty="0">
                <a:solidFill>
                  <a:srgbClr val="000000"/>
                </a:solidFill>
                <a:cs typeface="Calibri" panose="020F0502020204030204" pitchFamily="34" charset="0"/>
              </a:rPr>
              <a:t>c) prijema odluke o izboru najpovoljnijeg ponuđača ili prijema odluke o poništenju postupka nabavke</a:t>
            </a:r>
            <a:r>
              <a:rPr lang="hr-HR" altLang="sr-Latn-RS" sz="1800" dirty="0">
                <a:solidFill>
                  <a:srgbClr val="000000"/>
                </a:solidFill>
                <a:cs typeface="Calibri" panose="020F0502020204030204" pitchFamily="34" charset="0"/>
              </a:rPr>
              <a:t>.</a:t>
            </a:r>
            <a:endParaRPr lang="bs-Latn-BA" altLang="sr-Latn-RS" sz="1800" dirty="0">
              <a:solidFill>
                <a:srgbClr val="000000"/>
              </a:solidFill>
              <a:cs typeface="Calibri" panose="020F0502020204030204" pitchFamily="34" charset="0"/>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2885" y="2648994"/>
            <a:ext cx="2200053" cy="11046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Rectangle 1"/>
          <p:cNvSpPr>
            <a:spLocks noChangeArrowheads="1"/>
          </p:cNvSpPr>
          <p:nvPr/>
        </p:nvSpPr>
        <p:spPr bwMode="auto">
          <a:xfrm>
            <a:off x="320675" y="5845175"/>
            <a:ext cx="8791575" cy="4000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bs-Latn-BA" altLang="sr-Latn-RS" sz="2000" b="1" u="sng">
                <a:solidFill>
                  <a:schemeClr val="bg1"/>
                </a:solidFill>
                <a:latin typeface="Arial" panose="020B0604020202020204" pitchFamily="34" charset="0"/>
              </a:rPr>
              <a:t>Pregovaranje zabranjeno, nema prelaska na pregovarački bez objave</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90996" y="4362450"/>
            <a:ext cx="2484437"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49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97380" y="988672"/>
            <a:ext cx="7620000" cy="1143000"/>
          </a:xfrm>
        </p:spPr>
        <p:txBody>
          <a:bodyPr/>
          <a:lstStyle/>
          <a:p>
            <a:pPr algn="ctr" eaLnBrk="1" hangingPunct="1"/>
            <a:r>
              <a:rPr lang="bs-Latn-BA" altLang="sr-Latn-RS" sz="2800" b="1" dirty="0">
                <a:latin typeface="Cambria" panose="02040503050406030204" pitchFamily="18" charset="0"/>
                <a:ea typeface="Cambria" panose="02040503050406030204" pitchFamily="18" charset="0"/>
                <a:cs typeface="Cambria" panose="02040503050406030204" pitchFamily="18" charset="0"/>
              </a:rPr>
              <a:t>Rokovi – izmjena obavještenja i ispravke tenderske dokumentacije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4032300"/>
              </p:ext>
            </p:extLst>
          </p:nvPr>
        </p:nvGraphicFramePr>
        <p:xfrm>
          <a:off x="118929" y="2131672"/>
          <a:ext cx="8839200" cy="4589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7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56E3015-18C6-48C1-9B4E-56812FB00040}" type="slidenum">
              <a:rPr lang="en-US" altLang="en-US" sz="1200" smtClean="0">
                <a:solidFill>
                  <a:srgbClr val="FFFFFF"/>
                </a:solidFill>
              </a:rPr>
              <a:pPr>
                <a:lnSpc>
                  <a:spcPct val="100000"/>
                </a:lnSpc>
                <a:spcBef>
                  <a:spcPct val="0"/>
                </a:spcBef>
                <a:buFontTx/>
                <a:buNone/>
              </a:pPr>
              <a:t>34</a:t>
            </a:fld>
            <a:endParaRPr lang="en-US" altLang="en-US" sz="1200">
              <a:solidFill>
                <a:srgbClr val="FFFFFF"/>
              </a:solidFill>
            </a:endParaRPr>
          </a:p>
        </p:txBody>
      </p:sp>
    </p:spTree>
    <p:extLst>
      <p:ext uri="{BB962C8B-B14F-4D97-AF65-F5344CB8AC3E}">
        <p14:creationId xmlns:p14="http://schemas.microsoft.com/office/powerpoint/2010/main" val="410314695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839625" y="1219200"/>
            <a:ext cx="7620000" cy="1143000"/>
          </a:xfrm>
        </p:spPr>
        <p:txBody>
          <a:bodyPr/>
          <a:lstStyle/>
          <a:p>
            <a:pPr algn="ctr" eaLnBrk="1" hangingPunct="1"/>
            <a:r>
              <a:rPr lang="bs-Latn-BA" altLang="sr-Latn-RS" sz="2800" b="1" dirty="0">
                <a:latin typeface="Cambria" panose="02040503050406030204" pitchFamily="18" charset="0"/>
                <a:ea typeface="Cambria" panose="02040503050406030204" pitchFamily="18" charset="0"/>
                <a:cs typeface="Cambria" panose="02040503050406030204" pitchFamily="18" charset="0"/>
              </a:rPr>
              <a:t>Rokovi – izmjena obavještenja i ispravke tenderske dokumentacije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9285282"/>
              </p:ext>
            </p:extLst>
          </p:nvPr>
        </p:nvGraphicFramePr>
        <p:xfrm>
          <a:off x="230025" y="2362200"/>
          <a:ext cx="8085033"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BCACC75-A9C8-4828-BD22-582C5B3D6B25}" type="slidenum">
              <a:rPr lang="en-US" altLang="en-US" sz="1200" smtClean="0">
                <a:solidFill>
                  <a:srgbClr val="FFFFFF"/>
                </a:solidFill>
              </a:rPr>
              <a:pPr>
                <a:lnSpc>
                  <a:spcPct val="100000"/>
                </a:lnSpc>
                <a:spcBef>
                  <a:spcPct val="0"/>
                </a:spcBef>
                <a:buFontTx/>
                <a:buNone/>
              </a:pPr>
              <a:t>35</a:t>
            </a:fld>
            <a:endParaRPr lang="en-US" altLang="en-US" sz="1200">
              <a:solidFill>
                <a:srgbClr val="FFFFFF"/>
              </a:solidFill>
            </a:endParaRPr>
          </a:p>
        </p:txBody>
      </p:sp>
    </p:spTree>
    <p:extLst>
      <p:ext uri="{BB962C8B-B14F-4D97-AF65-F5344CB8AC3E}">
        <p14:creationId xmlns:p14="http://schemas.microsoft.com/office/powerpoint/2010/main" val="156327338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370995" y="1535112"/>
            <a:ext cx="4171950" cy="477837"/>
          </a:xfrm>
        </p:spPr>
        <p:txBody>
          <a:bodyPr>
            <a:normAutofit fontScale="90000"/>
          </a:bodyPr>
          <a:lstStyle/>
          <a:p>
            <a:r>
              <a:rPr lang="bs-Latn-BA" altLang="sr-Latn-RS" sz="2800" b="1" dirty="0">
                <a:latin typeface="Cambria" panose="02040503050406030204" pitchFamily="18" charset="0"/>
                <a:ea typeface="Cambria" panose="02040503050406030204" pitchFamily="18" charset="0"/>
                <a:cs typeface="Cambria" panose="02040503050406030204" pitchFamily="18" charset="0"/>
              </a:rPr>
              <a:t>Zaključivanje ugovora</a:t>
            </a:r>
            <a:br>
              <a:rPr lang="bs-Latn-BA" altLang="sr-Latn-RS" sz="2400" i="1" dirty="0"/>
            </a:br>
            <a:endParaRPr lang="bs-Latn-BA" altLang="sr-Latn-RS" i="1" dirty="0"/>
          </a:p>
        </p:txBody>
      </p:sp>
      <p:sp>
        <p:nvSpPr>
          <p:cNvPr id="3" name="Content Placeholder 2"/>
          <p:cNvSpPr>
            <a:spLocks noGrp="1"/>
          </p:cNvSpPr>
          <p:nvPr>
            <p:ph idx="1"/>
          </p:nvPr>
        </p:nvSpPr>
        <p:spPr>
          <a:xfrm>
            <a:off x="508000" y="1663700"/>
            <a:ext cx="8281988" cy="3638550"/>
          </a:xfrm>
        </p:spPr>
        <p:txBody>
          <a:bodyPr>
            <a:noAutofit/>
          </a:bodyPr>
          <a:lstStyle/>
          <a:p>
            <a:pPr marL="0" indent="0" algn="just">
              <a:buFont typeface="Arial" panose="020B0604020202020204" pitchFamily="34" charset="0"/>
              <a:buNone/>
              <a:defRPr/>
            </a:pPr>
            <a:endParaRPr lang="pl-PL" sz="2400" dirty="0"/>
          </a:p>
          <a:p>
            <a:pPr>
              <a:defRPr/>
            </a:pPr>
            <a:r>
              <a:rPr lang="bs-Latn-BA" sz="2400" b="1" u="sng" dirty="0"/>
              <a:t>SPECIFIČNO: </a:t>
            </a:r>
            <a:r>
              <a:rPr lang="bs-Latn-BA" sz="2400" dirty="0"/>
              <a:t>Kada je primljena jedna prihvatljiva ponuda , obaveza zaključivanja ugovora u roku od 10 dana</a:t>
            </a:r>
          </a:p>
          <a:p>
            <a:pPr>
              <a:defRPr/>
            </a:pPr>
            <a:endParaRPr lang="bs-Latn-BA" sz="2400" dirty="0"/>
          </a:p>
          <a:p>
            <a:pPr marL="0" indent="0">
              <a:buNone/>
              <a:defRPr/>
            </a:pPr>
            <a:r>
              <a:rPr lang="bs-Latn-BA" sz="2000" dirty="0"/>
              <a:t>         (</a:t>
            </a:r>
            <a:r>
              <a:rPr lang="bs-Latn-BA" sz="2000" b="1" dirty="0"/>
              <a:t>dodijeliti </a:t>
            </a:r>
            <a:r>
              <a:rPr lang="bs-Latn-BA" sz="2000" dirty="0"/>
              <a:t>ugovor – član 89. ZJN / </a:t>
            </a:r>
            <a:r>
              <a:rPr lang="bs-Latn-BA" sz="2000" b="1" dirty="0"/>
              <a:t>zaključiti</a:t>
            </a:r>
            <a:r>
              <a:rPr lang="bs-Latn-BA" sz="2000" dirty="0"/>
              <a:t> ugovor – član 98. ZJN ?)</a:t>
            </a:r>
          </a:p>
          <a:p>
            <a:pPr marL="0" indent="0">
              <a:buNone/>
              <a:defRPr/>
            </a:pPr>
            <a:endParaRPr lang="bs-Latn-BA" dirty="0"/>
          </a:p>
          <a:p>
            <a:pPr marL="0" indent="0">
              <a:buFont typeface="Arial" panose="020B0604020202020204" pitchFamily="34" charset="0"/>
              <a:buNone/>
              <a:defRPr/>
            </a:pPr>
            <a:r>
              <a:rPr lang="bs-Latn-BA" sz="2400" dirty="0"/>
              <a:t>Upitno je da li je uvijek izvodljivo (rokovi za žalbu)?</a:t>
            </a:r>
          </a:p>
          <a:p>
            <a:pPr>
              <a:defRPr/>
            </a:pPr>
            <a:endParaRPr lang="bs-Latn-BA" sz="2400" dirty="0"/>
          </a:p>
        </p:txBody>
      </p:sp>
      <p:sp>
        <p:nvSpPr>
          <p:cNvPr id="4" name="Slide Number Placeholder 3"/>
          <p:cNvSpPr>
            <a:spLocks noGrp="1"/>
          </p:cNvSpPr>
          <p:nvPr>
            <p:ph type="sldNum" sz="quarter" idx="12"/>
          </p:nvPr>
        </p:nvSpPr>
        <p:spPr/>
        <p:txBody>
          <a:bodyPr/>
          <a:lstStyle/>
          <a:p>
            <a:pPr>
              <a:defRPr/>
            </a:pPr>
            <a:fld id="{397E81D7-AEEE-4A22-90E4-058C87D9906B}" type="slidenum">
              <a:rPr lang="en-US" smtClean="0"/>
              <a:pPr>
                <a:defRPr/>
              </a:pPr>
              <a:t>36</a:t>
            </a:fld>
            <a:endParaRPr lang="en-US" dirty="0"/>
          </a:p>
        </p:txBody>
      </p:sp>
      <p:sp>
        <p:nvSpPr>
          <p:cNvPr id="6" name="Content Placeholder 2"/>
          <p:cNvSpPr txBox="1">
            <a:spLocks/>
          </p:cNvSpPr>
          <p:nvPr/>
        </p:nvSpPr>
        <p:spPr>
          <a:xfrm>
            <a:off x="508000" y="3067050"/>
            <a:ext cx="6446838" cy="2320925"/>
          </a:xfrm>
          <a:prstGeom prst="rect">
            <a:avLst/>
          </a:prstGeom>
        </p:spPr>
        <p:txBody>
          <a:bodyPr lIns="68580" tIns="34290" rIns="68580" bIns="3429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defRPr/>
            </a:pPr>
            <a:endParaRPr lang="bs-Latn-BA" sz="135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1474" y="4951781"/>
            <a:ext cx="2526727" cy="16033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2882227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1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28650" y="1143000"/>
            <a:ext cx="7620000" cy="533400"/>
          </a:xfrm>
          <a:solidFill>
            <a:schemeClr val="accent1">
              <a:lumMod val="50000"/>
            </a:schemeClr>
          </a:solidFill>
        </p:spPr>
        <p:txBody>
          <a:bodyPr>
            <a:normAutofit/>
          </a:bodyPr>
          <a:lstStyle/>
          <a:p>
            <a:pPr algn="ctr" eaLnBrk="1" hangingPunct="1"/>
            <a:r>
              <a:rPr lang="pl-PL" altLang="sr-Latn-RS" sz="2400" b="1" dirty="0">
                <a:solidFill>
                  <a:schemeClr val="bg1"/>
                </a:solidFill>
                <a:latin typeface="Cambria" panose="02040503050406030204" pitchFamily="18" charset="0"/>
                <a:ea typeface="Cambria" panose="02040503050406030204" pitchFamily="18" charset="0"/>
                <a:cs typeface="Cambria" panose="02040503050406030204" pitchFamily="18" charset="0"/>
              </a:rPr>
              <a:t>KONKURENTSKI ZAHTJEV ZA DOSTAVU PONUDA</a:t>
            </a:r>
            <a:endParaRPr lang="bs-Latn-BA" altLang="sr-Latn-RS" sz="2400" b="1" dirty="0">
              <a:solidFill>
                <a:schemeClr val="bg1"/>
              </a:solidFill>
              <a:latin typeface="Cambria" panose="02040503050406030204" pitchFamily="18" charset="0"/>
              <a:ea typeface="Cambria" panose="02040503050406030204" pitchFamily="18" charset="0"/>
              <a:cs typeface="Cambria" panose="02040503050406030204" pitchFamily="18" charset="0"/>
            </a:endParaRPr>
          </a:p>
        </p:txBody>
      </p:sp>
      <p:sp>
        <p:nvSpPr>
          <p:cNvPr id="35843" name="Slide Number Placeholder 2"/>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55840B5D-0486-4069-970D-2BFF8B412C01}" type="slidenum">
              <a:rPr lang="en-US" altLang="sr-Latn-RS" sz="1200" smtClean="0">
                <a:solidFill>
                  <a:srgbClr val="FFFFFF"/>
                </a:solidFill>
              </a:rPr>
              <a:pPr algn="l">
                <a:lnSpc>
                  <a:spcPct val="100000"/>
                </a:lnSpc>
                <a:spcBef>
                  <a:spcPct val="0"/>
                </a:spcBef>
                <a:buFontTx/>
                <a:buNone/>
              </a:pPr>
              <a:t>37</a:t>
            </a:fld>
            <a:endParaRPr lang="en-US" altLang="sr-Latn-RS" sz="1200">
              <a:solidFill>
                <a:srgbClr val="FFFFFF"/>
              </a:solidFill>
            </a:endParaRPr>
          </a:p>
        </p:txBody>
      </p:sp>
      <p:graphicFrame>
        <p:nvGraphicFramePr>
          <p:cNvPr id="11" name="Diagram 10"/>
          <p:cNvGraphicFramePr/>
          <p:nvPr>
            <p:extLst>
              <p:ext uri="{D42A27DB-BD31-4B8C-83A1-F6EECF244321}">
                <p14:modId xmlns:p14="http://schemas.microsoft.com/office/powerpoint/2010/main" val="1082586188"/>
              </p:ext>
            </p:extLst>
          </p:nvPr>
        </p:nvGraphicFramePr>
        <p:xfrm>
          <a:off x="398092" y="1501923"/>
          <a:ext cx="8382000" cy="5918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8864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Content Placeholder 2"/>
          <p:cNvSpPr txBox="1">
            <a:spLocks/>
          </p:cNvSpPr>
          <p:nvPr/>
        </p:nvSpPr>
        <p:spPr bwMode="auto">
          <a:xfrm>
            <a:off x="76200" y="152401"/>
            <a:ext cx="8915400" cy="6569074"/>
          </a:xfrm>
          <a:prstGeom prst="rect">
            <a:avLst/>
          </a:prstGeom>
          <a:solidFill>
            <a:srgbClr val="002060"/>
          </a:solidFill>
          <a:ln/>
        </p:spPr>
        <p:style>
          <a:lnRef idx="2">
            <a:schemeClr val="accent1"/>
          </a:lnRef>
          <a:fillRef idx="1">
            <a:schemeClr val="lt1"/>
          </a:fillRef>
          <a:effectRef idx="0">
            <a:schemeClr val="accent1"/>
          </a:effectRef>
          <a:fontRef idx="minor">
            <a:schemeClr val="dk1"/>
          </a:fontRef>
        </p:style>
        <p:txBody>
          <a:bodyPr>
            <a:scene3d>
              <a:camera prst="orthographicFront"/>
              <a:lightRig rig="threePt" dir="t"/>
            </a:scene3d>
            <a:sp3d>
              <a:bevelT w="31750" h="31750"/>
            </a:sp3d>
          </a:bodyPr>
          <a:lstStyle>
            <a:lvl1pPr marL="11430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639763" indent="-22860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004888" indent="-228600">
              <a:spcBef>
                <a:spcPct val="20000"/>
              </a:spcBef>
              <a:buClr>
                <a:srgbClr val="000000"/>
              </a:buClr>
              <a:buFont typeface="Arial" panose="020B0604020202020204" pitchFamily="34" charset="0"/>
              <a:buChar char="•"/>
              <a:defRPr>
                <a:solidFill>
                  <a:schemeClr val="tx1"/>
                </a:solidFill>
                <a:latin typeface="Calibri" panose="020F0502020204030204" pitchFamily="34" charset="0"/>
              </a:defRPr>
            </a:lvl3pPr>
            <a:lvl4pPr marL="1279525" indent="-228600">
              <a:spcBef>
                <a:spcPct val="20000"/>
              </a:spcBef>
              <a:buClr>
                <a:srgbClr val="484848"/>
              </a:buClr>
              <a:buFont typeface="Arial" panose="020B0604020202020204" pitchFamily="34" charset="0"/>
              <a:buChar char="•"/>
              <a:defRPr sz="1600">
                <a:solidFill>
                  <a:schemeClr val="tx1"/>
                </a:solidFill>
                <a:latin typeface="Calibri" panose="020F0502020204030204" pitchFamily="34" charset="0"/>
              </a:defRPr>
            </a:lvl4pPr>
            <a:lvl5pPr marL="1554163" indent="-228600">
              <a:spcBef>
                <a:spcPct val="20000"/>
              </a:spcBef>
              <a:buClr>
                <a:srgbClr val="151515"/>
              </a:buClr>
              <a:buFont typeface="Arial" panose="020B0604020202020204" pitchFamily="34" charset="0"/>
              <a:buChar char="•"/>
              <a:defRPr sz="1400">
                <a:solidFill>
                  <a:schemeClr val="tx1"/>
                </a:solidFill>
                <a:latin typeface="Calibri" panose="020F0502020204030204" pitchFamily="34" charset="0"/>
              </a:defRPr>
            </a:lvl5pPr>
            <a:lvl6pPr marL="2011363"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6pPr>
            <a:lvl7pPr marL="2468563"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7pPr>
            <a:lvl8pPr marL="2925763"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8pPr>
            <a:lvl9pPr marL="3382963"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9pPr>
          </a:lstStyle>
          <a:p>
            <a:pPr>
              <a:buFont typeface="Arial" panose="020B0604020202020204" pitchFamily="34" charset="0"/>
              <a:buNone/>
              <a:defRPr/>
            </a:pPr>
            <a:r>
              <a:rPr lang="bs-Latn-BA" altLang="x-none" sz="2000" dirty="0">
                <a:effectLst>
                  <a:glow rad="787400">
                    <a:schemeClr val="accent1">
                      <a:alpha val="61000"/>
                    </a:schemeClr>
                  </a:glow>
                </a:effectLst>
              </a:rPr>
              <a:t> </a:t>
            </a:r>
          </a:p>
          <a:p>
            <a:pPr>
              <a:buFont typeface="Arial" panose="020B0604020202020204" pitchFamily="34" charset="0"/>
              <a:buNone/>
              <a:defRPr/>
            </a:pPr>
            <a:endParaRPr lang="bs-Latn-BA" altLang="x-none" sz="2000" dirty="0">
              <a:effectLst>
                <a:glow rad="787400">
                  <a:schemeClr val="accent1">
                    <a:alpha val="61000"/>
                  </a:schemeClr>
                </a:glow>
              </a:effectLst>
            </a:endParaRPr>
          </a:p>
          <a:p>
            <a:pPr>
              <a:buFont typeface="Arial" panose="020B0604020202020204" pitchFamily="34" charset="0"/>
              <a:buNone/>
              <a:defRPr/>
            </a:pPr>
            <a:endParaRPr lang="bs-Latn-BA" altLang="x-none" sz="2000" dirty="0">
              <a:effectLst>
                <a:glow rad="787400">
                  <a:schemeClr val="accent1">
                    <a:alpha val="61000"/>
                  </a:schemeClr>
                </a:glow>
              </a:effectLst>
            </a:endParaRPr>
          </a:p>
          <a:p>
            <a:pPr>
              <a:buFont typeface="Arial" panose="020B0604020202020204" pitchFamily="34" charset="0"/>
              <a:buNone/>
              <a:defRPr/>
            </a:pPr>
            <a:endParaRPr lang="bs-Latn-BA" altLang="x-none" sz="2000" dirty="0">
              <a:effectLst>
                <a:glow rad="787400">
                  <a:schemeClr val="accent1">
                    <a:alpha val="61000"/>
                  </a:schemeClr>
                </a:glow>
              </a:effectLst>
            </a:endParaRPr>
          </a:p>
          <a:p>
            <a:pPr>
              <a:buFont typeface="Arial" panose="020B0604020202020204" pitchFamily="34" charset="0"/>
              <a:buNone/>
              <a:defRPr/>
            </a:pPr>
            <a:endParaRPr lang="bs-Latn-BA" altLang="x-none" sz="2000" dirty="0">
              <a:effectLst>
                <a:glow rad="787400">
                  <a:schemeClr val="accent1">
                    <a:alpha val="61000"/>
                  </a:schemeClr>
                </a:glow>
              </a:effectLst>
            </a:endParaRPr>
          </a:p>
          <a:p>
            <a:pPr algn="ctr">
              <a:buFont typeface="Arial" panose="020B0604020202020204" pitchFamily="34" charset="0"/>
              <a:buNone/>
              <a:defRPr/>
            </a:pPr>
            <a:r>
              <a:rPr lang="bs-Latn-BA" altLang="x-none" sz="4800" b="1" i="1" dirty="0">
                <a:solidFill>
                  <a:schemeClr val="bg1"/>
                </a:solidFill>
                <a:effectLst>
                  <a:glow rad="787400">
                    <a:schemeClr val="accent1">
                      <a:alpha val="61000"/>
                    </a:schemeClr>
                  </a:glow>
                </a:effectLst>
              </a:rPr>
              <a:t>„Ukoliko u poslu nemate problema , Vi i nemate posao“</a:t>
            </a:r>
          </a:p>
          <a:p>
            <a:pPr algn="ctr">
              <a:buFont typeface="Arial" panose="020B0604020202020204" pitchFamily="34" charset="0"/>
              <a:buNone/>
              <a:defRPr/>
            </a:pPr>
            <a:endParaRPr lang="bs-Latn-BA" altLang="x-none" sz="4400" b="1" dirty="0">
              <a:solidFill>
                <a:schemeClr val="bg1"/>
              </a:solidFill>
              <a:effectLst>
                <a:glow rad="787400">
                  <a:schemeClr val="accent1">
                    <a:alpha val="61000"/>
                  </a:schemeClr>
                </a:glow>
              </a:effectLst>
            </a:endParaRPr>
          </a:p>
          <a:p>
            <a:pPr algn="ctr">
              <a:buFont typeface="Arial" panose="020B0604020202020204" pitchFamily="34" charset="0"/>
              <a:buNone/>
              <a:defRPr/>
            </a:pPr>
            <a:r>
              <a:rPr lang="bs-Latn-BA" altLang="x-none" sz="3200" i="1" dirty="0">
                <a:solidFill>
                  <a:schemeClr val="bg1"/>
                </a:solidFill>
                <a:effectLst>
                  <a:glow rad="787400">
                    <a:schemeClr val="accent1">
                      <a:alpha val="61000"/>
                    </a:schemeClr>
                  </a:glow>
                </a:effectLst>
              </a:rPr>
              <a:t>                                                 </a:t>
            </a:r>
            <a:r>
              <a:rPr lang="bs-Latn-BA" altLang="x-none" sz="2800" b="1" i="1" dirty="0">
                <a:solidFill>
                  <a:schemeClr val="bg1"/>
                </a:solidFill>
                <a:effectLst>
                  <a:glow rad="787400">
                    <a:schemeClr val="accent1">
                      <a:alpha val="61000"/>
                    </a:schemeClr>
                  </a:glow>
                </a:effectLst>
              </a:rPr>
              <a:t>Malcolm Forbes</a:t>
            </a:r>
          </a:p>
          <a:p>
            <a:pPr marL="400050" indent="-285750">
              <a:buFontTx/>
              <a:buChar char="-"/>
              <a:defRPr/>
            </a:pPr>
            <a:endParaRPr lang="bs-Latn-BA" altLang="x-none" sz="2000" dirty="0">
              <a:effectLst>
                <a:glow rad="787400">
                  <a:schemeClr val="accent1">
                    <a:alpha val="61000"/>
                  </a:schemeClr>
                </a:glow>
              </a:effectLst>
            </a:endParaRPr>
          </a:p>
        </p:txBody>
      </p:sp>
      <p:sp>
        <p:nvSpPr>
          <p:cNvPr id="2" name="Date Placeholder 1"/>
          <p:cNvSpPr>
            <a:spLocks noGrp="1"/>
          </p:cNvSpPr>
          <p:nvPr>
            <p:ph type="dt" sz="quarter" idx="10"/>
          </p:nvPr>
        </p:nvSpPr>
        <p:spPr/>
        <p:txBody>
          <a:bodyPr/>
          <a:lstStyle/>
          <a:p>
            <a:pPr>
              <a:defRPr/>
            </a:pPr>
            <a:fld id="{B596D82C-CB2F-4556-8CD7-551CC6D57D5C}" type="datetime1">
              <a:rPr lang="en-US"/>
              <a:pPr>
                <a:defRPr/>
              </a:pPr>
              <a:t>4/15/2024</a:t>
            </a:fld>
            <a:endParaRPr lang="en-US"/>
          </a:p>
        </p:txBody>
      </p:sp>
      <p:sp>
        <p:nvSpPr>
          <p:cNvPr id="563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523ED84-59EE-4A49-8DB2-BA6B6AAE56EA}" type="slidenum">
              <a:rPr lang="en-US" altLang="en-US" sz="1200" smtClean="0">
                <a:solidFill>
                  <a:srgbClr val="FFFFFF"/>
                </a:solidFill>
              </a:rPr>
              <a:pPr>
                <a:lnSpc>
                  <a:spcPct val="100000"/>
                </a:lnSpc>
                <a:spcBef>
                  <a:spcPct val="0"/>
                </a:spcBef>
                <a:buFontTx/>
                <a:buNone/>
              </a:pPr>
              <a:t>38</a:t>
            </a:fld>
            <a:endParaRPr lang="en-US" altLang="en-US" sz="1200">
              <a:solidFill>
                <a:srgbClr val="FFFFFF"/>
              </a:solidFill>
            </a:endParaRPr>
          </a:p>
        </p:txBody>
      </p:sp>
    </p:spTree>
    <p:extLst>
      <p:ext uri="{BB962C8B-B14F-4D97-AF65-F5344CB8AC3E}">
        <p14:creationId xmlns:p14="http://schemas.microsoft.com/office/powerpoint/2010/main" val="37103733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2293"/>
                                        </p:tgtEl>
                                        <p:attrNameLst>
                                          <p:attrName>ppt_x</p:attrName>
                                          <p:attrName>ppt_y</p:attrName>
                                        </p:attrNameLst>
                                      </p:cBhvr>
                                    </p:animMotion>
                                    <p:animRot by="1500000">
                                      <p:cBhvr>
                                        <p:cTn id="7" dur="125" fill="hold">
                                          <p:stCondLst>
                                            <p:cond delay="0"/>
                                          </p:stCondLst>
                                        </p:cTn>
                                        <p:tgtEl>
                                          <p:spTgt spid="12293"/>
                                        </p:tgtEl>
                                        <p:attrNameLst>
                                          <p:attrName>r</p:attrName>
                                        </p:attrNameLst>
                                      </p:cBhvr>
                                    </p:animRot>
                                    <p:animRot by="-1500000">
                                      <p:cBhvr>
                                        <p:cTn id="8" dur="125" fill="hold">
                                          <p:stCondLst>
                                            <p:cond delay="125"/>
                                          </p:stCondLst>
                                        </p:cTn>
                                        <p:tgtEl>
                                          <p:spTgt spid="12293"/>
                                        </p:tgtEl>
                                        <p:attrNameLst>
                                          <p:attrName>r</p:attrName>
                                        </p:attrNameLst>
                                      </p:cBhvr>
                                    </p:animRot>
                                    <p:animRot by="-1500000">
                                      <p:cBhvr>
                                        <p:cTn id="9" dur="125" fill="hold">
                                          <p:stCondLst>
                                            <p:cond delay="250"/>
                                          </p:stCondLst>
                                        </p:cTn>
                                        <p:tgtEl>
                                          <p:spTgt spid="12293"/>
                                        </p:tgtEl>
                                        <p:attrNameLst>
                                          <p:attrName>r</p:attrName>
                                        </p:attrNameLst>
                                      </p:cBhvr>
                                    </p:animRot>
                                    <p:animRot by="1500000">
                                      <p:cBhvr>
                                        <p:cTn id="10" dur="125" fill="hold">
                                          <p:stCondLst>
                                            <p:cond delay="375"/>
                                          </p:stCondLst>
                                        </p:cTn>
                                        <p:tgtEl>
                                          <p:spTgt spid="1229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a:extLst>
              <a:ext uri="{FF2B5EF4-FFF2-40B4-BE49-F238E27FC236}">
                <a16:creationId xmlns:a16="http://schemas.microsoft.com/office/drawing/2014/main" id="{DBECEEB6-9AFE-E824-6756-26DA4DB3CF62}"/>
              </a:ext>
            </a:extLst>
          </p:cNvPr>
          <p:cNvSpPr>
            <a:spLocks noGrp="1" noChangeArrowheads="1"/>
          </p:cNvSpPr>
          <p:nvPr>
            <p:ph type="sldNum" sz="quarter" idx="12"/>
          </p:nvPr>
        </p:nvSpPr>
        <p:spPr bwMode="auto">
          <a:xfrm rot="16200000">
            <a:off x="7551738" y="1646237"/>
            <a:ext cx="2438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B11442D2-22FF-4AA6-8C59-7CEDDCEA80CA}" type="slidenum">
              <a:rPr lang="en-US" altLang="en-US" sz="1200" smtClean="0">
                <a:solidFill>
                  <a:schemeClr val="bg2"/>
                </a:solidFill>
              </a:rPr>
              <a:pPr algn="l">
                <a:lnSpc>
                  <a:spcPct val="100000"/>
                </a:lnSpc>
                <a:spcBef>
                  <a:spcPct val="0"/>
                </a:spcBef>
                <a:buFontTx/>
                <a:buNone/>
              </a:pPr>
              <a:t>39</a:t>
            </a:fld>
            <a:endParaRPr lang="en-US" altLang="en-US" sz="1200">
              <a:solidFill>
                <a:schemeClr val="bg2"/>
              </a:solidFill>
            </a:endParaRPr>
          </a:p>
        </p:txBody>
      </p:sp>
      <p:pic>
        <p:nvPicPr>
          <p:cNvPr id="35843" name="Picture 2">
            <a:extLst>
              <a:ext uri="{FF2B5EF4-FFF2-40B4-BE49-F238E27FC236}">
                <a16:creationId xmlns:a16="http://schemas.microsoft.com/office/drawing/2014/main" id="{50277586-727B-C46B-6919-40D6F6B190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239672"/>
            <a:ext cx="8115300" cy="54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p:cTn id="7" dur="1750" fill="hold"/>
                                        <p:tgtEl>
                                          <p:spTgt spid="35843"/>
                                        </p:tgtEl>
                                        <p:attrNameLst>
                                          <p:attrName>ppt_w</p:attrName>
                                        </p:attrNameLst>
                                      </p:cBhvr>
                                      <p:tavLst>
                                        <p:tav tm="0">
                                          <p:val>
                                            <p:fltVal val="0"/>
                                          </p:val>
                                        </p:tav>
                                        <p:tav tm="100000">
                                          <p:val>
                                            <p:strVal val="#ppt_w"/>
                                          </p:val>
                                        </p:tav>
                                      </p:tavLst>
                                    </p:anim>
                                    <p:anim calcmode="lin" valueType="num">
                                      <p:cBhvr>
                                        <p:cTn id="8" dur="1750" fill="hold"/>
                                        <p:tgtEl>
                                          <p:spTgt spid="35843"/>
                                        </p:tgtEl>
                                        <p:attrNameLst>
                                          <p:attrName>ppt_h</p:attrName>
                                        </p:attrNameLst>
                                      </p:cBhvr>
                                      <p:tavLst>
                                        <p:tav tm="0">
                                          <p:val>
                                            <p:fltVal val="0"/>
                                          </p:val>
                                        </p:tav>
                                        <p:tav tm="100000">
                                          <p:val>
                                            <p:strVal val="#ppt_h"/>
                                          </p:val>
                                        </p:tav>
                                      </p:tavLst>
                                    </p:anim>
                                    <p:animEffect transition="in" filter="fade">
                                      <p:cBhvr>
                                        <p:cTn id="9" dur="175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a:extLst>
              <a:ext uri="{FF2B5EF4-FFF2-40B4-BE49-F238E27FC236}">
                <a16:creationId xmlns:a16="http://schemas.microsoft.com/office/drawing/2014/main" id="{88A1BD69-EC81-349A-1B77-FFFBDD7B721B}"/>
              </a:ext>
            </a:extLst>
          </p:cNvPr>
          <p:cNvSpPr>
            <a:spLocks noGrp="1" noChangeArrowheads="1"/>
          </p:cNvSpPr>
          <p:nvPr>
            <p:ph type="sldNum" sz="quarter" idx="10"/>
          </p:nvPr>
        </p:nvSpPr>
        <p:spPr bwMode="auto">
          <a:xfrm>
            <a:off x="628650" y="6356350"/>
            <a:ext cx="2057400" cy="365125"/>
          </a:xfrm>
          <a:prstGeom prst="rect">
            <a:avLst/>
          </a:prstGeom>
          <a:ln w="9525">
            <a:noFill/>
          </a:ln>
        </p:spPr>
        <p:txBody>
          <a:bodyPr lIns="91440" tIns="45720" rIns="91440" bIns="45720" rtlCol="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fontAlgn="auto">
              <a:lnSpc>
                <a:spcPct val="100000"/>
              </a:lnSpc>
              <a:spcBef>
                <a:spcPct val="0"/>
              </a:spcBef>
              <a:spcAft>
                <a:spcPts val="0"/>
              </a:spcAft>
              <a:buFontTx/>
              <a:buNone/>
              <a:defRPr/>
            </a:pPr>
            <a:fld id="{C0AE49ED-AB6F-43DC-BFEF-A518488E175D}" type="slidenum">
              <a:rPr lang="en-US" altLang="sr-Latn-RS" sz="1200" smtClean="0">
                <a:solidFill>
                  <a:srgbClr val="FFFFFF"/>
                </a:solidFill>
                <a:cs typeface="+mn-cs"/>
              </a:rPr>
              <a:pPr algn="l" fontAlgn="auto">
                <a:lnSpc>
                  <a:spcPct val="100000"/>
                </a:lnSpc>
                <a:spcBef>
                  <a:spcPct val="0"/>
                </a:spcBef>
                <a:spcAft>
                  <a:spcPts val="0"/>
                </a:spcAft>
                <a:buFontTx/>
                <a:buNone/>
                <a:defRPr/>
              </a:pPr>
              <a:t>4</a:t>
            </a:fld>
            <a:endParaRPr lang="en-US" altLang="sr-Latn-RS" sz="1200">
              <a:solidFill>
                <a:srgbClr val="FFFFFF"/>
              </a:solidFill>
              <a:cs typeface="+mn-cs"/>
            </a:endParaRPr>
          </a:p>
        </p:txBody>
      </p:sp>
      <p:pic>
        <p:nvPicPr>
          <p:cNvPr id="6147" name="Picture 6" descr="http://www.hrvatskiglas-berlin.com/wp-content/uploads/question-mark.jpg">
            <a:extLst>
              <a:ext uri="{FF2B5EF4-FFF2-40B4-BE49-F238E27FC236}">
                <a16:creationId xmlns:a16="http://schemas.microsoft.com/office/drawing/2014/main" id="{FBB1601D-7E96-9AA2-A0D3-C57568903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188" y="3643952"/>
            <a:ext cx="5255624" cy="3214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1">
            <a:extLst>
              <a:ext uri="{FF2B5EF4-FFF2-40B4-BE49-F238E27FC236}">
                <a16:creationId xmlns:a16="http://schemas.microsoft.com/office/drawing/2014/main" id="{A9E2139B-7271-3A38-2487-A3A26325B6FF}"/>
              </a:ext>
            </a:extLst>
          </p:cNvPr>
          <p:cNvSpPr txBox="1">
            <a:spLocks noChangeArrowheads="1"/>
          </p:cNvSpPr>
          <p:nvPr/>
        </p:nvSpPr>
        <p:spPr bwMode="auto">
          <a:xfrm>
            <a:off x="158869" y="1456377"/>
            <a:ext cx="76962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00000"/>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484848"/>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151515"/>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9pPr>
          </a:lstStyle>
          <a:p>
            <a:pPr algn="ctr">
              <a:spcBef>
                <a:spcPct val="0"/>
              </a:spcBef>
              <a:buClrTx/>
              <a:buFontTx/>
              <a:buNone/>
            </a:pPr>
            <a:r>
              <a:rPr lang="bs-Latn-BA" altLang="sr-Latn-RS" sz="2800" dirty="0">
                <a:latin typeface="Arial" panose="020B0604020202020204" pitchFamily="34" charset="0"/>
              </a:rPr>
              <a:t>Idite na</a:t>
            </a:r>
          </a:p>
          <a:p>
            <a:pPr algn="ctr">
              <a:spcBef>
                <a:spcPct val="0"/>
              </a:spcBef>
              <a:buClrTx/>
              <a:buFontTx/>
              <a:buNone/>
            </a:pPr>
            <a:r>
              <a:rPr lang="bs-Latn-BA" altLang="sr-Latn-RS" sz="6000" dirty="0">
                <a:solidFill>
                  <a:srgbClr val="FF0000"/>
                </a:solidFill>
                <a:latin typeface="Arial" panose="020B0604020202020204" pitchFamily="34" charset="0"/>
                <a:hlinkClick r:id="rId3"/>
              </a:rPr>
              <a:t>www.menti.com</a:t>
            </a:r>
            <a:endParaRPr lang="bs-Latn-BA" altLang="sr-Latn-RS" sz="6000" dirty="0">
              <a:solidFill>
                <a:srgbClr val="FF0000"/>
              </a:solidFill>
              <a:latin typeface="Arial" panose="020B0604020202020204" pitchFamily="34" charset="0"/>
            </a:endParaRPr>
          </a:p>
          <a:p>
            <a:pPr algn="ctr">
              <a:spcBef>
                <a:spcPct val="0"/>
              </a:spcBef>
              <a:buClrTx/>
              <a:buFontTx/>
              <a:buNone/>
            </a:pPr>
            <a:endParaRPr lang="bs-Latn-BA" altLang="sr-Latn-RS" sz="1800" dirty="0">
              <a:latin typeface="Arial" panose="020B0604020202020204" pitchFamily="34" charset="0"/>
            </a:endParaRPr>
          </a:p>
          <a:p>
            <a:pPr algn="ctr">
              <a:spcBef>
                <a:spcPct val="0"/>
              </a:spcBef>
              <a:buClrTx/>
              <a:buFontTx/>
              <a:buNone/>
            </a:pPr>
            <a:r>
              <a:rPr lang="bs-Latn-BA" altLang="sr-Latn-RS" sz="2800" dirty="0">
                <a:latin typeface="Arial" panose="020B0604020202020204" pitchFamily="34" charset="0"/>
              </a:rPr>
              <a:t>Unesite kod</a:t>
            </a:r>
          </a:p>
          <a:p>
            <a:pPr algn="ctr">
              <a:spcBef>
                <a:spcPct val="0"/>
              </a:spcBef>
              <a:buClrTx/>
              <a:buFontTx/>
              <a:buNone/>
            </a:pPr>
            <a:endParaRPr lang="bs-Latn-BA" altLang="sr-Latn-RS" sz="1800" dirty="0">
              <a:latin typeface="Arial" panose="020B0604020202020204" pitchFamily="34" charset="0"/>
            </a:endParaRPr>
          </a:p>
          <a:p>
            <a:pPr algn="ctr">
              <a:spcBef>
                <a:spcPct val="0"/>
              </a:spcBef>
              <a:buClrTx/>
              <a:buFontTx/>
              <a:buNone/>
            </a:pPr>
            <a:endParaRPr lang="bs-Latn-BA" altLang="sr-Latn-RS" sz="1800" dirty="0">
              <a:latin typeface="Arial" panose="020B0604020202020204" pitchFamily="34" charset="0"/>
            </a:endParaRPr>
          </a:p>
        </p:txBody>
      </p:sp>
    </p:spTree>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93611C7A-9FA5-3F95-8652-6E8BD412E93C}"/>
              </a:ext>
            </a:extLst>
          </p:cNvPr>
          <p:cNvSpPr>
            <a:spLocks noGrp="1"/>
          </p:cNvSpPr>
          <p:nvPr>
            <p:ph type="title"/>
          </p:nvPr>
        </p:nvSpPr>
        <p:spPr>
          <a:xfrm>
            <a:off x="190499" y="867770"/>
            <a:ext cx="7620000" cy="2819400"/>
          </a:xfrm>
        </p:spPr>
        <p:txBody>
          <a:bodyPr wrap="square" numCol="1" anchorCtr="0" compatLnSpc="1">
            <a:prstTxWarp prst="textNoShape">
              <a:avLst/>
            </a:prstTxWarp>
          </a:bodyPr>
          <a:lstStyle/>
          <a:p>
            <a:pPr algn="ctr" eaLnBrk="1" hangingPunct="1"/>
            <a:r>
              <a:rPr lang="bs-Latn-BA" altLang="sr-Latn-RS" sz="2800" b="1" dirty="0">
                <a:ea typeface="Cambria" panose="02040503050406030204" pitchFamily="18" charset="0"/>
                <a:cs typeface="Cambria" panose="02040503050406030204" pitchFamily="18" charset="0"/>
              </a:rPr>
              <a:t>PRETHODNA PROVJERA TRŽIŠTA– novi član 14a ZJN</a:t>
            </a:r>
            <a:br>
              <a:rPr lang="bs-Latn-BA" altLang="sr-Latn-RS" sz="2800" b="1" dirty="0">
                <a:ea typeface="Cambria" panose="02040503050406030204" pitchFamily="18" charset="0"/>
                <a:cs typeface="Cambria" panose="02040503050406030204" pitchFamily="18" charset="0"/>
              </a:rPr>
            </a:br>
            <a:br>
              <a:rPr lang="bs-Latn-BA" altLang="sr-Latn-RS" sz="2800" dirty="0"/>
            </a:br>
            <a:br>
              <a:rPr lang="bs-Latn-BA" altLang="sr-Latn-RS" sz="2800" dirty="0"/>
            </a:br>
            <a:br>
              <a:rPr lang="bs-Latn-BA" altLang="sr-Latn-RS" sz="2800" dirty="0"/>
            </a:br>
            <a:endParaRPr lang="bs-Latn-BA" altLang="sr-Latn-RS" sz="2800" dirty="0"/>
          </a:p>
        </p:txBody>
      </p:sp>
      <p:sp>
        <p:nvSpPr>
          <p:cNvPr id="36868" name="Content Placeholder 2">
            <a:extLst>
              <a:ext uri="{FF2B5EF4-FFF2-40B4-BE49-F238E27FC236}">
                <a16:creationId xmlns:a16="http://schemas.microsoft.com/office/drawing/2014/main" id="{A09E1FE0-BED5-1CBD-2D00-7AAAFFA28CC1}"/>
              </a:ext>
            </a:extLst>
          </p:cNvPr>
          <p:cNvSpPr>
            <a:spLocks noGrp="1"/>
          </p:cNvSpPr>
          <p:nvPr>
            <p:ph idx="1"/>
          </p:nvPr>
        </p:nvSpPr>
        <p:spPr>
          <a:xfrm>
            <a:off x="395785" y="2291117"/>
            <a:ext cx="8037513" cy="5638800"/>
          </a:xfrm>
        </p:spPr>
        <p:txBody>
          <a:bodyPr/>
          <a:lstStyle/>
          <a:p>
            <a:pPr algn="just" eaLnBrk="1" hangingPunct="1">
              <a:defRPr/>
            </a:pPr>
            <a:r>
              <a:rPr lang="hr-HR" sz="2000" dirty="0"/>
              <a:t>(1) </a:t>
            </a:r>
            <a:r>
              <a:rPr lang="hr-HR" sz="2000" b="1" u="sng" dirty="0"/>
              <a:t>Prije pokretanja postupka ugovorni organ </a:t>
            </a:r>
            <a:r>
              <a:rPr lang="hr-HR" sz="2000" dirty="0"/>
              <a:t>provjerava tržište u svrhu pripreme nabavke i informiranja privrednih subjekata o svojim planovima i zahtjevima u vezi s nabavkom. U tu svrhu ugovorni organ može tražiti ili prihvatiti savjet nezavisnih stručnjaka, nadležnih organa ili učesnika na tržištu.  </a:t>
            </a:r>
          </a:p>
          <a:p>
            <a:pPr algn="just" eaLnBrk="1" hangingPunct="1">
              <a:defRPr/>
            </a:pPr>
            <a:endParaRPr lang="hr-HR" sz="2000" dirty="0"/>
          </a:p>
          <a:p>
            <a:pPr algn="just" eaLnBrk="1" hangingPunct="1">
              <a:defRPr/>
            </a:pPr>
            <a:endParaRPr lang="bs-Latn-BA" sz="2000" dirty="0"/>
          </a:p>
          <a:p>
            <a:pPr algn="just" eaLnBrk="1" hangingPunct="1">
              <a:defRPr/>
            </a:pPr>
            <a:r>
              <a:rPr lang="hr-HR" sz="2000" dirty="0"/>
              <a:t>(2) O prethodnoj provjeri tržišta, </a:t>
            </a:r>
            <a:r>
              <a:rPr lang="hr-HR" sz="2000" b="1" u="sng" dirty="0"/>
              <a:t>sačinjava se pisana zabilješka </a:t>
            </a:r>
            <a:r>
              <a:rPr lang="hr-HR" sz="2000" dirty="0"/>
              <a:t>o svim radnjama i postupcima i ulaže u predmet spisa. Taj savjet može se koristiti u planiranju i provedbi postupka nabavke, pod uslovom da taj savjet ne dovodi do narušavanja tržišne konkurencije, te da ne krši princip zabrane diskriminacije i transparentnosti.“</a:t>
            </a:r>
          </a:p>
          <a:p>
            <a:pPr marL="0" indent="0" eaLnBrk="1" hangingPunct="1">
              <a:buFont typeface="Arial" panose="020B0604020202020204" pitchFamily="34" charset="0"/>
              <a:buNone/>
              <a:defRPr/>
            </a:pPr>
            <a:endParaRPr lang="hr-HR" sz="2000" dirty="0"/>
          </a:p>
          <a:p>
            <a:pPr marL="0" indent="0" algn="just" eaLnBrk="1" hangingPunct="1">
              <a:buFont typeface="Arial" panose="020B0604020202020204" pitchFamily="34" charset="0"/>
              <a:buNone/>
              <a:defRPr/>
            </a:pPr>
            <a:endParaRPr lang="bs-Latn-BA" sz="2000" dirty="0"/>
          </a:p>
        </p:txBody>
      </p:sp>
      <p:sp>
        <p:nvSpPr>
          <p:cNvPr id="4100" name="Slide Number Placeholder 3">
            <a:extLst>
              <a:ext uri="{FF2B5EF4-FFF2-40B4-BE49-F238E27FC236}">
                <a16:creationId xmlns:a16="http://schemas.microsoft.com/office/drawing/2014/main" id="{8A8F7D24-93AF-8962-F3C6-39A65D5431E2}"/>
              </a:ext>
            </a:extLst>
          </p:cNvPr>
          <p:cNvSpPr>
            <a:spLocks noGrp="1"/>
          </p:cNvSpPr>
          <p:nvPr>
            <p:ph type="sldNum" sz="quarter" idx="10"/>
          </p:nvPr>
        </p:nvSpPr>
        <p:spPr bwMode="auto">
          <a:xfrm rot="16200000">
            <a:off x="7551738" y="1646237"/>
            <a:ext cx="2438400" cy="365125"/>
          </a:xfrm>
          <a:prstGeom prst="rect">
            <a:avLst/>
          </a:prstGeom>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00000"/>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484848"/>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151515"/>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9pPr>
          </a:lstStyle>
          <a:p>
            <a:pPr algn="l">
              <a:spcBef>
                <a:spcPct val="0"/>
              </a:spcBef>
              <a:buClrTx/>
              <a:buFontTx/>
              <a:buNone/>
            </a:pPr>
            <a:fld id="{A075C25F-1597-4B8D-9DAD-F0382BBDAB42}" type="slidenum">
              <a:rPr lang="en-US" altLang="en-US" sz="1200">
                <a:solidFill>
                  <a:srgbClr val="FFFFFF"/>
                </a:solidFill>
              </a:rPr>
              <a:pPr algn="l">
                <a:spcBef>
                  <a:spcPct val="0"/>
                </a:spcBef>
                <a:buClrTx/>
                <a:buFontTx/>
                <a:buNone/>
              </a:pPr>
              <a:t>5</a:t>
            </a:fld>
            <a:endParaRPr lang="en-US" altLang="en-US" sz="1200">
              <a:solidFill>
                <a:srgbClr val="FFFFFF"/>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 calcmode="lin" valueType="num">
                                      <p:cBhvr>
                                        <p:cTn id="7" dur="1500" fill="hold"/>
                                        <p:tgtEl>
                                          <p:spTgt spid="36868">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6868">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6868">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686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36868">
                                            <p:txEl>
                                              <p:pRg st="3" end="3"/>
                                            </p:txEl>
                                          </p:spTgt>
                                        </p:tgtEl>
                                        <p:attrNameLst>
                                          <p:attrName>style.visibility</p:attrName>
                                        </p:attrNameLst>
                                      </p:cBhvr>
                                      <p:to>
                                        <p:strVal val="visible"/>
                                      </p:to>
                                    </p:set>
                                    <p:anim calcmode="lin" valueType="num">
                                      <p:cBhvr>
                                        <p:cTn id="15" dur="1500" fill="hold"/>
                                        <p:tgtEl>
                                          <p:spTgt spid="36868">
                                            <p:txEl>
                                              <p:pRg st="3" end="3"/>
                                            </p:txEl>
                                          </p:spTgt>
                                        </p:tgtEl>
                                        <p:attrNameLst>
                                          <p:attrName>ppt_w</p:attrName>
                                        </p:attrNameLst>
                                      </p:cBhvr>
                                      <p:tavLst>
                                        <p:tav tm="0">
                                          <p:val>
                                            <p:fltVal val="0"/>
                                          </p:val>
                                        </p:tav>
                                        <p:tav tm="100000">
                                          <p:val>
                                            <p:strVal val="#ppt_w"/>
                                          </p:val>
                                        </p:tav>
                                      </p:tavLst>
                                    </p:anim>
                                    <p:anim calcmode="lin" valueType="num">
                                      <p:cBhvr>
                                        <p:cTn id="16" dur="1500" fill="hold"/>
                                        <p:tgtEl>
                                          <p:spTgt spid="36868">
                                            <p:txEl>
                                              <p:pRg st="3" end="3"/>
                                            </p:txEl>
                                          </p:spTgt>
                                        </p:tgtEl>
                                        <p:attrNameLst>
                                          <p:attrName>ppt_h</p:attrName>
                                        </p:attrNameLst>
                                      </p:cBhvr>
                                      <p:tavLst>
                                        <p:tav tm="0">
                                          <p:val>
                                            <p:fltVal val="0"/>
                                          </p:val>
                                        </p:tav>
                                        <p:tav tm="100000">
                                          <p:val>
                                            <p:strVal val="#ppt_h"/>
                                          </p:val>
                                        </p:tav>
                                      </p:tavLst>
                                    </p:anim>
                                    <p:anim calcmode="lin" valueType="num">
                                      <p:cBhvr>
                                        <p:cTn id="17" dur="1500" fill="hold"/>
                                        <p:tgtEl>
                                          <p:spTgt spid="36868">
                                            <p:txEl>
                                              <p:pRg st="3" end="3"/>
                                            </p:txEl>
                                          </p:spTgt>
                                        </p:tgtEl>
                                        <p:attrNameLst>
                                          <p:attrName>style.rotation</p:attrName>
                                        </p:attrNameLst>
                                      </p:cBhvr>
                                      <p:tavLst>
                                        <p:tav tm="0">
                                          <p:val>
                                            <p:fltVal val="90"/>
                                          </p:val>
                                        </p:tav>
                                        <p:tav tm="100000">
                                          <p:val>
                                            <p:fltVal val="0"/>
                                          </p:val>
                                        </p:tav>
                                      </p:tavLst>
                                    </p:anim>
                                    <p:animEffect transition="in" filter="fade">
                                      <p:cBhvr>
                                        <p:cTn id="18" dur="1500"/>
                                        <p:tgtEl>
                                          <p:spTgt spid="368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0079BD-E6A0-E093-D356-C0AD1BEE1BA1}"/>
              </a:ext>
            </a:extLst>
          </p:cNvPr>
          <p:cNvSpPr>
            <a:spLocks noGrp="1"/>
          </p:cNvSpPr>
          <p:nvPr>
            <p:ph type="title"/>
          </p:nvPr>
        </p:nvSpPr>
        <p:spPr>
          <a:xfrm>
            <a:off x="0" y="881377"/>
            <a:ext cx="7620000" cy="2819400"/>
          </a:xfrm>
        </p:spPr>
        <p:txBody>
          <a:bodyPr wrap="square" numCol="1" anchorCtr="0" compatLnSpc="1">
            <a:prstTxWarp prst="textNoShape">
              <a:avLst/>
            </a:prstTxWarp>
          </a:bodyPr>
          <a:lstStyle/>
          <a:p>
            <a:pPr algn="ctr" eaLnBrk="1" hangingPunct="1"/>
            <a:r>
              <a:rPr lang="bs-Latn-BA" altLang="sr-Latn-RS" sz="2800" b="1" dirty="0">
                <a:ea typeface="Cambria" panose="02040503050406030204" pitchFamily="18" charset="0"/>
                <a:cs typeface="Cambria" panose="02040503050406030204" pitchFamily="18" charset="0"/>
              </a:rPr>
              <a:t>PRETHODNA PROVJERA TRŽIŠTA– novi član 14a ZJN – karakteristike!</a:t>
            </a:r>
            <a:br>
              <a:rPr lang="bs-Latn-BA" altLang="sr-Latn-RS" sz="2800" b="1" dirty="0">
                <a:ea typeface="Cambria" panose="02040503050406030204" pitchFamily="18" charset="0"/>
                <a:cs typeface="Cambria" panose="02040503050406030204" pitchFamily="18" charset="0"/>
              </a:rPr>
            </a:br>
            <a:br>
              <a:rPr lang="bs-Latn-BA" altLang="sr-Latn-RS" sz="2800" dirty="0"/>
            </a:br>
            <a:br>
              <a:rPr lang="bs-Latn-BA" altLang="sr-Latn-RS" sz="2800" dirty="0"/>
            </a:br>
            <a:br>
              <a:rPr lang="bs-Latn-BA" altLang="sr-Latn-RS" sz="2800" dirty="0"/>
            </a:br>
            <a:endParaRPr lang="bs-Latn-BA" altLang="sr-Latn-RS" sz="2800" dirty="0"/>
          </a:p>
        </p:txBody>
      </p:sp>
      <p:graphicFrame>
        <p:nvGraphicFramePr>
          <p:cNvPr id="2" name="Content Placeholder 1">
            <a:extLst>
              <a:ext uri="{FF2B5EF4-FFF2-40B4-BE49-F238E27FC236}">
                <a16:creationId xmlns:a16="http://schemas.microsoft.com/office/drawing/2014/main" id="{92633959-CA43-6F33-EF7A-CDD243493796}"/>
              </a:ext>
            </a:extLst>
          </p:cNvPr>
          <p:cNvGraphicFramePr>
            <a:graphicFrameLocks noGrp="1"/>
          </p:cNvGraphicFramePr>
          <p:nvPr>
            <p:ph idx="1"/>
          </p:nvPr>
        </p:nvGraphicFramePr>
        <p:xfrm>
          <a:off x="0" y="838200"/>
          <a:ext cx="8763000" cy="5725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8" name="Slide Number Placeholder 3">
            <a:extLst>
              <a:ext uri="{FF2B5EF4-FFF2-40B4-BE49-F238E27FC236}">
                <a16:creationId xmlns:a16="http://schemas.microsoft.com/office/drawing/2014/main" id="{4103D71D-344D-F22B-EBE5-94C249A08CE2}"/>
              </a:ext>
            </a:extLst>
          </p:cNvPr>
          <p:cNvSpPr>
            <a:spLocks noGrp="1"/>
          </p:cNvSpPr>
          <p:nvPr>
            <p:ph type="sldNum" sz="quarter" idx="10"/>
          </p:nvPr>
        </p:nvSpPr>
        <p:spPr bwMode="auto">
          <a:xfrm rot="16200000">
            <a:off x="7551738" y="1646237"/>
            <a:ext cx="2438400" cy="365125"/>
          </a:xfrm>
          <a:prstGeom prst="rect">
            <a:avLst/>
          </a:prstGeom>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00000"/>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484848"/>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151515"/>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9pPr>
          </a:lstStyle>
          <a:p>
            <a:pPr algn="l">
              <a:spcBef>
                <a:spcPct val="0"/>
              </a:spcBef>
              <a:buClrTx/>
              <a:buFontTx/>
              <a:buNone/>
            </a:pPr>
            <a:fld id="{EF6E7916-DEA0-437A-A06D-41C451E2AA89}" type="slidenum">
              <a:rPr lang="en-US" altLang="en-US" sz="1200">
                <a:solidFill>
                  <a:srgbClr val="FFFFFF"/>
                </a:solidFill>
              </a:rPr>
              <a:pPr algn="l">
                <a:spcBef>
                  <a:spcPct val="0"/>
                </a:spcBef>
                <a:buClrTx/>
                <a:buFontTx/>
                <a:buNone/>
              </a:pPr>
              <a:t>6</a:t>
            </a:fld>
            <a:endParaRPr lang="en-US" altLang="en-US" sz="1200">
              <a:solidFill>
                <a:srgbClr val="FFFFFF"/>
              </a:solidFill>
            </a:endParaRPr>
          </a:p>
        </p:txBody>
      </p:sp>
      <p:sp>
        <p:nvSpPr>
          <p:cNvPr id="11269" name="Rectangle 2">
            <a:extLst>
              <a:ext uri="{FF2B5EF4-FFF2-40B4-BE49-F238E27FC236}">
                <a16:creationId xmlns:a16="http://schemas.microsoft.com/office/drawing/2014/main" id="{42640281-1EFA-72DA-2656-8907FEC97404}"/>
              </a:ext>
            </a:extLst>
          </p:cNvPr>
          <p:cNvSpPr>
            <a:spLocks noChangeArrowheads="1"/>
          </p:cNvSpPr>
          <p:nvPr/>
        </p:nvSpPr>
        <p:spPr bwMode="auto">
          <a:xfrm>
            <a:off x="4648200" y="2895600"/>
            <a:ext cx="18097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00000"/>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484848"/>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151515"/>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r>
              <a:rPr lang="bs-Latn-BA" altLang="sr-Latn-RS" sz="1800">
                <a:latin typeface="Arial" panose="020B0604020202020204" pitchFamily="34" charset="0"/>
              </a:rPr>
              <a:t>Alat u </a:t>
            </a:r>
            <a:r>
              <a:rPr lang="en-US" altLang="sr-Latn-RS" sz="1800">
                <a:latin typeface="Arial" panose="020B0604020202020204" pitchFamily="34" charset="0"/>
              </a:rPr>
              <a:t>priprem</a:t>
            </a:r>
            <a:r>
              <a:rPr lang="bs-Latn-BA" altLang="sr-Latn-RS" sz="1800">
                <a:latin typeface="Arial" panose="020B0604020202020204" pitchFamily="34" charset="0"/>
              </a:rPr>
              <a:t>i</a:t>
            </a:r>
            <a:r>
              <a:rPr lang="en-US" altLang="sr-Latn-RS" sz="1800">
                <a:latin typeface="Arial" panose="020B0604020202020204" pitchFamily="34" charset="0"/>
              </a:rPr>
              <a:t> nabav</a:t>
            </a:r>
            <a:r>
              <a:rPr lang="bs-Latn-BA" altLang="sr-Latn-RS" sz="1800">
                <a:latin typeface="Arial" panose="020B0604020202020204" pitchFamily="34" charset="0"/>
              </a:rPr>
              <a:t>ke </a:t>
            </a:r>
            <a:r>
              <a:rPr lang="en-US" altLang="sr-Latn-RS" sz="1800">
                <a:latin typeface="Arial" panose="020B0604020202020204" pitchFamily="34" charset="0"/>
              </a:rPr>
              <a:t>i informiranja </a:t>
            </a:r>
            <a:r>
              <a:rPr lang="bs-Latn-BA" altLang="sr-Latn-RS" sz="1800">
                <a:latin typeface="Arial" panose="020B0604020202020204" pitchFamily="34" charset="0"/>
              </a:rPr>
              <a:t>privrednih</a:t>
            </a:r>
            <a:r>
              <a:rPr lang="en-US" altLang="sr-Latn-RS" sz="1800">
                <a:latin typeface="Arial" panose="020B0604020202020204" pitchFamily="34" charset="0"/>
              </a:rPr>
              <a:t> subjekata o svojim planovima i zahtjevima u vezi s nabav</a:t>
            </a:r>
            <a:r>
              <a:rPr lang="bs-Latn-BA" altLang="sr-Latn-RS" sz="1800">
                <a:latin typeface="Arial" panose="020B0604020202020204" pitchFamily="34" charset="0"/>
              </a:rPr>
              <a:t>k</a:t>
            </a:r>
            <a:r>
              <a:rPr lang="en-US" altLang="sr-Latn-RS" sz="1800">
                <a:latin typeface="Arial" panose="020B0604020202020204" pitchFamily="34" charset="0"/>
              </a:rPr>
              <a:t>om</a:t>
            </a:r>
            <a:endParaRPr lang="bs-Latn-BA" altLang="sr-Latn-RS" sz="1800">
              <a:latin typeface="Arial" panose="020B0604020202020204" pitchFamily="34" charset="0"/>
            </a:endParaRPr>
          </a:p>
        </p:txBody>
      </p:sp>
    </p:spTree>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D79CB10E-2E1A-7350-77C7-D113BF4261DE}"/>
              </a:ext>
            </a:extLst>
          </p:cNvPr>
          <p:cNvSpPr>
            <a:spLocks noGrp="1"/>
          </p:cNvSpPr>
          <p:nvPr>
            <p:ph type="title"/>
          </p:nvPr>
        </p:nvSpPr>
        <p:spPr>
          <a:xfrm>
            <a:off x="190499" y="799531"/>
            <a:ext cx="7620000" cy="2819400"/>
          </a:xfrm>
        </p:spPr>
        <p:txBody>
          <a:bodyPr wrap="square" numCol="1" anchorCtr="0" compatLnSpc="1">
            <a:prstTxWarp prst="textNoShape">
              <a:avLst/>
            </a:prstTxWarp>
          </a:bodyPr>
          <a:lstStyle/>
          <a:p>
            <a:pPr algn="ctr" eaLnBrk="1" hangingPunct="1"/>
            <a:r>
              <a:rPr lang="bs-Latn-BA" altLang="sr-Latn-RS" sz="2800" b="1" dirty="0">
                <a:ea typeface="Cambria" panose="02040503050406030204" pitchFamily="18" charset="0"/>
                <a:cs typeface="Cambria" panose="02040503050406030204" pitchFamily="18" charset="0"/>
              </a:rPr>
              <a:t>PRETHODNA PROVJERA TRŽIŠTA i PLANIRANJE</a:t>
            </a:r>
            <a:br>
              <a:rPr lang="bs-Latn-BA" altLang="sr-Latn-RS" sz="2800" b="1" dirty="0">
                <a:ea typeface="Cambria" panose="02040503050406030204" pitchFamily="18" charset="0"/>
                <a:cs typeface="Cambria" panose="02040503050406030204" pitchFamily="18" charset="0"/>
              </a:rPr>
            </a:br>
            <a:br>
              <a:rPr lang="bs-Latn-BA" altLang="sr-Latn-RS" sz="2800" dirty="0"/>
            </a:br>
            <a:br>
              <a:rPr lang="bs-Latn-BA" altLang="sr-Latn-RS" sz="2800" dirty="0"/>
            </a:br>
            <a:br>
              <a:rPr lang="bs-Latn-BA" altLang="sr-Latn-RS" sz="2800" dirty="0"/>
            </a:br>
            <a:endParaRPr lang="bs-Latn-BA" altLang="sr-Latn-RS" sz="2800" dirty="0"/>
          </a:p>
        </p:txBody>
      </p:sp>
      <p:sp>
        <p:nvSpPr>
          <p:cNvPr id="36868" name="Content Placeholder 2">
            <a:extLst>
              <a:ext uri="{FF2B5EF4-FFF2-40B4-BE49-F238E27FC236}">
                <a16:creationId xmlns:a16="http://schemas.microsoft.com/office/drawing/2014/main" id="{2785114C-B965-0443-8F22-58596DE7BB6D}"/>
              </a:ext>
            </a:extLst>
          </p:cNvPr>
          <p:cNvSpPr>
            <a:spLocks noGrp="1"/>
          </p:cNvSpPr>
          <p:nvPr>
            <p:ph idx="1"/>
          </p:nvPr>
        </p:nvSpPr>
        <p:spPr>
          <a:xfrm>
            <a:off x="313329" y="1528548"/>
            <a:ext cx="8035925" cy="5867400"/>
          </a:xfrm>
        </p:spPr>
        <p:txBody>
          <a:bodyPr/>
          <a:lstStyle/>
          <a:p>
            <a:pPr algn="just" eaLnBrk="1" hangingPunct="1">
              <a:defRPr/>
            </a:pPr>
            <a:r>
              <a:rPr lang="hr-HR" sz="2000" dirty="0"/>
              <a:t>Istraživanje tržišta veoma korisno u smislu otvorenog dijaloga prije pokretanja pokretanja postupka nabavke</a:t>
            </a:r>
            <a:endParaRPr lang="bs-Latn-BA" sz="2000" dirty="0">
              <a:solidFill>
                <a:srgbClr val="FF0000"/>
              </a:solidFill>
            </a:endParaRPr>
          </a:p>
          <a:p>
            <a:pPr marL="114300" indent="0" algn="just" eaLnBrk="1" hangingPunct="1">
              <a:buFont typeface="Arial" panose="020B0604020202020204" pitchFamily="34" charset="0"/>
              <a:buNone/>
              <a:defRPr/>
            </a:pPr>
            <a:r>
              <a:rPr lang="bs-Latn-BA" sz="2000" dirty="0">
                <a:solidFill>
                  <a:srgbClr val="FF0000"/>
                </a:solidFill>
              </a:rPr>
              <a:t>                                      Dva načina prvjere tržišta</a:t>
            </a:r>
            <a:endParaRPr lang="bs-Latn-BA" sz="2000" dirty="0"/>
          </a:p>
          <a:p>
            <a:pPr algn="just" eaLnBrk="1" hangingPunct="1">
              <a:defRPr/>
            </a:pPr>
            <a:r>
              <a:rPr lang="hr-HR" sz="2000" dirty="0"/>
              <a:t> </a:t>
            </a:r>
            <a:r>
              <a:rPr lang="hr-HR" sz="2000" b="1" dirty="0">
                <a:solidFill>
                  <a:srgbClr val="7030A0"/>
                </a:solidFill>
              </a:rPr>
              <a:t>Istraživanje tržišta </a:t>
            </a:r>
          </a:p>
          <a:p>
            <a:pPr algn="just" eaLnBrk="1" hangingPunct="1">
              <a:defRPr/>
            </a:pPr>
            <a:r>
              <a:rPr lang="hr-HR" sz="2000" b="1" dirty="0">
                <a:solidFill>
                  <a:srgbClr val="7030A0"/>
                </a:solidFill>
              </a:rPr>
              <a:t>Prethodno savjetovanje o tržištu koje uključuje kandidate i ponuđače</a:t>
            </a:r>
          </a:p>
          <a:p>
            <a:pPr algn="just" eaLnBrk="1" hangingPunct="1">
              <a:defRPr/>
            </a:pPr>
            <a:endParaRPr lang="hr-HR" sz="2000" b="1" dirty="0">
              <a:solidFill>
                <a:srgbClr val="7030A0"/>
              </a:solidFill>
            </a:endParaRPr>
          </a:p>
          <a:p>
            <a:pPr marL="0" indent="0" algn="just" eaLnBrk="1" hangingPunct="1">
              <a:buNone/>
              <a:defRPr/>
            </a:pPr>
            <a:r>
              <a:rPr lang="hr-HR" sz="2000" b="1" dirty="0">
                <a:solidFill>
                  <a:srgbClr val="FF0000"/>
                </a:solidFill>
              </a:rPr>
              <a:t>1. Istraživanje tržišta </a:t>
            </a:r>
          </a:p>
          <a:p>
            <a:pPr marL="114300" indent="0" algn="ctr" eaLnBrk="1" hangingPunct="1">
              <a:buFont typeface="Arial" panose="020B0604020202020204" pitchFamily="34" charset="0"/>
              <a:buNone/>
              <a:defRPr/>
            </a:pPr>
            <a:r>
              <a:rPr lang="hr-HR" sz="2000" dirty="0"/>
              <a:t>     Uredski pristup - internet, telefon, katalozi, brošure...</a:t>
            </a:r>
          </a:p>
          <a:p>
            <a:pPr marL="114300" indent="0" algn="ctr">
              <a:buNone/>
              <a:defRPr/>
            </a:pPr>
            <a:r>
              <a:rPr lang="bs-Latn-BA" sz="2000" dirty="0"/>
              <a:t>Istraživanje tržišta nezaobilazna je aktivnost strateškog pristupa nabavkama koja podrazumijeva prikupljanje i obradu informacija o stanju i složenosti tržišta, o postojećim i potencijalnim proizvodima i uslugama te o postojećim i potencijalnim privrednim subjektima koji mogu zadovoljiti određene potrebe i zahtjeve naručitelja. Ova aktivnost provodi se nakon utvrđivanja potreba ugovornog organa, a može biti i ponavljani proces  prilikom planiranja pojedinačne nabavke i izrade tehničkih specifikacija.</a:t>
            </a:r>
            <a:r>
              <a:rPr lang="bs-Latn-BA" sz="2000" dirty="0">
                <a:solidFill>
                  <a:srgbClr val="FF0000"/>
                </a:solidFill>
              </a:rPr>
              <a:t> </a:t>
            </a:r>
            <a:endParaRPr lang="hr-HR" sz="2000" dirty="0"/>
          </a:p>
        </p:txBody>
      </p:sp>
      <p:sp>
        <p:nvSpPr>
          <p:cNvPr id="4100" name="Slide Number Placeholder 3">
            <a:extLst>
              <a:ext uri="{FF2B5EF4-FFF2-40B4-BE49-F238E27FC236}">
                <a16:creationId xmlns:a16="http://schemas.microsoft.com/office/drawing/2014/main" id="{FABD2B13-E920-61F5-BB7C-3B435F2754DF}"/>
              </a:ext>
            </a:extLst>
          </p:cNvPr>
          <p:cNvSpPr>
            <a:spLocks noGrp="1"/>
          </p:cNvSpPr>
          <p:nvPr>
            <p:ph type="sldNum" sz="quarter" idx="10"/>
          </p:nvPr>
        </p:nvSpPr>
        <p:spPr bwMode="auto">
          <a:xfrm rot="16200000">
            <a:off x="7551738" y="1646237"/>
            <a:ext cx="2438400" cy="365125"/>
          </a:xfrm>
          <a:prstGeom prst="rect">
            <a:avLst/>
          </a:prstGeom>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00000"/>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484848"/>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151515"/>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9pPr>
          </a:lstStyle>
          <a:p>
            <a:pPr algn="l">
              <a:spcBef>
                <a:spcPct val="0"/>
              </a:spcBef>
              <a:buClrTx/>
              <a:buFontTx/>
              <a:buNone/>
            </a:pPr>
            <a:fld id="{9405BC6C-9560-48F8-89E4-5362E963D02C}" type="slidenum">
              <a:rPr lang="en-US" altLang="en-US" sz="1200">
                <a:solidFill>
                  <a:srgbClr val="FFFFFF"/>
                </a:solidFill>
              </a:rPr>
              <a:pPr algn="l">
                <a:spcBef>
                  <a:spcPct val="0"/>
                </a:spcBef>
                <a:buClrTx/>
                <a:buFontTx/>
                <a:buNone/>
              </a:pPr>
              <a:t>7</a:t>
            </a:fld>
            <a:endParaRPr lang="en-US" altLang="en-US" sz="1200">
              <a:solidFill>
                <a:srgbClr val="FFFFFF"/>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 calcmode="lin" valueType="num">
                                      <p:cBhvr>
                                        <p:cTn id="7" dur="1500" fill="hold"/>
                                        <p:tgtEl>
                                          <p:spTgt spid="36868">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6868">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6868">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686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36868">
                                            <p:txEl>
                                              <p:pRg st="1" end="1"/>
                                            </p:txEl>
                                          </p:spTgt>
                                        </p:tgtEl>
                                        <p:attrNameLst>
                                          <p:attrName>style.visibility</p:attrName>
                                        </p:attrNameLst>
                                      </p:cBhvr>
                                      <p:to>
                                        <p:strVal val="visible"/>
                                      </p:to>
                                    </p:set>
                                    <p:anim calcmode="lin" valueType="num">
                                      <p:cBhvr>
                                        <p:cTn id="15" dur="1500" fill="hold"/>
                                        <p:tgtEl>
                                          <p:spTgt spid="36868">
                                            <p:txEl>
                                              <p:pRg st="1" end="1"/>
                                            </p:txEl>
                                          </p:spTgt>
                                        </p:tgtEl>
                                        <p:attrNameLst>
                                          <p:attrName>ppt_w</p:attrName>
                                        </p:attrNameLst>
                                      </p:cBhvr>
                                      <p:tavLst>
                                        <p:tav tm="0">
                                          <p:val>
                                            <p:fltVal val="0"/>
                                          </p:val>
                                        </p:tav>
                                        <p:tav tm="100000">
                                          <p:val>
                                            <p:strVal val="#ppt_w"/>
                                          </p:val>
                                        </p:tav>
                                      </p:tavLst>
                                    </p:anim>
                                    <p:anim calcmode="lin" valueType="num">
                                      <p:cBhvr>
                                        <p:cTn id="16" dur="1500" fill="hold"/>
                                        <p:tgtEl>
                                          <p:spTgt spid="36868">
                                            <p:txEl>
                                              <p:pRg st="1" end="1"/>
                                            </p:txEl>
                                          </p:spTgt>
                                        </p:tgtEl>
                                        <p:attrNameLst>
                                          <p:attrName>ppt_h</p:attrName>
                                        </p:attrNameLst>
                                      </p:cBhvr>
                                      <p:tavLst>
                                        <p:tav tm="0">
                                          <p:val>
                                            <p:fltVal val="0"/>
                                          </p:val>
                                        </p:tav>
                                        <p:tav tm="100000">
                                          <p:val>
                                            <p:strVal val="#ppt_h"/>
                                          </p:val>
                                        </p:tav>
                                      </p:tavLst>
                                    </p:anim>
                                    <p:anim calcmode="lin" valueType="num">
                                      <p:cBhvr>
                                        <p:cTn id="17" dur="1500" fill="hold"/>
                                        <p:tgtEl>
                                          <p:spTgt spid="36868">
                                            <p:txEl>
                                              <p:pRg st="1" end="1"/>
                                            </p:txEl>
                                          </p:spTgt>
                                        </p:tgtEl>
                                        <p:attrNameLst>
                                          <p:attrName>style.rotation</p:attrName>
                                        </p:attrNameLst>
                                      </p:cBhvr>
                                      <p:tavLst>
                                        <p:tav tm="0">
                                          <p:val>
                                            <p:fltVal val="90"/>
                                          </p:val>
                                        </p:tav>
                                        <p:tav tm="100000">
                                          <p:val>
                                            <p:fltVal val="0"/>
                                          </p:val>
                                        </p:tav>
                                      </p:tavLst>
                                    </p:anim>
                                    <p:animEffect transition="in" filter="fade">
                                      <p:cBhvr>
                                        <p:cTn id="18" dur="1500"/>
                                        <p:tgtEl>
                                          <p:spTgt spid="36868">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36868">
                                            <p:txEl>
                                              <p:pRg st="2" end="2"/>
                                            </p:txEl>
                                          </p:spTgt>
                                        </p:tgtEl>
                                        <p:attrNameLst>
                                          <p:attrName>style.visibility</p:attrName>
                                        </p:attrNameLst>
                                      </p:cBhvr>
                                      <p:to>
                                        <p:strVal val="visible"/>
                                      </p:to>
                                    </p:set>
                                    <p:anim calcmode="lin" valueType="num">
                                      <p:cBhvr>
                                        <p:cTn id="23" dur="1500" fill="hold"/>
                                        <p:tgtEl>
                                          <p:spTgt spid="36868">
                                            <p:txEl>
                                              <p:pRg st="2" end="2"/>
                                            </p:txEl>
                                          </p:spTgt>
                                        </p:tgtEl>
                                        <p:attrNameLst>
                                          <p:attrName>ppt_w</p:attrName>
                                        </p:attrNameLst>
                                      </p:cBhvr>
                                      <p:tavLst>
                                        <p:tav tm="0">
                                          <p:val>
                                            <p:fltVal val="0"/>
                                          </p:val>
                                        </p:tav>
                                        <p:tav tm="100000">
                                          <p:val>
                                            <p:strVal val="#ppt_w"/>
                                          </p:val>
                                        </p:tav>
                                      </p:tavLst>
                                    </p:anim>
                                    <p:anim calcmode="lin" valueType="num">
                                      <p:cBhvr>
                                        <p:cTn id="24" dur="1500" fill="hold"/>
                                        <p:tgtEl>
                                          <p:spTgt spid="36868">
                                            <p:txEl>
                                              <p:pRg st="2" end="2"/>
                                            </p:txEl>
                                          </p:spTgt>
                                        </p:tgtEl>
                                        <p:attrNameLst>
                                          <p:attrName>ppt_h</p:attrName>
                                        </p:attrNameLst>
                                      </p:cBhvr>
                                      <p:tavLst>
                                        <p:tav tm="0">
                                          <p:val>
                                            <p:fltVal val="0"/>
                                          </p:val>
                                        </p:tav>
                                        <p:tav tm="100000">
                                          <p:val>
                                            <p:strVal val="#ppt_h"/>
                                          </p:val>
                                        </p:tav>
                                      </p:tavLst>
                                    </p:anim>
                                    <p:anim calcmode="lin" valueType="num">
                                      <p:cBhvr>
                                        <p:cTn id="25" dur="1500" fill="hold"/>
                                        <p:tgtEl>
                                          <p:spTgt spid="36868">
                                            <p:txEl>
                                              <p:pRg st="2" end="2"/>
                                            </p:txEl>
                                          </p:spTgt>
                                        </p:tgtEl>
                                        <p:attrNameLst>
                                          <p:attrName>style.rotation</p:attrName>
                                        </p:attrNameLst>
                                      </p:cBhvr>
                                      <p:tavLst>
                                        <p:tav tm="0">
                                          <p:val>
                                            <p:fltVal val="90"/>
                                          </p:val>
                                        </p:tav>
                                        <p:tav tm="100000">
                                          <p:val>
                                            <p:fltVal val="0"/>
                                          </p:val>
                                        </p:tav>
                                      </p:tavLst>
                                    </p:anim>
                                    <p:animEffect transition="in" filter="fade">
                                      <p:cBhvr>
                                        <p:cTn id="26" dur="1500"/>
                                        <p:tgtEl>
                                          <p:spTgt spid="36868">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childTnLst>
                                    <p:set>
                                      <p:cBhvr>
                                        <p:cTn id="30" dur="1" fill="hold">
                                          <p:stCondLst>
                                            <p:cond delay="0"/>
                                          </p:stCondLst>
                                        </p:cTn>
                                        <p:tgtEl>
                                          <p:spTgt spid="36868">
                                            <p:txEl>
                                              <p:pRg st="3" end="3"/>
                                            </p:txEl>
                                          </p:spTgt>
                                        </p:tgtEl>
                                        <p:attrNameLst>
                                          <p:attrName>style.visibility</p:attrName>
                                        </p:attrNameLst>
                                      </p:cBhvr>
                                      <p:to>
                                        <p:strVal val="visible"/>
                                      </p:to>
                                    </p:set>
                                    <p:anim calcmode="lin" valueType="num">
                                      <p:cBhvr>
                                        <p:cTn id="31" dur="1500" fill="hold"/>
                                        <p:tgtEl>
                                          <p:spTgt spid="36868">
                                            <p:txEl>
                                              <p:pRg st="3" end="3"/>
                                            </p:txEl>
                                          </p:spTgt>
                                        </p:tgtEl>
                                        <p:attrNameLst>
                                          <p:attrName>ppt_w</p:attrName>
                                        </p:attrNameLst>
                                      </p:cBhvr>
                                      <p:tavLst>
                                        <p:tav tm="0">
                                          <p:val>
                                            <p:fltVal val="0"/>
                                          </p:val>
                                        </p:tav>
                                        <p:tav tm="100000">
                                          <p:val>
                                            <p:strVal val="#ppt_w"/>
                                          </p:val>
                                        </p:tav>
                                      </p:tavLst>
                                    </p:anim>
                                    <p:anim calcmode="lin" valueType="num">
                                      <p:cBhvr>
                                        <p:cTn id="32" dur="1500" fill="hold"/>
                                        <p:tgtEl>
                                          <p:spTgt spid="36868">
                                            <p:txEl>
                                              <p:pRg st="3" end="3"/>
                                            </p:txEl>
                                          </p:spTgt>
                                        </p:tgtEl>
                                        <p:attrNameLst>
                                          <p:attrName>ppt_h</p:attrName>
                                        </p:attrNameLst>
                                      </p:cBhvr>
                                      <p:tavLst>
                                        <p:tav tm="0">
                                          <p:val>
                                            <p:fltVal val="0"/>
                                          </p:val>
                                        </p:tav>
                                        <p:tav tm="100000">
                                          <p:val>
                                            <p:strVal val="#ppt_h"/>
                                          </p:val>
                                        </p:tav>
                                      </p:tavLst>
                                    </p:anim>
                                    <p:anim calcmode="lin" valueType="num">
                                      <p:cBhvr>
                                        <p:cTn id="33" dur="1500" fill="hold"/>
                                        <p:tgtEl>
                                          <p:spTgt spid="36868">
                                            <p:txEl>
                                              <p:pRg st="3" end="3"/>
                                            </p:txEl>
                                          </p:spTgt>
                                        </p:tgtEl>
                                        <p:attrNameLst>
                                          <p:attrName>style.rotation</p:attrName>
                                        </p:attrNameLst>
                                      </p:cBhvr>
                                      <p:tavLst>
                                        <p:tav tm="0">
                                          <p:val>
                                            <p:fltVal val="90"/>
                                          </p:val>
                                        </p:tav>
                                        <p:tav tm="100000">
                                          <p:val>
                                            <p:fltVal val="0"/>
                                          </p:val>
                                        </p:tav>
                                      </p:tavLst>
                                    </p:anim>
                                    <p:animEffect transition="in" filter="fade">
                                      <p:cBhvr>
                                        <p:cTn id="34" dur="1500"/>
                                        <p:tgtEl>
                                          <p:spTgt spid="36868">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6868">
                                            <p:txEl>
                                              <p:pRg st="5" end="5"/>
                                            </p:txEl>
                                          </p:spTgt>
                                        </p:tgtEl>
                                        <p:attrNameLst>
                                          <p:attrName>style.visibility</p:attrName>
                                        </p:attrNameLst>
                                      </p:cBhvr>
                                      <p:to>
                                        <p:strVal val="visible"/>
                                      </p:to>
                                    </p:set>
                                    <p:anim calcmode="lin" valueType="num">
                                      <p:cBhvr>
                                        <p:cTn id="39" dur="1500" fill="hold"/>
                                        <p:tgtEl>
                                          <p:spTgt spid="36868">
                                            <p:txEl>
                                              <p:pRg st="5" end="5"/>
                                            </p:txEl>
                                          </p:spTgt>
                                        </p:tgtEl>
                                        <p:attrNameLst>
                                          <p:attrName>ppt_w</p:attrName>
                                        </p:attrNameLst>
                                      </p:cBhvr>
                                      <p:tavLst>
                                        <p:tav tm="0">
                                          <p:val>
                                            <p:fltVal val="0"/>
                                          </p:val>
                                        </p:tav>
                                        <p:tav tm="100000">
                                          <p:val>
                                            <p:strVal val="#ppt_w"/>
                                          </p:val>
                                        </p:tav>
                                      </p:tavLst>
                                    </p:anim>
                                    <p:anim calcmode="lin" valueType="num">
                                      <p:cBhvr>
                                        <p:cTn id="40" dur="1500" fill="hold"/>
                                        <p:tgtEl>
                                          <p:spTgt spid="36868">
                                            <p:txEl>
                                              <p:pRg st="5" end="5"/>
                                            </p:txEl>
                                          </p:spTgt>
                                        </p:tgtEl>
                                        <p:attrNameLst>
                                          <p:attrName>ppt_h</p:attrName>
                                        </p:attrNameLst>
                                      </p:cBhvr>
                                      <p:tavLst>
                                        <p:tav tm="0">
                                          <p:val>
                                            <p:fltVal val="0"/>
                                          </p:val>
                                        </p:tav>
                                        <p:tav tm="100000">
                                          <p:val>
                                            <p:strVal val="#ppt_h"/>
                                          </p:val>
                                        </p:tav>
                                      </p:tavLst>
                                    </p:anim>
                                    <p:anim calcmode="lin" valueType="num">
                                      <p:cBhvr>
                                        <p:cTn id="41" dur="1500" fill="hold"/>
                                        <p:tgtEl>
                                          <p:spTgt spid="36868">
                                            <p:txEl>
                                              <p:pRg st="5" end="5"/>
                                            </p:txEl>
                                          </p:spTgt>
                                        </p:tgtEl>
                                        <p:attrNameLst>
                                          <p:attrName>style.rotation</p:attrName>
                                        </p:attrNameLst>
                                      </p:cBhvr>
                                      <p:tavLst>
                                        <p:tav tm="0">
                                          <p:val>
                                            <p:fltVal val="90"/>
                                          </p:val>
                                        </p:tav>
                                        <p:tav tm="100000">
                                          <p:val>
                                            <p:fltVal val="0"/>
                                          </p:val>
                                        </p:tav>
                                      </p:tavLst>
                                    </p:anim>
                                    <p:animEffect transition="in" filter="fade">
                                      <p:cBhvr>
                                        <p:cTn id="42" dur="1500"/>
                                        <p:tgtEl>
                                          <p:spTgt spid="36868">
                                            <p:txEl>
                                              <p:pRg st="5" end="5"/>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1" presetClass="entr" presetSubtype="0" fill="hold" nodeType="clickEffect">
                                  <p:stCondLst>
                                    <p:cond delay="0"/>
                                  </p:stCondLst>
                                  <p:childTnLst>
                                    <p:set>
                                      <p:cBhvr>
                                        <p:cTn id="46" dur="1" fill="hold">
                                          <p:stCondLst>
                                            <p:cond delay="0"/>
                                          </p:stCondLst>
                                        </p:cTn>
                                        <p:tgtEl>
                                          <p:spTgt spid="36868">
                                            <p:txEl>
                                              <p:pRg st="6" end="6"/>
                                            </p:txEl>
                                          </p:spTgt>
                                        </p:tgtEl>
                                        <p:attrNameLst>
                                          <p:attrName>style.visibility</p:attrName>
                                        </p:attrNameLst>
                                      </p:cBhvr>
                                      <p:to>
                                        <p:strVal val="visible"/>
                                      </p:to>
                                    </p:set>
                                    <p:anim calcmode="lin" valueType="num">
                                      <p:cBhvr>
                                        <p:cTn id="47" dur="1500" fill="hold"/>
                                        <p:tgtEl>
                                          <p:spTgt spid="36868">
                                            <p:txEl>
                                              <p:pRg st="6" end="6"/>
                                            </p:txEl>
                                          </p:spTgt>
                                        </p:tgtEl>
                                        <p:attrNameLst>
                                          <p:attrName>ppt_w</p:attrName>
                                        </p:attrNameLst>
                                      </p:cBhvr>
                                      <p:tavLst>
                                        <p:tav tm="0">
                                          <p:val>
                                            <p:fltVal val="0"/>
                                          </p:val>
                                        </p:tav>
                                        <p:tav tm="100000">
                                          <p:val>
                                            <p:strVal val="#ppt_w"/>
                                          </p:val>
                                        </p:tav>
                                      </p:tavLst>
                                    </p:anim>
                                    <p:anim calcmode="lin" valueType="num">
                                      <p:cBhvr>
                                        <p:cTn id="48" dur="1500" fill="hold"/>
                                        <p:tgtEl>
                                          <p:spTgt spid="36868">
                                            <p:txEl>
                                              <p:pRg st="6" end="6"/>
                                            </p:txEl>
                                          </p:spTgt>
                                        </p:tgtEl>
                                        <p:attrNameLst>
                                          <p:attrName>ppt_h</p:attrName>
                                        </p:attrNameLst>
                                      </p:cBhvr>
                                      <p:tavLst>
                                        <p:tav tm="0">
                                          <p:val>
                                            <p:fltVal val="0"/>
                                          </p:val>
                                        </p:tav>
                                        <p:tav tm="100000">
                                          <p:val>
                                            <p:strVal val="#ppt_h"/>
                                          </p:val>
                                        </p:tav>
                                      </p:tavLst>
                                    </p:anim>
                                    <p:anim calcmode="lin" valueType="num">
                                      <p:cBhvr>
                                        <p:cTn id="49" dur="1500" fill="hold"/>
                                        <p:tgtEl>
                                          <p:spTgt spid="36868">
                                            <p:txEl>
                                              <p:pRg st="6" end="6"/>
                                            </p:txEl>
                                          </p:spTgt>
                                        </p:tgtEl>
                                        <p:attrNameLst>
                                          <p:attrName>style.rotation</p:attrName>
                                        </p:attrNameLst>
                                      </p:cBhvr>
                                      <p:tavLst>
                                        <p:tav tm="0">
                                          <p:val>
                                            <p:fltVal val="90"/>
                                          </p:val>
                                        </p:tav>
                                        <p:tav tm="100000">
                                          <p:val>
                                            <p:fltVal val="0"/>
                                          </p:val>
                                        </p:tav>
                                      </p:tavLst>
                                    </p:anim>
                                    <p:animEffect transition="in" filter="fade">
                                      <p:cBhvr>
                                        <p:cTn id="50" dur="1500"/>
                                        <p:tgtEl>
                                          <p:spTgt spid="36868">
                                            <p:txEl>
                                              <p:pRg st="6" end="6"/>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1" presetClass="entr" presetSubtype="0" fill="hold" nodeType="clickEffect">
                                  <p:stCondLst>
                                    <p:cond delay="0"/>
                                  </p:stCondLst>
                                  <p:childTnLst>
                                    <p:set>
                                      <p:cBhvr>
                                        <p:cTn id="54" dur="1" fill="hold">
                                          <p:stCondLst>
                                            <p:cond delay="0"/>
                                          </p:stCondLst>
                                        </p:cTn>
                                        <p:tgtEl>
                                          <p:spTgt spid="36868">
                                            <p:txEl>
                                              <p:pRg st="7" end="7"/>
                                            </p:txEl>
                                          </p:spTgt>
                                        </p:tgtEl>
                                        <p:attrNameLst>
                                          <p:attrName>style.visibility</p:attrName>
                                        </p:attrNameLst>
                                      </p:cBhvr>
                                      <p:to>
                                        <p:strVal val="visible"/>
                                      </p:to>
                                    </p:set>
                                    <p:anim calcmode="lin" valueType="num">
                                      <p:cBhvr>
                                        <p:cTn id="55" dur="1500" fill="hold"/>
                                        <p:tgtEl>
                                          <p:spTgt spid="36868">
                                            <p:txEl>
                                              <p:pRg st="7" end="7"/>
                                            </p:txEl>
                                          </p:spTgt>
                                        </p:tgtEl>
                                        <p:attrNameLst>
                                          <p:attrName>ppt_w</p:attrName>
                                        </p:attrNameLst>
                                      </p:cBhvr>
                                      <p:tavLst>
                                        <p:tav tm="0">
                                          <p:val>
                                            <p:fltVal val="0"/>
                                          </p:val>
                                        </p:tav>
                                        <p:tav tm="100000">
                                          <p:val>
                                            <p:strVal val="#ppt_w"/>
                                          </p:val>
                                        </p:tav>
                                      </p:tavLst>
                                    </p:anim>
                                    <p:anim calcmode="lin" valueType="num">
                                      <p:cBhvr>
                                        <p:cTn id="56" dur="1500" fill="hold"/>
                                        <p:tgtEl>
                                          <p:spTgt spid="36868">
                                            <p:txEl>
                                              <p:pRg st="7" end="7"/>
                                            </p:txEl>
                                          </p:spTgt>
                                        </p:tgtEl>
                                        <p:attrNameLst>
                                          <p:attrName>ppt_h</p:attrName>
                                        </p:attrNameLst>
                                      </p:cBhvr>
                                      <p:tavLst>
                                        <p:tav tm="0">
                                          <p:val>
                                            <p:fltVal val="0"/>
                                          </p:val>
                                        </p:tav>
                                        <p:tav tm="100000">
                                          <p:val>
                                            <p:strVal val="#ppt_h"/>
                                          </p:val>
                                        </p:tav>
                                      </p:tavLst>
                                    </p:anim>
                                    <p:anim calcmode="lin" valueType="num">
                                      <p:cBhvr>
                                        <p:cTn id="57" dur="1500" fill="hold"/>
                                        <p:tgtEl>
                                          <p:spTgt spid="36868">
                                            <p:txEl>
                                              <p:pRg st="7" end="7"/>
                                            </p:txEl>
                                          </p:spTgt>
                                        </p:tgtEl>
                                        <p:attrNameLst>
                                          <p:attrName>style.rotation</p:attrName>
                                        </p:attrNameLst>
                                      </p:cBhvr>
                                      <p:tavLst>
                                        <p:tav tm="0">
                                          <p:val>
                                            <p:fltVal val="90"/>
                                          </p:val>
                                        </p:tav>
                                        <p:tav tm="100000">
                                          <p:val>
                                            <p:fltVal val="0"/>
                                          </p:val>
                                        </p:tav>
                                      </p:tavLst>
                                    </p:anim>
                                    <p:animEffect transition="in" filter="fade">
                                      <p:cBhvr>
                                        <p:cTn id="58" dur="1500"/>
                                        <p:tgtEl>
                                          <p:spTgt spid="3686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CD5DDC6-4597-2B4A-AEC7-23541C264F91}"/>
              </a:ext>
            </a:extLst>
          </p:cNvPr>
          <p:cNvSpPr>
            <a:spLocks noGrp="1"/>
          </p:cNvSpPr>
          <p:nvPr>
            <p:ph type="title"/>
          </p:nvPr>
        </p:nvSpPr>
        <p:spPr>
          <a:xfrm>
            <a:off x="288925" y="685800"/>
            <a:ext cx="7620000" cy="2819400"/>
          </a:xfrm>
        </p:spPr>
        <p:txBody>
          <a:bodyPr wrap="square" numCol="1" anchorCtr="0" compatLnSpc="1">
            <a:prstTxWarp prst="textNoShape">
              <a:avLst/>
            </a:prstTxWarp>
          </a:bodyPr>
          <a:lstStyle/>
          <a:p>
            <a:pPr algn="ctr" eaLnBrk="1" hangingPunct="1">
              <a:defRPr/>
            </a:pPr>
            <a:br>
              <a:rPr lang="bs-Latn-BA" altLang="sr-Latn-RS" sz="2800" dirty="0"/>
            </a:br>
            <a:br>
              <a:rPr lang="bs-Latn-BA" altLang="sr-Latn-RS" sz="2800" dirty="0"/>
            </a:br>
            <a:endParaRPr lang="bs-Latn-BA" altLang="sr-Latn-RS" sz="2800" dirty="0"/>
          </a:p>
        </p:txBody>
      </p:sp>
      <p:sp>
        <p:nvSpPr>
          <p:cNvPr id="36868" name="Content Placeholder 2">
            <a:extLst>
              <a:ext uri="{FF2B5EF4-FFF2-40B4-BE49-F238E27FC236}">
                <a16:creationId xmlns:a16="http://schemas.microsoft.com/office/drawing/2014/main" id="{FBCDA6BC-A06C-99F6-D56E-3FA3034E3E09}"/>
              </a:ext>
            </a:extLst>
          </p:cNvPr>
          <p:cNvSpPr>
            <a:spLocks noGrp="1"/>
          </p:cNvSpPr>
          <p:nvPr>
            <p:ph idx="1"/>
          </p:nvPr>
        </p:nvSpPr>
        <p:spPr>
          <a:xfrm>
            <a:off x="80963" y="2362200"/>
            <a:ext cx="8035925" cy="5638800"/>
          </a:xfrm>
        </p:spPr>
        <p:txBody>
          <a:bodyPr/>
          <a:lstStyle/>
          <a:p>
            <a:pPr>
              <a:defRPr/>
            </a:pPr>
            <a:r>
              <a:rPr lang="bs-Latn-BA" sz="2000" dirty="0"/>
              <a:t>Prilikom istraživanja tržišta treba uzeti u obzir:</a:t>
            </a:r>
          </a:p>
          <a:p>
            <a:pPr>
              <a:defRPr/>
            </a:pPr>
            <a:r>
              <a:rPr lang="bs-Latn-BA" sz="2000" dirty="0"/>
              <a:t>Istraživanje tržišta i dobivene rezultate;</a:t>
            </a:r>
          </a:p>
          <a:p>
            <a:pPr>
              <a:defRPr/>
            </a:pPr>
            <a:r>
              <a:rPr lang="bs-Latn-BA" sz="2000" dirty="0"/>
              <a:t>Iskustva iz prethodnih postupaka javnih nabavki (žalbe, tužbe, pitanja i odgovori, greške,broj ponuđača,broj prihvatljivih ponuda i sl);</a:t>
            </a:r>
          </a:p>
          <a:p>
            <a:pPr>
              <a:defRPr/>
            </a:pPr>
            <a:r>
              <a:rPr lang="bs-Latn-BA" sz="2000" dirty="0"/>
              <a:t>Iskustva iz realizacije prethodnih ugovora (problemi u realizaciji, propusti u propisivanju obaveza i odgovornosti, tehničke mogućnosti, iskustva Nosioca posla sa dobavljačem, duži rok isporuke za određene vrste predmeta nabavke  i sl.)</a:t>
            </a:r>
          </a:p>
          <a:p>
            <a:pPr>
              <a:defRPr/>
            </a:pPr>
            <a:endParaRPr lang="bs-Latn-BA" sz="2000" dirty="0"/>
          </a:p>
          <a:p>
            <a:pPr marL="0" indent="0" algn="just" eaLnBrk="1" hangingPunct="1">
              <a:buNone/>
              <a:defRPr/>
            </a:pPr>
            <a:r>
              <a:rPr lang="hr-HR" sz="2000" b="1" dirty="0">
                <a:solidFill>
                  <a:srgbClr val="FF0000"/>
                </a:solidFill>
              </a:rPr>
              <a:t>2. Prethodno savjetovanje o tržištu koje uključuje kandidate i ponuđače</a:t>
            </a:r>
          </a:p>
          <a:p>
            <a:pPr marL="0" indent="0" algn="ctr" eaLnBrk="1" hangingPunct="1">
              <a:buFont typeface="Arial" panose="020B0604020202020204" pitchFamily="34" charset="0"/>
              <a:buNone/>
              <a:defRPr/>
            </a:pPr>
            <a:r>
              <a:rPr lang="hr-HR" sz="2000" dirty="0"/>
              <a:t>      Dijalog sa tržištem - razgovor sa učesnicima na tržištu,poslovnim     organizacijama,posjeta sajmovima i konferencijama</a:t>
            </a:r>
          </a:p>
          <a:p>
            <a:pPr marL="0" indent="0" algn="just" eaLnBrk="1" hangingPunct="1">
              <a:buFont typeface="Arial" panose="020B0604020202020204" pitchFamily="34" charset="0"/>
              <a:buNone/>
              <a:defRPr/>
            </a:pPr>
            <a:endParaRPr lang="bs-Latn-BA" sz="2000" dirty="0"/>
          </a:p>
          <a:p>
            <a:pPr>
              <a:defRPr/>
            </a:pPr>
            <a:endParaRPr lang="bs-Latn-BA" sz="2000" dirty="0"/>
          </a:p>
          <a:p>
            <a:pPr marL="0" indent="0" algn="just" eaLnBrk="1" hangingPunct="1">
              <a:buFont typeface="Arial" panose="020B0604020202020204" pitchFamily="34" charset="0"/>
              <a:buNone/>
              <a:defRPr/>
            </a:pPr>
            <a:endParaRPr lang="bs-Latn-BA" sz="2000" dirty="0"/>
          </a:p>
        </p:txBody>
      </p:sp>
      <p:sp>
        <p:nvSpPr>
          <p:cNvPr id="4100" name="Slide Number Placeholder 3">
            <a:extLst>
              <a:ext uri="{FF2B5EF4-FFF2-40B4-BE49-F238E27FC236}">
                <a16:creationId xmlns:a16="http://schemas.microsoft.com/office/drawing/2014/main" id="{3B072F02-6497-BE3D-82B6-4EE7D82AA270}"/>
              </a:ext>
            </a:extLst>
          </p:cNvPr>
          <p:cNvSpPr>
            <a:spLocks noGrp="1"/>
          </p:cNvSpPr>
          <p:nvPr>
            <p:ph type="sldNum" sz="quarter" idx="10"/>
          </p:nvPr>
        </p:nvSpPr>
        <p:spPr bwMode="auto">
          <a:xfrm rot="16200000">
            <a:off x="7551738" y="1646237"/>
            <a:ext cx="2438400" cy="365125"/>
          </a:xfrm>
          <a:prstGeom prst="rect">
            <a:avLst/>
          </a:prstGeom>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00000"/>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484848"/>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151515"/>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9pPr>
          </a:lstStyle>
          <a:p>
            <a:pPr algn="l">
              <a:spcBef>
                <a:spcPct val="0"/>
              </a:spcBef>
              <a:buClrTx/>
              <a:buFontTx/>
              <a:buNone/>
            </a:pPr>
            <a:fld id="{3C4FAD8B-28C9-4AA2-BAB9-94399457B353}" type="slidenum">
              <a:rPr lang="en-US" altLang="en-US" sz="1200">
                <a:solidFill>
                  <a:srgbClr val="FFFFFF"/>
                </a:solidFill>
              </a:rPr>
              <a:pPr algn="l">
                <a:spcBef>
                  <a:spcPct val="0"/>
                </a:spcBef>
                <a:buClrTx/>
                <a:buFontTx/>
                <a:buNone/>
              </a:pPr>
              <a:t>8</a:t>
            </a:fld>
            <a:endParaRPr lang="en-US" altLang="en-US" sz="1200">
              <a:solidFill>
                <a:srgbClr val="FFFFFF"/>
              </a:solidFill>
            </a:endParaRPr>
          </a:p>
        </p:txBody>
      </p:sp>
      <p:pic>
        <p:nvPicPr>
          <p:cNvPr id="15365" name="Picture 1">
            <a:extLst>
              <a:ext uri="{FF2B5EF4-FFF2-40B4-BE49-F238E27FC236}">
                <a16:creationId xmlns:a16="http://schemas.microsoft.com/office/drawing/2014/main" id="{4675D2D4-9C7D-325D-BC8B-4F272605253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606425"/>
            <a:ext cx="4800600"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 calcmode="lin" valueType="num">
                                      <p:cBhvr>
                                        <p:cTn id="7" dur="1500" fill="hold"/>
                                        <p:tgtEl>
                                          <p:spTgt spid="36868">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6868">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6868">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686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36868">
                                            <p:txEl>
                                              <p:pRg st="1" end="1"/>
                                            </p:txEl>
                                          </p:spTgt>
                                        </p:tgtEl>
                                        <p:attrNameLst>
                                          <p:attrName>style.visibility</p:attrName>
                                        </p:attrNameLst>
                                      </p:cBhvr>
                                      <p:to>
                                        <p:strVal val="visible"/>
                                      </p:to>
                                    </p:set>
                                    <p:anim calcmode="lin" valueType="num">
                                      <p:cBhvr>
                                        <p:cTn id="15" dur="1500" fill="hold"/>
                                        <p:tgtEl>
                                          <p:spTgt spid="36868">
                                            <p:txEl>
                                              <p:pRg st="1" end="1"/>
                                            </p:txEl>
                                          </p:spTgt>
                                        </p:tgtEl>
                                        <p:attrNameLst>
                                          <p:attrName>ppt_w</p:attrName>
                                        </p:attrNameLst>
                                      </p:cBhvr>
                                      <p:tavLst>
                                        <p:tav tm="0">
                                          <p:val>
                                            <p:fltVal val="0"/>
                                          </p:val>
                                        </p:tav>
                                        <p:tav tm="100000">
                                          <p:val>
                                            <p:strVal val="#ppt_w"/>
                                          </p:val>
                                        </p:tav>
                                      </p:tavLst>
                                    </p:anim>
                                    <p:anim calcmode="lin" valueType="num">
                                      <p:cBhvr>
                                        <p:cTn id="16" dur="1500" fill="hold"/>
                                        <p:tgtEl>
                                          <p:spTgt spid="36868">
                                            <p:txEl>
                                              <p:pRg st="1" end="1"/>
                                            </p:txEl>
                                          </p:spTgt>
                                        </p:tgtEl>
                                        <p:attrNameLst>
                                          <p:attrName>ppt_h</p:attrName>
                                        </p:attrNameLst>
                                      </p:cBhvr>
                                      <p:tavLst>
                                        <p:tav tm="0">
                                          <p:val>
                                            <p:fltVal val="0"/>
                                          </p:val>
                                        </p:tav>
                                        <p:tav tm="100000">
                                          <p:val>
                                            <p:strVal val="#ppt_h"/>
                                          </p:val>
                                        </p:tav>
                                      </p:tavLst>
                                    </p:anim>
                                    <p:anim calcmode="lin" valueType="num">
                                      <p:cBhvr>
                                        <p:cTn id="17" dur="1500" fill="hold"/>
                                        <p:tgtEl>
                                          <p:spTgt spid="36868">
                                            <p:txEl>
                                              <p:pRg st="1" end="1"/>
                                            </p:txEl>
                                          </p:spTgt>
                                        </p:tgtEl>
                                        <p:attrNameLst>
                                          <p:attrName>style.rotation</p:attrName>
                                        </p:attrNameLst>
                                      </p:cBhvr>
                                      <p:tavLst>
                                        <p:tav tm="0">
                                          <p:val>
                                            <p:fltVal val="90"/>
                                          </p:val>
                                        </p:tav>
                                        <p:tav tm="100000">
                                          <p:val>
                                            <p:fltVal val="0"/>
                                          </p:val>
                                        </p:tav>
                                      </p:tavLst>
                                    </p:anim>
                                    <p:animEffect transition="in" filter="fade">
                                      <p:cBhvr>
                                        <p:cTn id="18" dur="1500"/>
                                        <p:tgtEl>
                                          <p:spTgt spid="36868">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36868">
                                            <p:txEl>
                                              <p:pRg st="2" end="2"/>
                                            </p:txEl>
                                          </p:spTgt>
                                        </p:tgtEl>
                                        <p:attrNameLst>
                                          <p:attrName>style.visibility</p:attrName>
                                        </p:attrNameLst>
                                      </p:cBhvr>
                                      <p:to>
                                        <p:strVal val="visible"/>
                                      </p:to>
                                    </p:set>
                                    <p:anim calcmode="lin" valueType="num">
                                      <p:cBhvr>
                                        <p:cTn id="23" dur="1500" fill="hold"/>
                                        <p:tgtEl>
                                          <p:spTgt spid="36868">
                                            <p:txEl>
                                              <p:pRg st="2" end="2"/>
                                            </p:txEl>
                                          </p:spTgt>
                                        </p:tgtEl>
                                        <p:attrNameLst>
                                          <p:attrName>ppt_w</p:attrName>
                                        </p:attrNameLst>
                                      </p:cBhvr>
                                      <p:tavLst>
                                        <p:tav tm="0">
                                          <p:val>
                                            <p:fltVal val="0"/>
                                          </p:val>
                                        </p:tav>
                                        <p:tav tm="100000">
                                          <p:val>
                                            <p:strVal val="#ppt_w"/>
                                          </p:val>
                                        </p:tav>
                                      </p:tavLst>
                                    </p:anim>
                                    <p:anim calcmode="lin" valueType="num">
                                      <p:cBhvr>
                                        <p:cTn id="24" dur="1500" fill="hold"/>
                                        <p:tgtEl>
                                          <p:spTgt spid="36868">
                                            <p:txEl>
                                              <p:pRg st="2" end="2"/>
                                            </p:txEl>
                                          </p:spTgt>
                                        </p:tgtEl>
                                        <p:attrNameLst>
                                          <p:attrName>ppt_h</p:attrName>
                                        </p:attrNameLst>
                                      </p:cBhvr>
                                      <p:tavLst>
                                        <p:tav tm="0">
                                          <p:val>
                                            <p:fltVal val="0"/>
                                          </p:val>
                                        </p:tav>
                                        <p:tav tm="100000">
                                          <p:val>
                                            <p:strVal val="#ppt_h"/>
                                          </p:val>
                                        </p:tav>
                                      </p:tavLst>
                                    </p:anim>
                                    <p:anim calcmode="lin" valueType="num">
                                      <p:cBhvr>
                                        <p:cTn id="25" dur="1500" fill="hold"/>
                                        <p:tgtEl>
                                          <p:spTgt spid="36868">
                                            <p:txEl>
                                              <p:pRg st="2" end="2"/>
                                            </p:txEl>
                                          </p:spTgt>
                                        </p:tgtEl>
                                        <p:attrNameLst>
                                          <p:attrName>style.rotation</p:attrName>
                                        </p:attrNameLst>
                                      </p:cBhvr>
                                      <p:tavLst>
                                        <p:tav tm="0">
                                          <p:val>
                                            <p:fltVal val="90"/>
                                          </p:val>
                                        </p:tav>
                                        <p:tav tm="100000">
                                          <p:val>
                                            <p:fltVal val="0"/>
                                          </p:val>
                                        </p:tav>
                                      </p:tavLst>
                                    </p:anim>
                                    <p:animEffect transition="in" filter="fade">
                                      <p:cBhvr>
                                        <p:cTn id="26" dur="1500"/>
                                        <p:tgtEl>
                                          <p:spTgt spid="36868">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childTnLst>
                                    <p:set>
                                      <p:cBhvr>
                                        <p:cTn id="30" dur="1" fill="hold">
                                          <p:stCondLst>
                                            <p:cond delay="0"/>
                                          </p:stCondLst>
                                        </p:cTn>
                                        <p:tgtEl>
                                          <p:spTgt spid="36868">
                                            <p:txEl>
                                              <p:pRg st="3" end="3"/>
                                            </p:txEl>
                                          </p:spTgt>
                                        </p:tgtEl>
                                        <p:attrNameLst>
                                          <p:attrName>style.visibility</p:attrName>
                                        </p:attrNameLst>
                                      </p:cBhvr>
                                      <p:to>
                                        <p:strVal val="visible"/>
                                      </p:to>
                                    </p:set>
                                    <p:anim calcmode="lin" valueType="num">
                                      <p:cBhvr>
                                        <p:cTn id="31" dur="1500" fill="hold"/>
                                        <p:tgtEl>
                                          <p:spTgt spid="36868">
                                            <p:txEl>
                                              <p:pRg st="3" end="3"/>
                                            </p:txEl>
                                          </p:spTgt>
                                        </p:tgtEl>
                                        <p:attrNameLst>
                                          <p:attrName>ppt_w</p:attrName>
                                        </p:attrNameLst>
                                      </p:cBhvr>
                                      <p:tavLst>
                                        <p:tav tm="0">
                                          <p:val>
                                            <p:fltVal val="0"/>
                                          </p:val>
                                        </p:tav>
                                        <p:tav tm="100000">
                                          <p:val>
                                            <p:strVal val="#ppt_w"/>
                                          </p:val>
                                        </p:tav>
                                      </p:tavLst>
                                    </p:anim>
                                    <p:anim calcmode="lin" valueType="num">
                                      <p:cBhvr>
                                        <p:cTn id="32" dur="1500" fill="hold"/>
                                        <p:tgtEl>
                                          <p:spTgt spid="36868">
                                            <p:txEl>
                                              <p:pRg st="3" end="3"/>
                                            </p:txEl>
                                          </p:spTgt>
                                        </p:tgtEl>
                                        <p:attrNameLst>
                                          <p:attrName>ppt_h</p:attrName>
                                        </p:attrNameLst>
                                      </p:cBhvr>
                                      <p:tavLst>
                                        <p:tav tm="0">
                                          <p:val>
                                            <p:fltVal val="0"/>
                                          </p:val>
                                        </p:tav>
                                        <p:tav tm="100000">
                                          <p:val>
                                            <p:strVal val="#ppt_h"/>
                                          </p:val>
                                        </p:tav>
                                      </p:tavLst>
                                    </p:anim>
                                    <p:anim calcmode="lin" valueType="num">
                                      <p:cBhvr>
                                        <p:cTn id="33" dur="1500" fill="hold"/>
                                        <p:tgtEl>
                                          <p:spTgt spid="36868">
                                            <p:txEl>
                                              <p:pRg st="3" end="3"/>
                                            </p:txEl>
                                          </p:spTgt>
                                        </p:tgtEl>
                                        <p:attrNameLst>
                                          <p:attrName>style.rotation</p:attrName>
                                        </p:attrNameLst>
                                      </p:cBhvr>
                                      <p:tavLst>
                                        <p:tav tm="0">
                                          <p:val>
                                            <p:fltVal val="90"/>
                                          </p:val>
                                        </p:tav>
                                        <p:tav tm="100000">
                                          <p:val>
                                            <p:fltVal val="0"/>
                                          </p:val>
                                        </p:tav>
                                      </p:tavLst>
                                    </p:anim>
                                    <p:animEffect transition="in" filter="fade">
                                      <p:cBhvr>
                                        <p:cTn id="34" dur="1500"/>
                                        <p:tgtEl>
                                          <p:spTgt spid="36868">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1" presetClass="entr" presetSubtype="0" fill="hold" nodeType="clickEffect">
                                  <p:stCondLst>
                                    <p:cond delay="0"/>
                                  </p:stCondLst>
                                  <p:childTnLst>
                                    <p:set>
                                      <p:cBhvr>
                                        <p:cTn id="38" dur="1" fill="hold">
                                          <p:stCondLst>
                                            <p:cond delay="0"/>
                                          </p:stCondLst>
                                        </p:cTn>
                                        <p:tgtEl>
                                          <p:spTgt spid="36868">
                                            <p:txEl>
                                              <p:pRg st="5" end="5"/>
                                            </p:txEl>
                                          </p:spTgt>
                                        </p:tgtEl>
                                        <p:attrNameLst>
                                          <p:attrName>style.visibility</p:attrName>
                                        </p:attrNameLst>
                                      </p:cBhvr>
                                      <p:to>
                                        <p:strVal val="visible"/>
                                      </p:to>
                                    </p:set>
                                    <p:anim calcmode="lin" valueType="num">
                                      <p:cBhvr>
                                        <p:cTn id="39" dur="1500" fill="hold"/>
                                        <p:tgtEl>
                                          <p:spTgt spid="36868">
                                            <p:txEl>
                                              <p:pRg st="5" end="5"/>
                                            </p:txEl>
                                          </p:spTgt>
                                        </p:tgtEl>
                                        <p:attrNameLst>
                                          <p:attrName>ppt_w</p:attrName>
                                        </p:attrNameLst>
                                      </p:cBhvr>
                                      <p:tavLst>
                                        <p:tav tm="0">
                                          <p:val>
                                            <p:fltVal val="0"/>
                                          </p:val>
                                        </p:tav>
                                        <p:tav tm="100000">
                                          <p:val>
                                            <p:strVal val="#ppt_w"/>
                                          </p:val>
                                        </p:tav>
                                      </p:tavLst>
                                    </p:anim>
                                    <p:anim calcmode="lin" valueType="num">
                                      <p:cBhvr>
                                        <p:cTn id="40" dur="1500" fill="hold"/>
                                        <p:tgtEl>
                                          <p:spTgt spid="36868">
                                            <p:txEl>
                                              <p:pRg st="5" end="5"/>
                                            </p:txEl>
                                          </p:spTgt>
                                        </p:tgtEl>
                                        <p:attrNameLst>
                                          <p:attrName>ppt_h</p:attrName>
                                        </p:attrNameLst>
                                      </p:cBhvr>
                                      <p:tavLst>
                                        <p:tav tm="0">
                                          <p:val>
                                            <p:fltVal val="0"/>
                                          </p:val>
                                        </p:tav>
                                        <p:tav tm="100000">
                                          <p:val>
                                            <p:strVal val="#ppt_h"/>
                                          </p:val>
                                        </p:tav>
                                      </p:tavLst>
                                    </p:anim>
                                    <p:anim calcmode="lin" valueType="num">
                                      <p:cBhvr>
                                        <p:cTn id="41" dur="1500" fill="hold"/>
                                        <p:tgtEl>
                                          <p:spTgt spid="36868">
                                            <p:txEl>
                                              <p:pRg st="5" end="5"/>
                                            </p:txEl>
                                          </p:spTgt>
                                        </p:tgtEl>
                                        <p:attrNameLst>
                                          <p:attrName>style.rotation</p:attrName>
                                        </p:attrNameLst>
                                      </p:cBhvr>
                                      <p:tavLst>
                                        <p:tav tm="0">
                                          <p:val>
                                            <p:fltVal val="90"/>
                                          </p:val>
                                        </p:tav>
                                        <p:tav tm="100000">
                                          <p:val>
                                            <p:fltVal val="0"/>
                                          </p:val>
                                        </p:tav>
                                      </p:tavLst>
                                    </p:anim>
                                    <p:animEffect transition="in" filter="fade">
                                      <p:cBhvr>
                                        <p:cTn id="42" dur="1500"/>
                                        <p:tgtEl>
                                          <p:spTgt spid="36868">
                                            <p:txEl>
                                              <p:pRg st="5" end="5"/>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1" presetClass="entr" presetSubtype="0" fill="hold" nodeType="clickEffect">
                                  <p:stCondLst>
                                    <p:cond delay="0"/>
                                  </p:stCondLst>
                                  <p:childTnLst>
                                    <p:set>
                                      <p:cBhvr>
                                        <p:cTn id="46" dur="1" fill="hold">
                                          <p:stCondLst>
                                            <p:cond delay="0"/>
                                          </p:stCondLst>
                                        </p:cTn>
                                        <p:tgtEl>
                                          <p:spTgt spid="36868">
                                            <p:txEl>
                                              <p:pRg st="6" end="6"/>
                                            </p:txEl>
                                          </p:spTgt>
                                        </p:tgtEl>
                                        <p:attrNameLst>
                                          <p:attrName>style.visibility</p:attrName>
                                        </p:attrNameLst>
                                      </p:cBhvr>
                                      <p:to>
                                        <p:strVal val="visible"/>
                                      </p:to>
                                    </p:set>
                                    <p:anim calcmode="lin" valueType="num">
                                      <p:cBhvr>
                                        <p:cTn id="47" dur="1500" fill="hold"/>
                                        <p:tgtEl>
                                          <p:spTgt spid="36868">
                                            <p:txEl>
                                              <p:pRg st="6" end="6"/>
                                            </p:txEl>
                                          </p:spTgt>
                                        </p:tgtEl>
                                        <p:attrNameLst>
                                          <p:attrName>ppt_w</p:attrName>
                                        </p:attrNameLst>
                                      </p:cBhvr>
                                      <p:tavLst>
                                        <p:tav tm="0">
                                          <p:val>
                                            <p:fltVal val="0"/>
                                          </p:val>
                                        </p:tav>
                                        <p:tav tm="100000">
                                          <p:val>
                                            <p:strVal val="#ppt_w"/>
                                          </p:val>
                                        </p:tav>
                                      </p:tavLst>
                                    </p:anim>
                                    <p:anim calcmode="lin" valueType="num">
                                      <p:cBhvr>
                                        <p:cTn id="48" dur="1500" fill="hold"/>
                                        <p:tgtEl>
                                          <p:spTgt spid="36868">
                                            <p:txEl>
                                              <p:pRg st="6" end="6"/>
                                            </p:txEl>
                                          </p:spTgt>
                                        </p:tgtEl>
                                        <p:attrNameLst>
                                          <p:attrName>ppt_h</p:attrName>
                                        </p:attrNameLst>
                                      </p:cBhvr>
                                      <p:tavLst>
                                        <p:tav tm="0">
                                          <p:val>
                                            <p:fltVal val="0"/>
                                          </p:val>
                                        </p:tav>
                                        <p:tav tm="100000">
                                          <p:val>
                                            <p:strVal val="#ppt_h"/>
                                          </p:val>
                                        </p:tav>
                                      </p:tavLst>
                                    </p:anim>
                                    <p:anim calcmode="lin" valueType="num">
                                      <p:cBhvr>
                                        <p:cTn id="49" dur="1500" fill="hold"/>
                                        <p:tgtEl>
                                          <p:spTgt spid="36868">
                                            <p:txEl>
                                              <p:pRg st="6" end="6"/>
                                            </p:txEl>
                                          </p:spTgt>
                                        </p:tgtEl>
                                        <p:attrNameLst>
                                          <p:attrName>style.rotation</p:attrName>
                                        </p:attrNameLst>
                                      </p:cBhvr>
                                      <p:tavLst>
                                        <p:tav tm="0">
                                          <p:val>
                                            <p:fltVal val="90"/>
                                          </p:val>
                                        </p:tav>
                                        <p:tav tm="100000">
                                          <p:val>
                                            <p:fltVal val="0"/>
                                          </p:val>
                                        </p:tav>
                                      </p:tavLst>
                                    </p:anim>
                                    <p:animEffect transition="in" filter="fade">
                                      <p:cBhvr>
                                        <p:cTn id="50" dur="1500"/>
                                        <p:tgtEl>
                                          <p:spTgt spid="3686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a:extLst>
              <a:ext uri="{FF2B5EF4-FFF2-40B4-BE49-F238E27FC236}">
                <a16:creationId xmlns:a16="http://schemas.microsoft.com/office/drawing/2014/main" id="{512DDA3D-E67B-9F32-14C2-D3D41FD152DF}"/>
              </a:ext>
            </a:extLst>
          </p:cNvPr>
          <p:cNvSpPr>
            <a:spLocks noGrp="1"/>
          </p:cNvSpPr>
          <p:nvPr>
            <p:ph type="sldNum" sz="quarter" idx="10"/>
          </p:nvPr>
        </p:nvSpPr>
        <p:spPr bwMode="auto">
          <a:xfrm rot="16200000">
            <a:off x="7551738" y="1646237"/>
            <a:ext cx="2438400" cy="365125"/>
          </a:xfrm>
          <a:prstGeom prst="rect">
            <a:avLst/>
          </a:prstGeom>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00000"/>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484848"/>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151515"/>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9pPr>
          </a:lstStyle>
          <a:p>
            <a:pPr algn="l">
              <a:spcBef>
                <a:spcPct val="0"/>
              </a:spcBef>
              <a:buClrTx/>
              <a:buFontTx/>
              <a:buNone/>
            </a:pPr>
            <a:fld id="{A047A022-7EB3-431E-9817-515E9BFA5C7E}" type="slidenum">
              <a:rPr lang="en-US" altLang="en-US" sz="1200">
                <a:solidFill>
                  <a:srgbClr val="FFFFFF"/>
                </a:solidFill>
              </a:rPr>
              <a:pPr algn="l">
                <a:spcBef>
                  <a:spcPct val="0"/>
                </a:spcBef>
                <a:buClrTx/>
                <a:buFontTx/>
                <a:buNone/>
              </a:pPr>
              <a:t>9</a:t>
            </a:fld>
            <a:endParaRPr lang="en-US" altLang="en-US" sz="1200">
              <a:solidFill>
                <a:srgbClr val="FFFFFF"/>
              </a:solidFill>
            </a:endParaRPr>
          </a:p>
        </p:txBody>
      </p:sp>
      <p:graphicFrame>
        <p:nvGraphicFramePr>
          <p:cNvPr id="5" name="Diagram 4">
            <a:extLst>
              <a:ext uri="{FF2B5EF4-FFF2-40B4-BE49-F238E27FC236}">
                <a16:creationId xmlns:a16="http://schemas.microsoft.com/office/drawing/2014/main" id="{E9F15E9E-CB82-F89B-B345-81A8C59D6AC1}"/>
              </a:ext>
            </a:extLst>
          </p:cNvPr>
          <p:cNvGraphicFramePr/>
          <p:nvPr/>
        </p:nvGraphicFramePr>
        <p:xfrm>
          <a:off x="457200" y="3276600"/>
          <a:ext cx="7797800" cy="167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413" name="Picture 2">
            <a:extLst>
              <a:ext uri="{FF2B5EF4-FFF2-40B4-BE49-F238E27FC236}">
                <a16:creationId xmlns:a16="http://schemas.microsoft.com/office/drawing/2014/main" id="{2D4E097F-AB81-250C-EC9C-9B8EECDBFFF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1039813"/>
            <a:ext cx="432117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a:extLst>
              <a:ext uri="{FF2B5EF4-FFF2-40B4-BE49-F238E27FC236}">
                <a16:creationId xmlns:a16="http://schemas.microsoft.com/office/drawing/2014/main" id="{E3202E86-9309-F65D-3957-407945D1BD0A}"/>
              </a:ext>
            </a:extLst>
          </p:cNvPr>
          <p:cNvGraphicFramePr/>
          <p:nvPr/>
        </p:nvGraphicFramePr>
        <p:xfrm>
          <a:off x="457200" y="4973782"/>
          <a:ext cx="7797800" cy="16764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TotalTime>
  <Words>2781</Words>
  <Application>Microsoft Office PowerPoint</Application>
  <PresentationFormat>On-screen Show (4:3)</PresentationFormat>
  <Paragraphs>260</Paragraphs>
  <Slides>39</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Cambria</vt:lpstr>
      <vt:lpstr>Courier New</vt:lpstr>
      <vt:lpstr>Wingdings</vt:lpstr>
      <vt:lpstr>Office Theme</vt:lpstr>
      <vt:lpstr>                                                  ZAKON O JAVNIM NABAVKAMA -  JAHORINA 2024 -                                                               Zlatko Lazović, dipl.ecc., MPPM                                                       Ovlašteni predavač za javne nabavke AJN  </vt:lpstr>
      <vt:lpstr>                                           AGENDA – 1. blok  - Istraživanje tržišta i početak postupka JN - Direktni sporazum - Konkurentski zahtjev za dostavu ponuda          </vt:lpstr>
      <vt:lpstr>OPŠTI PRINCIPI JAVNIH NABAVKI</vt:lpstr>
      <vt:lpstr>PowerPoint Presentation</vt:lpstr>
      <vt:lpstr>PRETHODNA PROVJERA TRŽIŠTA– novi član 14a ZJN    </vt:lpstr>
      <vt:lpstr>PRETHODNA PROVJERA TRŽIŠTA– novi član 14a ZJN – karakteristike!    </vt:lpstr>
      <vt:lpstr>PRETHODNA PROVJERA TRŽIŠTA i PLANIRANJE    </vt:lpstr>
      <vt:lpstr>  </vt:lpstr>
      <vt:lpstr>PowerPoint Presentation</vt:lpstr>
      <vt:lpstr>PRETHODNA PROVJERA TRŽIŠTA  praksa u Republici Hrvatskoj Savjetovanje   </vt:lpstr>
      <vt:lpstr>PRETHODNA PROVJERA TRŽIŠTA  praksa u Republici Hrvatskoj Savjetovanje   </vt:lpstr>
      <vt:lpstr>PRETHODNA PROVJERA TRŽIŠTA– član 198 ZJN Republike Hrvatske    </vt:lpstr>
      <vt:lpstr>PowerPoint Presentation</vt:lpstr>
      <vt:lpstr>PLANIRANJE I USLOVI ZA POČETAK JAVNE NABAVKE – član 17. ZJN  - promijenjen    </vt:lpstr>
      <vt:lpstr>PowerPoint Presentation</vt:lpstr>
      <vt:lpstr>   </vt:lpstr>
      <vt:lpstr>POSTUPCI MALE VRIJEDNOSTI DIREKTNI SPORAZUM ČLAN 87. ZJN </vt:lpstr>
      <vt:lpstr>   </vt:lpstr>
      <vt:lpstr>DIREKTNI SPORAZUM  tok postupka</vt:lpstr>
      <vt:lpstr>DIREKTNI SPORAZUM </vt:lpstr>
      <vt:lpstr>DIREKTNI SPORAZUM – priprema zahtjeva za ponudu</vt:lpstr>
      <vt:lpstr>DIREKTNI SPORAZUM </vt:lpstr>
      <vt:lpstr>POSTUPCI MALE VRIJEDNOSTI DIREKTNI SPORAZUM </vt:lpstr>
      <vt:lpstr>POSTUPCI MALE VRIJEDNOSTI DIREKTNI SPORAZUM </vt:lpstr>
      <vt:lpstr>PowerPoint Presentation</vt:lpstr>
      <vt:lpstr>POSTUPCI MALE VRIJEDNOSTI KONKURENTSKI ZAHTJEV ZA DOSTAVU PONUDA ČLAN 87. ZJN </vt:lpstr>
      <vt:lpstr>PowerPoint Presentation</vt:lpstr>
      <vt:lpstr>TOK AKTIVNOSTI (1)  8 „aktivnosti“ – nakon donošenja Odluke/rješenja o formiranju Komisije</vt:lpstr>
      <vt:lpstr>TOK AKTIVNOSTI (2)</vt:lpstr>
      <vt:lpstr>           U praksi se često postavlja pitanje da li je obligatorno postavljanje uslova iz člana 45. Zakona tj. uslova za dostavljanje izjave ovjerene kod nadležnog organa (organ uprave ili notar) da se na njih ne odnose slučajevi definisani članom 45. tč. a) do d) Zakona.    </vt:lpstr>
      <vt:lpstr>  * član 88. stav (1) Zakona između ostalog propisuje sljedeće da TD sadrži:   - minimum dokumenata kojima se dokazuje kvalificiranost ponuđača (ako ih zahtijeva)    pojam„ako ih zahtijeva“, može se tumačiti da UO nije u obavezi da postavlja kvalifikacione uslove u konkurentskom zahtjevu pa tako ni uslove iz člana 45. ZJN  * Postoje različita tumačenja stava (1) člana 45. Zakona koji glasi da je ugovorni organ, izuzev u slučajevima iz člana 21. stav (1) tačka d) i člana 22. stav (1) tačka d) ovog zakona, dužan  odbaciti zahtjev za učešće ili ponudu...  * Međutim, treba imati u vidu opšte principe javnih nabavki  * član 46. ZJN – dokaz o registraciji također opcionalan ? -  „može“ </vt:lpstr>
      <vt:lpstr>ZAPISNIK O ZAPRIMANJU PONUDA I POSTUPAK OTVARANJA PONUDA (1)</vt:lpstr>
      <vt:lpstr> KONKURENTSKI ZAHTJEV ZA DOSTAVU PONUDA Član 101. (5) ZJN</vt:lpstr>
      <vt:lpstr>Rokovi – izmjena obavještenja i ispravke tenderske dokumentacije</vt:lpstr>
      <vt:lpstr>Rokovi – izmjena obavještenja i ispravke tenderske dokumentacije</vt:lpstr>
      <vt:lpstr>Zaključivanje ugovora </vt:lpstr>
      <vt:lpstr>KONKURENTSKI ZAHTJEV ZA DOSTAVU PONUDA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 Velickovic</dc:creator>
  <cp:lastModifiedBy>Uma Lazović</cp:lastModifiedBy>
  <cp:revision>20</cp:revision>
  <dcterms:created xsi:type="dcterms:W3CDTF">2019-04-24T11:33:41Z</dcterms:created>
  <dcterms:modified xsi:type="dcterms:W3CDTF">2024-04-15T10:38:56Z</dcterms:modified>
</cp:coreProperties>
</file>