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9" r:id="rId72"/>
    <p:sldId id="326" r:id="rId73"/>
    <p:sldId id="327" r:id="rId74"/>
    <p:sldId id="328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6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1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2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1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4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4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8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0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9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3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8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1FBF5-2EA4-428B-B3E2-E425E4BEFE6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2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0;p28"/>
          <p:cNvSpPr txBox="1">
            <a:spLocks/>
          </p:cNvSpPr>
          <p:nvPr/>
        </p:nvSpPr>
        <p:spPr>
          <a:xfrm>
            <a:off x="3462725" y="2098885"/>
            <a:ext cx="4813200" cy="22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layfair Display"/>
              <a:buNone/>
              <a:defRPr sz="7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layfair Display"/>
              <a:buNone/>
              <a:tabLst/>
              <a:defRPr/>
            </a:pPr>
            <a:r>
              <a:rPr kumimoji="0" lang="sr-Latn-RS" sz="7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JAVNE NABAVKE</a:t>
            </a:r>
            <a:endParaRPr kumimoji="0" lang="sr-Latn-RS" sz="7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5" name="Google Shape;281;p28"/>
          <p:cNvSpPr txBox="1">
            <a:spLocks/>
          </p:cNvSpPr>
          <p:nvPr/>
        </p:nvSpPr>
        <p:spPr>
          <a:xfrm>
            <a:off x="3462724" y="4523734"/>
            <a:ext cx="5219881" cy="78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tkinson Hyperlegible"/>
              <a:buNone/>
              <a:tabLst/>
              <a:defRPr/>
            </a:pPr>
            <a:r>
              <a:rPr kumimoji="0" lang="sr-Latn-R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Sanja Ubović, dipl. pravnik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tkinson Hyperlegible"/>
              <a:buNone/>
              <a:tabLst/>
              <a:defRPr/>
            </a:pPr>
            <a:endParaRPr kumimoji="0" lang="sr-Latn-R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tkinson Hyperlegible"/>
              <a:buNone/>
              <a:tabLst/>
              <a:defRPr/>
            </a:pPr>
            <a:endParaRPr kumimoji="0" lang="sr-Latn-R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tkinson Hyperlegible"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1B5C">
                    <a:lumMod val="90000"/>
                    <a:lumOff val="10000"/>
                  </a:srgbClr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Jahorina</a:t>
            </a:r>
            <a:r>
              <a:rPr kumimoji="0" lang="sr-Latn-R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1B5C">
                    <a:lumMod val="90000"/>
                    <a:lumOff val="10000"/>
                  </a:srgbClr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, 2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1B5C">
                    <a:lumMod val="90000"/>
                    <a:lumOff val="10000"/>
                  </a:srgbClr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6</a:t>
            </a:r>
            <a:r>
              <a:rPr kumimoji="0" lang="sr-Latn-R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1B5C">
                    <a:lumMod val="90000"/>
                    <a:lumOff val="10000"/>
                  </a:srgbClr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.0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1B5C">
                    <a:lumMod val="90000"/>
                    <a:lumOff val="10000"/>
                  </a:srgbClr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4</a:t>
            </a:r>
            <a:r>
              <a:rPr kumimoji="0" lang="sr-Latn-R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1B5C">
                    <a:lumMod val="90000"/>
                    <a:lumOff val="10000"/>
                  </a:srgbClr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.2024. godine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tkinson Hyperlegible"/>
              <a:buNone/>
              <a:tabLst/>
              <a:defRPr/>
            </a:pPr>
            <a:endParaRPr kumimoji="0" lang="sr-Latn-R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</p:txBody>
      </p:sp>
      <p:grpSp>
        <p:nvGrpSpPr>
          <p:cNvPr id="6" name="Google Shape;282;p28"/>
          <p:cNvGrpSpPr/>
          <p:nvPr/>
        </p:nvGrpSpPr>
        <p:grpSpPr>
          <a:xfrm>
            <a:off x="-22735" y="1566038"/>
            <a:ext cx="3364110" cy="5187250"/>
            <a:chOff x="-22735" y="0"/>
            <a:chExt cx="3364110" cy="5187250"/>
          </a:xfrm>
        </p:grpSpPr>
        <p:pic>
          <p:nvPicPr>
            <p:cNvPr id="7" name="Google Shape;283;p28"/>
            <p:cNvPicPr preferRelativeResize="0"/>
            <p:nvPr/>
          </p:nvPicPr>
          <p:blipFill rotWithShape="1">
            <a:blip r:embed="rId2">
              <a:alphaModFix/>
            </a:blip>
            <a:srcRect l="5517" t="-5104" b="30035"/>
            <a:stretch/>
          </p:blipFill>
          <p:spPr>
            <a:xfrm rot="5400000">
              <a:off x="-539655" y="1113340"/>
              <a:ext cx="3981888" cy="2948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84;p28"/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 rot="5400000">
              <a:off x="-600537" y="1202811"/>
              <a:ext cx="2723513" cy="15106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285;p28"/>
            <p:cNvPicPr preferRelativeResize="0"/>
            <p:nvPr/>
          </p:nvPicPr>
          <p:blipFill rotWithShape="1">
            <a:blip r:embed="rId2">
              <a:alphaModFix/>
            </a:blip>
            <a:srcRect t="4102" b="50813"/>
            <a:stretch/>
          </p:blipFill>
          <p:spPr>
            <a:xfrm rot="5400000">
              <a:off x="-1036776" y="2590637"/>
              <a:ext cx="3595978" cy="15106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286;p28"/>
            <p:cNvPicPr preferRelativeResize="0"/>
            <p:nvPr/>
          </p:nvPicPr>
          <p:blipFill rotWithShape="1">
            <a:blip r:embed="rId2">
              <a:alphaModFix/>
            </a:blip>
            <a:srcRect l="5516" t="-5104" r="37551" b="30035"/>
            <a:stretch/>
          </p:blipFill>
          <p:spPr>
            <a:xfrm rot="5400000">
              <a:off x="251575" y="2465300"/>
              <a:ext cx="2399450" cy="2948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" name="Google Shape;287;p28"/>
            <p:cNvGrpSpPr/>
            <p:nvPr/>
          </p:nvGrpSpPr>
          <p:grpSpPr>
            <a:xfrm rot="-5400000">
              <a:off x="-599782" y="2439476"/>
              <a:ext cx="3281550" cy="2127456"/>
              <a:chOff x="-8" y="0"/>
              <a:chExt cx="3281550" cy="2127456"/>
            </a:xfrm>
          </p:grpSpPr>
          <p:pic>
            <p:nvPicPr>
              <p:cNvPr id="16" name="Google Shape;288;p28"/>
              <p:cNvPicPr preferRelativeResize="0"/>
              <p:nvPr/>
            </p:nvPicPr>
            <p:blipFill rotWithShape="1">
              <a:blip r:embed="rId2">
                <a:alphaModFix/>
              </a:blip>
              <a:srcRect l="5517" t="-5104" b="30035"/>
              <a:stretch/>
            </p:blipFill>
            <p:spPr>
              <a:xfrm rot="10800000">
                <a:off x="408192" y="0"/>
                <a:ext cx="2873350" cy="2127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Google Shape;289;p28"/>
              <p:cNvPicPr preferRelativeResize="0"/>
              <p:nvPr/>
            </p:nvPicPr>
            <p:blipFill rotWithShape="1">
              <a:blip r:embed="rId3">
                <a:alphaModFix/>
              </a:blip>
              <a:srcRect l="11254" r="13011" b="50881"/>
              <a:stretch/>
            </p:blipFill>
            <p:spPr>
              <a:xfrm rot="10800000">
                <a:off x="1316242" y="20631"/>
                <a:ext cx="1965300" cy="1090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Google Shape;290;p28"/>
              <p:cNvPicPr preferRelativeResize="0"/>
              <p:nvPr/>
            </p:nvPicPr>
            <p:blipFill rotWithShape="1">
              <a:blip r:embed="rId2">
                <a:alphaModFix/>
              </a:blip>
              <a:srcRect t="4102" b="50813"/>
              <a:stretch/>
            </p:blipFill>
            <p:spPr>
              <a:xfrm rot="10800000">
                <a:off x="-8" y="20626"/>
                <a:ext cx="2594875" cy="1090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Google Shape;291;p28"/>
              <p:cNvPicPr preferRelativeResize="0"/>
              <p:nvPr/>
            </p:nvPicPr>
            <p:blipFill rotWithShape="1">
              <a:blip r:embed="rId2">
                <a:alphaModFix/>
              </a:blip>
              <a:srcRect l="5518" t="-5104" r="50852" b="30035"/>
              <a:stretch/>
            </p:blipFill>
            <p:spPr>
              <a:xfrm rot="10800000">
                <a:off x="408192" y="6"/>
                <a:ext cx="1326825" cy="2127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292;p28"/>
              <p:cNvPicPr preferRelativeResize="0"/>
              <p:nvPr/>
            </p:nvPicPr>
            <p:blipFill rotWithShape="1">
              <a:blip r:embed="rId4">
                <a:alphaModFix/>
              </a:blip>
              <a:srcRect b="50443"/>
              <a:stretch/>
            </p:blipFill>
            <p:spPr>
              <a:xfrm rot="10800000">
                <a:off x="5" y="6"/>
                <a:ext cx="1651475" cy="762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Google Shape;293;p28"/>
              <p:cNvPicPr preferRelativeResize="0"/>
              <p:nvPr/>
            </p:nvPicPr>
            <p:blipFill rotWithShape="1">
              <a:blip r:embed="rId4">
                <a:alphaModFix/>
              </a:blip>
              <a:srcRect b="50443"/>
              <a:stretch/>
            </p:blipFill>
            <p:spPr>
              <a:xfrm rot="10800000">
                <a:off x="5" y="682393"/>
                <a:ext cx="1651475" cy="762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" name="Google Shape;294;p28"/>
            <p:cNvPicPr preferRelativeResize="0"/>
            <p:nvPr/>
          </p:nvPicPr>
          <p:blipFill rotWithShape="1">
            <a:blip r:embed="rId2">
              <a:alphaModFix/>
            </a:blip>
            <a:srcRect l="35435" t="1038" r="-10067" b="47015"/>
            <a:stretch/>
          </p:blipFill>
          <p:spPr>
            <a:xfrm rot="5400000">
              <a:off x="-934288" y="911587"/>
              <a:ext cx="5187250" cy="3364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95;p28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>
              <a:off x="-280950" y="996475"/>
              <a:ext cx="959650" cy="44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96;p28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>
              <a:off x="-638593" y="2163864"/>
              <a:ext cx="2288614" cy="105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297;p28"/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 rot="5400000">
              <a:off x="-381573" y="3081635"/>
              <a:ext cx="1611750" cy="8940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76053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607;p44"/>
          <p:cNvCxnSpPr>
            <a:stCxn id="27" idx="2"/>
            <a:endCxn id="29" idx="0"/>
          </p:cNvCxnSpPr>
          <p:nvPr/>
        </p:nvCxnSpPr>
        <p:spPr>
          <a:xfrm rot="-5400000" flipH="1">
            <a:off x="5100697" y="2166503"/>
            <a:ext cx="489600" cy="1546200"/>
          </a:xfrm>
          <a:prstGeom prst="bentConnector3">
            <a:avLst>
              <a:gd name="adj1" fmla="val 49997"/>
            </a:avLst>
          </a:prstGeom>
          <a:noFill/>
          <a:ln w="19050" cap="flat" cmpd="sng">
            <a:solidFill>
              <a:srgbClr val="BF900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" name="Google Shape;610;p44"/>
          <p:cNvCxnSpPr>
            <a:stCxn id="28" idx="0"/>
            <a:endCxn id="27" idx="2"/>
          </p:cNvCxnSpPr>
          <p:nvPr/>
        </p:nvCxnSpPr>
        <p:spPr>
          <a:xfrm rot="-5400000">
            <a:off x="3588158" y="2200219"/>
            <a:ext cx="489600" cy="1478700"/>
          </a:xfrm>
          <a:prstGeom prst="bentConnector3">
            <a:avLst>
              <a:gd name="adj1" fmla="val 49997"/>
            </a:avLst>
          </a:prstGeom>
          <a:noFill/>
          <a:ln w="19050" cap="flat" cmpd="sng">
            <a:solidFill>
              <a:srgbClr val="BF900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1" name="Google Shape;612;p44"/>
          <p:cNvCxnSpPr>
            <a:stCxn id="28" idx="2"/>
            <a:endCxn id="32" idx="0"/>
          </p:cNvCxnSpPr>
          <p:nvPr/>
        </p:nvCxnSpPr>
        <p:spPr>
          <a:xfrm rot="-5400000" flipH="1">
            <a:off x="3165008" y="3483769"/>
            <a:ext cx="528000" cy="6708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rgbClr val="BF900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2" name="Google Shape;614;p44"/>
          <p:cNvCxnSpPr>
            <a:stCxn id="33" idx="0"/>
            <a:endCxn id="28" idx="2"/>
          </p:cNvCxnSpPr>
          <p:nvPr/>
        </p:nvCxnSpPr>
        <p:spPr>
          <a:xfrm rot="-5400000">
            <a:off x="2426779" y="3416453"/>
            <a:ext cx="528000" cy="8055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rgbClr val="BF900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3" name="Google Shape;616;p44"/>
          <p:cNvCxnSpPr>
            <a:stCxn id="29" idx="2"/>
            <a:endCxn id="30" idx="0"/>
          </p:cNvCxnSpPr>
          <p:nvPr/>
        </p:nvCxnSpPr>
        <p:spPr>
          <a:xfrm rot="-5400000" flipH="1">
            <a:off x="6223482" y="3450169"/>
            <a:ext cx="528000" cy="7380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rgbClr val="BF900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4" name="Google Shape;618;p44"/>
          <p:cNvCxnSpPr>
            <a:stCxn id="31" idx="0"/>
            <a:endCxn id="29" idx="2"/>
          </p:cNvCxnSpPr>
          <p:nvPr/>
        </p:nvCxnSpPr>
        <p:spPr>
          <a:xfrm rot="-5400000">
            <a:off x="5485352" y="3450053"/>
            <a:ext cx="528000" cy="7383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rgbClr val="BF900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5" name="Google Shape;620;p44"/>
          <p:cNvCxnSpPr>
            <a:stCxn id="35" idx="0"/>
            <a:endCxn id="33" idx="2"/>
          </p:cNvCxnSpPr>
          <p:nvPr/>
        </p:nvCxnSpPr>
        <p:spPr>
          <a:xfrm rot="-5400000">
            <a:off x="1688600" y="4382636"/>
            <a:ext cx="528000" cy="6708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rgbClr val="BF900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6" name="Google Shape;622;p44"/>
          <p:cNvCxnSpPr>
            <a:stCxn id="34" idx="0"/>
            <a:endCxn id="33" idx="2"/>
          </p:cNvCxnSpPr>
          <p:nvPr/>
        </p:nvCxnSpPr>
        <p:spPr>
          <a:xfrm rot="5400000" flipH="1">
            <a:off x="2426844" y="4315286"/>
            <a:ext cx="528000" cy="8055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rgbClr val="BF9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7" name="Google Shape;608;p44"/>
          <p:cNvSpPr txBox="1"/>
          <p:nvPr/>
        </p:nvSpPr>
        <p:spPr>
          <a:xfrm>
            <a:off x="3361267" y="1961053"/>
            <a:ext cx="2489200" cy="733750"/>
          </a:xfrm>
          <a:prstGeom prst="rect">
            <a:avLst/>
          </a:prstGeom>
          <a:solidFill>
            <a:srgbClr val="001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UGOVORNE STRANE</a:t>
            </a:r>
            <a:endParaRPr kumimoji="0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8" name="Google Shape;611;p44"/>
          <p:cNvSpPr txBox="1"/>
          <p:nvPr/>
        </p:nvSpPr>
        <p:spPr>
          <a:xfrm>
            <a:off x="2421908" y="3184369"/>
            <a:ext cx="1343400" cy="370800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Ugovorni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 organ</a:t>
            </a:r>
            <a:endParaRPr kumimoji="0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9" name="Google Shape;609;p44"/>
          <p:cNvSpPr txBox="1"/>
          <p:nvPr/>
        </p:nvSpPr>
        <p:spPr>
          <a:xfrm>
            <a:off x="5446782" y="3184369"/>
            <a:ext cx="1343400" cy="370800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Dobavljač</a:t>
            </a:r>
            <a:endParaRPr kumimoji="0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0" name="Google Shape;617;p44"/>
          <p:cNvSpPr txBox="1"/>
          <p:nvPr/>
        </p:nvSpPr>
        <p:spPr>
          <a:xfrm>
            <a:off x="6268296" y="4083203"/>
            <a:ext cx="1176600" cy="370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Grupa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kumimoji="0" lang="en-US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pravnih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kumimoji="0" lang="en-US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ili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kumimoji="0" lang="en-US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fizičkih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kumimoji="0" lang="en-US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lica</a:t>
            </a:r>
            <a:endParaRPr kumimoji="0" sz="1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1" name="Google Shape;619;p44"/>
          <p:cNvSpPr txBox="1"/>
          <p:nvPr/>
        </p:nvSpPr>
        <p:spPr>
          <a:xfrm>
            <a:off x="4791902" y="4083203"/>
            <a:ext cx="1176600" cy="370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Pravno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kumimoji="0" lang="en-US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ili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kumimoji="0" lang="en-US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fizičko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 lice</a:t>
            </a:r>
            <a:endParaRPr kumimoji="0" sz="1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2" name="Google Shape;613;p44"/>
          <p:cNvSpPr txBox="1"/>
          <p:nvPr/>
        </p:nvSpPr>
        <p:spPr>
          <a:xfrm>
            <a:off x="3176123" y="4083203"/>
            <a:ext cx="1176600" cy="370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Sektorski</a:t>
            </a: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 UO</a:t>
            </a:r>
            <a:endParaRPr kumimoji="0" sz="105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Član 5. ZJN</a:t>
            </a:r>
            <a:endParaRPr kumimoji="0" sz="1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3" name="Google Shape;615;p44"/>
          <p:cNvSpPr txBox="1"/>
          <p:nvPr/>
        </p:nvSpPr>
        <p:spPr>
          <a:xfrm>
            <a:off x="1699729" y="4083203"/>
            <a:ext cx="1176600" cy="370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Ugovorni</a:t>
            </a: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 organ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Član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 4. ZJN</a:t>
            </a:r>
            <a:endParaRPr kumimoji="0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4" name="Google Shape;623;p44"/>
          <p:cNvSpPr txBox="1"/>
          <p:nvPr/>
        </p:nvSpPr>
        <p:spPr>
          <a:xfrm>
            <a:off x="2505294" y="4982036"/>
            <a:ext cx="1176600" cy="370800"/>
          </a:xfrm>
          <a:prstGeom prst="rect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Pravna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kumimoji="0" lang="en-US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lica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kumimoji="0" lang="en-US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i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kumimoji="0" lang="en-US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asocijacije</a:t>
            </a:r>
            <a:endParaRPr kumimoji="0" sz="1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5" name="Google Shape;621;p44"/>
          <p:cNvSpPr txBox="1"/>
          <p:nvPr/>
        </p:nvSpPr>
        <p:spPr>
          <a:xfrm>
            <a:off x="1028900" y="4982036"/>
            <a:ext cx="1176600" cy="370800"/>
          </a:xfrm>
          <a:prstGeom prst="rect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Institucije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kumimoji="0" lang="en-US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vlasti</a:t>
            </a:r>
            <a:endParaRPr kumimoji="0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  <p:extLst>
      <p:ext uri="{BB962C8B-B14F-4D97-AF65-F5344CB8AC3E}">
        <p14:creationId xmlns:p14="http://schemas.microsoft.com/office/powerpoint/2010/main" val="577346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6;p38"/>
          <p:cNvSpPr txBox="1">
            <a:spLocks/>
          </p:cNvSpPr>
          <p:nvPr/>
        </p:nvSpPr>
        <p:spPr>
          <a:xfrm>
            <a:off x="798388" y="5566049"/>
            <a:ext cx="34926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T Sans"/>
              <a:buNone/>
              <a:tabLst/>
              <a:defRPr/>
            </a:pPr>
            <a: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Član 90. ZJN</a:t>
            </a:r>
            <a:endParaRPr kumimoji="0" lang="sr-Latn-R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</p:txBody>
      </p:sp>
      <p:sp>
        <p:nvSpPr>
          <p:cNvPr id="3" name="Google Shape;467;p38"/>
          <p:cNvSpPr txBox="1">
            <a:spLocks/>
          </p:cNvSpPr>
          <p:nvPr/>
        </p:nvSpPr>
        <p:spPr>
          <a:xfrm>
            <a:off x="798388" y="4797151"/>
            <a:ext cx="3492600" cy="768900"/>
          </a:xfrm>
          <a:prstGeom prst="rect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fair Display"/>
              <a:buNone/>
              <a:defRPr sz="45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fair Display"/>
              <a:buNone/>
              <a:defRPr sz="6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fair Display"/>
              <a:buNone/>
              <a:defRPr sz="6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fair Display"/>
              <a:buNone/>
              <a:defRPr sz="6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fair Display"/>
              <a:buNone/>
              <a:defRPr sz="6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fair Display"/>
              <a:buNone/>
              <a:defRPr sz="6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fair Display"/>
              <a:buNone/>
              <a:defRPr sz="6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fair Display"/>
              <a:buNone/>
              <a:defRPr sz="6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fair Display"/>
              <a:buNone/>
              <a:defRPr sz="6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tabLst/>
              <a:defRPr/>
            </a:pPr>
            <a:r>
              <a:rPr kumimoji="0" lang="sr-Latn-RS" sz="2400" b="1" i="0" u="none" strike="noStrike" kern="0" cap="none" spc="0" normalizeH="0" baseline="0" noProof="0" smtClean="0">
                <a:ln>
                  <a:noFill/>
                </a:ln>
                <a:solidFill>
                  <a:srgbClr val="001B5C"/>
                </a:solidFill>
                <a:effectLst/>
                <a:uLnTx/>
                <a:uFillTx/>
                <a:latin typeface="Playfair Display"/>
                <a:sym typeface="Playfair Display"/>
              </a:rPr>
              <a:t>Direktni sporazum</a:t>
            </a:r>
            <a:endParaRPr kumimoji="0" lang="sr-Latn-RS" sz="2400" b="1" i="0" u="none" strike="noStrike" kern="0" cap="none" spc="0" normalizeH="0" baseline="0" noProof="0" dirty="0">
              <a:ln>
                <a:noFill/>
              </a:ln>
              <a:solidFill>
                <a:srgbClr val="001B5C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4" name="Google Shape;468;p38"/>
          <p:cNvSpPr txBox="1">
            <a:spLocks/>
          </p:cNvSpPr>
          <p:nvPr/>
        </p:nvSpPr>
        <p:spPr>
          <a:xfrm>
            <a:off x="2825700" y="3237167"/>
            <a:ext cx="3492600" cy="768900"/>
          </a:xfrm>
          <a:prstGeom prst="rect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fair Display"/>
              <a:buNone/>
              <a:defRPr sz="45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fair Display"/>
              <a:buNone/>
              <a:defRPr sz="6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fair Display"/>
              <a:buNone/>
              <a:defRPr sz="6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fair Display"/>
              <a:buNone/>
              <a:defRPr sz="6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fair Display"/>
              <a:buNone/>
              <a:defRPr sz="6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fair Display"/>
              <a:buNone/>
              <a:defRPr sz="6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fair Display"/>
              <a:buNone/>
              <a:defRPr sz="6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fair Display"/>
              <a:buNone/>
              <a:defRPr sz="6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fair Display"/>
              <a:buNone/>
              <a:defRPr sz="6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tabLst/>
              <a:defRPr/>
            </a:pPr>
            <a:r>
              <a:rPr kumimoji="0" lang="sr-Latn-RS" sz="2400" b="1" i="0" u="none" strike="noStrike" kern="0" cap="none" spc="0" normalizeH="0" baseline="0" noProof="0" smtClean="0">
                <a:ln>
                  <a:noFill/>
                </a:ln>
                <a:solidFill>
                  <a:srgbClr val="001B5C"/>
                </a:solidFill>
                <a:effectLst/>
                <a:uLnTx/>
                <a:uFillTx/>
                <a:latin typeface="Playfair Display"/>
                <a:sym typeface="Playfair Display"/>
              </a:rPr>
              <a:t>ZJN predviđena izuzeća </a:t>
            </a:r>
            <a:endParaRPr kumimoji="0" lang="sr-Latn-RS" sz="2400" b="1" i="0" u="none" strike="noStrike" kern="0" cap="none" spc="0" normalizeH="0" baseline="0" noProof="0" dirty="0">
              <a:ln>
                <a:noFill/>
              </a:ln>
              <a:solidFill>
                <a:srgbClr val="001B5C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5" name="Google Shape;469;p38"/>
          <p:cNvSpPr txBox="1">
            <a:spLocks/>
          </p:cNvSpPr>
          <p:nvPr/>
        </p:nvSpPr>
        <p:spPr>
          <a:xfrm>
            <a:off x="2825700" y="4006079"/>
            <a:ext cx="34926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T Sans"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Članovi, 10, 10a – f ZJN</a:t>
            </a: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</p:txBody>
      </p:sp>
      <p:sp>
        <p:nvSpPr>
          <p:cNvPr id="6" name="Google Shape;470;p38"/>
          <p:cNvSpPr txBox="1">
            <a:spLocks/>
          </p:cNvSpPr>
          <p:nvPr/>
        </p:nvSpPr>
        <p:spPr>
          <a:xfrm>
            <a:off x="4853013" y="4797151"/>
            <a:ext cx="3492600" cy="768900"/>
          </a:xfrm>
          <a:prstGeom prst="rect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fair Display"/>
              <a:buNone/>
              <a:defRPr sz="45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fair Display"/>
              <a:buNone/>
              <a:defRPr sz="6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fair Display"/>
              <a:buNone/>
              <a:defRPr sz="6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fair Display"/>
              <a:buNone/>
              <a:defRPr sz="6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fair Display"/>
              <a:buNone/>
              <a:defRPr sz="6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fair Display"/>
              <a:buNone/>
              <a:defRPr sz="6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fair Display"/>
              <a:buNone/>
              <a:defRPr sz="6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fair Display"/>
              <a:buNone/>
              <a:defRPr sz="6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fair Display"/>
              <a:buNone/>
              <a:defRPr sz="6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tabLst/>
              <a:defRPr/>
            </a:pPr>
            <a:r>
              <a:rPr kumimoji="0" lang="sr-Latn-RS" sz="2400" b="1" i="0" u="none" strike="noStrike" kern="0" cap="none" spc="0" normalizeH="0" baseline="0" noProof="0" smtClean="0">
                <a:ln>
                  <a:noFill/>
                </a:ln>
                <a:solidFill>
                  <a:srgbClr val="001B5C"/>
                </a:solidFill>
                <a:effectLst/>
                <a:uLnTx/>
                <a:uFillTx/>
                <a:latin typeface="Playfair Display"/>
                <a:sym typeface="Playfair Display"/>
              </a:rPr>
              <a:t>Usluge iz Aneksa II - više dobavljača</a:t>
            </a:r>
            <a:endParaRPr kumimoji="0" lang="sr-Latn-RS" sz="2400" b="1" i="0" u="none" strike="noStrike" kern="0" cap="none" spc="0" normalizeH="0" baseline="0" noProof="0" dirty="0">
              <a:ln>
                <a:noFill/>
              </a:ln>
              <a:solidFill>
                <a:srgbClr val="001B5C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grpSp>
        <p:nvGrpSpPr>
          <p:cNvPr id="7" name="Google Shape;472;p38"/>
          <p:cNvGrpSpPr/>
          <p:nvPr/>
        </p:nvGrpSpPr>
        <p:grpSpPr>
          <a:xfrm>
            <a:off x="6626988" y="5045547"/>
            <a:ext cx="2516860" cy="1631591"/>
            <a:chOff x="6626988" y="3511908"/>
            <a:chExt cx="2516860" cy="1631591"/>
          </a:xfrm>
        </p:grpSpPr>
        <p:pic>
          <p:nvPicPr>
            <p:cNvPr id="8" name="Google Shape;473;p38"/>
            <p:cNvPicPr preferRelativeResize="0"/>
            <p:nvPr/>
          </p:nvPicPr>
          <p:blipFill rotWithShape="1">
            <a:blip r:embed="rId2">
              <a:alphaModFix/>
            </a:blip>
            <a:srcRect l="11254" r="13011" b="50881"/>
            <a:stretch/>
          </p:blipFill>
          <p:spPr>
            <a:xfrm>
              <a:off x="6626988" y="4291573"/>
              <a:ext cx="1507329" cy="8360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474;p38"/>
            <p:cNvPicPr preferRelativeResize="0"/>
            <p:nvPr/>
          </p:nvPicPr>
          <p:blipFill rotWithShape="1">
            <a:blip r:embed="rId3">
              <a:alphaModFix/>
            </a:blip>
            <a:srcRect t="4102" b="50813"/>
            <a:stretch/>
          </p:blipFill>
          <p:spPr>
            <a:xfrm>
              <a:off x="7153648" y="4291577"/>
              <a:ext cx="1990195" cy="8360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475;p38"/>
            <p:cNvPicPr preferRelativeResize="0"/>
            <p:nvPr/>
          </p:nvPicPr>
          <p:blipFill rotWithShape="1">
            <a:blip r:embed="rId3">
              <a:alphaModFix/>
            </a:blip>
            <a:srcRect l="5516" t="-5104" r="37551" b="30035"/>
            <a:stretch/>
          </p:blipFill>
          <p:spPr>
            <a:xfrm>
              <a:off x="7813129" y="3511908"/>
              <a:ext cx="1327977" cy="16315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476;p38"/>
            <p:cNvPicPr preferRelativeResize="0"/>
            <p:nvPr/>
          </p:nvPicPr>
          <p:blipFill rotWithShape="1">
            <a:blip r:embed="rId3">
              <a:alphaModFix/>
            </a:blip>
            <a:srcRect l="5517" t="-5104" b="30035"/>
            <a:stretch/>
          </p:blipFill>
          <p:spPr>
            <a:xfrm>
              <a:off x="7508365" y="4099843"/>
              <a:ext cx="1409571" cy="10436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477;p38"/>
            <p:cNvPicPr preferRelativeResize="0"/>
            <p:nvPr/>
          </p:nvPicPr>
          <p:blipFill rotWithShape="1">
            <a:blip r:embed="rId2">
              <a:alphaModFix/>
            </a:blip>
            <a:srcRect l="11254" r="13011" b="50881"/>
            <a:stretch/>
          </p:blipFill>
          <p:spPr>
            <a:xfrm>
              <a:off x="7327672" y="4528710"/>
              <a:ext cx="1087696" cy="603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478;p38"/>
            <p:cNvPicPr preferRelativeResize="0"/>
            <p:nvPr/>
          </p:nvPicPr>
          <p:blipFill rotWithShape="1">
            <a:blip r:embed="rId3">
              <a:alphaModFix/>
            </a:blip>
            <a:srcRect t="4102" b="50813"/>
            <a:stretch/>
          </p:blipFill>
          <p:spPr>
            <a:xfrm>
              <a:off x="7707713" y="4528712"/>
              <a:ext cx="1436134" cy="603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479;p38"/>
            <p:cNvPicPr preferRelativeResize="0"/>
            <p:nvPr/>
          </p:nvPicPr>
          <p:blipFill rotWithShape="1">
            <a:blip r:embed="rId3">
              <a:alphaModFix/>
            </a:blip>
            <a:srcRect l="5518" t="-5104" r="50852" b="30035"/>
            <a:stretch/>
          </p:blipFill>
          <p:spPr>
            <a:xfrm>
              <a:off x="8183597" y="3966058"/>
              <a:ext cx="734332" cy="11774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480;p38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>
              <a:off x="8229831" y="4721393"/>
              <a:ext cx="914010" cy="4221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481;p38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>
              <a:off x="6705481" y="4898219"/>
              <a:ext cx="531119" cy="245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482;p38"/>
            <p:cNvPicPr preferRelativeResize="0"/>
            <p:nvPr/>
          </p:nvPicPr>
          <p:blipFill rotWithShape="1">
            <a:blip r:embed="rId2">
              <a:alphaModFix/>
            </a:blip>
            <a:srcRect l="11254" r="13011" b="50881"/>
            <a:stretch/>
          </p:blipFill>
          <p:spPr>
            <a:xfrm>
              <a:off x="7803844" y="4648674"/>
              <a:ext cx="892023" cy="4948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" name="Google Shape;483;p38"/>
          <p:cNvGrpSpPr/>
          <p:nvPr/>
        </p:nvGrpSpPr>
        <p:grpSpPr>
          <a:xfrm>
            <a:off x="-6" y="1355840"/>
            <a:ext cx="2951479" cy="1631591"/>
            <a:chOff x="-6" y="8"/>
            <a:chExt cx="2951479" cy="1631591"/>
          </a:xfrm>
        </p:grpSpPr>
        <p:pic>
          <p:nvPicPr>
            <p:cNvPr id="19" name="Google Shape;484;p38"/>
            <p:cNvPicPr preferRelativeResize="0"/>
            <p:nvPr/>
          </p:nvPicPr>
          <p:blipFill rotWithShape="1">
            <a:blip r:embed="rId3">
              <a:alphaModFix/>
            </a:blip>
            <a:srcRect l="17266" t="-5104" b="30035"/>
            <a:stretch/>
          </p:blipFill>
          <p:spPr>
            <a:xfrm rot="10800000">
              <a:off x="1381134" y="22"/>
              <a:ext cx="1570338" cy="13277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485;p38"/>
            <p:cNvPicPr preferRelativeResize="0"/>
            <p:nvPr/>
          </p:nvPicPr>
          <p:blipFill rotWithShape="1">
            <a:blip r:embed="rId2">
              <a:alphaModFix/>
            </a:blip>
            <a:srcRect l="11254" r="13011" b="50881"/>
            <a:stretch/>
          </p:blipFill>
          <p:spPr>
            <a:xfrm rot="10800000">
              <a:off x="1009524" y="15842"/>
              <a:ext cx="1507329" cy="8360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486;p38"/>
            <p:cNvPicPr preferRelativeResize="0"/>
            <p:nvPr/>
          </p:nvPicPr>
          <p:blipFill rotWithShape="1">
            <a:blip r:embed="rId3">
              <a:alphaModFix/>
            </a:blip>
            <a:srcRect t="4102" b="50813"/>
            <a:stretch/>
          </p:blipFill>
          <p:spPr>
            <a:xfrm rot="10800000">
              <a:off x="-2" y="15839"/>
              <a:ext cx="1990195" cy="8360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487;p38"/>
            <p:cNvPicPr preferRelativeResize="0"/>
            <p:nvPr/>
          </p:nvPicPr>
          <p:blipFill rotWithShape="1">
            <a:blip r:embed="rId3">
              <a:alphaModFix/>
            </a:blip>
            <a:srcRect l="5516" t="-5104" r="37551" b="30035"/>
            <a:stretch/>
          </p:blipFill>
          <p:spPr>
            <a:xfrm rot="10800000">
              <a:off x="2735" y="28"/>
              <a:ext cx="1327977" cy="16315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488;p38"/>
            <p:cNvPicPr preferRelativeResize="0"/>
            <p:nvPr/>
          </p:nvPicPr>
          <p:blipFill rotWithShape="1">
            <a:blip r:embed="rId3">
              <a:alphaModFix/>
            </a:blip>
            <a:srcRect l="5517" t="-5104" b="30035"/>
            <a:stretch/>
          </p:blipFill>
          <p:spPr>
            <a:xfrm rot="10800000">
              <a:off x="225904" y="9"/>
              <a:ext cx="1409571" cy="10436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489;p38"/>
            <p:cNvPicPr preferRelativeResize="0"/>
            <p:nvPr/>
          </p:nvPicPr>
          <p:blipFill rotWithShape="1">
            <a:blip r:embed="rId2">
              <a:alphaModFix/>
            </a:blip>
            <a:srcRect l="11254" r="13011" b="50881"/>
            <a:stretch/>
          </p:blipFill>
          <p:spPr>
            <a:xfrm rot="10800000">
              <a:off x="728472" y="11426"/>
              <a:ext cx="1087696" cy="603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490;p38"/>
            <p:cNvPicPr preferRelativeResize="0"/>
            <p:nvPr/>
          </p:nvPicPr>
          <p:blipFill rotWithShape="1">
            <a:blip r:embed="rId3">
              <a:alphaModFix/>
            </a:blip>
            <a:srcRect t="4102" b="50813"/>
            <a:stretch/>
          </p:blipFill>
          <p:spPr>
            <a:xfrm rot="10800000">
              <a:off x="-6" y="11423"/>
              <a:ext cx="1436134" cy="603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491;p38"/>
            <p:cNvPicPr preferRelativeResize="0"/>
            <p:nvPr/>
          </p:nvPicPr>
          <p:blipFill rotWithShape="1">
            <a:blip r:embed="rId3">
              <a:alphaModFix/>
            </a:blip>
            <a:srcRect l="5518" t="-5104" r="50852" b="30035"/>
            <a:stretch/>
          </p:blipFill>
          <p:spPr>
            <a:xfrm rot="10800000">
              <a:off x="225912" y="12"/>
              <a:ext cx="734332" cy="11774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492;p38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10800000">
              <a:off x="1907241" y="27"/>
              <a:ext cx="531119" cy="245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493;p38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10800000">
              <a:off x="723568" y="25"/>
              <a:ext cx="1266634" cy="5849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494;p38"/>
            <p:cNvPicPr preferRelativeResize="0"/>
            <p:nvPr/>
          </p:nvPicPr>
          <p:blipFill rotWithShape="1">
            <a:blip r:embed="rId2">
              <a:alphaModFix/>
            </a:blip>
            <a:srcRect l="11254" r="13011" b="50881"/>
            <a:stretch/>
          </p:blipFill>
          <p:spPr>
            <a:xfrm rot="10800000">
              <a:off x="447974" y="8"/>
              <a:ext cx="892023" cy="4948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500;p39"/>
          <p:cNvSpPr txBox="1">
            <a:spLocks/>
          </p:cNvSpPr>
          <p:nvPr/>
        </p:nvSpPr>
        <p:spPr>
          <a:xfrm>
            <a:off x="960244" y="1949745"/>
            <a:ext cx="6894600" cy="989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T Sans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UO je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dužan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 da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dodjeljuje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ugovore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 o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javnoj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nabavci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 robe,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usluga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 I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radova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primjenjujući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postupke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definisane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 ZJN I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podzakonskim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aktima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T Sans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T Sans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Izuzeci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 od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obaveze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 </a:t>
            </a:r>
            <a:r>
              <a:rPr kumimoji="0" lang="sr-Latn-R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„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zaključenja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ugovora</a:t>
            </a:r>
            <a:r>
              <a:rPr kumimoji="0" lang="sr-Latn-R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“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su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</p:txBody>
      </p:sp>
      <p:sp>
        <p:nvSpPr>
          <p:cNvPr id="31" name="Google Shape;471;p38"/>
          <p:cNvSpPr txBox="1">
            <a:spLocks/>
          </p:cNvSpPr>
          <p:nvPr/>
        </p:nvSpPr>
        <p:spPr>
          <a:xfrm>
            <a:off x="4853013" y="5566049"/>
            <a:ext cx="34926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T Sans"/>
              <a:buNone/>
              <a:tabLst/>
              <a:defRPr/>
            </a:pPr>
            <a: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Član 8. ZJN i Pravilnik o postupku dodjele ugovora o uslugama iz Aneksa II</a:t>
            </a:r>
            <a:endParaRPr kumimoji="0" lang="sr-Latn-R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</p:txBody>
      </p:sp>
    </p:spTree>
    <p:extLst>
      <p:ext uri="{BB962C8B-B14F-4D97-AF65-F5344CB8AC3E}">
        <p14:creationId xmlns:p14="http://schemas.microsoft.com/office/powerpoint/2010/main" val="3193060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99;p39"/>
          <p:cNvSpPr txBox="1">
            <a:spLocks/>
          </p:cNvSpPr>
          <p:nvPr/>
        </p:nvSpPr>
        <p:spPr>
          <a:xfrm>
            <a:off x="1124700" y="2478750"/>
            <a:ext cx="6894600" cy="632926"/>
          </a:xfrm>
          <a:prstGeom prst="rect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layfair Display"/>
              <a:buNone/>
              <a:defRPr sz="74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layfair Display"/>
              <a:buNone/>
              <a:defRPr sz="9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layfair Display"/>
              <a:buNone/>
              <a:defRPr sz="9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layfair Display"/>
              <a:buNone/>
              <a:defRPr sz="9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layfair Display"/>
              <a:buNone/>
              <a:defRPr sz="9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layfair Display"/>
              <a:buNone/>
              <a:defRPr sz="9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layfair Display"/>
              <a:buNone/>
              <a:defRPr sz="9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layfair Display"/>
              <a:buNone/>
              <a:defRPr sz="9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layfair Display"/>
              <a:buNone/>
              <a:defRPr sz="9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Playfair Display"/>
              <a:buNone/>
              <a:tabLst/>
              <a:defRPr/>
            </a:pPr>
            <a:r>
              <a:rPr kumimoji="0" lang="sr-Latn-RS" sz="3200" b="1" i="0" u="none" strike="noStrike" kern="0" cap="none" spc="0" normalizeH="0" baseline="0" noProof="0" smtClean="0">
                <a:ln>
                  <a:noFill/>
                </a:ln>
                <a:solidFill>
                  <a:srgbClr val="001B5C"/>
                </a:solidFill>
                <a:effectLst/>
                <a:uLnTx/>
                <a:uFillTx/>
                <a:latin typeface="Playfair Display"/>
                <a:sym typeface="Playfair Display"/>
              </a:rPr>
              <a:t>Okvirni sporazum</a:t>
            </a:r>
            <a:endParaRPr kumimoji="0" lang="sr-Latn-RS" sz="3200" b="1" i="0" u="none" strike="noStrike" kern="0" cap="none" spc="0" normalizeH="0" baseline="0" noProof="0" dirty="0">
              <a:ln>
                <a:noFill/>
              </a:ln>
              <a:solidFill>
                <a:srgbClr val="001B5C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3" name="Google Shape;500;p39"/>
          <p:cNvSpPr txBox="1">
            <a:spLocks/>
          </p:cNvSpPr>
          <p:nvPr/>
        </p:nvSpPr>
        <p:spPr>
          <a:xfrm>
            <a:off x="1124700" y="3569685"/>
            <a:ext cx="6894600" cy="243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kinson Hyperlegible"/>
              <a:buNone/>
              <a:def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kinson Hyperlegible"/>
              <a:buNone/>
              <a:def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kinson Hyperlegible"/>
              <a:buNone/>
              <a:def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kinson Hyperlegible"/>
              <a:buNone/>
              <a:def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kinson Hyperlegible"/>
              <a:buNone/>
              <a:def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kinson Hyperlegible"/>
              <a:buNone/>
              <a:def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kinson Hyperlegible"/>
              <a:buNone/>
              <a:def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kinson Hyperlegible"/>
              <a:buNone/>
              <a:def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tkinson Hyperlegible"/>
              <a:buNone/>
              <a:def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tkinson Hyperlegible"/>
              <a:buNone/>
              <a:tabLst/>
              <a:defRPr/>
            </a:pPr>
            <a:r>
              <a:rPr kumimoji="0" lang="sr-Latn-R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Pojam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tkinson Hyperlegible"/>
              <a:buNone/>
              <a:tabLst/>
              <a:defRPr/>
            </a:pPr>
            <a:endParaRPr kumimoji="0" lang="sr-Latn-R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tkinson Hyperlegible"/>
              <a:buNone/>
              <a:tabLst/>
              <a:defRPr/>
            </a:pPr>
            <a:r>
              <a:rPr kumimoji="0" lang="sr-Latn-R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Sporazum između jednog ili više ugovornih organa i jednog ili više dobavljača, zaključen u pisanoj formi, kojim se </a:t>
            </a:r>
            <a:r>
              <a:rPr kumimoji="0" lang="sr-Latn-R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definišu</a:t>
            </a:r>
            <a:r>
              <a:rPr kumimoji="0" lang="sr-Latn-R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 </a:t>
            </a:r>
            <a:r>
              <a:rPr kumimoji="0" lang="sr-Latn-R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uslovi pod kojima se mogu dodijeliti ugovori </a:t>
            </a:r>
            <a:r>
              <a:rPr kumimoji="0" lang="sr-Latn-R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tokom određenog vremenskog perioda i, gdje je to moguće, predviđenim količinama (tačna/okvirna količina / popis predmeta nabavke).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</p:txBody>
      </p:sp>
      <p:grpSp>
        <p:nvGrpSpPr>
          <p:cNvPr id="4" name="Google Shape;501;p39"/>
          <p:cNvGrpSpPr/>
          <p:nvPr/>
        </p:nvGrpSpPr>
        <p:grpSpPr>
          <a:xfrm>
            <a:off x="6092156" y="4521353"/>
            <a:ext cx="3460054" cy="1983215"/>
            <a:chOff x="5840492" y="3042275"/>
            <a:chExt cx="3711707" cy="2127456"/>
          </a:xfrm>
        </p:grpSpPr>
        <p:pic>
          <p:nvPicPr>
            <p:cNvPr id="5" name="Google Shape;502;p39"/>
            <p:cNvPicPr preferRelativeResize="0"/>
            <p:nvPr/>
          </p:nvPicPr>
          <p:blipFill rotWithShape="1">
            <a:blip r:embed="rId2">
              <a:alphaModFix/>
            </a:blip>
            <a:srcRect l="5517" t="-5104" b="30035"/>
            <a:stretch/>
          </p:blipFill>
          <p:spPr>
            <a:xfrm>
              <a:off x="6270650" y="3042281"/>
              <a:ext cx="2873350" cy="212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503;p39"/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>
              <a:off x="6270650" y="4058900"/>
              <a:ext cx="1965300" cy="109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504;p39"/>
            <p:cNvPicPr preferRelativeResize="0"/>
            <p:nvPr/>
          </p:nvPicPr>
          <p:blipFill rotWithShape="1">
            <a:blip r:embed="rId2">
              <a:alphaModFix/>
            </a:blip>
            <a:srcRect t="4102" b="50813"/>
            <a:stretch/>
          </p:blipFill>
          <p:spPr>
            <a:xfrm>
              <a:off x="6957325" y="4058905"/>
              <a:ext cx="2594875" cy="109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505;p39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>
              <a:off x="6957313" y="4407050"/>
              <a:ext cx="1651475" cy="762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506;p39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>
              <a:off x="5840492" y="4604000"/>
              <a:ext cx="1224986" cy="565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507;p39"/>
            <p:cNvPicPr preferRelativeResize="0"/>
            <p:nvPr/>
          </p:nvPicPr>
          <p:blipFill rotWithShape="1">
            <a:blip r:embed="rId2">
              <a:alphaModFix/>
            </a:blip>
            <a:srcRect l="5518" t="-5104" r="50852" b="30035"/>
            <a:stretch/>
          </p:blipFill>
          <p:spPr>
            <a:xfrm>
              <a:off x="7817175" y="3042275"/>
              <a:ext cx="1326825" cy="2127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oogle Shape;508;p39"/>
          <p:cNvGrpSpPr/>
          <p:nvPr/>
        </p:nvGrpSpPr>
        <p:grpSpPr>
          <a:xfrm>
            <a:off x="-1" y="1329207"/>
            <a:ext cx="2932065" cy="1905885"/>
            <a:chOff x="-8" y="-5599"/>
            <a:chExt cx="3281550" cy="2133055"/>
          </a:xfrm>
        </p:grpSpPr>
        <p:grpSp>
          <p:nvGrpSpPr>
            <p:cNvPr id="12" name="Google Shape;509;p39"/>
            <p:cNvGrpSpPr/>
            <p:nvPr/>
          </p:nvGrpSpPr>
          <p:grpSpPr>
            <a:xfrm>
              <a:off x="-8" y="0"/>
              <a:ext cx="3281550" cy="2127456"/>
              <a:chOff x="-8" y="0"/>
              <a:chExt cx="3281550" cy="2127456"/>
            </a:xfrm>
          </p:grpSpPr>
          <p:pic>
            <p:nvPicPr>
              <p:cNvPr id="14" name="Google Shape;510;p39"/>
              <p:cNvPicPr preferRelativeResize="0"/>
              <p:nvPr/>
            </p:nvPicPr>
            <p:blipFill rotWithShape="1">
              <a:blip r:embed="rId2">
                <a:alphaModFix/>
              </a:blip>
              <a:srcRect l="5517" t="-5104" b="30035"/>
              <a:stretch/>
            </p:blipFill>
            <p:spPr>
              <a:xfrm rot="10800000">
                <a:off x="408192" y="0"/>
                <a:ext cx="2873350" cy="2127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Google Shape;511;p39"/>
              <p:cNvPicPr preferRelativeResize="0"/>
              <p:nvPr/>
            </p:nvPicPr>
            <p:blipFill rotWithShape="1">
              <a:blip r:embed="rId3">
                <a:alphaModFix/>
              </a:blip>
              <a:srcRect l="11254" r="13011" b="50881"/>
              <a:stretch/>
            </p:blipFill>
            <p:spPr>
              <a:xfrm rot="10800000">
                <a:off x="1316242" y="20631"/>
                <a:ext cx="1965300" cy="1090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Google Shape;512;p39"/>
              <p:cNvPicPr preferRelativeResize="0"/>
              <p:nvPr/>
            </p:nvPicPr>
            <p:blipFill rotWithShape="1">
              <a:blip r:embed="rId2">
                <a:alphaModFix/>
              </a:blip>
              <a:srcRect t="4102" b="50813"/>
              <a:stretch/>
            </p:blipFill>
            <p:spPr>
              <a:xfrm rot="10800000">
                <a:off x="-8" y="20626"/>
                <a:ext cx="2594875" cy="1090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Google Shape;513;p39"/>
              <p:cNvPicPr preferRelativeResize="0"/>
              <p:nvPr/>
            </p:nvPicPr>
            <p:blipFill rotWithShape="1">
              <a:blip r:embed="rId2">
                <a:alphaModFix/>
              </a:blip>
              <a:srcRect l="5518" t="-5104" r="50852" b="30035"/>
              <a:stretch/>
            </p:blipFill>
            <p:spPr>
              <a:xfrm rot="10800000">
                <a:off x="408192" y="6"/>
                <a:ext cx="1326825" cy="2127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Google Shape;514;p39"/>
              <p:cNvPicPr preferRelativeResize="0"/>
              <p:nvPr/>
            </p:nvPicPr>
            <p:blipFill rotWithShape="1">
              <a:blip r:embed="rId4">
                <a:alphaModFix/>
              </a:blip>
              <a:srcRect b="50443"/>
              <a:stretch/>
            </p:blipFill>
            <p:spPr>
              <a:xfrm rot="10800000">
                <a:off x="5" y="6"/>
                <a:ext cx="1651475" cy="762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Google Shape;515;p39"/>
              <p:cNvPicPr preferRelativeResize="0"/>
              <p:nvPr/>
            </p:nvPicPr>
            <p:blipFill rotWithShape="1">
              <a:blip r:embed="rId4">
                <a:alphaModFix/>
              </a:blip>
              <a:srcRect b="50443"/>
              <a:stretch/>
            </p:blipFill>
            <p:spPr>
              <a:xfrm rot="10800000">
                <a:off x="5" y="682393"/>
                <a:ext cx="1651475" cy="762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" name="Google Shape;516;p39"/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 rot="10800000">
              <a:off x="809424" y="-5599"/>
              <a:ext cx="1611750" cy="8940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93661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3;p18"/>
          <p:cNvSpPr txBox="1">
            <a:spLocks/>
          </p:cNvSpPr>
          <p:nvPr/>
        </p:nvSpPr>
        <p:spPr>
          <a:xfrm>
            <a:off x="541280" y="1477235"/>
            <a:ext cx="8229600" cy="5563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cs typeface="Arial"/>
                <a:sym typeface="Arial"/>
              </a:rPr>
              <a:t>Karakteristike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OS u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odnosu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ugovor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oogle Shape;184;p18"/>
          <p:cNvGrpSpPr/>
          <p:nvPr/>
        </p:nvGrpSpPr>
        <p:grpSpPr>
          <a:xfrm>
            <a:off x="6458799" y="4100062"/>
            <a:ext cx="2387582" cy="2162937"/>
            <a:chOff x="6114660" y="1401163"/>
            <a:chExt cx="2387582" cy="2162937"/>
          </a:xfrm>
        </p:grpSpPr>
        <p:grpSp>
          <p:nvGrpSpPr>
            <p:cNvPr id="4" name="Google Shape;185;p18"/>
            <p:cNvGrpSpPr/>
            <p:nvPr/>
          </p:nvGrpSpPr>
          <p:grpSpPr>
            <a:xfrm>
              <a:off x="6114660" y="1401163"/>
              <a:ext cx="2387582" cy="2162937"/>
              <a:chOff x="-432533" y="-128485"/>
              <a:chExt cx="2738995" cy="2162937"/>
            </a:xfrm>
          </p:grpSpPr>
          <p:sp>
            <p:nvSpPr>
              <p:cNvPr id="6" name="Google Shape;186;p18"/>
              <p:cNvSpPr txBox="1"/>
              <p:nvPr/>
            </p:nvSpPr>
            <p:spPr>
              <a:xfrm>
                <a:off x="-432533" y="-128485"/>
                <a:ext cx="2705311" cy="14759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>
                  <a:buClr>
                    <a:srgbClr val="000000"/>
                  </a:buClr>
                  <a:buFont typeface="Arial"/>
                  <a:buNone/>
                </a:pPr>
                <a:r>
                  <a:rPr lang="en" b="1" kern="0" dirty="0" smtClean="0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Nakon zaključenja njegove odredbe se ne mogu mijenjati </a:t>
                </a:r>
                <a:endParaRPr b="1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" name="Google Shape;187;p18"/>
              <p:cNvSpPr txBox="1"/>
              <p:nvPr/>
            </p:nvSpPr>
            <p:spPr>
              <a:xfrm>
                <a:off x="232017" y="1170362"/>
                <a:ext cx="2074445" cy="8640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>
                  <a:buClr>
                    <a:srgbClr val="000000"/>
                  </a:buClr>
                  <a:buFont typeface="Arial"/>
                  <a:buNone/>
                </a:pPr>
                <a:r>
                  <a:rPr lang="en" sz="1400" kern="0" dirty="0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Uslovi utvrđeni u  OS (predmet nabavke, količina, vrijednost, rokovi…</a:t>
                </a:r>
                <a:r>
                  <a:rPr lang="en-US" sz="1400" kern="0" dirty="0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)</a:t>
                </a:r>
                <a:endParaRPr sz="14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5" name="Google Shape;188;p18"/>
            <p:cNvSpPr/>
            <p:nvPr/>
          </p:nvSpPr>
          <p:spPr>
            <a:xfrm>
              <a:off x="6218813" y="2624627"/>
              <a:ext cx="595200" cy="595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b="1" kern="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b="1" kern="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8" name="Google Shape;189;p18"/>
          <p:cNvGrpSpPr/>
          <p:nvPr/>
        </p:nvGrpSpPr>
        <p:grpSpPr>
          <a:xfrm>
            <a:off x="218304" y="4710523"/>
            <a:ext cx="3050986" cy="1623681"/>
            <a:chOff x="-125823" y="2267166"/>
            <a:chExt cx="3050986" cy="1623681"/>
          </a:xfrm>
        </p:grpSpPr>
        <p:grpSp>
          <p:nvGrpSpPr>
            <p:cNvPr id="9" name="Google Shape;190;p18"/>
            <p:cNvGrpSpPr/>
            <p:nvPr/>
          </p:nvGrpSpPr>
          <p:grpSpPr>
            <a:xfrm>
              <a:off x="-125823" y="2267166"/>
              <a:ext cx="3007445" cy="1623681"/>
              <a:chOff x="-211652" y="481976"/>
              <a:chExt cx="3450089" cy="1623681"/>
            </a:xfrm>
          </p:grpSpPr>
          <p:sp>
            <p:nvSpPr>
              <p:cNvPr id="11" name="Google Shape;192;p18"/>
              <p:cNvSpPr txBox="1"/>
              <p:nvPr/>
            </p:nvSpPr>
            <p:spPr>
              <a:xfrm>
                <a:off x="-211652" y="1527073"/>
                <a:ext cx="3400042" cy="5785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Može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biti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duži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 od </a:t>
                </a:r>
                <a:r>
                  <a:rPr kumimoji="0" lang="en-US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roka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za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na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koji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 je </a:t>
                </a:r>
                <a:r>
                  <a:rPr kumimoji="0" lang="en-US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zaključen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 OS</a:t>
                </a:r>
                <a:endParaRPr kumimoji="0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" name="Google Shape;191;p18"/>
              <p:cNvSpPr txBox="1"/>
              <p:nvPr/>
            </p:nvSpPr>
            <p:spPr>
              <a:xfrm>
                <a:off x="-211652" y="481976"/>
                <a:ext cx="3450089" cy="10112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Rok trajanja pojedinačnih ugovora zaključenih na osnovu OS</a:t>
                </a:r>
                <a:endParaRPr kumimoji="0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10" name="Google Shape;193;p18"/>
            <p:cNvSpPr/>
            <p:nvPr/>
          </p:nvSpPr>
          <p:spPr>
            <a:xfrm>
              <a:off x="2329963" y="2880169"/>
              <a:ext cx="595200" cy="595200"/>
            </a:xfrm>
            <a:prstGeom prst="ellipse">
              <a:avLst/>
            </a:prstGeom>
            <a:solidFill>
              <a:srgbClr val="001B5C">
                <a:lumMod val="25000"/>
                <a:lumOff val="7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kumimoji="0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3" name="Google Shape;194;p18"/>
          <p:cNvGrpSpPr/>
          <p:nvPr/>
        </p:nvGrpSpPr>
        <p:grpSpPr>
          <a:xfrm>
            <a:off x="4632252" y="2546004"/>
            <a:ext cx="4184767" cy="1476426"/>
            <a:chOff x="6218813" y="1637847"/>
            <a:chExt cx="3824041" cy="1476426"/>
          </a:xfrm>
        </p:grpSpPr>
        <p:grpSp>
          <p:nvGrpSpPr>
            <p:cNvPr id="14" name="Google Shape;195;p18"/>
            <p:cNvGrpSpPr/>
            <p:nvPr/>
          </p:nvGrpSpPr>
          <p:grpSpPr>
            <a:xfrm>
              <a:off x="6890231" y="1637847"/>
              <a:ext cx="3152623" cy="1476426"/>
              <a:chOff x="457188" y="1073600"/>
              <a:chExt cx="3616636" cy="1476426"/>
            </a:xfrm>
          </p:grpSpPr>
          <p:sp>
            <p:nvSpPr>
              <p:cNvPr id="16" name="Google Shape;196;p18"/>
              <p:cNvSpPr txBox="1"/>
              <p:nvPr/>
            </p:nvSpPr>
            <p:spPr>
              <a:xfrm>
                <a:off x="457188" y="1073600"/>
                <a:ext cx="3616636" cy="27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>
                  <a:buClr>
                    <a:srgbClr val="000000"/>
                  </a:buClr>
                  <a:buFont typeface="Arial"/>
                  <a:buNone/>
                </a:pPr>
                <a:r>
                  <a:rPr lang="en" b="1" kern="0" dirty="0" smtClean="0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Ne obavezuje ugovorače u smislu ugovora</a:t>
                </a:r>
                <a:endParaRPr b="1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7" name="Google Shape;197;p18"/>
              <p:cNvSpPr txBox="1"/>
              <p:nvPr/>
            </p:nvSpPr>
            <p:spPr>
              <a:xfrm>
                <a:off x="457188" y="1355564"/>
                <a:ext cx="3549270" cy="11944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>
                  <a:buClr>
                    <a:srgbClr val="000000"/>
                  </a:buClr>
                  <a:buFont typeface="Arial"/>
                  <a:buNone/>
                </a:pPr>
                <a:r>
                  <a:rPr lang="en" sz="1400" kern="0" dirty="0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Daje pravo UO da tokom perioda trajanja po potrebi zaklju</a:t>
                </a:r>
                <a:r>
                  <a:rPr lang="en-US" sz="1400" kern="0" dirty="0" err="1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či</a:t>
                </a:r>
                <a:r>
                  <a:rPr lang="en-US" sz="1400" kern="0" dirty="0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r>
                  <a:rPr lang="en-US" sz="1400" kern="0" dirty="0" err="1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ugovore</a:t>
                </a:r>
                <a:r>
                  <a:rPr lang="en-US" sz="1400" kern="0" dirty="0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r>
                  <a:rPr lang="en-US" sz="1400" kern="0" dirty="0" err="1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sa</a:t>
                </a:r>
                <a:r>
                  <a:rPr lang="en-US" sz="1400" kern="0" dirty="0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r>
                  <a:rPr lang="en-US" sz="1400" kern="0" dirty="0" err="1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odabranim</a:t>
                </a:r>
                <a:r>
                  <a:rPr lang="en-US" sz="1400" kern="0" dirty="0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r>
                  <a:rPr lang="en-US" sz="1400" kern="0" dirty="0" err="1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ponuđačem</a:t>
                </a:r>
                <a:r>
                  <a:rPr lang="en-US" sz="1400" kern="0" dirty="0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bez </a:t>
                </a:r>
                <a:r>
                  <a:rPr lang="en-US" sz="1400" kern="0" dirty="0" err="1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primjene</a:t>
                </a:r>
                <a:r>
                  <a:rPr lang="en-US" sz="1400" kern="0" dirty="0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r>
                  <a:rPr lang="en-US" sz="1400" kern="0" dirty="0" err="1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postupaka</a:t>
                </a:r>
                <a:r>
                  <a:rPr lang="en-US" sz="1400" kern="0" dirty="0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r>
                  <a:rPr lang="en-US" sz="1400" kern="0" dirty="0" err="1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utvrđenih</a:t>
                </a:r>
                <a:r>
                  <a:rPr lang="en-US" sz="1400" kern="0" dirty="0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ZJN</a:t>
                </a:r>
                <a:endParaRPr sz="14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5" name="Google Shape;198;p18"/>
            <p:cNvSpPr/>
            <p:nvPr/>
          </p:nvSpPr>
          <p:spPr>
            <a:xfrm>
              <a:off x="6218813" y="1659227"/>
              <a:ext cx="595200" cy="595200"/>
            </a:xfrm>
            <a:prstGeom prst="ellipse">
              <a:avLst/>
            </a:prstGeom>
            <a:solidFill>
              <a:srgbClr val="005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b="1" ker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b="1" ker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18" name="Google Shape;199;p18"/>
          <p:cNvCxnSpPr>
            <a:stCxn id="10" idx="7"/>
            <a:endCxn id="15" idx="3"/>
          </p:cNvCxnSpPr>
          <p:nvPr/>
        </p:nvCxnSpPr>
        <p:spPr>
          <a:xfrm flipV="1">
            <a:off x="3182125" y="3075419"/>
            <a:ext cx="1545514" cy="2335272"/>
          </a:xfrm>
          <a:prstGeom prst="straightConnector1">
            <a:avLst/>
          </a:prstGeom>
          <a:noFill/>
          <a:ln w="9525" cap="flat" cmpd="sng">
            <a:solidFill>
              <a:srgbClr val="001B5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" name="Google Shape;200;p18"/>
          <p:cNvCxnSpPr>
            <a:stCxn id="15" idx="5"/>
            <a:endCxn id="5" idx="1"/>
          </p:cNvCxnSpPr>
          <p:nvPr/>
        </p:nvCxnSpPr>
        <p:spPr>
          <a:xfrm>
            <a:off x="5188211" y="3075419"/>
            <a:ext cx="1461906" cy="2335272"/>
          </a:xfrm>
          <a:prstGeom prst="straightConnector1">
            <a:avLst/>
          </a:prstGeom>
          <a:noFill/>
          <a:ln w="9525" cap="flat" cmpd="sng">
            <a:solidFill>
              <a:srgbClr val="001B5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" name="Google Shape;201;p18"/>
          <p:cNvCxnSpPr>
            <a:stCxn id="5" idx="2"/>
            <a:endCxn id="10" idx="6"/>
          </p:cNvCxnSpPr>
          <p:nvPr/>
        </p:nvCxnSpPr>
        <p:spPr>
          <a:xfrm rot="10800000">
            <a:off x="3269252" y="5621126"/>
            <a:ext cx="3293700" cy="0"/>
          </a:xfrm>
          <a:prstGeom prst="straightConnector1">
            <a:avLst/>
          </a:prstGeom>
          <a:noFill/>
          <a:ln w="9525" cap="flat" cmpd="sng">
            <a:solidFill>
              <a:srgbClr val="001B5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" name="Google Shape;202;p18"/>
          <p:cNvSpPr/>
          <p:nvPr/>
        </p:nvSpPr>
        <p:spPr>
          <a:xfrm>
            <a:off x="4483277" y="4100062"/>
            <a:ext cx="893100" cy="893100"/>
          </a:xfrm>
          <a:prstGeom prst="ellipse">
            <a:avLst/>
          </a:prstGeom>
          <a:solidFill>
            <a:srgbClr val="FFFFFF">
              <a:lumMod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2" name="Google Shape;203;p18"/>
          <p:cNvGrpSpPr/>
          <p:nvPr/>
        </p:nvGrpSpPr>
        <p:grpSpPr>
          <a:xfrm>
            <a:off x="553864" y="2546004"/>
            <a:ext cx="4078389" cy="1988594"/>
            <a:chOff x="209725" y="1295272"/>
            <a:chExt cx="4078389" cy="1988594"/>
          </a:xfrm>
        </p:grpSpPr>
        <p:sp>
          <p:nvSpPr>
            <p:cNvPr id="23" name="Google Shape;204;p18"/>
            <p:cNvSpPr txBox="1"/>
            <p:nvPr/>
          </p:nvSpPr>
          <p:spPr>
            <a:xfrm>
              <a:off x="209726" y="1295272"/>
              <a:ext cx="4078388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b="1" kern="0" dirty="0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Kad je OS zaključen sa više ponuđača</a:t>
              </a:r>
              <a:endParaRPr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" name="Google Shape;205;p18"/>
            <p:cNvSpPr txBox="1"/>
            <p:nvPr/>
          </p:nvSpPr>
          <p:spPr>
            <a:xfrm>
              <a:off x="209725" y="1577224"/>
              <a:ext cx="3508452" cy="17066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1400" kern="0" dirty="0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Ugovori se zaključuju primjenom uslova utvrđenih u OS, a ukoliko svi uslovi nisu utvrđeni, provodi se postupak </a:t>
              </a:r>
              <a:r>
                <a:rPr lang="en-US" sz="14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</a:t>
              </a:r>
              <a:r>
                <a:rPr lang="en" sz="1400" kern="0" dirty="0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ponuđači pozivaju da ponovo dostave ponude na osnovu preciznije definisanih uslova u okviru uslova iz OS</a:t>
              </a:r>
              <a:endParaRPr sz="14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25" name="Google Shape;206;p18"/>
          <p:cNvCxnSpPr>
            <a:stCxn id="24" idx="3"/>
            <a:endCxn id="21" idx="2"/>
          </p:cNvCxnSpPr>
          <p:nvPr/>
        </p:nvCxnSpPr>
        <p:spPr>
          <a:xfrm>
            <a:off x="4062316" y="3681277"/>
            <a:ext cx="420961" cy="86533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1B5C"/>
            </a:solidFill>
            <a:prstDash val="dash"/>
            <a:round/>
            <a:headEnd type="oval" w="med" len="med"/>
            <a:tailEnd type="none" w="med" len="med"/>
          </a:ln>
        </p:spPr>
      </p:cxnSp>
      <p:grpSp>
        <p:nvGrpSpPr>
          <p:cNvPr id="26" name="Google Shape;207;p18"/>
          <p:cNvGrpSpPr/>
          <p:nvPr/>
        </p:nvGrpSpPr>
        <p:grpSpPr>
          <a:xfrm>
            <a:off x="4727598" y="4363088"/>
            <a:ext cx="377041" cy="367056"/>
            <a:chOff x="1616246" y="2867852"/>
            <a:chExt cx="377041" cy="367056"/>
          </a:xfrm>
        </p:grpSpPr>
        <p:sp>
          <p:nvSpPr>
            <p:cNvPr id="27" name="Google Shape;208;p18"/>
            <p:cNvSpPr/>
            <p:nvPr/>
          </p:nvSpPr>
          <p:spPr>
            <a:xfrm>
              <a:off x="1616246" y="2867852"/>
              <a:ext cx="377041" cy="31833"/>
            </a:xfrm>
            <a:custGeom>
              <a:avLst/>
              <a:gdLst/>
              <a:ahLst/>
              <a:cxnLst/>
              <a:rect l="l" t="t" r="r" b="b"/>
              <a:pathLst>
                <a:path w="11027" h="931" extrusionOk="0">
                  <a:moveTo>
                    <a:pt x="10430" y="1"/>
                  </a:moveTo>
                  <a:cubicBezTo>
                    <a:pt x="10423" y="1"/>
                    <a:pt x="10415" y="1"/>
                    <a:pt x="10407" y="1"/>
                  </a:cubicBezTo>
                  <a:lnTo>
                    <a:pt x="620" y="1"/>
                  </a:lnTo>
                  <a:cubicBezTo>
                    <a:pt x="1" y="1"/>
                    <a:pt x="1" y="930"/>
                    <a:pt x="620" y="930"/>
                  </a:cubicBezTo>
                  <a:lnTo>
                    <a:pt x="10407" y="930"/>
                  </a:lnTo>
                  <a:cubicBezTo>
                    <a:pt x="11019" y="930"/>
                    <a:pt x="11027" y="1"/>
                    <a:pt x="10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09;p18"/>
            <p:cNvSpPr/>
            <p:nvPr/>
          </p:nvSpPr>
          <p:spPr>
            <a:xfrm>
              <a:off x="1716943" y="3114619"/>
              <a:ext cx="171304" cy="120289"/>
            </a:xfrm>
            <a:custGeom>
              <a:avLst/>
              <a:gdLst/>
              <a:ahLst/>
              <a:cxnLst/>
              <a:rect l="l" t="t" r="r" b="b"/>
              <a:pathLst>
                <a:path w="5010" h="3518" extrusionOk="0">
                  <a:moveTo>
                    <a:pt x="2247" y="0"/>
                  </a:moveTo>
                  <a:lnTo>
                    <a:pt x="2247" y="357"/>
                  </a:lnTo>
                  <a:lnTo>
                    <a:pt x="223" y="2977"/>
                  </a:lnTo>
                  <a:cubicBezTo>
                    <a:pt x="0" y="3216"/>
                    <a:pt x="233" y="3518"/>
                    <a:pt x="470" y="3518"/>
                  </a:cubicBezTo>
                  <a:cubicBezTo>
                    <a:pt x="563" y="3518"/>
                    <a:pt x="656" y="3472"/>
                    <a:pt x="723" y="3358"/>
                  </a:cubicBezTo>
                  <a:lnTo>
                    <a:pt x="2247" y="1381"/>
                  </a:lnTo>
                  <a:lnTo>
                    <a:pt x="2247" y="2762"/>
                  </a:lnTo>
                  <a:cubicBezTo>
                    <a:pt x="2271" y="2953"/>
                    <a:pt x="2420" y="3048"/>
                    <a:pt x="2569" y="3048"/>
                  </a:cubicBezTo>
                  <a:cubicBezTo>
                    <a:pt x="2717" y="3048"/>
                    <a:pt x="2866" y="2953"/>
                    <a:pt x="2890" y="2762"/>
                  </a:cubicBezTo>
                  <a:lnTo>
                    <a:pt x="2890" y="1381"/>
                  </a:lnTo>
                  <a:lnTo>
                    <a:pt x="4414" y="3358"/>
                  </a:lnTo>
                  <a:cubicBezTo>
                    <a:pt x="4462" y="3453"/>
                    <a:pt x="4557" y="3501"/>
                    <a:pt x="4652" y="3501"/>
                  </a:cubicBezTo>
                  <a:cubicBezTo>
                    <a:pt x="4724" y="3501"/>
                    <a:pt x="4795" y="3477"/>
                    <a:pt x="4843" y="3429"/>
                  </a:cubicBezTo>
                  <a:cubicBezTo>
                    <a:pt x="4986" y="3310"/>
                    <a:pt x="5010" y="3120"/>
                    <a:pt x="4914" y="2977"/>
                  </a:cubicBezTo>
                  <a:lnTo>
                    <a:pt x="2890" y="357"/>
                  </a:lnTo>
                  <a:lnTo>
                    <a:pt x="28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10;p18"/>
            <p:cNvSpPr/>
            <p:nvPr/>
          </p:nvSpPr>
          <p:spPr>
            <a:xfrm>
              <a:off x="1880075" y="2976995"/>
              <a:ext cx="19558" cy="19558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0" y="0"/>
                  </a:moveTo>
                  <a:lnTo>
                    <a:pt x="0" y="572"/>
                  </a:lnTo>
                  <a:lnTo>
                    <a:pt x="572" y="572"/>
                  </a:lnTo>
                  <a:cubicBezTo>
                    <a:pt x="477" y="286"/>
                    <a:pt x="262" y="9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11;p18"/>
            <p:cNvSpPr/>
            <p:nvPr/>
          </p:nvSpPr>
          <p:spPr>
            <a:xfrm>
              <a:off x="1828787" y="2976174"/>
              <a:ext cx="70847" cy="63188"/>
            </a:xfrm>
            <a:custGeom>
              <a:avLst/>
              <a:gdLst/>
              <a:ahLst/>
              <a:cxnLst/>
              <a:rect l="l" t="t" r="r" b="b"/>
              <a:pathLst>
                <a:path w="2072" h="1848" extrusionOk="0">
                  <a:moveTo>
                    <a:pt x="881" y="1"/>
                  </a:moveTo>
                  <a:cubicBezTo>
                    <a:pt x="214" y="239"/>
                    <a:pt x="0" y="1072"/>
                    <a:pt x="500" y="1572"/>
                  </a:cubicBezTo>
                  <a:cubicBezTo>
                    <a:pt x="688" y="1760"/>
                    <a:pt x="923" y="1847"/>
                    <a:pt x="1156" y="1847"/>
                  </a:cubicBezTo>
                  <a:cubicBezTo>
                    <a:pt x="1543" y="1847"/>
                    <a:pt x="1923" y="1607"/>
                    <a:pt x="2072" y="1191"/>
                  </a:cubicBezTo>
                  <a:lnTo>
                    <a:pt x="1167" y="1191"/>
                  </a:lnTo>
                  <a:cubicBezTo>
                    <a:pt x="1000" y="1191"/>
                    <a:pt x="857" y="1048"/>
                    <a:pt x="857" y="882"/>
                  </a:cubicBezTo>
                  <a:lnTo>
                    <a:pt x="857" y="882"/>
                  </a:lnTo>
                  <a:lnTo>
                    <a:pt x="881" y="906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12;p18"/>
            <p:cNvSpPr/>
            <p:nvPr/>
          </p:nvSpPr>
          <p:spPr>
            <a:xfrm>
              <a:off x="1643942" y="2920816"/>
              <a:ext cx="321649" cy="172638"/>
            </a:xfrm>
            <a:custGeom>
              <a:avLst/>
              <a:gdLst/>
              <a:ahLst/>
              <a:cxnLst/>
              <a:rect l="l" t="t" r="r" b="b"/>
              <a:pathLst>
                <a:path w="9407" h="5049" extrusionOk="0">
                  <a:moveTo>
                    <a:pt x="1563" y="977"/>
                  </a:moveTo>
                  <a:cubicBezTo>
                    <a:pt x="1709" y="977"/>
                    <a:pt x="1858" y="1072"/>
                    <a:pt x="1882" y="1262"/>
                  </a:cubicBezTo>
                  <a:lnTo>
                    <a:pt x="1882" y="3787"/>
                  </a:lnTo>
                  <a:cubicBezTo>
                    <a:pt x="1858" y="3977"/>
                    <a:pt x="1709" y="4072"/>
                    <a:pt x="1563" y="4072"/>
                  </a:cubicBezTo>
                  <a:cubicBezTo>
                    <a:pt x="1417" y="4072"/>
                    <a:pt x="1274" y="3977"/>
                    <a:pt x="1262" y="3787"/>
                  </a:cubicBezTo>
                  <a:lnTo>
                    <a:pt x="1262" y="1262"/>
                  </a:lnTo>
                  <a:cubicBezTo>
                    <a:pt x="1274" y="1072"/>
                    <a:pt x="1417" y="977"/>
                    <a:pt x="1563" y="977"/>
                  </a:cubicBezTo>
                  <a:close/>
                  <a:moveTo>
                    <a:pt x="2822" y="1620"/>
                  </a:moveTo>
                  <a:cubicBezTo>
                    <a:pt x="2971" y="1620"/>
                    <a:pt x="3120" y="1715"/>
                    <a:pt x="3144" y="1905"/>
                  </a:cubicBezTo>
                  <a:lnTo>
                    <a:pt x="3144" y="3787"/>
                  </a:lnTo>
                  <a:cubicBezTo>
                    <a:pt x="3120" y="3977"/>
                    <a:pt x="2971" y="4072"/>
                    <a:pt x="2822" y="4072"/>
                  </a:cubicBezTo>
                  <a:cubicBezTo>
                    <a:pt x="2673" y="4072"/>
                    <a:pt x="2525" y="3977"/>
                    <a:pt x="2501" y="3787"/>
                  </a:cubicBezTo>
                  <a:lnTo>
                    <a:pt x="2501" y="1905"/>
                  </a:lnTo>
                  <a:cubicBezTo>
                    <a:pt x="2525" y="1715"/>
                    <a:pt x="2673" y="1620"/>
                    <a:pt x="2822" y="1620"/>
                  </a:cubicBezTo>
                  <a:close/>
                  <a:moveTo>
                    <a:pt x="4081" y="2239"/>
                  </a:moveTo>
                  <a:cubicBezTo>
                    <a:pt x="4227" y="2239"/>
                    <a:pt x="4370" y="2334"/>
                    <a:pt x="4382" y="2525"/>
                  </a:cubicBezTo>
                  <a:lnTo>
                    <a:pt x="4382" y="3787"/>
                  </a:lnTo>
                  <a:cubicBezTo>
                    <a:pt x="4370" y="3977"/>
                    <a:pt x="4227" y="4072"/>
                    <a:pt x="4081" y="4072"/>
                  </a:cubicBezTo>
                  <a:cubicBezTo>
                    <a:pt x="3936" y="4072"/>
                    <a:pt x="3787" y="3977"/>
                    <a:pt x="3763" y="3787"/>
                  </a:cubicBezTo>
                  <a:lnTo>
                    <a:pt x="3763" y="2525"/>
                  </a:lnTo>
                  <a:cubicBezTo>
                    <a:pt x="3787" y="2334"/>
                    <a:pt x="3936" y="2239"/>
                    <a:pt x="4081" y="2239"/>
                  </a:cubicBezTo>
                  <a:close/>
                  <a:moveTo>
                    <a:pt x="6581" y="949"/>
                  </a:moveTo>
                  <a:cubicBezTo>
                    <a:pt x="7393" y="949"/>
                    <a:pt x="8169" y="1573"/>
                    <a:pt x="8169" y="2525"/>
                  </a:cubicBezTo>
                  <a:cubicBezTo>
                    <a:pt x="8169" y="3382"/>
                    <a:pt x="7454" y="4096"/>
                    <a:pt x="6597" y="4096"/>
                  </a:cubicBezTo>
                  <a:cubicBezTo>
                    <a:pt x="5192" y="4096"/>
                    <a:pt x="4501" y="2405"/>
                    <a:pt x="5478" y="1405"/>
                  </a:cubicBezTo>
                  <a:cubicBezTo>
                    <a:pt x="5800" y="1090"/>
                    <a:pt x="6195" y="949"/>
                    <a:pt x="6581" y="949"/>
                  </a:cubicBezTo>
                  <a:close/>
                  <a:moveTo>
                    <a:pt x="0" y="0"/>
                  </a:moveTo>
                  <a:lnTo>
                    <a:pt x="0" y="4096"/>
                  </a:lnTo>
                  <a:cubicBezTo>
                    <a:pt x="0" y="4620"/>
                    <a:pt x="429" y="5049"/>
                    <a:pt x="929" y="5049"/>
                  </a:cubicBezTo>
                  <a:lnTo>
                    <a:pt x="8478" y="5049"/>
                  </a:lnTo>
                  <a:cubicBezTo>
                    <a:pt x="9002" y="5049"/>
                    <a:pt x="9407" y="4620"/>
                    <a:pt x="9407" y="4096"/>
                  </a:cubicBezTo>
                  <a:lnTo>
                    <a:pt x="94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2" name="Google Shape;213;p18"/>
          <p:cNvGrpSpPr/>
          <p:nvPr/>
        </p:nvGrpSpPr>
        <p:grpSpPr>
          <a:xfrm>
            <a:off x="4746559" y="3292913"/>
            <a:ext cx="366475" cy="366475"/>
            <a:chOff x="7953758" y="2867852"/>
            <a:chExt cx="366475" cy="366475"/>
          </a:xfrm>
          <a:solidFill>
            <a:srgbClr val="D9D9D9">
              <a:lumMod val="75000"/>
            </a:srgbClr>
          </a:solidFill>
        </p:grpSpPr>
        <p:sp>
          <p:nvSpPr>
            <p:cNvPr id="33" name="Google Shape;214;p18"/>
            <p:cNvSpPr/>
            <p:nvPr/>
          </p:nvSpPr>
          <p:spPr>
            <a:xfrm>
              <a:off x="8050898" y="2867852"/>
              <a:ext cx="150447" cy="128598"/>
            </a:xfrm>
            <a:custGeom>
              <a:avLst/>
              <a:gdLst/>
              <a:ahLst/>
              <a:cxnLst/>
              <a:rect l="l" t="t" r="r" b="b"/>
              <a:pathLst>
                <a:path w="4400" h="3761" extrusionOk="0">
                  <a:moveTo>
                    <a:pt x="3161" y="1031"/>
                  </a:moveTo>
                  <a:cubicBezTo>
                    <a:pt x="3238" y="1031"/>
                    <a:pt x="3316" y="1061"/>
                    <a:pt x="3375" y="1121"/>
                  </a:cubicBezTo>
                  <a:cubicBezTo>
                    <a:pt x="3494" y="1263"/>
                    <a:pt x="3494" y="1454"/>
                    <a:pt x="3375" y="1573"/>
                  </a:cubicBezTo>
                  <a:lnTo>
                    <a:pt x="2351" y="2621"/>
                  </a:lnTo>
                  <a:cubicBezTo>
                    <a:pt x="2292" y="2680"/>
                    <a:pt x="2208" y="2710"/>
                    <a:pt x="2125" y="2710"/>
                  </a:cubicBezTo>
                  <a:cubicBezTo>
                    <a:pt x="2042" y="2710"/>
                    <a:pt x="1958" y="2680"/>
                    <a:pt x="1899" y="2621"/>
                  </a:cubicBezTo>
                  <a:lnTo>
                    <a:pt x="1470" y="2168"/>
                  </a:lnTo>
                  <a:cubicBezTo>
                    <a:pt x="1230" y="1947"/>
                    <a:pt x="1448" y="1625"/>
                    <a:pt x="1692" y="1625"/>
                  </a:cubicBezTo>
                  <a:cubicBezTo>
                    <a:pt x="1762" y="1625"/>
                    <a:pt x="1835" y="1652"/>
                    <a:pt x="1899" y="1716"/>
                  </a:cubicBezTo>
                  <a:lnTo>
                    <a:pt x="2137" y="1954"/>
                  </a:lnTo>
                  <a:lnTo>
                    <a:pt x="2947" y="1121"/>
                  </a:lnTo>
                  <a:cubicBezTo>
                    <a:pt x="3006" y="1061"/>
                    <a:pt x="3084" y="1031"/>
                    <a:pt x="3161" y="1031"/>
                  </a:cubicBezTo>
                  <a:close/>
                  <a:moveTo>
                    <a:pt x="2561" y="1"/>
                  </a:moveTo>
                  <a:cubicBezTo>
                    <a:pt x="2546" y="1"/>
                    <a:pt x="2532" y="1"/>
                    <a:pt x="2518" y="1"/>
                  </a:cubicBezTo>
                  <a:cubicBezTo>
                    <a:pt x="2508" y="1"/>
                    <a:pt x="2499" y="1"/>
                    <a:pt x="2489" y="1"/>
                  </a:cubicBezTo>
                  <a:cubicBezTo>
                    <a:pt x="841" y="1"/>
                    <a:pt x="0" y="2032"/>
                    <a:pt x="1184" y="3216"/>
                  </a:cubicBezTo>
                  <a:cubicBezTo>
                    <a:pt x="1568" y="3592"/>
                    <a:pt x="2037" y="3760"/>
                    <a:pt x="2498" y="3760"/>
                  </a:cubicBezTo>
                  <a:cubicBezTo>
                    <a:pt x="3468" y="3760"/>
                    <a:pt x="4399" y="3013"/>
                    <a:pt x="4399" y="1883"/>
                  </a:cubicBezTo>
                  <a:cubicBezTo>
                    <a:pt x="4399" y="849"/>
                    <a:pt x="3588" y="1"/>
                    <a:pt x="25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15;p18"/>
            <p:cNvSpPr/>
            <p:nvPr/>
          </p:nvSpPr>
          <p:spPr>
            <a:xfrm>
              <a:off x="7953758" y="3018504"/>
              <a:ext cx="31799" cy="157217"/>
            </a:xfrm>
            <a:custGeom>
              <a:avLst/>
              <a:gdLst/>
              <a:ahLst/>
              <a:cxnLst/>
              <a:rect l="l" t="t" r="r" b="b"/>
              <a:pathLst>
                <a:path w="930" h="4598" extrusionOk="0">
                  <a:moveTo>
                    <a:pt x="310" y="1"/>
                  </a:moveTo>
                  <a:cubicBezTo>
                    <a:pt x="144" y="1"/>
                    <a:pt x="1" y="144"/>
                    <a:pt x="24" y="311"/>
                  </a:cubicBezTo>
                  <a:lnTo>
                    <a:pt x="24" y="4288"/>
                  </a:lnTo>
                  <a:cubicBezTo>
                    <a:pt x="24" y="4454"/>
                    <a:pt x="144" y="4597"/>
                    <a:pt x="310" y="4597"/>
                  </a:cubicBezTo>
                  <a:lnTo>
                    <a:pt x="620" y="4597"/>
                  </a:lnTo>
                  <a:cubicBezTo>
                    <a:pt x="787" y="4597"/>
                    <a:pt x="929" y="4454"/>
                    <a:pt x="929" y="4288"/>
                  </a:cubicBezTo>
                  <a:lnTo>
                    <a:pt x="929" y="311"/>
                  </a:lnTo>
                  <a:cubicBezTo>
                    <a:pt x="929" y="144"/>
                    <a:pt x="810" y="1"/>
                    <a:pt x="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16;p18"/>
            <p:cNvSpPr/>
            <p:nvPr/>
          </p:nvSpPr>
          <p:spPr>
            <a:xfrm>
              <a:off x="8288434" y="3018504"/>
              <a:ext cx="31799" cy="157217"/>
            </a:xfrm>
            <a:custGeom>
              <a:avLst/>
              <a:gdLst/>
              <a:ahLst/>
              <a:cxnLst/>
              <a:rect l="l" t="t" r="r" b="b"/>
              <a:pathLst>
                <a:path w="930" h="4598" extrusionOk="0">
                  <a:moveTo>
                    <a:pt x="310" y="1"/>
                  </a:moveTo>
                  <a:cubicBezTo>
                    <a:pt x="143" y="1"/>
                    <a:pt x="0" y="144"/>
                    <a:pt x="24" y="311"/>
                  </a:cubicBezTo>
                  <a:lnTo>
                    <a:pt x="24" y="4288"/>
                  </a:lnTo>
                  <a:cubicBezTo>
                    <a:pt x="24" y="4454"/>
                    <a:pt x="143" y="4597"/>
                    <a:pt x="310" y="4597"/>
                  </a:cubicBezTo>
                  <a:lnTo>
                    <a:pt x="643" y="4597"/>
                  </a:lnTo>
                  <a:cubicBezTo>
                    <a:pt x="810" y="4597"/>
                    <a:pt x="929" y="4454"/>
                    <a:pt x="929" y="4288"/>
                  </a:cubicBezTo>
                  <a:lnTo>
                    <a:pt x="929" y="311"/>
                  </a:lnTo>
                  <a:cubicBezTo>
                    <a:pt x="929" y="144"/>
                    <a:pt x="810" y="1"/>
                    <a:pt x="6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17;p18"/>
            <p:cNvSpPr/>
            <p:nvPr/>
          </p:nvSpPr>
          <p:spPr>
            <a:xfrm>
              <a:off x="8006824" y="3033173"/>
              <a:ext cx="218935" cy="201154"/>
            </a:xfrm>
            <a:custGeom>
              <a:avLst/>
              <a:gdLst/>
              <a:ahLst/>
              <a:cxnLst/>
              <a:rect l="l" t="t" r="r" b="b"/>
              <a:pathLst>
                <a:path w="6403" h="5883" extrusionOk="0">
                  <a:moveTo>
                    <a:pt x="20" y="1"/>
                  </a:moveTo>
                  <a:lnTo>
                    <a:pt x="20" y="3620"/>
                  </a:lnTo>
                  <a:lnTo>
                    <a:pt x="2616" y="5573"/>
                  </a:lnTo>
                  <a:cubicBezTo>
                    <a:pt x="2878" y="5787"/>
                    <a:pt x="3212" y="5883"/>
                    <a:pt x="3569" y="5883"/>
                  </a:cubicBezTo>
                  <a:cubicBezTo>
                    <a:pt x="3735" y="5883"/>
                    <a:pt x="3902" y="5859"/>
                    <a:pt x="4069" y="5787"/>
                  </a:cubicBezTo>
                  <a:lnTo>
                    <a:pt x="5569" y="5168"/>
                  </a:lnTo>
                  <a:lnTo>
                    <a:pt x="5974" y="4906"/>
                  </a:lnTo>
                  <a:cubicBezTo>
                    <a:pt x="6165" y="4787"/>
                    <a:pt x="6284" y="4621"/>
                    <a:pt x="6331" y="4406"/>
                  </a:cubicBezTo>
                  <a:cubicBezTo>
                    <a:pt x="6403" y="4097"/>
                    <a:pt x="6307" y="3787"/>
                    <a:pt x="6093" y="3573"/>
                  </a:cubicBezTo>
                  <a:lnTo>
                    <a:pt x="4617" y="1930"/>
                  </a:lnTo>
                  <a:cubicBezTo>
                    <a:pt x="4540" y="1837"/>
                    <a:pt x="4423" y="1785"/>
                    <a:pt x="4305" y="1785"/>
                  </a:cubicBezTo>
                  <a:cubicBezTo>
                    <a:pt x="4241" y="1785"/>
                    <a:pt x="4176" y="1801"/>
                    <a:pt x="4117" y="1834"/>
                  </a:cubicBezTo>
                  <a:lnTo>
                    <a:pt x="2735" y="2573"/>
                  </a:lnTo>
                  <a:cubicBezTo>
                    <a:pt x="2493" y="2702"/>
                    <a:pt x="2258" y="2759"/>
                    <a:pt x="2038" y="2759"/>
                  </a:cubicBezTo>
                  <a:cubicBezTo>
                    <a:pt x="764" y="2759"/>
                    <a:pt x="0" y="847"/>
                    <a:pt x="1402" y="96"/>
                  </a:cubicBezTo>
                  <a:lnTo>
                    <a:pt x="15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18;p18"/>
            <p:cNvSpPr/>
            <p:nvPr/>
          </p:nvSpPr>
          <p:spPr>
            <a:xfrm>
              <a:off x="8039170" y="3032352"/>
              <a:ext cx="228132" cy="132769"/>
            </a:xfrm>
            <a:custGeom>
              <a:avLst/>
              <a:gdLst/>
              <a:ahLst/>
              <a:cxnLst/>
              <a:rect l="l" t="t" r="r" b="b"/>
              <a:pathLst>
                <a:path w="6672" h="3883" extrusionOk="0">
                  <a:moveTo>
                    <a:pt x="6671" y="1"/>
                  </a:moveTo>
                  <a:lnTo>
                    <a:pt x="2027" y="25"/>
                  </a:lnTo>
                  <a:cubicBezTo>
                    <a:pt x="1980" y="25"/>
                    <a:pt x="1908" y="25"/>
                    <a:pt x="1885" y="48"/>
                  </a:cubicBezTo>
                  <a:lnTo>
                    <a:pt x="789" y="668"/>
                  </a:lnTo>
                  <a:cubicBezTo>
                    <a:pt x="1" y="1092"/>
                    <a:pt x="413" y="2134"/>
                    <a:pt x="1124" y="2134"/>
                  </a:cubicBezTo>
                  <a:cubicBezTo>
                    <a:pt x="1251" y="2134"/>
                    <a:pt x="1387" y="2101"/>
                    <a:pt x="1527" y="2025"/>
                  </a:cubicBezTo>
                  <a:lnTo>
                    <a:pt x="2742" y="1382"/>
                  </a:lnTo>
                  <a:cubicBezTo>
                    <a:pt x="2928" y="1285"/>
                    <a:pt x="3133" y="1237"/>
                    <a:pt x="3337" y="1237"/>
                  </a:cubicBezTo>
                  <a:cubicBezTo>
                    <a:pt x="3683" y="1237"/>
                    <a:pt x="4026" y="1374"/>
                    <a:pt x="4266" y="1644"/>
                  </a:cubicBezTo>
                  <a:lnTo>
                    <a:pt x="5623" y="3168"/>
                  </a:lnTo>
                  <a:cubicBezTo>
                    <a:pt x="5814" y="3359"/>
                    <a:pt x="5933" y="3621"/>
                    <a:pt x="6004" y="3883"/>
                  </a:cubicBezTo>
                  <a:cubicBezTo>
                    <a:pt x="6219" y="3835"/>
                    <a:pt x="6457" y="3740"/>
                    <a:pt x="6671" y="3621"/>
                  </a:cubicBezTo>
                  <a:lnTo>
                    <a:pt x="66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219;p18"/>
          <p:cNvGrpSpPr/>
          <p:nvPr/>
        </p:nvGrpSpPr>
        <p:grpSpPr>
          <a:xfrm>
            <a:off x="6019603" y="5139560"/>
            <a:ext cx="370510" cy="353106"/>
            <a:chOff x="7157414" y="3464340"/>
            <a:chExt cx="370510" cy="353106"/>
          </a:xfrm>
          <a:solidFill>
            <a:srgbClr val="D9D9D9">
              <a:lumMod val="75000"/>
            </a:srgbClr>
          </a:solidFill>
        </p:grpSpPr>
        <p:sp>
          <p:nvSpPr>
            <p:cNvPr id="39" name="Google Shape;220;p18"/>
            <p:cNvSpPr/>
            <p:nvPr/>
          </p:nvSpPr>
          <p:spPr>
            <a:xfrm>
              <a:off x="7326770" y="3533136"/>
              <a:ext cx="147404" cy="32620"/>
            </a:xfrm>
            <a:custGeom>
              <a:avLst/>
              <a:gdLst/>
              <a:ahLst/>
              <a:cxnLst/>
              <a:rect l="l" t="t" r="r" b="b"/>
              <a:pathLst>
                <a:path w="4311" h="954" extrusionOk="0">
                  <a:moveTo>
                    <a:pt x="620" y="1"/>
                  </a:moveTo>
                  <a:cubicBezTo>
                    <a:pt x="1" y="1"/>
                    <a:pt x="1" y="953"/>
                    <a:pt x="620" y="953"/>
                  </a:cubicBezTo>
                  <a:lnTo>
                    <a:pt x="3668" y="953"/>
                  </a:lnTo>
                  <a:cubicBezTo>
                    <a:pt x="4311" y="953"/>
                    <a:pt x="4311" y="1"/>
                    <a:pt x="36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21;p18"/>
            <p:cNvSpPr/>
            <p:nvPr/>
          </p:nvSpPr>
          <p:spPr>
            <a:xfrm>
              <a:off x="7185897" y="3781476"/>
              <a:ext cx="151507" cy="35971"/>
            </a:xfrm>
            <a:custGeom>
              <a:avLst/>
              <a:gdLst/>
              <a:ahLst/>
              <a:cxnLst/>
              <a:rect l="l" t="t" r="r" b="b"/>
              <a:pathLst>
                <a:path w="4431" h="1052" extrusionOk="0">
                  <a:moveTo>
                    <a:pt x="334" y="1"/>
                  </a:moveTo>
                  <a:cubicBezTo>
                    <a:pt x="167" y="1"/>
                    <a:pt x="24" y="144"/>
                    <a:pt x="24" y="311"/>
                  </a:cubicBezTo>
                  <a:lnTo>
                    <a:pt x="24" y="739"/>
                  </a:lnTo>
                  <a:cubicBezTo>
                    <a:pt x="1" y="906"/>
                    <a:pt x="143" y="1049"/>
                    <a:pt x="310" y="1049"/>
                  </a:cubicBezTo>
                  <a:lnTo>
                    <a:pt x="4121" y="1049"/>
                  </a:lnTo>
                  <a:cubicBezTo>
                    <a:pt x="4131" y="1050"/>
                    <a:pt x="4142" y="1051"/>
                    <a:pt x="4152" y="1051"/>
                  </a:cubicBezTo>
                  <a:cubicBezTo>
                    <a:pt x="4305" y="1051"/>
                    <a:pt x="4430" y="895"/>
                    <a:pt x="4430" y="739"/>
                  </a:cubicBezTo>
                  <a:lnTo>
                    <a:pt x="4430" y="311"/>
                  </a:lnTo>
                  <a:cubicBezTo>
                    <a:pt x="4430" y="144"/>
                    <a:pt x="4287" y="1"/>
                    <a:pt x="4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22;p18"/>
            <p:cNvSpPr/>
            <p:nvPr/>
          </p:nvSpPr>
          <p:spPr>
            <a:xfrm>
              <a:off x="7157414" y="3723690"/>
              <a:ext cx="151473" cy="35936"/>
            </a:xfrm>
            <a:custGeom>
              <a:avLst/>
              <a:gdLst/>
              <a:ahLst/>
              <a:cxnLst/>
              <a:rect l="l" t="t" r="r" b="b"/>
              <a:pathLst>
                <a:path w="4430" h="1051" extrusionOk="0">
                  <a:moveTo>
                    <a:pt x="310" y="0"/>
                  </a:moveTo>
                  <a:cubicBezTo>
                    <a:pt x="143" y="0"/>
                    <a:pt x="0" y="143"/>
                    <a:pt x="0" y="310"/>
                  </a:cubicBezTo>
                  <a:lnTo>
                    <a:pt x="0" y="738"/>
                  </a:lnTo>
                  <a:cubicBezTo>
                    <a:pt x="0" y="915"/>
                    <a:pt x="123" y="1051"/>
                    <a:pt x="273" y="1051"/>
                  </a:cubicBezTo>
                  <a:cubicBezTo>
                    <a:pt x="285" y="1051"/>
                    <a:pt x="297" y="1050"/>
                    <a:pt x="310" y="1048"/>
                  </a:cubicBezTo>
                  <a:lnTo>
                    <a:pt x="4120" y="1048"/>
                  </a:lnTo>
                  <a:cubicBezTo>
                    <a:pt x="4287" y="1048"/>
                    <a:pt x="4430" y="905"/>
                    <a:pt x="4406" y="738"/>
                  </a:cubicBezTo>
                  <a:lnTo>
                    <a:pt x="4406" y="310"/>
                  </a:lnTo>
                  <a:cubicBezTo>
                    <a:pt x="4430" y="143"/>
                    <a:pt x="4287" y="0"/>
                    <a:pt x="4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23;p18"/>
            <p:cNvSpPr/>
            <p:nvPr/>
          </p:nvSpPr>
          <p:spPr>
            <a:xfrm>
              <a:off x="7186717" y="3666691"/>
              <a:ext cx="151439" cy="35936"/>
            </a:xfrm>
            <a:custGeom>
              <a:avLst/>
              <a:gdLst/>
              <a:ahLst/>
              <a:cxnLst/>
              <a:rect l="l" t="t" r="r" b="b"/>
              <a:pathLst>
                <a:path w="4429" h="1051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738"/>
                  </a:lnTo>
                  <a:cubicBezTo>
                    <a:pt x="0" y="905"/>
                    <a:pt x="143" y="1048"/>
                    <a:pt x="310" y="1048"/>
                  </a:cubicBezTo>
                  <a:lnTo>
                    <a:pt x="4097" y="1048"/>
                  </a:lnTo>
                  <a:cubicBezTo>
                    <a:pt x="4109" y="1050"/>
                    <a:pt x="4121" y="1050"/>
                    <a:pt x="4133" y="1050"/>
                  </a:cubicBezTo>
                  <a:cubicBezTo>
                    <a:pt x="4305" y="1050"/>
                    <a:pt x="4428" y="894"/>
                    <a:pt x="4406" y="738"/>
                  </a:cubicBezTo>
                  <a:lnTo>
                    <a:pt x="4406" y="310"/>
                  </a:lnTo>
                  <a:cubicBezTo>
                    <a:pt x="4406" y="155"/>
                    <a:pt x="4284" y="21"/>
                    <a:pt x="4133" y="21"/>
                  </a:cubicBezTo>
                  <a:cubicBezTo>
                    <a:pt x="4121" y="21"/>
                    <a:pt x="4109" y="22"/>
                    <a:pt x="4097" y="24"/>
                  </a:cubicBezTo>
                  <a:lnTo>
                    <a:pt x="40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24;p18"/>
            <p:cNvSpPr/>
            <p:nvPr/>
          </p:nvSpPr>
          <p:spPr>
            <a:xfrm>
              <a:off x="7384589" y="3637354"/>
              <a:ext cx="5744" cy="20413"/>
            </a:xfrm>
            <a:custGeom>
              <a:avLst/>
              <a:gdLst/>
              <a:ahLst/>
              <a:cxnLst/>
              <a:rect l="l" t="t" r="r" b="b"/>
              <a:pathLst>
                <a:path w="168" h="597" extrusionOk="0">
                  <a:moveTo>
                    <a:pt x="167" y="1"/>
                  </a:moveTo>
                  <a:cubicBezTo>
                    <a:pt x="96" y="72"/>
                    <a:pt x="24" y="168"/>
                    <a:pt x="24" y="263"/>
                  </a:cubicBezTo>
                  <a:cubicBezTo>
                    <a:pt x="0" y="358"/>
                    <a:pt x="24" y="477"/>
                    <a:pt x="96" y="549"/>
                  </a:cubicBezTo>
                  <a:lnTo>
                    <a:pt x="167" y="596"/>
                  </a:lnTo>
                  <a:lnTo>
                    <a:pt x="1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5;p18"/>
            <p:cNvSpPr/>
            <p:nvPr/>
          </p:nvSpPr>
          <p:spPr>
            <a:xfrm>
              <a:off x="7409003" y="3685395"/>
              <a:ext cx="10634" cy="30158"/>
            </a:xfrm>
            <a:custGeom>
              <a:avLst/>
              <a:gdLst/>
              <a:ahLst/>
              <a:cxnLst/>
              <a:rect l="l" t="t" r="r" b="b"/>
              <a:pathLst>
                <a:path w="311" h="882" extrusionOk="0">
                  <a:moveTo>
                    <a:pt x="1" y="1"/>
                  </a:moveTo>
                  <a:lnTo>
                    <a:pt x="1" y="882"/>
                  </a:lnTo>
                  <a:cubicBezTo>
                    <a:pt x="144" y="811"/>
                    <a:pt x="239" y="668"/>
                    <a:pt x="263" y="501"/>
                  </a:cubicBezTo>
                  <a:cubicBezTo>
                    <a:pt x="310" y="287"/>
                    <a:pt x="191" y="7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6;p18"/>
            <p:cNvSpPr/>
            <p:nvPr/>
          </p:nvSpPr>
          <p:spPr>
            <a:xfrm>
              <a:off x="7295005" y="3586886"/>
              <a:ext cx="232919" cy="201975"/>
            </a:xfrm>
            <a:custGeom>
              <a:avLst/>
              <a:gdLst/>
              <a:ahLst/>
              <a:cxnLst/>
              <a:rect l="l" t="t" r="r" b="b"/>
              <a:pathLst>
                <a:path w="6812" h="5907" extrusionOk="0">
                  <a:moveTo>
                    <a:pt x="3082" y="506"/>
                  </a:moveTo>
                  <a:cubicBezTo>
                    <a:pt x="3204" y="506"/>
                    <a:pt x="3323" y="584"/>
                    <a:pt x="3335" y="739"/>
                  </a:cubicBezTo>
                  <a:lnTo>
                    <a:pt x="3335" y="881"/>
                  </a:lnTo>
                  <a:cubicBezTo>
                    <a:pt x="3549" y="905"/>
                    <a:pt x="3740" y="1024"/>
                    <a:pt x="3883" y="1167"/>
                  </a:cubicBezTo>
                  <a:cubicBezTo>
                    <a:pt x="4059" y="1362"/>
                    <a:pt x="3881" y="1596"/>
                    <a:pt x="3690" y="1596"/>
                  </a:cubicBezTo>
                  <a:cubicBezTo>
                    <a:pt x="3624" y="1596"/>
                    <a:pt x="3557" y="1568"/>
                    <a:pt x="3501" y="1501"/>
                  </a:cubicBezTo>
                  <a:cubicBezTo>
                    <a:pt x="3454" y="1477"/>
                    <a:pt x="3406" y="1453"/>
                    <a:pt x="3335" y="1429"/>
                  </a:cubicBezTo>
                  <a:lnTo>
                    <a:pt x="3335" y="2310"/>
                  </a:lnTo>
                  <a:lnTo>
                    <a:pt x="3501" y="2382"/>
                  </a:lnTo>
                  <a:cubicBezTo>
                    <a:pt x="3954" y="2525"/>
                    <a:pt x="4240" y="2977"/>
                    <a:pt x="4144" y="3453"/>
                  </a:cubicBezTo>
                  <a:cubicBezTo>
                    <a:pt x="4097" y="3692"/>
                    <a:pt x="3978" y="3930"/>
                    <a:pt x="3811" y="4096"/>
                  </a:cubicBezTo>
                  <a:cubicBezTo>
                    <a:pt x="3668" y="4215"/>
                    <a:pt x="3501" y="4287"/>
                    <a:pt x="3335" y="4335"/>
                  </a:cubicBezTo>
                  <a:lnTo>
                    <a:pt x="3335" y="4525"/>
                  </a:lnTo>
                  <a:cubicBezTo>
                    <a:pt x="3359" y="4727"/>
                    <a:pt x="3216" y="4829"/>
                    <a:pt x="3073" y="4829"/>
                  </a:cubicBezTo>
                  <a:cubicBezTo>
                    <a:pt x="2930" y="4829"/>
                    <a:pt x="2787" y="4727"/>
                    <a:pt x="2811" y="4525"/>
                  </a:cubicBezTo>
                  <a:lnTo>
                    <a:pt x="2811" y="4358"/>
                  </a:lnTo>
                  <a:cubicBezTo>
                    <a:pt x="2573" y="4335"/>
                    <a:pt x="2335" y="4263"/>
                    <a:pt x="2144" y="4120"/>
                  </a:cubicBezTo>
                  <a:cubicBezTo>
                    <a:pt x="1908" y="3943"/>
                    <a:pt x="2062" y="3620"/>
                    <a:pt x="2297" y="3620"/>
                  </a:cubicBezTo>
                  <a:cubicBezTo>
                    <a:pt x="2346" y="3620"/>
                    <a:pt x="2400" y="3635"/>
                    <a:pt x="2454" y="3668"/>
                  </a:cubicBezTo>
                  <a:cubicBezTo>
                    <a:pt x="2549" y="3763"/>
                    <a:pt x="2692" y="3811"/>
                    <a:pt x="2811" y="3834"/>
                  </a:cubicBezTo>
                  <a:lnTo>
                    <a:pt x="2811" y="2668"/>
                  </a:lnTo>
                  <a:cubicBezTo>
                    <a:pt x="2668" y="2596"/>
                    <a:pt x="2525" y="2525"/>
                    <a:pt x="2406" y="2429"/>
                  </a:cubicBezTo>
                  <a:cubicBezTo>
                    <a:pt x="2168" y="2239"/>
                    <a:pt x="2073" y="1929"/>
                    <a:pt x="2144" y="1644"/>
                  </a:cubicBezTo>
                  <a:cubicBezTo>
                    <a:pt x="2192" y="1310"/>
                    <a:pt x="2430" y="1024"/>
                    <a:pt x="2763" y="929"/>
                  </a:cubicBezTo>
                  <a:lnTo>
                    <a:pt x="2811" y="929"/>
                  </a:lnTo>
                  <a:lnTo>
                    <a:pt x="2811" y="739"/>
                  </a:lnTo>
                  <a:cubicBezTo>
                    <a:pt x="2835" y="584"/>
                    <a:pt x="2960" y="506"/>
                    <a:pt x="3082" y="506"/>
                  </a:cubicBezTo>
                  <a:close/>
                  <a:moveTo>
                    <a:pt x="1239" y="0"/>
                  </a:moveTo>
                  <a:cubicBezTo>
                    <a:pt x="715" y="477"/>
                    <a:pt x="310" y="1048"/>
                    <a:pt x="1" y="1691"/>
                  </a:cubicBezTo>
                  <a:lnTo>
                    <a:pt x="930" y="1691"/>
                  </a:lnTo>
                  <a:cubicBezTo>
                    <a:pt x="1453" y="1691"/>
                    <a:pt x="1882" y="2120"/>
                    <a:pt x="1882" y="2644"/>
                  </a:cubicBezTo>
                  <a:lnTo>
                    <a:pt x="1882" y="3072"/>
                  </a:lnTo>
                  <a:cubicBezTo>
                    <a:pt x="1882" y="3549"/>
                    <a:pt x="1525" y="3954"/>
                    <a:pt x="1049" y="4025"/>
                  </a:cubicBezTo>
                  <a:lnTo>
                    <a:pt x="1049" y="5073"/>
                  </a:lnTo>
                  <a:cubicBezTo>
                    <a:pt x="1477" y="5120"/>
                    <a:pt x="1811" y="5478"/>
                    <a:pt x="1882" y="5906"/>
                  </a:cubicBezTo>
                  <a:lnTo>
                    <a:pt x="4764" y="5906"/>
                  </a:lnTo>
                  <a:cubicBezTo>
                    <a:pt x="5335" y="5906"/>
                    <a:pt x="5859" y="5668"/>
                    <a:pt x="6240" y="5240"/>
                  </a:cubicBezTo>
                  <a:cubicBezTo>
                    <a:pt x="6621" y="4835"/>
                    <a:pt x="6812" y="4263"/>
                    <a:pt x="6740" y="3715"/>
                  </a:cubicBezTo>
                  <a:lnTo>
                    <a:pt x="6764" y="3692"/>
                  </a:lnTo>
                  <a:cubicBezTo>
                    <a:pt x="6669" y="2834"/>
                    <a:pt x="6407" y="2025"/>
                    <a:pt x="5954" y="1286"/>
                  </a:cubicBezTo>
                  <a:cubicBezTo>
                    <a:pt x="5692" y="810"/>
                    <a:pt x="5335" y="381"/>
                    <a:pt x="4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7;p18"/>
            <p:cNvSpPr/>
            <p:nvPr/>
          </p:nvSpPr>
          <p:spPr>
            <a:xfrm>
              <a:off x="7336856" y="3464340"/>
              <a:ext cx="127264" cy="46844"/>
            </a:xfrm>
            <a:custGeom>
              <a:avLst/>
              <a:gdLst/>
              <a:ahLst/>
              <a:cxnLst/>
              <a:rect l="l" t="t" r="r" b="b"/>
              <a:pathLst>
                <a:path w="3722" h="1370" extrusionOk="0">
                  <a:moveTo>
                    <a:pt x="1864" y="0"/>
                  </a:moveTo>
                  <a:cubicBezTo>
                    <a:pt x="1813" y="0"/>
                    <a:pt x="1765" y="12"/>
                    <a:pt x="1730" y="36"/>
                  </a:cubicBezTo>
                  <a:cubicBezTo>
                    <a:pt x="1469" y="174"/>
                    <a:pt x="1190" y="243"/>
                    <a:pt x="915" y="243"/>
                  </a:cubicBezTo>
                  <a:cubicBezTo>
                    <a:pt x="763" y="243"/>
                    <a:pt x="612" y="221"/>
                    <a:pt x="468" y="179"/>
                  </a:cubicBezTo>
                  <a:cubicBezTo>
                    <a:pt x="435" y="170"/>
                    <a:pt x="404" y="166"/>
                    <a:pt x="374" y="166"/>
                  </a:cubicBezTo>
                  <a:cubicBezTo>
                    <a:pt x="157" y="166"/>
                    <a:pt x="0" y="375"/>
                    <a:pt x="63" y="584"/>
                  </a:cubicBezTo>
                  <a:cubicBezTo>
                    <a:pt x="182" y="893"/>
                    <a:pt x="349" y="1155"/>
                    <a:pt x="587" y="1370"/>
                  </a:cubicBezTo>
                  <a:lnTo>
                    <a:pt x="3159" y="1370"/>
                  </a:lnTo>
                  <a:cubicBezTo>
                    <a:pt x="3397" y="1155"/>
                    <a:pt x="3563" y="893"/>
                    <a:pt x="3659" y="584"/>
                  </a:cubicBezTo>
                  <a:cubicBezTo>
                    <a:pt x="3721" y="375"/>
                    <a:pt x="3564" y="166"/>
                    <a:pt x="3364" y="166"/>
                  </a:cubicBezTo>
                  <a:cubicBezTo>
                    <a:pt x="3336" y="166"/>
                    <a:pt x="3307" y="170"/>
                    <a:pt x="3278" y="179"/>
                  </a:cubicBezTo>
                  <a:cubicBezTo>
                    <a:pt x="3125" y="221"/>
                    <a:pt x="2968" y="243"/>
                    <a:pt x="2814" y="243"/>
                  </a:cubicBezTo>
                  <a:cubicBezTo>
                    <a:pt x="2535" y="243"/>
                    <a:pt x="2260" y="174"/>
                    <a:pt x="2016" y="36"/>
                  </a:cubicBezTo>
                  <a:cubicBezTo>
                    <a:pt x="1968" y="12"/>
                    <a:pt x="1914" y="0"/>
                    <a:pt x="1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228;p18"/>
          <p:cNvGrpSpPr/>
          <p:nvPr/>
        </p:nvGrpSpPr>
        <p:grpSpPr>
          <a:xfrm>
            <a:off x="5810215" y="4852808"/>
            <a:ext cx="322504" cy="361346"/>
            <a:chOff x="3235022" y="4048588"/>
            <a:chExt cx="322504" cy="361346"/>
          </a:xfrm>
          <a:solidFill>
            <a:srgbClr val="D9D9D9">
              <a:lumMod val="75000"/>
            </a:srgbClr>
          </a:solidFill>
        </p:grpSpPr>
        <p:sp>
          <p:nvSpPr>
            <p:cNvPr id="48" name="Google Shape;229;p18"/>
            <p:cNvSpPr/>
            <p:nvPr/>
          </p:nvSpPr>
          <p:spPr>
            <a:xfrm>
              <a:off x="3235022" y="4276583"/>
              <a:ext cx="322504" cy="133351"/>
            </a:xfrm>
            <a:custGeom>
              <a:avLst/>
              <a:gdLst/>
              <a:ahLst/>
              <a:cxnLst/>
              <a:rect l="l" t="t" r="r" b="b"/>
              <a:pathLst>
                <a:path w="9432" h="3900" extrusionOk="0">
                  <a:moveTo>
                    <a:pt x="3073" y="0"/>
                  </a:moveTo>
                  <a:cubicBezTo>
                    <a:pt x="2549" y="0"/>
                    <a:pt x="2049" y="214"/>
                    <a:pt x="1692" y="572"/>
                  </a:cubicBezTo>
                  <a:lnTo>
                    <a:pt x="96" y="2143"/>
                  </a:lnTo>
                  <a:cubicBezTo>
                    <a:pt x="25" y="2215"/>
                    <a:pt x="1" y="2310"/>
                    <a:pt x="25" y="2405"/>
                  </a:cubicBezTo>
                  <a:cubicBezTo>
                    <a:pt x="25" y="2501"/>
                    <a:pt x="96" y="2596"/>
                    <a:pt x="167" y="2643"/>
                  </a:cubicBezTo>
                  <a:lnTo>
                    <a:pt x="2454" y="3858"/>
                  </a:lnTo>
                  <a:cubicBezTo>
                    <a:pt x="2501" y="3886"/>
                    <a:pt x="2551" y="3900"/>
                    <a:pt x="2601" y="3900"/>
                  </a:cubicBezTo>
                  <a:cubicBezTo>
                    <a:pt x="2678" y="3900"/>
                    <a:pt x="2753" y="3868"/>
                    <a:pt x="2811" y="3810"/>
                  </a:cubicBezTo>
                  <a:lnTo>
                    <a:pt x="3382" y="3239"/>
                  </a:lnTo>
                  <a:cubicBezTo>
                    <a:pt x="3478" y="3144"/>
                    <a:pt x="3621" y="3096"/>
                    <a:pt x="3740" y="3096"/>
                  </a:cubicBezTo>
                  <a:lnTo>
                    <a:pt x="6050" y="3096"/>
                  </a:lnTo>
                  <a:cubicBezTo>
                    <a:pt x="6312" y="3096"/>
                    <a:pt x="6574" y="3025"/>
                    <a:pt x="6812" y="2882"/>
                  </a:cubicBezTo>
                  <a:lnTo>
                    <a:pt x="8907" y="1691"/>
                  </a:lnTo>
                  <a:cubicBezTo>
                    <a:pt x="9312" y="1453"/>
                    <a:pt x="9431" y="881"/>
                    <a:pt x="9122" y="500"/>
                  </a:cubicBezTo>
                  <a:lnTo>
                    <a:pt x="9122" y="476"/>
                  </a:lnTo>
                  <a:cubicBezTo>
                    <a:pt x="8957" y="281"/>
                    <a:pt x="8725" y="181"/>
                    <a:pt x="8493" y="181"/>
                  </a:cubicBezTo>
                  <a:cubicBezTo>
                    <a:pt x="8357" y="181"/>
                    <a:pt x="8221" y="215"/>
                    <a:pt x="8098" y="286"/>
                  </a:cubicBezTo>
                  <a:lnTo>
                    <a:pt x="6407" y="1262"/>
                  </a:lnTo>
                  <a:cubicBezTo>
                    <a:pt x="6192" y="1810"/>
                    <a:pt x="5692" y="2167"/>
                    <a:pt x="5121" y="2167"/>
                  </a:cubicBezTo>
                  <a:lnTo>
                    <a:pt x="3906" y="2167"/>
                  </a:lnTo>
                  <a:cubicBezTo>
                    <a:pt x="3501" y="2167"/>
                    <a:pt x="3501" y="1548"/>
                    <a:pt x="3906" y="1548"/>
                  </a:cubicBezTo>
                  <a:lnTo>
                    <a:pt x="5121" y="1548"/>
                  </a:lnTo>
                  <a:cubicBezTo>
                    <a:pt x="6073" y="1477"/>
                    <a:pt x="6073" y="72"/>
                    <a:pt x="51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30;p18"/>
            <p:cNvSpPr/>
            <p:nvPr/>
          </p:nvSpPr>
          <p:spPr>
            <a:xfrm>
              <a:off x="3292020" y="4048588"/>
              <a:ext cx="203616" cy="203582"/>
            </a:xfrm>
            <a:custGeom>
              <a:avLst/>
              <a:gdLst/>
              <a:ahLst/>
              <a:cxnLst/>
              <a:rect l="l" t="t" r="r" b="b"/>
              <a:pathLst>
                <a:path w="5955" h="5954" extrusionOk="0">
                  <a:moveTo>
                    <a:pt x="2978" y="1953"/>
                  </a:moveTo>
                  <a:cubicBezTo>
                    <a:pt x="4287" y="2024"/>
                    <a:pt x="4287" y="3953"/>
                    <a:pt x="2978" y="4025"/>
                  </a:cubicBezTo>
                  <a:cubicBezTo>
                    <a:pt x="1668" y="3953"/>
                    <a:pt x="1668" y="2024"/>
                    <a:pt x="2978" y="1953"/>
                  </a:cubicBezTo>
                  <a:close/>
                  <a:moveTo>
                    <a:pt x="2573" y="0"/>
                  </a:moveTo>
                  <a:cubicBezTo>
                    <a:pt x="2406" y="0"/>
                    <a:pt x="2263" y="119"/>
                    <a:pt x="2263" y="286"/>
                  </a:cubicBezTo>
                  <a:lnTo>
                    <a:pt x="2263" y="381"/>
                  </a:lnTo>
                  <a:cubicBezTo>
                    <a:pt x="2073" y="453"/>
                    <a:pt x="1858" y="524"/>
                    <a:pt x="1668" y="643"/>
                  </a:cubicBezTo>
                  <a:lnTo>
                    <a:pt x="1596" y="572"/>
                  </a:lnTo>
                  <a:cubicBezTo>
                    <a:pt x="1549" y="500"/>
                    <a:pt x="1477" y="476"/>
                    <a:pt x="1382" y="476"/>
                  </a:cubicBezTo>
                  <a:cubicBezTo>
                    <a:pt x="1311" y="476"/>
                    <a:pt x="1215" y="500"/>
                    <a:pt x="1168" y="572"/>
                  </a:cubicBezTo>
                  <a:lnTo>
                    <a:pt x="572" y="1167"/>
                  </a:lnTo>
                  <a:cubicBezTo>
                    <a:pt x="525" y="1215"/>
                    <a:pt x="477" y="1286"/>
                    <a:pt x="477" y="1381"/>
                  </a:cubicBezTo>
                  <a:cubicBezTo>
                    <a:pt x="477" y="1453"/>
                    <a:pt x="525" y="1548"/>
                    <a:pt x="572" y="1596"/>
                  </a:cubicBezTo>
                  <a:lnTo>
                    <a:pt x="644" y="1667"/>
                  </a:lnTo>
                  <a:cubicBezTo>
                    <a:pt x="548" y="1858"/>
                    <a:pt x="453" y="2048"/>
                    <a:pt x="406" y="2262"/>
                  </a:cubicBezTo>
                  <a:lnTo>
                    <a:pt x="310" y="2262"/>
                  </a:lnTo>
                  <a:cubicBezTo>
                    <a:pt x="144" y="2262"/>
                    <a:pt x="1" y="2405"/>
                    <a:pt x="1" y="2572"/>
                  </a:cubicBezTo>
                  <a:lnTo>
                    <a:pt x="1" y="3382"/>
                  </a:lnTo>
                  <a:cubicBezTo>
                    <a:pt x="1" y="3548"/>
                    <a:pt x="144" y="3691"/>
                    <a:pt x="310" y="3691"/>
                  </a:cubicBezTo>
                  <a:lnTo>
                    <a:pt x="406" y="3691"/>
                  </a:lnTo>
                  <a:cubicBezTo>
                    <a:pt x="453" y="3882"/>
                    <a:pt x="525" y="4096"/>
                    <a:pt x="644" y="4287"/>
                  </a:cubicBezTo>
                  <a:lnTo>
                    <a:pt x="572" y="4358"/>
                  </a:lnTo>
                  <a:cubicBezTo>
                    <a:pt x="453" y="4477"/>
                    <a:pt x="453" y="4668"/>
                    <a:pt x="572" y="4787"/>
                  </a:cubicBezTo>
                  <a:lnTo>
                    <a:pt x="1168" y="5382"/>
                  </a:lnTo>
                  <a:cubicBezTo>
                    <a:pt x="1227" y="5442"/>
                    <a:pt x="1305" y="5471"/>
                    <a:pt x="1382" y="5471"/>
                  </a:cubicBezTo>
                  <a:cubicBezTo>
                    <a:pt x="1459" y="5471"/>
                    <a:pt x="1537" y="5442"/>
                    <a:pt x="1596" y="5382"/>
                  </a:cubicBezTo>
                  <a:lnTo>
                    <a:pt x="1668" y="5311"/>
                  </a:lnTo>
                  <a:cubicBezTo>
                    <a:pt x="1858" y="5406"/>
                    <a:pt x="2073" y="5501"/>
                    <a:pt x="2263" y="5549"/>
                  </a:cubicBezTo>
                  <a:lnTo>
                    <a:pt x="2263" y="5644"/>
                  </a:lnTo>
                  <a:cubicBezTo>
                    <a:pt x="2263" y="5811"/>
                    <a:pt x="2406" y="5954"/>
                    <a:pt x="2573" y="5954"/>
                  </a:cubicBezTo>
                  <a:lnTo>
                    <a:pt x="3382" y="5954"/>
                  </a:lnTo>
                  <a:cubicBezTo>
                    <a:pt x="3549" y="5954"/>
                    <a:pt x="3692" y="5811"/>
                    <a:pt x="3692" y="5644"/>
                  </a:cubicBezTo>
                  <a:lnTo>
                    <a:pt x="3692" y="5549"/>
                  </a:lnTo>
                  <a:cubicBezTo>
                    <a:pt x="3882" y="5501"/>
                    <a:pt x="4097" y="5406"/>
                    <a:pt x="4287" y="5311"/>
                  </a:cubicBezTo>
                  <a:lnTo>
                    <a:pt x="4359" y="5382"/>
                  </a:lnTo>
                  <a:cubicBezTo>
                    <a:pt x="4406" y="5430"/>
                    <a:pt x="4478" y="5477"/>
                    <a:pt x="4573" y="5477"/>
                  </a:cubicBezTo>
                  <a:cubicBezTo>
                    <a:pt x="4645" y="5477"/>
                    <a:pt x="4740" y="5430"/>
                    <a:pt x="4787" y="5382"/>
                  </a:cubicBezTo>
                  <a:lnTo>
                    <a:pt x="5383" y="4787"/>
                  </a:lnTo>
                  <a:cubicBezTo>
                    <a:pt x="5502" y="4668"/>
                    <a:pt x="5502" y="4477"/>
                    <a:pt x="5383" y="4358"/>
                  </a:cubicBezTo>
                  <a:lnTo>
                    <a:pt x="5311" y="4287"/>
                  </a:lnTo>
                  <a:cubicBezTo>
                    <a:pt x="5430" y="4096"/>
                    <a:pt x="5502" y="3882"/>
                    <a:pt x="5550" y="3691"/>
                  </a:cubicBezTo>
                  <a:lnTo>
                    <a:pt x="5669" y="3691"/>
                  </a:lnTo>
                  <a:cubicBezTo>
                    <a:pt x="5811" y="3691"/>
                    <a:pt x="5954" y="3548"/>
                    <a:pt x="5954" y="3382"/>
                  </a:cubicBezTo>
                  <a:lnTo>
                    <a:pt x="5954" y="2572"/>
                  </a:lnTo>
                  <a:cubicBezTo>
                    <a:pt x="5954" y="2405"/>
                    <a:pt x="5811" y="2262"/>
                    <a:pt x="5669" y="2262"/>
                  </a:cubicBezTo>
                  <a:lnTo>
                    <a:pt x="5550" y="2262"/>
                  </a:lnTo>
                  <a:cubicBezTo>
                    <a:pt x="5502" y="2048"/>
                    <a:pt x="5407" y="1858"/>
                    <a:pt x="5311" y="1667"/>
                  </a:cubicBezTo>
                  <a:lnTo>
                    <a:pt x="5383" y="1596"/>
                  </a:lnTo>
                  <a:cubicBezTo>
                    <a:pt x="5430" y="1548"/>
                    <a:pt x="5478" y="1453"/>
                    <a:pt x="5478" y="1381"/>
                  </a:cubicBezTo>
                  <a:cubicBezTo>
                    <a:pt x="5478" y="1286"/>
                    <a:pt x="5430" y="1215"/>
                    <a:pt x="5383" y="1167"/>
                  </a:cubicBezTo>
                  <a:lnTo>
                    <a:pt x="4787" y="572"/>
                  </a:lnTo>
                  <a:cubicBezTo>
                    <a:pt x="4728" y="500"/>
                    <a:pt x="4651" y="464"/>
                    <a:pt x="4573" y="464"/>
                  </a:cubicBezTo>
                  <a:cubicBezTo>
                    <a:pt x="4496" y="464"/>
                    <a:pt x="4418" y="500"/>
                    <a:pt x="4359" y="572"/>
                  </a:cubicBezTo>
                  <a:lnTo>
                    <a:pt x="4287" y="643"/>
                  </a:lnTo>
                  <a:cubicBezTo>
                    <a:pt x="4097" y="524"/>
                    <a:pt x="3882" y="453"/>
                    <a:pt x="3692" y="381"/>
                  </a:cubicBezTo>
                  <a:lnTo>
                    <a:pt x="3692" y="286"/>
                  </a:lnTo>
                  <a:cubicBezTo>
                    <a:pt x="3692" y="119"/>
                    <a:pt x="3549" y="0"/>
                    <a:pt x="3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9241;p62"/>
          <p:cNvGrpSpPr/>
          <p:nvPr/>
        </p:nvGrpSpPr>
        <p:grpSpPr>
          <a:xfrm>
            <a:off x="3452057" y="5162562"/>
            <a:ext cx="318721" cy="345615"/>
            <a:chOff x="2216956" y="1510503"/>
            <a:chExt cx="318721" cy="345615"/>
          </a:xfrm>
          <a:solidFill>
            <a:srgbClr val="D9D9D9">
              <a:lumMod val="50000"/>
            </a:srgbClr>
          </a:solidFill>
        </p:grpSpPr>
        <p:sp>
          <p:nvSpPr>
            <p:cNvPr id="51" name="Google Shape;9242;p62"/>
            <p:cNvSpPr/>
            <p:nvPr/>
          </p:nvSpPr>
          <p:spPr>
            <a:xfrm>
              <a:off x="2386724" y="1510503"/>
              <a:ext cx="142524" cy="151594"/>
            </a:xfrm>
            <a:custGeom>
              <a:avLst/>
              <a:gdLst/>
              <a:ahLst/>
              <a:cxnLst/>
              <a:rect l="l" t="t" r="r" b="b"/>
              <a:pathLst>
                <a:path w="4478" h="4763" extrusionOk="0">
                  <a:moveTo>
                    <a:pt x="2315" y="1"/>
                  </a:moveTo>
                  <a:cubicBezTo>
                    <a:pt x="2179" y="1"/>
                    <a:pt x="2042" y="13"/>
                    <a:pt x="1906" y="36"/>
                  </a:cubicBezTo>
                  <a:cubicBezTo>
                    <a:pt x="1334" y="155"/>
                    <a:pt x="846" y="488"/>
                    <a:pt x="513" y="964"/>
                  </a:cubicBezTo>
                  <a:cubicBezTo>
                    <a:pt x="1" y="1738"/>
                    <a:pt x="25" y="2727"/>
                    <a:pt x="572" y="3465"/>
                  </a:cubicBezTo>
                  <a:lnTo>
                    <a:pt x="537" y="4596"/>
                  </a:lnTo>
                  <a:cubicBezTo>
                    <a:pt x="537" y="4655"/>
                    <a:pt x="560" y="4703"/>
                    <a:pt x="608" y="4727"/>
                  </a:cubicBezTo>
                  <a:cubicBezTo>
                    <a:pt x="632" y="4739"/>
                    <a:pt x="667" y="4763"/>
                    <a:pt x="691" y="4763"/>
                  </a:cubicBezTo>
                  <a:cubicBezTo>
                    <a:pt x="727" y="4763"/>
                    <a:pt x="739" y="4763"/>
                    <a:pt x="775" y="4739"/>
                  </a:cubicBezTo>
                  <a:lnTo>
                    <a:pt x="1799" y="4263"/>
                  </a:lnTo>
                  <a:cubicBezTo>
                    <a:pt x="1980" y="4308"/>
                    <a:pt x="2163" y="4331"/>
                    <a:pt x="2344" y="4331"/>
                  </a:cubicBezTo>
                  <a:cubicBezTo>
                    <a:pt x="3055" y="4331"/>
                    <a:pt x="3734" y="3986"/>
                    <a:pt x="4132" y="3370"/>
                  </a:cubicBezTo>
                  <a:cubicBezTo>
                    <a:pt x="4323" y="3096"/>
                    <a:pt x="4430" y="2774"/>
                    <a:pt x="4477" y="2453"/>
                  </a:cubicBezTo>
                  <a:cubicBezTo>
                    <a:pt x="4477" y="2358"/>
                    <a:pt x="4418" y="2274"/>
                    <a:pt x="4335" y="2262"/>
                  </a:cubicBezTo>
                  <a:cubicBezTo>
                    <a:pt x="4320" y="2259"/>
                    <a:pt x="4307" y="2257"/>
                    <a:pt x="4294" y="2257"/>
                  </a:cubicBezTo>
                  <a:cubicBezTo>
                    <a:pt x="4219" y="2257"/>
                    <a:pt x="4164" y="2312"/>
                    <a:pt x="4144" y="2393"/>
                  </a:cubicBezTo>
                  <a:cubicBezTo>
                    <a:pt x="4120" y="2667"/>
                    <a:pt x="4013" y="2941"/>
                    <a:pt x="3846" y="3179"/>
                  </a:cubicBezTo>
                  <a:cubicBezTo>
                    <a:pt x="3504" y="3697"/>
                    <a:pt x="2932" y="3992"/>
                    <a:pt x="2326" y="3992"/>
                  </a:cubicBezTo>
                  <a:cubicBezTo>
                    <a:pt x="2151" y="3992"/>
                    <a:pt x="1974" y="3968"/>
                    <a:pt x="1799" y="3917"/>
                  </a:cubicBezTo>
                  <a:cubicBezTo>
                    <a:pt x="1789" y="3914"/>
                    <a:pt x="1779" y="3913"/>
                    <a:pt x="1770" y="3913"/>
                  </a:cubicBezTo>
                  <a:cubicBezTo>
                    <a:pt x="1744" y="3913"/>
                    <a:pt x="1718" y="3924"/>
                    <a:pt x="1691" y="3941"/>
                  </a:cubicBezTo>
                  <a:lnTo>
                    <a:pt x="858" y="4322"/>
                  </a:lnTo>
                  <a:lnTo>
                    <a:pt x="906" y="3405"/>
                  </a:lnTo>
                  <a:cubicBezTo>
                    <a:pt x="906" y="3358"/>
                    <a:pt x="894" y="3334"/>
                    <a:pt x="870" y="3298"/>
                  </a:cubicBezTo>
                  <a:cubicBezTo>
                    <a:pt x="370" y="2679"/>
                    <a:pt x="334" y="1798"/>
                    <a:pt x="787" y="1131"/>
                  </a:cubicBezTo>
                  <a:cubicBezTo>
                    <a:pt x="1048" y="714"/>
                    <a:pt x="1489" y="441"/>
                    <a:pt x="1965" y="333"/>
                  </a:cubicBezTo>
                  <a:cubicBezTo>
                    <a:pt x="2084" y="313"/>
                    <a:pt x="2203" y="303"/>
                    <a:pt x="2321" y="303"/>
                  </a:cubicBezTo>
                  <a:cubicBezTo>
                    <a:pt x="2686" y="303"/>
                    <a:pt x="3040" y="403"/>
                    <a:pt x="3346" y="619"/>
                  </a:cubicBezTo>
                  <a:cubicBezTo>
                    <a:pt x="3763" y="905"/>
                    <a:pt x="4049" y="1322"/>
                    <a:pt x="4132" y="1822"/>
                  </a:cubicBezTo>
                  <a:cubicBezTo>
                    <a:pt x="4143" y="1909"/>
                    <a:pt x="4224" y="1966"/>
                    <a:pt x="4292" y="1966"/>
                  </a:cubicBezTo>
                  <a:cubicBezTo>
                    <a:pt x="4298" y="1966"/>
                    <a:pt x="4305" y="1966"/>
                    <a:pt x="4311" y="1965"/>
                  </a:cubicBezTo>
                  <a:cubicBezTo>
                    <a:pt x="4406" y="1941"/>
                    <a:pt x="4466" y="1857"/>
                    <a:pt x="4442" y="1786"/>
                  </a:cubicBezTo>
                  <a:cubicBezTo>
                    <a:pt x="4347" y="1203"/>
                    <a:pt x="4013" y="714"/>
                    <a:pt x="3525" y="369"/>
                  </a:cubicBezTo>
                  <a:cubicBezTo>
                    <a:pt x="3164" y="117"/>
                    <a:pt x="2742" y="1"/>
                    <a:pt x="23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9243;p62"/>
            <p:cNvSpPr/>
            <p:nvPr/>
          </p:nvSpPr>
          <p:spPr>
            <a:xfrm>
              <a:off x="2423102" y="1541185"/>
              <a:ext cx="77723" cy="77723"/>
            </a:xfrm>
            <a:custGeom>
              <a:avLst/>
              <a:gdLst/>
              <a:ahLst/>
              <a:cxnLst/>
              <a:rect l="l" t="t" r="r" b="b"/>
              <a:pathLst>
                <a:path w="2442" h="2442" extrusionOk="0">
                  <a:moveTo>
                    <a:pt x="1084" y="346"/>
                  </a:moveTo>
                  <a:lnTo>
                    <a:pt x="1084" y="1215"/>
                  </a:lnTo>
                  <a:cubicBezTo>
                    <a:pt x="1084" y="1310"/>
                    <a:pt x="1168" y="1382"/>
                    <a:pt x="1251" y="1382"/>
                  </a:cubicBezTo>
                  <a:lnTo>
                    <a:pt x="2132" y="1382"/>
                  </a:lnTo>
                  <a:cubicBezTo>
                    <a:pt x="2037" y="1786"/>
                    <a:pt x="1668" y="2108"/>
                    <a:pt x="1239" y="2108"/>
                  </a:cubicBezTo>
                  <a:cubicBezTo>
                    <a:pt x="751" y="2108"/>
                    <a:pt x="346" y="1715"/>
                    <a:pt x="346" y="1215"/>
                  </a:cubicBezTo>
                  <a:cubicBezTo>
                    <a:pt x="346" y="774"/>
                    <a:pt x="656" y="417"/>
                    <a:pt x="1084" y="346"/>
                  </a:cubicBezTo>
                  <a:close/>
                  <a:moveTo>
                    <a:pt x="1215" y="0"/>
                  </a:moveTo>
                  <a:cubicBezTo>
                    <a:pt x="548" y="0"/>
                    <a:pt x="1" y="548"/>
                    <a:pt x="1" y="1215"/>
                  </a:cubicBezTo>
                  <a:cubicBezTo>
                    <a:pt x="1" y="1894"/>
                    <a:pt x="548" y="2441"/>
                    <a:pt x="1215" y="2441"/>
                  </a:cubicBezTo>
                  <a:cubicBezTo>
                    <a:pt x="1894" y="2441"/>
                    <a:pt x="2442" y="1894"/>
                    <a:pt x="2442" y="1215"/>
                  </a:cubicBezTo>
                  <a:cubicBezTo>
                    <a:pt x="2442" y="1120"/>
                    <a:pt x="2370" y="1060"/>
                    <a:pt x="2275" y="1060"/>
                  </a:cubicBezTo>
                  <a:lnTo>
                    <a:pt x="1382" y="1060"/>
                  </a:lnTo>
                  <a:lnTo>
                    <a:pt x="1382" y="167"/>
                  </a:lnTo>
                  <a:cubicBezTo>
                    <a:pt x="1382" y="72"/>
                    <a:pt x="1310" y="0"/>
                    <a:pt x="1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9244;p62"/>
            <p:cNvSpPr/>
            <p:nvPr/>
          </p:nvSpPr>
          <p:spPr>
            <a:xfrm>
              <a:off x="2216956" y="1538543"/>
              <a:ext cx="318721" cy="317575"/>
            </a:xfrm>
            <a:custGeom>
              <a:avLst/>
              <a:gdLst/>
              <a:ahLst/>
              <a:cxnLst/>
              <a:rect l="l" t="t" r="r" b="b"/>
              <a:pathLst>
                <a:path w="10014" h="9978" extrusionOk="0">
                  <a:moveTo>
                    <a:pt x="3787" y="1191"/>
                  </a:moveTo>
                  <a:lnTo>
                    <a:pt x="4763" y="2179"/>
                  </a:lnTo>
                  <a:cubicBezTo>
                    <a:pt x="5347" y="2762"/>
                    <a:pt x="5466" y="3667"/>
                    <a:pt x="5037" y="4382"/>
                  </a:cubicBezTo>
                  <a:cubicBezTo>
                    <a:pt x="4989" y="4441"/>
                    <a:pt x="5001" y="4525"/>
                    <a:pt x="5061" y="4572"/>
                  </a:cubicBezTo>
                  <a:lnTo>
                    <a:pt x="5394" y="4906"/>
                  </a:lnTo>
                  <a:cubicBezTo>
                    <a:pt x="5423" y="4934"/>
                    <a:pt x="5465" y="4950"/>
                    <a:pt x="5507" y="4950"/>
                  </a:cubicBezTo>
                  <a:cubicBezTo>
                    <a:pt x="5534" y="4950"/>
                    <a:pt x="5561" y="4943"/>
                    <a:pt x="5585" y="4929"/>
                  </a:cubicBezTo>
                  <a:cubicBezTo>
                    <a:pt x="5873" y="4756"/>
                    <a:pt x="6191" y="4673"/>
                    <a:pt x="6506" y="4673"/>
                  </a:cubicBezTo>
                  <a:cubicBezTo>
                    <a:pt x="6972" y="4673"/>
                    <a:pt x="7432" y="4855"/>
                    <a:pt x="7787" y="5203"/>
                  </a:cubicBezTo>
                  <a:lnTo>
                    <a:pt x="8776" y="6179"/>
                  </a:lnTo>
                  <a:lnTo>
                    <a:pt x="6228" y="8727"/>
                  </a:lnTo>
                  <a:lnTo>
                    <a:pt x="5239" y="7751"/>
                  </a:lnTo>
                  <a:cubicBezTo>
                    <a:pt x="5025" y="7525"/>
                    <a:pt x="4870" y="7251"/>
                    <a:pt x="4787" y="6953"/>
                  </a:cubicBezTo>
                  <a:cubicBezTo>
                    <a:pt x="4644" y="6477"/>
                    <a:pt x="4728" y="5965"/>
                    <a:pt x="4978" y="5548"/>
                  </a:cubicBezTo>
                  <a:cubicBezTo>
                    <a:pt x="5025" y="5489"/>
                    <a:pt x="5001" y="5394"/>
                    <a:pt x="4942" y="5346"/>
                  </a:cubicBezTo>
                  <a:lnTo>
                    <a:pt x="4620" y="5025"/>
                  </a:lnTo>
                  <a:cubicBezTo>
                    <a:pt x="4589" y="4993"/>
                    <a:pt x="4541" y="4977"/>
                    <a:pt x="4495" y="4977"/>
                  </a:cubicBezTo>
                  <a:cubicBezTo>
                    <a:pt x="4472" y="4977"/>
                    <a:pt x="4450" y="4981"/>
                    <a:pt x="4430" y="4989"/>
                  </a:cubicBezTo>
                  <a:cubicBezTo>
                    <a:pt x="4137" y="5164"/>
                    <a:pt x="3815" y="5250"/>
                    <a:pt x="3496" y="5250"/>
                  </a:cubicBezTo>
                  <a:cubicBezTo>
                    <a:pt x="3034" y="5250"/>
                    <a:pt x="2579" y="5072"/>
                    <a:pt x="2227" y="4727"/>
                  </a:cubicBezTo>
                  <a:lnTo>
                    <a:pt x="1239" y="3739"/>
                  </a:lnTo>
                  <a:lnTo>
                    <a:pt x="3787" y="1191"/>
                  </a:lnTo>
                  <a:close/>
                  <a:moveTo>
                    <a:pt x="9288" y="6120"/>
                  </a:moveTo>
                  <a:lnTo>
                    <a:pt x="9633" y="6465"/>
                  </a:lnTo>
                  <a:lnTo>
                    <a:pt x="6513" y="9585"/>
                  </a:lnTo>
                  <a:lnTo>
                    <a:pt x="6168" y="9251"/>
                  </a:lnTo>
                  <a:lnTo>
                    <a:pt x="9109" y="6299"/>
                  </a:lnTo>
                  <a:lnTo>
                    <a:pt x="9288" y="6120"/>
                  </a:lnTo>
                  <a:close/>
                  <a:moveTo>
                    <a:pt x="3525" y="0"/>
                  </a:moveTo>
                  <a:cubicBezTo>
                    <a:pt x="3489" y="0"/>
                    <a:pt x="3442" y="24"/>
                    <a:pt x="3406" y="48"/>
                  </a:cubicBezTo>
                  <a:lnTo>
                    <a:pt x="2180" y="1286"/>
                  </a:lnTo>
                  <a:cubicBezTo>
                    <a:pt x="2120" y="1346"/>
                    <a:pt x="2120" y="1453"/>
                    <a:pt x="2180" y="1512"/>
                  </a:cubicBezTo>
                  <a:cubicBezTo>
                    <a:pt x="2209" y="1542"/>
                    <a:pt x="2248" y="1557"/>
                    <a:pt x="2287" y="1557"/>
                  </a:cubicBezTo>
                  <a:cubicBezTo>
                    <a:pt x="2325" y="1557"/>
                    <a:pt x="2364" y="1542"/>
                    <a:pt x="2394" y="1512"/>
                  </a:cubicBezTo>
                  <a:lnTo>
                    <a:pt x="3525" y="381"/>
                  </a:lnTo>
                  <a:lnTo>
                    <a:pt x="3870" y="715"/>
                  </a:lnTo>
                  <a:lnTo>
                    <a:pt x="3692" y="893"/>
                  </a:lnTo>
                  <a:lnTo>
                    <a:pt x="929" y="3667"/>
                  </a:lnTo>
                  <a:lnTo>
                    <a:pt x="751" y="3846"/>
                  </a:lnTo>
                  <a:lnTo>
                    <a:pt x="406" y="3501"/>
                  </a:lnTo>
                  <a:lnTo>
                    <a:pt x="1953" y="1953"/>
                  </a:lnTo>
                  <a:cubicBezTo>
                    <a:pt x="2013" y="1893"/>
                    <a:pt x="2013" y="1786"/>
                    <a:pt x="1953" y="1727"/>
                  </a:cubicBezTo>
                  <a:cubicBezTo>
                    <a:pt x="1924" y="1697"/>
                    <a:pt x="1882" y="1682"/>
                    <a:pt x="1840" y="1682"/>
                  </a:cubicBezTo>
                  <a:cubicBezTo>
                    <a:pt x="1799" y="1682"/>
                    <a:pt x="1757" y="1697"/>
                    <a:pt x="1727" y="1727"/>
                  </a:cubicBezTo>
                  <a:lnTo>
                    <a:pt x="60" y="3393"/>
                  </a:lnTo>
                  <a:cubicBezTo>
                    <a:pt x="1" y="3453"/>
                    <a:pt x="1" y="3560"/>
                    <a:pt x="60" y="3620"/>
                  </a:cubicBezTo>
                  <a:lnTo>
                    <a:pt x="632" y="4191"/>
                  </a:lnTo>
                  <a:cubicBezTo>
                    <a:pt x="656" y="4215"/>
                    <a:pt x="703" y="4227"/>
                    <a:pt x="751" y="4227"/>
                  </a:cubicBezTo>
                  <a:cubicBezTo>
                    <a:pt x="787" y="4227"/>
                    <a:pt x="834" y="4215"/>
                    <a:pt x="870" y="4191"/>
                  </a:cubicBezTo>
                  <a:lnTo>
                    <a:pt x="1048" y="4013"/>
                  </a:lnTo>
                  <a:lnTo>
                    <a:pt x="2025" y="4989"/>
                  </a:lnTo>
                  <a:cubicBezTo>
                    <a:pt x="2430" y="5394"/>
                    <a:pt x="2971" y="5607"/>
                    <a:pt x="3517" y="5607"/>
                  </a:cubicBezTo>
                  <a:cubicBezTo>
                    <a:pt x="3854" y="5607"/>
                    <a:pt x="4192" y="5526"/>
                    <a:pt x="4501" y="5358"/>
                  </a:cubicBezTo>
                  <a:lnTo>
                    <a:pt x="4644" y="5513"/>
                  </a:lnTo>
                  <a:cubicBezTo>
                    <a:pt x="4394" y="5989"/>
                    <a:pt x="4335" y="6537"/>
                    <a:pt x="4477" y="7061"/>
                  </a:cubicBezTo>
                  <a:cubicBezTo>
                    <a:pt x="4573" y="7406"/>
                    <a:pt x="4763" y="7727"/>
                    <a:pt x="5013" y="7977"/>
                  </a:cubicBezTo>
                  <a:lnTo>
                    <a:pt x="6001" y="8966"/>
                  </a:lnTo>
                  <a:lnTo>
                    <a:pt x="5823" y="9144"/>
                  </a:lnTo>
                  <a:cubicBezTo>
                    <a:pt x="5763" y="9204"/>
                    <a:pt x="5763" y="9311"/>
                    <a:pt x="5823" y="9370"/>
                  </a:cubicBezTo>
                  <a:lnTo>
                    <a:pt x="6394" y="9930"/>
                  </a:lnTo>
                  <a:cubicBezTo>
                    <a:pt x="6418" y="9966"/>
                    <a:pt x="6466" y="9978"/>
                    <a:pt x="6513" y="9978"/>
                  </a:cubicBezTo>
                  <a:cubicBezTo>
                    <a:pt x="6549" y="9978"/>
                    <a:pt x="6585" y="9966"/>
                    <a:pt x="6633" y="9930"/>
                  </a:cubicBezTo>
                  <a:lnTo>
                    <a:pt x="9978" y="6584"/>
                  </a:lnTo>
                  <a:cubicBezTo>
                    <a:pt x="10014" y="6525"/>
                    <a:pt x="10014" y="6418"/>
                    <a:pt x="9966" y="6358"/>
                  </a:cubicBezTo>
                  <a:lnTo>
                    <a:pt x="9395" y="5798"/>
                  </a:lnTo>
                  <a:cubicBezTo>
                    <a:pt x="9365" y="5769"/>
                    <a:pt x="9323" y="5754"/>
                    <a:pt x="9282" y="5754"/>
                  </a:cubicBezTo>
                  <a:cubicBezTo>
                    <a:pt x="9240" y="5754"/>
                    <a:pt x="9198" y="5769"/>
                    <a:pt x="9169" y="5798"/>
                  </a:cubicBezTo>
                  <a:lnTo>
                    <a:pt x="8990" y="5977"/>
                  </a:lnTo>
                  <a:lnTo>
                    <a:pt x="8014" y="4989"/>
                  </a:lnTo>
                  <a:cubicBezTo>
                    <a:pt x="7609" y="4585"/>
                    <a:pt x="7069" y="4375"/>
                    <a:pt x="6524" y="4375"/>
                  </a:cubicBezTo>
                  <a:cubicBezTo>
                    <a:pt x="6186" y="4375"/>
                    <a:pt x="5847" y="4456"/>
                    <a:pt x="5537" y="4620"/>
                  </a:cubicBezTo>
                  <a:lnTo>
                    <a:pt x="5394" y="4465"/>
                  </a:lnTo>
                  <a:cubicBezTo>
                    <a:pt x="5823" y="3655"/>
                    <a:pt x="5668" y="2655"/>
                    <a:pt x="5013" y="2000"/>
                  </a:cubicBezTo>
                  <a:lnTo>
                    <a:pt x="4037" y="1012"/>
                  </a:lnTo>
                  <a:lnTo>
                    <a:pt x="4216" y="834"/>
                  </a:lnTo>
                  <a:cubicBezTo>
                    <a:pt x="4275" y="774"/>
                    <a:pt x="4275" y="679"/>
                    <a:pt x="4216" y="619"/>
                  </a:cubicBezTo>
                  <a:lnTo>
                    <a:pt x="3644" y="48"/>
                  </a:lnTo>
                  <a:cubicBezTo>
                    <a:pt x="3620" y="24"/>
                    <a:pt x="3573" y="0"/>
                    <a:pt x="3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9245;p62"/>
            <p:cNvSpPr/>
            <p:nvPr/>
          </p:nvSpPr>
          <p:spPr>
            <a:xfrm>
              <a:off x="2275327" y="1662448"/>
              <a:ext cx="100066" cy="39434"/>
            </a:xfrm>
            <a:custGeom>
              <a:avLst/>
              <a:gdLst/>
              <a:ahLst/>
              <a:cxnLst/>
              <a:rect l="l" t="t" r="r" b="b"/>
              <a:pathLst>
                <a:path w="3144" h="1239" extrusionOk="0">
                  <a:moveTo>
                    <a:pt x="2632" y="310"/>
                  </a:moveTo>
                  <a:lnTo>
                    <a:pt x="2560" y="417"/>
                  </a:lnTo>
                  <a:cubicBezTo>
                    <a:pt x="2298" y="739"/>
                    <a:pt x="1953" y="917"/>
                    <a:pt x="1596" y="929"/>
                  </a:cubicBezTo>
                  <a:cubicBezTo>
                    <a:pt x="1239" y="929"/>
                    <a:pt x="905" y="774"/>
                    <a:pt x="643" y="477"/>
                  </a:cubicBezTo>
                  <a:cubicBezTo>
                    <a:pt x="643" y="477"/>
                    <a:pt x="584" y="393"/>
                    <a:pt x="512" y="310"/>
                  </a:cubicBezTo>
                  <a:close/>
                  <a:moveTo>
                    <a:pt x="179" y="0"/>
                  </a:moveTo>
                  <a:cubicBezTo>
                    <a:pt x="119" y="0"/>
                    <a:pt x="60" y="24"/>
                    <a:pt x="36" y="84"/>
                  </a:cubicBezTo>
                  <a:cubicBezTo>
                    <a:pt x="0" y="143"/>
                    <a:pt x="12" y="203"/>
                    <a:pt x="48" y="251"/>
                  </a:cubicBezTo>
                  <a:cubicBezTo>
                    <a:pt x="155" y="370"/>
                    <a:pt x="369" y="667"/>
                    <a:pt x="393" y="667"/>
                  </a:cubicBezTo>
                  <a:cubicBezTo>
                    <a:pt x="703" y="1036"/>
                    <a:pt x="1119" y="1239"/>
                    <a:pt x="1560" y="1239"/>
                  </a:cubicBezTo>
                  <a:lnTo>
                    <a:pt x="1596" y="1239"/>
                  </a:lnTo>
                  <a:cubicBezTo>
                    <a:pt x="2060" y="1215"/>
                    <a:pt x="2489" y="1001"/>
                    <a:pt x="2810" y="596"/>
                  </a:cubicBezTo>
                  <a:lnTo>
                    <a:pt x="3096" y="239"/>
                  </a:lnTo>
                  <a:cubicBezTo>
                    <a:pt x="3132" y="203"/>
                    <a:pt x="3144" y="143"/>
                    <a:pt x="3108" y="84"/>
                  </a:cubicBezTo>
                  <a:cubicBezTo>
                    <a:pt x="3084" y="24"/>
                    <a:pt x="3024" y="0"/>
                    <a:pt x="2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9246;p62"/>
            <p:cNvSpPr/>
            <p:nvPr/>
          </p:nvSpPr>
          <p:spPr>
            <a:xfrm>
              <a:off x="2371192" y="1745422"/>
              <a:ext cx="101211" cy="60663"/>
            </a:xfrm>
            <a:custGeom>
              <a:avLst/>
              <a:gdLst/>
              <a:ahLst/>
              <a:cxnLst/>
              <a:rect l="l" t="t" r="r" b="b"/>
              <a:pathLst>
                <a:path w="3180" h="1906" extrusionOk="0">
                  <a:moveTo>
                    <a:pt x="155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513"/>
                    <a:pt x="239" y="787"/>
                    <a:pt x="274" y="834"/>
                  </a:cubicBezTo>
                  <a:lnTo>
                    <a:pt x="1298" y="1858"/>
                  </a:lnTo>
                  <a:cubicBezTo>
                    <a:pt x="1334" y="1882"/>
                    <a:pt x="1382" y="1906"/>
                    <a:pt x="1429" y="1906"/>
                  </a:cubicBezTo>
                  <a:cubicBezTo>
                    <a:pt x="1465" y="1906"/>
                    <a:pt x="1501" y="1882"/>
                    <a:pt x="1548" y="1858"/>
                  </a:cubicBezTo>
                  <a:lnTo>
                    <a:pt x="3120" y="275"/>
                  </a:lnTo>
                  <a:cubicBezTo>
                    <a:pt x="3168" y="215"/>
                    <a:pt x="3180" y="156"/>
                    <a:pt x="3156" y="96"/>
                  </a:cubicBezTo>
                  <a:cubicBezTo>
                    <a:pt x="3120" y="37"/>
                    <a:pt x="3060" y="1"/>
                    <a:pt x="3001" y="1"/>
                  </a:cubicBezTo>
                  <a:lnTo>
                    <a:pt x="1584" y="1"/>
                  </a:lnTo>
                  <a:cubicBezTo>
                    <a:pt x="1501" y="1"/>
                    <a:pt x="1429" y="72"/>
                    <a:pt x="1429" y="156"/>
                  </a:cubicBezTo>
                  <a:cubicBezTo>
                    <a:pt x="1429" y="251"/>
                    <a:pt x="1501" y="322"/>
                    <a:pt x="1584" y="322"/>
                  </a:cubicBezTo>
                  <a:lnTo>
                    <a:pt x="2620" y="322"/>
                  </a:lnTo>
                  <a:lnTo>
                    <a:pt x="1429" y="1513"/>
                  </a:lnTo>
                  <a:lnTo>
                    <a:pt x="513" y="608"/>
                  </a:lnTo>
                  <a:cubicBezTo>
                    <a:pt x="501" y="596"/>
                    <a:pt x="393" y="489"/>
                    <a:pt x="358" y="322"/>
                  </a:cubicBezTo>
                  <a:lnTo>
                    <a:pt x="965" y="322"/>
                  </a:lnTo>
                  <a:cubicBezTo>
                    <a:pt x="1048" y="322"/>
                    <a:pt x="1132" y="251"/>
                    <a:pt x="1132" y="156"/>
                  </a:cubicBezTo>
                  <a:cubicBezTo>
                    <a:pt x="1132" y="72"/>
                    <a:pt x="1048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1662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0000" y="153826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layfair Display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Karakter pojma OS prema ZJN  </a:t>
            </a:r>
            <a:br>
              <a:rPr kumimoji="0" lang="en-US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</a:b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1B5C">
                    <a:lumMod val="90000"/>
                    <a:lumOff val="10000"/>
                  </a:srgbClr>
                </a:solidFill>
                <a:effectLst/>
                <a:uLnTx/>
                <a:uFillTx/>
                <a:latin typeface="Playfair Display"/>
                <a:sym typeface="Playfair Display"/>
              </a:rPr>
              <a:t>savjetodavno mišljenje AJN</a:t>
            </a: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001B5C">
                  <a:lumMod val="90000"/>
                  <a:lumOff val="10000"/>
                </a:srgbClr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20000" y="2819105"/>
            <a:ext cx="7704000" cy="3073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1524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 Light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“ Na osnovu OS, UO će posljedično imati pravo da tokom cijelog ugovornog perioda zaključuje ugovore sa uspješnim ponuđačem bez primjene postupaka utvrđenih u ZJN, u pogledu svakog od ugovora koji su dodjeljeni/zaključeni na osnovu OS.</a:t>
            </a:r>
          </a:p>
          <a:p>
            <a:pPr marL="1524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 Light"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  <a:p>
            <a:pPr marL="1524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 Light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OS sam po sebi ne utvrđuje ugovor o nabavci bilo čega. On čak ne obećava da će od dobavljača biti traženo da nešto isporuči/izvrši/izvede. On samo podrazumjeva da ako UO bude potrebno nešto što je predmet OS, onda će UO pristupiti jednom ili više dobavljača sa kojim/kojima je zaključen OS, i već u zavisnosti od toga da li se pojedinačni ugovori dodjeljuju/zaključuju na osnovu tačke a) ili b) stava (5) člana 32. ZJN dodjeliti/zaključiti ugovor o nabavci određene količine/obima onoga što je predmet OS sa najpovoljnijim ponuđačem/grupom ponuđača, pod uslovima koji su utvrđeni u OS, a kada nastaje obaveza nabavke predmeta ugovora dodjeljenog/zaključenog na osnovu OS u skladu sa odredbama tog ugovora pod uslovima iz OS, gdje ukoliko se dodjeljuje/zaključuje više odvojenih pojedinačnih ugovora na osnovu OS u istima se određuju svi detalji/aspekti nabavke koja će se vršiti po odredbama tih pojedinačnih ugovora, a pod uslovima iz OS”.</a:t>
            </a:r>
            <a:endParaRPr kumimoji="0" lang="sr-Latn-R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</p:txBody>
      </p:sp>
    </p:spTree>
    <p:extLst>
      <p:ext uri="{BB962C8B-B14F-4D97-AF65-F5344CB8AC3E}">
        <p14:creationId xmlns:p14="http://schemas.microsoft.com/office/powerpoint/2010/main" val="3974602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0000" y="2356878"/>
            <a:ext cx="7704000" cy="2326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Da li rok trajanja ugovora zaklj</a:t>
            </a:r>
            <a:r>
              <a:rPr lang="sr-Latn-RS" smtClean="0"/>
              <a:t>učenog na osnovu OS može biti duži od roka na koji je zaključen OS?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829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7;p34"/>
          <p:cNvSpPr txBox="1">
            <a:spLocks/>
          </p:cNvSpPr>
          <p:nvPr/>
        </p:nvSpPr>
        <p:spPr>
          <a:xfrm>
            <a:off x="720000" y="173767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layfair Display"/>
              <a:buNone/>
              <a:tabLst/>
              <a:defRPr/>
            </a:pPr>
            <a:r>
              <a:rPr kumimoji="0" lang="sr-Latn-RS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VRSTE UGOVORA O JAVNOJ NABAVCI</a:t>
            </a:r>
            <a:endParaRPr kumimoji="0" lang="sr-Latn-R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3" name="Google Shape;398;p34"/>
          <p:cNvSpPr txBox="1">
            <a:spLocks/>
          </p:cNvSpPr>
          <p:nvPr/>
        </p:nvSpPr>
        <p:spPr>
          <a:xfrm>
            <a:off x="845778" y="3834277"/>
            <a:ext cx="22302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ebas Neue"/>
              <a:buNone/>
              <a:tabLst/>
              <a:defRPr/>
            </a:pPr>
            <a:endParaRPr kumimoji="0" lang="sr-Latn-R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sym typeface="Playfair Displ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ebas Neue"/>
              <a:buNone/>
              <a:tabLst/>
              <a:defRPr/>
            </a:pPr>
            <a:endParaRPr kumimoji="0" lang="sr-Latn-R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sym typeface="Playfair Displ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ebas Neue"/>
              <a:buNone/>
              <a:tabLst/>
              <a:defRPr/>
            </a:pPr>
            <a:r>
              <a:rPr kumimoji="0" lang="sr-Latn-R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Ugovor o javnoj nabavci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ebas Neue"/>
              <a:buNone/>
              <a:tabLst/>
              <a:defRPr/>
            </a:pPr>
            <a:r>
              <a:rPr kumimoji="0" lang="sr-Latn-R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ROBE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4" name="Google Shape;399;p34"/>
          <p:cNvSpPr txBox="1">
            <a:spLocks/>
          </p:cNvSpPr>
          <p:nvPr/>
        </p:nvSpPr>
        <p:spPr>
          <a:xfrm>
            <a:off x="3456901" y="3834277"/>
            <a:ext cx="22302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ebas Neue"/>
              <a:buNone/>
              <a:tabLst/>
              <a:defRPr/>
            </a:pPr>
            <a:r>
              <a:rPr kumimoji="0" lang="sr-Latn-R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Ugovor o javnoj nabavci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ebas Neue"/>
              <a:buNone/>
              <a:tabLst/>
              <a:defRPr/>
            </a:pPr>
            <a:r>
              <a:rPr kumimoji="0" lang="sr-Latn-R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USLUGA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5" name="Google Shape;400;p34"/>
          <p:cNvSpPr txBox="1">
            <a:spLocks/>
          </p:cNvSpPr>
          <p:nvPr/>
        </p:nvSpPr>
        <p:spPr>
          <a:xfrm>
            <a:off x="845776" y="4292098"/>
            <a:ext cx="2230200" cy="1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tkinson Hyperlegible"/>
              <a:buNone/>
              <a:tabLst/>
              <a:defRPr/>
            </a:pPr>
            <a: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Ugovor čiji je predmet kupovina, lizing, najam ili kupovina na otplatu sa ili bez mogućnosti kupovine robe. Ugovor može kao sporedni predmt obuhvatiti poslove postavljanja i instalacije.</a:t>
            </a:r>
            <a:endParaRPr kumimoji="0" lang="sr-Latn-R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</p:txBody>
      </p:sp>
      <p:sp>
        <p:nvSpPr>
          <p:cNvPr id="6" name="Google Shape;401;p34"/>
          <p:cNvSpPr txBox="1">
            <a:spLocks/>
          </p:cNvSpPr>
          <p:nvPr/>
        </p:nvSpPr>
        <p:spPr>
          <a:xfrm>
            <a:off x="3456897" y="4292098"/>
            <a:ext cx="2230200" cy="1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tkinson Hyperlegible"/>
              <a:buNone/>
              <a:tabLst/>
              <a:defRPr/>
            </a:pPr>
            <a: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Ugovor čiji je predmet pružanje usluga, osim onih iz alineje 3) tačke a) stava 1) člana 2. ZJN.</a:t>
            </a:r>
            <a:endParaRPr kumimoji="0" lang="sr-Latn-R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</p:txBody>
      </p:sp>
      <p:sp>
        <p:nvSpPr>
          <p:cNvPr id="7" name="Google Shape;402;p34"/>
          <p:cNvSpPr txBox="1">
            <a:spLocks/>
          </p:cNvSpPr>
          <p:nvPr/>
        </p:nvSpPr>
        <p:spPr>
          <a:xfrm>
            <a:off x="6068024" y="4292098"/>
            <a:ext cx="2230200" cy="1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tkinson Hyperlegible"/>
              <a:buNone/>
              <a:tabLst/>
              <a:defRPr/>
            </a:pPr>
            <a: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Ugovor čiji je predmet projektovanje i izvođenje radova koji se odnose na jednu ili više djelatnosti utvrđenih u Aneksu I koji je sastavni dio ZJN ili izvođenje radova bilo kojim sredstvima, koji odgovaraju zahtjevima koje je naveo UO.</a:t>
            </a:r>
            <a:endParaRPr kumimoji="0" lang="sr-Latn-R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</p:txBody>
      </p:sp>
      <p:sp>
        <p:nvSpPr>
          <p:cNvPr id="8" name="Google Shape;403;p34"/>
          <p:cNvSpPr txBox="1">
            <a:spLocks/>
          </p:cNvSpPr>
          <p:nvPr/>
        </p:nvSpPr>
        <p:spPr>
          <a:xfrm>
            <a:off x="6068023" y="3834277"/>
            <a:ext cx="22302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ebas Neue"/>
              <a:buNone/>
              <a:tabLst/>
              <a:defRPr/>
            </a:pPr>
            <a:r>
              <a:rPr kumimoji="0" lang="sr-Latn-R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Ugovor o javnoj nabavci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ebas Neue"/>
              <a:buNone/>
              <a:tabLst/>
              <a:defRPr/>
            </a:pPr>
            <a:r>
              <a:rPr kumimoji="0" lang="sr-Latn-R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RADOVA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9" name="Google Shape;404;p34"/>
          <p:cNvSpPr txBox="1">
            <a:spLocks/>
          </p:cNvSpPr>
          <p:nvPr/>
        </p:nvSpPr>
        <p:spPr>
          <a:xfrm>
            <a:off x="921976" y="2720176"/>
            <a:ext cx="734700" cy="539400"/>
          </a:xfrm>
          <a:prstGeom prst="rect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layfair Display"/>
              <a:buNone/>
              <a:tabLst/>
              <a:defRPr/>
            </a:pPr>
            <a:r>
              <a:rPr kumimoji="0" lang="en" sz="3000" b="1" i="0" u="none" strike="noStrike" kern="0" cap="none" spc="0" normalizeH="0" baseline="0" noProof="0" smtClean="0">
                <a:ln>
                  <a:noFill/>
                </a:ln>
                <a:solidFill>
                  <a:srgbClr val="001B5C"/>
                </a:solidFill>
                <a:effectLst/>
                <a:uLnTx/>
                <a:uFillTx/>
                <a:latin typeface="Playfair Display"/>
                <a:sym typeface="Playfair Display"/>
              </a:rPr>
              <a:t>01</a:t>
            </a:r>
            <a:endParaRPr kumimoji="0" lang="en" sz="3000" b="1" i="0" u="none" strike="noStrike" kern="0" cap="none" spc="0" normalizeH="0" baseline="0" noProof="0">
              <a:ln>
                <a:noFill/>
              </a:ln>
              <a:solidFill>
                <a:srgbClr val="001B5C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10" name="Google Shape;405;p34"/>
          <p:cNvSpPr txBox="1">
            <a:spLocks/>
          </p:cNvSpPr>
          <p:nvPr/>
        </p:nvSpPr>
        <p:spPr>
          <a:xfrm>
            <a:off x="3533101" y="2720183"/>
            <a:ext cx="734700" cy="539400"/>
          </a:xfrm>
          <a:prstGeom prst="rect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layfair Display"/>
              <a:buNone/>
              <a:tabLst/>
              <a:defRPr/>
            </a:pPr>
            <a:r>
              <a:rPr kumimoji="0" lang="en" sz="3000" b="1" i="0" u="none" strike="noStrike" kern="0" cap="none" spc="0" normalizeH="0" baseline="0" noProof="0" smtClean="0">
                <a:ln>
                  <a:noFill/>
                </a:ln>
                <a:solidFill>
                  <a:srgbClr val="001B5C"/>
                </a:solidFill>
                <a:effectLst/>
                <a:uLnTx/>
                <a:uFillTx/>
                <a:latin typeface="Playfair Display"/>
                <a:sym typeface="Playfair Display"/>
              </a:rPr>
              <a:t>02</a:t>
            </a:r>
            <a:endParaRPr kumimoji="0" lang="en" sz="3000" b="1" i="0" u="none" strike="noStrike" kern="0" cap="none" spc="0" normalizeH="0" baseline="0" noProof="0">
              <a:ln>
                <a:noFill/>
              </a:ln>
              <a:solidFill>
                <a:srgbClr val="001B5C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11" name="Google Shape;406;p34"/>
          <p:cNvSpPr txBox="1">
            <a:spLocks/>
          </p:cNvSpPr>
          <p:nvPr/>
        </p:nvSpPr>
        <p:spPr>
          <a:xfrm>
            <a:off x="6144226" y="2720183"/>
            <a:ext cx="734700" cy="539400"/>
          </a:xfrm>
          <a:prstGeom prst="rect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layfair Display"/>
              <a:buNone/>
              <a:tabLst/>
              <a:defRPr/>
            </a:pPr>
            <a:r>
              <a:rPr kumimoji="0" lang="en" sz="3000" b="1" i="0" u="none" strike="noStrike" kern="0" cap="none" spc="0" normalizeH="0" baseline="0" noProof="0" smtClean="0">
                <a:ln>
                  <a:noFill/>
                </a:ln>
                <a:solidFill>
                  <a:srgbClr val="001B5C"/>
                </a:solidFill>
                <a:effectLst/>
                <a:uLnTx/>
                <a:uFillTx/>
                <a:latin typeface="Playfair Display"/>
                <a:sym typeface="Playfair Display"/>
              </a:rPr>
              <a:t>03</a:t>
            </a:r>
            <a:endParaRPr kumimoji="0" lang="en" sz="3000" b="1" i="0" u="none" strike="noStrike" kern="0" cap="none" spc="0" normalizeH="0" baseline="0" noProof="0">
              <a:ln>
                <a:noFill/>
              </a:ln>
              <a:solidFill>
                <a:srgbClr val="001B5C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964835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9840" y="1274966"/>
            <a:ext cx="6212394" cy="756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Ugovor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o </a:t>
            </a:r>
            <a:r>
              <a:rPr lang="en-US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javnoj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nabavci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ROBE</a:t>
            </a:r>
            <a:endParaRPr lang="sr-Latn-RS" dirty="0">
              <a:solidFill>
                <a:sysClr val="windowText" lastClr="00000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629840" y="2368042"/>
            <a:ext cx="4320531" cy="3640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Glavni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predmet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ugovora</a:t>
            </a: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Kupovina</a:t>
            </a:r>
            <a:endParaRPr kumimoji="0" lang="sr-Cyrl-RS" sz="20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Lizing</a:t>
            </a:r>
            <a:endParaRPr kumimoji="0" lang="sr-Cyrl-RS" sz="20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Najam</a:t>
            </a:r>
            <a:endParaRPr kumimoji="0" lang="sr-Cyrl-RS" sz="20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Kupovina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otplatu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ili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bez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mogućosti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kupovine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robe</a:t>
            </a:r>
            <a:endParaRPr kumimoji="0" lang="sr-Cyrl-RS" sz="20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Sporedni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predmet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ugovora</a:t>
            </a:r>
            <a:r>
              <a:rPr kumimoji="0" lang="sr-Cyrl-R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Postavljanje</a:t>
            </a:r>
            <a:endParaRPr kumimoji="0" lang="sr-Cyrl-RS" sz="20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Instalacija</a:t>
            </a:r>
            <a:endParaRPr kumimoji="0" lang="sr-Cyrl-RS" sz="20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r-Latn-R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2" descr="Procurement and asset management, manage or purchasing company equipments,  goods and service, audit and checking price and depreciation, businessman  procurement manager checking supply assets. 4112281 Vector Art at Vecteez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10" y="2816756"/>
            <a:ext cx="4115048" cy="274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812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9840" y="1471434"/>
            <a:ext cx="6212394" cy="756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Ugovor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o </a:t>
            </a:r>
            <a:r>
              <a:rPr lang="en-US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javnoj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nabavci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USLUGA</a:t>
            </a:r>
            <a:endParaRPr lang="sr-Latn-RS" dirty="0">
              <a:solidFill>
                <a:sysClr val="windowText" lastClr="00000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629840" y="2564510"/>
            <a:ext cx="3900119" cy="3640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Predmet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ugovora</a:t>
            </a: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Pružanje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svih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usluga</a:t>
            </a:r>
            <a:endParaRPr kumimoji="0" lang="sr-Cyrl-RS" sz="20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Osim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onih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iz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alineje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3)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tačke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a) stave (1)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člana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2. ZJN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koje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u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vezi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ugovorima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o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javnoj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nabavci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radova</a:t>
            </a:r>
            <a:endParaRPr kumimoji="0" lang="sr-Cyrl-R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Poseban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postupak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dodjele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ugovora</a:t>
            </a:r>
            <a:r>
              <a:rPr kumimoji="0" lang="sr-Cyrl-R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Usluge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iz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Aneksa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II</a:t>
            </a:r>
            <a:endParaRPr kumimoji="0" lang="sr-Cyrl-RS" sz="20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r-Latn-R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582" y="2918494"/>
            <a:ext cx="4629150" cy="362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86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9840" y="1314064"/>
            <a:ext cx="6212394" cy="756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Ugovor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o </a:t>
            </a:r>
            <a:r>
              <a:rPr lang="en-US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javnoj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nabavci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RADOVA</a:t>
            </a:r>
            <a:endParaRPr lang="sr-Latn-RS" dirty="0">
              <a:solidFill>
                <a:sysClr val="windowText" lastClr="00000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629840" y="2407140"/>
            <a:ext cx="4142991" cy="4088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Predmet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ugovora</a:t>
            </a: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Projektovanje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izvođenje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radova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koji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se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odnose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jednu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ili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više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djelatnosti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utvrđenih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u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Aneksu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I</a:t>
            </a:r>
            <a:endParaRPr kumimoji="0" lang="sr-Cyrl-RS" sz="20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Izvođenje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radova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bilo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koji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sredstvima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koji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odgovaraju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zahtjevima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koje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je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naveo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UO</a:t>
            </a:r>
            <a:endParaRPr kumimoji="0" lang="sr-Cyrl-RS" sz="20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Pojam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radova</a:t>
            </a:r>
            <a:r>
              <a:rPr kumimoji="0" lang="sr-Cyrl-R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Rezultat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gradnje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ili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građevinskih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radova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uzet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u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cjelini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koji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je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sam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sebi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dovoljan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za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ispunjenje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neke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ekonomske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ili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tehničke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funkcije</a:t>
            </a:r>
            <a:r>
              <a:rPr kumimoji="0" lang="sr-Cyrl-R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r-Latn-R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2" descr="Public Procurement in India – An Introduction - iPlea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450" y="2949026"/>
            <a:ext cx="4090452" cy="271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06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1;p30"/>
          <p:cNvSpPr txBox="1">
            <a:spLocks/>
          </p:cNvSpPr>
          <p:nvPr/>
        </p:nvSpPr>
        <p:spPr>
          <a:xfrm>
            <a:off x="720000" y="172716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layfair Display"/>
              <a:buNone/>
              <a:tabLst/>
              <a:defRPr/>
            </a:pPr>
            <a:r>
              <a:rPr kumimoji="0" lang="sr-Latn-RS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SADRŽAJ</a:t>
            </a:r>
            <a:endParaRPr kumimoji="0" lang="sr-Latn-R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3" name="Google Shape;312;p30"/>
          <p:cNvSpPr txBox="1">
            <a:spLocks/>
          </p:cNvSpPr>
          <p:nvPr/>
        </p:nvSpPr>
        <p:spPr>
          <a:xfrm>
            <a:off x="527413" y="2773219"/>
            <a:ext cx="734700" cy="630900"/>
          </a:xfrm>
          <a:prstGeom prst="rect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layfair Display"/>
              <a:buNone/>
              <a:tabLst/>
              <a:defRPr/>
            </a:pPr>
            <a:r>
              <a:rPr kumimoji="0" lang="en" sz="3000" b="1" i="0" u="none" strike="noStrike" kern="0" cap="none" spc="0" normalizeH="0" baseline="0" noProof="0" smtClean="0">
                <a:ln>
                  <a:noFill/>
                </a:ln>
                <a:solidFill>
                  <a:srgbClr val="001B5C"/>
                </a:solidFill>
                <a:effectLst/>
                <a:uLnTx/>
                <a:uFillTx/>
                <a:latin typeface="Playfair Display"/>
                <a:sym typeface="Playfair Display"/>
              </a:rPr>
              <a:t>01</a:t>
            </a:r>
            <a:endParaRPr kumimoji="0" lang="en" sz="3000" b="1" i="0" u="none" strike="noStrike" kern="0" cap="none" spc="0" normalizeH="0" baseline="0" noProof="0">
              <a:ln>
                <a:noFill/>
              </a:ln>
              <a:solidFill>
                <a:srgbClr val="001B5C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4" name="Google Shape;316;p30"/>
          <p:cNvSpPr txBox="1">
            <a:spLocks/>
          </p:cNvSpPr>
          <p:nvPr/>
        </p:nvSpPr>
        <p:spPr>
          <a:xfrm>
            <a:off x="4890805" y="2773227"/>
            <a:ext cx="734700" cy="630900"/>
          </a:xfrm>
          <a:prstGeom prst="rect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layfair Display"/>
              <a:buNone/>
              <a:tabLst/>
              <a:defRPr/>
            </a:pPr>
            <a:r>
              <a:rPr kumimoji="0" lang="en" sz="3000" b="1" i="0" u="none" strike="noStrike" kern="0" cap="none" spc="0" normalizeH="0" baseline="0" noProof="0" smtClean="0">
                <a:ln>
                  <a:noFill/>
                </a:ln>
                <a:solidFill>
                  <a:srgbClr val="001B5C"/>
                </a:solidFill>
                <a:effectLst/>
                <a:uLnTx/>
                <a:uFillTx/>
                <a:latin typeface="Playfair Display"/>
                <a:sym typeface="Playfair Display"/>
              </a:rPr>
              <a:t>02</a:t>
            </a:r>
            <a:endParaRPr kumimoji="0" lang="en" sz="3000" b="1" i="0" u="none" strike="noStrike" kern="0" cap="none" spc="0" normalizeH="0" baseline="0" noProof="0" dirty="0">
              <a:ln>
                <a:noFill/>
              </a:ln>
              <a:solidFill>
                <a:srgbClr val="001B5C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5" name="Google Shape;318;p30"/>
          <p:cNvSpPr txBox="1">
            <a:spLocks/>
          </p:cNvSpPr>
          <p:nvPr/>
        </p:nvSpPr>
        <p:spPr>
          <a:xfrm>
            <a:off x="1278891" y="2764785"/>
            <a:ext cx="3347048" cy="724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ebas Neue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Ugovori o javnim nabavkama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6" name="Google Shape;320;p30"/>
          <p:cNvSpPr txBox="1">
            <a:spLocks/>
          </p:cNvSpPr>
          <p:nvPr/>
        </p:nvSpPr>
        <p:spPr>
          <a:xfrm>
            <a:off x="5642283" y="2906301"/>
            <a:ext cx="2861598" cy="56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ebas Neue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Garancije uz ponudu / ugovor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2113" y="3668402"/>
            <a:ext cx="3750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Pravna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priroda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ugovora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o JN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Relevantna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zakonska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regulative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Pojam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vrste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predmet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ugovora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o JN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Pojam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osnovne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karakteristike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OS,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te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ugovora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zaključenih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na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osnovu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OS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Zaključenje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ugovora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izmjene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raskid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realizacija</a:t>
            </a:r>
            <a:endParaRPr lang="en-US" sz="14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Nevažnost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ugovora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o JN</a:t>
            </a:r>
            <a:endParaRPr lang="sr-Latn-R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2283" y="3786936"/>
            <a:ext cx="30953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Vrste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garancija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Forma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garancija</a:t>
            </a:r>
            <a:endParaRPr lang="en-US" sz="14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Sadržaj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izgled</a:t>
            </a:r>
            <a:endParaRPr lang="en-US" sz="14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Visina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garancija</a:t>
            </a:r>
            <a:endParaRPr lang="en-US" sz="14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Koje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ugovorne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obaveze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se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mogu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obezbijediti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garandijama</a:t>
            </a:r>
            <a:endParaRPr lang="en-US" sz="14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Način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dostavljanja</a:t>
            </a:r>
            <a:endParaRPr lang="en-US" sz="14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Prava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obaveze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UO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ponuđača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koja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proizilaze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iz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dostavljenih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garancija</a:t>
            </a:r>
            <a:endParaRPr lang="en-US" sz="14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Praksa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rada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UO</a:t>
            </a:r>
            <a:endParaRPr lang="sr-Latn-R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8453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9;p31"/>
          <p:cNvSpPr txBox="1">
            <a:spLocks/>
          </p:cNvSpPr>
          <p:nvPr/>
        </p:nvSpPr>
        <p:spPr>
          <a:xfrm>
            <a:off x="4060273" y="2392405"/>
            <a:ext cx="442938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layfair Display"/>
              <a:buNone/>
              <a:tabLst/>
              <a:defRPr/>
            </a:pPr>
            <a:r>
              <a:rPr kumimoji="0" lang="sr-Latn-RS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USLOVI I ELEMENTI UGOVORA</a:t>
            </a:r>
            <a:endParaRPr kumimoji="0" lang="sr-Latn-R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3" name="Google Shape;330;p31"/>
          <p:cNvSpPr txBox="1">
            <a:spLocks/>
          </p:cNvSpPr>
          <p:nvPr/>
        </p:nvSpPr>
        <p:spPr>
          <a:xfrm>
            <a:off x="4060273" y="3216355"/>
            <a:ext cx="4974670" cy="188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tkinson Hyperlegible"/>
              <a:buChar char="●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NAVODE SE U:</a:t>
            </a:r>
          </a:p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Atkinson Hyperlegible"/>
              <a:buChar char="●"/>
              <a:tabLst/>
              <a:defRPr/>
            </a:pPr>
            <a:r>
              <a:rPr kumimoji="0" lang="sr-Latn-R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Dokumentaciji o nabavci i</a:t>
            </a:r>
          </a:p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Atkinson Hyperlegible"/>
              <a:buChar char="●"/>
              <a:tabLst/>
              <a:defRPr/>
            </a:pPr>
            <a:r>
              <a:rPr kumimoji="0" lang="sr-Latn-R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Ugovoru o javnoj nabavci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Atkinson Hyperlegible"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NA JASAN, PRECIZAN I NEDVOSMISLEN NAČIN!</a:t>
            </a:r>
            <a:endParaRPr kumimoji="0" lang="sr-Latn-R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</p:txBody>
      </p:sp>
      <p:grpSp>
        <p:nvGrpSpPr>
          <p:cNvPr id="4" name="Google Shape;331;p31"/>
          <p:cNvGrpSpPr/>
          <p:nvPr/>
        </p:nvGrpSpPr>
        <p:grpSpPr>
          <a:xfrm rot="5400000">
            <a:off x="1075110" y="107560"/>
            <a:ext cx="1541149" cy="4289929"/>
            <a:chOff x="-22726" y="-218155"/>
            <a:chExt cx="1929330" cy="5370467"/>
          </a:xfrm>
        </p:grpSpPr>
        <p:pic>
          <p:nvPicPr>
            <p:cNvPr id="5" name="Google Shape;332;p31"/>
            <p:cNvPicPr preferRelativeResize="0"/>
            <p:nvPr/>
          </p:nvPicPr>
          <p:blipFill rotWithShape="1">
            <a:blip r:embed="rId2">
              <a:alphaModFix/>
            </a:blip>
            <a:srcRect l="5517" t="-5104" b="30035"/>
            <a:stretch/>
          </p:blipFill>
          <p:spPr>
            <a:xfrm rot="5400000">
              <a:off x="-361014" y="877812"/>
              <a:ext cx="2605925" cy="192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333;p31"/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 rot="5400000">
              <a:off x="-487394" y="1982825"/>
              <a:ext cx="2190249" cy="121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334;p31"/>
            <p:cNvPicPr preferRelativeResize="0"/>
            <p:nvPr/>
          </p:nvPicPr>
          <p:blipFill rotWithShape="1">
            <a:blip r:embed="rId2">
              <a:alphaModFix/>
            </a:blip>
            <a:srcRect t="4102" b="50813"/>
            <a:stretch/>
          </p:blipFill>
          <p:spPr>
            <a:xfrm rot="5400000">
              <a:off x="-838218" y="3098915"/>
              <a:ext cx="2891885" cy="121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335;p31"/>
            <p:cNvPicPr preferRelativeResize="0"/>
            <p:nvPr/>
          </p:nvPicPr>
          <p:blipFill rotWithShape="1">
            <a:blip r:embed="rId2">
              <a:alphaModFix/>
            </a:blip>
            <a:srcRect l="5517" t="-5104" b="30035"/>
            <a:stretch/>
          </p:blipFill>
          <p:spPr>
            <a:xfrm rot="5400000">
              <a:off x="-288575" y="3041699"/>
              <a:ext cx="2048200" cy="151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336;p31"/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 rot="5400000">
              <a:off x="-358012" y="2865168"/>
              <a:ext cx="1580494" cy="876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337;p31"/>
            <p:cNvPicPr preferRelativeResize="0"/>
            <p:nvPr/>
          </p:nvPicPr>
          <p:blipFill rotWithShape="1">
            <a:blip r:embed="rId2">
              <a:alphaModFix/>
            </a:blip>
            <a:srcRect t="4102" b="50813"/>
            <a:stretch/>
          </p:blipFill>
          <p:spPr>
            <a:xfrm rot="5400000">
              <a:off x="-611169" y="3670544"/>
              <a:ext cx="2086798" cy="876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338;p31"/>
            <p:cNvPicPr preferRelativeResize="0"/>
            <p:nvPr/>
          </p:nvPicPr>
          <p:blipFill rotWithShape="1">
            <a:blip r:embed="rId2">
              <a:alphaModFix/>
            </a:blip>
            <a:srcRect l="5518" t="-5104" r="50852" b="30035"/>
            <a:stretch/>
          </p:blipFill>
          <p:spPr>
            <a:xfrm rot="5400000">
              <a:off x="299210" y="3435074"/>
              <a:ext cx="1067033" cy="17108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339;p31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>
              <a:off x="-380108" y="4181573"/>
              <a:ext cx="1328116" cy="613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340;p31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>
              <a:off x="168668" y="4181573"/>
              <a:ext cx="1328116" cy="613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341;p31"/>
            <p:cNvPicPr preferRelativeResize="0"/>
            <p:nvPr/>
          </p:nvPicPr>
          <p:blipFill rotWithShape="1">
            <a:blip r:embed="rId2">
              <a:alphaModFix/>
            </a:blip>
            <a:srcRect l="35435" t="1038" r="12098" b="47015"/>
            <a:stretch/>
          </p:blipFill>
          <p:spPr>
            <a:xfrm rot="5400000">
              <a:off x="-212794" y="-28057"/>
              <a:ext cx="2309495" cy="192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342;p31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>
              <a:off x="-230383" y="1816890"/>
              <a:ext cx="771750" cy="35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343;p31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>
              <a:off x="-517999" y="2755704"/>
              <a:ext cx="1840503" cy="849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344;p31"/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 rot="5400000">
              <a:off x="-311303" y="3493776"/>
              <a:ext cx="1296169" cy="7190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" name="Google Shape;345;p31"/>
          <p:cNvGrpSpPr/>
          <p:nvPr/>
        </p:nvGrpSpPr>
        <p:grpSpPr>
          <a:xfrm rot="-5400000">
            <a:off x="6510233" y="3983710"/>
            <a:ext cx="1665020" cy="3618460"/>
            <a:chOff x="-22726" y="12"/>
            <a:chExt cx="2370810" cy="5152300"/>
          </a:xfrm>
        </p:grpSpPr>
        <p:pic>
          <p:nvPicPr>
            <p:cNvPr id="19" name="Google Shape;346;p31"/>
            <p:cNvPicPr preferRelativeResize="0"/>
            <p:nvPr/>
          </p:nvPicPr>
          <p:blipFill rotWithShape="1">
            <a:blip r:embed="rId2">
              <a:alphaModFix/>
            </a:blip>
            <a:srcRect l="5517" t="-5104" b="30035"/>
            <a:stretch/>
          </p:blipFill>
          <p:spPr>
            <a:xfrm rot="5400000">
              <a:off x="-361014" y="877812"/>
              <a:ext cx="2605925" cy="192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347;p31"/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 rot="5400000">
              <a:off x="-487394" y="1982825"/>
              <a:ext cx="2190249" cy="121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348;p31"/>
            <p:cNvPicPr preferRelativeResize="0"/>
            <p:nvPr/>
          </p:nvPicPr>
          <p:blipFill rotWithShape="1">
            <a:blip r:embed="rId2">
              <a:alphaModFix/>
            </a:blip>
            <a:srcRect t="4102" b="50813"/>
            <a:stretch/>
          </p:blipFill>
          <p:spPr>
            <a:xfrm rot="5400000">
              <a:off x="-838218" y="3098916"/>
              <a:ext cx="2891885" cy="121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349;p31"/>
            <p:cNvPicPr preferRelativeResize="0"/>
            <p:nvPr/>
          </p:nvPicPr>
          <p:blipFill rotWithShape="1">
            <a:blip r:embed="rId2">
              <a:alphaModFix/>
            </a:blip>
            <a:srcRect l="5516" t="-5104" r="37551" b="30035"/>
            <a:stretch/>
          </p:blipFill>
          <p:spPr>
            <a:xfrm rot="5400000">
              <a:off x="197874" y="2998120"/>
              <a:ext cx="1929638" cy="2370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350;p31"/>
            <p:cNvPicPr preferRelativeResize="0"/>
            <p:nvPr/>
          </p:nvPicPr>
          <p:blipFill rotWithShape="1">
            <a:blip r:embed="rId2">
              <a:alphaModFix/>
            </a:blip>
            <a:srcRect l="5517" t="-5104" b="30035"/>
            <a:stretch/>
          </p:blipFill>
          <p:spPr>
            <a:xfrm rot="5400000">
              <a:off x="-288575" y="3041699"/>
              <a:ext cx="2048200" cy="151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351;p31"/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 rot="5400000">
              <a:off x="-358013" y="2865168"/>
              <a:ext cx="1580494" cy="876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352;p31"/>
            <p:cNvPicPr preferRelativeResize="0"/>
            <p:nvPr/>
          </p:nvPicPr>
          <p:blipFill rotWithShape="1">
            <a:blip r:embed="rId2">
              <a:alphaModFix/>
            </a:blip>
            <a:srcRect t="4102" b="50813"/>
            <a:stretch/>
          </p:blipFill>
          <p:spPr>
            <a:xfrm rot="5400000">
              <a:off x="-611169" y="3670544"/>
              <a:ext cx="2086798" cy="876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353;p31"/>
            <p:cNvPicPr preferRelativeResize="0"/>
            <p:nvPr/>
          </p:nvPicPr>
          <p:blipFill rotWithShape="1">
            <a:blip r:embed="rId2">
              <a:alphaModFix/>
            </a:blip>
            <a:srcRect l="5518" t="-5104" r="50852" b="30035"/>
            <a:stretch/>
          </p:blipFill>
          <p:spPr>
            <a:xfrm rot="5400000">
              <a:off x="299210" y="3435075"/>
              <a:ext cx="1067033" cy="17108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354;p31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>
              <a:off x="-380108" y="4181573"/>
              <a:ext cx="1328116" cy="613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355;p31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>
              <a:off x="168668" y="4181573"/>
              <a:ext cx="1328116" cy="613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356;p31"/>
            <p:cNvPicPr preferRelativeResize="0"/>
            <p:nvPr/>
          </p:nvPicPr>
          <p:blipFill rotWithShape="1">
            <a:blip r:embed="rId2">
              <a:alphaModFix/>
            </a:blip>
            <a:srcRect l="1558" t="1038" r="7837" b="47015"/>
            <a:stretch/>
          </p:blipFill>
          <p:spPr>
            <a:xfrm rot="5400000">
              <a:off x="-863858" y="841176"/>
              <a:ext cx="3611629" cy="1929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57;p31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>
              <a:off x="-230383" y="1816890"/>
              <a:ext cx="771750" cy="356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58;p31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>
              <a:off x="-517999" y="2755704"/>
              <a:ext cx="1840503" cy="849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59;p31"/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 rot="5400000">
              <a:off x="-311303" y="3493776"/>
              <a:ext cx="1296169" cy="7190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" name="Picture 2" descr="Flat Fee Contract Reviews: The Easy Way to Understand Business Contracts -  All In Business La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6" r="17666"/>
          <a:stretch>
            <a:fillRect/>
          </a:stretch>
        </p:blipFill>
        <p:spPr bwMode="auto">
          <a:xfrm>
            <a:off x="26414" y="2455364"/>
            <a:ext cx="3245828" cy="417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555999" y="5213272"/>
            <a:ext cx="5003801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planu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nabavki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se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navodi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vrsta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ugovora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period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trajanja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da li se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predviđa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zaključenje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ugovora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ili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OS.</a:t>
            </a:r>
            <a:endParaRPr kumimoji="0" lang="sr-Latn-RS" sz="1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8613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7493" y="3496315"/>
            <a:ext cx="81180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prstClr val="black"/>
                </a:solidFill>
                <a:cs typeface="Arial"/>
                <a:sym typeface="Arial"/>
              </a:rPr>
              <a:t>__________________________</a:t>
            </a:r>
          </a:p>
          <a:p>
            <a:pPr algn="just"/>
            <a:r>
              <a:rPr lang="en-US" sz="2400" dirty="0" smtClean="0">
                <a:solidFill>
                  <a:prstClr val="black"/>
                </a:solidFill>
                <a:cs typeface="Arial"/>
                <a:sym typeface="Arial"/>
              </a:rPr>
              <a:t>UO </a:t>
            </a:r>
            <a:r>
              <a:rPr lang="en-US" sz="2400" dirty="0" err="1" smtClean="0">
                <a:solidFill>
                  <a:prstClr val="black"/>
                </a:solidFill>
                <a:cs typeface="Arial"/>
                <a:sym typeface="Arial"/>
              </a:rPr>
              <a:t>na</a:t>
            </a:r>
            <a:r>
              <a:rPr lang="en-US" sz="240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Arial"/>
                <a:sym typeface="Arial"/>
              </a:rPr>
              <a:t>portalu</a:t>
            </a:r>
            <a:r>
              <a:rPr lang="en-US" sz="2400" dirty="0" smtClean="0">
                <a:solidFill>
                  <a:prstClr val="black"/>
                </a:solidFill>
                <a:cs typeface="Arial"/>
                <a:sym typeface="Arial"/>
              </a:rPr>
              <a:t> JN </a:t>
            </a:r>
            <a:r>
              <a:rPr lang="en-US" sz="2400" dirty="0" err="1" smtClean="0">
                <a:solidFill>
                  <a:prstClr val="black"/>
                </a:solidFill>
                <a:cs typeface="Arial"/>
                <a:sym typeface="Arial"/>
              </a:rPr>
              <a:t>objavljuje</a:t>
            </a:r>
            <a:r>
              <a:rPr lang="sr-Cyrl-RS" sz="2400" dirty="0" smtClean="0">
                <a:solidFill>
                  <a:prstClr val="black"/>
                </a:solidFill>
                <a:cs typeface="Arial"/>
                <a:sym typeface="Arial"/>
              </a:rPr>
              <a:t>:</a:t>
            </a:r>
            <a:endParaRPr lang="en-US" sz="2400" dirty="0" smtClean="0">
              <a:solidFill>
                <a:prstClr val="black"/>
              </a:solidFill>
              <a:cs typeface="Arial"/>
              <a:sym typeface="Arial"/>
            </a:endParaRPr>
          </a:p>
          <a:p>
            <a:pPr algn="just"/>
            <a:endParaRPr lang="sr-Cyrl-RS" sz="1000" dirty="0" smtClean="0">
              <a:solidFill>
                <a:prstClr val="black"/>
              </a:solidFill>
              <a:cs typeface="Arial"/>
              <a:sym typeface="Arial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Osnovne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elemente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ugovora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/OS (</a:t>
            </a: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vrijednost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, period </a:t>
            </a: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trajanja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/</a:t>
            </a: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rok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izvršenja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rok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plaćanja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garantni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 period </a:t>
            </a: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i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dr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)</a:t>
            </a:r>
            <a:r>
              <a:rPr lang="sr-Cyrl-R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Opis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izmjene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osnovnih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elemenata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ugovora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sa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datumom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izmjene</a:t>
            </a:r>
            <a:r>
              <a:rPr lang="sr-Cyrl-R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Ostatak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vrijednosti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ugovora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/OS </a:t>
            </a: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nakon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izmjene</a:t>
            </a:r>
            <a:r>
              <a:rPr lang="sr-Cyrl-R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Datum </a:t>
            </a: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zaključenja</a:t>
            </a:r>
            <a:r>
              <a:rPr lang="sr-Cyrl-R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;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Datum </a:t>
            </a: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potpune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realizacije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i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ukupna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utrošena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vrijednost</a:t>
            </a:r>
            <a:r>
              <a:rPr lang="sr-Cyrl-R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Napomene</a:t>
            </a:r>
            <a:r>
              <a:rPr lang="sr-Cyrl-R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 (</a:t>
            </a: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značajnije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izmjene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raskid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i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sl</a:t>
            </a:r>
            <a:r>
              <a:rPr lang="sr-Cyrl-R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).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  <a:cs typeface="Arial"/>
                <a:sym typeface="Arial"/>
              </a:rPr>
              <a:t> </a:t>
            </a:r>
            <a:endParaRPr lang="sr-Latn-RS" dirty="0">
              <a:solidFill>
                <a:prstClr val="black"/>
              </a:solidFill>
              <a:latin typeface="Calibri Light" panose="020F0302020204030204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35" y="1399174"/>
            <a:ext cx="5241075" cy="227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98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1;p17"/>
          <p:cNvSpPr/>
          <p:nvPr/>
        </p:nvSpPr>
        <p:spPr>
          <a:xfrm>
            <a:off x="7736565" y="1569642"/>
            <a:ext cx="585600" cy="585600"/>
          </a:xfrm>
          <a:prstGeom prst="ellipse">
            <a:avLst/>
          </a:prstGeom>
          <a:solidFill>
            <a:srgbClr val="001B5C">
              <a:lumMod val="10000"/>
              <a:lumOff val="9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" name="Google Shape;116;p17"/>
          <p:cNvSpPr/>
          <p:nvPr/>
        </p:nvSpPr>
        <p:spPr>
          <a:xfrm>
            <a:off x="92565" y="1738251"/>
            <a:ext cx="3150300" cy="3150300"/>
          </a:xfrm>
          <a:prstGeom prst="ellipse">
            <a:avLst/>
          </a:prstGeom>
          <a:solidFill>
            <a:srgbClr val="001B5C">
              <a:lumMod val="25000"/>
              <a:lumOff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Google Shape;118;p17"/>
          <p:cNvGrpSpPr/>
          <p:nvPr/>
        </p:nvGrpSpPr>
        <p:grpSpPr>
          <a:xfrm>
            <a:off x="620865" y="2650967"/>
            <a:ext cx="2093700" cy="1310000"/>
            <a:chOff x="457200" y="1916750"/>
            <a:chExt cx="2093700" cy="1310000"/>
          </a:xfrm>
        </p:grpSpPr>
        <p:sp>
          <p:nvSpPr>
            <p:cNvPr id="5" name="Google Shape;119;p17"/>
            <p:cNvSpPr txBox="1"/>
            <p:nvPr/>
          </p:nvSpPr>
          <p:spPr>
            <a:xfrm>
              <a:off x="457200" y="1916750"/>
              <a:ext cx="2093700" cy="348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b="1" kern="0" dirty="0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OPŠTI USLOVI UGOVORA</a:t>
              </a:r>
              <a:endParaRPr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" name="Google Shape;120;p17"/>
            <p:cNvSpPr txBox="1"/>
            <p:nvPr/>
          </p:nvSpPr>
          <p:spPr>
            <a:xfrm>
              <a:off x="457200" y="2258350"/>
              <a:ext cx="2093700" cy="96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sr-Latn-RS" sz="1400" kern="0" dirty="0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Osnovne pretpostavke za nastanak ugovora</a:t>
              </a:r>
              <a:endParaRPr sz="14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" name="Google Shape;121;p17"/>
          <p:cNvGrpSpPr/>
          <p:nvPr/>
        </p:nvGrpSpPr>
        <p:grpSpPr>
          <a:xfrm>
            <a:off x="5370764" y="2482679"/>
            <a:ext cx="2306174" cy="680679"/>
            <a:chOff x="5374224" y="2109775"/>
            <a:chExt cx="2306174" cy="680679"/>
          </a:xfrm>
        </p:grpSpPr>
        <p:sp>
          <p:nvSpPr>
            <p:cNvPr id="8" name="Google Shape;122;p17"/>
            <p:cNvSpPr txBox="1"/>
            <p:nvPr/>
          </p:nvSpPr>
          <p:spPr>
            <a:xfrm>
              <a:off x="5374225" y="2109775"/>
              <a:ext cx="2061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b="1" kern="0" dirty="0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Saglasnost volja</a:t>
              </a:r>
              <a:endParaRPr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" name="Google Shape;123;p17"/>
            <p:cNvSpPr txBox="1"/>
            <p:nvPr/>
          </p:nvSpPr>
          <p:spPr>
            <a:xfrm>
              <a:off x="5374224" y="2386954"/>
              <a:ext cx="2306174" cy="40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1400" kern="0" dirty="0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Volja izjavljena slobodno, ozbiljno na dozvoljen način</a:t>
              </a:r>
              <a:endParaRPr sz="14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" name="Google Shape;124;p17"/>
          <p:cNvGrpSpPr/>
          <p:nvPr/>
        </p:nvGrpSpPr>
        <p:grpSpPr>
          <a:xfrm>
            <a:off x="5370764" y="3433454"/>
            <a:ext cx="2365535" cy="680677"/>
            <a:chOff x="5374224" y="3060550"/>
            <a:chExt cx="2365535" cy="680677"/>
          </a:xfrm>
        </p:grpSpPr>
        <p:sp>
          <p:nvSpPr>
            <p:cNvPr id="11" name="Google Shape;125;p17"/>
            <p:cNvSpPr txBox="1"/>
            <p:nvPr/>
          </p:nvSpPr>
          <p:spPr>
            <a:xfrm>
              <a:off x="5374224" y="3060550"/>
              <a:ext cx="2365535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b="1" kern="0" dirty="0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Predmet ugovora</a:t>
              </a:r>
              <a:endParaRPr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" name="Google Shape;126;p17"/>
            <p:cNvSpPr txBox="1"/>
            <p:nvPr/>
          </p:nvSpPr>
          <p:spPr>
            <a:xfrm>
              <a:off x="5374225" y="3342527"/>
              <a:ext cx="20610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1400" kern="0" dirty="0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Moguć, dopušten </a:t>
              </a:r>
              <a:r>
                <a:rPr lang="en-US" sz="14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</a:t>
              </a:r>
              <a:r>
                <a:rPr lang="en" sz="1400" kern="0" dirty="0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određen / odrediv</a:t>
              </a:r>
              <a:endParaRPr sz="14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" name="Google Shape;127;p17"/>
          <p:cNvGrpSpPr/>
          <p:nvPr/>
        </p:nvGrpSpPr>
        <p:grpSpPr>
          <a:xfrm>
            <a:off x="5370765" y="1522104"/>
            <a:ext cx="2834934" cy="680664"/>
            <a:chOff x="5374225" y="1149200"/>
            <a:chExt cx="2834934" cy="680664"/>
          </a:xfrm>
        </p:grpSpPr>
        <p:sp>
          <p:nvSpPr>
            <p:cNvPr id="14" name="Google Shape;128;p17"/>
            <p:cNvSpPr txBox="1"/>
            <p:nvPr/>
          </p:nvSpPr>
          <p:spPr>
            <a:xfrm>
              <a:off x="5374225" y="1149200"/>
              <a:ext cx="2834934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b="1" kern="0" dirty="0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Sposobnost ugovoranja</a:t>
              </a:r>
              <a:endParaRPr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" name="Google Shape;129;p17"/>
            <p:cNvSpPr txBox="1"/>
            <p:nvPr/>
          </p:nvSpPr>
          <p:spPr>
            <a:xfrm>
              <a:off x="5374225" y="1431164"/>
              <a:ext cx="20610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1400" kern="0" dirty="0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Pravna </a:t>
              </a:r>
              <a:r>
                <a:rPr lang="en-US" sz="1400" kern="0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</a:t>
              </a:r>
              <a:r>
                <a:rPr lang="en" sz="1400" kern="0" dirty="0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poslovna sposobnost</a:t>
              </a:r>
              <a:endParaRPr sz="14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" name="Google Shape;130;p17"/>
          <p:cNvGrpSpPr/>
          <p:nvPr/>
        </p:nvGrpSpPr>
        <p:grpSpPr>
          <a:xfrm>
            <a:off x="5370765" y="4424304"/>
            <a:ext cx="2061000" cy="680677"/>
            <a:chOff x="5374225" y="4051400"/>
            <a:chExt cx="2061000" cy="680677"/>
          </a:xfrm>
        </p:grpSpPr>
        <p:sp>
          <p:nvSpPr>
            <p:cNvPr id="17" name="Google Shape;131;p17"/>
            <p:cNvSpPr txBox="1"/>
            <p:nvPr/>
          </p:nvSpPr>
          <p:spPr>
            <a:xfrm>
              <a:off x="5374225" y="4051400"/>
              <a:ext cx="20610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b="1" kern="0" dirty="0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Osnov ugovora</a:t>
              </a:r>
              <a:endParaRPr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" name="Google Shape;132;p17"/>
            <p:cNvSpPr txBox="1"/>
            <p:nvPr/>
          </p:nvSpPr>
          <p:spPr>
            <a:xfrm>
              <a:off x="5374225" y="4333377"/>
              <a:ext cx="20610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1400" kern="0" dirty="0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Dopušten razlog, cilj obavezivanja</a:t>
              </a:r>
              <a:endParaRPr sz="14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" name="Google Shape;133;p17"/>
          <p:cNvSpPr/>
          <p:nvPr/>
        </p:nvSpPr>
        <p:spPr>
          <a:xfrm>
            <a:off x="4492340" y="1569642"/>
            <a:ext cx="585600" cy="585600"/>
          </a:xfrm>
          <a:prstGeom prst="ellipse">
            <a:avLst/>
          </a:prstGeom>
          <a:solidFill>
            <a:srgbClr val="001B5C">
              <a:lumMod val="10000"/>
              <a:lumOff val="9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01</a:t>
            </a:r>
            <a:endParaRPr kumimoji="0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" name="Google Shape;134;p17"/>
          <p:cNvSpPr/>
          <p:nvPr/>
        </p:nvSpPr>
        <p:spPr>
          <a:xfrm>
            <a:off x="4492340" y="2525304"/>
            <a:ext cx="585600" cy="585600"/>
          </a:xfrm>
          <a:prstGeom prst="ellipse">
            <a:avLst/>
          </a:prstGeom>
          <a:solidFill>
            <a:srgbClr val="001B5C">
              <a:lumMod val="25000"/>
              <a:lumOff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02</a:t>
            </a:r>
            <a:endParaRPr kumimoji="0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1" name="Google Shape;135;p17"/>
          <p:cNvSpPr/>
          <p:nvPr/>
        </p:nvSpPr>
        <p:spPr>
          <a:xfrm>
            <a:off x="4492340" y="3501029"/>
            <a:ext cx="585600" cy="585600"/>
          </a:xfrm>
          <a:prstGeom prst="ellipse">
            <a:avLst/>
          </a:prstGeom>
          <a:solidFill>
            <a:srgbClr val="001B5C">
              <a:lumMod val="50000"/>
              <a:lumOff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03</a:t>
            </a:r>
            <a:endParaRPr kumimoji="0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2" name="Google Shape;136;p17"/>
          <p:cNvSpPr/>
          <p:nvPr/>
        </p:nvSpPr>
        <p:spPr>
          <a:xfrm>
            <a:off x="4492340" y="4476754"/>
            <a:ext cx="585600" cy="585600"/>
          </a:xfrm>
          <a:prstGeom prst="ellipse">
            <a:avLst/>
          </a:prstGeom>
          <a:solidFill>
            <a:srgbClr val="001B5C">
              <a:lumMod val="75000"/>
              <a:lumOff val="2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04</a:t>
            </a:r>
            <a:endParaRPr kumimoji="0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23" name="Google Shape;137;p17"/>
          <p:cNvCxnSpPr>
            <a:stCxn id="3" idx="6"/>
            <a:endCxn id="19" idx="2"/>
          </p:cNvCxnSpPr>
          <p:nvPr/>
        </p:nvCxnSpPr>
        <p:spPr>
          <a:xfrm flipV="1">
            <a:off x="3242865" y="1862442"/>
            <a:ext cx="1249475" cy="1450959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138;p17"/>
          <p:cNvCxnSpPr>
            <a:stCxn id="3" idx="6"/>
            <a:endCxn id="20" idx="2"/>
          </p:cNvCxnSpPr>
          <p:nvPr/>
        </p:nvCxnSpPr>
        <p:spPr>
          <a:xfrm flipV="1">
            <a:off x="3242865" y="2818104"/>
            <a:ext cx="1249475" cy="495297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139;p17"/>
          <p:cNvCxnSpPr>
            <a:stCxn id="3" idx="6"/>
            <a:endCxn id="21" idx="2"/>
          </p:cNvCxnSpPr>
          <p:nvPr/>
        </p:nvCxnSpPr>
        <p:spPr>
          <a:xfrm>
            <a:off x="3242865" y="3313401"/>
            <a:ext cx="1249475" cy="480428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140;p17"/>
          <p:cNvCxnSpPr>
            <a:stCxn id="3" idx="6"/>
            <a:endCxn id="22" idx="2"/>
          </p:cNvCxnSpPr>
          <p:nvPr/>
        </p:nvCxnSpPr>
        <p:spPr>
          <a:xfrm>
            <a:off x="3242865" y="3313401"/>
            <a:ext cx="1249475" cy="1456153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Google Shape;142;p17"/>
          <p:cNvSpPr/>
          <p:nvPr/>
        </p:nvSpPr>
        <p:spPr>
          <a:xfrm>
            <a:off x="7736565" y="2525304"/>
            <a:ext cx="585600" cy="585600"/>
          </a:xfrm>
          <a:prstGeom prst="ellipse">
            <a:avLst/>
          </a:prstGeom>
          <a:solidFill>
            <a:srgbClr val="001B5C">
              <a:lumMod val="25000"/>
              <a:lumOff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8" name="Google Shape;143;p17"/>
          <p:cNvSpPr/>
          <p:nvPr/>
        </p:nvSpPr>
        <p:spPr>
          <a:xfrm>
            <a:off x="7736565" y="3501029"/>
            <a:ext cx="585600" cy="585600"/>
          </a:xfrm>
          <a:prstGeom prst="ellipse">
            <a:avLst/>
          </a:prstGeom>
          <a:solidFill>
            <a:srgbClr val="001B5C">
              <a:lumMod val="50000"/>
              <a:lumOff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9" name="Google Shape;144;p17"/>
          <p:cNvSpPr/>
          <p:nvPr/>
        </p:nvSpPr>
        <p:spPr>
          <a:xfrm>
            <a:off x="7736565" y="4476754"/>
            <a:ext cx="585600" cy="585600"/>
          </a:xfrm>
          <a:prstGeom prst="ellipse">
            <a:avLst/>
          </a:prstGeom>
          <a:solidFill>
            <a:srgbClr val="001B5C">
              <a:lumMod val="75000"/>
              <a:lumOff val="2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30" name="Google Shape;145;p17"/>
          <p:cNvGrpSpPr/>
          <p:nvPr/>
        </p:nvGrpSpPr>
        <p:grpSpPr>
          <a:xfrm>
            <a:off x="7845465" y="1751023"/>
            <a:ext cx="367791" cy="179033"/>
            <a:chOff x="4794075" y="2379856"/>
            <a:chExt cx="367791" cy="179033"/>
          </a:xfrm>
        </p:grpSpPr>
        <p:sp>
          <p:nvSpPr>
            <p:cNvPr id="31" name="Google Shape;146;p17"/>
            <p:cNvSpPr/>
            <p:nvPr/>
          </p:nvSpPr>
          <p:spPr>
            <a:xfrm>
              <a:off x="4794075" y="2411464"/>
              <a:ext cx="121501" cy="146706"/>
            </a:xfrm>
            <a:custGeom>
              <a:avLst/>
              <a:gdLst/>
              <a:ahLst/>
              <a:cxnLst/>
              <a:rect l="l" t="t" r="r" b="b"/>
              <a:pathLst>
                <a:path w="3548" h="4284" extrusionOk="0">
                  <a:moveTo>
                    <a:pt x="2380" y="0"/>
                  </a:moveTo>
                  <a:cubicBezTo>
                    <a:pt x="1797" y="0"/>
                    <a:pt x="1213" y="387"/>
                    <a:pt x="1213" y="1161"/>
                  </a:cubicBezTo>
                  <a:lnTo>
                    <a:pt x="1213" y="1233"/>
                  </a:lnTo>
                  <a:cubicBezTo>
                    <a:pt x="1213" y="1423"/>
                    <a:pt x="1285" y="1637"/>
                    <a:pt x="1404" y="1804"/>
                  </a:cubicBezTo>
                  <a:cubicBezTo>
                    <a:pt x="570" y="2209"/>
                    <a:pt x="23" y="3042"/>
                    <a:pt x="23" y="3971"/>
                  </a:cubicBezTo>
                  <a:cubicBezTo>
                    <a:pt x="0" y="4127"/>
                    <a:pt x="124" y="4283"/>
                    <a:pt x="296" y="4283"/>
                  </a:cubicBezTo>
                  <a:cubicBezTo>
                    <a:pt x="308" y="4283"/>
                    <a:pt x="320" y="4282"/>
                    <a:pt x="332" y="4281"/>
                  </a:cubicBezTo>
                  <a:lnTo>
                    <a:pt x="2190" y="4281"/>
                  </a:lnTo>
                  <a:cubicBezTo>
                    <a:pt x="2166" y="4186"/>
                    <a:pt x="2142" y="4090"/>
                    <a:pt x="2142" y="3995"/>
                  </a:cubicBezTo>
                  <a:cubicBezTo>
                    <a:pt x="2166" y="3233"/>
                    <a:pt x="2428" y="2519"/>
                    <a:pt x="2904" y="1947"/>
                  </a:cubicBezTo>
                  <a:cubicBezTo>
                    <a:pt x="3095" y="1709"/>
                    <a:pt x="3309" y="1518"/>
                    <a:pt x="3547" y="1352"/>
                  </a:cubicBezTo>
                  <a:lnTo>
                    <a:pt x="3547" y="1233"/>
                  </a:lnTo>
                  <a:lnTo>
                    <a:pt x="3547" y="1161"/>
                  </a:lnTo>
                  <a:cubicBezTo>
                    <a:pt x="3547" y="387"/>
                    <a:pt x="2964" y="0"/>
                    <a:pt x="23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47;p17"/>
            <p:cNvSpPr/>
            <p:nvPr/>
          </p:nvSpPr>
          <p:spPr>
            <a:xfrm>
              <a:off x="5039509" y="2411670"/>
              <a:ext cx="122357" cy="147219"/>
            </a:xfrm>
            <a:custGeom>
              <a:avLst/>
              <a:gdLst/>
              <a:ahLst/>
              <a:cxnLst/>
              <a:rect l="l" t="t" r="r" b="b"/>
              <a:pathLst>
                <a:path w="3573" h="4299" extrusionOk="0">
                  <a:moveTo>
                    <a:pt x="1167" y="0"/>
                  </a:moveTo>
                  <a:cubicBezTo>
                    <a:pt x="584" y="0"/>
                    <a:pt x="0" y="393"/>
                    <a:pt x="0" y="1179"/>
                  </a:cubicBezTo>
                  <a:lnTo>
                    <a:pt x="0" y="1227"/>
                  </a:lnTo>
                  <a:lnTo>
                    <a:pt x="0" y="1346"/>
                  </a:lnTo>
                  <a:cubicBezTo>
                    <a:pt x="238" y="1512"/>
                    <a:pt x="453" y="1703"/>
                    <a:pt x="643" y="1941"/>
                  </a:cubicBezTo>
                  <a:lnTo>
                    <a:pt x="667" y="1917"/>
                  </a:lnTo>
                  <a:cubicBezTo>
                    <a:pt x="1143" y="2489"/>
                    <a:pt x="1405" y="3227"/>
                    <a:pt x="1429" y="3965"/>
                  </a:cubicBezTo>
                  <a:cubicBezTo>
                    <a:pt x="1429" y="4084"/>
                    <a:pt x="1405" y="4180"/>
                    <a:pt x="1381" y="4299"/>
                  </a:cubicBezTo>
                  <a:lnTo>
                    <a:pt x="3263" y="4299"/>
                  </a:lnTo>
                  <a:cubicBezTo>
                    <a:pt x="3429" y="4275"/>
                    <a:pt x="3572" y="4132"/>
                    <a:pt x="3572" y="3965"/>
                  </a:cubicBezTo>
                  <a:cubicBezTo>
                    <a:pt x="3548" y="3036"/>
                    <a:pt x="3001" y="2203"/>
                    <a:pt x="2143" y="1798"/>
                  </a:cubicBezTo>
                  <a:cubicBezTo>
                    <a:pt x="2262" y="1631"/>
                    <a:pt x="2334" y="1441"/>
                    <a:pt x="2334" y="1227"/>
                  </a:cubicBezTo>
                  <a:lnTo>
                    <a:pt x="2334" y="1179"/>
                  </a:lnTo>
                  <a:cubicBezTo>
                    <a:pt x="2334" y="393"/>
                    <a:pt x="1750" y="0"/>
                    <a:pt x="1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48;p17"/>
            <p:cNvSpPr/>
            <p:nvPr/>
          </p:nvSpPr>
          <p:spPr>
            <a:xfrm>
              <a:off x="4888625" y="2379856"/>
              <a:ext cx="178622" cy="179033"/>
            </a:xfrm>
            <a:custGeom>
              <a:avLst/>
              <a:gdLst/>
              <a:ahLst/>
              <a:cxnLst/>
              <a:rect l="l" t="t" r="r" b="b"/>
              <a:pathLst>
                <a:path w="5216" h="5228" extrusionOk="0">
                  <a:moveTo>
                    <a:pt x="2596" y="0"/>
                  </a:moveTo>
                  <a:cubicBezTo>
                    <a:pt x="1822" y="0"/>
                    <a:pt x="1048" y="512"/>
                    <a:pt x="1048" y="1536"/>
                  </a:cubicBezTo>
                  <a:cubicBezTo>
                    <a:pt x="1048" y="1941"/>
                    <a:pt x="1191" y="2298"/>
                    <a:pt x="1477" y="2584"/>
                  </a:cubicBezTo>
                  <a:cubicBezTo>
                    <a:pt x="1144" y="2727"/>
                    <a:pt x="858" y="2941"/>
                    <a:pt x="620" y="3251"/>
                  </a:cubicBezTo>
                  <a:cubicBezTo>
                    <a:pt x="215" y="3703"/>
                    <a:pt x="0" y="4299"/>
                    <a:pt x="0" y="4894"/>
                  </a:cubicBezTo>
                  <a:cubicBezTo>
                    <a:pt x="0" y="5085"/>
                    <a:pt x="120" y="5228"/>
                    <a:pt x="310" y="5228"/>
                  </a:cubicBezTo>
                  <a:lnTo>
                    <a:pt x="4906" y="5228"/>
                  </a:lnTo>
                  <a:cubicBezTo>
                    <a:pt x="5073" y="5204"/>
                    <a:pt x="5216" y="5061"/>
                    <a:pt x="5216" y="4894"/>
                  </a:cubicBezTo>
                  <a:cubicBezTo>
                    <a:pt x="5192" y="4299"/>
                    <a:pt x="4978" y="3703"/>
                    <a:pt x="4597" y="3251"/>
                  </a:cubicBezTo>
                  <a:cubicBezTo>
                    <a:pt x="4358" y="2941"/>
                    <a:pt x="4049" y="2727"/>
                    <a:pt x="3715" y="2584"/>
                  </a:cubicBezTo>
                  <a:cubicBezTo>
                    <a:pt x="3858" y="2418"/>
                    <a:pt x="3977" y="2251"/>
                    <a:pt x="4049" y="2060"/>
                  </a:cubicBezTo>
                  <a:cubicBezTo>
                    <a:pt x="4097" y="1894"/>
                    <a:pt x="4144" y="1727"/>
                    <a:pt x="4144" y="1536"/>
                  </a:cubicBezTo>
                  <a:cubicBezTo>
                    <a:pt x="4144" y="512"/>
                    <a:pt x="3370" y="0"/>
                    <a:pt x="25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49;p17"/>
          <p:cNvGrpSpPr/>
          <p:nvPr/>
        </p:nvGrpSpPr>
        <p:grpSpPr>
          <a:xfrm>
            <a:off x="7839224" y="2632933"/>
            <a:ext cx="380289" cy="366680"/>
            <a:chOff x="5575259" y="4628116"/>
            <a:chExt cx="380289" cy="366680"/>
          </a:xfrm>
        </p:grpSpPr>
        <p:sp>
          <p:nvSpPr>
            <p:cNvPr id="35" name="Google Shape;150;p17"/>
            <p:cNvSpPr/>
            <p:nvPr/>
          </p:nvSpPr>
          <p:spPr>
            <a:xfrm>
              <a:off x="5589927" y="4869344"/>
              <a:ext cx="107501" cy="51357"/>
            </a:xfrm>
            <a:custGeom>
              <a:avLst/>
              <a:gdLst/>
              <a:ahLst/>
              <a:cxnLst/>
              <a:rect l="l" t="t" r="r" b="b"/>
              <a:pathLst>
                <a:path w="3144" h="1502" extrusionOk="0">
                  <a:moveTo>
                    <a:pt x="0" y="1"/>
                  </a:moveTo>
                  <a:cubicBezTo>
                    <a:pt x="48" y="1001"/>
                    <a:pt x="810" y="1501"/>
                    <a:pt x="1572" y="1501"/>
                  </a:cubicBezTo>
                  <a:cubicBezTo>
                    <a:pt x="2334" y="1501"/>
                    <a:pt x="3096" y="1001"/>
                    <a:pt x="3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51;p17"/>
            <p:cNvSpPr/>
            <p:nvPr/>
          </p:nvSpPr>
          <p:spPr>
            <a:xfrm>
              <a:off x="5833378" y="4870165"/>
              <a:ext cx="108356" cy="53785"/>
            </a:xfrm>
            <a:custGeom>
              <a:avLst/>
              <a:gdLst/>
              <a:ahLst/>
              <a:cxnLst/>
              <a:rect l="l" t="t" r="r" b="b"/>
              <a:pathLst>
                <a:path w="3169" h="1573" extrusionOk="0">
                  <a:moveTo>
                    <a:pt x="1" y="1"/>
                  </a:moveTo>
                  <a:cubicBezTo>
                    <a:pt x="1" y="858"/>
                    <a:pt x="715" y="1573"/>
                    <a:pt x="1596" y="1573"/>
                  </a:cubicBezTo>
                  <a:cubicBezTo>
                    <a:pt x="2454" y="1573"/>
                    <a:pt x="3168" y="858"/>
                    <a:pt x="3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52;p17"/>
            <p:cNvSpPr/>
            <p:nvPr/>
          </p:nvSpPr>
          <p:spPr>
            <a:xfrm>
              <a:off x="5580148" y="4945046"/>
              <a:ext cx="371331" cy="49750"/>
            </a:xfrm>
            <a:custGeom>
              <a:avLst/>
              <a:gdLst/>
              <a:ahLst/>
              <a:cxnLst/>
              <a:rect l="l" t="t" r="r" b="b"/>
              <a:pathLst>
                <a:path w="10860" h="1455" extrusionOk="0">
                  <a:moveTo>
                    <a:pt x="4020" y="0"/>
                  </a:moveTo>
                  <a:cubicBezTo>
                    <a:pt x="3661" y="0"/>
                    <a:pt x="3352" y="232"/>
                    <a:pt x="3215" y="573"/>
                  </a:cubicBezTo>
                  <a:lnTo>
                    <a:pt x="3096" y="835"/>
                  </a:lnTo>
                  <a:lnTo>
                    <a:pt x="381" y="835"/>
                  </a:lnTo>
                  <a:cubicBezTo>
                    <a:pt x="0" y="859"/>
                    <a:pt x="0" y="1407"/>
                    <a:pt x="381" y="1454"/>
                  </a:cubicBezTo>
                  <a:lnTo>
                    <a:pt x="10479" y="1454"/>
                  </a:lnTo>
                  <a:cubicBezTo>
                    <a:pt x="10860" y="1407"/>
                    <a:pt x="10860" y="859"/>
                    <a:pt x="10479" y="835"/>
                  </a:cubicBezTo>
                  <a:lnTo>
                    <a:pt x="7764" y="835"/>
                  </a:lnTo>
                  <a:lnTo>
                    <a:pt x="7669" y="573"/>
                  </a:lnTo>
                  <a:cubicBezTo>
                    <a:pt x="7532" y="232"/>
                    <a:pt x="7201" y="0"/>
                    <a:pt x="6840" y="0"/>
                  </a:cubicBezTo>
                  <a:cubicBezTo>
                    <a:pt x="6823" y="0"/>
                    <a:pt x="6805" y="1"/>
                    <a:pt x="6788" y="2"/>
                  </a:cubicBezTo>
                  <a:lnTo>
                    <a:pt x="4073" y="2"/>
                  </a:lnTo>
                  <a:cubicBezTo>
                    <a:pt x="4055" y="1"/>
                    <a:pt x="4038" y="0"/>
                    <a:pt x="40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53;p17"/>
            <p:cNvSpPr/>
            <p:nvPr/>
          </p:nvSpPr>
          <p:spPr>
            <a:xfrm>
              <a:off x="5717773" y="4683713"/>
              <a:ext cx="83874" cy="71394"/>
            </a:xfrm>
            <a:custGeom>
              <a:avLst/>
              <a:gdLst/>
              <a:ahLst/>
              <a:cxnLst/>
              <a:rect l="l" t="t" r="r" b="b"/>
              <a:pathLst>
                <a:path w="2453" h="2088" extrusionOk="0">
                  <a:moveTo>
                    <a:pt x="1405" y="0"/>
                  </a:moveTo>
                  <a:cubicBezTo>
                    <a:pt x="453" y="0"/>
                    <a:pt x="0" y="1120"/>
                    <a:pt x="643" y="1786"/>
                  </a:cubicBezTo>
                  <a:cubicBezTo>
                    <a:pt x="858" y="1994"/>
                    <a:pt x="1123" y="2087"/>
                    <a:pt x="1384" y="2087"/>
                  </a:cubicBezTo>
                  <a:cubicBezTo>
                    <a:pt x="1929" y="2087"/>
                    <a:pt x="2453" y="1677"/>
                    <a:pt x="2453" y="1048"/>
                  </a:cubicBezTo>
                  <a:cubicBezTo>
                    <a:pt x="2429" y="453"/>
                    <a:pt x="1977" y="0"/>
                    <a:pt x="1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54;p17"/>
            <p:cNvSpPr/>
            <p:nvPr/>
          </p:nvSpPr>
          <p:spPr>
            <a:xfrm>
              <a:off x="5743828" y="4628116"/>
              <a:ext cx="43185" cy="38535"/>
            </a:xfrm>
            <a:custGeom>
              <a:avLst/>
              <a:gdLst/>
              <a:ahLst/>
              <a:cxnLst/>
              <a:rect l="l" t="t" r="r" b="b"/>
              <a:pathLst>
                <a:path w="1263" h="1127" extrusionOk="0">
                  <a:moveTo>
                    <a:pt x="631" y="1"/>
                  </a:moveTo>
                  <a:cubicBezTo>
                    <a:pt x="316" y="1"/>
                    <a:pt x="0" y="209"/>
                    <a:pt x="0" y="626"/>
                  </a:cubicBezTo>
                  <a:lnTo>
                    <a:pt x="0" y="1126"/>
                  </a:lnTo>
                  <a:cubicBezTo>
                    <a:pt x="203" y="1031"/>
                    <a:pt x="417" y="983"/>
                    <a:pt x="631" y="983"/>
                  </a:cubicBezTo>
                  <a:cubicBezTo>
                    <a:pt x="846" y="983"/>
                    <a:pt x="1060" y="1031"/>
                    <a:pt x="1262" y="1126"/>
                  </a:cubicBezTo>
                  <a:lnTo>
                    <a:pt x="1262" y="626"/>
                  </a:lnTo>
                  <a:cubicBezTo>
                    <a:pt x="1262" y="209"/>
                    <a:pt x="947" y="1"/>
                    <a:pt x="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55;p17"/>
            <p:cNvSpPr/>
            <p:nvPr/>
          </p:nvSpPr>
          <p:spPr>
            <a:xfrm>
              <a:off x="5575259" y="4697561"/>
              <a:ext cx="136838" cy="150652"/>
            </a:xfrm>
            <a:custGeom>
              <a:avLst/>
              <a:gdLst/>
              <a:ahLst/>
              <a:cxnLst/>
              <a:rect l="l" t="t" r="r" b="b"/>
              <a:pathLst>
                <a:path w="4002" h="4406" extrusionOk="0">
                  <a:moveTo>
                    <a:pt x="3311" y="0"/>
                  </a:moveTo>
                  <a:cubicBezTo>
                    <a:pt x="3049" y="0"/>
                    <a:pt x="2811" y="95"/>
                    <a:pt x="2644" y="286"/>
                  </a:cubicBezTo>
                  <a:lnTo>
                    <a:pt x="2072" y="834"/>
                  </a:lnTo>
                  <a:lnTo>
                    <a:pt x="834" y="834"/>
                  </a:lnTo>
                  <a:cubicBezTo>
                    <a:pt x="1" y="834"/>
                    <a:pt x="1" y="2096"/>
                    <a:pt x="834" y="2096"/>
                  </a:cubicBezTo>
                  <a:lnTo>
                    <a:pt x="1525" y="2096"/>
                  </a:lnTo>
                  <a:lnTo>
                    <a:pt x="453" y="4406"/>
                  </a:lnTo>
                  <a:lnTo>
                    <a:pt x="1144" y="4406"/>
                  </a:lnTo>
                  <a:lnTo>
                    <a:pt x="2001" y="2524"/>
                  </a:lnTo>
                  <a:lnTo>
                    <a:pt x="2858" y="4406"/>
                  </a:lnTo>
                  <a:lnTo>
                    <a:pt x="3549" y="4406"/>
                  </a:lnTo>
                  <a:lnTo>
                    <a:pt x="2477" y="2072"/>
                  </a:lnTo>
                  <a:cubicBezTo>
                    <a:pt x="2620" y="2024"/>
                    <a:pt x="2763" y="1929"/>
                    <a:pt x="2882" y="1834"/>
                  </a:cubicBezTo>
                  <a:lnTo>
                    <a:pt x="3430" y="1262"/>
                  </a:lnTo>
                  <a:lnTo>
                    <a:pt x="4001" y="1262"/>
                  </a:lnTo>
                  <a:cubicBezTo>
                    <a:pt x="3859" y="857"/>
                    <a:pt x="3859" y="405"/>
                    <a:pt x="40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56;p17"/>
            <p:cNvSpPr/>
            <p:nvPr/>
          </p:nvSpPr>
          <p:spPr>
            <a:xfrm>
              <a:off x="5818744" y="4697561"/>
              <a:ext cx="136804" cy="150652"/>
            </a:xfrm>
            <a:custGeom>
              <a:avLst/>
              <a:gdLst/>
              <a:ahLst/>
              <a:cxnLst/>
              <a:rect l="l" t="t" r="r" b="b"/>
              <a:pathLst>
                <a:path w="4001" h="4406" extrusionOk="0">
                  <a:moveTo>
                    <a:pt x="0" y="0"/>
                  </a:moveTo>
                  <a:cubicBezTo>
                    <a:pt x="167" y="405"/>
                    <a:pt x="167" y="857"/>
                    <a:pt x="0" y="1262"/>
                  </a:cubicBezTo>
                  <a:lnTo>
                    <a:pt x="572" y="1262"/>
                  </a:lnTo>
                  <a:lnTo>
                    <a:pt x="1119" y="1834"/>
                  </a:lnTo>
                  <a:cubicBezTo>
                    <a:pt x="1238" y="1929"/>
                    <a:pt x="1381" y="2024"/>
                    <a:pt x="1524" y="2072"/>
                  </a:cubicBezTo>
                  <a:lnTo>
                    <a:pt x="453" y="4406"/>
                  </a:lnTo>
                  <a:lnTo>
                    <a:pt x="1143" y="4406"/>
                  </a:lnTo>
                  <a:lnTo>
                    <a:pt x="2001" y="2524"/>
                  </a:lnTo>
                  <a:lnTo>
                    <a:pt x="2858" y="4406"/>
                  </a:lnTo>
                  <a:lnTo>
                    <a:pt x="3548" y="4406"/>
                  </a:lnTo>
                  <a:lnTo>
                    <a:pt x="2501" y="2096"/>
                  </a:lnTo>
                  <a:lnTo>
                    <a:pt x="3167" y="2096"/>
                  </a:lnTo>
                  <a:cubicBezTo>
                    <a:pt x="4001" y="2096"/>
                    <a:pt x="4001" y="834"/>
                    <a:pt x="3167" y="834"/>
                  </a:cubicBezTo>
                  <a:lnTo>
                    <a:pt x="1929" y="834"/>
                  </a:lnTo>
                  <a:lnTo>
                    <a:pt x="1358" y="286"/>
                  </a:lnTo>
                  <a:cubicBezTo>
                    <a:pt x="1191" y="95"/>
                    <a:pt x="953" y="0"/>
                    <a:pt x="6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57;p17"/>
            <p:cNvSpPr/>
            <p:nvPr/>
          </p:nvSpPr>
          <p:spPr>
            <a:xfrm>
              <a:off x="5743828" y="4772477"/>
              <a:ext cx="43185" cy="151473"/>
            </a:xfrm>
            <a:custGeom>
              <a:avLst/>
              <a:gdLst/>
              <a:ahLst/>
              <a:cxnLst/>
              <a:rect l="l" t="t" r="r" b="b"/>
              <a:pathLst>
                <a:path w="1263" h="4430" extrusionOk="0">
                  <a:moveTo>
                    <a:pt x="0" y="0"/>
                  </a:moveTo>
                  <a:lnTo>
                    <a:pt x="0" y="4430"/>
                  </a:lnTo>
                  <a:lnTo>
                    <a:pt x="1262" y="4430"/>
                  </a:lnTo>
                  <a:lnTo>
                    <a:pt x="1262" y="0"/>
                  </a:lnTo>
                  <a:cubicBezTo>
                    <a:pt x="1060" y="83"/>
                    <a:pt x="846" y="125"/>
                    <a:pt x="631" y="125"/>
                  </a:cubicBezTo>
                  <a:cubicBezTo>
                    <a:pt x="417" y="125"/>
                    <a:pt x="203" y="8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" name="Google Shape;158;p17"/>
          <p:cNvSpPr/>
          <p:nvPr/>
        </p:nvSpPr>
        <p:spPr>
          <a:xfrm>
            <a:off x="7855256" y="4595916"/>
            <a:ext cx="348217" cy="347272"/>
          </a:xfrm>
          <a:custGeom>
            <a:avLst/>
            <a:gdLst/>
            <a:ahLst/>
            <a:cxnLst/>
            <a:rect l="l" t="t" r="r" b="b"/>
            <a:pathLst>
              <a:path w="11784" h="11752" extrusionOk="0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 kern="0" smtClea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4" name="Google Shape;159;p17"/>
          <p:cNvGrpSpPr/>
          <p:nvPr/>
        </p:nvGrpSpPr>
        <p:grpSpPr>
          <a:xfrm>
            <a:off x="7859739" y="3624199"/>
            <a:ext cx="339253" cy="339253"/>
            <a:chOff x="4456875" y="1435075"/>
            <a:chExt cx="481825" cy="481825"/>
          </a:xfrm>
        </p:grpSpPr>
        <p:sp>
          <p:nvSpPr>
            <p:cNvPr id="45" name="Google Shape;160;p17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61;p17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62;p17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63;p17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64;p17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65;p17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66;p17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67;p17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68;p17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69;p17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70;p17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71;p17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72;p17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73;p17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74;p17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75;p17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76;p17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77;p17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78;p17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777;p31"/>
          <p:cNvSpPr/>
          <p:nvPr/>
        </p:nvSpPr>
        <p:spPr>
          <a:xfrm>
            <a:off x="1546417" y="5189789"/>
            <a:ext cx="2193928" cy="1334464"/>
          </a:xfrm>
          <a:prstGeom prst="ellipse">
            <a:avLst/>
          </a:prstGeom>
          <a:solidFill>
            <a:srgbClr val="000000">
              <a:lumMod val="75000"/>
              <a:lumOff val="2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Posebni (eventualni) uslovi ugovora</a:t>
            </a:r>
            <a:endParaRPr kumimoji="0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65" name="Google Shape;130;p17"/>
          <p:cNvGrpSpPr/>
          <p:nvPr/>
        </p:nvGrpSpPr>
        <p:grpSpPr>
          <a:xfrm>
            <a:off x="5880474" y="5383648"/>
            <a:ext cx="2061000" cy="571620"/>
            <a:chOff x="5374225" y="4160457"/>
            <a:chExt cx="2061000" cy="571620"/>
          </a:xfrm>
        </p:grpSpPr>
        <p:sp>
          <p:nvSpPr>
            <p:cNvPr id="66" name="Google Shape;131;p17"/>
            <p:cNvSpPr txBox="1"/>
            <p:nvPr/>
          </p:nvSpPr>
          <p:spPr>
            <a:xfrm>
              <a:off x="5374225" y="4160457"/>
              <a:ext cx="20610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b="1" kern="0" dirty="0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Forma ugovora</a:t>
              </a:r>
              <a:endParaRPr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7" name="Google Shape;132;p17"/>
            <p:cNvSpPr txBox="1"/>
            <p:nvPr/>
          </p:nvSpPr>
          <p:spPr>
            <a:xfrm>
              <a:off x="5374225" y="4333377"/>
              <a:ext cx="20610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1400" kern="0" dirty="0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Pisana forma</a:t>
              </a:r>
              <a:endParaRPr sz="14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8" name="Google Shape;136;p17"/>
          <p:cNvSpPr/>
          <p:nvPr/>
        </p:nvSpPr>
        <p:spPr>
          <a:xfrm>
            <a:off x="5002198" y="5305516"/>
            <a:ext cx="585600" cy="585600"/>
          </a:xfrm>
          <a:prstGeom prst="ellipse">
            <a:avLst/>
          </a:prstGeom>
          <a:solidFill>
            <a:srgbClr val="D9D9D9">
              <a:lumMod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05</a:t>
            </a:r>
            <a:endParaRPr kumimoji="0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9" name="Google Shape;144;p17"/>
          <p:cNvSpPr/>
          <p:nvPr/>
        </p:nvSpPr>
        <p:spPr>
          <a:xfrm>
            <a:off x="8246274" y="5327041"/>
            <a:ext cx="585600" cy="585600"/>
          </a:xfrm>
          <a:prstGeom prst="ellipse">
            <a:avLst/>
          </a:prstGeom>
          <a:solidFill>
            <a:srgbClr val="D9D9D9">
              <a:lumMod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70" name="Google Shape;139;p17"/>
          <p:cNvCxnSpPr/>
          <p:nvPr/>
        </p:nvCxnSpPr>
        <p:spPr>
          <a:xfrm>
            <a:off x="3754071" y="5843809"/>
            <a:ext cx="1249500" cy="487800"/>
          </a:xfrm>
          <a:prstGeom prst="curvedConnector3">
            <a:avLst>
              <a:gd name="adj1" fmla="val 49999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1" name="Google Shape;130;p17"/>
          <p:cNvGrpSpPr/>
          <p:nvPr/>
        </p:nvGrpSpPr>
        <p:grpSpPr>
          <a:xfrm>
            <a:off x="5881872" y="6039388"/>
            <a:ext cx="2247108" cy="580009"/>
            <a:chOff x="5374225" y="4152068"/>
            <a:chExt cx="2247108" cy="580009"/>
          </a:xfrm>
        </p:grpSpPr>
        <p:sp>
          <p:nvSpPr>
            <p:cNvPr id="72" name="Google Shape;131;p17"/>
            <p:cNvSpPr txBox="1"/>
            <p:nvPr/>
          </p:nvSpPr>
          <p:spPr>
            <a:xfrm>
              <a:off x="5374225" y="4152068"/>
              <a:ext cx="2247108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b="1" kern="0" dirty="0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Saglasnost trećeg</a:t>
              </a:r>
              <a:endParaRPr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" name="Google Shape;132;p17"/>
            <p:cNvSpPr txBox="1"/>
            <p:nvPr/>
          </p:nvSpPr>
          <p:spPr>
            <a:xfrm>
              <a:off x="5374225" y="4333377"/>
              <a:ext cx="20610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400" kern="0" dirty="0" err="1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Dozvola</a:t>
              </a:r>
              <a:r>
                <a:rPr lang="en-US" sz="1400" kern="0" dirty="0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/</a:t>
              </a:r>
              <a:r>
                <a:rPr lang="en-US" sz="1400" kern="0" dirty="0" err="1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odobrenje</a:t>
              </a:r>
              <a:endParaRPr sz="14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4" name="Google Shape;136;p17"/>
          <p:cNvSpPr/>
          <p:nvPr/>
        </p:nvSpPr>
        <p:spPr>
          <a:xfrm>
            <a:off x="5003447" y="5991170"/>
            <a:ext cx="585600" cy="585600"/>
          </a:xfrm>
          <a:prstGeom prst="ellipse">
            <a:avLst/>
          </a:prstGeom>
          <a:solidFill>
            <a:srgbClr val="D9D9D9">
              <a:lumMod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06</a:t>
            </a:r>
            <a:endParaRPr kumimoji="0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5" name="Google Shape;144;p17"/>
          <p:cNvSpPr/>
          <p:nvPr/>
        </p:nvSpPr>
        <p:spPr>
          <a:xfrm>
            <a:off x="8247672" y="5991170"/>
            <a:ext cx="585600" cy="585600"/>
          </a:xfrm>
          <a:prstGeom prst="ellipse">
            <a:avLst/>
          </a:prstGeom>
          <a:solidFill>
            <a:srgbClr val="D9D9D9">
              <a:lumMod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76" name="Google Shape;138;p17"/>
          <p:cNvCxnSpPr/>
          <p:nvPr/>
        </p:nvCxnSpPr>
        <p:spPr>
          <a:xfrm flipV="1">
            <a:off x="3747357" y="5529702"/>
            <a:ext cx="1254841" cy="316352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7" name="Google Shape;8892;p61"/>
          <p:cNvGrpSpPr/>
          <p:nvPr/>
        </p:nvGrpSpPr>
        <p:grpSpPr>
          <a:xfrm>
            <a:off x="8403467" y="5428297"/>
            <a:ext cx="271213" cy="383088"/>
            <a:chOff x="1333682" y="3344330"/>
            <a:chExt cx="271213" cy="383088"/>
          </a:xfrm>
        </p:grpSpPr>
        <p:sp>
          <p:nvSpPr>
            <p:cNvPr id="78" name="Google Shape;8893;p61"/>
            <p:cNvSpPr/>
            <p:nvPr/>
          </p:nvSpPr>
          <p:spPr>
            <a:xfrm>
              <a:off x="1334065" y="3377332"/>
              <a:ext cx="270831" cy="350086"/>
            </a:xfrm>
            <a:custGeom>
              <a:avLst/>
              <a:gdLst/>
              <a:ahLst/>
              <a:cxnLst/>
              <a:rect l="l" t="t" r="r" b="b"/>
              <a:pathLst>
                <a:path w="8502" h="10990" extrusionOk="0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FFFF">
                  <a:lumMod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8894;p61"/>
            <p:cNvSpPr/>
            <p:nvPr/>
          </p:nvSpPr>
          <p:spPr>
            <a:xfrm>
              <a:off x="1333682" y="3344330"/>
              <a:ext cx="189697" cy="292461"/>
            </a:xfrm>
            <a:custGeom>
              <a:avLst/>
              <a:gdLst/>
              <a:ahLst/>
              <a:cxnLst/>
              <a:rect l="l" t="t" r="r" b="b"/>
              <a:pathLst>
                <a:path w="5955" h="9181" extrusionOk="0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FFFF">
                  <a:lumMod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895;p61"/>
            <p:cNvSpPr/>
            <p:nvPr/>
          </p:nvSpPr>
          <p:spPr>
            <a:xfrm>
              <a:off x="1444060" y="346948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FFFF">
                  <a:lumMod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896;p61"/>
            <p:cNvSpPr/>
            <p:nvPr/>
          </p:nvSpPr>
          <p:spPr>
            <a:xfrm>
              <a:off x="1444060" y="3493762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FFFF">
                  <a:lumMod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897;p61"/>
            <p:cNvSpPr/>
            <p:nvPr/>
          </p:nvSpPr>
          <p:spPr>
            <a:xfrm>
              <a:off x="1444060" y="354192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FFFF">
                  <a:lumMod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8898;p61"/>
            <p:cNvSpPr/>
            <p:nvPr/>
          </p:nvSpPr>
          <p:spPr>
            <a:xfrm>
              <a:off x="1444060" y="356581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FFFF">
                  <a:lumMod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899;p61"/>
            <p:cNvSpPr/>
            <p:nvPr/>
          </p:nvSpPr>
          <p:spPr>
            <a:xfrm>
              <a:off x="1444060" y="361474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FFFF">
                  <a:lumMod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900;p61"/>
            <p:cNvSpPr/>
            <p:nvPr/>
          </p:nvSpPr>
          <p:spPr>
            <a:xfrm>
              <a:off x="1444060" y="3638256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FFFF">
                  <a:lumMod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8901;p61"/>
            <p:cNvSpPr/>
            <p:nvPr/>
          </p:nvSpPr>
          <p:spPr>
            <a:xfrm>
              <a:off x="1371622" y="3459454"/>
              <a:ext cx="70208" cy="57084"/>
            </a:xfrm>
            <a:custGeom>
              <a:avLst/>
              <a:gdLst/>
              <a:ahLst/>
              <a:cxnLst/>
              <a:rect l="l" t="t" r="r" b="b"/>
              <a:pathLst>
                <a:path w="2204" h="1792" extrusionOk="0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FFFF">
                  <a:lumMod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8902;p61"/>
            <p:cNvSpPr/>
            <p:nvPr/>
          </p:nvSpPr>
          <p:spPr>
            <a:xfrm>
              <a:off x="1371622" y="3532434"/>
              <a:ext cx="70208" cy="56543"/>
            </a:xfrm>
            <a:custGeom>
              <a:avLst/>
              <a:gdLst/>
              <a:ahLst/>
              <a:cxnLst/>
              <a:rect l="l" t="t" r="r" b="b"/>
              <a:pathLst>
                <a:path w="2204" h="1775" extrusionOk="0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FFFF">
                  <a:lumMod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8903;p61"/>
            <p:cNvSpPr/>
            <p:nvPr/>
          </p:nvSpPr>
          <p:spPr>
            <a:xfrm>
              <a:off x="1371622" y="3605254"/>
              <a:ext cx="70208" cy="55810"/>
            </a:xfrm>
            <a:custGeom>
              <a:avLst/>
              <a:gdLst/>
              <a:ahLst/>
              <a:cxnLst/>
              <a:rect l="l" t="t" r="r" b="b"/>
              <a:pathLst>
                <a:path w="2204" h="1752" extrusionOk="0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FFFF">
                  <a:lumMod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12118;p66"/>
          <p:cNvGrpSpPr/>
          <p:nvPr/>
        </p:nvGrpSpPr>
        <p:grpSpPr>
          <a:xfrm>
            <a:off x="8361892" y="6077382"/>
            <a:ext cx="354363" cy="354395"/>
            <a:chOff x="3712952" y="1970604"/>
            <a:chExt cx="354363" cy="354395"/>
          </a:xfrm>
        </p:grpSpPr>
        <p:sp>
          <p:nvSpPr>
            <p:cNvPr id="90" name="Google Shape;12119;p66"/>
            <p:cNvSpPr/>
            <p:nvPr/>
          </p:nvSpPr>
          <p:spPr>
            <a:xfrm>
              <a:off x="3868314" y="2281360"/>
              <a:ext cx="43639" cy="43639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334"/>
                  </a:moveTo>
                  <a:cubicBezTo>
                    <a:pt x="882" y="334"/>
                    <a:pt x="1049" y="489"/>
                    <a:pt x="1049" y="691"/>
                  </a:cubicBezTo>
                  <a:cubicBezTo>
                    <a:pt x="1049" y="882"/>
                    <a:pt x="894" y="1049"/>
                    <a:pt x="692" y="1049"/>
                  </a:cubicBezTo>
                  <a:cubicBezTo>
                    <a:pt x="501" y="1049"/>
                    <a:pt x="334" y="882"/>
                    <a:pt x="334" y="691"/>
                  </a:cubicBezTo>
                  <a:cubicBezTo>
                    <a:pt x="334" y="489"/>
                    <a:pt x="501" y="334"/>
                    <a:pt x="692" y="334"/>
                  </a:cubicBezTo>
                  <a:close/>
                  <a:moveTo>
                    <a:pt x="692" y="1"/>
                  </a:moveTo>
                  <a:cubicBezTo>
                    <a:pt x="322" y="1"/>
                    <a:pt x="1" y="310"/>
                    <a:pt x="1" y="691"/>
                  </a:cubicBezTo>
                  <a:cubicBezTo>
                    <a:pt x="1" y="1060"/>
                    <a:pt x="322" y="1370"/>
                    <a:pt x="692" y="1370"/>
                  </a:cubicBezTo>
                  <a:cubicBezTo>
                    <a:pt x="1061" y="1370"/>
                    <a:pt x="1370" y="1060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FFFF">
                  <a:lumMod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2120;p66"/>
            <p:cNvSpPr/>
            <p:nvPr/>
          </p:nvSpPr>
          <p:spPr>
            <a:xfrm>
              <a:off x="3940346" y="2120300"/>
              <a:ext cx="54970" cy="55002"/>
            </a:xfrm>
            <a:custGeom>
              <a:avLst/>
              <a:gdLst/>
              <a:ahLst/>
              <a:cxnLst/>
              <a:rect l="l" t="t" r="r" b="b"/>
              <a:pathLst>
                <a:path w="1727" h="1728" extrusionOk="0">
                  <a:moveTo>
                    <a:pt x="869" y="322"/>
                  </a:moveTo>
                  <a:cubicBezTo>
                    <a:pt x="1167" y="322"/>
                    <a:pt x="1405" y="572"/>
                    <a:pt x="1405" y="870"/>
                  </a:cubicBezTo>
                  <a:cubicBezTo>
                    <a:pt x="1405" y="1167"/>
                    <a:pt x="1167" y="1406"/>
                    <a:pt x="869" y="1406"/>
                  </a:cubicBezTo>
                  <a:cubicBezTo>
                    <a:pt x="572" y="1406"/>
                    <a:pt x="334" y="1167"/>
                    <a:pt x="334" y="870"/>
                  </a:cubicBezTo>
                  <a:cubicBezTo>
                    <a:pt x="334" y="572"/>
                    <a:pt x="572" y="322"/>
                    <a:pt x="869" y="322"/>
                  </a:cubicBezTo>
                  <a:close/>
                  <a:moveTo>
                    <a:pt x="869" y="1"/>
                  </a:moveTo>
                  <a:cubicBezTo>
                    <a:pt x="393" y="1"/>
                    <a:pt x="0" y="394"/>
                    <a:pt x="0" y="870"/>
                  </a:cubicBezTo>
                  <a:cubicBezTo>
                    <a:pt x="0" y="1346"/>
                    <a:pt x="393" y="1727"/>
                    <a:pt x="869" y="1727"/>
                  </a:cubicBezTo>
                  <a:cubicBezTo>
                    <a:pt x="1346" y="1727"/>
                    <a:pt x="1727" y="1346"/>
                    <a:pt x="1727" y="870"/>
                  </a:cubicBezTo>
                  <a:cubicBezTo>
                    <a:pt x="1727" y="394"/>
                    <a:pt x="1346" y="1"/>
                    <a:pt x="8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FFFF">
                  <a:lumMod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2121;p66"/>
            <p:cNvSpPr/>
            <p:nvPr/>
          </p:nvSpPr>
          <p:spPr>
            <a:xfrm>
              <a:off x="3784952" y="2120300"/>
              <a:ext cx="54970" cy="55002"/>
            </a:xfrm>
            <a:custGeom>
              <a:avLst/>
              <a:gdLst/>
              <a:ahLst/>
              <a:cxnLst/>
              <a:rect l="l" t="t" r="r" b="b"/>
              <a:pathLst>
                <a:path w="1727" h="1728" extrusionOk="0">
                  <a:moveTo>
                    <a:pt x="870" y="322"/>
                  </a:moveTo>
                  <a:cubicBezTo>
                    <a:pt x="1167" y="322"/>
                    <a:pt x="1406" y="572"/>
                    <a:pt x="1406" y="870"/>
                  </a:cubicBezTo>
                  <a:cubicBezTo>
                    <a:pt x="1406" y="1167"/>
                    <a:pt x="1167" y="1406"/>
                    <a:pt x="870" y="1406"/>
                  </a:cubicBezTo>
                  <a:cubicBezTo>
                    <a:pt x="572" y="1406"/>
                    <a:pt x="334" y="1167"/>
                    <a:pt x="334" y="870"/>
                  </a:cubicBezTo>
                  <a:cubicBezTo>
                    <a:pt x="334" y="572"/>
                    <a:pt x="572" y="322"/>
                    <a:pt x="870" y="322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46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FFFF">
                  <a:lumMod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2122;p66"/>
            <p:cNvSpPr/>
            <p:nvPr/>
          </p:nvSpPr>
          <p:spPr>
            <a:xfrm>
              <a:off x="3712952" y="2281360"/>
              <a:ext cx="44371" cy="43639"/>
            </a:xfrm>
            <a:custGeom>
              <a:avLst/>
              <a:gdLst/>
              <a:ahLst/>
              <a:cxnLst/>
              <a:rect l="l" t="t" r="r" b="b"/>
              <a:pathLst>
                <a:path w="1394" h="1371" extrusionOk="0">
                  <a:moveTo>
                    <a:pt x="691" y="334"/>
                  </a:moveTo>
                  <a:cubicBezTo>
                    <a:pt x="881" y="334"/>
                    <a:pt x="1048" y="489"/>
                    <a:pt x="1048" y="691"/>
                  </a:cubicBezTo>
                  <a:cubicBezTo>
                    <a:pt x="1048" y="882"/>
                    <a:pt x="893" y="1049"/>
                    <a:pt x="691" y="1049"/>
                  </a:cubicBezTo>
                  <a:cubicBezTo>
                    <a:pt x="500" y="1049"/>
                    <a:pt x="334" y="882"/>
                    <a:pt x="334" y="691"/>
                  </a:cubicBezTo>
                  <a:cubicBezTo>
                    <a:pt x="334" y="489"/>
                    <a:pt x="500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322" y="1"/>
                    <a:pt x="0" y="310"/>
                    <a:pt x="0" y="691"/>
                  </a:cubicBezTo>
                  <a:cubicBezTo>
                    <a:pt x="0" y="1060"/>
                    <a:pt x="322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93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FFFF">
                  <a:lumMod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2123;p66"/>
            <p:cNvSpPr/>
            <p:nvPr/>
          </p:nvSpPr>
          <p:spPr>
            <a:xfrm>
              <a:off x="4023708" y="2281360"/>
              <a:ext cx="43607" cy="43639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334"/>
                  </a:moveTo>
                  <a:cubicBezTo>
                    <a:pt x="882" y="334"/>
                    <a:pt x="1048" y="489"/>
                    <a:pt x="1048" y="691"/>
                  </a:cubicBezTo>
                  <a:cubicBezTo>
                    <a:pt x="1048" y="882"/>
                    <a:pt x="882" y="1049"/>
                    <a:pt x="691" y="1049"/>
                  </a:cubicBezTo>
                  <a:cubicBezTo>
                    <a:pt x="501" y="1049"/>
                    <a:pt x="334" y="882"/>
                    <a:pt x="334" y="691"/>
                  </a:cubicBezTo>
                  <a:cubicBezTo>
                    <a:pt x="334" y="489"/>
                    <a:pt x="501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322" y="1"/>
                    <a:pt x="1" y="310"/>
                    <a:pt x="1" y="691"/>
                  </a:cubicBezTo>
                  <a:cubicBezTo>
                    <a:pt x="1" y="1060"/>
                    <a:pt x="322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FFFF">
                  <a:lumMod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2124;p66"/>
            <p:cNvSpPr/>
            <p:nvPr/>
          </p:nvSpPr>
          <p:spPr>
            <a:xfrm>
              <a:off x="3852049" y="1970604"/>
              <a:ext cx="76583" cy="76965"/>
            </a:xfrm>
            <a:custGeom>
              <a:avLst/>
              <a:gdLst/>
              <a:ahLst/>
              <a:cxnLst/>
              <a:rect l="l" t="t" r="r" b="b"/>
              <a:pathLst>
                <a:path w="2406" h="2418" extrusionOk="0">
                  <a:moveTo>
                    <a:pt x="1203" y="346"/>
                  </a:moveTo>
                  <a:cubicBezTo>
                    <a:pt x="1679" y="346"/>
                    <a:pt x="2084" y="751"/>
                    <a:pt x="2084" y="1227"/>
                  </a:cubicBezTo>
                  <a:cubicBezTo>
                    <a:pt x="2084" y="1703"/>
                    <a:pt x="1691" y="2096"/>
                    <a:pt x="1203" y="2096"/>
                  </a:cubicBezTo>
                  <a:cubicBezTo>
                    <a:pt x="714" y="2096"/>
                    <a:pt x="321" y="1703"/>
                    <a:pt x="321" y="1227"/>
                  </a:cubicBezTo>
                  <a:cubicBezTo>
                    <a:pt x="321" y="727"/>
                    <a:pt x="726" y="346"/>
                    <a:pt x="1203" y="346"/>
                  </a:cubicBezTo>
                  <a:close/>
                  <a:moveTo>
                    <a:pt x="1203" y="1"/>
                  </a:moveTo>
                  <a:cubicBezTo>
                    <a:pt x="536" y="1"/>
                    <a:pt x="0" y="536"/>
                    <a:pt x="0" y="1203"/>
                  </a:cubicBezTo>
                  <a:cubicBezTo>
                    <a:pt x="0" y="1882"/>
                    <a:pt x="536" y="2418"/>
                    <a:pt x="1203" y="2418"/>
                  </a:cubicBezTo>
                  <a:cubicBezTo>
                    <a:pt x="1869" y="2418"/>
                    <a:pt x="2405" y="1882"/>
                    <a:pt x="2405" y="1203"/>
                  </a:cubicBezTo>
                  <a:cubicBezTo>
                    <a:pt x="2405" y="548"/>
                    <a:pt x="1869" y="1"/>
                    <a:pt x="1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FFFF">
                  <a:lumMod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2125;p66"/>
            <p:cNvSpPr/>
            <p:nvPr/>
          </p:nvSpPr>
          <p:spPr>
            <a:xfrm>
              <a:off x="3746310" y="2187016"/>
              <a:ext cx="132667" cy="88710"/>
            </a:xfrm>
            <a:custGeom>
              <a:avLst/>
              <a:gdLst/>
              <a:ahLst/>
              <a:cxnLst/>
              <a:rect l="l" t="t" r="r" b="b"/>
              <a:pathLst>
                <a:path w="4168" h="2787" extrusionOk="0">
                  <a:moveTo>
                    <a:pt x="2084" y="0"/>
                  </a:moveTo>
                  <a:cubicBezTo>
                    <a:pt x="1989" y="0"/>
                    <a:pt x="1917" y="84"/>
                    <a:pt x="1917" y="167"/>
                  </a:cubicBezTo>
                  <a:lnTo>
                    <a:pt x="1917" y="1405"/>
                  </a:lnTo>
                  <a:lnTo>
                    <a:pt x="1060" y="1405"/>
                  </a:lnTo>
                  <a:cubicBezTo>
                    <a:pt x="798" y="1405"/>
                    <a:pt x="560" y="1536"/>
                    <a:pt x="441" y="1774"/>
                  </a:cubicBezTo>
                  <a:lnTo>
                    <a:pt x="48" y="2548"/>
                  </a:lnTo>
                  <a:cubicBezTo>
                    <a:pt x="0" y="2620"/>
                    <a:pt x="24" y="2727"/>
                    <a:pt x="119" y="2774"/>
                  </a:cubicBezTo>
                  <a:cubicBezTo>
                    <a:pt x="143" y="2786"/>
                    <a:pt x="155" y="2786"/>
                    <a:pt x="191" y="2786"/>
                  </a:cubicBezTo>
                  <a:cubicBezTo>
                    <a:pt x="250" y="2786"/>
                    <a:pt x="310" y="2762"/>
                    <a:pt x="345" y="2703"/>
                  </a:cubicBezTo>
                  <a:lnTo>
                    <a:pt x="738" y="1929"/>
                  </a:lnTo>
                  <a:cubicBezTo>
                    <a:pt x="798" y="1810"/>
                    <a:pt x="917" y="1727"/>
                    <a:pt x="1060" y="1727"/>
                  </a:cubicBezTo>
                  <a:lnTo>
                    <a:pt x="3096" y="1727"/>
                  </a:lnTo>
                  <a:cubicBezTo>
                    <a:pt x="3227" y="1727"/>
                    <a:pt x="3346" y="1810"/>
                    <a:pt x="3405" y="1929"/>
                  </a:cubicBezTo>
                  <a:lnTo>
                    <a:pt x="3810" y="2703"/>
                  </a:lnTo>
                  <a:cubicBezTo>
                    <a:pt x="3846" y="2756"/>
                    <a:pt x="3902" y="2783"/>
                    <a:pt x="3968" y="2783"/>
                  </a:cubicBezTo>
                  <a:cubicBezTo>
                    <a:pt x="3989" y="2783"/>
                    <a:pt x="4013" y="2780"/>
                    <a:pt x="4036" y="2774"/>
                  </a:cubicBezTo>
                  <a:cubicBezTo>
                    <a:pt x="4132" y="2715"/>
                    <a:pt x="4167" y="2608"/>
                    <a:pt x="4120" y="2536"/>
                  </a:cubicBezTo>
                  <a:lnTo>
                    <a:pt x="3715" y="1762"/>
                  </a:lnTo>
                  <a:cubicBezTo>
                    <a:pt x="3596" y="1536"/>
                    <a:pt x="3358" y="1393"/>
                    <a:pt x="3108" y="1393"/>
                  </a:cubicBezTo>
                  <a:lnTo>
                    <a:pt x="2250" y="1393"/>
                  </a:lnTo>
                  <a:lnTo>
                    <a:pt x="2250" y="167"/>
                  </a:lnTo>
                  <a:cubicBezTo>
                    <a:pt x="2250" y="84"/>
                    <a:pt x="2167" y="0"/>
                    <a:pt x="20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FFFF">
                  <a:lumMod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2126;p66"/>
            <p:cNvSpPr/>
            <p:nvPr/>
          </p:nvSpPr>
          <p:spPr>
            <a:xfrm>
              <a:off x="3831583" y="2059664"/>
              <a:ext cx="117485" cy="54748"/>
            </a:xfrm>
            <a:custGeom>
              <a:avLst/>
              <a:gdLst/>
              <a:ahLst/>
              <a:cxnLst/>
              <a:rect l="l" t="t" r="r" b="b"/>
              <a:pathLst>
                <a:path w="3691" h="1720" extrusionOk="0">
                  <a:moveTo>
                    <a:pt x="1846" y="1"/>
                  </a:moveTo>
                  <a:cubicBezTo>
                    <a:pt x="1750" y="1"/>
                    <a:pt x="1679" y="72"/>
                    <a:pt x="1679" y="167"/>
                  </a:cubicBezTo>
                  <a:lnTo>
                    <a:pt x="1679" y="703"/>
                  </a:lnTo>
                  <a:lnTo>
                    <a:pt x="750" y="703"/>
                  </a:lnTo>
                  <a:cubicBezTo>
                    <a:pt x="560" y="703"/>
                    <a:pt x="405" y="810"/>
                    <a:pt x="310" y="965"/>
                  </a:cubicBezTo>
                  <a:lnTo>
                    <a:pt x="48" y="1477"/>
                  </a:lnTo>
                  <a:cubicBezTo>
                    <a:pt x="0" y="1548"/>
                    <a:pt x="24" y="1656"/>
                    <a:pt x="119" y="1703"/>
                  </a:cubicBezTo>
                  <a:cubicBezTo>
                    <a:pt x="140" y="1714"/>
                    <a:pt x="164" y="1719"/>
                    <a:pt x="188" y="1719"/>
                  </a:cubicBezTo>
                  <a:cubicBezTo>
                    <a:pt x="248" y="1719"/>
                    <a:pt x="312" y="1687"/>
                    <a:pt x="345" y="1620"/>
                  </a:cubicBezTo>
                  <a:lnTo>
                    <a:pt x="607" y="1120"/>
                  </a:lnTo>
                  <a:cubicBezTo>
                    <a:pt x="643" y="1060"/>
                    <a:pt x="703" y="1013"/>
                    <a:pt x="774" y="1013"/>
                  </a:cubicBezTo>
                  <a:lnTo>
                    <a:pt x="2929" y="1013"/>
                  </a:lnTo>
                  <a:cubicBezTo>
                    <a:pt x="3000" y="1013"/>
                    <a:pt x="3060" y="1060"/>
                    <a:pt x="3096" y="1120"/>
                  </a:cubicBezTo>
                  <a:lnTo>
                    <a:pt x="3358" y="1620"/>
                  </a:lnTo>
                  <a:cubicBezTo>
                    <a:pt x="3393" y="1679"/>
                    <a:pt x="3453" y="1715"/>
                    <a:pt x="3512" y="1715"/>
                  </a:cubicBezTo>
                  <a:cubicBezTo>
                    <a:pt x="3536" y="1715"/>
                    <a:pt x="3548" y="1715"/>
                    <a:pt x="3584" y="1703"/>
                  </a:cubicBezTo>
                  <a:cubicBezTo>
                    <a:pt x="3655" y="1656"/>
                    <a:pt x="3691" y="1548"/>
                    <a:pt x="3643" y="1477"/>
                  </a:cubicBezTo>
                  <a:lnTo>
                    <a:pt x="3381" y="965"/>
                  </a:lnTo>
                  <a:cubicBezTo>
                    <a:pt x="3286" y="810"/>
                    <a:pt x="3108" y="703"/>
                    <a:pt x="2929" y="703"/>
                  </a:cubicBezTo>
                  <a:lnTo>
                    <a:pt x="2012" y="703"/>
                  </a:lnTo>
                  <a:lnTo>
                    <a:pt x="2012" y="167"/>
                  </a:lnTo>
                  <a:cubicBezTo>
                    <a:pt x="2012" y="72"/>
                    <a:pt x="1929" y="1"/>
                    <a:pt x="18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FFFF">
                  <a:lumMod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2127;p66"/>
            <p:cNvSpPr/>
            <p:nvPr/>
          </p:nvSpPr>
          <p:spPr>
            <a:xfrm>
              <a:off x="3901672" y="2187016"/>
              <a:ext cx="132285" cy="88997"/>
            </a:xfrm>
            <a:custGeom>
              <a:avLst/>
              <a:gdLst/>
              <a:ahLst/>
              <a:cxnLst/>
              <a:rect l="l" t="t" r="r" b="b"/>
              <a:pathLst>
                <a:path w="4156" h="2796" extrusionOk="0">
                  <a:moveTo>
                    <a:pt x="2084" y="0"/>
                  </a:moveTo>
                  <a:cubicBezTo>
                    <a:pt x="1989" y="0"/>
                    <a:pt x="1918" y="84"/>
                    <a:pt x="1918" y="167"/>
                  </a:cubicBezTo>
                  <a:lnTo>
                    <a:pt x="1918" y="1405"/>
                  </a:lnTo>
                  <a:lnTo>
                    <a:pt x="1060" y="1405"/>
                  </a:lnTo>
                  <a:cubicBezTo>
                    <a:pt x="798" y="1405"/>
                    <a:pt x="560" y="1536"/>
                    <a:pt x="441" y="1774"/>
                  </a:cubicBezTo>
                  <a:lnTo>
                    <a:pt x="36" y="2548"/>
                  </a:lnTo>
                  <a:cubicBezTo>
                    <a:pt x="1" y="2620"/>
                    <a:pt x="25" y="2727"/>
                    <a:pt x="120" y="2774"/>
                  </a:cubicBezTo>
                  <a:cubicBezTo>
                    <a:pt x="142" y="2789"/>
                    <a:pt x="167" y="2796"/>
                    <a:pt x="192" y="2796"/>
                  </a:cubicBezTo>
                  <a:cubicBezTo>
                    <a:pt x="250" y="2796"/>
                    <a:pt x="309" y="2761"/>
                    <a:pt x="334" y="2703"/>
                  </a:cubicBezTo>
                  <a:lnTo>
                    <a:pt x="739" y="1929"/>
                  </a:lnTo>
                  <a:cubicBezTo>
                    <a:pt x="798" y="1810"/>
                    <a:pt x="918" y="1727"/>
                    <a:pt x="1060" y="1727"/>
                  </a:cubicBezTo>
                  <a:lnTo>
                    <a:pt x="3096" y="1727"/>
                  </a:lnTo>
                  <a:cubicBezTo>
                    <a:pt x="3227" y="1727"/>
                    <a:pt x="3346" y="1810"/>
                    <a:pt x="3406" y="1929"/>
                  </a:cubicBezTo>
                  <a:lnTo>
                    <a:pt x="3811" y="2703"/>
                  </a:lnTo>
                  <a:cubicBezTo>
                    <a:pt x="3835" y="2762"/>
                    <a:pt x="3894" y="2786"/>
                    <a:pt x="3954" y="2786"/>
                  </a:cubicBezTo>
                  <a:cubicBezTo>
                    <a:pt x="3989" y="2786"/>
                    <a:pt x="4001" y="2786"/>
                    <a:pt x="4037" y="2774"/>
                  </a:cubicBezTo>
                  <a:cubicBezTo>
                    <a:pt x="4120" y="2715"/>
                    <a:pt x="4156" y="2608"/>
                    <a:pt x="4120" y="2536"/>
                  </a:cubicBezTo>
                  <a:lnTo>
                    <a:pt x="3715" y="1762"/>
                  </a:lnTo>
                  <a:cubicBezTo>
                    <a:pt x="3596" y="1536"/>
                    <a:pt x="3358" y="1393"/>
                    <a:pt x="3108" y="1393"/>
                  </a:cubicBezTo>
                  <a:lnTo>
                    <a:pt x="2251" y="1393"/>
                  </a:lnTo>
                  <a:lnTo>
                    <a:pt x="2251" y="167"/>
                  </a:lnTo>
                  <a:cubicBezTo>
                    <a:pt x="2251" y="84"/>
                    <a:pt x="2168" y="0"/>
                    <a:pt x="20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FFFF">
                  <a:lumMod val="95000"/>
                </a:srgb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814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95;p25"/>
          <p:cNvSpPr txBox="1"/>
          <p:nvPr/>
        </p:nvSpPr>
        <p:spPr>
          <a:xfrm>
            <a:off x="457200" y="2547972"/>
            <a:ext cx="3381300" cy="525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b="1" kern="0" dirty="0" smtClea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Bitni elementi ugovora</a:t>
            </a:r>
            <a:endParaRPr b="1" kern="0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" name="Google Shape;496;p25"/>
          <p:cNvSpPr txBox="1"/>
          <p:nvPr/>
        </p:nvSpPr>
        <p:spPr>
          <a:xfrm>
            <a:off x="5305500" y="2547972"/>
            <a:ext cx="3381300" cy="525900"/>
          </a:xfrm>
          <a:prstGeom prst="rect">
            <a:avLst/>
          </a:prstGeom>
          <a:solidFill>
            <a:srgbClr val="001B5C">
              <a:lumMod val="25000"/>
              <a:lumOff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Sporedni elementi ugovora</a:t>
            </a:r>
            <a:endParaRPr kumimoji="0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" name="Google Shape;497;p25"/>
          <p:cNvSpPr txBox="1"/>
          <p:nvPr/>
        </p:nvSpPr>
        <p:spPr>
          <a:xfrm>
            <a:off x="4298100" y="3310726"/>
            <a:ext cx="547800" cy="525900"/>
          </a:xfrm>
          <a:prstGeom prst="rect">
            <a:avLst/>
          </a:prstGeom>
          <a:solidFill>
            <a:srgbClr val="001B5C">
              <a:lumMod val="10000"/>
              <a:lumOff val="9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01</a:t>
            </a:r>
            <a:endParaRPr kumimoji="0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" name="Google Shape;498;p25"/>
          <p:cNvSpPr txBox="1"/>
          <p:nvPr/>
        </p:nvSpPr>
        <p:spPr>
          <a:xfrm>
            <a:off x="4298100" y="4087719"/>
            <a:ext cx="547800" cy="525900"/>
          </a:xfrm>
          <a:prstGeom prst="rect">
            <a:avLst/>
          </a:prstGeom>
          <a:solidFill>
            <a:srgbClr val="001B5C">
              <a:lumMod val="25000"/>
              <a:lumOff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02</a:t>
            </a:r>
            <a:endParaRPr kumimoji="0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" name="Google Shape;499;p25"/>
          <p:cNvSpPr txBox="1"/>
          <p:nvPr/>
        </p:nvSpPr>
        <p:spPr>
          <a:xfrm>
            <a:off x="4298100" y="4864713"/>
            <a:ext cx="547800" cy="525900"/>
          </a:xfrm>
          <a:prstGeom prst="rect">
            <a:avLst/>
          </a:prstGeom>
          <a:solidFill>
            <a:srgbClr val="001B5C">
              <a:lumMod val="50000"/>
              <a:lumOff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03</a:t>
            </a:r>
            <a:endParaRPr kumimoji="0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" name="Google Shape;500;p25"/>
          <p:cNvSpPr txBox="1"/>
          <p:nvPr/>
        </p:nvSpPr>
        <p:spPr>
          <a:xfrm>
            <a:off x="4298100" y="5644108"/>
            <a:ext cx="547800" cy="525900"/>
          </a:xfrm>
          <a:prstGeom prst="rect">
            <a:avLst/>
          </a:prstGeom>
          <a:solidFill>
            <a:srgbClr val="001B5C">
              <a:lumMod val="75000"/>
              <a:lumOff val="2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04</a:t>
            </a:r>
            <a:endParaRPr kumimoji="0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8" name="Google Shape;501;p25"/>
          <p:cNvGrpSpPr/>
          <p:nvPr/>
        </p:nvGrpSpPr>
        <p:grpSpPr>
          <a:xfrm>
            <a:off x="457200" y="3294090"/>
            <a:ext cx="3381300" cy="559172"/>
            <a:chOff x="457200" y="1839518"/>
            <a:chExt cx="3381300" cy="559172"/>
          </a:xfrm>
        </p:grpSpPr>
        <p:grpSp>
          <p:nvGrpSpPr>
            <p:cNvPr id="9" name="Google Shape;502;p25"/>
            <p:cNvGrpSpPr/>
            <p:nvPr/>
          </p:nvGrpSpPr>
          <p:grpSpPr>
            <a:xfrm>
              <a:off x="457200" y="1839518"/>
              <a:ext cx="3381300" cy="559172"/>
              <a:chOff x="962025" y="1822075"/>
              <a:chExt cx="3381300" cy="559172"/>
            </a:xfrm>
          </p:grpSpPr>
          <p:sp>
            <p:nvSpPr>
              <p:cNvPr id="11" name="Google Shape;503;p25"/>
              <p:cNvSpPr txBox="1"/>
              <p:nvPr/>
            </p:nvSpPr>
            <p:spPr>
              <a:xfrm>
                <a:off x="962025" y="1822075"/>
                <a:ext cx="3381300" cy="27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" b="1" kern="0" dirty="0" smtClean="0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Ugovorne strane</a:t>
                </a:r>
                <a:endParaRPr b="1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2" name="Google Shape;504;p25"/>
              <p:cNvSpPr txBox="1"/>
              <p:nvPr/>
            </p:nvSpPr>
            <p:spPr>
              <a:xfrm>
                <a:off x="962025" y="2104047"/>
                <a:ext cx="33813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sr-Latn-RS" sz="1400" kern="0" dirty="0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J</a:t>
                </a:r>
                <a:r>
                  <a:rPr lang="en" sz="1400" kern="0" dirty="0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edan ili više dobavljača </a:t>
                </a:r>
                <a:r>
                  <a:rPr lang="en-US" sz="1400" kern="0" dirty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i</a:t>
                </a:r>
                <a:r>
                  <a:rPr lang="en" sz="1400" kern="0" dirty="0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UO</a:t>
                </a:r>
                <a:endParaRPr sz="14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0" name="Google Shape;505;p25"/>
            <p:cNvSpPr/>
            <p:nvPr/>
          </p:nvSpPr>
          <p:spPr>
            <a:xfrm>
              <a:off x="3729000" y="2064354"/>
              <a:ext cx="109500" cy="1095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507;p25"/>
          <p:cNvGrpSpPr/>
          <p:nvPr/>
        </p:nvGrpSpPr>
        <p:grpSpPr>
          <a:xfrm>
            <a:off x="5305500" y="3294090"/>
            <a:ext cx="3381300" cy="559172"/>
            <a:chOff x="5305500" y="1839518"/>
            <a:chExt cx="3381300" cy="559172"/>
          </a:xfrm>
        </p:grpSpPr>
        <p:grpSp>
          <p:nvGrpSpPr>
            <p:cNvPr id="14" name="Google Shape;508;p25"/>
            <p:cNvGrpSpPr/>
            <p:nvPr/>
          </p:nvGrpSpPr>
          <p:grpSpPr>
            <a:xfrm>
              <a:off x="5305500" y="1839518"/>
              <a:ext cx="3381300" cy="559172"/>
              <a:chOff x="962025" y="1822075"/>
              <a:chExt cx="3381300" cy="559172"/>
            </a:xfrm>
          </p:grpSpPr>
          <p:sp>
            <p:nvSpPr>
              <p:cNvPr id="16" name="Google Shape;509;p25"/>
              <p:cNvSpPr txBox="1"/>
              <p:nvPr/>
            </p:nvSpPr>
            <p:spPr>
              <a:xfrm>
                <a:off x="962025" y="1822075"/>
                <a:ext cx="3381300" cy="27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" b="1" kern="0" dirty="0" smtClean="0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Uslovi </a:t>
                </a:r>
                <a:r>
                  <a:rPr lang="en-US" b="1" kern="0" dirty="0" err="1" smtClean="0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i</a:t>
                </a:r>
                <a:r>
                  <a:rPr lang="en-US" b="1" kern="0" dirty="0" smtClean="0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 </a:t>
                </a:r>
                <a:r>
                  <a:rPr lang="en-US" b="1" kern="0" dirty="0" err="1" smtClean="0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način</a:t>
                </a:r>
                <a:r>
                  <a:rPr lang="en-US" b="1" kern="0" dirty="0" smtClean="0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 </a:t>
                </a:r>
                <a:r>
                  <a:rPr lang="en-US" b="1" kern="0" dirty="0" err="1" smtClean="0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plaćanja</a:t>
                </a:r>
                <a:endParaRPr b="1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7" name="Google Shape;510;p25"/>
              <p:cNvSpPr txBox="1"/>
              <p:nvPr/>
            </p:nvSpPr>
            <p:spPr>
              <a:xfrm>
                <a:off x="962025" y="2104047"/>
                <a:ext cx="33813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" sz="1400" kern="0" dirty="0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Valuta, način preračunavanja, preko računa banaka na osnovu naloga</a:t>
                </a:r>
                <a:endParaRPr sz="14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5" name="Google Shape;511;p25"/>
            <p:cNvSpPr/>
            <p:nvPr/>
          </p:nvSpPr>
          <p:spPr>
            <a:xfrm>
              <a:off x="5305500" y="2064354"/>
              <a:ext cx="109500" cy="1095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18" name="Google Shape;512;p25"/>
          <p:cNvCxnSpPr>
            <a:stCxn id="4" idx="3"/>
            <a:endCxn id="15" idx="2"/>
          </p:cNvCxnSpPr>
          <p:nvPr/>
        </p:nvCxnSpPr>
        <p:spPr>
          <a:xfrm>
            <a:off x="4845900" y="3573676"/>
            <a:ext cx="459600" cy="0"/>
          </a:xfrm>
          <a:prstGeom prst="straightConnector1">
            <a:avLst/>
          </a:prstGeom>
          <a:noFill/>
          <a:ln w="9525" cap="flat" cmpd="sng">
            <a:solidFill>
              <a:srgbClr val="001B5C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9" name="Google Shape;513;p25"/>
          <p:cNvGrpSpPr/>
          <p:nvPr/>
        </p:nvGrpSpPr>
        <p:grpSpPr>
          <a:xfrm>
            <a:off x="457200" y="4073480"/>
            <a:ext cx="3381300" cy="554377"/>
            <a:chOff x="457200" y="2618908"/>
            <a:chExt cx="3381300" cy="554377"/>
          </a:xfrm>
        </p:grpSpPr>
        <p:grpSp>
          <p:nvGrpSpPr>
            <p:cNvPr id="20" name="Google Shape;514;p25"/>
            <p:cNvGrpSpPr/>
            <p:nvPr/>
          </p:nvGrpSpPr>
          <p:grpSpPr>
            <a:xfrm>
              <a:off x="457200" y="2618908"/>
              <a:ext cx="3381300" cy="554377"/>
              <a:chOff x="962025" y="2517349"/>
              <a:chExt cx="3381300" cy="554377"/>
            </a:xfrm>
          </p:grpSpPr>
          <p:sp>
            <p:nvSpPr>
              <p:cNvPr id="22" name="Google Shape;515;p25"/>
              <p:cNvSpPr txBox="1"/>
              <p:nvPr/>
            </p:nvSpPr>
            <p:spPr>
              <a:xfrm>
                <a:off x="962025" y="2517349"/>
                <a:ext cx="33813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" b="1" kern="0" dirty="0" smtClean="0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Predmet ugovora</a:t>
                </a:r>
                <a:endParaRPr b="1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3" name="Google Shape;516;p25"/>
              <p:cNvSpPr txBox="1"/>
              <p:nvPr/>
            </p:nvSpPr>
            <p:spPr>
              <a:xfrm>
                <a:off x="962025" y="2794526"/>
                <a:ext cx="33813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" sz="1400" kern="0" dirty="0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Robe, usluge, radovi</a:t>
                </a:r>
                <a:endParaRPr sz="14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1" name="Google Shape;517;p25"/>
            <p:cNvSpPr/>
            <p:nvPr/>
          </p:nvSpPr>
          <p:spPr>
            <a:xfrm>
              <a:off x="3729000" y="2841347"/>
              <a:ext cx="109500" cy="1095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518;p25"/>
          <p:cNvGrpSpPr/>
          <p:nvPr/>
        </p:nvGrpSpPr>
        <p:grpSpPr>
          <a:xfrm>
            <a:off x="5305500" y="4073480"/>
            <a:ext cx="3381300" cy="554377"/>
            <a:chOff x="5305500" y="2618908"/>
            <a:chExt cx="3381300" cy="554377"/>
          </a:xfrm>
        </p:grpSpPr>
        <p:grpSp>
          <p:nvGrpSpPr>
            <p:cNvPr id="25" name="Google Shape;519;p25"/>
            <p:cNvGrpSpPr/>
            <p:nvPr/>
          </p:nvGrpSpPr>
          <p:grpSpPr>
            <a:xfrm>
              <a:off x="5305500" y="2618908"/>
              <a:ext cx="3381300" cy="554377"/>
              <a:chOff x="962025" y="2517349"/>
              <a:chExt cx="3381300" cy="554377"/>
            </a:xfrm>
          </p:grpSpPr>
          <p:sp>
            <p:nvSpPr>
              <p:cNvPr id="27" name="Google Shape;520;p25"/>
              <p:cNvSpPr txBox="1"/>
              <p:nvPr/>
            </p:nvSpPr>
            <p:spPr>
              <a:xfrm>
                <a:off x="962025" y="2517349"/>
                <a:ext cx="33813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" b="1" kern="0" dirty="0" smtClean="0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Rok izvršenja </a:t>
                </a:r>
                <a:endParaRPr b="1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8" name="Google Shape;521;p25"/>
              <p:cNvSpPr txBox="1"/>
              <p:nvPr/>
            </p:nvSpPr>
            <p:spPr>
              <a:xfrm>
                <a:off x="962025" y="2794526"/>
                <a:ext cx="33813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" sz="1400" kern="0" dirty="0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Zakonom određen ili ugovoren, ili po zahtjevu UO</a:t>
                </a:r>
                <a:endParaRPr sz="14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6" name="Google Shape;522;p25"/>
            <p:cNvSpPr/>
            <p:nvPr/>
          </p:nvSpPr>
          <p:spPr>
            <a:xfrm>
              <a:off x="5305500" y="2841347"/>
              <a:ext cx="109500" cy="1095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523;p25"/>
          <p:cNvGrpSpPr/>
          <p:nvPr/>
        </p:nvGrpSpPr>
        <p:grpSpPr>
          <a:xfrm>
            <a:off x="457200" y="4848075"/>
            <a:ext cx="3381300" cy="559177"/>
            <a:chOff x="457200" y="3393503"/>
            <a:chExt cx="3381300" cy="559177"/>
          </a:xfrm>
        </p:grpSpPr>
        <p:grpSp>
          <p:nvGrpSpPr>
            <p:cNvPr id="30" name="Google Shape;524;p25"/>
            <p:cNvGrpSpPr/>
            <p:nvPr/>
          </p:nvGrpSpPr>
          <p:grpSpPr>
            <a:xfrm>
              <a:off x="457200" y="3393503"/>
              <a:ext cx="3381300" cy="559177"/>
              <a:chOff x="962025" y="3342724"/>
              <a:chExt cx="3381300" cy="559177"/>
            </a:xfrm>
          </p:grpSpPr>
          <p:sp>
            <p:nvSpPr>
              <p:cNvPr id="32" name="Google Shape;525;p25"/>
              <p:cNvSpPr txBox="1"/>
              <p:nvPr/>
            </p:nvSpPr>
            <p:spPr>
              <a:xfrm>
                <a:off x="962025" y="3342724"/>
                <a:ext cx="3381300" cy="27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" b="1" kern="0" dirty="0" smtClean="0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Cijena</a:t>
                </a:r>
                <a:endParaRPr b="1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33" name="Google Shape;526;p25"/>
              <p:cNvSpPr txBox="1"/>
              <p:nvPr/>
            </p:nvSpPr>
            <p:spPr>
              <a:xfrm>
                <a:off x="962025" y="3624700"/>
                <a:ext cx="33813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" sz="1400" kern="0" dirty="0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Finansijski interes ugovora</a:t>
                </a:r>
                <a:endParaRPr sz="14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31" name="Google Shape;527;p25"/>
            <p:cNvSpPr/>
            <p:nvPr/>
          </p:nvSpPr>
          <p:spPr>
            <a:xfrm>
              <a:off x="3729000" y="3618341"/>
              <a:ext cx="109500" cy="1095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528;p25"/>
          <p:cNvGrpSpPr/>
          <p:nvPr/>
        </p:nvGrpSpPr>
        <p:grpSpPr>
          <a:xfrm>
            <a:off x="5305500" y="4848075"/>
            <a:ext cx="3381300" cy="559177"/>
            <a:chOff x="5305500" y="3393503"/>
            <a:chExt cx="3381300" cy="559177"/>
          </a:xfrm>
        </p:grpSpPr>
        <p:grpSp>
          <p:nvGrpSpPr>
            <p:cNvPr id="35" name="Google Shape;529;p25"/>
            <p:cNvGrpSpPr/>
            <p:nvPr/>
          </p:nvGrpSpPr>
          <p:grpSpPr>
            <a:xfrm>
              <a:off x="5305500" y="3393503"/>
              <a:ext cx="3381300" cy="559177"/>
              <a:chOff x="962025" y="3342724"/>
              <a:chExt cx="3381300" cy="559177"/>
            </a:xfrm>
          </p:grpSpPr>
          <p:sp>
            <p:nvSpPr>
              <p:cNvPr id="37" name="Google Shape;530;p25"/>
              <p:cNvSpPr txBox="1"/>
              <p:nvPr/>
            </p:nvSpPr>
            <p:spPr>
              <a:xfrm>
                <a:off x="962025" y="3342724"/>
                <a:ext cx="3381300" cy="27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" b="1" kern="0" dirty="0" smtClean="0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Mjesto izvršenja</a:t>
                </a:r>
                <a:endParaRPr b="1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38" name="Google Shape;531;p25"/>
              <p:cNvSpPr txBox="1"/>
              <p:nvPr/>
            </p:nvSpPr>
            <p:spPr>
              <a:xfrm>
                <a:off x="962025" y="3624700"/>
                <a:ext cx="33813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" sz="1400" kern="0" dirty="0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Određeno ugovorom ili zakonom</a:t>
                </a:r>
                <a:endParaRPr sz="14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36" name="Google Shape;532;p25"/>
            <p:cNvSpPr/>
            <p:nvPr/>
          </p:nvSpPr>
          <p:spPr>
            <a:xfrm>
              <a:off x="5305500" y="3618341"/>
              <a:ext cx="109500" cy="1095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538;p25"/>
          <p:cNvGrpSpPr/>
          <p:nvPr/>
        </p:nvGrpSpPr>
        <p:grpSpPr>
          <a:xfrm>
            <a:off x="5305500" y="5627470"/>
            <a:ext cx="3381300" cy="542538"/>
            <a:chOff x="5305500" y="4172898"/>
            <a:chExt cx="3381300" cy="542538"/>
          </a:xfrm>
        </p:grpSpPr>
        <p:sp>
          <p:nvSpPr>
            <p:cNvPr id="40" name="Google Shape;540;p25"/>
            <p:cNvSpPr txBox="1"/>
            <p:nvPr/>
          </p:nvSpPr>
          <p:spPr>
            <a:xfrm>
              <a:off x="5305500" y="4172898"/>
              <a:ext cx="3381300" cy="5425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b="1" kern="0" dirty="0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Vrijeme </a:t>
              </a:r>
              <a:r>
                <a:rPr lang="en-US" b="1" kern="0" dirty="0" err="1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</a:t>
              </a:r>
              <a:r>
                <a:rPr lang="en-US" b="1" kern="0" dirty="0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-US" b="1" kern="0" dirty="0" err="1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mjesto</a:t>
              </a:r>
              <a:r>
                <a:rPr lang="en-US" b="1" kern="0" dirty="0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-US" b="1" kern="0" dirty="0" err="1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zaključenja</a:t>
              </a:r>
              <a:r>
                <a:rPr lang="en-US" b="1" kern="0" dirty="0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, </a:t>
              </a:r>
              <a:r>
                <a:rPr lang="en-US" b="1" kern="0" dirty="0" err="1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stupanje</a:t>
              </a:r>
              <a:r>
                <a:rPr lang="en-US" b="1" kern="0" dirty="0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-US" b="1" kern="0" dirty="0" err="1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na</a:t>
              </a:r>
              <a:r>
                <a:rPr lang="en-US" b="1" kern="0" dirty="0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-US" b="1" kern="0" dirty="0" err="1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snagu</a:t>
              </a:r>
              <a:endParaRPr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1" name="Google Shape;542;p25"/>
            <p:cNvSpPr/>
            <p:nvPr/>
          </p:nvSpPr>
          <p:spPr>
            <a:xfrm>
              <a:off x="5305500" y="4397736"/>
              <a:ext cx="109500" cy="1095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42" name="Google Shape;546;p25"/>
          <p:cNvCxnSpPr>
            <a:stCxn id="5" idx="3"/>
            <a:endCxn id="26" idx="2"/>
          </p:cNvCxnSpPr>
          <p:nvPr/>
        </p:nvCxnSpPr>
        <p:spPr>
          <a:xfrm>
            <a:off x="4845900" y="4350669"/>
            <a:ext cx="459600" cy="0"/>
          </a:xfrm>
          <a:prstGeom prst="straightConnector1">
            <a:avLst/>
          </a:prstGeom>
          <a:noFill/>
          <a:ln w="9525" cap="flat" cmpd="sng">
            <a:solidFill>
              <a:srgbClr val="001B5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" name="Google Shape;547;p25"/>
          <p:cNvCxnSpPr>
            <a:stCxn id="6" idx="3"/>
            <a:endCxn id="36" idx="2"/>
          </p:cNvCxnSpPr>
          <p:nvPr/>
        </p:nvCxnSpPr>
        <p:spPr>
          <a:xfrm>
            <a:off x="4845900" y="5127663"/>
            <a:ext cx="459600" cy="0"/>
          </a:xfrm>
          <a:prstGeom prst="straightConnector1">
            <a:avLst/>
          </a:prstGeom>
          <a:noFill/>
          <a:ln w="9525" cap="flat" cmpd="sng">
            <a:solidFill>
              <a:srgbClr val="001B5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" name="Google Shape;548;p25"/>
          <p:cNvCxnSpPr>
            <a:stCxn id="7" idx="3"/>
            <a:endCxn id="41" idx="2"/>
          </p:cNvCxnSpPr>
          <p:nvPr/>
        </p:nvCxnSpPr>
        <p:spPr>
          <a:xfrm>
            <a:off x="4845900" y="5907058"/>
            <a:ext cx="459600" cy="0"/>
          </a:xfrm>
          <a:prstGeom prst="straightConnector1">
            <a:avLst/>
          </a:prstGeom>
          <a:noFill/>
          <a:ln w="9525" cap="flat" cmpd="sng">
            <a:solidFill>
              <a:srgbClr val="001B5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" name="Google Shape;549;p25"/>
          <p:cNvCxnSpPr>
            <a:stCxn id="2" idx="3"/>
            <a:endCxn id="3" idx="1"/>
          </p:cNvCxnSpPr>
          <p:nvPr/>
        </p:nvCxnSpPr>
        <p:spPr>
          <a:xfrm>
            <a:off x="3838500" y="2810922"/>
            <a:ext cx="1467000" cy="0"/>
          </a:xfrm>
          <a:prstGeom prst="straightConnector1">
            <a:avLst/>
          </a:prstGeom>
          <a:noFill/>
          <a:ln w="9525" cap="flat" cmpd="sng">
            <a:solidFill>
              <a:srgbClr val="001B5C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46" name="Google Shape;533;p25"/>
          <p:cNvGrpSpPr/>
          <p:nvPr/>
        </p:nvGrpSpPr>
        <p:grpSpPr>
          <a:xfrm>
            <a:off x="469877" y="1699154"/>
            <a:ext cx="3381300" cy="711762"/>
            <a:chOff x="457200" y="4172898"/>
            <a:chExt cx="3381300" cy="711762"/>
          </a:xfrm>
        </p:grpSpPr>
        <p:grpSp>
          <p:nvGrpSpPr>
            <p:cNvPr id="47" name="Google Shape;534;p25"/>
            <p:cNvGrpSpPr/>
            <p:nvPr/>
          </p:nvGrpSpPr>
          <p:grpSpPr>
            <a:xfrm>
              <a:off x="457200" y="4172898"/>
              <a:ext cx="3381300" cy="711762"/>
              <a:chOff x="962025" y="4172898"/>
              <a:chExt cx="3381300" cy="711762"/>
            </a:xfrm>
          </p:grpSpPr>
          <p:sp>
            <p:nvSpPr>
              <p:cNvPr id="49" name="Google Shape;535;p25"/>
              <p:cNvSpPr txBox="1"/>
              <p:nvPr/>
            </p:nvSpPr>
            <p:spPr>
              <a:xfrm>
                <a:off x="962025" y="4172898"/>
                <a:ext cx="3381300" cy="27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" b="1" kern="0" dirty="0" smtClean="0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Ugovor je zaključen</a:t>
                </a:r>
                <a:endParaRPr b="1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0" name="Google Shape;536;p25"/>
              <p:cNvSpPr txBox="1"/>
              <p:nvPr/>
            </p:nvSpPr>
            <p:spPr>
              <a:xfrm>
                <a:off x="962025" y="4454873"/>
                <a:ext cx="3381300" cy="4297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sr-Latn-RS" sz="1400" kern="0" dirty="0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K</a:t>
                </a:r>
                <a:r>
                  <a:rPr lang="en" sz="1400" kern="0" dirty="0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ad su se ugovorne strane saglasile o bitnim sastojcima ugovora</a:t>
                </a:r>
                <a:endParaRPr sz="14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8" name="Google Shape;537;p25"/>
            <p:cNvSpPr/>
            <p:nvPr/>
          </p:nvSpPr>
          <p:spPr>
            <a:xfrm>
              <a:off x="3729000" y="4397736"/>
              <a:ext cx="109500" cy="1095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51" name="Google Shape;512;p25"/>
          <p:cNvCxnSpPr/>
          <p:nvPr/>
        </p:nvCxnSpPr>
        <p:spPr>
          <a:xfrm flipH="1" flipV="1">
            <a:off x="3823973" y="4350657"/>
            <a:ext cx="463513" cy="1905"/>
          </a:xfrm>
          <a:prstGeom prst="straightConnector1">
            <a:avLst/>
          </a:prstGeom>
          <a:noFill/>
          <a:ln w="9525" cap="flat" cmpd="sng">
            <a:solidFill>
              <a:srgbClr val="001B5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" name="Google Shape;512;p25"/>
          <p:cNvCxnSpPr/>
          <p:nvPr/>
        </p:nvCxnSpPr>
        <p:spPr>
          <a:xfrm flipH="1" flipV="1">
            <a:off x="3832045" y="3588353"/>
            <a:ext cx="463513" cy="1905"/>
          </a:xfrm>
          <a:prstGeom prst="straightConnector1">
            <a:avLst/>
          </a:prstGeom>
          <a:noFill/>
          <a:ln w="9525" cap="flat" cmpd="sng">
            <a:solidFill>
              <a:srgbClr val="001B5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" name="Google Shape;512;p25"/>
          <p:cNvCxnSpPr/>
          <p:nvPr/>
        </p:nvCxnSpPr>
        <p:spPr>
          <a:xfrm flipH="1" flipV="1">
            <a:off x="3832044" y="5130051"/>
            <a:ext cx="463513" cy="1905"/>
          </a:xfrm>
          <a:prstGeom prst="straightConnector1">
            <a:avLst/>
          </a:prstGeom>
          <a:noFill/>
          <a:ln w="9525" cap="flat" cmpd="sng">
            <a:solidFill>
              <a:srgbClr val="001B5C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152767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7;p49"/>
          <p:cNvSpPr txBox="1">
            <a:spLocks/>
          </p:cNvSpPr>
          <p:nvPr/>
        </p:nvSpPr>
        <p:spPr>
          <a:xfrm>
            <a:off x="720000" y="159683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layfair Display"/>
              <a:buNone/>
              <a:tabLst/>
              <a:defRPr/>
            </a:pPr>
            <a:r>
              <a:rPr kumimoji="0" lang="sr-Latn-RS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SPOREDNI ELEMENTI UGOVORA</a:t>
            </a:r>
            <a:endParaRPr kumimoji="0" lang="sr-Latn-R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3" name="Google Shape;718;p49"/>
          <p:cNvSpPr txBox="1">
            <a:spLocks/>
          </p:cNvSpPr>
          <p:nvPr/>
        </p:nvSpPr>
        <p:spPr>
          <a:xfrm>
            <a:off x="720000" y="2264289"/>
            <a:ext cx="8154034" cy="26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tkinson Hyperlegible"/>
              <a:buChar char="●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Char char="○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Char char="■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Char char="●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Char char="○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Char char="■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Char char="●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Char char="○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tkinson Hyperlegible"/>
              <a:buChar char="■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Slučajni elementi ugovora koji nisu tipični i isključivo sporazumom ugovornih strana ulaze u sadržaj ugovora: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Druga prava i obaveze ugovornih strana s obzirom na specifičnosti postupka i predmeta javne nabavke</a:t>
            </a:r>
          </a:p>
          <a:p>
            <a:pPr marL="241300" marR="0" lvl="0" indent="-203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Atkinson Hyperlegible"/>
              <a:buChar char="●"/>
              <a:tabLst/>
              <a:defRPr/>
            </a:pPr>
            <a:r>
              <a:rPr kumimoji="0" lang="sr-Latn-RS" sz="1200" b="0" i="0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Npr. naknadne provjere kvaliteta predmeta nabavke, posebni uslovi u vezi sa izvršenjem ugovora u skladu sa propisima ko što su dostavljanje određenih autorizacija, odluka nadležnih organa</a:t>
            </a:r>
          </a:p>
          <a:p>
            <a:pPr marL="241300" marR="0" lvl="0" indent="-203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Atkinson Hyperlegible"/>
              <a:buChar char="●"/>
              <a:tabLst/>
              <a:defRPr/>
            </a:pPr>
            <a:endParaRPr kumimoji="0" lang="sr-Latn-R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Sredstva obezbjeđenja izvršenja ugovornih obaveza</a:t>
            </a:r>
          </a:p>
          <a:p>
            <a:pPr marL="241300" marR="0" lvl="0" indent="-203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Atkinson Hyperlegible"/>
              <a:buChar char="●"/>
              <a:tabLst/>
              <a:defRPr/>
            </a:pPr>
            <a:r>
              <a:rPr kumimoji="0" lang="sr-Latn-RS" sz="1200" b="0" i="0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Garancija za uredno izvršenje ugovora</a:t>
            </a:r>
            <a:endParaRPr kumimoji="0" lang="sr-Latn-R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  <a:p>
            <a:pPr marL="241300" marR="0" lvl="0" indent="-203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Atkinson Hyperlegible"/>
              <a:buChar char="●"/>
              <a:tabLst/>
              <a:defRPr/>
            </a:pPr>
            <a:r>
              <a:rPr kumimoji="0" lang="sr-Latn-RS" sz="1200" b="0" i="0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Ugovorna kazna</a:t>
            </a:r>
            <a:endParaRPr kumimoji="0" lang="sr-Latn-R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  <a:p>
            <a:pPr marL="241300" marR="0" lvl="0" indent="-203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Atkinson Hyperlegible"/>
              <a:buChar char="●"/>
              <a:tabLst/>
              <a:defRPr/>
            </a:pPr>
            <a:r>
              <a:rPr kumimoji="0" lang="sr-Latn-RS" sz="1200" b="0" i="0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Penali</a:t>
            </a:r>
          </a:p>
          <a:p>
            <a:pPr marL="241300" marR="0" lvl="0" indent="-203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Atkinson Hyperlegible"/>
              <a:buChar char="●"/>
              <a:tabLst/>
              <a:defRPr/>
            </a:pPr>
            <a:endParaRPr kumimoji="0" lang="sr-Latn-R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tkinson Hyperlegible"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Klauzule o isključenju, ograničenju ili proširenju odgovornosti dužnika</a:t>
            </a:r>
          </a:p>
          <a:p>
            <a:pPr marL="241300" marR="0" lvl="0" indent="-203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Atkinson Hyperlegible"/>
              <a:buChar char="●"/>
              <a:tabLst/>
              <a:defRPr/>
            </a:pPr>
            <a:r>
              <a:rPr kumimoji="0" lang="sr-Latn-RS" sz="1200" b="0" i="0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U skladu sa načelom savjesnosti i poštenja</a:t>
            </a:r>
          </a:p>
          <a:p>
            <a:pPr marL="241300" marR="0" lvl="0" indent="-203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Atkinson Hyperlegible"/>
              <a:buChar char="●"/>
              <a:tabLst/>
              <a:defRPr/>
            </a:pPr>
            <a:r>
              <a:rPr kumimoji="0" lang="sr-Latn-RS" sz="1200" b="0" i="0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Odgovornost dužnika za namjeru ili krajnju nepažnju ne može se ugovorom unaprijed isključiti</a:t>
            </a:r>
          </a:p>
          <a:p>
            <a:pPr marL="241300" marR="0" lvl="0" indent="-203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Atkinson Hyperlegible"/>
              <a:buChar char="●"/>
              <a:tabLst/>
              <a:defRPr/>
            </a:pPr>
            <a:endParaRPr kumimoji="0" lang="sr-Latn-R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Atkinson Hyperlegible"/>
              <a:buNone/>
              <a:tabLst/>
              <a:defRPr/>
            </a:pPr>
            <a:endParaRPr kumimoji="0" lang="sr-Latn-R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Atkinson Hyperlegible"/>
              <a:buNone/>
              <a:tabLst/>
              <a:defRPr/>
            </a:pPr>
            <a:endParaRPr kumimoji="0" lang="sr-Latn-R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</p:txBody>
      </p:sp>
    </p:spTree>
    <p:extLst>
      <p:ext uri="{BB962C8B-B14F-4D97-AF65-F5344CB8AC3E}">
        <p14:creationId xmlns:p14="http://schemas.microsoft.com/office/powerpoint/2010/main" val="311205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7;p49"/>
          <p:cNvSpPr txBox="1">
            <a:spLocks/>
          </p:cNvSpPr>
          <p:nvPr/>
        </p:nvSpPr>
        <p:spPr>
          <a:xfrm>
            <a:off x="720000" y="149322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layfair Display"/>
              <a:buNone/>
              <a:tabLst/>
              <a:defRPr/>
            </a:pPr>
            <a:r>
              <a:rPr kumimoji="0" lang="sr-Latn-RS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SPOREDNI ELEMENTI UGOVORA</a:t>
            </a:r>
            <a:endParaRPr kumimoji="0" lang="sr-Latn-R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3" name="Google Shape;718;p49"/>
          <p:cNvSpPr txBox="1">
            <a:spLocks/>
          </p:cNvSpPr>
          <p:nvPr/>
        </p:nvSpPr>
        <p:spPr>
          <a:xfrm>
            <a:off x="720000" y="2160671"/>
            <a:ext cx="8154034" cy="26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tkinson Hyperlegible"/>
              <a:buChar char="●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Char char="○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Char char="■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Char char="●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Char char="○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Char char="■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Char char="●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Char char="○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tkinson Hyperlegible"/>
              <a:buChar char="■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Slučajni elementi ugovora koji nisu tipični i isključivo sporazumom ugovornih strana ulaze u sadržaj ugovora: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sr-Latn-R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tkinson Hyperlegible"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Odredbe o povratu dokumenata ili sredstava obezbjeđenja</a:t>
            </a:r>
          </a:p>
          <a:p>
            <a:pPr marL="241300" marR="0" lvl="0" indent="-203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Atkinson Hyperlegible"/>
              <a:buChar char="●"/>
              <a:tabLst/>
              <a:defRPr/>
            </a:pPr>
            <a:r>
              <a:rPr kumimoji="0" lang="sr-Latn-RS" sz="1200" b="0" i="0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Ukoliko ne nastupe slučajevi koji bi zahtijevali njihovo aktiviranje</a:t>
            </a:r>
          </a:p>
          <a:p>
            <a:pPr marL="241300" marR="0" lvl="0" indent="-203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Atkinson Hyperlegible"/>
              <a:buChar char="●"/>
              <a:tabLst/>
              <a:defRPr/>
            </a:pPr>
            <a:endParaRPr kumimoji="0" lang="sr-Latn-RS" sz="1200" b="0" i="0" u="sng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tkinson Hyperlegible"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Oslobođajuće okolnosti/viša sila</a:t>
            </a:r>
          </a:p>
          <a:p>
            <a:pPr marL="241300" marR="0" lvl="0" indent="-203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Atkinson Hyperlegible"/>
              <a:buChar char="●"/>
              <a:tabLst/>
              <a:defRPr/>
            </a:pPr>
            <a:r>
              <a:rPr kumimoji="0" lang="sr-Latn-RS" sz="1200" b="0" i="0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Elementarne nepogode, </a:t>
            </a:r>
          </a:p>
          <a:p>
            <a:pPr marL="241300" marR="0" lvl="0" indent="-203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Atkinson Hyperlegible"/>
              <a:buChar char="●"/>
              <a:tabLst/>
              <a:defRPr/>
            </a:pPr>
            <a:r>
              <a:rPr kumimoji="0" lang="sr-Latn-RS" sz="1200" b="0" i="0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rat, </a:t>
            </a:r>
          </a:p>
          <a:p>
            <a:pPr marL="241300" marR="0" lvl="0" indent="-203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Atkinson Hyperlegible"/>
              <a:buChar char="●"/>
              <a:tabLst/>
              <a:defRPr/>
            </a:pPr>
            <a:r>
              <a:rPr kumimoji="0" lang="sr-Latn-RS" sz="1200" b="0" i="0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upravne mjere, </a:t>
            </a:r>
          </a:p>
          <a:p>
            <a:pPr marL="241300" marR="0" lvl="0" indent="-203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Atkinson Hyperlegible"/>
              <a:buChar char="●"/>
              <a:tabLst/>
              <a:defRPr/>
            </a:pPr>
            <a:r>
              <a:rPr kumimoji="0" lang="sr-Latn-RS" sz="1200" b="0" i="0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promjene cijena, </a:t>
            </a:r>
          </a:p>
          <a:p>
            <a:pPr marL="241300" marR="0" lvl="0" indent="-203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Atkinson Hyperlegible"/>
              <a:buChar char="●"/>
              <a:tabLst/>
              <a:defRPr/>
            </a:pPr>
            <a:r>
              <a:rPr kumimoji="0" lang="sr-Latn-RS" sz="1200" b="0" i="0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nestašica robe…</a:t>
            </a:r>
          </a:p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Atkinson Hyperlegible"/>
              <a:buNone/>
              <a:tabLst/>
              <a:defRPr/>
            </a:pPr>
            <a:endParaRPr kumimoji="0" lang="sr-Latn-RS" sz="1200" b="0" i="0" u="sng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tkinson Hyperlegible"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Raskid ugovora, rješavanje sporova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tkinson Hyperlegible"/>
              <a:buNone/>
              <a:tabLst/>
              <a:defRPr/>
            </a:pPr>
            <a:endParaRPr kumimoji="0" lang="sr-Latn-R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Atkinson Hyperlegible"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Prilozi</a:t>
            </a:r>
          </a:p>
          <a:p>
            <a:pPr marL="241300" marR="0" lvl="0" indent="-203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Atkinson Hyperlegible"/>
              <a:buChar char="●"/>
              <a:tabLst/>
              <a:defRPr/>
            </a:pPr>
            <a:endParaRPr kumimoji="0" lang="sr-Latn-R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Atkinson Hyperlegible"/>
              <a:buNone/>
              <a:tabLst/>
              <a:defRPr/>
            </a:pPr>
            <a:endParaRPr kumimoji="0" lang="sr-Latn-R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Atkinson Hyperlegible"/>
              <a:buNone/>
              <a:tabLst/>
              <a:defRPr/>
            </a:pPr>
            <a:endParaRPr kumimoji="0" lang="sr-Latn-R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</p:txBody>
      </p:sp>
    </p:spTree>
    <p:extLst>
      <p:ext uri="{BB962C8B-B14F-4D97-AF65-F5344CB8AC3E}">
        <p14:creationId xmlns:p14="http://schemas.microsoft.com/office/powerpoint/2010/main" val="1936893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0000" y="1587426"/>
            <a:ext cx="7704000" cy="543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layfair Display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Obavezne ugovorne klauzule</a:t>
            </a: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3" name="Google Shape;682;p28"/>
          <p:cNvSpPr txBox="1"/>
          <p:nvPr/>
        </p:nvSpPr>
        <p:spPr>
          <a:xfrm>
            <a:off x="6096000" y="2393891"/>
            <a:ext cx="2590800" cy="1087501"/>
          </a:xfrm>
          <a:prstGeom prst="rect">
            <a:avLst/>
          </a:prstGeom>
          <a:solidFill>
            <a:srgbClr val="FFFFFF">
              <a:lumMod val="65000"/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" name="Google Shape;683;p28"/>
          <p:cNvSpPr txBox="1"/>
          <p:nvPr/>
        </p:nvSpPr>
        <p:spPr>
          <a:xfrm>
            <a:off x="6096000" y="4954166"/>
            <a:ext cx="2590800" cy="1087500"/>
          </a:xfrm>
          <a:prstGeom prst="rect">
            <a:avLst/>
          </a:prstGeom>
          <a:solidFill>
            <a:srgbClr val="FFFFFF">
              <a:lumMod val="65000"/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" name="Google Shape;684;p28"/>
          <p:cNvSpPr txBox="1"/>
          <p:nvPr/>
        </p:nvSpPr>
        <p:spPr>
          <a:xfrm>
            <a:off x="434674" y="2393891"/>
            <a:ext cx="2590800" cy="3647775"/>
          </a:xfrm>
          <a:prstGeom prst="rect">
            <a:avLst/>
          </a:prstGeom>
          <a:solidFill>
            <a:srgbClr val="FFFFFF">
              <a:lumMod val="65000"/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6" name="Google Shape;687;p28"/>
          <p:cNvGrpSpPr/>
          <p:nvPr/>
        </p:nvGrpSpPr>
        <p:grpSpPr>
          <a:xfrm>
            <a:off x="609588" y="2597242"/>
            <a:ext cx="2061013" cy="3371430"/>
            <a:chOff x="457188" y="1170850"/>
            <a:chExt cx="2061013" cy="3371430"/>
          </a:xfrm>
        </p:grpSpPr>
        <p:sp>
          <p:nvSpPr>
            <p:cNvPr id="7" name="Google Shape;688;p28"/>
            <p:cNvSpPr txBox="1"/>
            <p:nvPr/>
          </p:nvSpPr>
          <p:spPr>
            <a:xfrm>
              <a:off x="457201" y="1170850"/>
              <a:ext cx="20610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b="1" kern="0" dirty="0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Uslovi ugovora</a:t>
              </a:r>
              <a:endParaRPr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" name="Google Shape;689;p28"/>
            <p:cNvSpPr txBox="1"/>
            <p:nvPr/>
          </p:nvSpPr>
          <p:spPr>
            <a:xfrm>
              <a:off x="457188" y="1452814"/>
              <a:ext cx="2061000" cy="3089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1400" kern="0" dirty="0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Da ponuđač kojem je dodjeljen ugovor nema pravo da zapošljava, u svrhu izvršenja ugovora lica koja su učestvovala u pripremi TD ili u svojstvu člana ili stručnog lica koje je angažovala komisija za nabavke, najmanje 6 mjeseci po zaključenju ugovora, odn. </a:t>
              </a:r>
              <a:r>
                <a:rPr lang="en-US" sz="1400" kern="0" dirty="0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od </a:t>
              </a:r>
              <a:r>
                <a:rPr lang="en-US" sz="1400" kern="0" dirty="0" err="1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početka</a:t>
              </a:r>
              <a:r>
                <a:rPr lang="en-US" sz="1400" kern="0" dirty="0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400" kern="0" dirty="0" err="1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realizacije</a:t>
              </a:r>
              <a:r>
                <a:rPr lang="en-US" sz="1400" kern="0" dirty="0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400" kern="0" dirty="0" err="1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ugovora</a:t>
              </a:r>
              <a:r>
                <a:rPr lang="en-US" sz="1400" kern="0" dirty="0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sz="14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" name="Google Shape;690;p28"/>
          <p:cNvGrpSpPr/>
          <p:nvPr/>
        </p:nvGrpSpPr>
        <p:grpSpPr>
          <a:xfrm>
            <a:off x="6096001" y="4533108"/>
            <a:ext cx="2453256" cy="1358649"/>
            <a:chOff x="6625788" y="3804426"/>
            <a:chExt cx="2061013" cy="707905"/>
          </a:xfrm>
        </p:grpSpPr>
        <p:sp>
          <p:nvSpPr>
            <p:cNvPr id="10" name="Google Shape;691;p28"/>
            <p:cNvSpPr txBox="1"/>
            <p:nvPr/>
          </p:nvSpPr>
          <p:spPr>
            <a:xfrm>
              <a:off x="6625801" y="3804426"/>
              <a:ext cx="2061000" cy="2297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en" b="1" kern="0" dirty="0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Promjenjiva cijena</a:t>
              </a:r>
              <a:endParaRPr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" name="Google Shape;692;p28"/>
            <p:cNvSpPr txBox="1"/>
            <p:nvPr/>
          </p:nvSpPr>
          <p:spPr>
            <a:xfrm>
              <a:off x="6625788" y="4108831"/>
              <a:ext cx="2061000" cy="40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en" sz="1400" kern="0" dirty="0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Ako je određeno u TD da se cijena može mijenjati tokom trajanja ugovora / OS na određeni način </a:t>
              </a:r>
              <a:r>
                <a:rPr lang="en-US" sz="1400" kern="0" dirty="0" err="1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</a:t>
              </a:r>
              <a:r>
                <a:rPr lang="en-US" sz="1400" kern="0" dirty="0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pod </a:t>
              </a:r>
              <a:r>
                <a:rPr lang="en-US" sz="1400" kern="0" dirty="0" err="1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definisanim</a:t>
              </a:r>
              <a:r>
                <a:rPr lang="en-US" sz="1400" kern="0" dirty="0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400" kern="0" dirty="0" err="1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uslovima</a:t>
              </a:r>
              <a:endParaRPr sz="14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" name="Google Shape;693;p28"/>
          <p:cNvGrpSpPr/>
          <p:nvPr/>
        </p:nvGrpSpPr>
        <p:grpSpPr>
          <a:xfrm>
            <a:off x="6476988" y="2440483"/>
            <a:ext cx="2061013" cy="837423"/>
            <a:chOff x="6625788" y="1014091"/>
            <a:chExt cx="2061013" cy="837423"/>
          </a:xfrm>
        </p:grpSpPr>
        <p:sp>
          <p:nvSpPr>
            <p:cNvPr id="13" name="Google Shape;694;p28"/>
            <p:cNvSpPr txBox="1"/>
            <p:nvPr/>
          </p:nvSpPr>
          <p:spPr>
            <a:xfrm>
              <a:off x="6625801" y="1014091"/>
              <a:ext cx="20610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en" b="1" kern="0" dirty="0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Podugovaranje</a:t>
              </a:r>
              <a:endParaRPr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" name="Google Shape;695;p28"/>
            <p:cNvSpPr txBox="1"/>
            <p:nvPr/>
          </p:nvSpPr>
          <p:spPr>
            <a:xfrm>
              <a:off x="6625788" y="1452814"/>
              <a:ext cx="20610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en" sz="1400" kern="0" dirty="0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Odredba u ugovoru je osnov za zaključivanje podugovora </a:t>
              </a:r>
              <a:endParaRPr sz="14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5" name="Google Shape;700;p28"/>
          <p:cNvCxnSpPr>
            <a:stCxn id="18" idx="2"/>
            <a:endCxn id="5" idx="3"/>
          </p:cNvCxnSpPr>
          <p:nvPr/>
        </p:nvCxnSpPr>
        <p:spPr>
          <a:xfrm rot="10800000" flipV="1">
            <a:off x="3025474" y="2937643"/>
            <a:ext cx="1250714" cy="128013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1B5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702;p28"/>
          <p:cNvCxnSpPr>
            <a:stCxn id="28" idx="6"/>
            <a:endCxn id="4" idx="1"/>
          </p:cNvCxnSpPr>
          <p:nvPr/>
        </p:nvCxnSpPr>
        <p:spPr>
          <a:xfrm flipV="1">
            <a:off x="4871388" y="5497916"/>
            <a:ext cx="1224612" cy="1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1B5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704;p28"/>
          <p:cNvCxnSpPr>
            <a:stCxn id="19" idx="0"/>
            <a:endCxn id="3" idx="2"/>
          </p:cNvCxnSpPr>
          <p:nvPr/>
        </p:nvCxnSpPr>
        <p:spPr>
          <a:xfrm rot="5400000" flipH="1" flipV="1">
            <a:off x="7172000" y="3700781"/>
            <a:ext cx="438789" cy="1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1B5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701;p28"/>
          <p:cNvSpPr/>
          <p:nvPr/>
        </p:nvSpPr>
        <p:spPr>
          <a:xfrm>
            <a:off x="4276188" y="2640044"/>
            <a:ext cx="595200" cy="595200"/>
          </a:xfrm>
          <a:prstGeom prst="ellipse">
            <a:avLst/>
          </a:prstGeom>
          <a:solidFill>
            <a:srgbClr val="001B5C">
              <a:lumMod val="25000"/>
              <a:lumOff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" name="Google Shape;705;p28"/>
          <p:cNvSpPr/>
          <p:nvPr/>
        </p:nvSpPr>
        <p:spPr>
          <a:xfrm>
            <a:off x="7093788" y="3920181"/>
            <a:ext cx="595200" cy="595200"/>
          </a:xfrm>
          <a:prstGeom prst="ellipse">
            <a:avLst/>
          </a:prstGeom>
          <a:solidFill>
            <a:srgbClr val="001B5C">
              <a:lumMod val="25000"/>
              <a:lumOff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0" name="Google Shape;715;p28"/>
          <p:cNvGrpSpPr/>
          <p:nvPr/>
        </p:nvGrpSpPr>
        <p:grpSpPr>
          <a:xfrm>
            <a:off x="7242138" y="4068853"/>
            <a:ext cx="298503" cy="297862"/>
            <a:chOff x="2416692" y="4046126"/>
            <a:chExt cx="366441" cy="365655"/>
          </a:xfrm>
        </p:grpSpPr>
        <p:sp>
          <p:nvSpPr>
            <p:cNvPr id="21" name="Google Shape;716;p28"/>
            <p:cNvSpPr/>
            <p:nvPr/>
          </p:nvSpPr>
          <p:spPr>
            <a:xfrm>
              <a:off x="2439465" y="4046126"/>
              <a:ext cx="321683" cy="207890"/>
            </a:xfrm>
            <a:custGeom>
              <a:avLst/>
              <a:gdLst/>
              <a:ahLst/>
              <a:cxnLst/>
              <a:rect l="l" t="t" r="r" b="b"/>
              <a:pathLst>
                <a:path w="9408" h="6080" extrusionOk="0">
                  <a:moveTo>
                    <a:pt x="2621" y="1239"/>
                  </a:moveTo>
                  <a:cubicBezTo>
                    <a:pt x="2978" y="1287"/>
                    <a:pt x="2978" y="1834"/>
                    <a:pt x="2621" y="1882"/>
                  </a:cubicBezTo>
                  <a:lnTo>
                    <a:pt x="1573" y="1882"/>
                  </a:lnTo>
                  <a:cubicBezTo>
                    <a:pt x="1192" y="1834"/>
                    <a:pt x="1192" y="1287"/>
                    <a:pt x="1573" y="1239"/>
                  </a:cubicBezTo>
                  <a:close/>
                  <a:moveTo>
                    <a:pt x="3442" y="2311"/>
                  </a:moveTo>
                  <a:cubicBezTo>
                    <a:pt x="3591" y="2311"/>
                    <a:pt x="3740" y="2406"/>
                    <a:pt x="3764" y="2596"/>
                  </a:cubicBezTo>
                  <a:lnTo>
                    <a:pt x="3764" y="3454"/>
                  </a:lnTo>
                  <a:cubicBezTo>
                    <a:pt x="3740" y="3632"/>
                    <a:pt x="3591" y="3722"/>
                    <a:pt x="3442" y="3722"/>
                  </a:cubicBezTo>
                  <a:cubicBezTo>
                    <a:pt x="3293" y="3722"/>
                    <a:pt x="3144" y="3632"/>
                    <a:pt x="3121" y="3454"/>
                  </a:cubicBezTo>
                  <a:lnTo>
                    <a:pt x="3121" y="2596"/>
                  </a:lnTo>
                  <a:cubicBezTo>
                    <a:pt x="3144" y="2406"/>
                    <a:pt x="3293" y="2311"/>
                    <a:pt x="3442" y="2311"/>
                  </a:cubicBezTo>
                  <a:close/>
                  <a:moveTo>
                    <a:pt x="5955" y="1072"/>
                  </a:moveTo>
                  <a:cubicBezTo>
                    <a:pt x="6103" y="1072"/>
                    <a:pt x="6252" y="1168"/>
                    <a:pt x="6264" y="1358"/>
                  </a:cubicBezTo>
                  <a:lnTo>
                    <a:pt x="6264" y="3454"/>
                  </a:lnTo>
                  <a:cubicBezTo>
                    <a:pt x="6252" y="3632"/>
                    <a:pt x="6103" y="3722"/>
                    <a:pt x="5955" y="3722"/>
                  </a:cubicBezTo>
                  <a:cubicBezTo>
                    <a:pt x="5806" y="3722"/>
                    <a:pt x="5657" y="3632"/>
                    <a:pt x="5645" y="3454"/>
                  </a:cubicBezTo>
                  <a:lnTo>
                    <a:pt x="5645" y="1358"/>
                  </a:lnTo>
                  <a:cubicBezTo>
                    <a:pt x="5657" y="1168"/>
                    <a:pt x="5806" y="1072"/>
                    <a:pt x="5955" y="1072"/>
                  </a:cubicBezTo>
                  <a:close/>
                  <a:moveTo>
                    <a:pt x="4692" y="1674"/>
                  </a:moveTo>
                  <a:cubicBezTo>
                    <a:pt x="4847" y="1674"/>
                    <a:pt x="5002" y="1775"/>
                    <a:pt x="5002" y="1977"/>
                  </a:cubicBezTo>
                  <a:lnTo>
                    <a:pt x="5002" y="3454"/>
                  </a:lnTo>
                  <a:cubicBezTo>
                    <a:pt x="5002" y="3656"/>
                    <a:pt x="4847" y="3757"/>
                    <a:pt x="4692" y="3757"/>
                  </a:cubicBezTo>
                  <a:cubicBezTo>
                    <a:pt x="4538" y="3757"/>
                    <a:pt x="4383" y="3656"/>
                    <a:pt x="4383" y="3454"/>
                  </a:cubicBezTo>
                  <a:lnTo>
                    <a:pt x="4383" y="1977"/>
                  </a:lnTo>
                  <a:cubicBezTo>
                    <a:pt x="4383" y="1775"/>
                    <a:pt x="4538" y="1674"/>
                    <a:pt x="4692" y="1674"/>
                  </a:cubicBezTo>
                  <a:close/>
                  <a:moveTo>
                    <a:pt x="930" y="1"/>
                  </a:moveTo>
                  <a:cubicBezTo>
                    <a:pt x="406" y="1"/>
                    <a:pt x="1" y="405"/>
                    <a:pt x="1" y="929"/>
                  </a:cubicBezTo>
                  <a:lnTo>
                    <a:pt x="1" y="3859"/>
                  </a:lnTo>
                  <a:cubicBezTo>
                    <a:pt x="1" y="4369"/>
                    <a:pt x="385" y="4788"/>
                    <a:pt x="888" y="4788"/>
                  </a:cubicBezTo>
                  <a:cubicBezTo>
                    <a:pt x="902" y="4788"/>
                    <a:pt x="916" y="4788"/>
                    <a:pt x="930" y="4787"/>
                  </a:cubicBezTo>
                  <a:lnTo>
                    <a:pt x="1025" y="4787"/>
                  </a:lnTo>
                  <a:lnTo>
                    <a:pt x="1025" y="5526"/>
                  </a:lnTo>
                  <a:cubicBezTo>
                    <a:pt x="1025" y="5709"/>
                    <a:pt x="1177" y="5846"/>
                    <a:pt x="1342" y="5846"/>
                  </a:cubicBezTo>
                  <a:cubicBezTo>
                    <a:pt x="1412" y="5846"/>
                    <a:pt x="1485" y="5821"/>
                    <a:pt x="1549" y="5764"/>
                  </a:cubicBezTo>
                  <a:lnTo>
                    <a:pt x="2716" y="4787"/>
                  </a:lnTo>
                  <a:lnTo>
                    <a:pt x="3883" y="4787"/>
                  </a:lnTo>
                  <a:lnTo>
                    <a:pt x="4407" y="5883"/>
                  </a:lnTo>
                  <a:cubicBezTo>
                    <a:pt x="4454" y="6014"/>
                    <a:pt x="4573" y="6079"/>
                    <a:pt x="4692" y="6079"/>
                  </a:cubicBezTo>
                  <a:cubicBezTo>
                    <a:pt x="4811" y="6079"/>
                    <a:pt x="4931" y="6014"/>
                    <a:pt x="4978" y="5883"/>
                  </a:cubicBezTo>
                  <a:lnTo>
                    <a:pt x="5526" y="4787"/>
                  </a:lnTo>
                  <a:lnTo>
                    <a:pt x="6669" y="4787"/>
                  </a:lnTo>
                  <a:lnTo>
                    <a:pt x="7836" y="5764"/>
                  </a:lnTo>
                  <a:cubicBezTo>
                    <a:pt x="7900" y="5821"/>
                    <a:pt x="7973" y="5846"/>
                    <a:pt x="8043" y="5846"/>
                  </a:cubicBezTo>
                  <a:cubicBezTo>
                    <a:pt x="8208" y="5846"/>
                    <a:pt x="8360" y="5709"/>
                    <a:pt x="8360" y="5526"/>
                  </a:cubicBezTo>
                  <a:lnTo>
                    <a:pt x="8360" y="4787"/>
                  </a:lnTo>
                  <a:lnTo>
                    <a:pt x="8455" y="4787"/>
                  </a:lnTo>
                  <a:cubicBezTo>
                    <a:pt x="8469" y="4788"/>
                    <a:pt x="8483" y="4788"/>
                    <a:pt x="8497" y="4788"/>
                  </a:cubicBezTo>
                  <a:cubicBezTo>
                    <a:pt x="9000" y="4788"/>
                    <a:pt x="9385" y="4369"/>
                    <a:pt x="9408" y="3859"/>
                  </a:cubicBezTo>
                  <a:lnTo>
                    <a:pt x="9408" y="929"/>
                  </a:lnTo>
                  <a:cubicBezTo>
                    <a:pt x="9384" y="405"/>
                    <a:pt x="8979" y="1"/>
                    <a:pt x="84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717;p28"/>
            <p:cNvSpPr/>
            <p:nvPr/>
          </p:nvSpPr>
          <p:spPr>
            <a:xfrm>
              <a:off x="2573021" y="4275762"/>
              <a:ext cx="53785" cy="68419"/>
            </a:xfrm>
            <a:custGeom>
              <a:avLst/>
              <a:gdLst/>
              <a:ahLst/>
              <a:cxnLst/>
              <a:rect l="l" t="t" r="r" b="b"/>
              <a:pathLst>
                <a:path w="1573" h="2001" extrusionOk="0">
                  <a:moveTo>
                    <a:pt x="786" y="0"/>
                  </a:moveTo>
                  <a:cubicBezTo>
                    <a:pt x="358" y="0"/>
                    <a:pt x="1" y="358"/>
                    <a:pt x="1" y="786"/>
                  </a:cubicBezTo>
                  <a:lnTo>
                    <a:pt x="1" y="1215"/>
                  </a:lnTo>
                  <a:cubicBezTo>
                    <a:pt x="1" y="1739"/>
                    <a:pt x="393" y="2001"/>
                    <a:pt x="786" y="2001"/>
                  </a:cubicBezTo>
                  <a:cubicBezTo>
                    <a:pt x="1179" y="2001"/>
                    <a:pt x="1572" y="1739"/>
                    <a:pt x="1572" y="1215"/>
                  </a:cubicBezTo>
                  <a:lnTo>
                    <a:pt x="1572" y="786"/>
                  </a:lnTo>
                  <a:cubicBezTo>
                    <a:pt x="1572" y="358"/>
                    <a:pt x="1215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718;p28"/>
            <p:cNvSpPr/>
            <p:nvPr/>
          </p:nvSpPr>
          <p:spPr>
            <a:xfrm>
              <a:off x="2546145" y="4348216"/>
              <a:ext cx="107535" cy="63564"/>
            </a:xfrm>
            <a:custGeom>
              <a:avLst/>
              <a:gdLst/>
              <a:ahLst/>
              <a:cxnLst/>
              <a:rect l="l" t="t" r="r" b="b"/>
              <a:pathLst>
                <a:path w="3145" h="1859" extrusionOk="0">
                  <a:moveTo>
                    <a:pt x="501" y="1"/>
                  </a:moveTo>
                  <a:cubicBezTo>
                    <a:pt x="191" y="287"/>
                    <a:pt x="1" y="691"/>
                    <a:pt x="1" y="1120"/>
                  </a:cubicBezTo>
                  <a:lnTo>
                    <a:pt x="1" y="1549"/>
                  </a:lnTo>
                  <a:cubicBezTo>
                    <a:pt x="1" y="1715"/>
                    <a:pt x="144" y="1858"/>
                    <a:pt x="310" y="1858"/>
                  </a:cubicBezTo>
                  <a:lnTo>
                    <a:pt x="2835" y="1858"/>
                  </a:lnTo>
                  <a:cubicBezTo>
                    <a:pt x="3001" y="1858"/>
                    <a:pt x="3144" y="1715"/>
                    <a:pt x="3144" y="1549"/>
                  </a:cubicBezTo>
                  <a:lnTo>
                    <a:pt x="3144" y="1120"/>
                  </a:lnTo>
                  <a:cubicBezTo>
                    <a:pt x="3144" y="691"/>
                    <a:pt x="2954" y="287"/>
                    <a:pt x="2644" y="1"/>
                  </a:cubicBezTo>
                  <a:cubicBezTo>
                    <a:pt x="2370" y="334"/>
                    <a:pt x="1971" y="501"/>
                    <a:pt x="1572" y="501"/>
                  </a:cubicBezTo>
                  <a:cubicBezTo>
                    <a:pt x="1174" y="501"/>
                    <a:pt x="775" y="334"/>
                    <a:pt x="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719;p28"/>
            <p:cNvSpPr/>
            <p:nvPr/>
          </p:nvSpPr>
          <p:spPr>
            <a:xfrm>
              <a:off x="2443568" y="4275762"/>
              <a:ext cx="53751" cy="66607"/>
            </a:xfrm>
            <a:custGeom>
              <a:avLst/>
              <a:gdLst/>
              <a:ahLst/>
              <a:cxnLst/>
              <a:rect l="l" t="t" r="r" b="b"/>
              <a:pathLst>
                <a:path w="1572" h="1948" extrusionOk="0">
                  <a:moveTo>
                    <a:pt x="786" y="0"/>
                  </a:moveTo>
                  <a:cubicBezTo>
                    <a:pt x="357" y="0"/>
                    <a:pt x="0" y="358"/>
                    <a:pt x="0" y="786"/>
                  </a:cubicBezTo>
                  <a:lnTo>
                    <a:pt x="0" y="1215"/>
                  </a:lnTo>
                  <a:cubicBezTo>
                    <a:pt x="36" y="1703"/>
                    <a:pt x="417" y="1947"/>
                    <a:pt x="795" y="1947"/>
                  </a:cubicBezTo>
                  <a:cubicBezTo>
                    <a:pt x="1173" y="1947"/>
                    <a:pt x="1548" y="1703"/>
                    <a:pt x="1572" y="1215"/>
                  </a:cubicBezTo>
                  <a:lnTo>
                    <a:pt x="1572" y="786"/>
                  </a:lnTo>
                  <a:cubicBezTo>
                    <a:pt x="1572" y="358"/>
                    <a:pt x="1215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720;p28"/>
            <p:cNvSpPr/>
            <p:nvPr/>
          </p:nvSpPr>
          <p:spPr>
            <a:xfrm>
              <a:off x="2416692" y="4348216"/>
              <a:ext cx="107501" cy="63564"/>
            </a:xfrm>
            <a:custGeom>
              <a:avLst/>
              <a:gdLst/>
              <a:ahLst/>
              <a:cxnLst/>
              <a:rect l="l" t="t" r="r" b="b"/>
              <a:pathLst>
                <a:path w="3144" h="1859" extrusionOk="0">
                  <a:moveTo>
                    <a:pt x="500" y="1"/>
                  </a:moveTo>
                  <a:cubicBezTo>
                    <a:pt x="191" y="287"/>
                    <a:pt x="0" y="691"/>
                    <a:pt x="0" y="1120"/>
                  </a:cubicBezTo>
                  <a:lnTo>
                    <a:pt x="0" y="1549"/>
                  </a:lnTo>
                  <a:cubicBezTo>
                    <a:pt x="0" y="1715"/>
                    <a:pt x="143" y="1858"/>
                    <a:pt x="334" y="1858"/>
                  </a:cubicBezTo>
                  <a:lnTo>
                    <a:pt x="2834" y="1858"/>
                  </a:lnTo>
                  <a:cubicBezTo>
                    <a:pt x="3001" y="1858"/>
                    <a:pt x="3144" y="1715"/>
                    <a:pt x="3144" y="1549"/>
                  </a:cubicBezTo>
                  <a:lnTo>
                    <a:pt x="3144" y="1120"/>
                  </a:lnTo>
                  <a:cubicBezTo>
                    <a:pt x="3144" y="691"/>
                    <a:pt x="2977" y="287"/>
                    <a:pt x="2667" y="1"/>
                  </a:cubicBezTo>
                  <a:cubicBezTo>
                    <a:pt x="2382" y="334"/>
                    <a:pt x="1977" y="501"/>
                    <a:pt x="1575" y="501"/>
                  </a:cubicBezTo>
                  <a:cubicBezTo>
                    <a:pt x="1173" y="501"/>
                    <a:pt x="774" y="334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721;p28"/>
            <p:cNvSpPr/>
            <p:nvPr/>
          </p:nvSpPr>
          <p:spPr>
            <a:xfrm>
              <a:off x="2702508" y="4275762"/>
              <a:ext cx="53751" cy="66607"/>
            </a:xfrm>
            <a:custGeom>
              <a:avLst/>
              <a:gdLst/>
              <a:ahLst/>
              <a:cxnLst/>
              <a:rect l="l" t="t" r="r" b="b"/>
              <a:pathLst>
                <a:path w="1572" h="1948" extrusionOk="0">
                  <a:moveTo>
                    <a:pt x="786" y="0"/>
                  </a:moveTo>
                  <a:cubicBezTo>
                    <a:pt x="357" y="0"/>
                    <a:pt x="0" y="358"/>
                    <a:pt x="0" y="786"/>
                  </a:cubicBezTo>
                  <a:lnTo>
                    <a:pt x="0" y="1215"/>
                  </a:lnTo>
                  <a:cubicBezTo>
                    <a:pt x="24" y="1703"/>
                    <a:pt x="399" y="1947"/>
                    <a:pt x="777" y="1947"/>
                  </a:cubicBezTo>
                  <a:cubicBezTo>
                    <a:pt x="1155" y="1947"/>
                    <a:pt x="1536" y="1703"/>
                    <a:pt x="1572" y="1215"/>
                  </a:cubicBezTo>
                  <a:lnTo>
                    <a:pt x="1572" y="786"/>
                  </a:lnTo>
                  <a:cubicBezTo>
                    <a:pt x="1572" y="358"/>
                    <a:pt x="1215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722;p28"/>
            <p:cNvSpPr/>
            <p:nvPr/>
          </p:nvSpPr>
          <p:spPr>
            <a:xfrm>
              <a:off x="2675632" y="4348216"/>
              <a:ext cx="107501" cy="63564"/>
            </a:xfrm>
            <a:custGeom>
              <a:avLst/>
              <a:gdLst/>
              <a:ahLst/>
              <a:cxnLst/>
              <a:rect l="l" t="t" r="r" b="b"/>
              <a:pathLst>
                <a:path w="3144" h="1859" extrusionOk="0">
                  <a:moveTo>
                    <a:pt x="476" y="1"/>
                  </a:moveTo>
                  <a:cubicBezTo>
                    <a:pt x="167" y="287"/>
                    <a:pt x="0" y="691"/>
                    <a:pt x="0" y="1120"/>
                  </a:cubicBezTo>
                  <a:lnTo>
                    <a:pt x="0" y="1549"/>
                  </a:lnTo>
                  <a:cubicBezTo>
                    <a:pt x="0" y="1715"/>
                    <a:pt x="143" y="1858"/>
                    <a:pt x="310" y="1858"/>
                  </a:cubicBezTo>
                  <a:lnTo>
                    <a:pt x="2834" y="1858"/>
                  </a:lnTo>
                  <a:cubicBezTo>
                    <a:pt x="3001" y="1858"/>
                    <a:pt x="3144" y="1715"/>
                    <a:pt x="3144" y="1549"/>
                  </a:cubicBezTo>
                  <a:lnTo>
                    <a:pt x="3144" y="1120"/>
                  </a:lnTo>
                  <a:cubicBezTo>
                    <a:pt x="3144" y="691"/>
                    <a:pt x="2953" y="287"/>
                    <a:pt x="2644" y="1"/>
                  </a:cubicBezTo>
                  <a:cubicBezTo>
                    <a:pt x="2370" y="334"/>
                    <a:pt x="1971" y="501"/>
                    <a:pt x="1569" y="501"/>
                  </a:cubicBezTo>
                  <a:cubicBezTo>
                    <a:pt x="1167" y="501"/>
                    <a:pt x="762" y="334"/>
                    <a:pt x="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703;p28"/>
          <p:cNvSpPr/>
          <p:nvPr/>
        </p:nvSpPr>
        <p:spPr>
          <a:xfrm>
            <a:off x="4276188" y="5200331"/>
            <a:ext cx="595200" cy="595200"/>
          </a:xfrm>
          <a:prstGeom prst="ellipse">
            <a:avLst/>
          </a:prstGeom>
          <a:solidFill>
            <a:srgbClr val="001B5C">
              <a:lumMod val="25000"/>
              <a:lumOff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29" name="Google Shape;726;p28"/>
          <p:cNvCxnSpPr>
            <a:stCxn id="18" idx="4"/>
            <a:endCxn id="32" idx="0"/>
          </p:cNvCxnSpPr>
          <p:nvPr/>
        </p:nvCxnSpPr>
        <p:spPr>
          <a:xfrm rot="5400000">
            <a:off x="4353438" y="3453794"/>
            <a:ext cx="438900" cy="1800"/>
          </a:xfrm>
          <a:prstGeom prst="bentConnector3">
            <a:avLst>
              <a:gd name="adj1" fmla="val 49988"/>
            </a:avLst>
          </a:prstGeom>
          <a:noFill/>
          <a:ln w="9525" cap="flat" cmpd="sng">
            <a:solidFill>
              <a:srgbClr val="001B5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727;p28"/>
          <p:cNvCxnSpPr>
            <a:stCxn id="19" idx="2"/>
            <a:endCxn id="32" idx="3"/>
          </p:cNvCxnSpPr>
          <p:nvPr/>
        </p:nvCxnSpPr>
        <p:spPr>
          <a:xfrm flipH="1">
            <a:off x="5867388" y="4217781"/>
            <a:ext cx="1226400" cy="6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rgbClr val="001B5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728;p28"/>
          <p:cNvCxnSpPr>
            <a:stCxn id="32" idx="2"/>
            <a:endCxn id="28" idx="0"/>
          </p:cNvCxnSpPr>
          <p:nvPr/>
        </p:nvCxnSpPr>
        <p:spPr>
          <a:xfrm rot="-5400000" flipH="1">
            <a:off x="4353450" y="4980092"/>
            <a:ext cx="438900" cy="1800"/>
          </a:xfrm>
          <a:prstGeom prst="bentConnector3">
            <a:avLst>
              <a:gd name="adj1" fmla="val 49987"/>
            </a:avLst>
          </a:prstGeom>
          <a:noFill/>
          <a:ln w="9525" cap="flat" cmpd="sng">
            <a:solidFill>
              <a:srgbClr val="001B5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686;p28"/>
          <p:cNvSpPr txBox="1"/>
          <p:nvPr/>
        </p:nvSpPr>
        <p:spPr>
          <a:xfrm>
            <a:off x="3276600" y="3674042"/>
            <a:ext cx="2590800" cy="1087500"/>
          </a:xfrm>
          <a:prstGeom prst="rect">
            <a:avLst/>
          </a:prstGeom>
          <a:solidFill>
            <a:srgbClr val="FFFFFF">
              <a:lumMod val="6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Ugovor o javnoj nabavci</a:t>
            </a:r>
            <a:endParaRPr kumimoji="0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33" name="Google Shape;706;p28"/>
          <p:cNvGrpSpPr/>
          <p:nvPr/>
        </p:nvGrpSpPr>
        <p:grpSpPr>
          <a:xfrm>
            <a:off x="4383404" y="5354947"/>
            <a:ext cx="323710" cy="299199"/>
            <a:chOff x="3180485" y="3457399"/>
            <a:chExt cx="397385" cy="367296"/>
          </a:xfrm>
        </p:grpSpPr>
        <p:sp>
          <p:nvSpPr>
            <p:cNvPr id="34" name="Google Shape;707;p28"/>
            <p:cNvSpPr/>
            <p:nvPr/>
          </p:nvSpPr>
          <p:spPr>
            <a:xfrm>
              <a:off x="3426397" y="3457399"/>
              <a:ext cx="151473" cy="367296"/>
            </a:xfrm>
            <a:custGeom>
              <a:avLst/>
              <a:gdLst/>
              <a:ahLst/>
              <a:cxnLst/>
              <a:rect l="l" t="t" r="r" b="b"/>
              <a:pathLst>
                <a:path w="4430" h="10742" extrusionOk="0">
                  <a:moveTo>
                    <a:pt x="2215" y="1"/>
                  </a:moveTo>
                  <a:cubicBezTo>
                    <a:pt x="2120" y="1"/>
                    <a:pt x="2024" y="48"/>
                    <a:pt x="1953" y="144"/>
                  </a:cubicBezTo>
                  <a:lnTo>
                    <a:pt x="72" y="2692"/>
                  </a:lnTo>
                  <a:cubicBezTo>
                    <a:pt x="0" y="2811"/>
                    <a:pt x="0" y="2954"/>
                    <a:pt x="72" y="3073"/>
                  </a:cubicBezTo>
                  <a:cubicBezTo>
                    <a:pt x="143" y="3144"/>
                    <a:pt x="238" y="3192"/>
                    <a:pt x="334" y="3192"/>
                  </a:cubicBezTo>
                  <a:lnTo>
                    <a:pt x="1167" y="3192"/>
                  </a:lnTo>
                  <a:lnTo>
                    <a:pt x="1167" y="10741"/>
                  </a:lnTo>
                  <a:lnTo>
                    <a:pt x="2953" y="10741"/>
                  </a:lnTo>
                  <a:cubicBezTo>
                    <a:pt x="3120" y="10741"/>
                    <a:pt x="3263" y="10598"/>
                    <a:pt x="3263" y="10408"/>
                  </a:cubicBezTo>
                  <a:lnTo>
                    <a:pt x="3263" y="3192"/>
                  </a:lnTo>
                  <a:lnTo>
                    <a:pt x="4072" y="3192"/>
                  </a:lnTo>
                  <a:cubicBezTo>
                    <a:pt x="4191" y="3192"/>
                    <a:pt x="4287" y="3144"/>
                    <a:pt x="4334" y="3073"/>
                  </a:cubicBezTo>
                  <a:cubicBezTo>
                    <a:pt x="4430" y="2954"/>
                    <a:pt x="4430" y="2811"/>
                    <a:pt x="4334" y="2692"/>
                  </a:cubicBezTo>
                  <a:lnTo>
                    <a:pt x="2453" y="144"/>
                  </a:lnTo>
                  <a:cubicBezTo>
                    <a:pt x="2405" y="48"/>
                    <a:pt x="2310" y="1"/>
                    <a:pt x="22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708;p28"/>
            <p:cNvSpPr/>
            <p:nvPr/>
          </p:nvSpPr>
          <p:spPr>
            <a:xfrm>
              <a:off x="3406018" y="3602341"/>
              <a:ext cx="39116" cy="222354"/>
            </a:xfrm>
            <a:custGeom>
              <a:avLst/>
              <a:gdLst/>
              <a:ahLst/>
              <a:cxnLst/>
              <a:rect l="l" t="t" r="r" b="b"/>
              <a:pathLst>
                <a:path w="1144" h="6503" extrusionOk="0">
                  <a:moveTo>
                    <a:pt x="334" y="1"/>
                  </a:moveTo>
                  <a:cubicBezTo>
                    <a:pt x="144" y="1"/>
                    <a:pt x="1" y="144"/>
                    <a:pt x="1" y="310"/>
                  </a:cubicBezTo>
                  <a:lnTo>
                    <a:pt x="1" y="6502"/>
                  </a:lnTo>
                  <a:lnTo>
                    <a:pt x="1144" y="6502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709;p28"/>
            <p:cNvSpPr/>
            <p:nvPr/>
          </p:nvSpPr>
          <p:spPr>
            <a:xfrm>
              <a:off x="3346592" y="3645492"/>
              <a:ext cx="38296" cy="179203"/>
            </a:xfrm>
            <a:custGeom>
              <a:avLst/>
              <a:gdLst/>
              <a:ahLst/>
              <a:cxnLst/>
              <a:rect l="l" t="t" r="r" b="b"/>
              <a:pathLst>
                <a:path w="1120" h="5241" extrusionOk="0">
                  <a:moveTo>
                    <a:pt x="310" y="1"/>
                  </a:moveTo>
                  <a:cubicBezTo>
                    <a:pt x="119" y="1"/>
                    <a:pt x="0" y="144"/>
                    <a:pt x="0" y="311"/>
                  </a:cubicBezTo>
                  <a:lnTo>
                    <a:pt x="0" y="5240"/>
                  </a:lnTo>
                  <a:lnTo>
                    <a:pt x="1120" y="5240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710;p28"/>
            <p:cNvSpPr/>
            <p:nvPr/>
          </p:nvSpPr>
          <p:spPr>
            <a:xfrm>
              <a:off x="3286345" y="3688575"/>
              <a:ext cx="38296" cy="136120"/>
            </a:xfrm>
            <a:custGeom>
              <a:avLst/>
              <a:gdLst/>
              <a:ahLst/>
              <a:cxnLst/>
              <a:rect l="l" t="t" r="r" b="b"/>
              <a:pathLst>
                <a:path w="1120" h="3981" extrusionOk="0">
                  <a:moveTo>
                    <a:pt x="273" y="1"/>
                  </a:moveTo>
                  <a:cubicBezTo>
                    <a:pt x="123" y="1"/>
                    <a:pt x="0" y="136"/>
                    <a:pt x="0" y="313"/>
                  </a:cubicBezTo>
                  <a:lnTo>
                    <a:pt x="0" y="3980"/>
                  </a:lnTo>
                  <a:lnTo>
                    <a:pt x="1119" y="3980"/>
                  </a:lnTo>
                  <a:lnTo>
                    <a:pt x="1119" y="3"/>
                  </a:lnTo>
                  <a:lnTo>
                    <a:pt x="310" y="3"/>
                  </a:lnTo>
                  <a:cubicBezTo>
                    <a:pt x="297" y="1"/>
                    <a:pt x="285" y="1"/>
                    <a:pt x="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711;p28"/>
            <p:cNvSpPr/>
            <p:nvPr/>
          </p:nvSpPr>
          <p:spPr>
            <a:xfrm>
              <a:off x="3226063" y="3731008"/>
              <a:ext cx="39116" cy="93687"/>
            </a:xfrm>
            <a:custGeom>
              <a:avLst/>
              <a:gdLst/>
              <a:ahLst/>
              <a:cxnLst/>
              <a:rect l="l" t="t" r="r" b="b"/>
              <a:pathLst>
                <a:path w="1144" h="2740" extrusionOk="0">
                  <a:moveTo>
                    <a:pt x="334" y="0"/>
                  </a:moveTo>
                  <a:cubicBezTo>
                    <a:pt x="144" y="0"/>
                    <a:pt x="1" y="143"/>
                    <a:pt x="1" y="310"/>
                  </a:cubicBezTo>
                  <a:lnTo>
                    <a:pt x="1" y="2406"/>
                  </a:lnTo>
                  <a:cubicBezTo>
                    <a:pt x="1" y="2572"/>
                    <a:pt x="144" y="2739"/>
                    <a:pt x="334" y="2739"/>
                  </a:cubicBezTo>
                  <a:lnTo>
                    <a:pt x="1144" y="2739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712;p28"/>
            <p:cNvSpPr/>
            <p:nvPr/>
          </p:nvSpPr>
          <p:spPr>
            <a:xfrm>
              <a:off x="3306689" y="3554301"/>
              <a:ext cx="8172" cy="22841"/>
            </a:xfrm>
            <a:custGeom>
              <a:avLst/>
              <a:gdLst/>
              <a:ahLst/>
              <a:cxnLst/>
              <a:rect l="l" t="t" r="r" b="b"/>
              <a:pathLst>
                <a:path w="239" h="668" extrusionOk="0">
                  <a:moveTo>
                    <a:pt x="0" y="1"/>
                  </a:moveTo>
                  <a:lnTo>
                    <a:pt x="0" y="668"/>
                  </a:lnTo>
                  <a:cubicBezTo>
                    <a:pt x="119" y="596"/>
                    <a:pt x="191" y="501"/>
                    <a:pt x="215" y="358"/>
                  </a:cubicBezTo>
                  <a:cubicBezTo>
                    <a:pt x="239" y="215"/>
                    <a:pt x="143" y="4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713;p28"/>
            <p:cNvSpPr/>
            <p:nvPr/>
          </p:nvSpPr>
          <p:spPr>
            <a:xfrm>
              <a:off x="3287952" y="3516860"/>
              <a:ext cx="4924" cy="15489"/>
            </a:xfrm>
            <a:custGeom>
              <a:avLst/>
              <a:gdLst/>
              <a:ahLst/>
              <a:cxnLst/>
              <a:rect l="l" t="t" r="r" b="b"/>
              <a:pathLst>
                <a:path w="144" h="453" extrusionOk="0">
                  <a:moveTo>
                    <a:pt x="144" y="0"/>
                  </a:moveTo>
                  <a:cubicBezTo>
                    <a:pt x="72" y="48"/>
                    <a:pt x="24" y="119"/>
                    <a:pt x="24" y="191"/>
                  </a:cubicBezTo>
                  <a:cubicBezTo>
                    <a:pt x="1" y="262"/>
                    <a:pt x="24" y="358"/>
                    <a:pt x="72" y="405"/>
                  </a:cubicBezTo>
                  <a:lnTo>
                    <a:pt x="144" y="45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714;p28"/>
            <p:cNvSpPr/>
            <p:nvPr/>
          </p:nvSpPr>
          <p:spPr>
            <a:xfrm>
              <a:off x="3180485" y="3458220"/>
              <a:ext cx="209292" cy="178587"/>
            </a:xfrm>
            <a:custGeom>
              <a:avLst/>
              <a:gdLst/>
              <a:ahLst/>
              <a:cxnLst/>
              <a:rect l="l" t="t" r="r" b="b"/>
              <a:pathLst>
                <a:path w="6121" h="5223" extrusionOk="0">
                  <a:moveTo>
                    <a:pt x="3489" y="929"/>
                  </a:moveTo>
                  <a:cubicBezTo>
                    <a:pt x="3590" y="929"/>
                    <a:pt x="3691" y="1001"/>
                    <a:pt x="3691" y="1144"/>
                  </a:cubicBezTo>
                  <a:lnTo>
                    <a:pt x="3691" y="1239"/>
                  </a:lnTo>
                  <a:cubicBezTo>
                    <a:pt x="3858" y="1263"/>
                    <a:pt x="4001" y="1334"/>
                    <a:pt x="4120" y="1453"/>
                  </a:cubicBezTo>
                  <a:cubicBezTo>
                    <a:pt x="4215" y="1606"/>
                    <a:pt x="4082" y="1773"/>
                    <a:pt x="3927" y="1773"/>
                  </a:cubicBezTo>
                  <a:cubicBezTo>
                    <a:pt x="3889" y="1773"/>
                    <a:pt x="3849" y="1763"/>
                    <a:pt x="3810" y="1739"/>
                  </a:cubicBezTo>
                  <a:cubicBezTo>
                    <a:pt x="3787" y="1715"/>
                    <a:pt x="3763" y="1691"/>
                    <a:pt x="3715" y="1668"/>
                  </a:cubicBezTo>
                  <a:lnTo>
                    <a:pt x="3715" y="2382"/>
                  </a:lnTo>
                  <a:lnTo>
                    <a:pt x="3834" y="2406"/>
                  </a:lnTo>
                  <a:cubicBezTo>
                    <a:pt x="4192" y="2525"/>
                    <a:pt x="4406" y="2882"/>
                    <a:pt x="4334" y="3263"/>
                  </a:cubicBezTo>
                  <a:lnTo>
                    <a:pt x="4311" y="3239"/>
                  </a:lnTo>
                  <a:cubicBezTo>
                    <a:pt x="4263" y="3573"/>
                    <a:pt x="4001" y="3835"/>
                    <a:pt x="3691" y="3930"/>
                  </a:cubicBezTo>
                  <a:lnTo>
                    <a:pt x="3691" y="4073"/>
                  </a:lnTo>
                  <a:cubicBezTo>
                    <a:pt x="3691" y="4216"/>
                    <a:pt x="3590" y="4287"/>
                    <a:pt x="3489" y="4287"/>
                  </a:cubicBezTo>
                  <a:cubicBezTo>
                    <a:pt x="3388" y="4287"/>
                    <a:pt x="3287" y="4216"/>
                    <a:pt x="3287" y="4073"/>
                  </a:cubicBezTo>
                  <a:lnTo>
                    <a:pt x="3287" y="3930"/>
                  </a:lnTo>
                  <a:cubicBezTo>
                    <a:pt x="3096" y="3930"/>
                    <a:pt x="2906" y="3859"/>
                    <a:pt x="2763" y="3763"/>
                  </a:cubicBezTo>
                  <a:cubicBezTo>
                    <a:pt x="2667" y="3692"/>
                    <a:pt x="2644" y="3549"/>
                    <a:pt x="2715" y="3454"/>
                  </a:cubicBezTo>
                  <a:cubicBezTo>
                    <a:pt x="2744" y="3396"/>
                    <a:pt x="2808" y="3365"/>
                    <a:pt x="2875" y="3365"/>
                  </a:cubicBezTo>
                  <a:cubicBezTo>
                    <a:pt x="2918" y="3365"/>
                    <a:pt x="2963" y="3378"/>
                    <a:pt x="3001" y="3406"/>
                  </a:cubicBezTo>
                  <a:cubicBezTo>
                    <a:pt x="3096" y="3454"/>
                    <a:pt x="3191" y="3501"/>
                    <a:pt x="3287" y="3525"/>
                  </a:cubicBezTo>
                  <a:lnTo>
                    <a:pt x="3287" y="2620"/>
                  </a:lnTo>
                  <a:cubicBezTo>
                    <a:pt x="3167" y="2573"/>
                    <a:pt x="3072" y="2501"/>
                    <a:pt x="2977" y="2430"/>
                  </a:cubicBezTo>
                  <a:cubicBezTo>
                    <a:pt x="2786" y="2287"/>
                    <a:pt x="2715" y="2049"/>
                    <a:pt x="2763" y="1811"/>
                  </a:cubicBezTo>
                  <a:cubicBezTo>
                    <a:pt x="2810" y="1549"/>
                    <a:pt x="3001" y="1334"/>
                    <a:pt x="3239" y="1263"/>
                  </a:cubicBezTo>
                  <a:lnTo>
                    <a:pt x="3287" y="1263"/>
                  </a:lnTo>
                  <a:lnTo>
                    <a:pt x="3287" y="1144"/>
                  </a:lnTo>
                  <a:cubicBezTo>
                    <a:pt x="3287" y="1001"/>
                    <a:pt x="3388" y="929"/>
                    <a:pt x="3489" y="929"/>
                  </a:cubicBezTo>
                  <a:close/>
                  <a:moveTo>
                    <a:pt x="3501" y="1"/>
                  </a:moveTo>
                  <a:cubicBezTo>
                    <a:pt x="1167" y="1"/>
                    <a:pt x="0" y="2811"/>
                    <a:pt x="1643" y="4454"/>
                  </a:cubicBezTo>
                  <a:cubicBezTo>
                    <a:pt x="2174" y="4984"/>
                    <a:pt x="2828" y="5222"/>
                    <a:pt x="3472" y="5222"/>
                  </a:cubicBezTo>
                  <a:cubicBezTo>
                    <a:pt x="4821" y="5222"/>
                    <a:pt x="6120" y="4177"/>
                    <a:pt x="6120" y="2596"/>
                  </a:cubicBezTo>
                  <a:cubicBezTo>
                    <a:pt x="6120" y="1168"/>
                    <a:pt x="4954" y="1"/>
                    <a:pt x="3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11760;p66"/>
          <p:cNvGrpSpPr/>
          <p:nvPr/>
        </p:nvGrpSpPr>
        <p:grpSpPr>
          <a:xfrm>
            <a:off x="4377109" y="2781882"/>
            <a:ext cx="367255" cy="282364"/>
            <a:chOff x="1781317" y="3391400"/>
            <a:chExt cx="367255" cy="282364"/>
          </a:xfrm>
          <a:solidFill>
            <a:srgbClr val="FFFFFF"/>
          </a:solidFill>
        </p:grpSpPr>
        <p:sp>
          <p:nvSpPr>
            <p:cNvPr id="43" name="Google Shape;11761;p66"/>
            <p:cNvSpPr/>
            <p:nvPr/>
          </p:nvSpPr>
          <p:spPr>
            <a:xfrm>
              <a:off x="1901061" y="3639610"/>
              <a:ext cx="11013" cy="33772"/>
            </a:xfrm>
            <a:custGeom>
              <a:avLst/>
              <a:gdLst/>
              <a:ahLst/>
              <a:cxnLst/>
              <a:rect l="l" t="t" r="r" b="b"/>
              <a:pathLst>
                <a:path w="346" h="1061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94"/>
                  </a:lnTo>
                  <a:cubicBezTo>
                    <a:pt x="1" y="977"/>
                    <a:pt x="72" y="1060"/>
                    <a:pt x="167" y="1060"/>
                  </a:cubicBezTo>
                  <a:cubicBezTo>
                    <a:pt x="251" y="1060"/>
                    <a:pt x="334" y="977"/>
                    <a:pt x="334" y="894"/>
                  </a:cubicBezTo>
                  <a:lnTo>
                    <a:pt x="334" y="167"/>
                  </a:lnTo>
                  <a:cubicBezTo>
                    <a:pt x="346" y="72"/>
                    <a:pt x="274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1762;p66"/>
            <p:cNvSpPr/>
            <p:nvPr/>
          </p:nvSpPr>
          <p:spPr>
            <a:xfrm>
              <a:off x="2016668" y="3639610"/>
              <a:ext cx="10631" cy="33772"/>
            </a:xfrm>
            <a:custGeom>
              <a:avLst/>
              <a:gdLst/>
              <a:ahLst/>
              <a:cxnLst/>
              <a:rect l="l" t="t" r="r" b="b"/>
              <a:pathLst>
                <a:path w="334" h="1061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894"/>
                  </a:lnTo>
                  <a:cubicBezTo>
                    <a:pt x="0" y="977"/>
                    <a:pt x="71" y="1060"/>
                    <a:pt x="167" y="1060"/>
                  </a:cubicBezTo>
                  <a:cubicBezTo>
                    <a:pt x="250" y="1060"/>
                    <a:pt x="333" y="977"/>
                    <a:pt x="333" y="894"/>
                  </a:cubicBezTo>
                  <a:lnTo>
                    <a:pt x="333" y="167"/>
                  </a:lnTo>
                  <a:cubicBezTo>
                    <a:pt x="333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1763;p66"/>
            <p:cNvSpPr/>
            <p:nvPr/>
          </p:nvSpPr>
          <p:spPr>
            <a:xfrm>
              <a:off x="1820340" y="3518720"/>
              <a:ext cx="46281" cy="16329"/>
            </a:xfrm>
            <a:custGeom>
              <a:avLst/>
              <a:gdLst/>
              <a:ahLst/>
              <a:cxnLst/>
              <a:rect l="l" t="t" r="r" b="b"/>
              <a:pathLst>
                <a:path w="1454" h="513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cubicBezTo>
                    <a:pt x="370" y="334"/>
                    <a:pt x="917" y="358"/>
                    <a:pt x="1179" y="489"/>
                  </a:cubicBezTo>
                  <a:cubicBezTo>
                    <a:pt x="1215" y="513"/>
                    <a:pt x="1227" y="513"/>
                    <a:pt x="1263" y="513"/>
                  </a:cubicBezTo>
                  <a:cubicBezTo>
                    <a:pt x="1310" y="513"/>
                    <a:pt x="1382" y="477"/>
                    <a:pt x="1406" y="417"/>
                  </a:cubicBezTo>
                  <a:cubicBezTo>
                    <a:pt x="1453" y="346"/>
                    <a:pt x="1417" y="239"/>
                    <a:pt x="1334" y="191"/>
                  </a:cubicBezTo>
                  <a:cubicBezTo>
                    <a:pt x="941" y="1"/>
                    <a:pt x="203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1764;p66"/>
            <p:cNvSpPr/>
            <p:nvPr/>
          </p:nvSpPr>
          <p:spPr>
            <a:xfrm>
              <a:off x="1802898" y="3628247"/>
              <a:ext cx="11045" cy="45135"/>
            </a:xfrm>
            <a:custGeom>
              <a:avLst/>
              <a:gdLst/>
              <a:ahLst/>
              <a:cxnLst/>
              <a:rect l="l" t="t" r="r" b="b"/>
              <a:pathLst>
                <a:path w="347" h="1418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251"/>
                  </a:lnTo>
                  <a:cubicBezTo>
                    <a:pt x="1" y="1334"/>
                    <a:pt x="72" y="1417"/>
                    <a:pt x="168" y="1417"/>
                  </a:cubicBezTo>
                  <a:cubicBezTo>
                    <a:pt x="263" y="1417"/>
                    <a:pt x="334" y="1334"/>
                    <a:pt x="334" y="1251"/>
                  </a:cubicBezTo>
                  <a:lnTo>
                    <a:pt x="334" y="167"/>
                  </a:ln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1765;p66"/>
            <p:cNvSpPr/>
            <p:nvPr/>
          </p:nvSpPr>
          <p:spPr>
            <a:xfrm>
              <a:off x="1781317" y="3391400"/>
              <a:ext cx="367255" cy="282364"/>
            </a:xfrm>
            <a:custGeom>
              <a:avLst/>
              <a:gdLst/>
              <a:ahLst/>
              <a:cxnLst/>
              <a:rect l="l" t="t" r="r" b="b"/>
              <a:pathLst>
                <a:path w="11538" h="8871" extrusionOk="0">
                  <a:moveTo>
                    <a:pt x="9728" y="2703"/>
                  </a:moveTo>
                  <a:cubicBezTo>
                    <a:pt x="10049" y="2703"/>
                    <a:pt x="10287" y="2917"/>
                    <a:pt x="10287" y="3167"/>
                  </a:cubicBezTo>
                  <a:lnTo>
                    <a:pt x="10287" y="3203"/>
                  </a:lnTo>
                  <a:cubicBezTo>
                    <a:pt x="10121" y="3120"/>
                    <a:pt x="9930" y="3096"/>
                    <a:pt x="9728" y="3096"/>
                  </a:cubicBezTo>
                  <a:cubicBezTo>
                    <a:pt x="9537" y="3096"/>
                    <a:pt x="9347" y="3143"/>
                    <a:pt x="9180" y="3203"/>
                  </a:cubicBezTo>
                  <a:lnTo>
                    <a:pt x="9180" y="3167"/>
                  </a:lnTo>
                  <a:cubicBezTo>
                    <a:pt x="9180" y="2917"/>
                    <a:pt x="9430" y="2703"/>
                    <a:pt x="9728" y="2703"/>
                  </a:cubicBezTo>
                  <a:close/>
                  <a:moveTo>
                    <a:pt x="9728" y="3405"/>
                  </a:moveTo>
                  <a:cubicBezTo>
                    <a:pt x="10347" y="3405"/>
                    <a:pt x="10835" y="3893"/>
                    <a:pt x="10835" y="4513"/>
                  </a:cubicBezTo>
                  <a:cubicBezTo>
                    <a:pt x="10835" y="4632"/>
                    <a:pt x="10811" y="4751"/>
                    <a:pt x="10775" y="4846"/>
                  </a:cubicBezTo>
                  <a:cubicBezTo>
                    <a:pt x="10299" y="4358"/>
                    <a:pt x="9454" y="4167"/>
                    <a:pt x="9406" y="4167"/>
                  </a:cubicBezTo>
                  <a:cubicBezTo>
                    <a:pt x="9392" y="4160"/>
                    <a:pt x="9377" y="4157"/>
                    <a:pt x="9362" y="4157"/>
                  </a:cubicBezTo>
                  <a:cubicBezTo>
                    <a:pt x="9325" y="4157"/>
                    <a:pt x="9285" y="4174"/>
                    <a:pt x="9251" y="4191"/>
                  </a:cubicBezTo>
                  <a:cubicBezTo>
                    <a:pt x="9216" y="4227"/>
                    <a:pt x="9192" y="4274"/>
                    <a:pt x="9192" y="4334"/>
                  </a:cubicBezTo>
                  <a:cubicBezTo>
                    <a:pt x="9192" y="4334"/>
                    <a:pt x="9180" y="4441"/>
                    <a:pt x="9061" y="4572"/>
                  </a:cubicBezTo>
                  <a:cubicBezTo>
                    <a:pt x="9001" y="4632"/>
                    <a:pt x="9001" y="4751"/>
                    <a:pt x="9061" y="4810"/>
                  </a:cubicBezTo>
                  <a:cubicBezTo>
                    <a:pt x="9091" y="4840"/>
                    <a:pt x="9135" y="4855"/>
                    <a:pt x="9180" y="4855"/>
                  </a:cubicBezTo>
                  <a:cubicBezTo>
                    <a:pt x="9225" y="4855"/>
                    <a:pt x="9269" y="4840"/>
                    <a:pt x="9299" y="4810"/>
                  </a:cubicBezTo>
                  <a:cubicBezTo>
                    <a:pt x="9394" y="4715"/>
                    <a:pt x="9454" y="4608"/>
                    <a:pt x="9478" y="4536"/>
                  </a:cubicBezTo>
                  <a:cubicBezTo>
                    <a:pt x="9763" y="4632"/>
                    <a:pt x="10359" y="4834"/>
                    <a:pt x="10621" y="5203"/>
                  </a:cubicBezTo>
                  <a:cubicBezTo>
                    <a:pt x="10561" y="5668"/>
                    <a:pt x="10192" y="5977"/>
                    <a:pt x="9728" y="5977"/>
                  </a:cubicBezTo>
                  <a:cubicBezTo>
                    <a:pt x="9251" y="5977"/>
                    <a:pt x="8870" y="5620"/>
                    <a:pt x="8823" y="5167"/>
                  </a:cubicBezTo>
                  <a:cubicBezTo>
                    <a:pt x="8823" y="5132"/>
                    <a:pt x="8811" y="5120"/>
                    <a:pt x="8799" y="5084"/>
                  </a:cubicBezTo>
                  <a:cubicBezTo>
                    <a:pt x="8692" y="4906"/>
                    <a:pt x="8632" y="4715"/>
                    <a:pt x="8632" y="4513"/>
                  </a:cubicBezTo>
                  <a:cubicBezTo>
                    <a:pt x="8632" y="3893"/>
                    <a:pt x="9120" y="3405"/>
                    <a:pt x="9728" y="3405"/>
                  </a:cubicBezTo>
                  <a:close/>
                  <a:moveTo>
                    <a:pt x="3048" y="3405"/>
                  </a:moveTo>
                  <a:lnTo>
                    <a:pt x="3048" y="4108"/>
                  </a:lnTo>
                  <a:cubicBezTo>
                    <a:pt x="3048" y="4227"/>
                    <a:pt x="3024" y="4334"/>
                    <a:pt x="2977" y="4429"/>
                  </a:cubicBezTo>
                  <a:lnTo>
                    <a:pt x="2882" y="4608"/>
                  </a:lnTo>
                  <a:cubicBezTo>
                    <a:pt x="2870" y="4644"/>
                    <a:pt x="2870" y="4655"/>
                    <a:pt x="2870" y="4691"/>
                  </a:cubicBezTo>
                  <a:lnTo>
                    <a:pt x="2870" y="5048"/>
                  </a:lnTo>
                  <a:cubicBezTo>
                    <a:pt x="2870" y="5298"/>
                    <a:pt x="2763" y="5537"/>
                    <a:pt x="2584" y="5703"/>
                  </a:cubicBezTo>
                  <a:cubicBezTo>
                    <a:pt x="2413" y="5885"/>
                    <a:pt x="2203" y="5981"/>
                    <a:pt x="1989" y="5981"/>
                  </a:cubicBezTo>
                  <a:cubicBezTo>
                    <a:pt x="1965" y="5981"/>
                    <a:pt x="1941" y="5979"/>
                    <a:pt x="1917" y="5977"/>
                  </a:cubicBezTo>
                  <a:cubicBezTo>
                    <a:pt x="1429" y="5965"/>
                    <a:pt x="1024" y="5537"/>
                    <a:pt x="1024" y="5013"/>
                  </a:cubicBezTo>
                  <a:lnTo>
                    <a:pt x="1024" y="4703"/>
                  </a:lnTo>
                  <a:cubicBezTo>
                    <a:pt x="1024" y="4667"/>
                    <a:pt x="1024" y="4644"/>
                    <a:pt x="1012" y="4632"/>
                  </a:cubicBezTo>
                  <a:lnTo>
                    <a:pt x="905" y="4417"/>
                  </a:lnTo>
                  <a:cubicBezTo>
                    <a:pt x="858" y="4346"/>
                    <a:pt x="846" y="4251"/>
                    <a:pt x="846" y="4167"/>
                  </a:cubicBezTo>
                  <a:lnTo>
                    <a:pt x="846" y="4144"/>
                  </a:lnTo>
                  <a:cubicBezTo>
                    <a:pt x="846" y="3751"/>
                    <a:pt x="1179" y="3405"/>
                    <a:pt x="1596" y="3405"/>
                  </a:cubicBezTo>
                  <a:close/>
                  <a:moveTo>
                    <a:pt x="5763" y="322"/>
                  </a:moveTo>
                  <a:cubicBezTo>
                    <a:pt x="6358" y="322"/>
                    <a:pt x="6870" y="536"/>
                    <a:pt x="7263" y="905"/>
                  </a:cubicBezTo>
                  <a:cubicBezTo>
                    <a:pt x="7668" y="1298"/>
                    <a:pt x="7882" y="1858"/>
                    <a:pt x="7942" y="2524"/>
                  </a:cubicBezTo>
                  <a:cubicBezTo>
                    <a:pt x="8085" y="4346"/>
                    <a:pt x="8227" y="5346"/>
                    <a:pt x="8287" y="5703"/>
                  </a:cubicBezTo>
                  <a:lnTo>
                    <a:pt x="8287" y="5715"/>
                  </a:lnTo>
                  <a:cubicBezTo>
                    <a:pt x="8108" y="5834"/>
                    <a:pt x="7763" y="6025"/>
                    <a:pt x="7215" y="6179"/>
                  </a:cubicBezTo>
                  <a:lnTo>
                    <a:pt x="6930" y="6060"/>
                  </a:lnTo>
                  <a:cubicBezTo>
                    <a:pt x="6858" y="6025"/>
                    <a:pt x="6811" y="5953"/>
                    <a:pt x="6811" y="5882"/>
                  </a:cubicBezTo>
                  <a:lnTo>
                    <a:pt x="6811" y="5298"/>
                  </a:lnTo>
                  <a:cubicBezTo>
                    <a:pt x="7370" y="4941"/>
                    <a:pt x="7727" y="4334"/>
                    <a:pt x="7727" y="3632"/>
                  </a:cubicBezTo>
                  <a:lnTo>
                    <a:pt x="7727" y="3322"/>
                  </a:lnTo>
                  <a:cubicBezTo>
                    <a:pt x="7727" y="3108"/>
                    <a:pt x="7632" y="2917"/>
                    <a:pt x="7489" y="2786"/>
                  </a:cubicBezTo>
                  <a:cubicBezTo>
                    <a:pt x="7144" y="2489"/>
                    <a:pt x="6370" y="1965"/>
                    <a:pt x="5025" y="1834"/>
                  </a:cubicBezTo>
                  <a:cubicBezTo>
                    <a:pt x="5015" y="1831"/>
                    <a:pt x="5005" y="1830"/>
                    <a:pt x="4995" y="1830"/>
                  </a:cubicBezTo>
                  <a:cubicBezTo>
                    <a:pt x="4920" y="1830"/>
                    <a:pt x="4846" y="1903"/>
                    <a:pt x="4846" y="1977"/>
                  </a:cubicBezTo>
                  <a:cubicBezTo>
                    <a:pt x="4834" y="2072"/>
                    <a:pt x="4906" y="2155"/>
                    <a:pt x="5001" y="2155"/>
                  </a:cubicBezTo>
                  <a:cubicBezTo>
                    <a:pt x="6251" y="2274"/>
                    <a:pt x="6954" y="2750"/>
                    <a:pt x="7263" y="3024"/>
                  </a:cubicBezTo>
                  <a:cubicBezTo>
                    <a:pt x="7335" y="3096"/>
                    <a:pt x="7382" y="3179"/>
                    <a:pt x="7382" y="3298"/>
                  </a:cubicBezTo>
                  <a:lnTo>
                    <a:pt x="7382" y="3620"/>
                  </a:lnTo>
                  <a:cubicBezTo>
                    <a:pt x="7382" y="4525"/>
                    <a:pt x="6632" y="5251"/>
                    <a:pt x="5739" y="5251"/>
                  </a:cubicBezTo>
                  <a:cubicBezTo>
                    <a:pt x="4846" y="5251"/>
                    <a:pt x="4108" y="4513"/>
                    <a:pt x="4108" y="3620"/>
                  </a:cubicBezTo>
                  <a:lnTo>
                    <a:pt x="4108" y="3465"/>
                  </a:lnTo>
                  <a:cubicBezTo>
                    <a:pt x="4108" y="3405"/>
                    <a:pt x="4132" y="3346"/>
                    <a:pt x="4191" y="3298"/>
                  </a:cubicBezTo>
                  <a:cubicBezTo>
                    <a:pt x="4406" y="3179"/>
                    <a:pt x="4691" y="2965"/>
                    <a:pt x="4822" y="2572"/>
                  </a:cubicBezTo>
                  <a:cubicBezTo>
                    <a:pt x="4846" y="2489"/>
                    <a:pt x="4810" y="2393"/>
                    <a:pt x="4715" y="2369"/>
                  </a:cubicBezTo>
                  <a:cubicBezTo>
                    <a:pt x="4696" y="2361"/>
                    <a:pt x="4676" y="2357"/>
                    <a:pt x="4657" y="2357"/>
                  </a:cubicBezTo>
                  <a:cubicBezTo>
                    <a:pt x="4592" y="2357"/>
                    <a:pt x="4531" y="2401"/>
                    <a:pt x="4513" y="2465"/>
                  </a:cubicBezTo>
                  <a:cubicBezTo>
                    <a:pt x="4417" y="2750"/>
                    <a:pt x="4191" y="2917"/>
                    <a:pt x="4048" y="3024"/>
                  </a:cubicBezTo>
                  <a:cubicBezTo>
                    <a:pt x="3882" y="3108"/>
                    <a:pt x="3775" y="3286"/>
                    <a:pt x="3775" y="3465"/>
                  </a:cubicBezTo>
                  <a:lnTo>
                    <a:pt x="3775" y="3620"/>
                  </a:lnTo>
                  <a:cubicBezTo>
                    <a:pt x="3775" y="4310"/>
                    <a:pt x="4132" y="4929"/>
                    <a:pt x="4691" y="5287"/>
                  </a:cubicBezTo>
                  <a:lnTo>
                    <a:pt x="4691" y="5858"/>
                  </a:lnTo>
                  <a:cubicBezTo>
                    <a:pt x="4691" y="5941"/>
                    <a:pt x="4644" y="6013"/>
                    <a:pt x="4572" y="6037"/>
                  </a:cubicBezTo>
                  <a:lnTo>
                    <a:pt x="4287" y="6156"/>
                  </a:lnTo>
                  <a:cubicBezTo>
                    <a:pt x="3739" y="6013"/>
                    <a:pt x="3394" y="5822"/>
                    <a:pt x="3227" y="5715"/>
                  </a:cubicBezTo>
                  <a:lnTo>
                    <a:pt x="3227" y="5703"/>
                  </a:lnTo>
                  <a:cubicBezTo>
                    <a:pt x="3286" y="5346"/>
                    <a:pt x="3441" y="4346"/>
                    <a:pt x="3572" y="2524"/>
                  </a:cubicBezTo>
                  <a:cubicBezTo>
                    <a:pt x="3620" y="1858"/>
                    <a:pt x="3858" y="1310"/>
                    <a:pt x="4251" y="905"/>
                  </a:cubicBezTo>
                  <a:cubicBezTo>
                    <a:pt x="4644" y="524"/>
                    <a:pt x="5168" y="322"/>
                    <a:pt x="5763" y="322"/>
                  </a:cubicBezTo>
                  <a:close/>
                  <a:moveTo>
                    <a:pt x="2917" y="5870"/>
                  </a:moveTo>
                  <a:cubicBezTo>
                    <a:pt x="2941" y="5929"/>
                    <a:pt x="2989" y="5977"/>
                    <a:pt x="3036" y="6013"/>
                  </a:cubicBezTo>
                  <a:cubicBezTo>
                    <a:pt x="3167" y="6096"/>
                    <a:pt x="3417" y="6251"/>
                    <a:pt x="3810" y="6382"/>
                  </a:cubicBezTo>
                  <a:lnTo>
                    <a:pt x="3334" y="6596"/>
                  </a:lnTo>
                  <a:lnTo>
                    <a:pt x="2798" y="6441"/>
                  </a:lnTo>
                  <a:cubicBezTo>
                    <a:pt x="2667" y="6394"/>
                    <a:pt x="2667" y="6382"/>
                    <a:pt x="2667" y="6358"/>
                  </a:cubicBezTo>
                  <a:lnTo>
                    <a:pt x="2667" y="6120"/>
                  </a:lnTo>
                  <a:cubicBezTo>
                    <a:pt x="2727" y="6072"/>
                    <a:pt x="2763" y="6025"/>
                    <a:pt x="2822" y="5977"/>
                  </a:cubicBezTo>
                  <a:cubicBezTo>
                    <a:pt x="2858" y="5953"/>
                    <a:pt x="2882" y="5906"/>
                    <a:pt x="2917" y="5870"/>
                  </a:cubicBezTo>
                  <a:close/>
                  <a:moveTo>
                    <a:pt x="8620" y="5620"/>
                  </a:moveTo>
                  <a:cubicBezTo>
                    <a:pt x="8704" y="5822"/>
                    <a:pt x="8859" y="5977"/>
                    <a:pt x="9037" y="6096"/>
                  </a:cubicBezTo>
                  <a:lnTo>
                    <a:pt x="9037" y="6453"/>
                  </a:lnTo>
                  <a:lnTo>
                    <a:pt x="9013" y="6453"/>
                  </a:lnTo>
                  <a:lnTo>
                    <a:pt x="8478" y="6739"/>
                  </a:lnTo>
                  <a:cubicBezTo>
                    <a:pt x="8478" y="6739"/>
                    <a:pt x="8466" y="6739"/>
                    <a:pt x="8466" y="6727"/>
                  </a:cubicBezTo>
                  <a:lnTo>
                    <a:pt x="7692" y="6382"/>
                  </a:lnTo>
                  <a:cubicBezTo>
                    <a:pt x="8061" y="6251"/>
                    <a:pt x="8335" y="6096"/>
                    <a:pt x="8466" y="6013"/>
                  </a:cubicBezTo>
                  <a:cubicBezTo>
                    <a:pt x="8585" y="5941"/>
                    <a:pt x="8644" y="5798"/>
                    <a:pt x="8620" y="5656"/>
                  </a:cubicBezTo>
                  <a:lnTo>
                    <a:pt x="8620" y="5620"/>
                  </a:lnTo>
                  <a:close/>
                  <a:moveTo>
                    <a:pt x="2322" y="6263"/>
                  </a:moveTo>
                  <a:lnTo>
                    <a:pt x="2322" y="6334"/>
                  </a:lnTo>
                  <a:cubicBezTo>
                    <a:pt x="2322" y="6370"/>
                    <a:pt x="2322" y="6418"/>
                    <a:pt x="2334" y="6441"/>
                  </a:cubicBezTo>
                  <a:lnTo>
                    <a:pt x="1929" y="6834"/>
                  </a:lnTo>
                  <a:lnTo>
                    <a:pt x="1548" y="6441"/>
                  </a:lnTo>
                  <a:cubicBezTo>
                    <a:pt x="1560" y="6418"/>
                    <a:pt x="1560" y="6382"/>
                    <a:pt x="1560" y="6334"/>
                  </a:cubicBezTo>
                  <a:lnTo>
                    <a:pt x="1560" y="6263"/>
                  </a:lnTo>
                  <a:cubicBezTo>
                    <a:pt x="1667" y="6299"/>
                    <a:pt x="1786" y="6322"/>
                    <a:pt x="1905" y="6322"/>
                  </a:cubicBezTo>
                  <a:lnTo>
                    <a:pt x="1953" y="6322"/>
                  </a:lnTo>
                  <a:cubicBezTo>
                    <a:pt x="2084" y="6322"/>
                    <a:pt x="2203" y="6310"/>
                    <a:pt x="2322" y="6263"/>
                  </a:cubicBezTo>
                  <a:close/>
                  <a:moveTo>
                    <a:pt x="10109" y="6275"/>
                  </a:moveTo>
                  <a:lnTo>
                    <a:pt x="10109" y="6453"/>
                  </a:lnTo>
                  <a:cubicBezTo>
                    <a:pt x="10109" y="6513"/>
                    <a:pt x="10121" y="6572"/>
                    <a:pt x="10144" y="6620"/>
                  </a:cubicBezTo>
                  <a:lnTo>
                    <a:pt x="10002" y="6775"/>
                  </a:lnTo>
                  <a:cubicBezTo>
                    <a:pt x="9924" y="6840"/>
                    <a:pt x="9832" y="6873"/>
                    <a:pt x="9740" y="6873"/>
                  </a:cubicBezTo>
                  <a:cubicBezTo>
                    <a:pt x="9647" y="6873"/>
                    <a:pt x="9555" y="6840"/>
                    <a:pt x="9478" y="6775"/>
                  </a:cubicBezTo>
                  <a:lnTo>
                    <a:pt x="9311" y="6620"/>
                  </a:lnTo>
                  <a:cubicBezTo>
                    <a:pt x="9347" y="6572"/>
                    <a:pt x="9359" y="6513"/>
                    <a:pt x="9359" y="6453"/>
                  </a:cubicBezTo>
                  <a:lnTo>
                    <a:pt x="9359" y="6275"/>
                  </a:lnTo>
                  <a:cubicBezTo>
                    <a:pt x="9478" y="6310"/>
                    <a:pt x="9597" y="6334"/>
                    <a:pt x="9728" y="6334"/>
                  </a:cubicBezTo>
                  <a:cubicBezTo>
                    <a:pt x="9859" y="6334"/>
                    <a:pt x="9978" y="6322"/>
                    <a:pt x="10109" y="6275"/>
                  </a:cubicBezTo>
                  <a:close/>
                  <a:moveTo>
                    <a:pt x="6501" y="5477"/>
                  </a:moveTo>
                  <a:lnTo>
                    <a:pt x="6501" y="5882"/>
                  </a:lnTo>
                  <a:cubicBezTo>
                    <a:pt x="6501" y="6084"/>
                    <a:pt x="6620" y="6275"/>
                    <a:pt x="6811" y="6370"/>
                  </a:cubicBezTo>
                  <a:lnTo>
                    <a:pt x="7073" y="6477"/>
                  </a:lnTo>
                  <a:cubicBezTo>
                    <a:pt x="6799" y="6953"/>
                    <a:pt x="6299" y="7263"/>
                    <a:pt x="5739" y="7263"/>
                  </a:cubicBezTo>
                  <a:cubicBezTo>
                    <a:pt x="5191" y="7263"/>
                    <a:pt x="4691" y="6953"/>
                    <a:pt x="4453" y="6477"/>
                  </a:cubicBezTo>
                  <a:lnTo>
                    <a:pt x="4703" y="6370"/>
                  </a:lnTo>
                  <a:cubicBezTo>
                    <a:pt x="4894" y="6275"/>
                    <a:pt x="5013" y="6084"/>
                    <a:pt x="5013" y="5882"/>
                  </a:cubicBezTo>
                  <a:lnTo>
                    <a:pt x="5013" y="5477"/>
                  </a:lnTo>
                  <a:cubicBezTo>
                    <a:pt x="5239" y="5560"/>
                    <a:pt x="5489" y="5620"/>
                    <a:pt x="5763" y="5620"/>
                  </a:cubicBezTo>
                  <a:cubicBezTo>
                    <a:pt x="6025" y="5620"/>
                    <a:pt x="6263" y="5584"/>
                    <a:pt x="6501" y="5477"/>
                  </a:cubicBezTo>
                  <a:close/>
                  <a:moveTo>
                    <a:pt x="5763" y="0"/>
                  </a:moveTo>
                  <a:cubicBezTo>
                    <a:pt x="5072" y="0"/>
                    <a:pt x="4465" y="238"/>
                    <a:pt x="4013" y="679"/>
                  </a:cubicBezTo>
                  <a:cubicBezTo>
                    <a:pt x="3560" y="1131"/>
                    <a:pt x="3286" y="1774"/>
                    <a:pt x="3239" y="2512"/>
                  </a:cubicBezTo>
                  <a:cubicBezTo>
                    <a:pt x="3227" y="2703"/>
                    <a:pt x="3215" y="2905"/>
                    <a:pt x="3203" y="3084"/>
                  </a:cubicBezTo>
                  <a:lnTo>
                    <a:pt x="1608" y="3084"/>
                  </a:lnTo>
                  <a:cubicBezTo>
                    <a:pt x="1012" y="3084"/>
                    <a:pt x="536" y="3560"/>
                    <a:pt x="536" y="4155"/>
                  </a:cubicBezTo>
                  <a:lnTo>
                    <a:pt x="536" y="4167"/>
                  </a:lnTo>
                  <a:cubicBezTo>
                    <a:pt x="536" y="4298"/>
                    <a:pt x="560" y="4453"/>
                    <a:pt x="619" y="4572"/>
                  </a:cubicBezTo>
                  <a:lnTo>
                    <a:pt x="715" y="4751"/>
                  </a:lnTo>
                  <a:lnTo>
                    <a:pt x="715" y="5025"/>
                  </a:lnTo>
                  <a:cubicBezTo>
                    <a:pt x="715" y="5465"/>
                    <a:pt x="941" y="5858"/>
                    <a:pt x="1262" y="6096"/>
                  </a:cubicBezTo>
                  <a:lnTo>
                    <a:pt x="1262" y="6334"/>
                  </a:lnTo>
                  <a:cubicBezTo>
                    <a:pt x="1262" y="6370"/>
                    <a:pt x="1250" y="6394"/>
                    <a:pt x="1215" y="6418"/>
                  </a:cubicBezTo>
                  <a:lnTo>
                    <a:pt x="524" y="6608"/>
                  </a:lnTo>
                  <a:cubicBezTo>
                    <a:pt x="226" y="6691"/>
                    <a:pt x="0" y="6977"/>
                    <a:pt x="0" y="7287"/>
                  </a:cubicBezTo>
                  <a:lnTo>
                    <a:pt x="0" y="8692"/>
                  </a:lnTo>
                  <a:cubicBezTo>
                    <a:pt x="0" y="8775"/>
                    <a:pt x="72" y="8858"/>
                    <a:pt x="167" y="8858"/>
                  </a:cubicBezTo>
                  <a:cubicBezTo>
                    <a:pt x="250" y="8858"/>
                    <a:pt x="322" y="8775"/>
                    <a:pt x="322" y="8692"/>
                  </a:cubicBezTo>
                  <a:lnTo>
                    <a:pt x="322" y="7287"/>
                  </a:lnTo>
                  <a:cubicBezTo>
                    <a:pt x="322" y="7132"/>
                    <a:pt x="441" y="6977"/>
                    <a:pt x="596" y="6930"/>
                  </a:cubicBezTo>
                  <a:lnTo>
                    <a:pt x="1298" y="6739"/>
                  </a:lnTo>
                  <a:cubicBezTo>
                    <a:pt x="1322" y="6739"/>
                    <a:pt x="1334" y="6727"/>
                    <a:pt x="1369" y="6715"/>
                  </a:cubicBezTo>
                  <a:lnTo>
                    <a:pt x="1798" y="7144"/>
                  </a:lnTo>
                  <a:lnTo>
                    <a:pt x="1798" y="8704"/>
                  </a:lnTo>
                  <a:cubicBezTo>
                    <a:pt x="1798" y="8799"/>
                    <a:pt x="1870" y="8870"/>
                    <a:pt x="1965" y="8870"/>
                  </a:cubicBezTo>
                  <a:cubicBezTo>
                    <a:pt x="2048" y="8870"/>
                    <a:pt x="2131" y="8799"/>
                    <a:pt x="2131" y="8704"/>
                  </a:cubicBezTo>
                  <a:lnTo>
                    <a:pt x="2131" y="7144"/>
                  </a:lnTo>
                  <a:lnTo>
                    <a:pt x="2560" y="6715"/>
                  </a:lnTo>
                  <a:cubicBezTo>
                    <a:pt x="2620" y="6739"/>
                    <a:pt x="2679" y="6751"/>
                    <a:pt x="2727" y="6775"/>
                  </a:cubicBezTo>
                  <a:lnTo>
                    <a:pt x="2905" y="6811"/>
                  </a:lnTo>
                  <a:cubicBezTo>
                    <a:pt x="2667" y="6977"/>
                    <a:pt x="2524" y="7251"/>
                    <a:pt x="2524" y="7549"/>
                  </a:cubicBezTo>
                  <a:lnTo>
                    <a:pt x="2524" y="8704"/>
                  </a:lnTo>
                  <a:cubicBezTo>
                    <a:pt x="2524" y="8799"/>
                    <a:pt x="2608" y="8870"/>
                    <a:pt x="2691" y="8870"/>
                  </a:cubicBezTo>
                  <a:cubicBezTo>
                    <a:pt x="2786" y="8870"/>
                    <a:pt x="2858" y="8799"/>
                    <a:pt x="2858" y="8704"/>
                  </a:cubicBezTo>
                  <a:lnTo>
                    <a:pt x="2858" y="7549"/>
                  </a:lnTo>
                  <a:cubicBezTo>
                    <a:pt x="2858" y="7322"/>
                    <a:pt x="2989" y="7132"/>
                    <a:pt x="3179" y="7037"/>
                  </a:cubicBezTo>
                  <a:lnTo>
                    <a:pt x="4156" y="6608"/>
                  </a:lnTo>
                  <a:cubicBezTo>
                    <a:pt x="4453" y="7215"/>
                    <a:pt x="5072" y="7608"/>
                    <a:pt x="5763" y="7608"/>
                  </a:cubicBezTo>
                  <a:cubicBezTo>
                    <a:pt x="6442" y="7608"/>
                    <a:pt x="7073" y="7215"/>
                    <a:pt x="7370" y="6608"/>
                  </a:cubicBezTo>
                  <a:lnTo>
                    <a:pt x="8335" y="7037"/>
                  </a:lnTo>
                  <a:cubicBezTo>
                    <a:pt x="8537" y="7132"/>
                    <a:pt x="8656" y="7322"/>
                    <a:pt x="8656" y="7549"/>
                  </a:cubicBezTo>
                  <a:lnTo>
                    <a:pt x="8656" y="8704"/>
                  </a:lnTo>
                  <a:cubicBezTo>
                    <a:pt x="8656" y="8799"/>
                    <a:pt x="8739" y="8870"/>
                    <a:pt x="8823" y="8870"/>
                  </a:cubicBezTo>
                  <a:cubicBezTo>
                    <a:pt x="8918" y="8870"/>
                    <a:pt x="8989" y="8799"/>
                    <a:pt x="8989" y="8704"/>
                  </a:cubicBezTo>
                  <a:lnTo>
                    <a:pt x="8989" y="7549"/>
                  </a:lnTo>
                  <a:cubicBezTo>
                    <a:pt x="8989" y="7322"/>
                    <a:pt x="8918" y="7132"/>
                    <a:pt x="8775" y="6965"/>
                  </a:cubicBezTo>
                  <a:lnTo>
                    <a:pt x="9049" y="6834"/>
                  </a:lnTo>
                  <a:lnTo>
                    <a:pt x="9240" y="7025"/>
                  </a:lnTo>
                  <a:cubicBezTo>
                    <a:pt x="9370" y="7156"/>
                    <a:pt x="9549" y="7215"/>
                    <a:pt x="9728" y="7215"/>
                  </a:cubicBezTo>
                  <a:cubicBezTo>
                    <a:pt x="9906" y="7215"/>
                    <a:pt x="10085" y="7156"/>
                    <a:pt x="10228" y="7025"/>
                  </a:cubicBezTo>
                  <a:lnTo>
                    <a:pt x="10418" y="6834"/>
                  </a:lnTo>
                  <a:lnTo>
                    <a:pt x="10978" y="7108"/>
                  </a:lnTo>
                  <a:cubicBezTo>
                    <a:pt x="11121" y="7168"/>
                    <a:pt x="11192" y="7311"/>
                    <a:pt x="11192" y="7442"/>
                  </a:cubicBezTo>
                  <a:lnTo>
                    <a:pt x="11192" y="8692"/>
                  </a:lnTo>
                  <a:cubicBezTo>
                    <a:pt x="11192" y="8775"/>
                    <a:pt x="11264" y="8858"/>
                    <a:pt x="11359" y="8858"/>
                  </a:cubicBezTo>
                  <a:cubicBezTo>
                    <a:pt x="11442" y="8858"/>
                    <a:pt x="11514" y="8775"/>
                    <a:pt x="11514" y="8692"/>
                  </a:cubicBezTo>
                  <a:lnTo>
                    <a:pt x="11514" y="7442"/>
                  </a:lnTo>
                  <a:cubicBezTo>
                    <a:pt x="11537" y="7168"/>
                    <a:pt x="11383" y="6930"/>
                    <a:pt x="11145" y="6799"/>
                  </a:cubicBezTo>
                  <a:lnTo>
                    <a:pt x="10466" y="6453"/>
                  </a:lnTo>
                  <a:lnTo>
                    <a:pt x="10466" y="6441"/>
                  </a:lnTo>
                  <a:lnTo>
                    <a:pt x="10466" y="6096"/>
                  </a:lnTo>
                  <a:cubicBezTo>
                    <a:pt x="10740" y="5906"/>
                    <a:pt x="10942" y="5596"/>
                    <a:pt x="11002" y="5239"/>
                  </a:cubicBezTo>
                  <a:cubicBezTo>
                    <a:pt x="11133" y="5013"/>
                    <a:pt x="11192" y="4775"/>
                    <a:pt x="11192" y="4525"/>
                  </a:cubicBezTo>
                  <a:cubicBezTo>
                    <a:pt x="11192" y="4048"/>
                    <a:pt x="10966" y="3632"/>
                    <a:pt x="10609" y="3382"/>
                  </a:cubicBezTo>
                  <a:cubicBezTo>
                    <a:pt x="10621" y="3298"/>
                    <a:pt x="10644" y="3239"/>
                    <a:pt x="10644" y="3167"/>
                  </a:cubicBezTo>
                  <a:cubicBezTo>
                    <a:pt x="10644" y="2727"/>
                    <a:pt x="10240" y="2369"/>
                    <a:pt x="9751" y="2369"/>
                  </a:cubicBezTo>
                  <a:cubicBezTo>
                    <a:pt x="9251" y="2369"/>
                    <a:pt x="8859" y="2727"/>
                    <a:pt x="8859" y="3167"/>
                  </a:cubicBezTo>
                  <a:cubicBezTo>
                    <a:pt x="8859" y="3239"/>
                    <a:pt x="8870" y="3322"/>
                    <a:pt x="8882" y="3382"/>
                  </a:cubicBezTo>
                  <a:cubicBezTo>
                    <a:pt x="8680" y="3536"/>
                    <a:pt x="8513" y="3751"/>
                    <a:pt x="8406" y="3989"/>
                  </a:cubicBezTo>
                  <a:cubicBezTo>
                    <a:pt x="8358" y="3572"/>
                    <a:pt x="8323" y="3084"/>
                    <a:pt x="8275" y="2512"/>
                  </a:cubicBezTo>
                  <a:cubicBezTo>
                    <a:pt x="8216" y="1774"/>
                    <a:pt x="7942" y="1131"/>
                    <a:pt x="7501" y="679"/>
                  </a:cubicBezTo>
                  <a:cubicBezTo>
                    <a:pt x="7049" y="238"/>
                    <a:pt x="6442" y="0"/>
                    <a:pt x="5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1766;p66"/>
            <p:cNvSpPr/>
            <p:nvPr/>
          </p:nvSpPr>
          <p:spPr>
            <a:xfrm>
              <a:off x="2114800" y="3635440"/>
              <a:ext cx="11045" cy="37941"/>
            </a:xfrm>
            <a:custGeom>
              <a:avLst/>
              <a:gdLst/>
              <a:ahLst/>
              <a:cxnLst/>
              <a:rect l="l" t="t" r="r" b="b"/>
              <a:pathLst>
                <a:path w="347" h="1192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1025"/>
                  </a:lnTo>
                  <a:cubicBezTo>
                    <a:pt x="1" y="1108"/>
                    <a:pt x="72" y="1191"/>
                    <a:pt x="167" y="1191"/>
                  </a:cubicBezTo>
                  <a:cubicBezTo>
                    <a:pt x="251" y="1191"/>
                    <a:pt x="322" y="1108"/>
                    <a:pt x="322" y="1025"/>
                  </a:cubicBezTo>
                  <a:lnTo>
                    <a:pt x="322" y="156"/>
                  </a:lnTo>
                  <a:cubicBezTo>
                    <a:pt x="346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3210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9841" y="1112694"/>
            <a:ext cx="6769442" cy="9121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Zabrana</a:t>
            </a:r>
            <a:r>
              <a:rPr lang="en-US" b="1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zaključenja</a:t>
            </a:r>
            <a:r>
              <a:rPr lang="en-US" b="1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ugovora</a:t>
            </a:r>
            <a:endParaRPr lang="sr-Latn-RS" b="1" dirty="0">
              <a:solidFill>
                <a:sysClr val="windowText" lastClr="000000"/>
              </a:solidFill>
              <a:latin typeface="Atkinson Hyperlegible"/>
              <a:sym typeface="Arial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3717" y="2216470"/>
            <a:ext cx="4702824" cy="36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Izuzeci</a:t>
            </a:r>
            <a:endParaRPr lang="sr-Cyrl-RS" sz="1400" dirty="0" smtClean="0">
              <a:solidFill>
                <a:sysClr val="windowText" lastClr="000000"/>
              </a:solidFill>
              <a:latin typeface="Atkinson Hyperlegible"/>
              <a:sym typeface="Arial"/>
            </a:endParaRPr>
          </a:p>
          <a:p>
            <a:pPr>
              <a:defRPr/>
            </a:pP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Ako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je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samo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1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ponuđač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učestvovao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u OP, PP bez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objave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obavještenja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i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u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postupku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dodjele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ugovora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o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nabavci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usluga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iz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Aneksa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II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i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njegova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ponuda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je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izabrana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, pod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uslovom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da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nije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objavljeno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</a:t>
            </a:r>
            <a:r>
              <a:rPr lang="en-US" sz="1400" i="1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ex ante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obavješenje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o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transparentnosti</a:t>
            </a:r>
            <a:r>
              <a:rPr lang="sr-Cyrl-R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;</a:t>
            </a:r>
          </a:p>
          <a:p>
            <a:pPr>
              <a:defRPr/>
            </a:pPr>
            <a:r>
              <a:rPr lang="sr-Cyrl-R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А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ko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je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samo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1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ponuđač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učestvovao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u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drugoj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fazi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ograničenog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postupka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, PP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sa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objavom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obavještenja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i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TD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i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njegova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ponuda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je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izabrana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;</a:t>
            </a:r>
            <a:endParaRPr lang="sr-Cyrl-RS" sz="1400" dirty="0" smtClean="0">
              <a:solidFill>
                <a:sysClr val="windowText" lastClr="000000"/>
              </a:solidFill>
              <a:latin typeface="Atkinson Hyperlegible"/>
              <a:sym typeface="Arial"/>
            </a:endParaRPr>
          </a:p>
          <a:p>
            <a:pPr>
              <a:defRPr/>
            </a:pP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U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slučaju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dodjele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ugovora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u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sklopu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OS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ili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dinamičkog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sistema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kupovine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.;</a:t>
            </a:r>
          </a:p>
          <a:p>
            <a:pPr>
              <a:defRPr/>
            </a:pP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U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slučaju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dodjele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ugovora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iz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člana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21.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stav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1)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tačka</a:t>
            </a:r>
            <a:r>
              <a:rPr lang="en-US" sz="14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d)</a:t>
            </a:r>
            <a:endParaRPr lang="sr-Latn-RS" sz="1400" dirty="0">
              <a:solidFill>
                <a:sysClr val="windowText" lastClr="000000"/>
              </a:solidFill>
              <a:latin typeface="Atkinson Hyperlegible"/>
              <a:sym typeface="Arial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629841" y="2317161"/>
            <a:ext cx="2949178" cy="2774730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r-Cyrl-RS" sz="28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15 </a:t>
            </a:r>
            <a:r>
              <a:rPr lang="en-US" sz="28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dana</a:t>
            </a:r>
            <a:r>
              <a:rPr lang="sr-Cyrl-RS" sz="2800" dirty="0" smtClean="0">
                <a:solidFill>
                  <a:sysClr val="windowText" lastClr="000000"/>
                </a:solidFill>
                <a:latin typeface="Atkinson Hyperlegible"/>
                <a:sym typeface="Arial"/>
              </a:rPr>
              <a:t> </a:t>
            </a:r>
            <a:r>
              <a:rPr lang="en-US" sz="2800" dirty="0" smtClean="0">
                <a:solidFill>
                  <a:srgbClr val="5B9BD5">
                    <a:lumMod val="75000"/>
                  </a:srgbClr>
                </a:solidFill>
                <a:latin typeface="Atkinson Hyperlegible"/>
                <a:sym typeface="Arial"/>
              </a:rPr>
              <a:t>od dana </a:t>
            </a:r>
            <a:r>
              <a:rPr lang="en-US" sz="2800" dirty="0" err="1" smtClean="0">
                <a:solidFill>
                  <a:srgbClr val="5B9BD5">
                    <a:lumMod val="75000"/>
                  </a:srgbClr>
                </a:solidFill>
                <a:latin typeface="Atkinson Hyperlegible"/>
                <a:sym typeface="Arial"/>
              </a:rPr>
              <a:t>kada</a:t>
            </a:r>
            <a:r>
              <a:rPr lang="en-US" sz="2800" dirty="0" smtClean="0">
                <a:solidFill>
                  <a:srgbClr val="5B9BD5">
                    <a:lumMod val="75000"/>
                  </a:srgbClr>
                </a:solidFill>
                <a:latin typeface="Atkinson Hyperlegible"/>
                <a:sym typeface="Arial"/>
              </a:rPr>
              <a:t> </a:t>
            </a:r>
            <a:r>
              <a:rPr lang="en-US" sz="2800" dirty="0" err="1" smtClean="0">
                <a:solidFill>
                  <a:srgbClr val="5B9BD5">
                    <a:lumMod val="75000"/>
                  </a:srgbClr>
                </a:solidFill>
                <a:latin typeface="Atkinson Hyperlegible"/>
                <a:sym typeface="Arial"/>
              </a:rPr>
              <a:t>su</a:t>
            </a:r>
            <a:r>
              <a:rPr lang="en-US" sz="2800" dirty="0" smtClean="0">
                <a:solidFill>
                  <a:srgbClr val="5B9BD5">
                    <a:lumMod val="75000"/>
                  </a:srgbClr>
                </a:solidFill>
                <a:latin typeface="Atkinson Hyperlegible"/>
                <a:sym typeface="Arial"/>
              </a:rPr>
              <a:t> </a:t>
            </a:r>
            <a:r>
              <a:rPr lang="en-US" sz="2800" dirty="0" err="1" smtClean="0">
                <a:solidFill>
                  <a:srgbClr val="5B9BD5">
                    <a:lumMod val="75000"/>
                  </a:srgbClr>
                </a:solidFill>
                <a:latin typeface="Atkinson Hyperlegible"/>
                <a:sym typeface="Arial"/>
              </a:rPr>
              <a:t>ponuđači</a:t>
            </a:r>
            <a:r>
              <a:rPr lang="en-US" sz="2800" dirty="0" smtClean="0">
                <a:solidFill>
                  <a:srgbClr val="5B9BD5">
                    <a:lumMod val="75000"/>
                  </a:srgbClr>
                </a:solidFill>
                <a:latin typeface="Atkinson Hyperlegible"/>
                <a:sym typeface="Arial"/>
              </a:rPr>
              <a:t> </a:t>
            </a:r>
            <a:r>
              <a:rPr lang="en-US" sz="2800" dirty="0" err="1" smtClean="0">
                <a:solidFill>
                  <a:srgbClr val="5B9BD5">
                    <a:lumMod val="75000"/>
                  </a:srgbClr>
                </a:solidFill>
                <a:latin typeface="Atkinson Hyperlegible"/>
                <a:sym typeface="Arial"/>
              </a:rPr>
              <a:t>obavješteni</a:t>
            </a:r>
            <a:r>
              <a:rPr lang="en-US" sz="2800" dirty="0" smtClean="0">
                <a:solidFill>
                  <a:srgbClr val="5B9BD5">
                    <a:lumMod val="75000"/>
                  </a:srgbClr>
                </a:solidFill>
                <a:latin typeface="Atkinson Hyperlegible"/>
                <a:sym typeface="Arial"/>
              </a:rPr>
              <a:t> o </a:t>
            </a:r>
            <a:r>
              <a:rPr lang="en-US" sz="2800" dirty="0" err="1" smtClean="0">
                <a:solidFill>
                  <a:srgbClr val="5B9BD5">
                    <a:lumMod val="75000"/>
                  </a:srgbClr>
                </a:solidFill>
                <a:latin typeface="Atkinson Hyperlegible"/>
                <a:sym typeface="Arial"/>
              </a:rPr>
              <a:t>izboru</a:t>
            </a:r>
            <a:r>
              <a:rPr lang="en-US" sz="2800" dirty="0" smtClean="0">
                <a:solidFill>
                  <a:srgbClr val="5B9BD5">
                    <a:lumMod val="75000"/>
                  </a:srgbClr>
                </a:solidFill>
                <a:latin typeface="Atkinson Hyperlegible"/>
                <a:sym typeface="Arial"/>
              </a:rPr>
              <a:t> </a:t>
            </a:r>
            <a:r>
              <a:rPr lang="en-US" sz="2800" dirty="0" err="1" smtClean="0">
                <a:solidFill>
                  <a:srgbClr val="5B9BD5">
                    <a:lumMod val="75000"/>
                  </a:srgbClr>
                </a:solidFill>
                <a:latin typeface="Atkinson Hyperlegible"/>
                <a:sym typeface="Arial"/>
              </a:rPr>
              <a:t>najpovoljnijeg</a:t>
            </a:r>
            <a:r>
              <a:rPr lang="en-US" sz="2800" dirty="0" smtClean="0">
                <a:solidFill>
                  <a:srgbClr val="5B9BD5">
                    <a:lumMod val="75000"/>
                  </a:srgbClr>
                </a:solidFill>
                <a:latin typeface="Atkinson Hyperlegible"/>
                <a:sym typeface="Arial"/>
              </a:rPr>
              <a:t> </a:t>
            </a:r>
            <a:r>
              <a:rPr lang="en-US" sz="2800" dirty="0" err="1" smtClean="0">
                <a:solidFill>
                  <a:srgbClr val="5B9BD5">
                    <a:lumMod val="75000"/>
                  </a:srgbClr>
                </a:solidFill>
                <a:latin typeface="Atkinson Hyperlegible"/>
                <a:sym typeface="Arial"/>
              </a:rPr>
              <a:t>ponuđača</a:t>
            </a:r>
            <a:endParaRPr lang="sr-Latn-RS" sz="2800" dirty="0">
              <a:solidFill>
                <a:srgbClr val="5B9BD5">
                  <a:lumMod val="75000"/>
                </a:srgbClr>
              </a:solidFill>
              <a:latin typeface="Atkinson Hyperlegible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841" y="5311249"/>
            <a:ext cx="7878540" cy="1031051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400" dirty="0" err="1" smtClean="0">
                <a:solidFill>
                  <a:prstClr val="black"/>
                </a:solidFill>
                <a:cs typeface="Arial"/>
                <a:sym typeface="Arial"/>
              </a:rPr>
              <a:t>Kada</a:t>
            </a:r>
            <a:r>
              <a:rPr lang="en-US" sz="1400" dirty="0" smtClean="0">
                <a:solidFill>
                  <a:prstClr val="black"/>
                </a:solidFill>
                <a:cs typeface="Arial"/>
                <a:sym typeface="Arial"/>
              </a:rPr>
              <a:t> UO </a:t>
            </a:r>
            <a:r>
              <a:rPr lang="en-US" sz="1400" dirty="0" err="1" smtClean="0">
                <a:solidFill>
                  <a:prstClr val="black"/>
                </a:solidFill>
                <a:cs typeface="Arial"/>
                <a:sym typeface="Arial"/>
              </a:rPr>
              <a:t>primi</a:t>
            </a:r>
            <a:r>
              <a:rPr lang="en-US" sz="140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/>
                <a:sym typeface="Arial"/>
              </a:rPr>
              <a:t>jednu</a:t>
            </a:r>
            <a:r>
              <a:rPr lang="en-US" sz="140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/>
                <a:sym typeface="Arial"/>
              </a:rPr>
              <a:t>prihvatljivu</a:t>
            </a:r>
            <a:r>
              <a:rPr lang="en-US" sz="140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/>
                <a:sym typeface="Arial"/>
              </a:rPr>
              <a:t>ponudu</a:t>
            </a:r>
            <a:r>
              <a:rPr lang="en-US" sz="1400" dirty="0" smtClean="0">
                <a:solidFill>
                  <a:prstClr val="black"/>
                </a:solidFill>
                <a:cs typeface="Arial"/>
                <a:sym typeface="Arial"/>
              </a:rPr>
              <a:t> u </a:t>
            </a:r>
            <a:r>
              <a:rPr lang="en-US" sz="1400" dirty="0" err="1" smtClean="0">
                <a:solidFill>
                  <a:prstClr val="black"/>
                </a:solidFill>
                <a:cs typeface="Arial"/>
                <a:sym typeface="Arial"/>
              </a:rPr>
              <a:t>postupku</a:t>
            </a:r>
            <a:r>
              <a:rPr lang="en-US" sz="1400" dirty="0" smtClean="0">
                <a:solidFill>
                  <a:prstClr val="black"/>
                </a:solidFill>
                <a:cs typeface="Arial"/>
                <a:sym typeface="Arial"/>
              </a:rPr>
              <a:t> KZ, </a:t>
            </a:r>
            <a:r>
              <a:rPr lang="en-US" sz="1400" dirty="0" err="1" smtClean="0">
                <a:solidFill>
                  <a:prstClr val="black"/>
                </a:solidFill>
                <a:cs typeface="Arial"/>
                <a:sym typeface="Arial"/>
              </a:rPr>
              <a:t>rok</a:t>
            </a:r>
            <a:r>
              <a:rPr lang="en-US" sz="140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/>
                <a:sym typeface="Arial"/>
              </a:rPr>
              <a:t>za</a:t>
            </a:r>
            <a:r>
              <a:rPr lang="en-US" sz="140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/>
                <a:sym typeface="Arial"/>
              </a:rPr>
              <a:t>dodjelu</a:t>
            </a:r>
            <a:r>
              <a:rPr lang="en-US" sz="140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/>
                <a:sym typeface="Arial"/>
              </a:rPr>
              <a:t>ugovora</a:t>
            </a:r>
            <a:r>
              <a:rPr lang="en-US" sz="1400" dirty="0" smtClean="0">
                <a:solidFill>
                  <a:prstClr val="black"/>
                </a:solidFill>
                <a:cs typeface="Arial"/>
                <a:sym typeface="Arial"/>
              </a:rPr>
              <a:t> je 10 dana od dana </a:t>
            </a:r>
            <a:r>
              <a:rPr lang="en-US" sz="1400" dirty="0" err="1" smtClean="0">
                <a:solidFill>
                  <a:prstClr val="black"/>
                </a:solidFill>
                <a:cs typeface="Arial"/>
                <a:sym typeface="Arial"/>
              </a:rPr>
              <a:t>prijema</a:t>
            </a:r>
            <a:r>
              <a:rPr lang="en-US" sz="140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/>
                <a:sym typeface="Arial"/>
              </a:rPr>
              <a:t>odluke</a:t>
            </a:r>
            <a:r>
              <a:rPr lang="en-US" sz="1400" dirty="0" smtClean="0">
                <a:solidFill>
                  <a:prstClr val="black"/>
                </a:solidFill>
                <a:cs typeface="Arial"/>
                <a:sym typeface="Arial"/>
              </a:rPr>
              <a:t> o </a:t>
            </a:r>
            <a:r>
              <a:rPr lang="en-US" sz="1400" dirty="0" err="1" smtClean="0">
                <a:solidFill>
                  <a:prstClr val="black"/>
                </a:solidFill>
                <a:cs typeface="Arial"/>
                <a:sym typeface="Arial"/>
              </a:rPr>
              <a:t>izboru</a:t>
            </a:r>
            <a:r>
              <a:rPr lang="en-US" sz="1400" dirty="0" smtClean="0">
                <a:solidFill>
                  <a:prstClr val="black"/>
                </a:solidFill>
                <a:cs typeface="Arial"/>
                <a:sym typeface="Arial"/>
              </a:rPr>
              <a:t>. </a:t>
            </a:r>
          </a:p>
          <a:p>
            <a:pPr algn="just">
              <a:defRPr/>
            </a:pPr>
            <a:endParaRPr lang="en-US" sz="500" dirty="0" smtClean="0">
              <a:solidFill>
                <a:prstClr val="black"/>
              </a:solidFill>
              <a:cs typeface="Arial"/>
              <a:sym typeface="Arial"/>
            </a:endParaRPr>
          </a:p>
          <a:p>
            <a:pPr algn="just">
              <a:defRPr/>
            </a:pPr>
            <a:r>
              <a:rPr lang="en-US" sz="1400" dirty="0" smtClean="0">
                <a:solidFill>
                  <a:prstClr val="black"/>
                </a:solidFill>
                <a:cs typeface="Arial"/>
                <a:sym typeface="Arial"/>
              </a:rPr>
              <a:t>U </a:t>
            </a:r>
            <a:r>
              <a:rPr lang="en-US" sz="1400" dirty="0" err="1" smtClean="0">
                <a:solidFill>
                  <a:prstClr val="black"/>
                </a:solidFill>
                <a:cs typeface="Arial"/>
                <a:sym typeface="Arial"/>
              </a:rPr>
              <a:t>slučaju</a:t>
            </a:r>
            <a:r>
              <a:rPr lang="en-US" sz="1400" dirty="0" smtClean="0">
                <a:solidFill>
                  <a:prstClr val="black"/>
                </a:solidFill>
                <a:cs typeface="Arial"/>
                <a:sym typeface="Arial"/>
              </a:rPr>
              <a:t> da </a:t>
            </a:r>
            <a:r>
              <a:rPr lang="en-US" sz="1400" dirty="0" err="1" smtClean="0">
                <a:solidFill>
                  <a:prstClr val="black"/>
                </a:solidFill>
                <a:cs typeface="Arial"/>
                <a:sym typeface="Arial"/>
              </a:rPr>
              <a:t>na</a:t>
            </a:r>
            <a:r>
              <a:rPr lang="en-US" sz="140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/>
                <a:sym typeface="Arial"/>
              </a:rPr>
              <a:t>odluku</a:t>
            </a:r>
            <a:r>
              <a:rPr lang="en-US" sz="1400" dirty="0" smtClean="0">
                <a:solidFill>
                  <a:prstClr val="black"/>
                </a:solidFill>
                <a:cs typeface="Arial"/>
                <a:sym typeface="Arial"/>
              </a:rPr>
              <a:t> o </a:t>
            </a:r>
            <a:r>
              <a:rPr lang="en-US" sz="1400" dirty="0" err="1" smtClean="0">
                <a:solidFill>
                  <a:prstClr val="black"/>
                </a:solidFill>
                <a:cs typeface="Arial"/>
                <a:sym typeface="Arial"/>
              </a:rPr>
              <a:t>dodjeli</a:t>
            </a:r>
            <a:r>
              <a:rPr lang="en-US" sz="140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/>
                <a:sym typeface="Arial"/>
              </a:rPr>
              <a:t>ugovora</a:t>
            </a:r>
            <a:r>
              <a:rPr lang="en-US" sz="1400" dirty="0" smtClean="0">
                <a:solidFill>
                  <a:prstClr val="black"/>
                </a:solidFill>
                <a:cs typeface="Arial"/>
                <a:sym typeface="Arial"/>
              </a:rPr>
              <a:t> u </a:t>
            </a:r>
            <a:r>
              <a:rPr lang="en-US" sz="1400" dirty="0" err="1" smtClean="0">
                <a:solidFill>
                  <a:prstClr val="black"/>
                </a:solidFill>
                <a:cs typeface="Arial"/>
                <a:sym typeface="Arial"/>
              </a:rPr>
              <a:t>postupku</a:t>
            </a:r>
            <a:r>
              <a:rPr lang="en-US" sz="1400" dirty="0" smtClean="0">
                <a:solidFill>
                  <a:prstClr val="black"/>
                </a:solidFill>
                <a:cs typeface="Arial"/>
                <a:sym typeface="Arial"/>
              </a:rPr>
              <a:t> male </a:t>
            </a:r>
            <a:r>
              <a:rPr lang="en-US" sz="1400" dirty="0" err="1" smtClean="0">
                <a:solidFill>
                  <a:prstClr val="black"/>
                </a:solidFill>
                <a:cs typeface="Arial"/>
                <a:sym typeface="Arial"/>
              </a:rPr>
              <a:t>vrijednosti</a:t>
            </a:r>
            <a:r>
              <a:rPr lang="en-US" sz="140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/>
                <a:sym typeface="Arial"/>
              </a:rPr>
              <a:t>nema</a:t>
            </a:r>
            <a:r>
              <a:rPr lang="en-US" sz="140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/>
                <a:sym typeface="Arial"/>
              </a:rPr>
              <a:t>žalbe</a:t>
            </a:r>
            <a:r>
              <a:rPr lang="en-US" sz="1400" dirty="0" smtClean="0">
                <a:solidFill>
                  <a:prstClr val="black"/>
                </a:solidFill>
                <a:cs typeface="Arial"/>
                <a:sym typeface="Arial"/>
              </a:rPr>
              <a:t>, UO je </a:t>
            </a:r>
            <a:r>
              <a:rPr lang="en-US" sz="1400" dirty="0" err="1" smtClean="0">
                <a:solidFill>
                  <a:prstClr val="black"/>
                </a:solidFill>
                <a:cs typeface="Arial"/>
                <a:sym typeface="Arial"/>
              </a:rPr>
              <a:t>dužan</a:t>
            </a:r>
            <a:r>
              <a:rPr lang="en-US" sz="1400" dirty="0" smtClean="0">
                <a:solidFill>
                  <a:prstClr val="black"/>
                </a:solidFill>
                <a:cs typeface="Arial"/>
                <a:sym typeface="Arial"/>
              </a:rPr>
              <a:t> da </a:t>
            </a:r>
            <a:r>
              <a:rPr lang="en-US" sz="1400" dirty="0" err="1" smtClean="0">
                <a:solidFill>
                  <a:prstClr val="black"/>
                </a:solidFill>
                <a:cs typeface="Arial"/>
                <a:sym typeface="Arial"/>
              </a:rPr>
              <a:t>zaključi</a:t>
            </a:r>
            <a:r>
              <a:rPr lang="en-US" sz="140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/>
                <a:sym typeface="Arial"/>
              </a:rPr>
              <a:t>ugovor</a:t>
            </a:r>
            <a:r>
              <a:rPr lang="en-US" sz="1400" dirty="0" smtClean="0">
                <a:solidFill>
                  <a:prstClr val="black"/>
                </a:solidFill>
                <a:cs typeface="Arial"/>
                <a:sym typeface="Arial"/>
              </a:rPr>
              <a:t> u </a:t>
            </a:r>
            <a:r>
              <a:rPr lang="en-US" sz="1400" dirty="0" err="1" smtClean="0">
                <a:solidFill>
                  <a:prstClr val="black"/>
                </a:solidFill>
                <a:cs typeface="Arial"/>
                <a:sym typeface="Arial"/>
              </a:rPr>
              <a:t>roku</a:t>
            </a:r>
            <a:r>
              <a:rPr lang="en-US" sz="1400" dirty="0" smtClean="0">
                <a:solidFill>
                  <a:prstClr val="black"/>
                </a:solidFill>
                <a:cs typeface="Arial"/>
                <a:sym typeface="Arial"/>
              </a:rPr>
              <a:t> od 10 dana od dana </a:t>
            </a:r>
            <a:r>
              <a:rPr lang="en-US" sz="1400" dirty="0" err="1" smtClean="0">
                <a:solidFill>
                  <a:prstClr val="black"/>
                </a:solidFill>
                <a:cs typeface="Arial"/>
                <a:sym typeface="Arial"/>
              </a:rPr>
              <a:t>obavještavanja</a:t>
            </a:r>
            <a:r>
              <a:rPr lang="en-US" sz="1400" dirty="0" smtClean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/>
                <a:sym typeface="Arial"/>
              </a:rPr>
              <a:t>učesnika</a:t>
            </a:r>
            <a:r>
              <a:rPr lang="en-US" sz="1400" dirty="0" smtClean="0">
                <a:solidFill>
                  <a:prstClr val="black"/>
                </a:solidFill>
                <a:cs typeface="Arial"/>
                <a:sym typeface="Arial"/>
              </a:rPr>
              <a:t> u </a:t>
            </a:r>
            <a:r>
              <a:rPr lang="en-US" sz="1400" dirty="0" err="1" smtClean="0">
                <a:solidFill>
                  <a:prstClr val="black"/>
                </a:solidFill>
                <a:cs typeface="Arial"/>
                <a:sym typeface="Arial"/>
              </a:rPr>
              <a:t>postupku</a:t>
            </a:r>
            <a:r>
              <a:rPr lang="en-US" sz="1400" dirty="0" smtClean="0">
                <a:solidFill>
                  <a:prstClr val="black"/>
                </a:solidFill>
                <a:cs typeface="Arial"/>
                <a:sym typeface="Arial"/>
              </a:rPr>
              <a:t> o </a:t>
            </a:r>
            <a:r>
              <a:rPr lang="en-US" sz="1400" dirty="0" err="1" smtClean="0">
                <a:solidFill>
                  <a:prstClr val="black"/>
                </a:solidFill>
                <a:cs typeface="Arial"/>
                <a:sym typeface="Arial"/>
              </a:rPr>
              <a:t>izboru</a:t>
            </a:r>
            <a:r>
              <a:rPr lang="en-US" sz="1400" dirty="0" smtClean="0">
                <a:solidFill>
                  <a:prstClr val="black"/>
                </a:solidFill>
                <a:cs typeface="Arial"/>
                <a:sym typeface="Arial"/>
              </a:rPr>
              <a:t>.</a:t>
            </a:r>
            <a:endParaRPr lang="sr-Cyrl-RS" sz="1400" dirty="0" smtClea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8084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1602079"/>
            <a:ext cx="7924800" cy="992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udea"/>
              <a:buNone/>
              <a:defRPr sz="3000" b="1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prstClr val="black"/>
              </a:buClr>
            </a:pPr>
            <a:r>
              <a:rPr lang="en-US" sz="2400" kern="1200" dirty="0" err="1" smtClean="0">
                <a:solidFill>
                  <a:prstClr val="black"/>
                </a:solidFill>
                <a:latin typeface="Atkinson Hyperlegible"/>
                <a:cs typeface="Poppins" charset="0"/>
              </a:rPr>
              <a:t>Dostavljanje</a:t>
            </a:r>
            <a:r>
              <a:rPr lang="en-US" sz="2400" kern="1200" dirty="0" smtClean="0">
                <a:solidFill>
                  <a:prstClr val="black"/>
                </a:solidFill>
                <a:latin typeface="Atkinson Hyperlegible"/>
                <a:cs typeface="Poppins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Atkinson Hyperlegible"/>
                <a:cs typeface="Poppins" charset="0"/>
              </a:rPr>
              <a:t>prijedloga</a:t>
            </a:r>
            <a:r>
              <a:rPr lang="en-US" sz="2400" kern="1200" dirty="0" smtClean="0">
                <a:solidFill>
                  <a:prstClr val="black"/>
                </a:solidFill>
                <a:latin typeface="Atkinson Hyperlegible"/>
                <a:cs typeface="Poppins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Atkinson Hyperlegible"/>
                <a:cs typeface="Poppins" charset="0"/>
              </a:rPr>
              <a:t>ugovora</a:t>
            </a:r>
            <a:r>
              <a:rPr lang="en-US" sz="2400" kern="1200" dirty="0" smtClean="0">
                <a:solidFill>
                  <a:prstClr val="black"/>
                </a:solidFill>
                <a:latin typeface="Atkinson Hyperlegible"/>
                <a:cs typeface="Poppins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Atkinson Hyperlegible"/>
                <a:cs typeface="Poppins" charset="0"/>
              </a:rPr>
              <a:t>nižerangiranom</a:t>
            </a:r>
            <a:r>
              <a:rPr lang="en-US" sz="2400" kern="1200" dirty="0" smtClean="0">
                <a:solidFill>
                  <a:prstClr val="black"/>
                </a:solidFill>
                <a:latin typeface="Atkinson Hyperlegible"/>
                <a:cs typeface="Poppins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Atkinson Hyperlegible"/>
                <a:cs typeface="Poppins" charset="0"/>
              </a:rPr>
              <a:t>ponuđaču</a:t>
            </a:r>
            <a:r>
              <a:rPr lang="en-US" sz="2400" kern="1200" dirty="0">
                <a:solidFill>
                  <a:prstClr val="black"/>
                </a:solidFill>
                <a:latin typeface="Atkinson Hyperlegible"/>
                <a:cs typeface="Poppins" charset="0"/>
              </a:rPr>
              <a:t> </a:t>
            </a:r>
            <a:r>
              <a:rPr lang="en-US" sz="2400" kern="1200" dirty="0" smtClean="0">
                <a:solidFill>
                  <a:prstClr val="black"/>
                </a:solidFill>
                <a:latin typeface="Atkinson Hyperlegible"/>
                <a:cs typeface="Poppins" charset="0"/>
              </a:rPr>
              <a:t>u </a:t>
            </a:r>
            <a:r>
              <a:rPr lang="en-US" sz="2400" kern="1200" dirty="0" err="1" smtClean="0">
                <a:solidFill>
                  <a:prstClr val="black"/>
                </a:solidFill>
                <a:latin typeface="Atkinson Hyperlegible"/>
                <a:cs typeface="Poppins" charset="0"/>
              </a:rPr>
              <a:t>situaciji</a:t>
            </a:r>
            <a:r>
              <a:rPr lang="en-US" sz="2400" kern="1200" dirty="0" smtClean="0">
                <a:solidFill>
                  <a:prstClr val="black"/>
                </a:solidFill>
                <a:latin typeface="Atkinson Hyperlegible"/>
                <a:cs typeface="Poppins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Atkinson Hyperlegible"/>
                <a:cs typeface="Poppins" charset="0"/>
              </a:rPr>
              <a:t>kada</a:t>
            </a:r>
            <a:r>
              <a:rPr lang="en-US" sz="2400" kern="1200" dirty="0" smtClean="0">
                <a:solidFill>
                  <a:prstClr val="black"/>
                </a:solidFill>
                <a:latin typeface="Atkinson Hyperlegible"/>
                <a:cs typeface="Poppins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Atkinson Hyperlegible"/>
                <a:cs typeface="Poppins" charset="0"/>
              </a:rPr>
              <a:t>najuspješniji</a:t>
            </a:r>
            <a:r>
              <a:rPr lang="en-US" sz="2400" kern="1200" dirty="0" smtClean="0">
                <a:solidFill>
                  <a:prstClr val="black"/>
                </a:solidFill>
                <a:latin typeface="Atkinson Hyperlegible"/>
                <a:cs typeface="Poppins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Atkinson Hyperlegible"/>
                <a:cs typeface="Poppins" charset="0"/>
              </a:rPr>
              <a:t>ponuđač</a:t>
            </a:r>
            <a:r>
              <a:rPr lang="en-US" sz="2400" kern="1200" dirty="0" smtClean="0">
                <a:solidFill>
                  <a:prstClr val="black"/>
                </a:solidFill>
                <a:latin typeface="Atkinson Hyperlegible"/>
                <a:cs typeface="Poppins" charset="0"/>
              </a:rPr>
              <a:t>:</a:t>
            </a:r>
            <a:endParaRPr lang="en-US" sz="2400" kern="1200" dirty="0">
              <a:solidFill>
                <a:prstClr val="black"/>
              </a:solidFill>
              <a:latin typeface="Atkinson Hyperlegible"/>
              <a:cs typeface="Poppins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31520" y="2762119"/>
            <a:ext cx="7689669" cy="347980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sr-Cyrl-B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Propusti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da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dostavi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dokumentaciju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iz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člana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45. </a:t>
            </a:r>
            <a:r>
              <a:rPr kumimoji="0" lang="sr-Latn-R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47. ZJN u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ostavljenom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propisanom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roku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sr-Latn-R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sr-Cyrl-B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Propusti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da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dostavi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dokumentaciju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koja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je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bila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uslov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za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potpisivanje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ugovora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, u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skladu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sa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propisima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u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BiH</a:t>
            </a:r>
            <a:endParaRPr kumimoji="0" lang="sr-Cyrl-R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r-Latn-R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sr-Cyrl-B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 </a:t>
            </a:r>
            <a:r>
              <a:rPr lang="en-US" sz="1600" kern="1200" dirty="0" smtClean="0">
                <a:latin typeface="Atkinson Hyperlegible"/>
              </a:rPr>
              <a:t>U </a:t>
            </a:r>
            <a:r>
              <a:rPr lang="en-US" sz="1600" kern="1200" dirty="0" err="1" smtClean="0">
                <a:latin typeface="Atkinson Hyperlegible"/>
              </a:rPr>
              <a:t>pisanoj</a:t>
            </a:r>
            <a:r>
              <a:rPr lang="en-US" sz="1600" kern="1200" dirty="0" smtClean="0">
                <a:latin typeface="Atkinson Hyperlegible"/>
              </a:rPr>
              <a:t> </a:t>
            </a:r>
            <a:r>
              <a:rPr lang="en-US" sz="1600" kern="1200" dirty="0" err="1" smtClean="0">
                <a:latin typeface="Atkinson Hyperlegible"/>
              </a:rPr>
              <a:t>formi</a:t>
            </a:r>
            <a:r>
              <a:rPr lang="en-US" sz="1600" kern="1200" dirty="0" smtClean="0">
                <a:latin typeface="Atkinson Hyperlegible"/>
              </a:rPr>
              <a:t> </a:t>
            </a:r>
            <a:r>
              <a:rPr lang="en-US" sz="1600" kern="1200" dirty="0" err="1" smtClean="0">
                <a:latin typeface="Atkinson Hyperlegible"/>
              </a:rPr>
              <a:t>odbije</a:t>
            </a:r>
            <a:r>
              <a:rPr lang="en-US" sz="1600" kern="1200" dirty="0" smtClean="0">
                <a:latin typeface="Atkinson Hyperlegible"/>
              </a:rPr>
              <a:t> </a:t>
            </a:r>
            <a:r>
              <a:rPr lang="en-US" sz="1600" kern="1200" dirty="0" err="1" smtClean="0">
                <a:latin typeface="Atkinson Hyperlegible"/>
              </a:rPr>
              <a:t>dodjelu</a:t>
            </a:r>
            <a:r>
              <a:rPr lang="en-US" sz="1600" kern="1200" dirty="0" smtClean="0">
                <a:latin typeface="Atkinson Hyperlegible"/>
              </a:rPr>
              <a:t> </a:t>
            </a:r>
            <a:r>
              <a:rPr lang="en-US" sz="1600" kern="1200" dirty="0" err="1" smtClean="0">
                <a:latin typeface="Atkinson Hyperlegible"/>
              </a:rPr>
              <a:t>ugovora</a:t>
            </a:r>
            <a:endParaRPr kumimoji="0" lang="sr-Cyrl-R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r-Cyrl-R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sr-Cyrl-B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</a:t>
            </a:r>
            <a:r>
              <a:rPr kumimoji="0" lang="sr-Cyrl-B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Propusti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da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dostavi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garanciju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za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izvršenje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ugovora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u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roku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i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na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propisan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način</a:t>
            </a: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sr-Cyrl-R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sr-Cyrl-R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</a:t>
            </a:r>
            <a:r>
              <a:rPr kumimoji="0" lang="sr-Cyrl-R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Propusti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da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potpiše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ugovor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o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nabavci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u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određenom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roku</a:t>
            </a: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sr-Cyrl-R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sr-Cyrl-R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</a:t>
            </a:r>
            <a:r>
              <a:rPr kumimoji="0" lang="sr-Cyrl-R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Odbije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zaključenje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ugovora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po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uslovima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TD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i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dostavljene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rial"/>
              </a:rPr>
              <a:t>ponude</a:t>
            </a:r>
            <a:endParaRPr kumimoji="0" lang="sr-Latn-R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2201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7;p49"/>
          <p:cNvSpPr txBox="1">
            <a:spLocks/>
          </p:cNvSpPr>
          <p:nvPr/>
        </p:nvSpPr>
        <p:spPr>
          <a:xfrm>
            <a:off x="1036320" y="1516960"/>
            <a:ext cx="738768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layfair Display"/>
              <a:buNone/>
              <a:tabLst/>
              <a:defRPr/>
            </a:pPr>
            <a:r>
              <a:rPr kumimoji="0" lang="sr-Latn-RS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Zaključenje ugovora</a:t>
            </a:r>
            <a:endParaRPr kumimoji="0" lang="sr-Latn-R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3" name="Google Shape;718;p49"/>
          <p:cNvSpPr txBox="1">
            <a:spLocks/>
          </p:cNvSpPr>
          <p:nvPr/>
        </p:nvSpPr>
        <p:spPr>
          <a:xfrm>
            <a:off x="720000" y="2089660"/>
            <a:ext cx="7518309" cy="379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tkinson Hyperlegible"/>
              <a:buChar char="●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Char char="○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Char char="■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Char char="●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Char char="○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Char char="■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Char char="●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Char char="○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tkinson Hyperlegible"/>
              <a:buChar char="■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ZAKON O JAVNIM NABAVKAMA</a:t>
            </a:r>
          </a:p>
          <a:p>
            <a:pPr marL="241300" marR="0" lvl="0" indent="-20320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Atkinson Hyperlegible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UO dostavlja na potpis izabranom ponuđaču prijedlog ugovora</a:t>
            </a:r>
          </a:p>
          <a:p>
            <a:pPr marL="241300" marR="0" lvl="0" indent="-20320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Atkinson Hyperlegible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Izabrani ponuđač prihvata prijedlog ugovora i zaključuje ugovor</a:t>
            </a:r>
          </a:p>
          <a:p>
            <a:pPr marL="241300" marR="0" lvl="0" indent="-20320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Atkinson Hyperlegible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Ugovor o javnoj nabavci zaključuje se u skladu sa zakonim o obligacionim odnosima u BiH</a:t>
            </a:r>
          </a:p>
          <a:p>
            <a:pPr marL="241300" marR="0" lvl="0" indent="-203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Atkinson Hyperlegible"/>
              <a:buChar char="●"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ZAKON O OBLIGACIONIM ODNOSIMA</a:t>
            </a:r>
          </a:p>
          <a:p>
            <a:pPr marL="241300" marR="0" lvl="0" indent="-20320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Atkinson Hyperlegible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Ugovor je zaključen kad su se ugovorne strane saglasile o bitnim sastojcima ugovora</a:t>
            </a:r>
          </a:p>
          <a:p>
            <a:pPr marL="241300" marR="0" lvl="0" indent="-20320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Atkinson Hyperlegible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Volja za zaključenje ugovora može se izjaviti riječima, uobičajenim znacima ili drugim ponašanjem iz koga se sa sigurnošću može zaključiti o njenom postojanju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Atkinson Hyperlegible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</p:txBody>
      </p:sp>
    </p:spTree>
    <p:extLst>
      <p:ext uri="{BB962C8B-B14F-4D97-AF65-F5344CB8AC3E}">
        <p14:creationId xmlns:p14="http://schemas.microsoft.com/office/powerpoint/2010/main" val="969170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What you need to know about commercial contracts"/>
          <p:cNvPicPr>
            <a:picLocks noChangeAspect="1" noChangeArrowheads="1"/>
          </p:cNvPicPr>
          <p:nvPr/>
        </p:nvPicPr>
        <p:blipFill>
          <a:blip r:embed="rId2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" y="3542232"/>
            <a:ext cx="4655504" cy="261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oogle Shape;445;p37"/>
          <p:cNvGrpSpPr/>
          <p:nvPr/>
        </p:nvGrpSpPr>
        <p:grpSpPr>
          <a:xfrm>
            <a:off x="6817625" y="2317142"/>
            <a:ext cx="2326375" cy="3885008"/>
            <a:chOff x="6817625" y="1297642"/>
            <a:chExt cx="2326375" cy="3885008"/>
          </a:xfrm>
        </p:grpSpPr>
        <p:pic>
          <p:nvPicPr>
            <p:cNvPr id="4" name="Google Shape;446;p37"/>
            <p:cNvPicPr preferRelativeResize="0"/>
            <p:nvPr/>
          </p:nvPicPr>
          <p:blipFill rotWithShape="1">
            <a:blip r:embed="rId3">
              <a:alphaModFix/>
            </a:blip>
            <a:srcRect l="17266" t="-5105" b="64000"/>
            <a:stretch/>
          </p:blipFill>
          <p:spPr>
            <a:xfrm rot="-5400000">
              <a:off x="7131375" y="3170050"/>
              <a:ext cx="2751375" cy="1273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447;p37"/>
            <p:cNvPicPr preferRelativeResize="0"/>
            <p:nvPr/>
          </p:nvPicPr>
          <p:blipFill rotWithShape="1">
            <a:blip r:embed="rId4">
              <a:alphaModFix/>
            </a:blip>
            <a:srcRect l="11254" r="13011" b="50881"/>
            <a:stretch/>
          </p:blipFill>
          <p:spPr>
            <a:xfrm rot="-5400000">
              <a:off x="7662509" y="1721936"/>
              <a:ext cx="1905760" cy="1057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448;p37"/>
            <p:cNvPicPr preferRelativeResize="0"/>
            <p:nvPr/>
          </p:nvPicPr>
          <p:blipFill rotWithShape="1">
            <a:blip r:embed="rId3">
              <a:alphaModFix/>
            </a:blip>
            <a:srcRect l="57583" t="1038" r="12099" b="47015"/>
            <a:stretch/>
          </p:blipFill>
          <p:spPr>
            <a:xfrm rot="-5400000">
              <a:off x="7252225" y="3251753"/>
              <a:ext cx="1457151" cy="2326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449;p37"/>
            <p:cNvPicPr preferRelativeResize="0"/>
            <p:nvPr/>
          </p:nvPicPr>
          <p:blipFill rotWithShape="1">
            <a:blip r:embed="rId5">
              <a:alphaModFix/>
            </a:blip>
            <a:srcRect b="50443"/>
            <a:stretch/>
          </p:blipFill>
          <p:spPr>
            <a:xfrm rot="-5400000">
              <a:off x="8463824" y="3592096"/>
              <a:ext cx="930577" cy="429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450;p37"/>
            <p:cNvPicPr preferRelativeResize="0"/>
            <p:nvPr/>
          </p:nvPicPr>
          <p:blipFill rotWithShape="1">
            <a:blip r:embed="rId5">
              <a:alphaModFix/>
            </a:blip>
            <a:srcRect b="50443"/>
            <a:stretch/>
          </p:blipFill>
          <p:spPr>
            <a:xfrm rot="-5400000">
              <a:off x="8178413" y="4041863"/>
              <a:ext cx="1321100" cy="610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Google Shape;460;p37"/>
          <p:cNvSpPr txBox="1">
            <a:spLocks/>
          </p:cNvSpPr>
          <p:nvPr/>
        </p:nvSpPr>
        <p:spPr>
          <a:xfrm>
            <a:off x="3683326" y="4874782"/>
            <a:ext cx="3818700" cy="50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layfair Display"/>
              <a:buNone/>
              <a:tabLst/>
              <a:defRPr/>
            </a:pPr>
            <a:r>
              <a:rPr kumimoji="0" lang="sr-Latn-RS" sz="2000" b="1" i="0" u="none" strike="noStrike" kern="0" cap="none" spc="0" normalizeH="0" baseline="0" noProof="0" smtClean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Playfair Display"/>
                <a:sym typeface="Playfair Display"/>
              </a:rPr>
              <a:t>— </a:t>
            </a:r>
            <a:r>
              <a:rPr kumimoji="0" lang="sr-Latn-RS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UGOVOR</a:t>
            </a:r>
            <a:endParaRPr kumimoji="0" lang="sr-Latn-R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10" name="Google Shape;461;p37"/>
          <p:cNvSpPr txBox="1">
            <a:spLocks/>
          </p:cNvSpPr>
          <p:nvPr/>
        </p:nvSpPr>
        <p:spPr>
          <a:xfrm>
            <a:off x="1201465" y="1724175"/>
            <a:ext cx="6300785" cy="2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tkinson Hyperlegible"/>
              <a:buNone/>
              <a:tabLst/>
              <a:defRPr/>
            </a:pPr>
            <a:r>
              <a:rPr kumimoji="0" lang="sr-Latn-R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Sporazum ugovornih strana, koji ima za cilj da stvori, promjeni ili ukine jedan ili više obligacionih odnosa.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tkinson Hyperlegible"/>
              <a:buNone/>
              <a:tabLst/>
              <a:defRPr/>
            </a:pPr>
            <a:r>
              <a:rPr kumimoji="0" lang="sr-Latn-R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tkinson Hyperlegible"/>
              <a:buNone/>
              <a:tabLst/>
              <a:defRPr/>
            </a:pPr>
            <a:r>
              <a:rPr kumimoji="0" lang="sr-Latn-R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Osnovni izvor obligacionog prava.</a:t>
            </a:r>
            <a:endParaRPr kumimoji="0" lang="sr-Latn-R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</p:txBody>
      </p:sp>
    </p:spTree>
    <p:extLst>
      <p:ext uri="{BB962C8B-B14F-4D97-AF65-F5344CB8AC3E}">
        <p14:creationId xmlns:p14="http://schemas.microsoft.com/office/powerpoint/2010/main" val="2368114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0;p24"/>
          <p:cNvSpPr/>
          <p:nvPr/>
        </p:nvSpPr>
        <p:spPr>
          <a:xfrm>
            <a:off x="5576924" y="4574099"/>
            <a:ext cx="3152700" cy="1200300"/>
          </a:xfrm>
          <a:prstGeom prst="rect">
            <a:avLst/>
          </a:prstGeom>
          <a:solidFill>
            <a:srgbClr val="D9D9D9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461;p24"/>
          <p:cNvSpPr/>
          <p:nvPr/>
        </p:nvSpPr>
        <p:spPr>
          <a:xfrm>
            <a:off x="5576924" y="2166274"/>
            <a:ext cx="3152700" cy="1200300"/>
          </a:xfrm>
          <a:prstGeom prst="rect">
            <a:avLst/>
          </a:prstGeom>
          <a:solidFill>
            <a:srgbClr val="D9D9D9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462;p24"/>
          <p:cNvSpPr/>
          <p:nvPr/>
        </p:nvSpPr>
        <p:spPr>
          <a:xfrm>
            <a:off x="1023974" y="4574099"/>
            <a:ext cx="3152700" cy="1200300"/>
          </a:xfrm>
          <a:prstGeom prst="rect">
            <a:avLst/>
          </a:prstGeom>
          <a:solidFill>
            <a:srgbClr val="D9D9D9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463;p24"/>
          <p:cNvSpPr/>
          <p:nvPr/>
        </p:nvSpPr>
        <p:spPr>
          <a:xfrm>
            <a:off x="1023974" y="2166274"/>
            <a:ext cx="3152700" cy="1200300"/>
          </a:xfrm>
          <a:prstGeom prst="rect">
            <a:avLst/>
          </a:prstGeom>
          <a:solidFill>
            <a:srgbClr val="D9D9D9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oogle Shape;465;p24"/>
          <p:cNvGrpSpPr/>
          <p:nvPr/>
        </p:nvGrpSpPr>
        <p:grpSpPr>
          <a:xfrm>
            <a:off x="1235312" y="4833898"/>
            <a:ext cx="2808613" cy="637940"/>
            <a:chOff x="930513" y="3791574"/>
            <a:chExt cx="2808613" cy="637940"/>
          </a:xfrm>
        </p:grpSpPr>
        <p:sp>
          <p:nvSpPr>
            <p:cNvPr id="7" name="Google Shape;467;p24"/>
            <p:cNvSpPr txBox="1"/>
            <p:nvPr/>
          </p:nvSpPr>
          <p:spPr>
            <a:xfrm>
              <a:off x="1678126" y="3791574"/>
              <a:ext cx="2061000" cy="6379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Aktivnosti tokom realizacije ugovora</a:t>
              </a:r>
              <a:endParaRPr kumimoji="0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" name="Google Shape;469;p24"/>
            <p:cNvSpPr/>
            <p:nvPr/>
          </p:nvSpPr>
          <p:spPr>
            <a:xfrm>
              <a:off x="930513" y="3834314"/>
              <a:ext cx="595200" cy="595200"/>
            </a:xfrm>
            <a:prstGeom prst="ellipse">
              <a:avLst/>
            </a:prstGeom>
            <a:solidFill>
              <a:srgbClr val="001B5C">
                <a:lumMod val="75000"/>
                <a:lumOff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kumimoji="0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9" name="Google Shape;470;p24"/>
          <p:cNvGrpSpPr/>
          <p:nvPr/>
        </p:nvGrpSpPr>
        <p:grpSpPr>
          <a:xfrm>
            <a:off x="5776412" y="4833899"/>
            <a:ext cx="2808613" cy="637939"/>
            <a:chOff x="5471613" y="3791575"/>
            <a:chExt cx="2808613" cy="637939"/>
          </a:xfrm>
        </p:grpSpPr>
        <p:sp>
          <p:nvSpPr>
            <p:cNvPr id="10" name="Google Shape;472;p24"/>
            <p:cNvSpPr txBox="1"/>
            <p:nvPr/>
          </p:nvSpPr>
          <p:spPr>
            <a:xfrm>
              <a:off x="6219226" y="3791575"/>
              <a:ext cx="2061000" cy="6379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Rizici</a:t>
              </a:r>
              <a:endParaRPr kumimoji="0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" name="Google Shape;474;p24"/>
            <p:cNvSpPr/>
            <p:nvPr/>
          </p:nvSpPr>
          <p:spPr>
            <a:xfrm>
              <a:off x="5471613" y="3834314"/>
              <a:ext cx="595200" cy="595200"/>
            </a:xfrm>
            <a:prstGeom prst="ellipse">
              <a:avLst/>
            </a:prstGeom>
            <a:solidFill>
              <a:srgbClr val="001B5C">
                <a:lumMod val="90000"/>
                <a:lumOff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kumimoji="0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2" name="Google Shape;475;p24"/>
          <p:cNvGrpSpPr/>
          <p:nvPr/>
        </p:nvGrpSpPr>
        <p:grpSpPr>
          <a:xfrm>
            <a:off x="5776412" y="2396649"/>
            <a:ext cx="2808613" cy="710128"/>
            <a:chOff x="5471613" y="1354325"/>
            <a:chExt cx="2808613" cy="710128"/>
          </a:xfrm>
        </p:grpSpPr>
        <p:sp>
          <p:nvSpPr>
            <p:cNvPr id="13" name="Google Shape;477;p24"/>
            <p:cNvSpPr txBox="1"/>
            <p:nvPr/>
          </p:nvSpPr>
          <p:spPr>
            <a:xfrm>
              <a:off x="6219226" y="1354325"/>
              <a:ext cx="2061000" cy="71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Faze realizacije ugovora</a:t>
              </a:r>
              <a:endParaRPr kumimoji="0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" name="Google Shape;479;p24"/>
            <p:cNvSpPr/>
            <p:nvPr/>
          </p:nvSpPr>
          <p:spPr>
            <a:xfrm>
              <a:off x="5471613" y="1418152"/>
              <a:ext cx="595200" cy="595200"/>
            </a:xfrm>
            <a:prstGeom prst="ellipse">
              <a:avLst/>
            </a:prstGeom>
            <a:solidFill>
              <a:srgbClr val="001B5C">
                <a:lumMod val="50000"/>
                <a:lumOff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kumimoji="0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5" name="Google Shape;480;p24"/>
          <p:cNvSpPr txBox="1"/>
          <p:nvPr/>
        </p:nvSpPr>
        <p:spPr>
          <a:xfrm>
            <a:off x="3622765" y="3726550"/>
            <a:ext cx="2284534" cy="677284"/>
          </a:xfrm>
          <a:prstGeom prst="rect">
            <a:avLst/>
          </a:prstGeom>
          <a:solidFill>
            <a:srgbClr val="001B5C">
              <a:lumMod val="90000"/>
              <a:lumOff val="1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Realizacija ugovora</a:t>
            </a:r>
            <a:endParaRPr kumimoji="0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16" name="Google Shape;481;p24"/>
          <p:cNvCxnSpPr>
            <a:stCxn id="15" idx="3"/>
            <a:endCxn id="2" idx="0"/>
          </p:cNvCxnSpPr>
          <p:nvPr/>
        </p:nvCxnSpPr>
        <p:spPr>
          <a:xfrm>
            <a:off x="5907299" y="4065192"/>
            <a:ext cx="1245975" cy="508907"/>
          </a:xfrm>
          <a:prstGeom prst="bentConnector2">
            <a:avLst/>
          </a:prstGeom>
          <a:noFill/>
          <a:ln w="9525" cap="flat" cmpd="sng">
            <a:solidFill>
              <a:srgbClr val="001B5C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7" name="Google Shape;482;p24"/>
          <p:cNvCxnSpPr>
            <a:stCxn id="2" idx="1"/>
            <a:endCxn id="4" idx="3"/>
          </p:cNvCxnSpPr>
          <p:nvPr/>
        </p:nvCxnSpPr>
        <p:spPr>
          <a:xfrm flipH="1">
            <a:off x="4176824" y="5174249"/>
            <a:ext cx="1400100" cy="600"/>
          </a:xfrm>
          <a:prstGeom prst="bentConnector3">
            <a:avLst>
              <a:gd name="adj1" fmla="val 50005"/>
            </a:avLst>
          </a:prstGeom>
          <a:noFill/>
          <a:ln w="9525" cap="flat" cmpd="sng">
            <a:solidFill>
              <a:srgbClr val="001B5C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8" name="Google Shape;483;p24"/>
          <p:cNvCxnSpPr>
            <a:stCxn id="4" idx="0"/>
            <a:endCxn id="3" idx="2"/>
          </p:cNvCxnSpPr>
          <p:nvPr/>
        </p:nvCxnSpPr>
        <p:spPr>
          <a:xfrm rot="-5400000">
            <a:off x="4273124" y="1693799"/>
            <a:ext cx="1207500" cy="4553100"/>
          </a:xfrm>
          <a:prstGeom prst="bentConnector3">
            <a:avLst>
              <a:gd name="adj1" fmla="val 83449"/>
            </a:avLst>
          </a:prstGeom>
          <a:noFill/>
          <a:ln w="9525" cap="flat" cmpd="sng">
            <a:solidFill>
              <a:srgbClr val="001B5C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9" name="Google Shape;484;p24"/>
          <p:cNvCxnSpPr>
            <a:stCxn id="3" idx="1"/>
            <a:endCxn id="5" idx="3"/>
          </p:cNvCxnSpPr>
          <p:nvPr/>
        </p:nvCxnSpPr>
        <p:spPr>
          <a:xfrm flipH="1">
            <a:off x="4176824" y="2766424"/>
            <a:ext cx="1400100" cy="600"/>
          </a:xfrm>
          <a:prstGeom prst="bentConnector3">
            <a:avLst>
              <a:gd name="adj1" fmla="val 50005"/>
            </a:avLst>
          </a:prstGeom>
          <a:noFill/>
          <a:ln w="9525" cap="flat" cmpd="sng">
            <a:solidFill>
              <a:srgbClr val="001B5C"/>
            </a:solidFill>
            <a:prstDash val="solid"/>
            <a:round/>
            <a:headEnd type="triangle" w="med" len="med"/>
            <a:tailEnd type="none" w="med" len="med"/>
          </a:ln>
        </p:spPr>
      </p:cxnSp>
      <p:grpSp>
        <p:nvGrpSpPr>
          <p:cNvPr id="20" name="Google Shape;485;p24"/>
          <p:cNvGrpSpPr/>
          <p:nvPr/>
        </p:nvGrpSpPr>
        <p:grpSpPr>
          <a:xfrm>
            <a:off x="1235312" y="2396648"/>
            <a:ext cx="2808613" cy="710129"/>
            <a:chOff x="930513" y="1354324"/>
            <a:chExt cx="2808613" cy="710129"/>
          </a:xfrm>
        </p:grpSpPr>
        <p:sp>
          <p:nvSpPr>
            <p:cNvPr id="21" name="Google Shape;487;p24"/>
            <p:cNvSpPr txBox="1"/>
            <p:nvPr/>
          </p:nvSpPr>
          <p:spPr>
            <a:xfrm>
              <a:off x="1678126" y="1354324"/>
              <a:ext cx="2061000" cy="7101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Upravljanje ugovorom</a:t>
              </a:r>
              <a:endParaRPr kumimoji="0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" name="Google Shape;489;p24"/>
            <p:cNvSpPr/>
            <p:nvPr/>
          </p:nvSpPr>
          <p:spPr>
            <a:xfrm>
              <a:off x="930513" y="1418152"/>
              <a:ext cx="595200" cy="595200"/>
            </a:xfrm>
            <a:prstGeom prst="ellipse">
              <a:avLst/>
            </a:prstGeom>
            <a:solidFill>
              <a:srgbClr val="001B5C">
                <a:lumMod val="25000"/>
                <a:lumOff val="7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kumimoji="0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3686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64;p32"/>
          <p:cNvGrpSpPr/>
          <p:nvPr/>
        </p:nvGrpSpPr>
        <p:grpSpPr>
          <a:xfrm>
            <a:off x="3223437" y="1387359"/>
            <a:ext cx="2366780" cy="5143553"/>
            <a:chOff x="-22726" y="0"/>
            <a:chExt cx="2370810" cy="5152312"/>
          </a:xfrm>
        </p:grpSpPr>
        <p:pic>
          <p:nvPicPr>
            <p:cNvPr id="3" name="Google Shape;365;p32"/>
            <p:cNvPicPr preferRelativeResize="0"/>
            <p:nvPr/>
          </p:nvPicPr>
          <p:blipFill rotWithShape="1">
            <a:blip r:embed="rId2">
              <a:alphaModFix/>
            </a:blip>
            <a:srcRect l="5517" t="-5104" b="30035"/>
            <a:stretch/>
          </p:blipFill>
          <p:spPr>
            <a:xfrm rot="5400000">
              <a:off x="-361014" y="877812"/>
              <a:ext cx="2605925" cy="192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366;p32"/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 rot="5400000">
              <a:off x="-487394" y="1982825"/>
              <a:ext cx="2190249" cy="121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367;p32"/>
            <p:cNvPicPr preferRelativeResize="0"/>
            <p:nvPr/>
          </p:nvPicPr>
          <p:blipFill rotWithShape="1">
            <a:blip r:embed="rId2">
              <a:alphaModFix/>
            </a:blip>
            <a:srcRect t="4102" b="50813"/>
            <a:stretch/>
          </p:blipFill>
          <p:spPr>
            <a:xfrm rot="5400000">
              <a:off x="-838218" y="3098916"/>
              <a:ext cx="2891885" cy="121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368;p32"/>
            <p:cNvPicPr preferRelativeResize="0"/>
            <p:nvPr/>
          </p:nvPicPr>
          <p:blipFill rotWithShape="1">
            <a:blip r:embed="rId2">
              <a:alphaModFix/>
            </a:blip>
            <a:srcRect l="5516" t="-5104" r="37551" b="30035"/>
            <a:stretch/>
          </p:blipFill>
          <p:spPr>
            <a:xfrm rot="5400000">
              <a:off x="197874" y="2998120"/>
              <a:ext cx="1929638" cy="2370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369;p32"/>
            <p:cNvPicPr preferRelativeResize="0"/>
            <p:nvPr/>
          </p:nvPicPr>
          <p:blipFill rotWithShape="1">
            <a:blip r:embed="rId2">
              <a:alphaModFix/>
            </a:blip>
            <a:srcRect l="5517" t="-5104" b="30035"/>
            <a:stretch/>
          </p:blipFill>
          <p:spPr>
            <a:xfrm rot="5400000">
              <a:off x="-288575" y="3041699"/>
              <a:ext cx="2048200" cy="151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370;p32"/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 rot="5400000">
              <a:off x="-358013" y="2865168"/>
              <a:ext cx="1580494" cy="876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371;p32"/>
            <p:cNvPicPr preferRelativeResize="0"/>
            <p:nvPr/>
          </p:nvPicPr>
          <p:blipFill rotWithShape="1">
            <a:blip r:embed="rId2">
              <a:alphaModFix/>
            </a:blip>
            <a:srcRect t="4102" b="50813"/>
            <a:stretch/>
          </p:blipFill>
          <p:spPr>
            <a:xfrm rot="5400000">
              <a:off x="-611169" y="3670544"/>
              <a:ext cx="2086798" cy="876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372;p32"/>
            <p:cNvPicPr preferRelativeResize="0"/>
            <p:nvPr/>
          </p:nvPicPr>
          <p:blipFill rotWithShape="1">
            <a:blip r:embed="rId2">
              <a:alphaModFix/>
            </a:blip>
            <a:srcRect l="5518" t="-5104" r="50852" b="30035"/>
            <a:stretch/>
          </p:blipFill>
          <p:spPr>
            <a:xfrm rot="5400000">
              <a:off x="299210" y="3435075"/>
              <a:ext cx="1067033" cy="17108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373;p32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>
              <a:off x="-380108" y="4181573"/>
              <a:ext cx="1328116" cy="613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374;p32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>
              <a:off x="71478" y="4181573"/>
              <a:ext cx="1328116" cy="613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375;p32"/>
            <p:cNvPicPr preferRelativeResize="0"/>
            <p:nvPr/>
          </p:nvPicPr>
          <p:blipFill rotWithShape="1">
            <a:blip r:embed="rId2">
              <a:alphaModFix/>
            </a:blip>
            <a:srcRect l="35435" t="1038" r="12098" b="47015"/>
            <a:stretch/>
          </p:blipFill>
          <p:spPr>
            <a:xfrm rot="5400000">
              <a:off x="-103713" y="81012"/>
              <a:ext cx="2091325" cy="192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376;p32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>
              <a:off x="-230383" y="1816890"/>
              <a:ext cx="771750" cy="356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377;p32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>
              <a:off x="-517999" y="2755704"/>
              <a:ext cx="1840503" cy="849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378;p32"/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 rot="5400000">
              <a:off x="-311303" y="3493776"/>
              <a:ext cx="1296169" cy="7190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" name="Google Shape;381;p32"/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 l="42831" r="3006"/>
          <a:stretch/>
        </p:blipFill>
        <p:spPr>
          <a:xfrm>
            <a:off x="0" y="1387357"/>
            <a:ext cx="380622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329;p31"/>
          <p:cNvSpPr txBox="1">
            <a:spLocks/>
          </p:cNvSpPr>
          <p:nvPr/>
        </p:nvSpPr>
        <p:spPr>
          <a:xfrm>
            <a:off x="4606199" y="2636482"/>
            <a:ext cx="435492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5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layfair Display"/>
              <a:buNone/>
              <a:tabLst/>
              <a:defRPr/>
            </a:pPr>
            <a:r>
              <a:rPr kumimoji="0" lang="sr-Latn-R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UPRAVLJANJE  </a:t>
            </a:r>
            <a:br>
              <a:rPr kumimoji="0" lang="sr-Latn-R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</a:br>
            <a:r>
              <a:rPr kumimoji="0" lang="sr-Latn-R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                 UGOVOROM</a:t>
            </a:r>
            <a:endParaRPr kumimoji="0" lang="sr-Latn-R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19" name="Google Shape;330;p31"/>
          <p:cNvSpPr txBox="1">
            <a:spLocks/>
          </p:cNvSpPr>
          <p:nvPr/>
        </p:nvSpPr>
        <p:spPr>
          <a:xfrm>
            <a:off x="4606199" y="3460432"/>
            <a:ext cx="3919491" cy="29691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Predstavlja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stalnu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efektivnu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kontrolu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procesa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ostvarivanja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prava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obaveza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iz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ugovora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od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strane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ugovarača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podrazumjeva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jasno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definisane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ugovorne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obaveze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kvalifikovan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kadar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sr-Latn-R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efikasne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interne procedure.</a:t>
            </a:r>
          </a:p>
        </p:txBody>
      </p:sp>
    </p:spTree>
    <p:extLst>
      <p:ext uri="{BB962C8B-B14F-4D97-AF65-F5344CB8AC3E}">
        <p14:creationId xmlns:p14="http://schemas.microsoft.com/office/powerpoint/2010/main" val="2502350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1553790"/>
            <a:ext cx="7886700" cy="724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Aktivnosti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tokom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realizacije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ugovora</a:t>
            </a:r>
            <a:endParaRPr kumimoji="0" lang="sr-Latn-R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3" name="Google Shape;423;p37"/>
          <p:cNvSpPr/>
          <p:nvPr/>
        </p:nvSpPr>
        <p:spPr>
          <a:xfrm>
            <a:off x="246018" y="2666874"/>
            <a:ext cx="3048000" cy="3657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>
                <a:lumMod val="6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424;p37"/>
          <p:cNvSpPr/>
          <p:nvPr/>
        </p:nvSpPr>
        <p:spPr>
          <a:xfrm rot="5400000">
            <a:off x="630669" y="2672517"/>
            <a:ext cx="518700" cy="12657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1B5C">
              <a:lumMod val="25000"/>
              <a:lumOff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425;p37"/>
          <p:cNvSpPr/>
          <p:nvPr/>
        </p:nvSpPr>
        <p:spPr>
          <a:xfrm>
            <a:off x="3474296" y="2338774"/>
            <a:ext cx="2620537" cy="3071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>
                <a:lumMod val="6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426;p37"/>
          <p:cNvSpPr/>
          <p:nvPr/>
        </p:nvSpPr>
        <p:spPr>
          <a:xfrm rot="5400000">
            <a:off x="3859651" y="2296499"/>
            <a:ext cx="518700" cy="12657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1B5C">
              <a:lumMod val="50000"/>
              <a:lumOff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427;p37"/>
          <p:cNvSpPr/>
          <p:nvPr/>
        </p:nvSpPr>
        <p:spPr>
          <a:xfrm>
            <a:off x="6265817" y="3188699"/>
            <a:ext cx="2761785" cy="337970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>
                <a:lumMod val="6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428;p37"/>
          <p:cNvSpPr/>
          <p:nvPr/>
        </p:nvSpPr>
        <p:spPr>
          <a:xfrm rot="5400000">
            <a:off x="6639318" y="3183615"/>
            <a:ext cx="518700" cy="12657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1B5C">
              <a:lumMod val="75000"/>
              <a:lumOff val="2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429;p37"/>
          <p:cNvSpPr txBox="1">
            <a:spLocks/>
          </p:cNvSpPr>
          <p:nvPr/>
        </p:nvSpPr>
        <p:spPr>
          <a:xfrm>
            <a:off x="322218" y="4224327"/>
            <a:ext cx="2971800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Naručivanje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,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otkazivanje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ssistant"/>
              <a:sym typeface="Assistan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Prijem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 robe/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usluga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/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radova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ssistant"/>
              <a:sym typeface="Assistan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Upravljanje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resursima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planiranje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ssistant"/>
              <a:sym typeface="Assistan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Reklamacije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,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izmjene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ssistant"/>
              <a:sym typeface="Assistan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Plaćanje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ssistant"/>
              <a:sym typeface="Assistan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Izvještavanje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ssistant"/>
              <a:sym typeface="Assistant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91919"/>
              </a:buClr>
              <a:buSzPts val="1400"/>
              <a:buFont typeface="Assistant"/>
              <a:buNone/>
              <a:tabLst/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ssistant"/>
              <a:sym typeface="Assistant"/>
            </a:endParaRPr>
          </a:p>
        </p:txBody>
      </p:sp>
      <p:sp>
        <p:nvSpPr>
          <p:cNvPr id="10" name="Google Shape;430;p37"/>
          <p:cNvSpPr txBox="1">
            <a:spLocks/>
          </p:cNvSpPr>
          <p:nvPr/>
        </p:nvSpPr>
        <p:spPr>
          <a:xfrm>
            <a:off x="322217" y="3624021"/>
            <a:ext cx="2965305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udea"/>
              <a:buNone/>
              <a:defRPr sz="3000" b="1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Font typeface="Gudea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Tekuće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aktivnosti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i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ugovorna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administracija</a:t>
            </a:r>
            <a:endParaRPr kumimoji="0" lang="sr-Cyrl-BA" sz="16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Gudea"/>
              <a:sym typeface="Gudea"/>
            </a:endParaRPr>
          </a:p>
        </p:txBody>
      </p:sp>
      <p:sp>
        <p:nvSpPr>
          <p:cNvPr id="11" name="Google Shape;431;p37"/>
          <p:cNvSpPr txBox="1">
            <a:spLocks/>
          </p:cNvSpPr>
          <p:nvPr/>
        </p:nvSpPr>
        <p:spPr>
          <a:xfrm>
            <a:off x="744561" y="3122217"/>
            <a:ext cx="1348908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udea"/>
              <a:buNone/>
              <a:defRPr sz="3000" b="1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Font typeface="Gudea"/>
              <a:buNone/>
              <a:tabLst/>
              <a:defRPr/>
            </a:pPr>
            <a:r>
              <a:rPr kumimoji="0" lang="en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udea"/>
                <a:sym typeface="Gudea"/>
              </a:rPr>
              <a:t>01</a:t>
            </a:r>
            <a:endParaRPr kumimoji="0" lang="e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udea"/>
              <a:sym typeface="Gudea"/>
            </a:endParaRPr>
          </a:p>
        </p:txBody>
      </p:sp>
      <p:sp>
        <p:nvSpPr>
          <p:cNvPr id="12" name="Google Shape;432;p37"/>
          <p:cNvSpPr txBox="1">
            <a:spLocks/>
          </p:cNvSpPr>
          <p:nvPr/>
        </p:nvSpPr>
        <p:spPr>
          <a:xfrm>
            <a:off x="6275111" y="4462832"/>
            <a:ext cx="2752491" cy="2105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ssistant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Kontrole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realizacije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ugovora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prema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ugovorenim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uslovima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: 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rokovi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ispuruke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, 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kontrola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kvaliteta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predmeta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nabavke</a:t>
            </a:r>
            <a:r>
              <a:rPr kumimoji="0" lang="sr-Cyrl-R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,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dinamike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plaćanja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, 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završne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provjere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.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ssistant"/>
              <a:sym typeface="Assistant"/>
            </a:endParaRPr>
          </a:p>
        </p:txBody>
      </p:sp>
      <p:sp>
        <p:nvSpPr>
          <p:cNvPr id="13" name="Google Shape;433;p37"/>
          <p:cNvSpPr txBox="1">
            <a:spLocks/>
          </p:cNvSpPr>
          <p:nvPr/>
        </p:nvSpPr>
        <p:spPr>
          <a:xfrm>
            <a:off x="6275111" y="4094415"/>
            <a:ext cx="2213447" cy="43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udea"/>
              <a:buNone/>
              <a:defRPr sz="3000" b="1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Font typeface="Gudea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Kontrole</a:t>
            </a:r>
            <a:endParaRPr kumimoji="0" lang="sr-Cyrl-BA" sz="16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Gudea"/>
              <a:sym typeface="Gudea"/>
            </a:endParaRPr>
          </a:p>
        </p:txBody>
      </p:sp>
      <p:sp>
        <p:nvSpPr>
          <p:cNvPr id="14" name="Google Shape;434;p37"/>
          <p:cNvSpPr txBox="1">
            <a:spLocks/>
          </p:cNvSpPr>
          <p:nvPr/>
        </p:nvSpPr>
        <p:spPr>
          <a:xfrm>
            <a:off x="6723018" y="3633315"/>
            <a:ext cx="1302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udea"/>
              <a:buNone/>
              <a:defRPr sz="3000" b="1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Font typeface="Gudea"/>
              <a:buNone/>
              <a:tabLst/>
              <a:defRPr/>
            </a:pPr>
            <a:r>
              <a:rPr kumimoji="0" lang="en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udea"/>
                <a:sym typeface="Gudea"/>
              </a:rPr>
              <a:t>03</a:t>
            </a:r>
            <a:endParaRPr kumimoji="0" lang="e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udea"/>
              <a:sym typeface="Gudea"/>
            </a:endParaRPr>
          </a:p>
        </p:txBody>
      </p:sp>
      <p:sp>
        <p:nvSpPr>
          <p:cNvPr id="15" name="Google Shape;435;p37"/>
          <p:cNvSpPr txBox="1">
            <a:spLocks/>
          </p:cNvSpPr>
          <p:nvPr/>
        </p:nvSpPr>
        <p:spPr>
          <a:xfrm>
            <a:off x="3494740" y="3733674"/>
            <a:ext cx="2466278" cy="16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 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Inicijalni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sastanak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ssistant"/>
              <a:sym typeface="Assistant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 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Zajednički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 rad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ssistant"/>
              <a:sym typeface="Assistant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 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Međusobno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povjerenje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ssistant"/>
                <a:sym typeface="Assistant"/>
              </a:rPr>
              <a:t>profesionalnost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ssistant"/>
              <a:sym typeface="Assistant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91919"/>
              </a:buClr>
              <a:buSzPts val="1400"/>
              <a:buFont typeface="Assistant"/>
              <a:buNone/>
              <a:tabLst/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ssistant"/>
              <a:sym typeface="Assistant"/>
            </a:endParaRPr>
          </a:p>
        </p:txBody>
      </p:sp>
      <p:sp>
        <p:nvSpPr>
          <p:cNvPr id="16" name="Google Shape;436;p37"/>
          <p:cNvSpPr txBox="1">
            <a:spLocks/>
          </p:cNvSpPr>
          <p:nvPr/>
        </p:nvSpPr>
        <p:spPr>
          <a:xfrm>
            <a:off x="3442700" y="3289482"/>
            <a:ext cx="2800814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udea"/>
              <a:buNone/>
              <a:defRPr sz="3000" b="1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Font typeface="Gudea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Komunikacija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ugovarača</a:t>
            </a:r>
            <a:endParaRPr kumimoji="0" lang="sr-Cyrl-BA" sz="16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Gudea"/>
              <a:sym typeface="Gudea"/>
            </a:endParaRPr>
          </a:p>
        </p:txBody>
      </p:sp>
      <p:sp>
        <p:nvSpPr>
          <p:cNvPr id="17" name="Google Shape;437;p37"/>
          <p:cNvSpPr txBox="1">
            <a:spLocks/>
          </p:cNvSpPr>
          <p:nvPr/>
        </p:nvSpPr>
        <p:spPr>
          <a:xfrm>
            <a:off x="4028700" y="2743074"/>
            <a:ext cx="1254017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udea"/>
              <a:buNone/>
              <a:defRPr sz="3000" b="1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Font typeface="Gudea"/>
              <a:buNone/>
              <a:tabLst/>
              <a:defRPr/>
            </a:pPr>
            <a:r>
              <a:rPr kumimoji="0" lang="en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udea"/>
                <a:sym typeface="Gudea"/>
              </a:rPr>
              <a:t>02</a:t>
            </a:r>
            <a:endParaRPr kumimoji="0" lang="e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udea"/>
              <a:sym typeface="Gudea"/>
            </a:endParaRPr>
          </a:p>
        </p:txBody>
      </p:sp>
    </p:spTree>
    <p:extLst>
      <p:ext uri="{BB962C8B-B14F-4D97-AF65-F5344CB8AC3E}">
        <p14:creationId xmlns:p14="http://schemas.microsoft.com/office/powerpoint/2010/main" val="26124994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424;p46"/>
          <p:cNvGrpSpPr/>
          <p:nvPr/>
        </p:nvGrpSpPr>
        <p:grpSpPr>
          <a:xfrm>
            <a:off x="1570875" y="2359661"/>
            <a:ext cx="6049156" cy="2600400"/>
            <a:chOff x="1570875" y="1044975"/>
            <a:chExt cx="6049156" cy="2600400"/>
          </a:xfrm>
        </p:grpSpPr>
        <p:sp>
          <p:nvSpPr>
            <p:cNvPr id="3" name="Google Shape;1425;p46"/>
            <p:cNvSpPr/>
            <p:nvPr/>
          </p:nvSpPr>
          <p:spPr>
            <a:xfrm>
              <a:off x="5019631" y="1044975"/>
              <a:ext cx="2600400" cy="2600400"/>
            </a:xfrm>
            <a:prstGeom prst="ellipse">
              <a:avLst/>
            </a:prstGeom>
            <a:solidFill>
              <a:srgbClr val="846E84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1426;p46"/>
            <p:cNvSpPr/>
            <p:nvPr/>
          </p:nvSpPr>
          <p:spPr>
            <a:xfrm>
              <a:off x="3372339" y="1362693"/>
              <a:ext cx="1965000" cy="1965000"/>
            </a:xfrm>
            <a:prstGeom prst="ellipse">
              <a:avLst/>
            </a:prstGeom>
            <a:solidFill>
              <a:srgbClr val="A6859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1427;p46"/>
            <p:cNvSpPr/>
            <p:nvPr/>
          </p:nvSpPr>
          <p:spPr>
            <a:xfrm>
              <a:off x="2224228" y="1634961"/>
              <a:ext cx="1420500" cy="1420500"/>
            </a:xfrm>
            <a:prstGeom prst="ellipse">
              <a:avLst/>
            </a:prstGeom>
            <a:solidFill>
              <a:srgbClr val="C79DA9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428;p46"/>
            <p:cNvSpPr/>
            <p:nvPr/>
          </p:nvSpPr>
          <p:spPr>
            <a:xfrm>
              <a:off x="1570875" y="1890629"/>
              <a:ext cx="909000" cy="909000"/>
            </a:xfrm>
            <a:prstGeom prst="ellipse">
              <a:avLst/>
            </a:prstGeom>
            <a:solidFill>
              <a:srgbClr val="E8B5BB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" name="Google Shape;1429;p46"/>
          <p:cNvSpPr/>
          <p:nvPr/>
        </p:nvSpPr>
        <p:spPr>
          <a:xfrm>
            <a:off x="6022513" y="3362608"/>
            <a:ext cx="594600" cy="59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 kern="0" smtClea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430;p46"/>
          <p:cNvSpPr/>
          <p:nvPr/>
        </p:nvSpPr>
        <p:spPr>
          <a:xfrm>
            <a:off x="4057538" y="3362608"/>
            <a:ext cx="594600" cy="59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 kern="0" smtClea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431;p46"/>
          <p:cNvSpPr/>
          <p:nvPr/>
        </p:nvSpPr>
        <p:spPr>
          <a:xfrm>
            <a:off x="2628813" y="3362608"/>
            <a:ext cx="594600" cy="59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 kern="0" smtClea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432;p46"/>
          <p:cNvSpPr/>
          <p:nvPr/>
        </p:nvSpPr>
        <p:spPr>
          <a:xfrm>
            <a:off x="1728075" y="3362608"/>
            <a:ext cx="594600" cy="59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 kern="0" smtClea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433;p46"/>
          <p:cNvSpPr txBox="1">
            <a:spLocks/>
          </p:cNvSpPr>
          <p:nvPr/>
        </p:nvSpPr>
        <p:spPr>
          <a:xfrm>
            <a:off x="457200" y="1726161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sym typeface="Fira Sans Extra Condensed"/>
              </a:rPr>
              <a:t>Rizici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sym typeface="Fira Sans Extra Condensed"/>
              </a:rPr>
              <a:t>: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sym typeface="Fira Sans Extra Condensed"/>
              </a:rPr>
              <a:t>Ugovorni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sym typeface="Fira Sans Extra Condensed"/>
              </a:rPr>
              <a:t> organ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"/>
              <a:sym typeface="Fira Sans Extra Condensed"/>
            </a:endParaRPr>
          </a:p>
        </p:txBody>
      </p:sp>
      <p:sp>
        <p:nvSpPr>
          <p:cNvPr id="12" name="Google Shape;1435;p46"/>
          <p:cNvSpPr txBox="1"/>
          <p:nvPr/>
        </p:nvSpPr>
        <p:spPr>
          <a:xfrm>
            <a:off x="457400" y="5137942"/>
            <a:ext cx="1970622" cy="132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b="1" kern="0" dirty="0" smtClean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Viša sila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" b="1" kern="0" dirty="0" smtClean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Izmjene u zakonodavstvu </a:t>
            </a:r>
            <a:r>
              <a:rPr lang="en-US"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</a:t>
            </a:r>
            <a:r>
              <a:rPr lang="en" b="1" kern="0" dirty="0" smtClean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internim procedurama</a:t>
            </a:r>
            <a:endParaRPr b="1" kern="0" dirty="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" name="Google Shape;1438;p46"/>
          <p:cNvSpPr txBox="1"/>
          <p:nvPr/>
        </p:nvSpPr>
        <p:spPr>
          <a:xfrm>
            <a:off x="2543845" y="5137942"/>
            <a:ext cx="1970622" cy="1175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b="1" kern="0" dirty="0" smtClean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Nemogućnost ispunjenja ugovornih obaveza</a:t>
            </a:r>
            <a:endParaRPr b="1" kern="0" dirty="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" name="Google Shape;1441;p46"/>
          <p:cNvSpPr txBox="1"/>
          <p:nvPr/>
        </p:nvSpPr>
        <p:spPr>
          <a:xfrm>
            <a:off x="6716710" y="5137941"/>
            <a:ext cx="1970622" cy="1027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b="1" kern="0" dirty="0" smtClean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Neadekvatno upravljanje ugovorom</a:t>
            </a:r>
            <a:endParaRPr b="1" kern="0" dirty="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" name="Google Shape;1444;p46"/>
          <p:cNvSpPr txBox="1"/>
          <p:nvPr/>
        </p:nvSpPr>
        <p:spPr>
          <a:xfrm>
            <a:off x="4630264" y="5137941"/>
            <a:ext cx="1970622" cy="125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b="1" kern="0" dirty="0" smtClean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Nepovoljne izmjene ugovorenih uslova</a:t>
            </a:r>
            <a:endParaRPr b="1" kern="0" dirty="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16" name="Google Shape;1446;p46"/>
          <p:cNvCxnSpPr>
            <a:stCxn id="12" idx="0"/>
            <a:endCxn id="10" idx="4"/>
          </p:cNvCxnSpPr>
          <p:nvPr/>
        </p:nvCxnSpPr>
        <p:spPr>
          <a:xfrm rot="5400000" flipH="1" flipV="1">
            <a:off x="1143676" y="4256243"/>
            <a:ext cx="1180734" cy="58266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7" name="Google Shape;1447;p46"/>
          <p:cNvCxnSpPr>
            <a:stCxn id="13" idx="0"/>
            <a:endCxn id="9" idx="4"/>
          </p:cNvCxnSpPr>
          <p:nvPr/>
        </p:nvCxnSpPr>
        <p:spPr>
          <a:xfrm rot="16200000" flipV="1">
            <a:off x="2637268" y="4246053"/>
            <a:ext cx="1180734" cy="603043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8" name="Google Shape;1448;p46"/>
          <p:cNvCxnSpPr>
            <a:stCxn id="15" idx="0"/>
            <a:endCxn id="8" idx="4"/>
          </p:cNvCxnSpPr>
          <p:nvPr/>
        </p:nvCxnSpPr>
        <p:spPr>
          <a:xfrm rot="16200000" flipV="1">
            <a:off x="4394841" y="3917206"/>
            <a:ext cx="1180733" cy="126073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9" name="Google Shape;1449;p46"/>
          <p:cNvCxnSpPr>
            <a:stCxn id="14" idx="0"/>
            <a:endCxn id="7" idx="4"/>
          </p:cNvCxnSpPr>
          <p:nvPr/>
        </p:nvCxnSpPr>
        <p:spPr>
          <a:xfrm rot="16200000" flipV="1">
            <a:off x="6420551" y="3856471"/>
            <a:ext cx="1180733" cy="138220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20" name="Google Shape;1450;p46"/>
          <p:cNvGrpSpPr/>
          <p:nvPr/>
        </p:nvGrpSpPr>
        <p:grpSpPr>
          <a:xfrm>
            <a:off x="1841869" y="3507708"/>
            <a:ext cx="367210" cy="304624"/>
            <a:chOff x="3181025" y="4645193"/>
            <a:chExt cx="398968" cy="330969"/>
          </a:xfrm>
        </p:grpSpPr>
        <p:sp>
          <p:nvSpPr>
            <p:cNvPr id="21" name="Google Shape;1451;p46"/>
            <p:cNvSpPr/>
            <p:nvPr/>
          </p:nvSpPr>
          <p:spPr>
            <a:xfrm>
              <a:off x="3505054" y="4688953"/>
              <a:ext cx="74939" cy="75554"/>
            </a:xfrm>
            <a:custGeom>
              <a:avLst/>
              <a:gdLst/>
              <a:ahLst/>
              <a:cxnLst/>
              <a:rect l="l" t="t" r="r" b="b"/>
              <a:pathLst>
                <a:path w="2192" h="2210" extrusionOk="0">
                  <a:moveTo>
                    <a:pt x="1406" y="1"/>
                  </a:moveTo>
                  <a:lnTo>
                    <a:pt x="1" y="1430"/>
                  </a:lnTo>
                  <a:lnTo>
                    <a:pt x="691" y="2120"/>
                  </a:lnTo>
                  <a:cubicBezTo>
                    <a:pt x="751" y="2180"/>
                    <a:pt x="834" y="2210"/>
                    <a:pt x="917" y="2210"/>
                  </a:cubicBezTo>
                  <a:cubicBezTo>
                    <a:pt x="1001" y="2210"/>
                    <a:pt x="1084" y="2180"/>
                    <a:pt x="1144" y="2120"/>
                  </a:cubicBezTo>
                  <a:lnTo>
                    <a:pt x="2120" y="1144"/>
                  </a:lnTo>
                  <a:cubicBezTo>
                    <a:pt x="2168" y="1073"/>
                    <a:pt x="2191" y="1001"/>
                    <a:pt x="2191" y="930"/>
                  </a:cubicBezTo>
                  <a:cubicBezTo>
                    <a:pt x="2191" y="834"/>
                    <a:pt x="2168" y="763"/>
                    <a:pt x="2120" y="692"/>
                  </a:cubicBezTo>
                  <a:lnTo>
                    <a:pt x="1406" y="1"/>
                  </a:lnTo>
                  <a:close/>
                </a:path>
              </a:pathLst>
            </a:custGeom>
            <a:solidFill>
              <a:srgbClr val="E8B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452;p46"/>
            <p:cNvSpPr/>
            <p:nvPr/>
          </p:nvSpPr>
          <p:spPr>
            <a:xfrm>
              <a:off x="3445636" y="4747584"/>
              <a:ext cx="75725" cy="75554"/>
            </a:xfrm>
            <a:custGeom>
              <a:avLst/>
              <a:gdLst/>
              <a:ahLst/>
              <a:cxnLst/>
              <a:rect l="l" t="t" r="r" b="b"/>
              <a:pathLst>
                <a:path w="2215" h="2210" extrusionOk="0">
                  <a:moveTo>
                    <a:pt x="1429" y="1"/>
                  </a:moveTo>
                  <a:lnTo>
                    <a:pt x="0" y="1429"/>
                  </a:lnTo>
                  <a:lnTo>
                    <a:pt x="715" y="2120"/>
                  </a:lnTo>
                  <a:cubicBezTo>
                    <a:pt x="774" y="2180"/>
                    <a:pt x="851" y="2209"/>
                    <a:pt x="929" y="2209"/>
                  </a:cubicBezTo>
                  <a:cubicBezTo>
                    <a:pt x="1006" y="2209"/>
                    <a:pt x="1084" y="2180"/>
                    <a:pt x="1143" y="2120"/>
                  </a:cubicBezTo>
                  <a:lnTo>
                    <a:pt x="2120" y="1144"/>
                  </a:lnTo>
                  <a:cubicBezTo>
                    <a:pt x="2191" y="1096"/>
                    <a:pt x="2215" y="1001"/>
                    <a:pt x="2215" y="929"/>
                  </a:cubicBezTo>
                  <a:cubicBezTo>
                    <a:pt x="2215" y="834"/>
                    <a:pt x="2191" y="763"/>
                    <a:pt x="2120" y="715"/>
                  </a:cubicBezTo>
                  <a:lnTo>
                    <a:pt x="1429" y="1"/>
                  </a:lnTo>
                  <a:close/>
                </a:path>
              </a:pathLst>
            </a:custGeom>
            <a:solidFill>
              <a:srgbClr val="E8B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453;p46"/>
            <p:cNvSpPr/>
            <p:nvPr/>
          </p:nvSpPr>
          <p:spPr>
            <a:xfrm>
              <a:off x="3366663" y="4645193"/>
              <a:ext cx="171792" cy="163485"/>
            </a:xfrm>
            <a:custGeom>
              <a:avLst/>
              <a:gdLst/>
              <a:ahLst/>
              <a:cxnLst/>
              <a:rect l="l" t="t" r="r" b="b"/>
              <a:pathLst>
                <a:path w="5025" h="4782" extrusionOk="0">
                  <a:moveTo>
                    <a:pt x="4037" y="1"/>
                  </a:moveTo>
                  <a:cubicBezTo>
                    <a:pt x="3953" y="1"/>
                    <a:pt x="3870" y="31"/>
                    <a:pt x="3810" y="90"/>
                  </a:cubicBezTo>
                  <a:lnTo>
                    <a:pt x="0" y="3901"/>
                  </a:lnTo>
                  <a:cubicBezTo>
                    <a:pt x="286" y="4067"/>
                    <a:pt x="572" y="4258"/>
                    <a:pt x="810" y="4496"/>
                  </a:cubicBezTo>
                  <a:cubicBezTo>
                    <a:pt x="905" y="4591"/>
                    <a:pt x="976" y="4686"/>
                    <a:pt x="1072" y="4782"/>
                  </a:cubicBezTo>
                  <a:lnTo>
                    <a:pt x="5025" y="829"/>
                  </a:lnTo>
                  <a:lnTo>
                    <a:pt x="4263" y="90"/>
                  </a:lnTo>
                  <a:cubicBezTo>
                    <a:pt x="4203" y="31"/>
                    <a:pt x="4120" y="1"/>
                    <a:pt x="4037" y="1"/>
                  </a:cubicBezTo>
                  <a:close/>
                </a:path>
              </a:pathLst>
            </a:custGeom>
            <a:solidFill>
              <a:srgbClr val="E8B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454;p46"/>
            <p:cNvSpPr/>
            <p:nvPr/>
          </p:nvSpPr>
          <p:spPr>
            <a:xfrm>
              <a:off x="3181025" y="4786660"/>
              <a:ext cx="261979" cy="189501"/>
            </a:xfrm>
            <a:custGeom>
              <a:avLst/>
              <a:gdLst/>
              <a:ahLst/>
              <a:cxnLst/>
              <a:rect l="l" t="t" r="r" b="b"/>
              <a:pathLst>
                <a:path w="7663" h="5543" extrusionOk="0">
                  <a:moveTo>
                    <a:pt x="3821" y="1739"/>
                  </a:moveTo>
                  <a:cubicBezTo>
                    <a:pt x="4349" y="1739"/>
                    <a:pt x="4859" y="2146"/>
                    <a:pt x="4859" y="2763"/>
                  </a:cubicBezTo>
                  <a:cubicBezTo>
                    <a:pt x="4859" y="3311"/>
                    <a:pt x="4406" y="3787"/>
                    <a:pt x="3858" y="3787"/>
                  </a:cubicBezTo>
                  <a:cubicBezTo>
                    <a:pt x="2930" y="3763"/>
                    <a:pt x="2477" y="2668"/>
                    <a:pt x="3120" y="2025"/>
                  </a:cubicBezTo>
                  <a:cubicBezTo>
                    <a:pt x="3325" y="1828"/>
                    <a:pt x="3575" y="1739"/>
                    <a:pt x="3821" y="1739"/>
                  </a:cubicBezTo>
                  <a:close/>
                  <a:moveTo>
                    <a:pt x="3858" y="1"/>
                  </a:moveTo>
                  <a:cubicBezTo>
                    <a:pt x="810" y="1"/>
                    <a:pt x="0" y="4168"/>
                    <a:pt x="2787" y="5311"/>
                  </a:cubicBezTo>
                  <a:cubicBezTo>
                    <a:pt x="3167" y="5470"/>
                    <a:pt x="3539" y="5542"/>
                    <a:pt x="3894" y="5542"/>
                  </a:cubicBezTo>
                  <a:cubicBezTo>
                    <a:pt x="6138" y="5542"/>
                    <a:pt x="7662" y="2661"/>
                    <a:pt x="5811" y="810"/>
                  </a:cubicBezTo>
                  <a:cubicBezTo>
                    <a:pt x="5287" y="286"/>
                    <a:pt x="4573" y="1"/>
                    <a:pt x="3858" y="1"/>
                  </a:cubicBezTo>
                  <a:close/>
                </a:path>
              </a:pathLst>
            </a:custGeom>
            <a:solidFill>
              <a:srgbClr val="E8B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1455;p46"/>
          <p:cNvGrpSpPr/>
          <p:nvPr/>
        </p:nvGrpSpPr>
        <p:grpSpPr>
          <a:xfrm>
            <a:off x="2769120" y="3514119"/>
            <a:ext cx="314316" cy="291126"/>
            <a:chOff x="3991098" y="4626868"/>
            <a:chExt cx="394968" cy="365875"/>
          </a:xfrm>
        </p:grpSpPr>
        <p:sp>
          <p:nvSpPr>
            <p:cNvPr id="26" name="Google Shape;1456;p46"/>
            <p:cNvSpPr/>
            <p:nvPr/>
          </p:nvSpPr>
          <p:spPr>
            <a:xfrm>
              <a:off x="4064396" y="4686730"/>
              <a:ext cx="149023" cy="141536"/>
            </a:xfrm>
            <a:custGeom>
              <a:avLst/>
              <a:gdLst/>
              <a:ahLst/>
              <a:cxnLst/>
              <a:rect l="l" t="t" r="r" b="b"/>
              <a:pathLst>
                <a:path w="4359" h="4140" extrusionOk="0">
                  <a:moveTo>
                    <a:pt x="2084" y="0"/>
                  </a:moveTo>
                  <a:cubicBezTo>
                    <a:pt x="1024" y="0"/>
                    <a:pt x="0" y="826"/>
                    <a:pt x="0" y="2066"/>
                  </a:cubicBezTo>
                  <a:cubicBezTo>
                    <a:pt x="0" y="3312"/>
                    <a:pt x="1033" y="4140"/>
                    <a:pt x="2099" y="4140"/>
                  </a:cubicBezTo>
                  <a:cubicBezTo>
                    <a:pt x="2602" y="4140"/>
                    <a:pt x="3112" y="3955"/>
                    <a:pt x="3525" y="3543"/>
                  </a:cubicBezTo>
                  <a:cubicBezTo>
                    <a:pt x="4358" y="2733"/>
                    <a:pt x="4358" y="1400"/>
                    <a:pt x="3525" y="614"/>
                  </a:cubicBezTo>
                  <a:cubicBezTo>
                    <a:pt x="3108" y="190"/>
                    <a:pt x="2592" y="0"/>
                    <a:pt x="2084" y="0"/>
                  </a:cubicBezTo>
                  <a:close/>
                </a:path>
              </a:pathLst>
            </a:custGeom>
            <a:solidFill>
              <a:srgbClr val="C79D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457;p46"/>
            <p:cNvSpPr/>
            <p:nvPr/>
          </p:nvSpPr>
          <p:spPr>
            <a:xfrm>
              <a:off x="3991098" y="4626868"/>
              <a:ext cx="394968" cy="365875"/>
            </a:xfrm>
            <a:custGeom>
              <a:avLst/>
              <a:gdLst/>
              <a:ahLst/>
              <a:cxnLst/>
              <a:rect l="l" t="t" r="r" b="b"/>
              <a:pathLst>
                <a:path w="11553" h="10702" extrusionOk="0">
                  <a:moveTo>
                    <a:pt x="4285" y="1144"/>
                  </a:moveTo>
                  <a:cubicBezTo>
                    <a:pt x="6464" y="1144"/>
                    <a:pt x="7912" y="3932"/>
                    <a:pt x="6121" y="5723"/>
                  </a:cubicBezTo>
                  <a:cubicBezTo>
                    <a:pt x="5621" y="6223"/>
                    <a:pt x="4930" y="6508"/>
                    <a:pt x="4216" y="6508"/>
                  </a:cubicBezTo>
                  <a:cubicBezTo>
                    <a:pt x="1287" y="6508"/>
                    <a:pt x="501" y="2484"/>
                    <a:pt x="3216" y="1365"/>
                  </a:cubicBezTo>
                  <a:cubicBezTo>
                    <a:pt x="3584" y="1213"/>
                    <a:pt x="3944" y="1144"/>
                    <a:pt x="4285" y="1144"/>
                  </a:cubicBezTo>
                  <a:close/>
                  <a:moveTo>
                    <a:pt x="4199" y="0"/>
                  </a:moveTo>
                  <a:cubicBezTo>
                    <a:pt x="3222" y="0"/>
                    <a:pt x="2246" y="370"/>
                    <a:pt x="1501" y="1103"/>
                  </a:cubicBezTo>
                  <a:cubicBezTo>
                    <a:pt x="48" y="2555"/>
                    <a:pt x="1" y="4889"/>
                    <a:pt x="1406" y="6413"/>
                  </a:cubicBezTo>
                  <a:cubicBezTo>
                    <a:pt x="2152" y="7223"/>
                    <a:pt x="3175" y="7637"/>
                    <a:pt x="4206" y="7637"/>
                  </a:cubicBezTo>
                  <a:cubicBezTo>
                    <a:pt x="5085" y="7637"/>
                    <a:pt x="5969" y="7336"/>
                    <a:pt x="6693" y="6723"/>
                  </a:cubicBezTo>
                  <a:lnTo>
                    <a:pt x="7383" y="7437"/>
                  </a:lnTo>
                  <a:cubicBezTo>
                    <a:pt x="7145" y="7866"/>
                    <a:pt x="7217" y="8414"/>
                    <a:pt x="7574" y="8795"/>
                  </a:cubicBezTo>
                  <a:lnTo>
                    <a:pt x="9169" y="10366"/>
                  </a:lnTo>
                  <a:cubicBezTo>
                    <a:pt x="9416" y="10602"/>
                    <a:pt x="9689" y="10702"/>
                    <a:pt x="9949" y="10702"/>
                  </a:cubicBezTo>
                  <a:cubicBezTo>
                    <a:pt x="10818" y="10702"/>
                    <a:pt x="11553" y="9595"/>
                    <a:pt x="10765" y="8771"/>
                  </a:cubicBezTo>
                  <a:lnTo>
                    <a:pt x="9193" y="7175"/>
                  </a:lnTo>
                  <a:cubicBezTo>
                    <a:pt x="8975" y="6957"/>
                    <a:pt x="8678" y="6846"/>
                    <a:pt x="8382" y="6846"/>
                  </a:cubicBezTo>
                  <a:cubicBezTo>
                    <a:pt x="8192" y="6846"/>
                    <a:pt x="8003" y="6892"/>
                    <a:pt x="7836" y="6985"/>
                  </a:cubicBezTo>
                  <a:lnTo>
                    <a:pt x="7121" y="6294"/>
                  </a:lnTo>
                  <a:cubicBezTo>
                    <a:pt x="8455" y="4722"/>
                    <a:pt x="8288" y="2389"/>
                    <a:pt x="6788" y="1007"/>
                  </a:cubicBezTo>
                  <a:cubicBezTo>
                    <a:pt x="6057" y="334"/>
                    <a:pt x="5128" y="0"/>
                    <a:pt x="4199" y="0"/>
                  </a:cubicBezTo>
                  <a:close/>
                </a:path>
              </a:pathLst>
            </a:custGeom>
            <a:solidFill>
              <a:srgbClr val="C79D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" name="Google Shape;1458;p46"/>
          <p:cNvGrpSpPr/>
          <p:nvPr/>
        </p:nvGrpSpPr>
        <p:grpSpPr>
          <a:xfrm>
            <a:off x="4223321" y="3507695"/>
            <a:ext cx="263057" cy="304635"/>
            <a:chOff x="4845990" y="4627894"/>
            <a:chExt cx="314286" cy="363960"/>
          </a:xfrm>
        </p:grpSpPr>
        <p:sp>
          <p:nvSpPr>
            <p:cNvPr id="29" name="Google Shape;1459;p46"/>
            <p:cNvSpPr/>
            <p:nvPr/>
          </p:nvSpPr>
          <p:spPr>
            <a:xfrm>
              <a:off x="4845990" y="4627894"/>
              <a:ext cx="314286" cy="271175"/>
            </a:xfrm>
            <a:custGeom>
              <a:avLst/>
              <a:gdLst/>
              <a:ahLst/>
              <a:cxnLst/>
              <a:rect l="l" t="t" r="r" b="b"/>
              <a:pathLst>
                <a:path w="9193" h="7932" extrusionOk="0">
                  <a:moveTo>
                    <a:pt x="3941" y="1644"/>
                  </a:moveTo>
                  <a:cubicBezTo>
                    <a:pt x="4090" y="1644"/>
                    <a:pt x="4239" y="1739"/>
                    <a:pt x="4263" y="1930"/>
                  </a:cubicBezTo>
                  <a:lnTo>
                    <a:pt x="4263" y="2287"/>
                  </a:lnTo>
                  <a:lnTo>
                    <a:pt x="4644" y="2287"/>
                  </a:lnTo>
                  <a:cubicBezTo>
                    <a:pt x="5049" y="2335"/>
                    <a:pt x="5049" y="2882"/>
                    <a:pt x="4644" y="2930"/>
                  </a:cubicBezTo>
                  <a:lnTo>
                    <a:pt x="3929" y="2930"/>
                  </a:lnTo>
                  <a:cubicBezTo>
                    <a:pt x="3477" y="3025"/>
                    <a:pt x="3477" y="3716"/>
                    <a:pt x="3929" y="3811"/>
                  </a:cubicBezTo>
                  <a:lnTo>
                    <a:pt x="3953" y="3835"/>
                  </a:lnTo>
                  <a:cubicBezTo>
                    <a:pt x="4525" y="3835"/>
                    <a:pt x="5001" y="4335"/>
                    <a:pt x="4977" y="4907"/>
                  </a:cubicBezTo>
                  <a:cubicBezTo>
                    <a:pt x="4977" y="5383"/>
                    <a:pt x="4691" y="5788"/>
                    <a:pt x="4263" y="5954"/>
                  </a:cubicBezTo>
                  <a:lnTo>
                    <a:pt x="4263" y="6359"/>
                  </a:lnTo>
                  <a:cubicBezTo>
                    <a:pt x="4287" y="6586"/>
                    <a:pt x="4114" y="6699"/>
                    <a:pt x="3941" y="6699"/>
                  </a:cubicBezTo>
                  <a:cubicBezTo>
                    <a:pt x="3769" y="6699"/>
                    <a:pt x="3596" y="6586"/>
                    <a:pt x="3620" y="6359"/>
                  </a:cubicBezTo>
                  <a:lnTo>
                    <a:pt x="3620" y="6002"/>
                  </a:lnTo>
                  <a:lnTo>
                    <a:pt x="3239" y="6002"/>
                  </a:lnTo>
                  <a:cubicBezTo>
                    <a:pt x="3224" y="6004"/>
                    <a:pt x="3209" y="6004"/>
                    <a:pt x="3195" y="6004"/>
                  </a:cubicBezTo>
                  <a:cubicBezTo>
                    <a:pt x="2777" y="6004"/>
                    <a:pt x="2777" y="5357"/>
                    <a:pt x="3195" y="5357"/>
                  </a:cubicBezTo>
                  <a:cubicBezTo>
                    <a:pt x="3209" y="5357"/>
                    <a:pt x="3224" y="5358"/>
                    <a:pt x="3239" y="5359"/>
                  </a:cubicBezTo>
                  <a:lnTo>
                    <a:pt x="3953" y="5359"/>
                  </a:lnTo>
                  <a:cubicBezTo>
                    <a:pt x="4406" y="5264"/>
                    <a:pt x="4406" y="4573"/>
                    <a:pt x="3953" y="4478"/>
                  </a:cubicBezTo>
                  <a:cubicBezTo>
                    <a:pt x="3358" y="4454"/>
                    <a:pt x="2905" y="3954"/>
                    <a:pt x="2905" y="3383"/>
                  </a:cubicBezTo>
                  <a:cubicBezTo>
                    <a:pt x="2905" y="2930"/>
                    <a:pt x="3191" y="2501"/>
                    <a:pt x="3620" y="2335"/>
                  </a:cubicBezTo>
                  <a:lnTo>
                    <a:pt x="3620" y="1930"/>
                  </a:lnTo>
                  <a:cubicBezTo>
                    <a:pt x="3644" y="1739"/>
                    <a:pt x="3792" y="1644"/>
                    <a:pt x="3941" y="1644"/>
                  </a:cubicBezTo>
                  <a:close/>
                  <a:moveTo>
                    <a:pt x="3953" y="1"/>
                  </a:moveTo>
                  <a:cubicBezTo>
                    <a:pt x="1810" y="1"/>
                    <a:pt x="48" y="1739"/>
                    <a:pt x="24" y="3883"/>
                  </a:cubicBezTo>
                  <a:cubicBezTo>
                    <a:pt x="0" y="4954"/>
                    <a:pt x="452" y="6002"/>
                    <a:pt x="1238" y="6764"/>
                  </a:cubicBezTo>
                  <a:cubicBezTo>
                    <a:pt x="1572" y="7074"/>
                    <a:pt x="1786" y="7479"/>
                    <a:pt x="1858" y="7931"/>
                  </a:cubicBezTo>
                  <a:lnTo>
                    <a:pt x="6049" y="7931"/>
                  </a:lnTo>
                  <a:cubicBezTo>
                    <a:pt x="6120" y="7502"/>
                    <a:pt x="6335" y="7098"/>
                    <a:pt x="6644" y="6788"/>
                  </a:cubicBezTo>
                  <a:lnTo>
                    <a:pt x="6644" y="6764"/>
                  </a:lnTo>
                  <a:cubicBezTo>
                    <a:pt x="9192" y="4335"/>
                    <a:pt x="7502" y="49"/>
                    <a:pt x="4001" y="1"/>
                  </a:cubicBezTo>
                  <a:close/>
                </a:path>
              </a:pathLst>
            </a:custGeom>
            <a:solidFill>
              <a:srgbClr val="A68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460;p46"/>
            <p:cNvSpPr/>
            <p:nvPr/>
          </p:nvSpPr>
          <p:spPr>
            <a:xfrm>
              <a:off x="4910297" y="4920197"/>
              <a:ext cx="141707" cy="71657"/>
            </a:xfrm>
            <a:custGeom>
              <a:avLst/>
              <a:gdLst/>
              <a:ahLst/>
              <a:cxnLst/>
              <a:rect l="l" t="t" r="r" b="b"/>
              <a:pathLst>
                <a:path w="4145" h="2096" extrusionOk="0">
                  <a:moveTo>
                    <a:pt x="0" y="0"/>
                  </a:moveTo>
                  <a:lnTo>
                    <a:pt x="0" y="596"/>
                  </a:lnTo>
                  <a:cubicBezTo>
                    <a:pt x="0" y="1429"/>
                    <a:pt x="667" y="2096"/>
                    <a:pt x="1524" y="2096"/>
                  </a:cubicBezTo>
                  <a:lnTo>
                    <a:pt x="2620" y="2096"/>
                  </a:lnTo>
                  <a:cubicBezTo>
                    <a:pt x="3453" y="2096"/>
                    <a:pt x="4144" y="1429"/>
                    <a:pt x="4144" y="596"/>
                  </a:cubicBezTo>
                  <a:lnTo>
                    <a:pt x="4144" y="0"/>
                  </a:lnTo>
                  <a:close/>
                </a:path>
              </a:pathLst>
            </a:custGeom>
            <a:solidFill>
              <a:srgbClr val="A68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1461;p46"/>
          <p:cNvGrpSpPr/>
          <p:nvPr/>
        </p:nvGrpSpPr>
        <p:grpSpPr>
          <a:xfrm>
            <a:off x="6162528" y="3502922"/>
            <a:ext cx="314293" cy="314359"/>
            <a:chOff x="7963377" y="4627894"/>
            <a:chExt cx="367208" cy="367242"/>
          </a:xfrm>
        </p:grpSpPr>
        <p:sp>
          <p:nvSpPr>
            <p:cNvPr id="32" name="Google Shape;1462;p46"/>
            <p:cNvSpPr/>
            <p:nvPr/>
          </p:nvSpPr>
          <p:spPr>
            <a:xfrm>
              <a:off x="8049667" y="4738627"/>
              <a:ext cx="169399" cy="145228"/>
            </a:xfrm>
            <a:custGeom>
              <a:avLst/>
              <a:gdLst/>
              <a:ahLst/>
              <a:cxnLst/>
              <a:rect l="l" t="t" r="r" b="b"/>
              <a:pathLst>
                <a:path w="4955" h="4248" extrusionOk="0">
                  <a:moveTo>
                    <a:pt x="2817" y="885"/>
                  </a:moveTo>
                  <a:cubicBezTo>
                    <a:pt x="3458" y="885"/>
                    <a:pt x="4073" y="1376"/>
                    <a:pt x="4073" y="2120"/>
                  </a:cubicBezTo>
                  <a:cubicBezTo>
                    <a:pt x="4073" y="2811"/>
                    <a:pt x="3526" y="3358"/>
                    <a:pt x="2835" y="3358"/>
                  </a:cubicBezTo>
                  <a:cubicBezTo>
                    <a:pt x="1739" y="3358"/>
                    <a:pt x="1192" y="2025"/>
                    <a:pt x="1954" y="1239"/>
                  </a:cubicBezTo>
                  <a:cubicBezTo>
                    <a:pt x="2206" y="994"/>
                    <a:pt x="2514" y="885"/>
                    <a:pt x="2817" y="885"/>
                  </a:cubicBezTo>
                  <a:close/>
                  <a:moveTo>
                    <a:pt x="2835" y="1"/>
                  </a:moveTo>
                  <a:cubicBezTo>
                    <a:pt x="930" y="1"/>
                    <a:pt x="1" y="2287"/>
                    <a:pt x="1335" y="3620"/>
                  </a:cubicBezTo>
                  <a:cubicBezTo>
                    <a:pt x="1768" y="4053"/>
                    <a:pt x="2301" y="4248"/>
                    <a:pt x="2824" y="4248"/>
                  </a:cubicBezTo>
                  <a:cubicBezTo>
                    <a:pt x="3912" y="4248"/>
                    <a:pt x="4954" y="3407"/>
                    <a:pt x="4954" y="2120"/>
                  </a:cubicBezTo>
                  <a:cubicBezTo>
                    <a:pt x="4954" y="953"/>
                    <a:pt x="4002" y="1"/>
                    <a:pt x="2835" y="1"/>
                  </a:cubicBezTo>
                  <a:close/>
                </a:path>
              </a:pathLst>
            </a:custGeom>
            <a:solidFill>
              <a:srgbClr val="0F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463;p46"/>
            <p:cNvSpPr/>
            <p:nvPr/>
          </p:nvSpPr>
          <p:spPr>
            <a:xfrm>
              <a:off x="7963377" y="4627894"/>
              <a:ext cx="367208" cy="367242"/>
            </a:xfrm>
            <a:custGeom>
              <a:avLst/>
              <a:gdLst/>
              <a:ahLst/>
              <a:cxnLst/>
              <a:rect l="l" t="t" r="r" b="b"/>
              <a:pathLst>
                <a:path w="10741" h="10742" extrusionOk="0">
                  <a:moveTo>
                    <a:pt x="5331" y="2571"/>
                  </a:moveTo>
                  <a:cubicBezTo>
                    <a:pt x="6767" y="2571"/>
                    <a:pt x="8145" y="3681"/>
                    <a:pt x="8145" y="5359"/>
                  </a:cubicBezTo>
                  <a:cubicBezTo>
                    <a:pt x="8145" y="6883"/>
                    <a:pt x="6883" y="8145"/>
                    <a:pt x="5359" y="8145"/>
                  </a:cubicBezTo>
                  <a:cubicBezTo>
                    <a:pt x="2882" y="8145"/>
                    <a:pt x="1644" y="5145"/>
                    <a:pt x="3382" y="3383"/>
                  </a:cubicBezTo>
                  <a:cubicBezTo>
                    <a:pt x="3950" y="2822"/>
                    <a:pt x="4647" y="2571"/>
                    <a:pt x="5331" y="2571"/>
                  </a:cubicBezTo>
                  <a:close/>
                  <a:moveTo>
                    <a:pt x="4430" y="1"/>
                  </a:moveTo>
                  <a:cubicBezTo>
                    <a:pt x="4240" y="1"/>
                    <a:pt x="4097" y="144"/>
                    <a:pt x="4097" y="334"/>
                  </a:cubicBezTo>
                  <a:lnTo>
                    <a:pt x="4097" y="1120"/>
                  </a:lnTo>
                  <a:cubicBezTo>
                    <a:pt x="3811" y="1215"/>
                    <a:pt x="3525" y="1335"/>
                    <a:pt x="3263" y="1477"/>
                  </a:cubicBezTo>
                  <a:lnTo>
                    <a:pt x="2692" y="906"/>
                  </a:lnTo>
                  <a:cubicBezTo>
                    <a:pt x="2644" y="858"/>
                    <a:pt x="2549" y="811"/>
                    <a:pt x="2454" y="811"/>
                  </a:cubicBezTo>
                  <a:cubicBezTo>
                    <a:pt x="2382" y="811"/>
                    <a:pt x="2287" y="834"/>
                    <a:pt x="2239" y="906"/>
                  </a:cubicBezTo>
                  <a:lnTo>
                    <a:pt x="906" y="2239"/>
                  </a:lnTo>
                  <a:cubicBezTo>
                    <a:pt x="834" y="2287"/>
                    <a:pt x="810" y="2382"/>
                    <a:pt x="810" y="2454"/>
                  </a:cubicBezTo>
                  <a:cubicBezTo>
                    <a:pt x="810" y="2549"/>
                    <a:pt x="858" y="2644"/>
                    <a:pt x="906" y="2692"/>
                  </a:cubicBezTo>
                  <a:lnTo>
                    <a:pt x="1477" y="3263"/>
                  </a:lnTo>
                  <a:cubicBezTo>
                    <a:pt x="1334" y="3525"/>
                    <a:pt x="1215" y="3811"/>
                    <a:pt x="1120" y="4097"/>
                  </a:cubicBezTo>
                  <a:lnTo>
                    <a:pt x="334" y="4097"/>
                  </a:lnTo>
                  <a:cubicBezTo>
                    <a:pt x="144" y="4097"/>
                    <a:pt x="1" y="4240"/>
                    <a:pt x="1" y="4430"/>
                  </a:cubicBezTo>
                  <a:lnTo>
                    <a:pt x="1" y="6288"/>
                  </a:lnTo>
                  <a:cubicBezTo>
                    <a:pt x="1" y="6478"/>
                    <a:pt x="144" y="6621"/>
                    <a:pt x="334" y="6621"/>
                  </a:cubicBezTo>
                  <a:lnTo>
                    <a:pt x="1120" y="6621"/>
                  </a:lnTo>
                  <a:cubicBezTo>
                    <a:pt x="1215" y="6907"/>
                    <a:pt x="1334" y="7193"/>
                    <a:pt x="1477" y="7455"/>
                  </a:cubicBezTo>
                  <a:lnTo>
                    <a:pt x="906" y="8050"/>
                  </a:lnTo>
                  <a:cubicBezTo>
                    <a:pt x="858" y="8098"/>
                    <a:pt x="810" y="8193"/>
                    <a:pt x="810" y="8264"/>
                  </a:cubicBezTo>
                  <a:cubicBezTo>
                    <a:pt x="810" y="8360"/>
                    <a:pt x="834" y="8431"/>
                    <a:pt x="906" y="8503"/>
                  </a:cubicBezTo>
                  <a:lnTo>
                    <a:pt x="2239" y="9836"/>
                  </a:lnTo>
                  <a:cubicBezTo>
                    <a:pt x="2287" y="9884"/>
                    <a:pt x="2382" y="9931"/>
                    <a:pt x="2454" y="9931"/>
                  </a:cubicBezTo>
                  <a:cubicBezTo>
                    <a:pt x="2549" y="9931"/>
                    <a:pt x="2644" y="9884"/>
                    <a:pt x="2692" y="9836"/>
                  </a:cubicBezTo>
                  <a:lnTo>
                    <a:pt x="3263" y="9265"/>
                  </a:lnTo>
                  <a:cubicBezTo>
                    <a:pt x="3525" y="9408"/>
                    <a:pt x="3811" y="9527"/>
                    <a:pt x="4097" y="9622"/>
                  </a:cubicBezTo>
                  <a:lnTo>
                    <a:pt x="4097" y="10408"/>
                  </a:lnTo>
                  <a:cubicBezTo>
                    <a:pt x="4097" y="10574"/>
                    <a:pt x="4240" y="10741"/>
                    <a:pt x="4430" y="10741"/>
                  </a:cubicBezTo>
                  <a:lnTo>
                    <a:pt x="6288" y="10741"/>
                  </a:lnTo>
                  <a:cubicBezTo>
                    <a:pt x="6478" y="10741"/>
                    <a:pt x="6621" y="10574"/>
                    <a:pt x="6621" y="10408"/>
                  </a:cubicBezTo>
                  <a:lnTo>
                    <a:pt x="6621" y="9622"/>
                  </a:lnTo>
                  <a:cubicBezTo>
                    <a:pt x="6907" y="9527"/>
                    <a:pt x="7193" y="9408"/>
                    <a:pt x="7455" y="9265"/>
                  </a:cubicBezTo>
                  <a:lnTo>
                    <a:pt x="8050" y="9836"/>
                  </a:lnTo>
                  <a:cubicBezTo>
                    <a:pt x="8098" y="9884"/>
                    <a:pt x="8193" y="9931"/>
                    <a:pt x="8264" y="9931"/>
                  </a:cubicBezTo>
                  <a:cubicBezTo>
                    <a:pt x="8360" y="9931"/>
                    <a:pt x="8431" y="9884"/>
                    <a:pt x="8502" y="9836"/>
                  </a:cubicBezTo>
                  <a:lnTo>
                    <a:pt x="9836" y="8479"/>
                  </a:lnTo>
                  <a:cubicBezTo>
                    <a:pt x="9884" y="8431"/>
                    <a:pt x="9931" y="8336"/>
                    <a:pt x="9931" y="8264"/>
                  </a:cubicBezTo>
                  <a:cubicBezTo>
                    <a:pt x="9907" y="8169"/>
                    <a:pt x="9884" y="8098"/>
                    <a:pt x="9836" y="8050"/>
                  </a:cubicBezTo>
                  <a:lnTo>
                    <a:pt x="9264" y="7479"/>
                  </a:lnTo>
                  <a:cubicBezTo>
                    <a:pt x="9407" y="7217"/>
                    <a:pt x="9526" y="6931"/>
                    <a:pt x="9622" y="6645"/>
                  </a:cubicBezTo>
                  <a:lnTo>
                    <a:pt x="10408" y="6645"/>
                  </a:lnTo>
                  <a:cubicBezTo>
                    <a:pt x="10574" y="6645"/>
                    <a:pt x="10741" y="6502"/>
                    <a:pt x="10741" y="6312"/>
                  </a:cubicBezTo>
                  <a:lnTo>
                    <a:pt x="10741" y="4430"/>
                  </a:lnTo>
                  <a:cubicBezTo>
                    <a:pt x="10741" y="4264"/>
                    <a:pt x="10574" y="4121"/>
                    <a:pt x="10408" y="4121"/>
                  </a:cubicBezTo>
                  <a:lnTo>
                    <a:pt x="10384" y="4097"/>
                  </a:lnTo>
                  <a:lnTo>
                    <a:pt x="9598" y="4097"/>
                  </a:lnTo>
                  <a:cubicBezTo>
                    <a:pt x="9503" y="3811"/>
                    <a:pt x="9384" y="3525"/>
                    <a:pt x="9241" y="3263"/>
                  </a:cubicBezTo>
                  <a:lnTo>
                    <a:pt x="9812" y="2692"/>
                  </a:lnTo>
                  <a:cubicBezTo>
                    <a:pt x="9860" y="2644"/>
                    <a:pt x="9907" y="2549"/>
                    <a:pt x="9907" y="2454"/>
                  </a:cubicBezTo>
                  <a:cubicBezTo>
                    <a:pt x="9907" y="2382"/>
                    <a:pt x="9884" y="2287"/>
                    <a:pt x="9812" y="2239"/>
                  </a:cubicBezTo>
                  <a:lnTo>
                    <a:pt x="8479" y="906"/>
                  </a:lnTo>
                  <a:cubicBezTo>
                    <a:pt x="8431" y="834"/>
                    <a:pt x="8336" y="811"/>
                    <a:pt x="8264" y="811"/>
                  </a:cubicBezTo>
                  <a:cubicBezTo>
                    <a:pt x="8169" y="811"/>
                    <a:pt x="8074" y="858"/>
                    <a:pt x="8026" y="906"/>
                  </a:cubicBezTo>
                  <a:lnTo>
                    <a:pt x="7455" y="1477"/>
                  </a:lnTo>
                  <a:cubicBezTo>
                    <a:pt x="7193" y="1335"/>
                    <a:pt x="6907" y="1215"/>
                    <a:pt x="6621" y="1120"/>
                  </a:cubicBezTo>
                  <a:lnTo>
                    <a:pt x="6621" y="334"/>
                  </a:lnTo>
                  <a:cubicBezTo>
                    <a:pt x="6621" y="144"/>
                    <a:pt x="6478" y="1"/>
                    <a:pt x="6288" y="1"/>
                  </a:cubicBezTo>
                  <a:close/>
                </a:path>
              </a:pathLst>
            </a:custGeom>
            <a:solidFill>
              <a:srgbClr val="0F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21293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58;p42"/>
          <p:cNvSpPr/>
          <p:nvPr/>
        </p:nvSpPr>
        <p:spPr>
          <a:xfrm rot="2700000">
            <a:off x="3960898" y="3710443"/>
            <a:ext cx="1222305" cy="1222305"/>
          </a:xfrm>
          <a:prstGeom prst="roundRect">
            <a:avLst>
              <a:gd name="adj" fmla="val 16667"/>
            </a:avLst>
          </a:prstGeom>
          <a:solidFill>
            <a:srgbClr val="C79DA9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 kern="0" smtClea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" name="Google Shape;1260;p42"/>
          <p:cNvGrpSpPr/>
          <p:nvPr/>
        </p:nvGrpSpPr>
        <p:grpSpPr>
          <a:xfrm>
            <a:off x="6015900" y="2089455"/>
            <a:ext cx="2657837" cy="1083708"/>
            <a:chOff x="6015900" y="670560"/>
            <a:chExt cx="2788466" cy="1083708"/>
          </a:xfrm>
        </p:grpSpPr>
        <p:sp>
          <p:nvSpPr>
            <p:cNvPr id="4" name="Google Shape;1263;p42"/>
            <p:cNvSpPr txBox="1"/>
            <p:nvPr/>
          </p:nvSpPr>
          <p:spPr>
            <a:xfrm>
              <a:off x="6702000" y="670560"/>
              <a:ext cx="2102366" cy="1083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>
                <a:defRPr/>
              </a:pPr>
              <a:r>
                <a:rPr lang="en" kern="0" dirty="0" smtClean="0">
                  <a:solidFill>
                    <a:sysClr val="windowText" lastClr="000000"/>
                  </a:solidFill>
                  <a:latin typeface="Roboto"/>
                  <a:ea typeface="Roboto"/>
                  <a:cs typeface="Roboto"/>
                  <a:sym typeface="Roboto"/>
                </a:rPr>
                <a:t>Nedostatak kapaciteta za izvršenje ugovora (tehnički, ekonomski, kadrovski)</a:t>
              </a:r>
              <a:endParaRPr kern="0" dirty="0" smtClean="0">
                <a:solidFill>
                  <a:sysClr val="windowText" lastClr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" name="Google Shape;1264;p42"/>
            <p:cNvSpPr/>
            <p:nvPr/>
          </p:nvSpPr>
          <p:spPr>
            <a:xfrm>
              <a:off x="6015900" y="1139575"/>
              <a:ext cx="609900" cy="609900"/>
            </a:xfrm>
            <a:prstGeom prst="ellipse">
              <a:avLst/>
            </a:prstGeom>
            <a:solidFill>
              <a:srgbClr val="E8B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defRPr/>
              </a:pPr>
              <a:r>
                <a:rPr lang="en" b="1" kern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b="1" kern="0" smtClea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" name="Google Shape;1265;p42"/>
          <p:cNvGrpSpPr/>
          <p:nvPr/>
        </p:nvGrpSpPr>
        <p:grpSpPr>
          <a:xfrm>
            <a:off x="5451100" y="4016783"/>
            <a:ext cx="2510000" cy="645289"/>
            <a:chOff x="5146300" y="2597888"/>
            <a:chExt cx="2510000" cy="645289"/>
          </a:xfrm>
        </p:grpSpPr>
        <p:sp>
          <p:nvSpPr>
            <p:cNvPr id="7" name="Google Shape;1268;p42"/>
            <p:cNvSpPr txBox="1"/>
            <p:nvPr/>
          </p:nvSpPr>
          <p:spPr>
            <a:xfrm>
              <a:off x="5146300" y="2605951"/>
              <a:ext cx="1824000" cy="637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>
                <a:defRPr/>
              </a:pPr>
              <a:r>
                <a:rPr lang="en" kern="0" dirty="0" smtClean="0">
                  <a:solidFill>
                    <a:sysClr val="windowText" lastClr="000000"/>
                  </a:solidFill>
                  <a:latin typeface="Roboto"/>
                  <a:ea typeface="Roboto"/>
                  <a:cs typeface="Roboto"/>
                  <a:sym typeface="Roboto"/>
                </a:rPr>
                <a:t>Lošiji kvalitet predmeta ugovora, reklamacije</a:t>
              </a:r>
              <a:endParaRPr kern="0" dirty="0" smtClean="0">
                <a:solidFill>
                  <a:sysClr val="windowText" lastClr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" name="Google Shape;1269;p42"/>
            <p:cNvSpPr/>
            <p:nvPr/>
          </p:nvSpPr>
          <p:spPr>
            <a:xfrm>
              <a:off x="7046400" y="2597888"/>
              <a:ext cx="609900" cy="609900"/>
            </a:xfrm>
            <a:prstGeom prst="ellipse">
              <a:avLst/>
            </a:prstGeom>
            <a:solidFill>
              <a:srgbClr val="C79D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defRPr/>
              </a:pPr>
              <a:r>
                <a:rPr lang="en" b="1" kern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b="1" kern="0" smtClea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9" name="Google Shape;1270;p42"/>
          <p:cNvGrpSpPr/>
          <p:nvPr/>
        </p:nvGrpSpPr>
        <p:grpSpPr>
          <a:xfrm>
            <a:off x="6015900" y="5541058"/>
            <a:ext cx="2510100" cy="609913"/>
            <a:chOff x="6015900" y="4122163"/>
            <a:chExt cx="2510100" cy="609913"/>
          </a:xfrm>
        </p:grpSpPr>
        <p:sp>
          <p:nvSpPr>
            <p:cNvPr id="10" name="Google Shape;1273;p42"/>
            <p:cNvSpPr txBox="1"/>
            <p:nvPr/>
          </p:nvSpPr>
          <p:spPr>
            <a:xfrm>
              <a:off x="6702000" y="4333376"/>
              <a:ext cx="18240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>
                <a:defRPr/>
              </a:pPr>
              <a:r>
                <a:rPr lang="en" kern="0" dirty="0" smtClean="0">
                  <a:solidFill>
                    <a:sysClr val="windowText" lastClr="000000"/>
                  </a:solidFill>
                  <a:latin typeface="Roboto"/>
                  <a:ea typeface="Roboto"/>
                  <a:cs typeface="Roboto"/>
                  <a:sym typeface="Roboto"/>
                </a:rPr>
                <a:t>Prekoračenje rokova</a:t>
              </a:r>
              <a:endParaRPr kern="0" dirty="0" smtClean="0">
                <a:solidFill>
                  <a:sysClr val="windowText" lastClr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" name="Google Shape;1274;p42"/>
            <p:cNvSpPr/>
            <p:nvPr/>
          </p:nvSpPr>
          <p:spPr>
            <a:xfrm>
              <a:off x="6015900" y="4122163"/>
              <a:ext cx="609900" cy="609900"/>
            </a:xfrm>
            <a:prstGeom prst="ellipse">
              <a:avLst/>
            </a:prstGeom>
            <a:solidFill>
              <a:srgbClr val="A68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defRPr/>
              </a:pPr>
              <a:r>
                <a:rPr lang="en" b="1" kern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b="1" kern="0" smtClea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2" name="Google Shape;1275;p42"/>
          <p:cNvGrpSpPr/>
          <p:nvPr/>
        </p:nvGrpSpPr>
        <p:grpSpPr>
          <a:xfrm>
            <a:off x="339634" y="2236590"/>
            <a:ext cx="2788466" cy="1083708"/>
            <a:chOff x="339634" y="817695"/>
            <a:chExt cx="2788466" cy="1083708"/>
          </a:xfrm>
        </p:grpSpPr>
        <p:sp>
          <p:nvSpPr>
            <p:cNvPr id="13" name="Google Shape;1278;p42"/>
            <p:cNvSpPr txBox="1"/>
            <p:nvPr/>
          </p:nvSpPr>
          <p:spPr>
            <a:xfrm>
              <a:off x="339634" y="817695"/>
              <a:ext cx="2102366" cy="1083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r>
                <a:rPr lang="en" kern="0" dirty="0" smtClean="0">
                  <a:solidFill>
                    <a:sysClr val="windowText" lastClr="000000"/>
                  </a:solidFill>
                  <a:latin typeface="Roboto"/>
                  <a:ea typeface="Roboto"/>
                  <a:cs typeface="Roboto"/>
                  <a:sym typeface="Roboto"/>
                </a:rPr>
                <a:t>Neadekvatna saradnja, neprihvatanje</a:t>
              </a:r>
              <a:r>
                <a:rPr lang="en" kern="0" dirty="0">
                  <a:solidFill>
                    <a:sysClr val="windowText" lastClr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 kern="0" dirty="0" smtClean="0">
                  <a:solidFill>
                    <a:sysClr val="windowText" lastClr="000000"/>
                  </a:solidFill>
                  <a:latin typeface="Roboto"/>
                  <a:ea typeface="Roboto"/>
                  <a:cs typeface="Roboto"/>
                  <a:sym typeface="Roboto"/>
                </a:rPr>
                <a:t>/ izbjegavanje prijema izvršenja obaveze</a:t>
              </a:r>
              <a:endParaRPr kern="0" dirty="0" smtClean="0">
                <a:solidFill>
                  <a:sysClr val="windowText" lastClr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" name="Google Shape;1279;p42"/>
            <p:cNvSpPr/>
            <p:nvPr/>
          </p:nvSpPr>
          <p:spPr>
            <a:xfrm>
              <a:off x="2518200" y="1139575"/>
              <a:ext cx="609900" cy="609900"/>
            </a:xfrm>
            <a:prstGeom prst="ellipse">
              <a:avLst/>
            </a:prstGeom>
            <a:solidFill>
              <a:srgbClr val="423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defRPr/>
              </a:pPr>
              <a:r>
                <a:rPr lang="en" b="1" kern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06</a:t>
              </a:r>
              <a:endParaRPr b="1" kern="0" smtClea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5" name="Google Shape;1280;p42"/>
          <p:cNvGrpSpPr/>
          <p:nvPr/>
        </p:nvGrpSpPr>
        <p:grpSpPr>
          <a:xfrm>
            <a:off x="1182900" y="4016783"/>
            <a:ext cx="2510100" cy="645289"/>
            <a:chOff x="1487700" y="2597888"/>
            <a:chExt cx="2510100" cy="645289"/>
          </a:xfrm>
        </p:grpSpPr>
        <p:sp>
          <p:nvSpPr>
            <p:cNvPr id="16" name="Google Shape;1283;p42"/>
            <p:cNvSpPr txBox="1"/>
            <p:nvPr/>
          </p:nvSpPr>
          <p:spPr>
            <a:xfrm>
              <a:off x="2173800" y="2605951"/>
              <a:ext cx="1824000" cy="637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r>
                <a:rPr lang="en" kern="0" dirty="0" smtClean="0">
                  <a:solidFill>
                    <a:sysClr val="windowText" lastClr="000000"/>
                  </a:solidFill>
                  <a:latin typeface="Roboto"/>
                  <a:ea typeface="Roboto"/>
                  <a:cs typeface="Roboto"/>
                  <a:sym typeface="Roboto"/>
                </a:rPr>
                <a:t>Viša sila, zakonska ograničenja</a:t>
              </a:r>
              <a:endParaRPr kern="0" dirty="0" smtClean="0">
                <a:solidFill>
                  <a:sysClr val="windowText" lastClr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" name="Google Shape;1284;p42"/>
            <p:cNvSpPr/>
            <p:nvPr/>
          </p:nvSpPr>
          <p:spPr>
            <a:xfrm>
              <a:off x="1487700" y="2597888"/>
              <a:ext cx="609900" cy="609900"/>
            </a:xfrm>
            <a:prstGeom prst="ellipse">
              <a:avLst/>
            </a:prstGeom>
            <a:solidFill>
              <a:srgbClr val="635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defRPr/>
              </a:pPr>
              <a:r>
                <a:rPr lang="en" b="1" kern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05</a:t>
              </a:r>
              <a:endParaRPr b="1" kern="0" smtClea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8" name="Google Shape;1285;p42"/>
          <p:cNvGrpSpPr/>
          <p:nvPr/>
        </p:nvGrpSpPr>
        <p:grpSpPr>
          <a:xfrm>
            <a:off x="339634" y="5541058"/>
            <a:ext cx="2788466" cy="609913"/>
            <a:chOff x="618000" y="4122163"/>
            <a:chExt cx="2510100" cy="609913"/>
          </a:xfrm>
        </p:grpSpPr>
        <p:sp>
          <p:nvSpPr>
            <p:cNvPr id="19" name="Google Shape;1288;p42"/>
            <p:cNvSpPr txBox="1"/>
            <p:nvPr/>
          </p:nvSpPr>
          <p:spPr>
            <a:xfrm>
              <a:off x="618000" y="4333376"/>
              <a:ext cx="18240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r>
                <a:rPr lang="en" kern="0" dirty="0" smtClean="0">
                  <a:solidFill>
                    <a:sysClr val="windowText" lastClr="000000"/>
                  </a:solidFill>
                  <a:latin typeface="Roboto"/>
                  <a:ea typeface="Roboto"/>
                  <a:cs typeface="Roboto"/>
                  <a:sym typeface="Roboto"/>
                </a:rPr>
                <a:t>Nepovoljne izmjene ugovorenih uslova</a:t>
              </a:r>
              <a:endParaRPr kern="0" dirty="0" smtClean="0">
                <a:solidFill>
                  <a:sysClr val="windowText" lastClr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" name="Google Shape;1289;p42"/>
            <p:cNvSpPr/>
            <p:nvPr/>
          </p:nvSpPr>
          <p:spPr>
            <a:xfrm>
              <a:off x="2518200" y="4122163"/>
              <a:ext cx="609900" cy="609900"/>
            </a:xfrm>
            <a:prstGeom prst="ellipse">
              <a:avLst/>
            </a:prstGeom>
            <a:solidFill>
              <a:srgbClr val="846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defRPr/>
              </a:pPr>
              <a:r>
                <a:rPr lang="en" b="1" kern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b="1" kern="0" smtClea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21" name="Google Shape;1290;p42"/>
          <p:cNvSpPr txBox="1"/>
          <p:nvPr/>
        </p:nvSpPr>
        <p:spPr>
          <a:xfrm>
            <a:off x="3514750" y="1488564"/>
            <a:ext cx="2114400" cy="1568706"/>
          </a:xfrm>
          <a:prstGeom prst="rect">
            <a:avLst/>
          </a:prstGeom>
          <a:solidFill>
            <a:srgbClr val="001B5C">
              <a:lumMod val="10000"/>
              <a:lumOff val="9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Rizici: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Dobavljač</a:t>
            </a:r>
            <a:endParaRPr kumimoji="0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2" name="Google Shape;1291;p42"/>
          <p:cNvSpPr/>
          <p:nvPr/>
        </p:nvSpPr>
        <p:spPr>
          <a:xfrm>
            <a:off x="4454377" y="4204134"/>
            <a:ext cx="235500" cy="235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endParaRPr b="1" kern="0" smtClean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23" name="Google Shape;1292;p42"/>
          <p:cNvCxnSpPr>
            <a:stCxn id="22" idx="0"/>
            <a:endCxn id="21" idx="2"/>
          </p:cNvCxnSpPr>
          <p:nvPr/>
        </p:nvCxnSpPr>
        <p:spPr>
          <a:xfrm flipH="1" flipV="1">
            <a:off x="4571950" y="3057270"/>
            <a:ext cx="177" cy="1146864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4" name="Google Shape;1293;p42"/>
          <p:cNvSpPr/>
          <p:nvPr/>
        </p:nvSpPr>
        <p:spPr>
          <a:xfrm>
            <a:off x="4267050" y="5541058"/>
            <a:ext cx="609900" cy="609900"/>
          </a:xfrm>
          <a:prstGeom prst="ellipse">
            <a:avLst/>
          </a:prstGeom>
          <a:solidFill>
            <a:srgbClr val="E8B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endParaRPr b="1" kern="0" smtClean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25" name="Google Shape;1294;p42"/>
          <p:cNvCxnSpPr>
            <a:stCxn id="22" idx="4"/>
            <a:endCxn id="24" idx="0"/>
          </p:cNvCxnSpPr>
          <p:nvPr/>
        </p:nvCxnSpPr>
        <p:spPr>
          <a:xfrm>
            <a:off x="4572127" y="4439634"/>
            <a:ext cx="0" cy="11013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6" name="Google Shape;1295;p42"/>
          <p:cNvGrpSpPr/>
          <p:nvPr/>
        </p:nvGrpSpPr>
        <p:grpSpPr>
          <a:xfrm>
            <a:off x="4409826" y="5684760"/>
            <a:ext cx="323910" cy="322140"/>
            <a:chOff x="-6329100" y="3632100"/>
            <a:chExt cx="293025" cy="291450"/>
          </a:xfrm>
        </p:grpSpPr>
        <p:sp>
          <p:nvSpPr>
            <p:cNvPr id="27" name="Google Shape;1296;p42"/>
            <p:cNvSpPr/>
            <p:nvPr/>
          </p:nvSpPr>
          <p:spPr>
            <a:xfrm>
              <a:off x="-6210700" y="3751600"/>
              <a:ext cx="174625" cy="171950"/>
            </a:xfrm>
            <a:custGeom>
              <a:avLst/>
              <a:gdLst/>
              <a:ahLst/>
              <a:cxnLst/>
              <a:rect l="l" t="t" r="r" b="b"/>
              <a:pathLst>
                <a:path w="6985" h="6878" extrusionOk="0">
                  <a:moveTo>
                    <a:pt x="492" y="0"/>
                  </a:moveTo>
                  <a:cubicBezTo>
                    <a:pt x="219" y="0"/>
                    <a:pt x="0" y="235"/>
                    <a:pt x="85" y="545"/>
                  </a:cubicBezTo>
                  <a:lnTo>
                    <a:pt x="1503" y="5712"/>
                  </a:lnTo>
                  <a:cubicBezTo>
                    <a:pt x="1559" y="5882"/>
                    <a:pt x="1707" y="5984"/>
                    <a:pt x="1856" y="5984"/>
                  </a:cubicBezTo>
                  <a:cubicBezTo>
                    <a:pt x="1956" y="5984"/>
                    <a:pt x="2057" y="5939"/>
                    <a:pt x="2133" y="5838"/>
                  </a:cubicBezTo>
                  <a:lnTo>
                    <a:pt x="2889" y="4735"/>
                  </a:lnTo>
                  <a:lnTo>
                    <a:pt x="3739" y="5712"/>
                  </a:lnTo>
                  <a:lnTo>
                    <a:pt x="4622" y="6594"/>
                  </a:lnTo>
                  <a:cubicBezTo>
                    <a:pt x="4811" y="6783"/>
                    <a:pt x="5086" y="6878"/>
                    <a:pt x="5362" y="6878"/>
                  </a:cubicBezTo>
                  <a:cubicBezTo>
                    <a:pt x="5638" y="6878"/>
                    <a:pt x="5913" y="6783"/>
                    <a:pt x="6102" y="6594"/>
                  </a:cubicBezTo>
                  <a:lnTo>
                    <a:pt x="6575" y="6122"/>
                  </a:lnTo>
                  <a:cubicBezTo>
                    <a:pt x="6984" y="5712"/>
                    <a:pt x="6984" y="5113"/>
                    <a:pt x="6575" y="4672"/>
                  </a:cubicBezTo>
                  <a:lnTo>
                    <a:pt x="4811" y="2814"/>
                  </a:lnTo>
                  <a:lnTo>
                    <a:pt x="5913" y="2058"/>
                  </a:lnTo>
                  <a:cubicBezTo>
                    <a:pt x="6134" y="1900"/>
                    <a:pt x="6102" y="1522"/>
                    <a:pt x="5787" y="1427"/>
                  </a:cubicBezTo>
                  <a:lnTo>
                    <a:pt x="589" y="10"/>
                  </a:lnTo>
                  <a:cubicBezTo>
                    <a:pt x="556" y="3"/>
                    <a:pt x="524" y="0"/>
                    <a:pt x="4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297;p42"/>
            <p:cNvSpPr/>
            <p:nvPr/>
          </p:nvSpPr>
          <p:spPr>
            <a:xfrm>
              <a:off x="-6272400" y="3691975"/>
              <a:ext cx="136300" cy="135500"/>
            </a:xfrm>
            <a:custGeom>
              <a:avLst/>
              <a:gdLst/>
              <a:ahLst/>
              <a:cxnLst/>
              <a:rect l="l" t="t" r="r" b="b"/>
              <a:pathLst>
                <a:path w="5452" h="5420" extrusionOk="0">
                  <a:moveTo>
                    <a:pt x="2742" y="0"/>
                  </a:moveTo>
                  <a:cubicBezTo>
                    <a:pt x="1261" y="0"/>
                    <a:pt x="1" y="1229"/>
                    <a:pt x="1" y="2710"/>
                  </a:cubicBezTo>
                  <a:cubicBezTo>
                    <a:pt x="1" y="4127"/>
                    <a:pt x="1041" y="5293"/>
                    <a:pt x="2427" y="5419"/>
                  </a:cubicBezTo>
                  <a:lnTo>
                    <a:pt x="2112" y="4317"/>
                  </a:lnTo>
                  <a:cubicBezTo>
                    <a:pt x="1482" y="4096"/>
                    <a:pt x="1009" y="3466"/>
                    <a:pt x="1009" y="2741"/>
                  </a:cubicBezTo>
                  <a:cubicBezTo>
                    <a:pt x="1041" y="1765"/>
                    <a:pt x="1828" y="1009"/>
                    <a:pt x="2773" y="1009"/>
                  </a:cubicBezTo>
                  <a:cubicBezTo>
                    <a:pt x="3530" y="1009"/>
                    <a:pt x="4128" y="1481"/>
                    <a:pt x="4349" y="2143"/>
                  </a:cubicBezTo>
                  <a:lnTo>
                    <a:pt x="5451" y="2458"/>
                  </a:lnTo>
                  <a:cubicBezTo>
                    <a:pt x="5294" y="1072"/>
                    <a:pt x="4160" y="0"/>
                    <a:pt x="2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298;p42"/>
            <p:cNvSpPr/>
            <p:nvPr/>
          </p:nvSpPr>
          <p:spPr>
            <a:xfrm>
              <a:off x="-6329100" y="3632100"/>
              <a:ext cx="257575" cy="256025"/>
            </a:xfrm>
            <a:custGeom>
              <a:avLst/>
              <a:gdLst/>
              <a:ahLst/>
              <a:cxnLst/>
              <a:rect l="l" t="t" r="r" b="b"/>
              <a:pathLst>
                <a:path w="10303" h="10241" extrusionOk="0">
                  <a:moveTo>
                    <a:pt x="5136" y="1"/>
                  </a:moveTo>
                  <a:cubicBezTo>
                    <a:pt x="2301" y="1"/>
                    <a:pt x="1" y="2269"/>
                    <a:pt x="1" y="5105"/>
                  </a:cubicBezTo>
                  <a:cubicBezTo>
                    <a:pt x="1" y="7972"/>
                    <a:pt x="2332" y="10240"/>
                    <a:pt x="5136" y="10240"/>
                  </a:cubicBezTo>
                  <a:cubicBezTo>
                    <a:pt x="5262" y="10240"/>
                    <a:pt x="5356" y="10240"/>
                    <a:pt x="5451" y="10177"/>
                  </a:cubicBezTo>
                  <a:lnTo>
                    <a:pt x="4978" y="8444"/>
                  </a:lnTo>
                  <a:cubicBezTo>
                    <a:pt x="4959" y="8445"/>
                    <a:pt x="4940" y="8445"/>
                    <a:pt x="4921" y="8445"/>
                  </a:cubicBezTo>
                  <a:cubicBezTo>
                    <a:pt x="3089" y="8445"/>
                    <a:pt x="1639" y="6945"/>
                    <a:pt x="1639" y="5105"/>
                  </a:cubicBezTo>
                  <a:cubicBezTo>
                    <a:pt x="1639" y="3214"/>
                    <a:pt x="3151" y="1702"/>
                    <a:pt x="5073" y="1702"/>
                  </a:cubicBezTo>
                  <a:cubicBezTo>
                    <a:pt x="6900" y="1702"/>
                    <a:pt x="8412" y="3151"/>
                    <a:pt x="8475" y="4979"/>
                  </a:cubicBezTo>
                  <a:lnTo>
                    <a:pt x="10208" y="5451"/>
                  </a:lnTo>
                  <a:cubicBezTo>
                    <a:pt x="10303" y="4002"/>
                    <a:pt x="9799" y="2553"/>
                    <a:pt x="8759" y="1482"/>
                  </a:cubicBezTo>
                  <a:cubicBezTo>
                    <a:pt x="7782" y="505"/>
                    <a:pt x="6522" y="1"/>
                    <a:pt x="5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30" name="Google Shape;1299;p42"/>
          <p:cNvCxnSpPr>
            <a:stCxn id="5" idx="4"/>
            <a:endCxn id="8" idx="0"/>
          </p:cNvCxnSpPr>
          <p:nvPr/>
        </p:nvCxnSpPr>
        <p:spPr>
          <a:xfrm rot="16200000" flipH="1">
            <a:off x="6557151" y="2917783"/>
            <a:ext cx="848413" cy="134958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666666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31" name="Google Shape;1300;p42"/>
          <p:cNvCxnSpPr>
            <a:stCxn id="8" idx="4"/>
            <a:endCxn id="11" idx="0"/>
          </p:cNvCxnSpPr>
          <p:nvPr/>
        </p:nvCxnSpPr>
        <p:spPr>
          <a:xfrm rot="5400000">
            <a:off x="6531300" y="4416233"/>
            <a:ext cx="914400" cy="13353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rgbClr val="666666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32" name="Google Shape;1301;p42"/>
          <p:cNvCxnSpPr>
            <a:stCxn id="20" idx="0"/>
            <a:endCxn id="17" idx="4"/>
          </p:cNvCxnSpPr>
          <p:nvPr/>
        </p:nvCxnSpPr>
        <p:spPr>
          <a:xfrm rot="16200000" flipV="1">
            <a:off x="1681404" y="4433130"/>
            <a:ext cx="914375" cy="130148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666666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33" name="Google Shape;1302;p42"/>
          <p:cNvCxnSpPr>
            <a:stCxn id="17" idx="0"/>
            <a:endCxn id="14" idx="4"/>
          </p:cNvCxnSpPr>
          <p:nvPr/>
        </p:nvCxnSpPr>
        <p:spPr>
          <a:xfrm rot="-5400000">
            <a:off x="1731300" y="2924933"/>
            <a:ext cx="848400" cy="13353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rgbClr val="666666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34" name="Google Shape;1303;p42"/>
          <p:cNvCxnSpPr>
            <a:stCxn id="11" idx="2"/>
            <a:endCxn id="24" idx="6"/>
          </p:cNvCxnSpPr>
          <p:nvPr/>
        </p:nvCxnSpPr>
        <p:spPr>
          <a:xfrm flipH="1">
            <a:off x="4876800" y="5846008"/>
            <a:ext cx="1139100" cy="6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5" name="Google Shape;1304;p42"/>
          <p:cNvCxnSpPr>
            <a:stCxn id="24" idx="2"/>
            <a:endCxn id="20" idx="6"/>
          </p:cNvCxnSpPr>
          <p:nvPr/>
        </p:nvCxnSpPr>
        <p:spPr>
          <a:xfrm rot="10800000">
            <a:off x="3128100" y="5846008"/>
            <a:ext cx="1138950" cy="12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666666"/>
            </a:solidFill>
            <a:prstDash val="dash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1117510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99;p39"/>
          <p:cNvSpPr txBox="1">
            <a:spLocks/>
          </p:cNvSpPr>
          <p:nvPr/>
        </p:nvSpPr>
        <p:spPr>
          <a:xfrm>
            <a:off x="1124700" y="2665739"/>
            <a:ext cx="6894600" cy="3274423"/>
          </a:xfrm>
          <a:prstGeom prst="rect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layfair Display"/>
              <a:buNone/>
              <a:defRPr sz="74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layfair Display"/>
              <a:buNone/>
              <a:defRPr sz="9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layfair Display"/>
              <a:buNone/>
              <a:defRPr sz="9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layfair Display"/>
              <a:buNone/>
              <a:defRPr sz="9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layfair Display"/>
              <a:buNone/>
              <a:defRPr sz="9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layfair Display"/>
              <a:buNone/>
              <a:defRPr sz="9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layfair Display"/>
              <a:buNone/>
              <a:defRPr sz="9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layfair Display"/>
              <a:buNone/>
              <a:defRPr sz="9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layfair Display"/>
              <a:buNone/>
              <a:defRPr sz="9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Playfair Display"/>
              <a:buNone/>
              <a:tabLst/>
              <a:defRPr/>
            </a:pPr>
            <a:r>
              <a:rPr kumimoji="0" lang="sr-Latn-RS" sz="2400" b="1" i="0" u="none" strike="noStrike" kern="0" cap="none" spc="0" normalizeH="0" baseline="0" noProof="0" smtClean="0">
                <a:ln>
                  <a:noFill/>
                </a:ln>
                <a:solidFill>
                  <a:srgbClr val="001B5C"/>
                </a:solidFill>
                <a:effectLst/>
                <a:uLnTx/>
                <a:uFillTx/>
                <a:latin typeface="Playfair Display"/>
                <a:sym typeface="Playfair Display"/>
              </a:rPr>
              <a:t>Prilikom dodjele ugovora o nabavci, CIJENA navedena u najpovoljnijoj ponudi, kao i USLOVI UTVRĐENI U TD, </a:t>
            </a:r>
            <a:r>
              <a:rPr kumimoji="0" lang="sr-Latn-RS" sz="24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layfair Display"/>
                <a:sym typeface="Playfair Display"/>
              </a:rPr>
              <a:t>NE MOGU SE MIJENJATI.</a:t>
            </a:r>
            <a:br>
              <a:rPr kumimoji="0" lang="sr-Latn-RS" sz="24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layfair Display"/>
                <a:sym typeface="Playfair Display"/>
              </a:rPr>
            </a:br>
            <a:r>
              <a:rPr kumimoji="0" lang="sr-Latn-RS" sz="24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layfair Display"/>
                <a:sym typeface="Playfair Display"/>
              </a:rPr>
              <a:t/>
            </a:r>
            <a:br>
              <a:rPr kumimoji="0" lang="sr-Latn-RS" sz="24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layfair Display"/>
                <a:sym typeface="Playfair Display"/>
              </a:rPr>
            </a:br>
            <a:r>
              <a:rPr kumimoji="0" lang="sr-Latn-RS" sz="20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Izuzetno, ako se u TD predviđa odredba o promjenjivosti cijena sa objektivno utvrđenim pravilima o promjenjivosti cijene, takva odredba se unosi u ugovor.</a:t>
            </a:r>
            <a:endParaRPr kumimoji="0" lang="sr-Latn-RS" sz="2400" b="1" i="0" u="none" strike="noStrike" kern="0" cap="none" spc="0" normalizeH="0" baseline="0" noProof="0" dirty="0">
              <a:ln>
                <a:noFill/>
              </a:ln>
              <a:solidFill>
                <a:srgbClr val="001B5C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3" name="Google Shape;500;p39"/>
          <p:cNvSpPr txBox="1">
            <a:spLocks/>
          </p:cNvSpPr>
          <p:nvPr/>
        </p:nvSpPr>
        <p:spPr>
          <a:xfrm>
            <a:off x="1124700" y="1802660"/>
            <a:ext cx="6894600" cy="723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kinson Hyperlegible"/>
              <a:buNone/>
              <a:def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kinson Hyperlegible"/>
              <a:buNone/>
              <a:def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kinson Hyperlegible"/>
              <a:buNone/>
              <a:def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kinson Hyperlegible"/>
              <a:buNone/>
              <a:def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kinson Hyperlegible"/>
              <a:buNone/>
              <a:def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kinson Hyperlegible"/>
              <a:buNone/>
              <a:def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kinson Hyperlegible"/>
              <a:buNone/>
              <a:def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kinson Hyperlegible"/>
              <a:buNone/>
              <a:def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tkinson Hyperlegible"/>
              <a:buNone/>
              <a:def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tkinson Hyperlegible"/>
              <a:buNone/>
              <a:tabLst/>
              <a:defRPr/>
            </a:pPr>
            <a:r>
              <a:rPr kumimoji="0" lang="sr-Latn-R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IZMJENE UGOVORA</a:t>
            </a:r>
            <a:endParaRPr kumimoji="0" lang="sr-Latn-R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</p:txBody>
      </p:sp>
      <p:grpSp>
        <p:nvGrpSpPr>
          <p:cNvPr id="4" name="Google Shape;501;p39"/>
          <p:cNvGrpSpPr/>
          <p:nvPr/>
        </p:nvGrpSpPr>
        <p:grpSpPr>
          <a:xfrm>
            <a:off x="6092156" y="4563393"/>
            <a:ext cx="3460054" cy="1983215"/>
            <a:chOff x="5840492" y="3042275"/>
            <a:chExt cx="3711707" cy="2127456"/>
          </a:xfrm>
        </p:grpSpPr>
        <p:pic>
          <p:nvPicPr>
            <p:cNvPr id="5" name="Google Shape;502;p39"/>
            <p:cNvPicPr preferRelativeResize="0"/>
            <p:nvPr/>
          </p:nvPicPr>
          <p:blipFill rotWithShape="1">
            <a:blip r:embed="rId2">
              <a:alphaModFix/>
            </a:blip>
            <a:srcRect l="5517" t="-5104" b="30035"/>
            <a:stretch/>
          </p:blipFill>
          <p:spPr>
            <a:xfrm>
              <a:off x="6270650" y="3042281"/>
              <a:ext cx="2873350" cy="212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503;p39"/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>
              <a:off x="6270650" y="4058900"/>
              <a:ext cx="1965300" cy="109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504;p39"/>
            <p:cNvPicPr preferRelativeResize="0"/>
            <p:nvPr/>
          </p:nvPicPr>
          <p:blipFill rotWithShape="1">
            <a:blip r:embed="rId2">
              <a:alphaModFix/>
            </a:blip>
            <a:srcRect t="4102" b="50813"/>
            <a:stretch/>
          </p:blipFill>
          <p:spPr>
            <a:xfrm>
              <a:off x="6957325" y="4058905"/>
              <a:ext cx="2594875" cy="109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505;p39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>
              <a:off x="6957313" y="4407050"/>
              <a:ext cx="1651475" cy="762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506;p39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>
              <a:off x="5840492" y="4604000"/>
              <a:ext cx="1224986" cy="565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507;p39"/>
            <p:cNvPicPr preferRelativeResize="0"/>
            <p:nvPr/>
          </p:nvPicPr>
          <p:blipFill rotWithShape="1">
            <a:blip r:embed="rId2">
              <a:alphaModFix/>
            </a:blip>
            <a:srcRect l="5518" t="-5104" r="50852" b="30035"/>
            <a:stretch/>
          </p:blipFill>
          <p:spPr>
            <a:xfrm>
              <a:off x="7817175" y="3042275"/>
              <a:ext cx="1326825" cy="2127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oogle Shape;508;p39"/>
          <p:cNvGrpSpPr/>
          <p:nvPr/>
        </p:nvGrpSpPr>
        <p:grpSpPr>
          <a:xfrm>
            <a:off x="-1" y="1371247"/>
            <a:ext cx="2932065" cy="1905885"/>
            <a:chOff x="-8" y="-5599"/>
            <a:chExt cx="3281550" cy="2133055"/>
          </a:xfrm>
        </p:grpSpPr>
        <p:grpSp>
          <p:nvGrpSpPr>
            <p:cNvPr id="12" name="Google Shape;509;p39"/>
            <p:cNvGrpSpPr/>
            <p:nvPr/>
          </p:nvGrpSpPr>
          <p:grpSpPr>
            <a:xfrm>
              <a:off x="-8" y="0"/>
              <a:ext cx="3281550" cy="2127456"/>
              <a:chOff x="-8" y="0"/>
              <a:chExt cx="3281550" cy="2127456"/>
            </a:xfrm>
          </p:grpSpPr>
          <p:pic>
            <p:nvPicPr>
              <p:cNvPr id="14" name="Google Shape;510;p39"/>
              <p:cNvPicPr preferRelativeResize="0"/>
              <p:nvPr/>
            </p:nvPicPr>
            <p:blipFill rotWithShape="1">
              <a:blip r:embed="rId2">
                <a:alphaModFix/>
              </a:blip>
              <a:srcRect l="5517" t="-5104" b="30035"/>
              <a:stretch/>
            </p:blipFill>
            <p:spPr>
              <a:xfrm rot="10800000">
                <a:off x="408192" y="0"/>
                <a:ext cx="2873350" cy="2127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Google Shape;511;p39"/>
              <p:cNvPicPr preferRelativeResize="0"/>
              <p:nvPr/>
            </p:nvPicPr>
            <p:blipFill rotWithShape="1">
              <a:blip r:embed="rId3">
                <a:alphaModFix/>
              </a:blip>
              <a:srcRect l="11254" r="13011" b="50881"/>
              <a:stretch/>
            </p:blipFill>
            <p:spPr>
              <a:xfrm rot="10800000">
                <a:off x="1316242" y="20631"/>
                <a:ext cx="1965300" cy="1090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Google Shape;512;p39"/>
              <p:cNvPicPr preferRelativeResize="0"/>
              <p:nvPr/>
            </p:nvPicPr>
            <p:blipFill rotWithShape="1">
              <a:blip r:embed="rId2">
                <a:alphaModFix/>
              </a:blip>
              <a:srcRect t="4102" b="50813"/>
              <a:stretch/>
            </p:blipFill>
            <p:spPr>
              <a:xfrm rot="10800000">
                <a:off x="-8" y="20626"/>
                <a:ext cx="2594875" cy="1090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Google Shape;513;p39"/>
              <p:cNvPicPr preferRelativeResize="0"/>
              <p:nvPr/>
            </p:nvPicPr>
            <p:blipFill rotWithShape="1">
              <a:blip r:embed="rId2">
                <a:alphaModFix/>
              </a:blip>
              <a:srcRect l="5518" t="-5104" r="50852" b="30035"/>
              <a:stretch/>
            </p:blipFill>
            <p:spPr>
              <a:xfrm rot="10800000">
                <a:off x="408192" y="6"/>
                <a:ext cx="1326825" cy="2127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Google Shape;514;p39"/>
              <p:cNvPicPr preferRelativeResize="0"/>
              <p:nvPr/>
            </p:nvPicPr>
            <p:blipFill rotWithShape="1">
              <a:blip r:embed="rId4">
                <a:alphaModFix/>
              </a:blip>
              <a:srcRect b="50443"/>
              <a:stretch/>
            </p:blipFill>
            <p:spPr>
              <a:xfrm rot="10800000">
                <a:off x="5" y="6"/>
                <a:ext cx="1651475" cy="762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Google Shape;515;p39"/>
              <p:cNvPicPr preferRelativeResize="0"/>
              <p:nvPr/>
            </p:nvPicPr>
            <p:blipFill rotWithShape="1">
              <a:blip r:embed="rId4">
                <a:alphaModFix/>
              </a:blip>
              <a:srcRect b="50443"/>
              <a:stretch/>
            </p:blipFill>
            <p:spPr>
              <a:xfrm rot="10800000">
                <a:off x="5" y="682393"/>
                <a:ext cx="1651475" cy="762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" name="Google Shape;516;p39"/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 rot="10800000">
              <a:off x="809424" y="-5599"/>
              <a:ext cx="1611750" cy="8940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421148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0000" y="1516958"/>
            <a:ext cx="7704000" cy="572700"/>
          </a:xfrm>
          <a:prstGeom prst="rect">
            <a:avLst/>
          </a:prstGeom>
          <a:noFill/>
          <a:ln>
            <a:solidFill>
              <a:srgbClr val="000000">
                <a:lumMod val="65000"/>
                <a:lumOff val="35000"/>
              </a:srgbClr>
            </a:solidFill>
            <a:prstDash val="sysDot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layfair Display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Član 75. stav 5) ZJN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81" y="2366443"/>
            <a:ext cx="8437703" cy="432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904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09" y="1485465"/>
            <a:ext cx="8638781" cy="460897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2807850" y="2596157"/>
            <a:ext cx="0" cy="4031673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4" name="Straight Connector 3"/>
          <p:cNvCxnSpPr/>
          <p:nvPr/>
        </p:nvCxnSpPr>
        <p:spPr>
          <a:xfrm flipH="1">
            <a:off x="6035964" y="2596157"/>
            <a:ext cx="0" cy="4031673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1168218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00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26521" y="2735913"/>
            <a:ext cx="2929432" cy="2956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01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1343" y="2735913"/>
            <a:ext cx="2929432" cy="2956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02;p48"/>
          <p:cNvPicPr preferRelativeResize="0"/>
          <p:nvPr/>
        </p:nvPicPr>
        <p:blipFill rotWithShape="1">
          <a:blip r:embed="rId2">
            <a:alphaModFix/>
          </a:blip>
          <a:srcRect b="26831"/>
          <a:stretch/>
        </p:blipFill>
        <p:spPr>
          <a:xfrm>
            <a:off x="2453125" y="2735914"/>
            <a:ext cx="4143110" cy="30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05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50972" y="3779677"/>
            <a:ext cx="1641074" cy="1656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0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325" y="3239770"/>
            <a:ext cx="1580562" cy="1595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0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5586" y="2897162"/>
            <a:ext cx="1774672" cy="179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368" y="2153207"/>
            <a:ext cx="8669263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93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1705095"/>
            <a:ext cx="7886700" cy="742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Izvršenje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izmjene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ugovora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o JN</a:t>
            </a:r>
            <a:endParaRPr kumimoji="0" lang="sr-Latn-R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28650" y="2729774"/>
            <a:ext cx="7886700" cy="358986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ZJN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nije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precizno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regulisao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mogućnosti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izmjene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ugovora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o JN,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niti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je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propisao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opšta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pravila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o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izmjenama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ugovora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, pa je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ovo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pitanje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prepušteno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tumačenju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i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pravnoj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praksi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; </a:t>
            </a:r>
            <a:endParaRPr lang="sr-Cyrl-RS" sz="2600" dirty="0" smtClean="0">
              <a:solidFill>
                <a:sysClr val="windowText" lastClr="000000"/>
              </a:solidFill>
              <a:latin typeface="Calibri Light" panose="020F0302020204030204"/>
              <a:sym typeface="Arial"/>
            </a:endParaRPr>
          </a:p>
          <a:p>
            <a:pPr algn="just">
              <a:defRPr/>
            </a:pP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Primjena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mnogih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odredbi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ZOO u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dijelu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izmjene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ugovorenih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uslova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i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olakšavanja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ispunjenja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ugovora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nije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u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skladu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sa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načelima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i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prirodom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postupka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JN</a:t>
            </a:r>
            <a:r>
              <a:rPr lang="sr-Cyrl-R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;</a:t>
            </a:r>
          </a:p>
          <a:p>
            <a:pPr algn="just">
              <a:defRPr/>
            </a:pP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Po ZJN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izmjene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su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dopuštene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u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pogledu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usklađivanja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cijena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(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ako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je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promjenjivost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cijena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predviđena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TD)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i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u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pogledu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povećanja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vrijednosti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nabavke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usljed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nepredviđenih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okolnosti</a:t>
            </a:r>
            <a:r>
              <a:rPr lang="en-US" sz="2600" dirty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;</a:t>
            </a:r>
            <a:endParaRPr lang="sr-Cyrl-RS" sz="2600" dirty="0" smtClean="0">
              <a:solidFill>
                <a:sysClr val="windowText" lastClr="000000"/>
              </a:solidFill>
              <a:latin typeface="Calibri Light" panose="020F0302020204030204"/>
              <a:sym typeface="Arial"/>
            </a:endParaRPr>
          </a:p>
          <a:p>
            <a:pPr algn="just">
              <a:defRPr/>
            </a:pP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U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pogledu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nabavke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dodatnih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roba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,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usluga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,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radova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,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predviđa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se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mogućnost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primjene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PP bez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objave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obavještenja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o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nabavci</a:t>
            </a:r>
            <a:r>
              <a:rPr lang="sr-Cyrl-R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;</a:t>
            </a:r>
          </a:p>
          <a:p>
            <a:pPr algn="just">
              <a:defRPr/>
            </a:pP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Bitne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izmjene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ugovora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o JN (one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koje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mijenjaju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karakter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i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prirodu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ugovora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) bi se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mogle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smatrati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nedopuštenim</a:t>
            </a:r>
            <a:r>
              <a:rPr lang="en-U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izmjenama</a:t>
            </a:r>
            <a:r>
              <a:rPr lang="sr-Cyrl-RS" sz="26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sr-Latn-RS" dirty="0">
              <a:solidFill>
                <a:sysClr val="windowText" lastClr="000000"/>
              </a:solidFill>
              <a:latin typeface="Calibri Light" panose="020F030202020403020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0392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1137129"/>
            <a:ext cx="7886700" cy="1141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Pravna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priroda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ugovora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javnoj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nabavci</a:t>
            </a:r>
            <a:endParaRPr kumimoji="0" lang="sr-Latn-R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00721" y="2183054"/>
            <a:ext cx="4069275" cy="427423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Ugovor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građanskog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prava</a:t>
            </a: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r-Cyrl-RS" sz="13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Ugovor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o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javnoj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nabavci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zaključuje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se u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skladu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zakonima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o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obligacionim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odnosima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u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BiH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Na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odgovornost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ugovornih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strana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za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ispunjenje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obaveza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iz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ugovora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o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javnoj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nabavci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primjenjuju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se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odgovarajuće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odredbe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ZOO.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Svaki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od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učesnika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postupka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JN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koji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je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pretrpio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štete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zbog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povrede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ZJN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ima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mogućnost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da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pokrene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postupak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za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ostvarivanje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prava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na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naknadu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štete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zbog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izmakle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dobiti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pred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nadležnim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sudom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,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prema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opštim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propisima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o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naknadi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štete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Privatni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interesi</a:t>
            </a:r>
            <a:endParaRPr kumimoji="0" lang="sr-Cyrl-R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Sloboda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uređivanja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ugovornih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odnosa</a:t>
            </a:r>
            <a:endParaRPr kumimoji="0" lang="sr-Cyrl-R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Ugovarači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mogu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biti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fizička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pravna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lica</a:t>
            </a:r>
            <a:endParaRPr kumimoji="0" lang="sr-Latn-R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88778" y="2193571"/>
            <a:ext cx="4354500" cy="4263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Upravni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ugovor</a:t>
            </a: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r-Cyrl-RS" sz="13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Na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postupak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pred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KRŽ-om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koji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nije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uređen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odredbama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ZJN,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primjeniće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se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odredbe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ZUP-a.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postupku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pravne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zaštite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KRŽ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može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poništiti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ugovor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o JN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ili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OS u ZJN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definisanim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okolnostima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UO je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obavezan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da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objavi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na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portal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osnovne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elemente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ugovora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sve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izmjene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ugovora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do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kojih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dođe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u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toku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njegove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realizacije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Cilj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ugovora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zadovoljavanje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javnog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interesa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Zaključivanje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izvršavanje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ugovora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uređeno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I ZJN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Ugovorne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strane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UO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dobavljač</a:t>
            </a:r>
            <a:endParaRPr kumimoji="0" lang="sr-Latn-R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99670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8;p36"/>
          <p:cNvSpPr txBox="1">
            <a:spLocks/>
          </p:cNvSpPr>
          <p:nvPr/>
        </p:nvSpPr>
        <p:spPr>
          <a:xfrm>
            <a:off x="720000" y="187431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layfair Display"/>
              <a:buNone/>
              <a:tabLst/>
              <a:defRPr/>
            </a:pPr>
            <a:r>
              <a:rPr kumimoji="0" lang="sr-Latn-RS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IZMJENE UGOVORA</a:t>
            </a:r>
            <a:endParaRPr kumimoji="0" lang="sr-Latn-R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3" name="Google Shape;429;p36"/>
          <p:cNvSpPr txBox="1">
            <a:spLocks/>
          </p:cNvSpPr>
          <p:nvPr/>
        </p:nvSpPr>
        <p:spPr>
          <a:xfrm>
            <a:off x="796200" y="3137283"/>
            <a:ext cx="2397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tkinson Hyperlegible"/>
              <a:buNone/>
              <a:tabLst/>
              <a:defRPr/>
            </a:pPr>
            <a: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TD sadži odredbu o promjeni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tkinson Hyperlegible"/>
              <a:buNone/>
              <a:tabLst/>
              <a:defRPr/>
            </a:pPr>
            <a: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TD ne sadrži odredbu o promjeni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tkinson Hyperlegible"/>
              <a:buNone/>
              <a:tabLst/>
              <a:defRPr/>
            </a:pPr>
            <a: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Uslovi iz člana 75. stav 5) ZJN</a:t>
            </a:r>
            <a:endParaRPr kumimoji="0" lang="sr-Latn-R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</p:txBody>
      </p:sp>
      <p:sp>
        <p:nvSpPr>
          <p:cNvPr id="4" name="Google Shape;430;p36"/>
          <p:cNvSpPr txBox="1">
            <a:spLocks/>
          </p:cNvSpPr>
          <p:nvPr/>
        </p:nvSpPr>
        <p:spPr>
          <a:xfrm>
            <a:off x="3373350" y="3137283"/>
            <a:ext cx="2397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tkinson Hyperlegible"/>
              <a:buNone/>
              <a:tabLst/>
              <a:defRPr/>
            </a:pPr>
            <a:r>
              <a:rPr kumimoji="0" lang="pl-P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Rok je bitan elemenat ugovora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tkinson Hyperlegible"/>
              <a:buNone/>
              <a:tabLst/>
              <a:defRPr/>
            </a:pPr>
            <a:r>
              <a:rPr kumimoji="0" lang="pl-P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Rok nije bitan elemenat ugovora</a:t>
            </a:r>
            <a:endParaRPr kumimoji="0" lang="pl-PL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</p:txBody>
      </p:sp>
      <p:sp>
        <p:nvSpPr>
          <p:cNvPr id="5" name="Google Shape;431;p36"/>
          <p:cNvSpPr txBox="1">
            <a:spLocks/>
          </p:cNvSpPr>
          <p:nvPr/>
        </p:nvSpPr>
        <p:spPr>
          <a:xfrm>
            <a:off x="796200" y="4925325"/>
            <a:ext cx="2397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tkinson Hyperlegible"/>
              <a:buNone/>
              <a:tabLst/>
              <a:defRPr/>
            </a:pPr>
            <a:r>
              <a:rPr kumimoji="0" lang="pl-P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Plaćanje u kraćem roku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tkinson Hyperlegible"/>
              <a:buNone/>
              <a:tabLst/>
              <a:defRPr/>
            </a:pPr>
            <a:r>
              <a:rPr kumimoji="0" lang="pl-P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Plaćanje u dužem roku od predviđenog</a:t>
            </a:r>
            <a:endParaRPr kumimoji="0" lang="pl-PL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</p:txBody>
      </p:sp>
      <p:sp>
        <p:nvSpPr>
          <p:cNvPr id="6" name="Google Shape;432;p36"/>
          <p:cNvSpPr txBox="1">
            <a:spLocks/>
          </p:cNvSpPr>
          <p:nvPr/>
        </p:nvSpPr>
        <p:spPr>
          <a:xfrm>
            <a:off x="3373350" y="4925325"/>
            <a:ext cx="2397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tkinson Hyperlegible"/>
              <a:buNone/>
              <a:tabLst/>
              <a:defRPr/>
            </a:pPr>
            <a: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Drugi privredni subjekt, a ne dobavljač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tkinson Hyperlegible"/>
              <a:buNone/>
              <a:tabLst/>
              <a:defRPr/>
            </a:pPr>
            <a: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Promjene usljed pravnog sljedbeništva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tkinson Hyperlegible"/>
              <a:buNone/>
              <a:tabLst/>
              <a:defRPr/>
            </a:pPr>
            <a: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Promjene podizvođača</a:t>
            </a:r>
            <a:endParaRPr kumimoji="0" lang="sr-Latn-R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</p:txBody>
      </p:sp>
      <p:sp>
        <p:nvSpPr>
          <p:cNvPr id="7" name="Google Shape;433;p36"/>
          <p:cNvSpPr txBox="1">
            <a:spLocks/>
          </p:cNvSpPr>
          <p:nvPr/>
        </p:nvSpPr>
        <p:spPr>
          <a:xfrm>
            <a:off x="796200" y="2671087"/>
            <a:ext cx="23952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ebas Neue"/>
              <a:buNone/>
              <a:tabLst/>
              <a:defRPr/>
            </a:pPr>
            <a:r>
              <a:rPr kumimoji="0" lang="sr-Latn-R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CIJENA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8" name="Google Shape;434;p36"/>
          <p:cNvSpPr txBox="1">
            <a:spLocks/>
          </p:cNvSpPr>
          <p:nvPr/>
        </p:nvSpPr>
        <p:spPr>
          <a:xfrm>
            <a:off x="3373350" y="2671087"/>
            <a:ext cx="23952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ebas Neue"/>
              <a:buNone/>
              <a:tabLst/>
              <a:defRPr/>
            </a:pPr>
            <a:r>
              <a:rPr kumimoji="0" lang="sr-Latn-R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ROK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9" name="Google Shape;435;p36"/>
          <p:cNvSpPr txBox="1">
            <a:spLocks/>
          </p:cNvSpPr>
          <p:nvPr/>
        </p:nvSpPr>
        <p:spPr>
          <a:xfrm>
            <a:off x="5950500" y="2671087"/>
            <a:ext cx="23952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ebas Neue"/>
              <a:buNone/>
              <a:tabLst/>
              <a:defRPr/>
            </a:pPr>
            <a:r>
              <a:rPr kumimoji="0" lang="sr-Latn-R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PREDMET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10" name="Google Shape;436;p36"/>
          <p:cNvSpPr txBox="1">
            <a:spLocks/>
          </p:cNvSpPr>
          <p:nvPr/>
        </p:nvSpPr>
        <p:spPr>
          <a:xfrm>
            <a:off x="5950499" y="3137283"/>
            <a:ext cx="2845157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tkinson Hyperlegible"/>
              <a:buNone/>
              <a:tabLst/>
              <a:defRPr/>
            </a:pPr>
            <a: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Izmjena količine: manja ili veća količina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tkinson Hyperlegible"/>
              <a:buNone/>
              <a:tabLst/>
              <a:defRPr/>
            </a:pPr>
            <a: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Isti predmet drukčijih karakteristika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tkinson Hyperlegible"/>
              <a:buNone/>
              <a:tabLst/>
              <a:defRPr/>
            </a:pPr>
            <a: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Drugi predmet</a:t>
            </a:r>
            <a:endParaRPr kumimoji="0" lang="sr-Latn-R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</p:txBody>
      </p:sp>
      <p:sp>
        <p:nvSpPr>
          <p:cNvPr id="11" name="Google Shape;437;p36"/>
          <p:cNvSpPr txBox="1">
            <a:spLocks/>
          </p:cNvSpPr>
          <p:nvPr/>
        </p:nvSpPr>
        <p:spPr>
          <a:xfrm>
            <a:off x="5950500" y="4925325"/>
            <a:ext cx="2397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tkinson Hyperlegible"/>
              <a:buNone/>
              <a:tabLst/>
              <a:defRPr/>
            </a:pPr>
            <a: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Drugi privredni subjekt, a ne UO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tkinson Hyperlegible"/>
              <a:buNone/>
              <a:tabLst/>
              <a:defRPr/>
            </a:pPr>
            <a: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Promjene usljed pravnog sljedbeništva</a:t>
            </a:r>
            <a:endParaRPr kumimoji="0" lang="sr-Latn-R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</p:txBody>
      </p:sp>
      <p:sp>
        <p:nvSpPr>
          <p:cNvPr id="12" name="Google Shape;438;p36"/>
          <p:cNvSpPr txBox="1">
            <a:spLocks/>
          </p:cNvSpPr>
          <p:nvPr/>
        </p:nvSpPr>
        <p:spPr>
          <a:xfrm>
            <a:off x="796200" y="4459127"/>
            <a:ext cx="23952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ebas Neue"/>
              <a:buNone/>
              <a:tabLst/>
              <a:defRPr/>
            </a:pPr>
            <a:r>
              <a:rPr kumimoji="0" lang="sr-Latn-R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USLOVI PLAĆANJA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13" name="Google Shape;439;p36"/>
          <p:cNvSpPr txBox="1">
            <a:spLocks/>
          </p:cNvSpPr>
          <p:nvPr/>
        </p:nvSpPr>
        <p:spPr>
          <a:xfrm>
            <a:off x="3373350" y="4459127"/>
            <a:ext cx="23952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ebas Neue"/>
              <a:buNone/>
              <a:tabLst/>
              <a:defRPr/>
            </a:pPr>
            <a:r>
              <a:rPr kumimoji="0" lang="sr-Latn-R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DOBAVLJAČ/ PODIZVOĐAČ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14" name="Google Shape;440;p36"/>
          <p:cNvSpPr txBox="1">
            <a:spLocks/>
          </p:cNvSpPr>
          <p:nvPr/>
        </p:nvSpPr>
        <p:spPr>
          <a:xfrm>
            <a:off x="5950500" y="4459127"/>
            <a:ext cx="23952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ebas Neue"/>
              <a:buNone/>
              <a:tabLst/>
              <a:defRPr/>
            </a:pPr>
            <a:r>
              <a:rPr kumimoji="0" lang="sr-Latn-R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UGOVORNI ORGAN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9572759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4;p41"/>
          <p:cNvSpPr txBox="1">
            <a:spLocks/>
          </p:cNvSpPr>
          <p:nvPr/>
        </p:nvSpPr>
        <p:spPr>
          <a:xfrm>
            <a:off x="3150269" y="5167558"/>
            <a:ext cx="5070662" cy="1109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udea"/>
              <a:buNone/>
              <a:defRPr sz="3000" b="1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Gudea"/>
              <a:buNone/>
              <a:tabLst/>
              <a:defRPr/>
            </a:pPr>
            <a:endParaRPr kumimoji="0" lang="sr-Cyrl-RS" sz="3000" b="1" i="0" u="none" strike="noStrike" kern="0" cap="none" spc="0" normalizeH="0" baseline="0" noProof="0" dirty="0" smtClean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Gudea"/>
              <a:sym typeface="Gudea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Gudea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Izmjena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cijene</a:t>
            </a:r>
            <a:endParaRPr kumimoji="0" lang="sr-Cyrl-RS" sz="30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Gudea"/>
              <a:sym typeface="Gudea"/>
            </a:endParaRPr>
          </a:p>
        </p:txBody>
      </p:sp>
      <p:sp>
        <p:nvSpPr>
          <p:cNvPr id="3" name="Google Shape;305;p41"/>
          <p:cNvSpPr txBox="1">
            <a:spLocks/>
          </p:cNvSpPr>
          <p:nvPr/>
        </p:nvSpPr>
        <p:spPr>
          <a:xfrm>
            <a:off x="716158" y="1515451"/>
            <a:ext cx="7580605" cy="362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30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ssistant"/>
              <a:buNone/>
              <a:tabLst/>
              <a:defRPr/>
            </a:pPr>
            <a:endParaRPr kumimoji="0" lang="ru-RU" sz="1800" b="0" i="0" u="sng" strike="noStrike" kern="0" cap="none" spc="0" normalizeH="0" baseline="0" noProof="0" dirty="0" smtClean="0">
              <a:ln>
                <a:noFill/>
              </a:ln>
              <a:solidFill>
                <a:srgbClr val="666666">
                  <a:lumMod val="10000"/>
                </a:srgbClr>
              </a:solidFill>
              <a:effectLst/>
              <a:uLnTx/>
              <a:uFillTx/>
              <a:latin typeface="Assistant"/>
              <a:sym typeface="Assistan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ssistant"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Kada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TD 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ssistant"/>
                <a:sym typeface="Assistant"/>
              </a:rPr>
              <a:t>ne </a:t>
            </a:r>
            <a:r>
              <a:rPr kumimoji="0" lang="en-US" sz="20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ssistant"/>
                <a:sym typeface="Assistant"/>
              </a:rPr>
              <a:t>sadrži</a:t>
            </a: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20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odredbu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o </a:t>
            </a:r>
            <a:r>
              <a:rPr kumimoji="0" lang="en-US" sz="20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promjenjivosti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20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cijene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,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CIJENA SE NE SMIJE MIJENJATI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za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sve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vrijeme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trajanja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ugovora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/О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S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.*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666666">
                  <a:lumMod val="10000"/>
                </a:srgbClr>
              </a:solidFill>
              <a:effectLst/>
              <a:uLnTx/>
              <a:uFillTx/>
              <a:latin typeface="Assistant"/>
              <a:sym typeface="Assistan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ssistant"/>
              <a:buNone/>
              <a:tabLst/>
              <a:defRPr/>
            </a:pP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rgbClr val="666666">
                  <a:lumMod val="10000"/>
                </a:srgbClr>
              </a:solidFill>
              <a:effectLst/>
              <a:uLnTx/>
              <a:uFillTx/>
              <a:latin typeface="Assistant"/>
              <a:sym typeface="Assistan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ssistant"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Kada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TD </a:t>
            </a:r>
            <a:r>
              <a:rPr kumimoji="0" lang="en-US" sz="20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ssistant"/>
                <a:sym typeface="Assistant"/>
              </a:rPr>
              <a:t>sadrži</a:t>
            </a: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2000" b="0" i="0" u="sng" strike="noStrike" kern="0" cap="none" spc="0" normalizeH="0" baseline="0" noProof="0" dirty="0" err="1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odredbu</a:t>
            </a: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o </a:t>
            </a:r>
            <a:r>
              <a:rPr kumimoji="0" lang="en-US" sz="2000" b="0" i="0" u="sng" strike="noStrike" kern="0" cap="none" spc="0" normalizeH="0" baseline="0" noProof="0" dirty="0" err="1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promjenjivosti</a:t>
            </a: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2000" b="0" i="0" u="sng" strike="noStrike" kern="0" cap="none" spc="0" normalizeH="0" baseline="0" noProof="0" dirty="0" err="1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cijene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,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CIJENA SE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MOŽE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MIJENJATI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tokom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trajanja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ugovora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/OS,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na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način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pod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uslovima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izmjene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navedenim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u TD, a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koji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su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zasnovani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na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referentnim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parametrima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ili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javno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dostupnim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podacima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ssistant"/>
              <a:buAutoNum type="arabicParenBoth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666666">
                  <a:lumMod val="10000"/>
                </a:srgbClr>
              </a:solidFill>
              <a:effectLst/>
              <a:uLnTx/>
              <a:uFillTx/>
              <a:latin typeface="Assistant"/>
              <a:sym typeface="Assistan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ssistant"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*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Izmjena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cijene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je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izuzetno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moguća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ako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su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ispunjeni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uslovi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iz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člana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75.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stav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(5) ZJN</a:t>
            </a: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.</a:t>
            </a:r>
            <a:endParaRPr kumimoji="0" lang="ru-RU" sz="1800" b="0" i="1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ssistant"/>
              <a:sym typeface="Assistant"/>
            </a:endParaRPr>
          </a:p>
        </p:txBody>
      </p:sp>
      <p:cxnSp>
        <p:nvCxnSpPr>
          <p:cNvPr id="4" name="Google Shape;306;p41"/>
          <p:cNvCxnSpPr/>
          <p:nvPr/>
        </p:nvCxnSpPr>
        <p:spPr>
          <a:xfrm>
            <a:off x="4138529" y="5411012"/>
            <a:ext cx="4083140" cy="0"/>
          </a:xfrm>
          <a:prstGeom prst="straightConnector1">
            <a:avLst/>
          </a:prstGeom>
          <a:noFill/>
          <a:ln w="9525" cap="flat" cmpd="sng">
            <a:solidFill>
              <a:srgbClr val="191919"/>
            </a:solidFill>
            <a:prstDash val="solid"/>
            <a:round/>
            <a:headEnd type="diamond" w="med" len="med"/>
            <a:tailEnd type="diamond" w="med" len="med"/>
          </a:ln>
        </p:spPr>
      </p:cxnSp>
    </p:spTree>
    <p:extLst>
      <p:ext uri="{BB962C8B-B14F-4D97-AF65-F5344CB8AC3E}">
        <p14:creationId xmlns:p14="http://schemas.microsoft.com/office/powerpoint/2010/main" val="32853370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4;p41"/>
          <p:cNvSpPr txBox="1">
            <a:spLocks/>
          </p:cNvSpPr>
          <p:nvPr/>
        </p:nvSpPr>
        <p:spPr>
          <a:xfrm>
            <a:off x="1325964" y="5178353"/>
            <a:ext cx="7014116" cy="1109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udea"/>
              <a:buNone/>
              <a:defRPr sz="3000" b="1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Gudea"/>
              <a:buNone/>
              <a:tabLst/>
              <a:defRPr/>
            </a:pPr>
            <a:endParaRPr kumimoji="0" lang="sr-Cyrl-RS" sz="3000" b="1" i="0" u="none" strike="noStrike" kern="0" cap="none" spc="0" normalizeH="0" baseline="0" noProof="0" dirty="0" smtClean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Gudea"/>
              <a:sym typeface="Gudea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Gudea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Izmjena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ugovorenog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roka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izvršenja</a:t>
            </a:r>
            <a:endParaRPr kumimoji="0" lang="sr-Cyrl-RS" sz="30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Gudea"/>
              <a:sym typeface="Gudea"/>
            </a:endParaRPr>
          </a:p>
        </p:txBody>
      </p:sp>
      <p:sp>
        <p:nvSpPr>
          <p:cNvPr id="3" name="Google Shape;305;p41"/>
          <p:cNvSpPr txBox="1">
            <a:spLocks/>
          </p:cNvSpPr>
          <p:nvPr/>
        </p:nvSpPr>
        <p:spPr>
          <a:xfrm>
            <a:off x="511924" y="1448191"/>
            <a:ext cx="7725571" cy="3847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30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ssistant"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Kada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je 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izvršenje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ugovorne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obaveze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u 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određenom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roku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BITAN 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elemenat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ugovora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prirodi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posla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ili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sporazumu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ugovarača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)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,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a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dobavljač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ne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ispuni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obavezu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u tom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roku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ugovor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se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raskida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samom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zakonu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ali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UO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ga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može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održati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na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snazi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ako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isteku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roka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, bez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odlaganja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obavjesti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dobavljača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da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zahtjeva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ispunjenje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ugovora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Ako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dobavljač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ne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ispuni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obavezu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u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razumnom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roku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, UO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može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izjaviti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da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raskida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ugovor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666666">
                  <a:lumMod val="10000"/>
                </a:srgbClr>
              </a:solidFill>
              <a:effectLst/>
              <a:uLnTx/>
              <a:uFillTx/>
              <a:latin typeface="Assistant"/>
              <a:sym typeface="Assistan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ssistant"/>
              <a:buNone/>
              <a:tabLst/>
              <a:defRPr/>
            </a:pPr>
            <a:endParaRPr kumimoji="0" lang="ru-RU" sz="1800" b="0" i="0" u="sng" strike="noStrike" kern="0" cap="none" spc="0" normalizeH="0" baseline="0" noProof="0" dirty="0">
              <a:ln>
                <a:noFill/>
              </a:ln>
              <a:solidFill>
                <a:srgbClr val="666666">
                  <a:lumMod val="10000"/>
                </a:srgbClr>
              </a:solidFill>
              <a:effectLst/>
              <a:uLnTx/>
              <a:uFillTx/>
              <a:latin typeface="Assistant"/>
              <a:sym typeface="Assistan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ssistant"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Kada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izvršenje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ugovorne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obaveze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u 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određenom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roku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NIJE BITAN 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elemenat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ugovora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dobavljač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zadržava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pravo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da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poslije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isteka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roka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ispuni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svoju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obavezu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, a UO da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zahtjeva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njeno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ispunjenje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ali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ako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UO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želi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raskinuti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ugovor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, mora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ostaviti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dobavljaču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primjeren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naknadni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rok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za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ispunjenje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, a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bezuspješnom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proteku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tog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roka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nastupaju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iste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posljedice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kao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kada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je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rok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bitni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sastojak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ugovora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.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666666">
                  <a:lumMod val="10000"/>
                </a:srgbClr>
              </a:solidFill>
              <a:effectLst/>
              <a:uLnTx/>
              <a:uFillTx/>
              <a:latin typeface="Assistant"/>
              <a:sym typeface="Assistant"/>
            </a:endParaRPr>
          </a:p>
        </p:txBody>
      </p:sp>
      <p:cxnSp>
        <p:nvCxnSpPr>
          <p:cNvPr id="4" name="Google Shape;306;p41"/>
          <p:cNvCxnSpPr/>
          <p:nvPr/>
        </p:nvCxnSpPr>
        <p:spPr>
          <a:xfrm>
            <a:off x="4079261" y="5421807"/>
            <a:ext cx="4083140" cy="0"/>
          </a:xfrm>
          <a:prstGeom prst="straightConnector1">
            <a:avLst/>
          </a:prstGeom>
          <a:noFill/>
          <a:ln w="9525" cap="flat" cmpd="sng">
            <a:solidFill>
              <a:srgbClr val="191919"/>
            </a:solidFill>
            <a:prstDash val="solid"/>
            <a:round/>
            <a:headEnd type="diamond" w="med" len="med"/>
            <a:tailEnd type="diamond" w="med" len="med"/>
          </a:ln>
        </p:spPr>
      </p:cxnSp>
    </p:spTree>
    <p:extLst>
      <p:ext uri="{BB962C8B-B14F-4D97-AF65-F5344CB8AC3E}">
        <p14:creationId xmlns:p14="http://schemas.microsoft.com/office/powerpoint/2010/main" val="28616291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4;p41"/>
          <p:cNvSpPr txBox="1">
            <a:spLocks/>
          </p:cNvSpPr>
          <p:nvPr/>
        </p:nvSpPr>
        <p:spPr>
          <a:xfrm>
            <a:off x="2598234" y="5236748"/>
            <a:ext cx="5419495" cy="1109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udea"/>
              <a:buNone/>
              <a:defRPr sz="3000" b="1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Gudea"/>
              <a:buNone/>
              <a:tabLst/>
              <a:defRPr/>
            </a:pPr>
            <a:endParaRPr kumimoji="0" lang="sr-Cyrl-RS" sz="3000" b="1" i="0" u="none" strike="noStrike" kern="0" cap="none" spc="0" normalizeH="0" baseline="0" noProof="0" dirty="0" smtClean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Gudea"/>
              <a:sym typeface="Gudea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Gudea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Izmjena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predmeta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nabavke</a:t>
            </a:r>
            <a:endParaRPr kumimoji="0" lang="sr-Cyrl-RS" sz="30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Gudea"/>
              <a:sym typeface="Gudea"/>
            </a:endParaRPr>
          </a:p>
        </p:txBody>
      </p:sp>
      <p:sp>
        <p:nvSpPr>
          <p:cNvPr id="3" name="Google Shape;305;p41"/>
          <p:cNvSpPr txBox="1">
            <a:spLocks/>
          </p:cNvSpPr>
          <p:nvPr/>
        </p:nvSpPr>
        <p:spPr>
          <a:xfrm>
            <a:off x="635620" y="1729610"/>
            <a:ext cx="7457941" cy="3635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30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ssistant"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Izmjena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ugovorene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količine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predmeta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nabavke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ssistant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Realizacija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ugovora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u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manjoj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ili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većoj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količini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od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ugovorene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na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zahtjev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ili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uz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saglasnost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UO.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666666">
                  <a:lumMod val="10000"/>
                </a:srgbClr>
              </a:solidFill>
              <a:effectLst/>
              <a:uLnTx/>
              <a:uFillTx/>
              <a:latin typeface="Assistant"/>
              <a:sym typeface="Assistan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ssistant"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666666">
                  <a:lumMod val="10000"/>
                </a:srgbClr>
              </a:solidFill>
              <a:effectLst/>
              <a:uLnTx/>
              <a:uFillTx/>
              <a:latin typeface="Assistant"/>
              <a:sym typeface="Assistan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ssistant"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Isporuka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istog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predmeta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ugovora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ali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drukčijih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karakteristika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ssistant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Isporuka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predmeta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ugovora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drukčijih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lošijih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)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karakteristika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u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donosu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na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ugovorene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uz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saglasnost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UO.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ssistant"/>
              <a:sym typeface="Assistan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ssistant"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666666">
                  <a:lumMod val="10000"/>
                </a:srgbClr>
              </a:solidFill>
              <a:effectLst/>
              <a:uLnTx/>
              <a:uFillTx/>
              <a:latin typeface="Assistant"/>
              <a:sym typeface="Assistan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ssistant"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Isporuka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drugog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predmeta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ugovora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ssistant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Isporuka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predmeta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obaveze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koji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nije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ugovoren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odnosno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nije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bio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predmet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provedenog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postupka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JN,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na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zahtjev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ili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uz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saglasnost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UO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ssistant"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666666">
                  <a:lumMod val="10000"/>
                </a:srgbClr>
              </a:solidFill>
              <a:effectLst/>
              <a:uLnTx/>
              <a:uFillTx/>
              <a:latin typeface="Assistant"/>
              <a:sym typeface="Assistant"/>
            </a:endParaRPr>
          </a:p>
        </p:txBody>
      </p:sp>
      <p:cxnSp>
        <p:nvCxnSpPr>
          <p:cNvPr id="4" name="Google Shape;306;p41"/>
          <p:cNvCxnSpPr/>
          <p:nvPr/>
        </p:nvCxnSpPr>
        <p:spPr>
          <a:xfrm>
            <a:off x="3935327" y="5480202"/>
            <a:ext cx="4083140" cy="0"/>
          </a:xfrm>
          <a:prstGeom prst="straightConnector1">
            <a:avLst/>
          </a:prstGeom>
          <a:noFill/>
          <a:ln w="9525" cap="flat" cmpd="sng">
            <a:solidFill>
              <a:srgbClr val="191919"/>
            </a:solidFill>
            <a:prstDash val="solid"/>
            <a:round/>
            <a:headEnd type="diamond" w="med" len="med"/>
            <a:tailEnd type="diamond" w="med" len="med"/>
          </a:ln>
        </p:spPr>
      </p:cxnSp>
    </p:spTree>
    <p:extLst>
      <p:ext uri="{BB962C8B-B14F-4D97-AF65-F5344CB8AC3E}">
        <p14:creationId xmlns:p14="http://schemas.microsoft.com/office/powerpoint/2010/main" val="24687376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4;p41"/>
          <p:cNvSpPr txBox="1">
            <a:spLocks/>
          </p:cNvSpPr>
          <p:nvPr/>
        </p:nvSpPr>
        <p:spPr>
          <a:xfrm>
            <a:off x="1012696" y="4942164"/>
            <a:ext cx="6835699" cy="1109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udea"/>
              <a:buNone/>
              <a:defRPr sz="3000" b="1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Gudea"/>
              <a:buNone/>
              <a:tabLst/>
              <a:defRPr/>
            </a:pPr>
            <a:endParaRPr kumimoji="0" lang="sr-Cyrl-RS" sz="3000" b="1" i="0" u="none" strike="noStrike" kern="0" cap="none" spc="0" normalizeH="0" baseline="0" noProof="0" dirty="0" smtClean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Gudea"/>
              <a:sym typeface="Gudea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Gudea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Izmjena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uslova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i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načina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plaćanja</a:t>
            </a:r>
            <a:endParaRPr kumimoji="0" lang="sr-Cyrl-RS" sz="30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Gudea"/>
              <a:sym typeface="Gudea"/>
            </a:endParaRPr>
          </a:p>
        </p:txBody>
      </p:sp>
      <p:sp>
        <p:nvSpPr>
          <p:cNvPr id="3" name="Google Shape;305;p41"/>
          <p:cNvSpPr txBox="1">
            <a:spLocks/>
          </p:cNvSpPr>
          <p:nvPr/>
        </p:nvSpPr>
        <p:spPr>
          <a:xfrm>
            <a:off x="1012696" y="1212002"/>
            <a:ext cx="6911531" cy="3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30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ssistant"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Plaćanje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dobavljaču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u 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kraćem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roku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od 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predviđenog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: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666666">
                  <a:lumMod val="10000"/>
                </a:srgbClr>
              </a:solidFill>
              <a:effectLst/>
              <a:uLnTx/>
              <a:uFillTx/>
              <a:latin typeface="Assistant"/>
              <a:sym typeface="Assistan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ssistant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Plaćanje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ugovorene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cijene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u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cjelini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ili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djelimično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avansno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ili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u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ranijim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rokovima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nego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što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je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ugovorom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o JN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određeno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npr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. </a:t>
            </a:r>
            <a:r>
              <a:rPr kumimoji="0" lang="sr-Latn-R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određenom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roku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realizaciji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obaveza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dobavljača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)</a:t>
            </a:r>
            <a:r>
              <a:rPr kumimoji="0" lang="sr-Cyrl-R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666666">
                  <a:lumMod val="10000"/>
                </a:srgbClr>
              </a:solidFill>
              <a:effectLst/>
              <a:uLnTx/>
              <a:uFillTx/>
              <a:latin typeface="Assistant"/>
              <a:sym typeface="Assistan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ssistant"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666666">
                  <a:lumMod val="10000"/>
                </a:srgbClr>
              </a:solidFill>
              <a:effectLst/>
              <a:uLnTx/>
              <a:uFillTx/>
              <a:latin typeface="Assistant"/>
              <a:sym typeface="Assistan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ssistant"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Plaćanje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dobavljaču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u 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dužem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roku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od 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predviđenog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ssistant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Neopravdano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odlaganje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plaćanja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ili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neplaćanje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dobavljaču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koji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je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izvršio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svoje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ugovorene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obaveze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666666">
                  <a:lumMod val="10000"/>
                </a:srgbClr>
              </a:solidFill>
              <a:effectLst/>
              <a:uLnTx/>
              <a:uFillTx/>
              <a:latin typeface="Assistant"/>
              <a:sym typeface="Assistant"/>
            </a:endParaRPr>
          </a:p>
        </p:txBody>
      </p:sp>
      <p:cxnSp>
        <p:nvCxnSpPr>
          <p:cNvPr id="4" name="Google Shape;306;p41"/>
          <p:cNvCxnSpPr/>
          <p:nvPr/>
        </p:nvCxnSpPr>
        <p:spPr>
          <a:xfrm>
            <a:off x="3765993" y="5185618"/>
            <a:ext cx="4083140" cy="0"/>
          </a:xfrm>
          <a:prstGeom prst="straightConnector1">
            <a:avLst/>
          </a:prstGeom>
          <a:noFill/>
          <a:ln w="9525" cap="flat" cmpd="sng">
            <a:solidFill>
              <a:srgbClr val="191919"/>
            </a:solidFill>
            <a:prstDash val="solid"/>
            <a:round/>
            <a:headEnd type="diamond" w="med" len="med"/>
            <a:tailEnd type="diamond" w="med" len="med"/>
          </a:ln>
        </p:spPr>
      </p:cxnSp>
    </p:spTree>
    <p:extLst>
      <p:ext uri="{BB962C8B-B14F-4D97-AF65-F5344CB8AC3E}">
        <p14:creationId xmlns:p14="http://schemas.microsoft.com/office/powerpoint/2010/main" val="25470293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4;p41"/>
          <p:cNvSpPr txBox="1">
            <a:spLocks/>
          </p:cNvSpPr>
          <p:nvPr/>
        </p:nvSpPr>
        <p:spPr>
          <a:xfrm>
            <a:off x="1349298" y="5104203"/>
            <a:ext cx="6668431" cy="1109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udea"/>
              <a:buNone/>
              <a:defRPr sz="3000" b="1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Gudea"/>
              <a:buNone/>
              <a:tabLst/>
              <a:defRPr/>
            </a:pPr>
            <a:endParaRPr kumimoji="0" lang="sr-Cyrl-RS" sz="3000" b="1" i="0" u="none" strike="noStrike" kern="0" cap="none" spc="0" normalizeH="0" baseline="0" noProof="0" dirty="0" smtClean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Gudea"/>
              <a:sym typeface="Gudea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Gudea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Izmjena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dobavljača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/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podizvođača</a:t>
            </a:r>
            <a:endParaRPr kumimoji="0" lang="sr-Cyrl-RS" sz="30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Gudea"/>
              <a:sym typeface="Gudea"/>
            </a:endParaRPr>
          </a:p>
        </p:txBody>
      </p:sp>
      <p:sp>
        <p:nvSpPr>
          <p:cNvPr id="3" name="Google Shape;305;p41"/>
          <p:cNvSpPr txBox="1">
            <a:spLocks/>
          </p:cNvSpPr>
          <p:nvPr/>
        </p:nvSpPr>
        <p:spPr>
          <a:xfrm>
            <a:off x="1182030" y="1552457"/>
            <a:ext cx="6911531" cy="350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30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ssistant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Umjesto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ponuđača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/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grupe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ponuđača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čija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je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ponuda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izabrana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kao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najpovoljnija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u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provedenom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postupku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JN, UO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dozvoli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da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ugovor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realizuje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drugi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privredni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)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subjekt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sa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kojim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nije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zaključen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konkretan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ugovor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o JN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ili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OS</a:t>
            </a:r>
            <a:r>
              <a:rPr kumimoji="0" lang="sr-Cyrl-R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ssistant"/>
              <a:buNone/>
              <a:tabLst/>
              <a:defRPr/>
            </a:pPr>
            <a:endParaRPr kumimoji="0" lang="sr-Cyrl-RS" sz="1800" b="0" i="0" u="none" strike="noStrike" kern="0" cap="none" spc="0" normalizeH="0" baseline="0" noProof="0" dirty="0" smtClean="0">
              <a:ln>
                <a:noFill/>
              </a:ln>
              <a:solidFill>
                <a:srgbClr val="666666">
                  <a:lumMod val="10000"/>
                </a:srgbClr>
              </a:solidFill>
              <a:effectLst/>
              <a:uLnTx/>
              <a:uFillTx/>
              <a:latin typeface="Assistant"/>
              <a:sym typeface="Assistan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ssistant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Promjena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dobavljača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usljed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opšeg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ili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djelimičnog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pravnog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sljedbeništva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od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strane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drugog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privrednog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subjekta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spajanja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pravnih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lica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),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koji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ispunjava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prvobitno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određene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kriterijume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za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kvalitativni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izbor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. </a:t>
            </a:r>
            <a:endParaRPr kumimoji="0" lang="sr-Cyrl-RS" sz="1800" b="0" i="0" u="none" strike="noStrike" kern="0" cap="none" spc="0" normalizeH="0" baseline="0" noProof="0" dirty="0" smtClean="0">
              <a:ln>
                <a:noFill/>
              </a:ln>
              <a:solidFill>
                <a:srgbClr val="666666">
                  <a:lumMod val="10000"/>
                </a:srgbClr>
              </a:solidFill>
              <a:effectLst/>
              <a:uLnTx/>
              <a:uFillTx/>
              <a:latin typeface="Assistant"/>
              <a:sym typeface="Assistan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ssistant"/>
              <a:buNone/>
              <a:tabLst/>
              <a:defRPr/>
            </a:pPr>
            <a:endParaRPr kumimoji="0" lang="sr-Cyrl-RS" sz="1800" b="0" i="0" u="none" strike="noStrike" kern="0" cap="none" spc="0" normalizeH="0" baseline="0" noProof="0" dirty="0">
              <a:ln>
                <a:noFill/>
              </a:ln>
              <a:solidFill>
                <a:srgbClr val="666666">
                  <a:lumMod val="10000"/>
                </a:srgbClr>
              </a:solidFill>
              <a:effectLst/>
              <a:uLnTx/>
              <a:uFillTx/>
              <a:latin typeface="Assistant"/>
              <a:sym typeface="Assistan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ssistant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Promjene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podizvođača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uvođenje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novih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podizvođača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.</a:t>
            </a:r>
            <a:endParaRPr kumimoji="0" lang="sr-Cyrl-RS" sz="1800" b="0" i="0" u="none" strike="noStrike" kern="0" cap="none" spc="0" normalizeH="0" baseline="0" noProof="0" dirty="0">
              <a:ln>
                <a:noFill/>
              </a:ln>
              <a:solidFill>
                <a:srgbClr val="666666">
                  <a:lumMod val="10000"/>
                </a:srgbClr>
              </a:solidFill>
              <a:effectLst/>
              <a:uLnTx/>
              <a:uFillTx/>
              <a:latin typeface="Assistant"/>
              <a:sym typeface="Assistant"/>
            </a:endParaRPr>
          </a:p>
        </p:txBody>
      </p:sp>
      <p:cxnSp>
        <p:nvCxnSpPr>
          <p:cNvPr id="4" name="Google Shape;306;p41"/>
          <p:cNvCxnSpPr/>
          <p:nvPr/>
        </p:nvCxnSpPr>
        <p:spPr>
          <a:xfrm>
            <a:off x="3935327" y="5347657"/>
            <a:ext cx="4083140" cy="0"/>
          </a:xfrm>
          <a:prstGeom prst="straightConnector1">
            <a:avLst/>
          </a:prstGeom>
          <a:noFill/>
          <a:ln w="9525" cap="flat" cmpd="sng">
            <a:solidFill>
              <a:srgbClr val="191919"/>
            </a:solidFill>
            <a:prstDash val="solid"/>
            <a:round/>
            <a:headEnd type="diamond" w="med" len="med"/>
            <a:tailEnd type="diamond" w="med" len="med"/>
          </a:ln>
        </p:spPr>
      </p:cxnSp>
    </p:spTree>
    <p:extLst>
      <p:ext uri="{BB962C8B-B14F-4D97-AF65-F5344CB8AC3E}">
        <p14:creationId xmlns:p14="http://schemas.microsoft.com/office/powerpoint/2010/main" val="28227974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4;p41"/>
          <p:cNvSpPr txBox="1">
            <a:spLocks/>
          </p:cNvSpPr>
          <p:nvPr/>
        </p:nvSpPr>
        <p:spPr>
          <a:xfrm>
            <a:off x="1349298" y="4872979"/>
            <a:ext cx="6668431" cy="1109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udea"/>
              <a:buNone/>
              <a:defRPr sz="3000" b="1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Gudea"/>
              <a:buNone/>
              <a:tabLst/>
              <a:defRPr/>
            </a:pPr>
            <a:endParaRPr kumimoji="0" lang="sr-Cyrl-RS" sz="3000" b="1" i="0" u="none" strike="noStrike" kern="0" cap="none" spc="0" normalizeH="0" baseline="0" noProof="0" dirty="0" smtClean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Gudea"/>
              <a:sym typeface="Gudea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Gudea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Izmjena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ugovornog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organa</a:t>
            </a:r>
            <a:endParaRPr kumimoji="0" lang="sr-Cyrl-RS" sz="30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Gudea"/>
              <a:sym typeface="Gudea"/>
            </a:endParaRPr>
          </a:p>
        </p:txBody>
      </p:sp>
      <p:sp>
        <p:nvSpPr>
          <p:cNvPr id="3" name="Google Shape;305;p41"/>
          <p:cNvSpPr txBox="1">
            <a:spLocks/>
          </p:cNvSpPr>
          <p:nvPr/>
        </p:nvSpPr>
        <p:spPr>
          <a:xfrm>
            <a:off x="1182030" y="1058765"/>
            <a:ext cx="6911531" cy="350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30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ssistant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Umjesto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ugovornog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organa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koji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je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proveo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postupak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JN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zaključio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ugovor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ugovor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se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realizuje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prema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drugom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UO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ili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privrednom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subjektu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koji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nije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ugovorna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strana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.</a:t>
            </a:r>
            <a:r>
              <a:rPr kumimoji="0" lang="sr-Cyrl-R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ssistant"/>
              <a:buNone/>
              <a:tabLst/>
              <a:defRPr/>
            </a:pPr>
            <a:endParaRPr kumimoji="0" lang="sr-Cyrl-RS" sz="1800" b="0" i="0" u="none" strike="noStrike" kern="0" cap="none" spc="0" normalizeH="0" baseline="0" noProof="0" dirty="0" smtClean="0">
              <a:ln>
                <a:noFill/>
              </a:ln>
              <a:solidFill>
                <a:srgbClr val="666666">
                  <a:lumMod val="10000"/>
                </a:srgbClr>
              </a:solidFill>
              <a:effectLst/>
              <a:uLnTx/>
              <a:uFillTx/>
              <a:latin typeface="Assistant"/>
              <a:sym typeface="Assistan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ssistant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Promjena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ugovornog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organa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usljed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pravnog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sljedbeništva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ssistant"/>
                <a:sym typeface="Assistant"/>
              </a:rPr>
              <a:t>. </a:t>
            </a:r>
            <a:endParaRPr kumimoji="0" lang="sr-Cyrl-RS" sz="1800" b="0" i="0" u="none" strike="noStrike" kern="0" cap="none" spc="0" normalizeH="0" baseline="0" noProof="0" dirty="0" smtClean="0">
              <a:ln>
                <a:noFill/>
              </a:ln>
              <a:solidFill>
                <a:srgbClr val="666666">
                  <a:lumMod val="10000"/>
                </a:srgbClr>
              </a:solidFill>
              <a:effectLst/>
              <a:uLnTx/>
              <a:uFillTx/>
              <a:latin typeface="Assistant"/>
              <a:sym typeface="Assistan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ssistant"/>
              <a:buNone/>
              <a:tabLst/>
              <a:defRPr/>
            </a:pPr>
            <a:endParaRPr kumimoji="0" lang="sr-Cyrl-RS" sz="1800" b="0" i="0" u="none" strike="noStrike" kern="0" cap="none" spc="0" normalizeH="0" baseline="0" noProof="0" dirty="0">
              <a:ln>
                <a:noFill/>
              </a:ln>
              <a:solidFill>
                <a:srgbClr val="666666">
                  <a:lumMod val="10000"/>
                </a:srgbClr>
              </a:solidFill>
              <a:effectLst/>
              <a:uLnTx/>
              <a:uFillTx/>
              <a:latin typeface="Assistant"/>
              <a:sym typeface="Assistant"/>
            </a:endParaRPr>
          </a:p>
        </p:txBody>
      </p:sp>
      <p:cxnSp>
        <p:nvCxnSpPr>
          <p:cNvPr id="4" name="Google Shape;306;p41"/>
          <p:cNvCxnSpPr/>
          <p:nvPr/>
        </p:nvCxnSpPr>
        <p:spPr>
          <a:xfrm>
            <a:off x="3935327" y="5116433"/>
            <a:ext cx="4083140" cy="0"/>
          </a:xfrm>
          <a:prstGeom prst="straightConnector1">
            <a:avLst/>
          </a:prstGeom>
          <a:noFill/>
          <a:ln w="9525" cap="flat" cmpd="sng">
            <a:solidFill>
              <a:srgbClr val="191919"/>
            </a:solidFill>
            <a:prstDash val="solid"/>
            <a:round/>
            <a:headEnd type="diamond" w="med" len="med"/>
            <a:tailEnd type="diamond" w="med" len="med"/>
          </a:ln>
        </p:spPr>
      </p:cxnSp>
    </p:spTree>
    <p:extLst>
      <p:ext uri="{BB962C8B-B14F-4D97-AF65-F5344CB8AC3E}">
        <p14:creationId xmlns:p14="http://schemas.microsoft.com/office/powerpoint/2010/main" val="21042457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89674" y="1368908"/>
            <a:ext cx="7886700" cy="86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Tumačenje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ugovora</a:t>
            </a:r>
            <a:endParaRPr kumimoji="0" lang="sr-Latn-R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32625" y="2137100"/>
            <a:ext cx="8307659" cy="427143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Zakon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javnim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nabavkama</a:t>
            </a:r>
            <a:endParaRPr kumimoji="0" lang="sr-Cyrl-R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TD,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između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ostalih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informacija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minimalno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sadrži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nacrt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ili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osnovne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elemente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ugovora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.</a:t>
            </a:r>
            <a:r>
              <a:rPr kumimoji="0" lang="sr-Cyrl-R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Ponuda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je document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koji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podnosi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ponuđač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pri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čemu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nudi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isporuku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robe,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pružanje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usluge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ili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izvođenje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radova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, pod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uslovima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koje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određuje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UO u TD</a:t>
            </a:r>
            <a:r>
              <a:rPr kumimoji="0" lang="sr-Cyrl-R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Izabrani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ponuđač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prihvata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prijedlog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ugovora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zaključuje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ugovor</a:t>
            </a:r>
            <a:r>
              <a:rPr kumimoji="0" lang="sr-Cyrl-R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r-Cyrl-RS" sz="12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Закон о облигационим односима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Odredbe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ugovora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primjenjuju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se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onako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kako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glase</a:t>
            </a:r>
            <a:r>
              <a:rPr kumimoji="0" lang="sr-Cyrl-R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Pri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tumačenju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spornih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odredbi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ne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treba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se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držati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doslovnog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značenja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upotrebljenih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izraza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,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već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treba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istraživati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zajedničku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namjeru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ugovarača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i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odredbu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tako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razumjeti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kako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to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odgovara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načelima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obligacionog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prava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utvrđenim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ovim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zakonom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. </a:t>
            </a:r>
            <a:endParaRPr kumimoji="0" lang="sr-Cyrl-RS" sz="19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slučaju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kad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je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ugovor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zaključen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prema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unaprijed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odštampanom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sadržaju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,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ili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kad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je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ugovor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bio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na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drugi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način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pripremljen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i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predložen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od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jedne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ugovorne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strane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,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nejasne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odredbe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tumačiće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se u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korist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druge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strane</a:t>
            </a:r>
            <a:r>
              <a:rPr kumimoji="0" lang="sr-Cyrl-R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.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Nejasne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odredbe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u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teretnom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ugovoru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treba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tumačiti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u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smislu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koji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m se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ostvaruje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pravičan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odnos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uzajamnih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davanja</a:t>
            </a:r>
            <a:r>
              <a:rPr kumimoji="0" lang="sr-Cyrl-R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Ugovorne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strane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mogu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ugovoriti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vansudsko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tumačenje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ugovora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(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treće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lice).</a:t>
            </a:r>
            <a:endParaRPr kumimoji="0" lang="sr-Latn-RS" sz="19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50725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0000" y="132495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layfair Display"/>
              <a:buNone/>
              <a:tabLst/>
              <a:defRPr/>
            </a:pPr>
            <a:r>
              <a:rPr kumimoji="0" lang="sr-Latn-RS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Opšti principi ZJN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19999" y="1880052"/>
            <a:ext cx="8089463" cy="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 Light"/>
              <a:buChar char="●"/>
              <a:tabLst/>
              <a:defRPr/>
            </a:pPr>
            <a:r>
              <a:rPr kumimoji="0" lang="sr-Latn-R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Transparentnost</a:t>
            </a: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 Light"/>
              <a:buNone/>
              <a:tabLst/>
              <a:defRPr/>
            </a:pPr>
            <a: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	</a:t>
            </a:r>
            <a:r>
              <a:rPr kumimoji="0" lang="sr-Latn-RS" sz="1200" b="0" i="1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Ugovorni organ je dužan da postupa transparentno</a:t>
            </a:r>
          </a:p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 Light"/>
              <a:buChar char="●"/>
              <a:tabLst/>
              <a:defRPr/>
            </a:pPr>
            <a:r>
              <a:rPr kumimoji="0" lang="sr-Latn-R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Jednak treman i nediskriminacija</a:t>
            </a: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 Light"/>
              <a:buNone/>
              <a:tabLst/>
              <a:defRPr/>
            </a:pPr>
            <a: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	</a:t>
            </a:r>
            <a:r>
              <a:rPr kumimoji="0" lang="sr-Latn-RS" sz="1200" b="0" i="1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Ugovorni organ je dužan da se prema kandidatima/punuđačima ponaša jednako i nediskriminirajuće</a:t>
            </a:r>
          </a:p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 Light"/>
              <a:buChar char="●"/>
              <a:tabLst/>
              <a:defRPr/>
            </a:pPr>
            <a:r>
              <a:rPr kumimoji="0" lang="sr-Latn-R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Pravična i aktivna konkurencija</a:t>
            </a: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 Light"/>
              <a:buNone/>
              <a:tabLst/>
              <a:defRPr/>
            </a:pPr>
            <a: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	</a:t>
            </a:r>
            <a:r>
              <a:rPr kumimoji="0" lang="sr-Latn-RS" sz="1200" b="0" i="1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Ugovorni organ je dužan da obezbjedi pravičnu i aktivnu konkurenciju</a:t>
            </a:r>
            <a:endParaRPr kumimoji="0" lang="sr-Latn-RS" sz="1200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</p:txBody>
      </p:sp>
      <p:sp>
        <p:nvSpPr>
          <p:cNvPr id="4" name="Google Shape;259;p32"/>
          <p:cNvSpPr/>
          <p:nvPr/>
        </p:nvSpPr>
        <p:spPr>
          <a:xfrm>
            <a:off x="5525481" y="2984513"/>
            <a:ext cx="4762200" cy="4164300"/>
          </a:xfrm>
          <a:prstGeom prst="roundRect">
            <a:avLst>
              <a:gd name="adj" fmla="val 33334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5" name="Google Shape;260;p32"/>
          <p:cNvCxnSpPr/>
          <p:nvPr/>
        </p:nvCxnSpPr>
        <p:spPr>
          <a:xfrm>
            <a:off x="4405850" y="5132203"/>
            <a:ext cx="1156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262;p32"/>
          <p:cNvSpPr txBox="1">
            <a:spLocks/>
          </p:cNvSpPr>
          <p:nvPr/>
        </p:nvSpPr>
        <p:spPr>
          <a:xfrm>
            <a:off x="430370" y="4408749"/>
            <a:ext cx="3863659" cy="23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r-Latn-R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Najefikasije korišćenje javnih sredstava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sr-Latn-R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 vezi sa predmetnom nabavke i njegovom svrhom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263;p32"/>
          <p:cNvSpPr txBox="1">
            <a:spLocks/>
          </p:cNvSpPr>
          <p:nvPr/>
        </p:nvSpPr>
        <p:spPr>
          <a:xfrm>
            <a:off x="2362200" y="2619354"/>
            <a:ext cx="1818000" cy="181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r-Latn-R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Cilj</a:t>
            </a:r>
            <a:endParaRPr kumimoji="0" lang="sr-Cyrl-BA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8" name="Google Shape;265;p32"/>
          <p:cNvCxnSpPr/>
          <p:nvPr/>
        </p:nvCxnSpPr>
        <p:spPr>
          <a:xfrm>
            <a:off x="4399225" y="4934056"/>
            <a:ext cx="0" cy="4431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Picture 2" descr="C:\Users\t\Desktop\value-for-money-graphi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6166" y="3386930"/>
            <a:ext cx="3810000" cy="3185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40034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0000" y="154848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layfair Display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Osnovna n</a:t>
            </a:r>
            <a:r>
              <a:rPr kumimoji="0" lang="sr-Latn-RS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ačela ZOO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719999" y="2103589"/>
            <a:ext cx="8089463" cy="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 Light"/>
              <a:buChar char="●"/>
              <a:tabLst/>
              <a:defRPr/>
            </a:pPr>
            <a:r>
              <a:rPr kumimoji="0" lang="sr-Latn-RS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Autonomija volje </a:t>
            </a: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 Light"/>
              <a:buNone/>
              <a:tabLst/>
              <a:defRPr/>
            </a:pPr>
            <a: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	</a:t>
            </a:r>
            <a:r>
              <a:rPr kumimoji="0" lang="sr-Latn-RS" sz="1200" b="0" i="1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Strane su slobodne u granicama prinudnih propisa, javnog poretka i dobrih običaja, da svoje odnose urede po svojoj volji</a:t>
            </a:r>
          </a:p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 Light"/>
              <a:buChar char="●"/>
              <a:tabLst/>
              <a:defRPr/>
            </a:pPr>
            <a:r>
              <a:rPr kumimoji="0" lang="sr-Latn-RS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Ravnopravnost strana</a:t>
            </a: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 Light"/>
              <a:buNone/>
              <a:tabLst/>
              <a:defRPr/>
            </a:pPr>
            <a: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	</a:t>
            </a:r>
            <a:r>
              <a:rPr kumimoji="0" lang="sr-Latn-RS" sz="1200" b="0" i="1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Strane u obligacionom odnosu su ravnopravne</a:t>
            </a:r>
          </a:p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 Light"/>
              <a:buChar char="●"/>
              <a:tabLst/>
              <a:defRPr/>
            </a:pPr>
            <a:r>
              <a:rPr kumimoji="0" lang="sr-Latn-RS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Načelo savjesnosti i poštenja</a:t>
            </a: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 Light"/>
              <a:buNone/>
              <a:tabLst/>
              <a:defRPr/>
            </a:pPr>
            <a: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	</a:t>
            </a:r>
            <a:r>
              <a:rPr kumimoji="0" lang="sr-Latn-RS" sz="1200" b="0" i="1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U zasnivanju obligacionih odnosa i ostvarivanju prava i obaveza iz tih odnosa strane su dužne da se pridržavaju načela savjesnoti i poštenja</a:t>
            </a:r>
          </a:p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 Light"/>
              <a:buChar char="●"/>
              <a:tabLst/>
              <a:defRPr/>
            </a:pPr>
            <a:r>
              <a:rPr kumimoji="0" lang="sr-Latn-RS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Zabrana zloupotrebe prava</a:t>
            </a: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 Light"/>
              <a:buNone/>
              <a:tabLst/>
              <a:defRPr/>
            </a:pPr>
            <a: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	</a:t>
            </a:r>
            <a:r>
              <a:rPr kumimoji="0" lang="sr-Latn-RS" sz="1200" b="0" i="1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Zabranjeno je vršenje prava iz obligacionih odnosa protivno cilju zbog koga je ono zakonom ustanovljeno ili priznato</a:t>
            </a:r>
          </a:p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 Light"/>
              <a:buChar char="●"/>
              <a:tabLst/>
              <a:defRPr/>
            </a:pPr>
            <a:r>
              <a:rPr kumimoji="0" lang="sr-Latn-RS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Zabrana stvaranja i iskorišćavanja monopolskog položaja</a:t>
            </a:r>
          </a:p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 Light"/>
              <a:buChar char="●"/>
              <a:tabLst/>
              <a:defRPr/>
            </a:pPr>
            <a:r>
              <a:rPr kumimoji="0" lang="sr-Latn-RS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Načelo jednake vrijednosti davanja</a:t>
            </a: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 Light"/>
              <a:buNone/>
              <a:tabLst/>
              <a:defRPr/>
            </a:pPr>
            <a: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	</a:t>
            </a:r>
            <a:r>
              <a:rPr kumimoji="0" lang="sr-Latn-RS" sz="1200" b="0" i="1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U zasnivanju dvostranih ugovora strane polaze od naleča jednake vrijednosti uzajamnih davanja</a:t>
            </a:r>
          </a:p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 Light"/>
              <a:buChar char="●"/>
              <a:tabLst/>
              <a:defRPr/>
            </a:pPr>
            <a:r>
              <a:rPr kumimoji="0" lang="sr-Latn-RS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Zabrana prouzrokovanja štete</a:t>
            </a: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 Light"/>
              <a:buNone/>
              <a:tabLst/>
              <a:defRPr/>
            </a:pPr>
            <a: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	</a:t>
            </a:r>
            <a:r>
              <a:rPr kumimoji="0" lang="sr-Latn-RS" sz="1200" b="0" i="1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Svako je dužan da se uzdrži od postupka kojim se može drugom prouzrokovati šteta</a:t>
            </a:r>
          </a:p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 Light"/>
              <a:buChar char="●"/>
              <a:tabLst/>
              <a:defRPr/>
            </a:pPr>
            <a:r>
              <a:rPr kumimoji="0" lang="sr-Latn-RS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Dužnost ispunjenja obaveze</a:t>
            </a:r>
          </a:p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 Light"/>
              <a:buChar char="●"/>
              <a:tabLst/>
              <a:defRPr/>
            </a:pPr>
            <a:r>
              <a:rPr kumimoji="0" lang="sr-Latn-RS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Ponašanje u izvršavanju obaveza i ostvarivanju prava</a:t>
            </a:r>
          </a:p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 Light"/>
              <a:buNone/>
              <a:tabLst/>
              <a:defRPr/>
            </a:pPr>
            <a: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	</a:t>
            </a:r>
            <a:r>
              <a:rPr kumimoji="0" lang="sr-Latn-RS" sz="1200" b="0" i="1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Strana u obligacionom odnosu dužna je da u izvršavanju svoje obaveze postupa sa pažnjom koja se u pravnom prometu zahtjeva u odgovarajućj vrsti oblig. odnosa (pažnja dobrog privrednika, domaćina, stručnjaka)</a:t>
            </a:r>
          </a:p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 Light"/>
              <a:buChar char="●"/>
              <a:tabLst/>
              <a:defRPr/>
            </a:pPr>
            <a:r>
              <a:rPr kumimoji="0" lang="sr-Latn-RS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Rješavanje sporova na miran način </a:t>
            </a:r>
            <a: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....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</p:txBody>
      </p:sp>
    </p:spTree>
    <p:extLst>
      <p:ext uri="{BB962C8B-B14F-4D97-AF65-F5344CB8AC3E}">
        <p14:creationId xmlns:p14="http://schemas.microsoft.com/office/powerpoint/2010/main" val="384384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94;p25"/>
          <p:cNvSpPr txBox="1">
            <a:spLocks/>
          </p:cNvSpPr>
          <p:nvPr/>
        </p:nvSpPr>
        <p:spPr>
          <a:xfrm>
            <a:off x="457200" y="1714760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“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Slobodno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”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uređivanje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ugovornih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odnosa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495;p25"/>
          <p:cNvSpPr txBox="1"/>
          <p:nvPr/>
        </p:nvSpPr>
        <p:spPr>
          <a:xfrm>
            <a:off x="457200" y="2396685"/>
            <a:ext cx="3381300" cy="525900"/>
          </a:xfrm>
          <a:prstGeom prst="rect">
            <a:avLst/>
          </a:prstGeom>
          <a:solidFill>
            <a:srgbClr val="FFFFFF">
              <a:lumMod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Ograničenja po ZOO</a:t>
            </a:r>
            <a:endParaRPr kumimoji="0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" name="Google Shape;496;p25"/>
          <p:cNvSpPr txBox="1"/>
          <p:nvPr/>
        </p:nvSpPr>
        <p:spPr>
          <a:xfrm>
            <a:off x="5305500" y="2396685"/>
            <a:ext cx="3381300" cy="525900"/>
          </a:xfrm>
          <a:prstGeom prst="rect">
            <a:avLst/>
          </a:prstGeom>
          <a:solidFill>
            <a:srgbClr val="001B5C">
              <a:lumMod val="50000"/>
              <a:lumOff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Ograničenja po ZJN</a:t>
            </a:r>
            <a:endParaRPr kumimoji="0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" name="Google Shape;497;p25"/>
          <p:cNvSpPr txBox="1"/>
          <p:nvPr/>
        </p:nvSpPr>
        <p:spPr>
          <a:xfrm>
            <a:off x="4298100" y="3159439"/>
            <a:ext cx="547800" cy="3051406"/>
          </a:xfrm>
          <a:prstGeom prst="rect">
            <a:avLst/>
          </a:prstGeom>
          <a:solidFill>
            <a:srgbClr val="FFFFFF">
              <a:lumMod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6" name="Google Shape;501;p25"/>
          <p:cNvGrpSpPr/>
          <p:nvPr/>
        </p:nvGrpSpPr>
        <p:grpSpPr>
          <a:xfrm>
            <a:off x="457200" y="3201526"/>
            <a:ext cx="3381300" cy="275613"/>
            <a:chOff x="457200" y="1898241"/>
            <a:chExt cx="3381300" cy="275613"/>
          </a:xfrm>
        </p:grpSpPr>
        <p:sp>
          <p:nvSpPr>
            <p:cNvPr id="7" name="Google Shape;503;p25"/>
            <p:cNvSpPr txBox="1"/>
            <p:nvPr/>
          </p:nvSpPr>
          <p:spPr>
            <a:xfrm>
              <a:off x="457200" y="1898241"/>
              <a:ext cx="33813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500" kern="0" dirty="0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Ugovorni odnosi ne smiju biti suprotni prinudnim propisima, javnom poretku, dobrim običajima</a:t>
              </a:r>
              <a:endParaRPr sz="1500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" name="Google Shape;505;p25"/>
            <p:cNvSpPr/>
            <p:nvPr/>
          </p:nvSpPr>
          <p:spPr>
            <a:xfrm>
              <a:off x="3729000" y="2064354"/>
              <a:ext cx="109500" cy="1095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9" name="Google Shape;506;p25"/>
          <p:cNvCxnSpPr/>
          <p:nvPr/>
        </p:nvCxnSpPr>
        <p:spPr>
          <a:xfrm>
            <a:off x="3838500" y="3195886"/>
            <a:ext cx="459600" cy="0"/>
          </a:xfrm>
          <a:prstGeom prst="straightConnector1">
            <a:avLst/>
          </a:prstGeom>
          <a:noFill/>
          <a:ln w="9525" cap="flat" cmpd="sng">
            <a:solidFill>
              <a:srgbClr val="001B5C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10" name="Google Shape;507;p25"/>
          <p:cNvGrpSpPr/>
          <p:nvPr/>
        </p:nvGrpSpPr>
        <p:grpSpPr>
          <a:xfrm>
            <a:off x="5276675" y="3058913"/>
            <a:ext cx="3657599" cy="626284"/>
            <a:chOff x="5276675" y="1755628"/>
            <a:chExt cx="3657599" cy="626284"/>
          </a:xfrm>
        </p:grpSpPr>
        <p:grpSp>
          <p:nvGrpSpPr>
            <p:cNvPr id="11" name="Google Shape;508;p25"/>
            <p:cNvGrpSpPr/>
            <p:nvPr/>
          </p:nvGrpSpPr>
          <p:grpSpPr>
            <a:xfrm>
              <a:off x="5276675" y="1755628"/>
              <a:ext cx="3657599" cy="626284"/>
              <a:chOff x="933200" y="1738185"/>
              <a:chExt cx="3657599" cy="626284"/>
            </a:xfrm>
          </p:grpSpPr>
          <p:sp>
            <p:nvSpPr>
              <p:cNvPr id="13" name="Google Shape;509;p25"/>
              <p:cNvSpPr txBox="1"/>
              <p:nvPr/>
            </p:nvSpPr>
            <p:spPr>
              <a:xfrm>
                <a:off x="933200" y="1738185"/>
                <a:ext cx="3657599" cy="27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" sz="1500" kern="0" dirty="0" smtClean="0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Prethodno provedena procedura po ZJN</a:t>
                </a:r>
                <a:endParaRPr sz="1500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4" name="Google Shape;510;p25"/>
              <p:cNvSpPr txBox="1"/>
              <p:nvPr/>
            </p:nvSpPr>
            <p:spPr>
              <a:xfrm>
                <a:off x="962025" y="2087269"/>
                <a:ext cx="33813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" sz="1500" kern="0" dirty="0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Dominantna uloga UO</a:t>
                </a:r>
                <a:endParaRPr sz="15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2" name="Google Shape;511;p25"/>
            <p:cNvSpPr/>
            <p:nvPr/>
          </p:nvSpPr>
          <p:spPr>
            <a:xfrm>
              <a:off x="5305500" y="2064354"/>
              <a:ext cx="109500" cy="1095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15" name="Google Shape;512;p25"/>
          <p:cNvCxnSpPr/>
          <p:nvPr/>
        </p:nvCxnSpPr>
        <p:spPr>
          <a:xfrm>
            <a:off x="4845900" y="3195886"/>
            <a:ext cx="459600" cy="0"/>
          </a:xfrm>
          <a:prstGeom prst="straightConnector1">
            <a:avLst/>
          </a:prstGeom>
          <a:noFill/>
          <a:ln w="9525" cap="flat" cmpd="sng">
            <a:solidFill>
              <a:srgbClr val="001B5C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6" name="Google Shape;513;p25"/>
          <p:cNvGrpSpPr/>
          <p:nvPr/>
        </p:nvGrpSpPr>
        <p:grpSpPr>
          <a:xfrm>
            <a:off x="457200" y="3829914"/>
            <a:ext cx="3381300" cy="738935"/>
            <a:chOff x="457200" y="2526629"/>
            <a:chExt cx="3381300" cy="738935"/>
          </a:xfrm>
        </p:grpSpPr>
        <p:grpSp>
          <p:nvGrpSpPr>
            <p:cNvPr id="17" name="Google Shape;514;p25"/>
            <p:cNvGrpSpPr/>
            <p:nvPr/>
          </p:nvGrpSpPr>
          <p:grpSpPr>
            <a:xfrm>
              <a:off x="457200" y="2526629"/>
              <a:ext cx="3381300" cy="738935"/>
              <a:chOff x="962025" y="2425070"/>
              <a:chExt cx="3381300" cy="738935"/>
            </a:xfrm>
          </p:grpSpPr>
          <p:sp>
            <p:nvSpPr>
              <p:cNvPr id="19" name="Google Shape;515;p25"/>
              <p:cNvSpPr txBox="1"/>
              <p:nvPr/>
            </p:nvSpPr>
            <p:spPr>
              <a:xfrm>
                <a:off x="962025" y="2425070"/>
                <a:ext cx="33813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500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0" name="Google Shape;516;p25"/>
              <p:cNvSpPr txBox="1"/>
              <p:nvPr/>
            </p:nvSpPr>
            <p:spPr>
              <a:xfrm>
                <a:off x="962025" y="2886805"/>
                <a:ext cx="33813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5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8" name="Google Shape;517;p25"/>
            <p:cNvSpPr/>
            <p:nvPr/>
          </p:nvSpPr>
          <p:spPr>
            <a:xfrm>
              <a:off x="3729000" y="2841347"/>
              <a:ext cx="109500" cy="1095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518;p25"/>
          <p:cNvGrpSpPr/>
          <p:nvPr/>
        </p:nvGrpSpPr>
        <p:grpSpPr>
          <a:xfrm>
            <a:off x="5305500" y="3997694"/>
            <a:ext cx="3381300" cy="478876"/>
            <a:chOff x="5305500" y="2694409"/>
            <a:chExt cx="3381300" cy="478876"/>
          </a:xfrm>
        </p:grpSpPr>
        <p:grpSp>
          <p:nvGrpSpPr>
            <p:cNvPr id="22" name="Google Shape;519;p25"/>
            <p:cNvGrpSpPr/>
            <p:nvPr/>
          </p:nvGrpSpPr>
          <p:grpSpPr>
            <a:xfrm>
              <a:off x="5305500" y="2694409"/>
              <a:ext cx="3381300" cy="478876"/>
              <a:chOff x="962025" y="2592850"/>
              <a:chExt cx="3381300" cy="478876"/>
            </a:xfrm>
          </p:grpSpPr>
          <p:sp>
            <p:nvSpPr>
              <p:cNvPr id="24" name="Google Shape;520;p25"/>
              <p:cNvSpPr txBox="1"/>
              <p:nvPr/>
            </p:nvSpPr>
            <p:spPr>
              <a:xfrm>
                <a:off x="962025" y="2592850"/>
                <a:ext cx="33813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" sz="1500" kern="0" dirty="0" smtClean="0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Odredbe dispozitivnog karaktera ograničene odredbama imperativnog </a:t>
                </a:r>
                <a:r>
                  <a:rPr lang="en-US" sz="1500" kern="0" dirty="0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i</a:t>
                </a:r>
                <a:r>
                  <a:rPr lang="en" sz="1500" kern="0" dirty="0" smtClean="0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 javnopravnog karaktera</a:t>
                </a:r>
                <a:endParaRPr sz="1500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5" name="Google Shape;521;p25"/>
              <p:cNvSpPr txBox="1"/>
              <p:nvPr/>
            </p:nvSpPr>
            <p:spPr>
              <a:xfrm>
                <a:off x="962025" y="2794526"/>
                <a:ext cx="33813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4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3" name="Google Shape;522;p25"/>
            <p:cNvSpPr/>
            <p:nvPr/>
          </p:nvSpPr>
          <p:spPr>
            <a:xfrm>
              <a:off x="5305500" y="2841347"/>
              <a:ext cx="109500" cy="1095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523;p25"/>
          <p:cNvGrpSpPr/>
          <p:nvPr/>
        </p:nvGrpSpPr>
        <p:grpSpPr>
          <a:xfrm>
            <a:off x="457200" y="4646141"/>
            <a:ext cx="3381300" cy="609823"/>
            <a:chOff x="457200" y="3342856"/>
            <a:chExt cx="3381300" cy="609823"/>
          </a:xfrm>
        </p:grpSpPr>
        <p:grpSp>
          <p:nvGrpSpPr>
            <p:cNvPr id="27" name="Google Shape;524;p25"/>
            <p:cNvGrpSpPr/>
            <p:nvPr/>
          </p:nvGrpSpPr>
          <p:grpSpPr>
            <a:xfrm>
              <a:off x="457200" y="3342856"/>
              <a:ext cx="3381300" cy="609823"/>
              <a:chOff x="962025" y="3292077"/>
              <a:chExt cx="3381300" cy="609823"/>
            </a:xfrm>
          </p:grpSpPr>
          <p:sp>
            <p:nvSpPr>
              <p:cNvPr id="29" name="Google Shape;525;p25"/>
              <p:cNvSpPr txBox="1"/>
              <p:nvPr/>
            </p:nvSpPr>
            <p:spPr>
              <a:xfrm>
                <a:off x="962025" y="3292077"/>
                <a:ext cx="3381300" cy="27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" sz="1500" kern="0" dirty="0" smtClean="0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Načelo savjesnosti </a:t>
                </a:r>
                <a:r>
                  <a:rPr lang="en-US" sz="1500" kern="0" dirty="0" err="1" smtClean="0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i</a:t>
                </a:r>
                <a:r>
                  <a:rPr lang="en-US" sz="1500" kern="0" dirty="0" smtClean="0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 </a:t>
                </a:r>
                <a:r>
                  <a:rPr lang="en-US" sz="1500" kern="0" dirty="0" err="1" smtClean="0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poštenja</a:t>
                </a:r>
                <a:endParaRPr sz="1500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30" name="Google Shape;526;p25"/>
              <p:cNvSpPr txBox="1"/>
              <p:nvPr/>
            </p:nvSpPr>
            <p:spPr>
              <a:xfrm>
                <a:off x="962025" y="3624700"/>
                <a:ext cx="33813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4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8" name="Google Shape;527;p25"/>
            <p:cNvSpPr/>
            <p:nvPr/>
          </p:nvSpPr>
          <p:spPr>
            <a:xfrm>
              <a:off x="3729000" y="3618341"/>
              <a:ext cx="109500" cy="1095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528;p25"/>
          <p:cNvGrpSpPr/>
          <p:nvPr/>
        </p:nvGrpSpPr>
        <p:grpSpPr>
          <a:xfrm>
            <a:off x="5305500" y="4696788"/>
            <a:ext cx="3381300" cy="819235"/>
            <a:chOff x="5305500" y="3393503"/>
            <a:chExt cx="3381300" cy="819235"/>
          </a:xfrm>
        </p:grpSpPr>
        <p:grpSp>
          <p:nvGrpSpPr>
            <p:cNvPr id="32" name="Google Shape;529;p25"/>
            <p:cNvGrpSpPr/>
            <p:nvPr/>
          </p:nvGrpSpPr>
          <p:grpSpPr>
            <a:xfrm>
              <a:off x="5305500" y="3393503"/>
              <a:ext cx="3381300" cy="819235"/>
              <a:chOff x="962025" y="3342724"/>
              <a:chExt cx="3381300" cy="819235"/>
            </a:xfrm>
          </p:grpSpPr>
          <p:sp>
            <p:nvSpPr>
              <p:cNvPr id="34" name="Google Shape;530;p25"/>
              <p:cNvSpPr txBox="1"/>
              <p:nvPr/>
            </p:nvSpPr>
            <p:spPr>
              <a:xfrm>
                <a:off x="962025" y="3342724"/>
                <a:ext cx="3381300" cy="27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" sz="1500" kern="0" dirty="0" smtClean="0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Uslove ugovora određuje UO putem TD, a u skladu sa ZJN</a:t>
                </a:r>
                <a:endParaRPr sz="1500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35" name="Google Shape;531;p25"/>
              <p:cNvSpPr txBox="1"/>
              <p:nvPr/>
            </p:nvSpPr>
            <p:spPr>
              <a:xfrm>
                <a:off x="962025" y="3884759"/>
                <a:ext cx="33813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" sz="1500" kern="0" dirty="0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UO ne može birati drugu ugovornu stranu</a:t>
                </a:r>
                <a:endParaRPr sz="15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33" name="Google Shape;532;p25"/>
            <p:cNvSpPr/>
            <p:nvPr/>
          </p:nvSpPr>
          <p:spPr>
            <a:xfrm>
              <a:off x="5305500" y="3618341"/>
              <a:ext cx="109500" cy="1095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533;p25"/>
          <p:cNvGrpSpPr/>
          <p:nvPr/>
        </p:nvGrpSpPr>
        <p:grpSpPr>
          <a:xfrm>
            <a:off x="457200" y="5207735"/>
            <a:ext cx="3381300" cy="827625"/>
            <a:chOff x="457200" y="3904450"/>
            <a:chExt cx="3381300" cy="827625"/>
          </a:xfrm>
        </p:grpSpPr>
        <p:grpSp>
          <p:nvGrpSpPr>
            <p:cNvPr id="37" name="Google Shape;534;p25"/>
            <p:cNvGrpSpPr/>
            <p:nvPr/>
          </p:nvGrpSpPr>
          <p:grpSpPr>
            <a:xfrm>
              <a:off x="457200" y="3904450"/>
              <a:ext cx="3381300" cy="827625"/>
              <a:chOff x="962025" y="3904450"/>
              <a:chExt cx="3381300" cy="827625"/>
            </a:xfrm>
          </p:grpSpPr>
          <p:sp>
            <p:nvSpPr>
              <p:cNvPr id="39" name="Google Shape;535;p25"/>
              <p:cNvSpPr txBox="1"/>
              <p:nvPr/>
            </p:nvSpPr>
            <p:spPr>
              <a:xfrm>
                <a:off x="962025" y="3904450"/>
                <a:ext cx="3381300" cy="27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" sz="1500" kern="0" dirty="0" smtClean="0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Zabrana zloupotrebe prava</a:t>
                </a:r>
                <a:endParaRPr sz="1500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0" name="Google Shape;536;p25"/>
              <p:cNvSpPr txBox="1"/>
              <p:nvPr/>
            </p:nvSpPr>
            <p:spPr>
              <a:xfrm>
                <a:off x="962025" y="4454875"/>
                <a:ext cx="33813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" sz="1500" kern="0" dirty="0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Načelo jednake vrijednosti uzajamnih davanja…</a:t>
                </a:r>
                <a:endParaRPr sz="15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38" name="Google Shape;537;p25"/>
            <p:cNvSpPr/>
            <p:nvPr/>
          </p:nvSpPr>
          <p:spPr>
            <a:xfrm>
              <a:off x="3729000" y="4397736"/>
              <a:ext cx="109500" cy="1095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" name="Google Shape;538;p25"/>
          <p:cNvGrpSpPr/>
          <p:nvPr/>
        </p:nvGrpSpPr>
        <p:grpSpPr>
          <a:xfrm>
            <a:off x="5305500" y="5643963"/>
            <a:ext cx="3381300" cy="718568"/>
            <a:chOff x="5305500" y="4340678"/>
            <a:chExt cx="3381300" cy="718568"/>
          </a:xfrm>
        </p:grpSpPr>
        <p:grpSp>
          <p:nvGrpSpPr>
            <p:cNvPr id="42" name="Google Shape;539;p25"/>
            <p:cNvGrpSpPr/>
            <p:nvPr/>
          </p:nvGrpSpPr>
          <p:grpSpPr>
            <a:xfrm>
              <a:off x="5305500" y="4340678"/>
              <a:ext cx="3381300" cy="718568"/>
              <a:chOff x="962025" y="4340678"/>
              <a:chExt cx="3381300" cy="718568"/>
            </a:xfrm>
          </p:grpSpPr>
          <p:sp>
            <p:nvSpPr>
              <p:cNvPr id="44" name="Google Shape;540;p25"/>
              <p:cNvSpPr txBox="1"/>
              <p:nvPr/>
            </p:nvSpPr>
            <p:spPr>
              <a:xfrm>
                <a:off x="962025" y="4340678"/>
                <a:ext cx="3381300" cy="27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" sz="1500" kern="0" dirty="0" smtClean="0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Svrha ugovora: javni interes</a:t>
                </a:r>
                <a:endParaRPr sz="1500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5" name="Google Shape;541;p25"/>
              <p:cNvSpPr txBox="1"/>
              <p:nvPr/>
            </p:nvSpPr>
            <p:spPr>
              <a:xfrm>
                <a:off x="962025" y="4782046"/>
                <a:ext cx="33813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-US" sz="1500" kern="0" dirty="0" err="1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Ograničene</a:t>
                </a:r>
                <a:r>
                  <a:rPr lang="en-US" sz="1500" kern="0" dirty="0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r>
                  <a:rPr lang="en-US" sz="1500" kern="0" dirty="0" err="1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mogućnosti</a:t>
                </a:r>
                <a:r>
                  <a:rPr lang="en-US" sz="1500" kern="0" dirty="0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r>
                  <a:rPr lang="en-US" sz="1500" kern="0" dirty="0" err="1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izmjene</a:t>
                </a:r>
                <a:r>
                  <a:rPr lang="en-US" sz="1500" kern="0" dirty="0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r>
                  <a:rPr lang="en-US" sz="1500" kern="0" dirty="0" err="1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ugovora</a:t>
                </a:r>
                <a:r>
                  <a:rPr lang="en-US" sz="1500" kern="0" dirty="0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endParaRPr sz="15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3" name="Google Shape;542;p25"/>
            <p:cNvSpPr/>
            <p:nvPr/>
          </p:nvSpPr>
          <p:spPr>
            <a:xfrm>
              <a:off x="5305500" y="4397736"/>
              <a:ext cx="109500" cy="1095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46" name="Google Shape;543;p25"/>
          <p:cNvCxnSpPr>
            <a:stCxn id="18" idx="6"/>
          </p:cNvCxnSpPr>
          <p:nvPr/>
        </p:nvCxnSpPr>
        <p:spPr>
          <a:xfrm>
            <a:off x="3838500" y="4199382"/>
            <a:ext cx="459600" cy="0"/>
          </a:xfrm>
          <a:prstGeom prst="straightConnector1">
            <a:avLst/>
          </a:prstGeom>
          <a:noFill/>
          <a:ln w="9525" cap="flat" cmpd="sng">
            <a:solidFill>
              <a:srgbClr val="001B5C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47" name="Google Shape;544;p25"/>
          <p:cNvCxnSpPr/>
          <p:nvPr/>
        </p:nvCxnSpPr>
        <p:spPr>
          <a:xfrm>
            <a:off x="3838500" y="4791818"/>
            <a:ext cx="459600" cy="0"/>
          </a:xfrm>
          <a:prstGeom prst="straightConnector1">
            <a:avLst/>
          </a:prstGeom>
          <a:noFill/>
          <a:ln w="9525" cap="flat" cmpd="sng">
            <a:solidFill>
              <a:srgbClr val="001B5C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48" name="Google Shape;545;p25"/>
          <p:cNvCxnSpPr>
            <a:stCxn id="38" idx="6"/>
          </p:cNvCxnSpPr>
          <p:nvPr/>
        </p:nvCxnSpPr>
        <p:spPr>
          <a:xfrm>
            <a:off x="3838500" y="5755771"/>
            <a:ext cx="459600" cy="0"/>
          </a:xfrm>
          <a:prstGeom prst="straightConnector1">
            <a:avLst/>
          </a:prstGeom>
          <a:noFill/>
          <a:ln w="9525" cap="flat" cmpd="sng">
            <a:solidFill>
              <a:srgbClr val="001B5C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49" name="Google Shape;546;p25"/>
          <p:cNvCxnSpPr/>
          <p:nvPr/>
        </p:nvCxnSpPr>
        <p:spPr>
          <a:xfrm>
            <a:off x="4845900" y="3939323"/>
            <a:ext cx="459600" cy="0"/>
          </a:xfrm>
          <a:prstGeom prst="straightConnector1">
            <a:avLst/>
          </a:prstGeom>
          <a:noFill/>
          <a:ln w="9525" cap="flat" cmpd="sng">
            <a:solidFill>
              <a:srgbClr val="001B5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" name="Google Shape;547;p25"/>
          <p:cNvCxnSpPr/>
          <p:nvPr/>
        </p:nvCxnSpPr>
        <p:spPr>
          <a:xfrm>
            <a:off x="4845900" y="4749873"/>
            <a:ext cx="459600" cy="0"/>
          </a:xfrm>
          <a:prstGeom prst="straightConnector1">
            <a:avLst/>
          </a:prstGeom>
          <a:noFill/>
          <a:ln w="9525" cap="flat" cmpd="sng">
            <a:solidFill>
              <a:srgbClr val="001B5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" name="Google Shape;548;p25"/>
          <p:cNvCxnSpPr/>
          <p:nvPr/>
        </p:nvCxnSpPr>
        <p:spPr>
          <a:xfrm>
            <a:off x="4845900" y="5772549"/>
            <a:ext cx="459600" cy="0"/>
          </a:xfrm>
          <a:prstGeom prst="straightConnector1">
            <a:avLst/>
          </a:prstGeom>
          <a:noFill/>
          <a:ln w="9525" cap="flat" cmpd="sng">
            <a:solidFill>
              <a:srgbClr val="001B5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" name="Google Shape;549;p25"/>
          <p:cNvCxnSpPr>
            <a:stCxn id="3" idx="3"/>
            <a:endCxn id="4" idx="1"/>
          </p:cNvCxnSpPr>
          <p:nvPr/>
        </p:nvCxnSpPr>
        <p:spPr>
          <a:xfrm>
            <a:off x="3838500" y="2659635"/>
            <a:ext cx="1467000" cy="0"/>
          </a:xfrm>
          <a:prstGeom prst="straightConnector1">
            <a:avLst/>
          </a:prstGeom>
          <a:noFill/>
          <a:ln w="9525" cap="flat" cmpd="sng">
            <a:solidFill>
              <a:srgbClr val="001B5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3" name="Rectangle 52"/>
          <p:cNvSpPr/>
          <p:nvPr/>
        </p:nvSpPr>
        <p:spPr>
          <a:xfrm>
            <a:off x="352338" y="3873908"/>
            <a:ext cx="37600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sr-Latn-RS" sz="15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Zabrana stvaranja i iskorištavanja monopolskog položanja</a:t>
            </a:r>
          </a:p>
        </p:txBody>
      </p:sp>
      <p:cxnSp>
        <p:nvCxnSpPr>
          <p:cNvPr id="54" name="Google Shape;512;p25"/>
          <p:cNvCxnSpPr/>
          <p:nvPr/>
        </p:nvCxnSpPr>
        <p:spPr>
          <a:xfrm>
            <a:off x="4845900" y="3549622"/>
            <a:ext cx="459600" cy="0"/>
          </a:xfrm>
          <a:prstGeom prst="straightConnector1">
            <a:avLst/>
          </a:prstGeom>
          <a:noFill/>
          <a:ln w="9525" cap="flat" cmpd="sng">
            <a:solidFill>
              <a:srgbClr val="001B5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" name="Google Shape;512;p25"/>
          <p:cNvCxnSpPr/>
          <p:nvPr/>
        </p:nvCxnSpPr>
        <p:spPr>
          <a:xfrm>
            <a:off x="4845900" y="5264353"/>
            <a:ext cx="459600" cy="0"/>
          </a:xfrm>
          <a:prstGeom prst="straightConnector1">
            <a:avLst/>
          </a:prstGeom>
          <a:noFill/>
          <a:ln w="9525" cap="flat" cmpd="sng">
            <a:solidFill>
              <a:srgbClr val="001B5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6" name="Google Shape;512;p25"/>
          <p:cNvCxnSpPr/>
          <p:nvPr/>
        </p:nvCxnSpPr>
        <p:spPr>
          <a:xfrm>
            <a:off x="4845900" y="6133431"/>
            <a:ext cx="459600" cy="0"/>
          </a:xfrm>
          <a:prstGeom prst="straightConnector1">
            <a:avLst/>
          </a:prstGeom>
          <a:noFill/>
          <a:ln w="9525" cap="flat" cmpd="sng">
            <a:solidFill>
              <a:srgbClr val="001B5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7" name="Google Shape;506;p25"/>
          <p:cNvCxnSpPr/>
          <p:nvPr/>
        </p:nvCxnSpPr>
        <p:spPr>
          <a:xfrm>
            <a:off x="3838500" y="5344866"/>
            <a:ext cx="459600" cy="0"/>
          </a:xfrm>
          <a:prstGeom prst="straightConnector1">
            <a:avLst/>
          </a:prstGeom>
          <a:noFill/>
          <a:ln w="9525" cap="flat" cmpd="sng">
            <a:solidFill>
              <a:srgbClr val="001B5C"/>
            </a:solidFill>
            <a:prstDash val="solid"/>
            <a:round/>
            <a:headEnd type="oval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014612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45;p37"/>
          <p:cNvGrpSpPr/>
          <p:nvPr/>
        </p:nvGrpSpPr>
        <p:grpSpPr>
          <a:xfrm>
            <a:off x="6817625" y="2558881"/>
            <a:ext cx="2326375" cy="3885008"/>
            <a:chOff x="6817625" y="1297642"/>
            <a:chExt cx="2326375" cy="3885008"/>
          </a:xfrm>
        </p:grpSpPr>
        <p:pic>
          <p:nvPicPr>
            <p:cNvPr id="3" name="Google Shape;446;p37"/>
            <p:cNvPicPr preferRelativeResize="0"/>
            <p:nvPr/>
          </p:nvPicPr>
          <p:blipFill rotWithShape="1">
            <a:blip r:embed="rId2">
              <a:alphaModFix/>
            </a:blip>
            <a:srcRect l="17266" t="-5105" b="64000"/>
            <a:stretch/>
          </p:blipFill>
          <p:spPr>
            <a:xfrm rot="-5400000">
              <a:off x="7131375" y="3170050"/>
              <a:ext cx="2751375" cy="1273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447;p37"/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 rot="-5400000">
              <a:off x="7662509" y="1721936"/>
              <a:ext cx="1905760" cy="1057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448;p37"/>
            <p:cNvPicPr preferRelativeResize="0"/>
            <p:nvPr/>
          </p:nvPicPr>
          <p:blipFill rotWithShape="1">
            <a:blip r:embed="rId2">
              <a:alphaModFix/>
            </a:blip>
            <a:srcRect l="57583" t="1038" r="12099" b="47015"/>
            <a:stretch/>
          </p:blipFill>
          <p:spPr>
            <a:xfrm rot="-5400000">
              <a:off x="7252225" y="3251753"/>
              <a:ext cx="1457151" cy="2326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449;p37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-5400000">
              <a:off x="8463824" y="3592096"/>
              <a:ext cx="930577" cy="429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450;p37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-5400000">
              <a:off x="8178413" y="4041863"/>
              <a:ext cx="1321100" cy="610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oogle Shape;451;p37"/>
          <p:cNvGrpSpPr/>
          <p:nvPr/>
        </p:nvGrpSpPr>
        <p:grpSpPr>
          <a:xfrm>
            <a:off x="0" y="1261213"/>
            <a:ext cx="2451069" cy="2989790"/>
            <a:chOff x="-52973" y="-32"/>
            <a:chExt cx="2858723" cy="3487042"/>
          </a:xfrm>
        </p:grpSpPr>
        <p:pic>
          <p:nvPicPr>
            <p:cNvPr id="9" name="Google Shape;452;p37"/>
            <p:cNvPicPr preferRelativeResize="0"/>
            <p:nvPr/>
          </p:nvPicPr>
          <p:blipFill rotWithShape="1">
            <a:blip r:embed="rId2">
              <a:alphaModFix/>
            </a:blip>
            <a:srcRect t="4102" b="50813"/>
            <a:stretch/>
          </p:blipFill>
          <p:spPr>
            <a:xfrm rot="5400000" flipH="1">
              <a:off x="-1036293" y="1011032"/>
              <a:ext cx="3487035" cy="14649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453;p37"/>
            <p:cNvPicPr preferRelativeResize="0"/>
            <p:nvPr/>
          </p:nvPicPr>
          <p:blipFill rotWithShape="1">
            <a:blip r:embed="rId2">
              <a:alphaModFix/>
            </a:blip>
            <a:srcRect l="5516" t="-5104" r="37551" b="30035"/>
            <a:stretch/>
          </p:blipFill>
          <p:spPr>
            <a:xfrm rot="5400000" flipH="1">
              <a:off x="213027" y="-261194"/>
              <a:ext cx="2326757" cy="28586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454;p37"/>
            <p:cNvPicPr preferRelativeResize="0"/>
            <p:nvPr/>
          </p:nvPicPr>
          <p:blipFill rotWithShape="1">
            <a:blip r:embed="rId2">
              <a:alphaModFix/>
            </a:blip>
            <a:srcRect l="5517" t="-5104" b="30035"/>
            <a:stretch/>
          </p:blipFill>
          <p:spPr>
            <a:xfrm rot="5400000" flipH="1">
              <a:off x="-373534" y="716351"/>
              <a:ext cx="2469720" cy="1828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455;p37"/>
            <p:cNvPicPr preferRelativeResize="0"/>
            <p:nvPr/>
          </p:nvPicPr>
          <p:blipFill rotWithShape="1">
            <a:blip r:embed="rId2">
              <a:alphaModFix/>
            </a:blip>
            <a:srcRect t="4102" b="50813"/>
            <a:stretch/>
          </p:blipFill>
          <p:spPr>
            <a:xfrm rot="5400000" flipH="1">
              <a:off x="-762517" y="729513"/>
              <a:ext cx="2516261" cy="1057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456;p37"/>
            <p:cNvPicPr preferRelativeResize="0"/>
            <p:nvPr/>
          </p:nvPicPr>
          <p:blipFill rotWithShape="1">
            <a:blip r:embed="rId2">
              <a:alphaModFix/>
            </a:blip>
            <a:srcRect l="5518" t="-5104" r="50852" b="30035"/>
            <a:stretch/>
          </p:blipFill>
          <p:spPr>
            <a:xfrm rot="5400000" flipH="1">
              <a:off x="335217" y="7616"/>
              <a:ext cx="1286629" cy="2062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457;p37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 flipH="1">
              <a:off x="-483904" y="430917"/>
              <a:ext cx="1601443" cy="73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458;p37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 flipH="1">
              <a:off x="177810" y="430917"/>
              <a:ext cx="1601443" cy="73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459;p37"/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 rot="5400000" flipH="1">
              <a:off x="-400940" y="1132844"/>
              <a:ext cx="1562921" cy="866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Google Shape;460;p37"/>
          <p:cNvSpPr txBox="1">
            <a:spLocks/>
          </p:cNvSpPr>
          <p:nvPr/>
        </p:nvSpPr>
        <p:spPr>
          <a:xfrm>
            <a:off x="3683326" y="3296900"/>
            <a:ext cx="38187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layfair Display"/>
              <a:buNone/>
              <a:tabLst/>
              <a:defRPr/>
            </a:pPr>
            <a:r>
              <a:rPr kumimoji="0" lang="sr-Latn-RS" sz="2000" b="1" i="0" u="none" strike="noStrike" kern="0" cap="none" spc="0" normalizeH="0" baseline="0" noProof="0" smtClean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Playfair Display"/>
                <a:sym typeface="Playfair Display"/>
              </a:rPr>
              <a:t>—</a:t>
            </a:r>
            <a:r>
              <a:rPr kumimoji="0" lang="sr-Latn-R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ISPUNJENJE UGOVORA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18" name="Google Shape;461;p37"/>
          <p:cNvSpPr txBox="1">
            <a:spLocks/>
          </p:cNvSpPr>
          <p:nvPr/>
        </p:nvSpPr>
        <p:spPr>
          <a:xfrm>
            <a:off x="1641750" y="1555525"/>
            <a:ext cx="5860500" cy="14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tkinson Hyperlegible"/>
              <a:buNone/>
              <a:tabLst/>
              <a:defRPr/>
            </a:pPr>
            <a:r>
              <a:rPr kumimoji="0" lang="sr-Latn-R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Cilj provođenja postupaka javnih nabavki.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tkinson Hyperlegible"/>
              <a:buNone/>
              <a:tabLst/>
              <a:defRPr/>
            </a:pPr>
            <a:r>
              <a:rPr kumimoji="0" lang="sr-Latn-R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Obaveza prestaje kad se ispuni.</a:t>
            </a: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</p:txBody>
      </p:sp>
      <p:sp>
        <p:nvSpPr>
          <p:cNvPr id="19" name="Google Shape;460;p37"/>
          <p:cNvSpPr txBox="1">
            <a:spLocks/>
          </p:cNvSpPr>
          <p:nvPr/>
        </p:nvSpPr>
        <p:spPr>
          <a:xfrm>
            <a:off x="3683326" y="5491465"/>
            <a:ext cx="38187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layfair Display"/>
              <a:buNone/>
              <a:tabLst/>
              <a:defRPr/>
            </a:pPr>
            <a:r>
              <a:rPr kumimoji="0" lang="sr-Latn-R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Playfair Display"/>
                <a:sym typeface="Playfair Display"/>
              </a:rPr>
              <a:t>—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Pacta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sunt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servanda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20" name="Google Shape;461;p37"/>
          <p:cNvSpPr txBox="1">
            <a:spLocks/>
          </p:cNvSpPr>
          <p:nvPr/>
        </p:nvSpPr>
        <p:spPr>
          <a:xfrm>
            <a:off x="1641750" y="3750090"/>
            <a:ext cx="5860500" cy="14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tkinson Hyperlegible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“UGOVOR SE MORA ISPUNITI ONAKO KAKO GLASI”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</p:txBody>
      </p:sp>
    </p:spTree>
    <p:extLst>
      <p:ext uri="{BB962C8B-B14F-4D97-AF65-F5344CB8AC3E}">
        <p14:creationId xmlns:p14="http://schemas.microsoft.com/office/powerpoint/2010/main" val="23078734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5;p27"/>
          <p:cNvSpPr/>
          <p:nvPr/>
        </p:nvSpPr>
        <p:spPr>
          <a:xfrm>
            <a:off x="4550429" y="4507821"/>
            <a:ext cx="2286000" cy="1488776"/>
          </a:xfrm>
          <a:prstGeom prst="roundRect">
            <a:avLst>
              <a:gd name="adj" fmla="val 31720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 kern="0" smtClean="0">
              <a:solidFill>
                <a:srgbClr val="666666">
                  <a:lumMod val="10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Google Shape;136;p27"/>
          <p:cNvSpPr/>
          <p:nvPr/>
        </p:nvSpPr>
        <p:spPr>
          <a:xfrm>
            <a:off x="5845829" y="1881797"/>
            <a:ext cx="2590800" cy="1488775"/>
          </a:xfrm>
          <a:prstGeom prst="roundRect">
            <a:avLst>
              <a:gd name="adj" fmla="val 31720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 kern="0" smtClean="0">
              <a:solidFill>
                <a:srgbClr val="666666">
                  <a:lumMod val="10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Google Shape;137;p27"/>
          <p:cNvSpPr/>
          <p:nvPr/>
        </p:nvSpPr>
        <p:spPr>
          <a:xfrm>
            <a:off x="2950229" y="1881797"/>
            <a:ext cx="2514600" cy="1447800"/>
          </a:xfrm>
          <a:prstGeom prst="roundRect">
            <a:avLst>
              <a:gd name="adj" fmla="val 31720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 kern="0" smtClean="0">
              <a:solidFill>
                <a:srgbClr val="666666">
                  <a:lumMod val="10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138;p27"/>
          <p:cNvSpPr txBox="1">
            <a:spLocks/>
          </p:cNvSpPr>
          <p:nvPr/>
        </p:nvSpPr>
        <p:spPr>
          <a:xfrm>
            <a:off x="359429" y="2321544"/>
            <a:ext cx="2286000" cy="3249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udea"/>
              <a:buNone/>
              <a:defRPr sz="7200" b="1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800"/>
              <a:buFont typeface="Gudea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Gudea"/>
                <a:sym typeface="Gudea"/>
              </a:rPr>
              <a:t>Ko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Gudea"/>
                <a:sym typeface="Gudea"/>
              </a:rPr>
              <a:t>može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Gudea"/>
                <a:sym typeface="Gudea"/>
              </a:rPr>
              <a:t> da </a:t>
            </a:r>
            <a:r>
              <a:rPr kumimoji="0" lang="en-US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Gudea"/>
                <a:sym typeface="Gudea"/>
              </a:rPr>
              <a:t>izvrši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Gudea"/>
                <a:sym typeface="Gudea"/>
              </a:rPr>
              <a:t>ugovornu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Gudea"/>
                <a:sym typeface="Gudea"/>
              </a:rPr>
              <a:t>obavezu</a:t>
            </a:r>
            <a:endParaRPr kumimoji="0" lang="sr-Cyrl-BA" sz="2600" b="1" i="0" u="none" strike="noStrike" kern="0" cap="none" spc="0" normalizeH="0" baseline="0" noProof="0" dirty="0">
              <a:ln>
                <a:noFill/>
              </a:ln>
              <a:solidFill>
                <a:srgbClr val="666666">
                  <a:lumMod val="10000"/>
                </a:srgbClr>
              </a:solidFill>
              <a:effectLst/>
              <a:uLnTx/>
              <a:uFillTx/>
              <a:latin typeface="Gudea"/>
              <a:sym typeface="Gudea"/>
            </a:endParaRPr>
          </a:p>
        </p:txBody>
      </p:sp>
      <p:sp>
        <p:nvSpPr>
          <p:cNvPr id="6" name="Google Shape;139;p27"/>
          <p:cNvSpPr txBox="1">
            <a:spLocks/>
          </p:cNvSpPr>
          <p:nvPr/>
        </p:nvSpPr>
        <p:spPr>
          <a:xfrm>
            <a:off x="5845829" y="2580439"/>
            <a:ext cx="2590800" cy="8253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SOLIDARNI DUŽNIK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GRUPA PONUĐAČA</a:t>
            </a:r>
            <a:endParaRPr kumimoji="0" lang="sr-Cyrl-BA" sz="16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r-Cyrl-BA" sz="1400" b="0" i="0" u="none" strike="noStrike" kern="0" cap="none" spc="0" normalizeH="0" baseline="0" noProof="0" dirty="0">
              <a:ln>
                <a:noFill/>
              </a:ln>
              <a:solidFill>
                <a:srgbClr val="666666">
                  <a:lumMod val="1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40;p27"/>
          <p:cNvSpPr txBox="1">
            <a:spLocks/>
          </p:cNvSpPr>
          <p:nvPr/>
        </p:nvSpPr>
        <p:spPr>
          <a:xfrm>
            <a:off x="3026429" y="2643797"/>
            <a:ext cx="23622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DOBAVLJAČ</a:t>
            </a:r>
            <a:endParaRPr kumimoji="0" lang="sr-Cyrl-BA" sz="1600" b="1" i="0" u="none" strike="noStrike" kern="0" cap="none" spc="0" normalizeH="0" baseline="0" noProof="0" dirty="0" smtClean="0">
              <a:ln>
                <a:noFill/>
              </a:ln>
              <a:solidFill>
                <a:srgbClr val="666666">
                  <a:lumMod val="1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r-Cyrl-BA" sz="1400" b="0" i="0" u="none" strike="noStrike" kern="0" cap="none" spc="0" normalizeH="0" baseline="0" noProof="0" dirty="0">
              <a:ln>
                <a:noFill/>
              </a:ln>
              <a:solidFill>
                <a:srgbClr val="666666">
                  <a:lumMod val="1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41;p27"/>
          <p:cNvSpPr txBox="1">
            <a:spLocks/>
          </p:cNvSpPr>
          <p:nvPr/>
        </p:nvSpPr>
        <p:spPr>
          <a:xfrm>
            <a:off x="4550429" y="5114535"/>
            <a:ext cx="2286000" cy="8820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1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TREĆE LICE</a:t>
            </a:r>
            <a:endParaRPr kumimoji="0" lang="sr-Cyrl-BA" sz="1600" b="1" i="0" u="none" strike="noStrike" kern="0" cap="none" spc="0" normalizeH="0" baseline="0" noProof="0" dirty="0" smtClean="0">
              <a:ln>
                <a:noFill/>
              </a:ln>
              <a:solidFill>
                <a:srgbClr val="666666">
                  <a:lumMod val="1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PODUGOVARAČ</a:t>
            </a:r>
            <a:endParaRPr kumimoji="0" lang="sr-Cyrl-BA" sz="16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r-Cyrl-BA" sz="1400" b="0" i="0" u="none" strike="noStrike" kern="0" cap="none" spc="0" normalizeH="0" baseline="0" noProof="0" dirty="0">
              <a:ln>
                <a:noFill/>
              </a:ln>
              <a:solidFill>
                <a:srgbClr val="666666">
                  <a:lumMod val="1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9" name="Google Shape;142;p27"/>
          <p:cNvCxnSpPr/>
          <p:nvPr/>
        </p:nvCxnSpPr>
        <p:spPr>
          <a:xfrm>
            <a:off x="2980404" y="3552172"/>
            <a:ext cx="0" cy="7683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143;p27"/>
          <p:cNvCxnSpPr/>
          <p:nvPr/>
        </p:nvCxnSpPr>
        <p:spPr>
          <a:xfrm>
            <a:off x="2980404" y="3936322"/>
            <a:ext cx="53769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1" name="Google Shape;144;p27"/>
          <p:cNvCxnSpPr/>
          <p:nvPr/>
        </p:nvCxnSpPr>
        <p:spPr>
          <a:xfrm rot="10800000">
            <a:off x="4169429" y="3329597"/>
            <a:ext cx="0" cy="5715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45;p27"/>
          <p:cNvCxnSpPr/>
          <p:nvPr/>
        </p:nvCxnSpPr>
        <p:spPr>
          <a:xfrm rot="10800000">
            <a:off x="7127629" y="3370435"/>
            <a:ext cx="0" cy="5715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46;p27"/>
          <p:cNvCxnSpPr/>
          <p:nvPr/>
        </p:nvCxnSpPr>
        <p:spPr>
          <a:xfrm rot="10800000">
            <a:off x="5657842" y="3936310"/>
            <a:ext cx="0" cy="5715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" name="Google Shape;147;p27"/>
          <p:cNvGrpSpPr/>
          <p:nvPr/>
        </p:nvGrpSpPr>
        <p:grpSpPr>
          <a:xfrm>
            <a:off x="4017029" y="2034197"/>
            <a:ext cx="345195" cy="472872"/>
            <a:chOff x="1770459" y="2884503"/>
            <a:chExt cx="254644" cy="348828"/>
          </a:xfrm>
        </p:grpSpPr>
        <p:sp>
          <p:nvSpPr>
            <p:cNvPr id="15" name="Google Shape;148;p27"/>
            <p:cNvSpPr/>
            <p:nvPr/>
          </p:nvSpPr>
          <p:spPr>
            <a:xfrm>
              <a:off x="1832330" y="2884503"/>
              <a:ext cx="130902" cy="159572"/>
            </a:xfrm>
            <a:custGeom>
              <a:avLst/>
              <a:gdLst/>
              <a:ahLst/>
              <a:cxnLst/>
              <a:rect l="l" t="t" r="r" b="b"/>
              <a:pathLst>
                <a:path w="4132" h="5037" extrusionOk="0">
                  <a:moveTo>
                    <a:pt x="2060" y="0"/>
                  </a:moveTo>
                  <a:cubicBezTo>
                    <a:pt x="953" y="0"/>
                    <a:pt x="36" y="869"/>
                    <a:pt x="0" y="1977"/>
                  </a:cubicBezTo>
                  <a:cubicBezTo>
                    <a:pt x="0" y="2072"/>
                    <a:pt x="60" y="2143"/>
                    <a:pt x="143" y="2143"/>
                  </a:cubicBezTo>
                  <a:cubicBezTo>
                    <a:pt x="238" y="2143"/>
                    <a:pt x="310" y="2084"/>
                    <a:pt x="310" y="2001"/>
                  </a:cubicBezTo>
                  <a:cubicBezTo>
                    <a:pt x="357" y="1060"/>
                    <a:pt x="1131" y="322"/>
                    <a:pt x="2060" y="322"/>
                  </a:cubicBezTo>
                  <a:cubicBezTo>
                    <a:pt x="3036" y="322"/>
                    <a:pt x="3822" y="1120"/>
                    <a:pt x="3822" y="2084"/>
                  </a:cubicBezTo>
                  <a:cubicBezTo>
                    <a:pt x="3822" y="2846"/>
                    <a:pt x="3334" y="3513"/>
                    <a:pt x="2596" y="3751"/>
                  </a:cubicBezTo>
                  <a:cubicBezTo>
                    <a:pt x="2572" y="3763"/>
                    <a:pt x="2524" y="3787"/>
                    <a:pt x="2512" y="3822"/>
                  </a:cubicBezTo>
                  <a:lnTo>
                    <a:pt x="2060" y="4572"/>
                  </a:lnTo>
                  <a:lnTo>
                    <a:pt x="1619" y="3822"/>
                  </a:lnTo>
                  <a:cubicBezTo>
                    <a:pt x="1608" y="3798"/>
                    <a:pt x="1572" y="3763"/>
                    <a:pt x="1524" y="3751"/>
                  </a:cubicBezTo>
                  <a:cubicBezTo>
                    <a:pt x="977" y="3572"/>
                    <a:pt x="548" y="3144"/>
                    <a:pt x="381" y="2572"/>
                  </a:cubicBezTo>
                  <a:cubicBezTo>
                    <a:pt x="362" y="2503"/>
                    <a:pt x="293" y="2459"/>
                    <a:pt x="230" y="2459"/>
                  </a:cubicBezTo>
                  <a:cubicBezTo>
                    <a:pt x="216" y="2459"/>
                    <a:pt x="203" y="2461"/>
                    <a:pt x="191" y="2465"/>
                  </a:cubicBezTo>
                  <a:cubicBezTo>
                    <a:pt x="95" y="2501"/>
                    <a:pt x="60" y="2584"/>
                    <a:pt x="84" y="2667"/>
                  </a:cubicBezTo>
                  <a:cubicBezTo>
                    <a:pt x="274" y="3298"/>
                    <a:pt x="750" y="3810"/>
                    <a:pt x="1381" y="4037"/>
                  </a:cubicBezTo>
                  <a:lnTo>
                    <a:pt x="1929" y="4953"/>
                  </a:lnTo>
                  <a:cubicBezTo>
                    <a:pt x="1965" y="5001"/>
                    <a:pt x="2000" y="5037"/>
                    <a:pt x="2060" y="5037"/>
                  </a:cubicBezTo>
                  <a:cubicBezTo>
                    <a:pt x="2120" y="5037"/>
                    <a:pt x="2167" y="5001"/>
                    <a:pt x="2191" y="4953"/>
                  </a:cubicBezTo>
                  <a:lnTo>
                    <a:pt x="2751" y="4037"/>
                  </a:lnTo>
                  <a:cubicBezTo>
                    <a:pt x="3584" y="3739"/>
                    <a:pt x="4132" y="2965"/>
                    <a:pt x="4132" y="2084"/>
                  </a:cubicBezTo>
                  <a:cubicBezTo>
                    <a:pt x="4132" y="941"/>
                    <a:pt x="3215" y="0"/>
                    <a:pt x="206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rgbClr val="666666">
                    <a:lumMod val="10000"/>
                  </a:srgb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49;p27"/>
            <p:cNvSpPr/>
            <p:nvPr/>
          </p:nvSpPr>
          <p:spPr>
            <a:xfrm>
              <a:off x="1861000" y="2912698"/>
              <a:ext cx="75842" cy="72167"/>
            </a:xfrm>
            <a:custGeom>
              <a:avLst/>
              <a:gdLst/>
              <a:ahLst/>
              <a:cxnLst/>
              <a:rect l="l" t="t" r="r" b="b"/>
              <a:pathLst>
                <a:path w="2394" h="2278" extrusionOk="0">
                  <a:moveTo>
                    <a:pt x="1441" y="313"/>
                  </a:moveTo>
                  <a:cubicBezTo>
                    <a:pt x="1572" y="313"/>
                    <a:pt x="1715" y="360"/>
                    <a:pt x="1810" y="468"/>
                  </a:cubicBezTo>
                  <a:cubicBezTo>
                    <a:pt x="2036" y="670"/>
                    <a:pt x="2036" y="1015"/>
                    <a:pt x="1834" y="1218"/>
                  </a:cubicBezTo>
                  <a:cubicBezTo>
                    <a:pt x="1726" y="1325"/>
                    <a:pt x="1587" y="1378"/>
                    <a:pt x="1448" y="1378"/>
                  </a:cubicBezTo>
                  <a:cubicBezTo>
                    <a:pt x="1310" y="1378"/>
                    <a:pt x="1173" y="1325"/>
                    <a:pt x="1072" y="1218"/>
                  </a:cubicBezTo>
                  <a:cubicBezTo>
                    <a:pt x="857" y="1015"/>
                    <a:pt x="857" y="670"/>
                    <a:pt x="1072" y="468"/>
                  </a:cubicBezTo>
                  <a:cubicBezTo>
                    <a:pt x="1167" y="360"/>
                    <a:pt x="1310" y="313"/>
                    <a:pt x="1441" y="313"/>
                  </a:cubicBezTo>
                  <a:close/>
                  <a:moveTo>
                    <a:pt x="1451" y="0"/>
                  </a:moveTo>
                  <a:cubicBezTo>
                    <a:pt x="1232" y="0"/>
                    <a:pt x="1012" y="81"/>
                    <a:pt x="845" y="241"/>
                  </a:cubicBezTo>
                  <a:cubicBezTo>
                    <a:pt x="548" y="539"/>
                    <a:pt x="524" y="992"/>
                    <a:pt x="738" y="1325"/>
                  </a:cubicBezTo>
                  <a:lnTo>
                    <a:pt x="60" y="2015"/>
                  </a:lnTo>
                  <a:cubicBezTo>
                    <a:pt x="0" y="2075"/>
                    <a:pt x="0" y="2182"/>
                    <a:pt x="60" y="2242"/>
                  </a:cubicBezTo>
                  <a:cubicBezTo>
                    <a:pt x="83" y="2265"/>
                    <a:pt x="131" y="2277"/>
                    <a:pt x="179" y="2277"/>
                  </a:cubicBezTo>
                  <a:cubicBezTo>
                    <a:pt x="226" y="2277"/>
                    <a:pt x="262" y="2265"/>
                    <a:pt x="298" y="2242"/>
                  </a:cubicBezTo>
                  <a:lnTo>
                    <a:pt x="976" y="1551"/>
                  </a:lnTo>
                  <a:cubicBezTo>
                    <a:pt x="1131" y="1658"/>
                    <a:pt x="1298" y="1706"/>
                    <a:pt x="1453" y="1706"/>
                  </a:cubicBezTo>
                  <a:cubicBezTo>
                    <a:pt x="1679" y="1706"/>
                    <a:pt x="1881" y="1611"/>
                    <a:pt x="2072" y="1444"/>
                  </a:cubicBezTo>
                  <a:cubicBezTo>
                    <a:pt x="2393" y="1122"/>
                    <a:pt x="2393" y="575"/>
                    <a:pt x="2048" y="241"/>
                  </a:cubicBezTo>
                  <a:cubicBezTo>
                    <a:pt x="1887" y="81"/>
                    <a:pt x="1670" y="0"/>
                    <a:pt x="1451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rgbClr val="666666">
                    <a:lumMod val="10000"/>
                  </a:srgb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50;p27"/>
            <p:cNvSpPr/>
            <p:nvPr/>
          </p:nvSpPr>
          <p:spPr>
            <a:xfrm>
              <a:off x="1818359" y="3060644"/>
              <a:ext cx="57753" cy="24172"/>
            </a:xfrm>
            <a:custGeom>
              <a:avLst/>
              <a:gdLst/>
              <a:ahLst/>
              <a:cxnLst/>
              <a:rect l="l" t="t" r="r" b="b"/>
              <a:pathLst>
                <a:path w="1823" h="763" extrusionOk="0">
                  <a:moveTo>
                    <a:pt x="181" y="0"/>
                  </a:moveTo>
                  <a:cubicBezTo>
                    <a:pt x="116" y="0"/>
                    <a:pt x="55" y="43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3"/>
                  </a:cubicBezTo>
                  <a:cubicBezTo>
                    <a:pt x="1822" y="572"/>
                    <a:pt x="1775" y="465"/>
                    <a:pt x="1691" y="453"/>
                  </a:cubicBezTo>
                  <a:lnTo>
                    <a:pt x="239" y="12"/>
                  </a:lnTo>
                  <a:cubicBezTo>
                    <a:pt x="220" y="4"/>
                    <a:pt x="200" y="0"/>
                    <a:pt x="181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rgbClr val="666666">
                    <a:lumMod val="10000"/>
                  </a:srgb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51;p27"/>
            <p:cNvSpPr/>
            <p:nvPr/>
          </p:nvSpPr>
          <p:spPr>
            <a:xfrm>
              <a:off x="1818359" y="3078384"/>
              <a:ext cx="57753" cy="24552"/>
            </a:xfrm>
            <a:custGeom>
              <a:avLst/>
              <a:gdLst/>
              <a:ahLst/>
              <a:cxnLst/>
              <a:rect l="l" t="t" r="r" b="b"/>
              <a:pathLst>
                <a:path w="1823" h="775" extrusionOk="0">
                  <a:moveTo>
                    <a:pt x="182" y="0"/>
                  </a:moveTo>
                  <a:cubicBezTo>
                    <a:pt x="116" y="0"/>
                    <a:pt x="55" y="45"/>
                    <a:pt x="36" y="119"/>
                  </a:cubicBezTo>
                  <a:cubicBezTo>
                    <a:pt x="1" y="203"/>
                    <a:pt x="48" y="298"/>
                    <a:pt x="144" y="322"/>
                  </a:cubicBezTo>
                  <a:lnTo>
                    <a:pt x="1584" y="774"/>
                  </a:lnTo>
                  <a:lnTo>
                    <a:pt x="1632" y="774"/>
                  </a:lnTo>
                  <a:cubicBezTo>
                    <a:pt x="1703" y="774"/>
                    <a:pt x="1763" y="726"/>
                    <a:pt x="1775" y="655"/>
                  </a:cubicBezTo>
                  <a:cubicBezTo>
                    <a:pt x="1822" y="584"/>
                    <a:pt x="1775" y="488"/>
                    <a:pt x="1691" y="464"/>
                  </a:cubicBezTo>
                  <a:lnTo>
                    <a:pt x="239" y="12"/>
                  </a:lnTo>
                  <a:cubicBezTo>
                    <a:pt x="220" y="4"/>
                    <a:pt x="201" y="0"/>
                    <a:pt x="182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rgbClr val="666666">
                    <a:lumMod val="10000"/>
                  </a:srgb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52;p27"/>
            <p:cNvSpPr/>
            <p:nvPr/>
          </p:nvSpPr>
          <p:spPr>
            <a:xfrm>
              <a:off x="1818359" y="3096474"/>
              <a:ext cx="57753" cy="24172"/>
            </a:xfrm>
            <a:custGeom>
              <a:avLst/>
              <a:gdLst/>
              <a:ahLst/>
              <a:cxnLst/>
              <a:rect l="l" t="t" r="r" b="b"/>
              <a:pathLst>
                <a:path w="1823" h="763" extrusionOk="0">
                  <a:moveTo>
                    <a:pt x="181" y="1"/>
                  </a:moveTo>
                  <a:cubicBezTo>
                    <a:pt x="116" y="1"/>
                    <a:pt x="55" y="44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4"/>
                  </a:cubicBezTo>
                  <a:cubicBezTo>
                    <a:pt x="1822" y="572"/>
                    <a:pt x="1775" y="489"/>
                    <a:pt x="1691" y="453"/>
                  </a:cubicBezTo>
                  <a:lnTo>
                    <a:pt x="239" y="13"/>
                  </a:lnTo>
                  <a:cubicBezTo>
                    <a:pt x="220" y="4"/>
                    <a:pt x="200" y="1"/>
                    <a:pt x="181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rgbClr val="666666">
                    <a:lumMod val="10000"/>
                  </a:srgb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53;p27"/>
            <p:cNvSpPr/>
            <p:nvPr/>
          </p:nvSpPr>
          <p:spPr>
            <a:xfrm>
              <a:off x="2022410" y="3029914"/>
              <a:ext cx="760" cy="570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3" y="0"/>
                  </a:moveTo>
                  <a:cubicBezTo>
                    <a:pt x="0" y="0"/>
                    <a:pt x="21" y="18"/>
                    <a:pt x="23" y="18"/>
                  </a:cubicBezTo>
                  <a:cubicBezTo>
                    <a:pt x="24" y="18"/>
                    <a:pt x="22" y="15"/>
                    <a:pt x="13" y="6"/>
                  </a:cubicBezTo>
                  <a:cubicBezTo>
                    <a:pt x="7" y="2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rgbClr val="666666">
                    <a:lumMod val="10000"/>
                  </a:srgb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54;p27"/>
            <p:cNvSpPr/>
            <p:nvPr/>
          </p:nvSpPr>
          <p:spPr>
            <a:xfrm>
              <a:off x="1770459" y="3017337"/>
              <a:ext cx="254644" cy="215994"/>
            </a:xfrm>
            <a:custGeom>
              <a:avLst/>
              <a:gdLst/>
              <a:ahLst/>
              <a:cxnLst/>
              <a:rect l="l" t="t" r="r" b="b"/>
              <a:pathLst>
                <a:path w="8038" h="6818" extrusionOk="0">
                  <a:moveTo>
                    <a:pt x="7275" y="391"/>
                  </a:moveTo>
                  <a:lnTo>
                    <a:pt x="7275" y="3677"/>
                  </a:lnTo>
                  <a:lnTo>
                    <a:pt x="4180" y="4677"/>
                  </a:lnTo>
                  <a:lnTo>
                    <a:pt x="4180" y="2570"/>
                  </a:lnTo>
                  <a:lnTo>
                    <a:pt x="4180" y="1760"/>
                  </a:lnTo>
                  <a:lnTo>
                    <a:pt x="4180" y="1391"/>
                  </a:lnTo>
                  <a:lnTo>
                    <a:pt x="7275" y="391"/>
                  </a:lnTo>
                  <a:close/>
                  <a:moveTo>
                    <a:pt x="310" y="748"/>
                  </a:moveTo>
                  <a:lnTo>
                    <a:pt x="429" y="796"/>
                  </a:lnTo>
                  <a:lnTo>
                    <a:pt x="429" y="3820"/>
                  </a:lnTo>
                  <a:cubicBezTo>
                    <a:pt x="429" y="3892"/>
                    <a:pt x="477" y="3951"/>
                    <a:pt x="548" y="3963"/>
                  </a:cubicBezTo>
                  <a:lnTo>
                    <a:pt x="3858" y="5023"/>
                  </a:lnTo>
                  <a:lnTo>
                    <a:pt x="3858" y="5630"/>
                  </a:lnTo>
                  <a:lnTo>
                    <a:pt x="310" y="4499"/>
                  </a:lnTo>
                  <a:lnTo>
                    <a:pt x="310" y="1332"/>
                  </a:lnTo>
                  <a:lnTo>
                    <a:pt x="310" y="748"/>
                  </a:lnTo>
                  <a:close/>
                  <a:moveTo>
                    <a:pt x="7704" y="748"/>
                  </a:moveTo>
                  <a:lnTo>
                    <a:pt x="7704" y="1332"/>
                  </a:lnTo>
                  <a:lnTo>
                    <a:pt x="7704" y="4499"/>
                  </a:lnTo>
                  <a:lnTo>
                    <a:pt x="4168" y="5630"/>
                  </a:lnTo>
                  <a:lnTo>
                    <a:pt x="4168" y="5023"/>
                  </a:lnTo>
                  <a:lnTo>
                    <a:pt x="7466" y="3963"/>
                  </a:lnTo>
                  <a:cubicBezTo>
                    <a:pt x="7525" y="3951"/>
                    <a:pt x="7585" y="3880"/>
                    <a:pt x="7585" y="3820"/>
                  </a:cubicBezTo>
                  <a:lnTo>
                    <a:pt x="7585" y="796"/>
                  </a:lnTo>
                  <a:lnTo>
                    <a:pt x="7704" y="748"/>
                  </a:lnTo>
                  <a:close/>
                  <a:moveTo>
                    <a:pt x="310" y="4844"/>
                  </a:moveTo>
                  <a:lnTo>
                    <a:pt x="3858" y="5975"/>
                  </a:lnTo>
                  <a:lnTo>
                    <a:pt x="3858" y="6440"/>
                  </a:lnTo>
                  <a:lnTo>
                    <a:pt x="310" y="5309"/>
                  </a:lnTo>
                  <a:lnTo>
                    <a:pt x="310" y="4844"/>
                  </a:lnTo>
                  <a:close/>
                  <a:moveTo>
                    <a:pt x="595" y="0"/>
                  </a:moveTo>
                  <a:cubicBezTo>
                    <a:pt x="562" y="0"/>
                    <a:pt x="522" y="17"/>
                    <a:pt x="489" y="34"/>
                  </a:cubicBezTo>
                  <a:cubicBezTo>
                    <a:pt x="441" y="70"/>
                    <a:pt x="429" y="105"/>
                    <a:pt x="429" y="165"/>
                  </a:cubicBezTo>
                  <a:lnTo>
                    <a:pt x="429" y="439"/>
                  </a:lnTo>
                  <a:lnTo>
                    <a:pt x="203" y="367"/>
                  </a:lnTo>
                  <a:cubicBezTo>
                    <a:pt x="189" y="360"/>
                    <a:pt x="175" y="358"/>
                    <a:pt x="161" y="358"/>
                  </a:cubicBezTo>
                  <a:cubicBezTo>
                    <a:pt x="127" y="358"/>
                    <a:pt x="94" y="374"/>
                    <a:pt x="60" y="391"/>
                  </a:cubicBezTo>
                  <a:cubicBezTo>
                    <a:pt x="12" y="427"/>
                    <a:pt x="1" y="463"/>
                    <a:pt x="1" y="522"/>
                  </a:cubicBezTo>
                  <a:lnTo>
                    <a:pt x="1" y="1332"/>
                  </a:lnTo>
                  <a:lnTo>
                    <a:pt x="1" y="4618"/>
                  </a:lnTo>
                  <a:lnTo>
                    <a:pt x="1" y="5428"/>
                  </a:lnTo>
                  <a:cubicBezTo>
                    <a:pt x="1" y="5499"/>
                    <a:pt x="48" y="5559"/>
                    <a:pt x="120" y="5570"/>
                  </a:cubicBezTo>
                  <a:lnTo>
                    <a:pt x="3977" y="6809"/>
                  </a:lnTo>
                  <a:cubicBezTo>
                    <a:pt x="3989" y="6815"/>
                    <a:pt x="4001" y="6818"/>
                    <a:pt x="4016" y="6818"/>
                  </a:cubicBezTo>
                  <a:cubicBezTo>
                    <a:pt x="4031" y="6818"/>
                    <a:pt x="4049" y="6815"/>
                    <a:pt x="4073" y="6809"/>
                  </a:cubicBezTo>
                  <a:lnTo>
                    <a:pt x="6061" y="6166"/>
                  </a:lnTo>
                  <a:cubicBezTo>
                    <a:pt x="6144" y="6130"/>
                    <a:pt x="6192" y="6047"/>
                    <a:pt x="6156" y="5963"/>
                  </a:cubicBezTo>
                  <a:cubicBezTo>
                    <a:pt x="6138" y="5890"/>
                    <a:pt x="6076" y="5844"/>
                    <a:pt x="6011" y="5844"/>
                  </a:cubicBezTo>
                  <a:cubicBezTo>
                    <a:pt x="5992" y="5844"/>
                    <a:pt x="5972" y="5848"/>
                    <a:pt x="5954" y="5856"/>
                  </a:cubicBezTo>
                  <a:lnTo>
                    <a:pt x="4180" y="6440"/>
                  </a:lnTo>
                  <a:lnTo>
                    <a:pt x="4180" y="5975"/>
                  </a:lnTo>
                  <a:lnTo>
                    <a:pt x="7728" y="4844"/>
                  </a:lnTo>
                  <a:lnTo>
                    <a:pt x="7728" y="5309"/>
                  </a:lnTo>
                  <a:lnTo>
                    <a:pt x="6597" y="5666"/>
                  </a:lnTo>
                  <a:cubicBezTo>
                    <a:pt x="6501" y="5690"/>
                    <a:pt x="6454" y="5773"/>
                    <a:pt x="6489" y="5868"/>
                  </a:cubicBezTo>
                  <a:cubicBezTo>
                    <a:pt x="6501" y="5940"/>
                    <a:pt x="6573" y="5987"/>
                    <a:pt x="6632" y="5987"/>
                  </a:cubicBezTo>
                  <a:cubicBezTo>
                    <a:pt x="6656" y="5987"/>
                    <a:pt x="6668" y="5987"/>
                    <a:pt x="6680" y="5975"/>
                  </a:cubicBezTo>
                  <a:lnTo>
                    <a:pt x="7918" y="5570"/>
                  </a:lnTo>
                  <a:cubicBezTo>
                    <a:pt x="7978" y="5559"/>
                    <a:pt x="8037" y="5475"/>
                    <a:pt x="8037" y="5416"/>
                  </a:cubicBezTo>
                  <a:lnTo>
                    <a:pt x="8037" y="4618"/>
                  </a:lnTo>
                  <a:lnTo>
                    <a:pt x="8037" y="1332"/>
                  </a:lnTo>
                  <a:lnTo>
                    <a:pt x="8037" y="522"/>
                  </a:lnTo>
                  <a:cubicBezTo>
                    <a:pt x="8037" y="486"/>
                    <a:pt x="8002" y="439"/>
                    <a:pt x="7966" y="403"/>
                  </a:cubicBezTo>
                  <a:cubicBezTo>
                    <a:pt x="7931" y="386"/>
                    <a:pt x="7896" y="375"/>
                    <a:pt x="7857" y="375"/>
                  </a:cubicBezTo>
                  <a:cubicBezTo>
                    <a:pt x="7842" y="375"/>
                    <a:pt x="7827" y="376"/>
                    <a:pt x="7811" y="379"/>
                  </a:cubicBezTo>
                  <a:lnTo>
                    <a:pt x="7585" y="451"/>
                  </a:lnTo>
                  <a:lnTo>
                    <a:pt x="7585" y="189"/>
                  </a:lnTo>
                  <a:cubicBezTo>
                    <a:pt x="7585" y="141"/>
                    <a:pt x="7561" y="82"/>
                    <a:pt x="7525" y="46"/>
                  </a:cubicBezTo>
                  <a:cubicBezTo>
                    <a:pt x="7499" y="29"/>
                    <a:pt x="7467" y="17"/>
                    <a:pt x="7428" y="17"/>
                  </a:cubicBezTo>
                  <a:cubicBezTo>
                    <a:pt x="7413" y="17"/>
                    <a:pt x="7398" y="19"/>
                    <a:pt x="7382" y="22"/>
                  </a:cubicBezTo>
                  <a:lnTo>
                    <a:pt x="4013" y="1094"/>
                  </a:lnTo>
                  <a:lnTo>
                    <a:pt x="1965" y="439"/>
                  </a:lnTo>
                  <a:cubicBezTo>
                    <a:pt x="1944" y="431"/>
                    <a:pt x="1923" y="427"/>
                    <a:pt x="1903" y="427"/>
                  </a:cubicBezTo>
                  <a:cubicBezTo>
                    <a:pt x="1835" y="427"/>
                    <a:pt x="1778" y="472"/>
                    <a:pt x="1751" y="546"/>
                  </a:cubicBezTo>
                  <a:cubicBezTo>
                    <a:pt x="1727" y="629"/>
                    <a:pt x="1775" y="725"/>
                    <a:pt x="1858" y="748"/>
                  </a:cubicBezTo>
                  <a:lnTo>
                    <a:pt x="3834" y="1391"/>
                  </a:lnTo>
                  <a:lnTo>
                    <a:pt x="3834" y="1760"/>
                  </a:lnTo>
                  <a:lnTo>
                    <a:pt x="3834" y="2570"/>
                  </a:lnTo>
                  <a:lnTo>
                    <a:pt x="3834" y="4677"/>
                  </a:lnTo>
                  <a:lnTo>
                    <a:pt x="739" y="3677"/>
                  </a:lnTo>
                  <a:lnTo>
                    <a:pt x="739" y="391"/>
                  </a:lnTo>
                  <a:lnTo>
                    <a:pt x="1215" y="546"/>
                  </a:lnTo>
                  <a:cubicBezTo>
                    <a:pt x="1232" y="550"/>
                    <a:pt x="1248" y="552"/>
                    <a:pt x="1264" y="552"/>
                  </a:cubicBezTo>
                  <a:cubicBezTo>
                    <a:pt x="1338" y="552"/>
                    <a:pt x="1400" y="508"/>
                    <a:pt x="1429" y="439"/>
                  </a:cubicBezTo>
                  <a:cubicBezTo>
                    <a:pt x="1453" y="344"/>
                    <a:pt x="1406" y="260"/>
                    <a:pt x="1322" y="225"/>
                  </a:cubicBezTo>
                  <a:lnTo>
                    <a:pt x="632" y="10"/>
                  </a:lnTo>
                  <a:cubicBezTo>
                    <a:pt x="621" y="3"/>
                    <a:pt x="609" y="0"/>
                    <a:pt x="595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rgbClr val="666666">
                    <a:lumMod val="10000"/>
                  </a:srgb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55;p27"/>
            <p:cNvSpPr/>
            <p:nvPr/>
          </p:nvSpPr>
          <p:spPr>
            <a:xfrm>
              <a:off x="1929271" y="3055987"/>
              <a:ext cx="38111" cy="47298"/>
            </a:xfrm>
            <a:custGeom>
              <a:avLst/>
              <a:gdLst/>
              <a:ahLst/>
              <a:cxnLst/>
              <a:rect l="l" t="t" r="r" b="b"/>
              <a:pathLst>
                <a:path w="1203" h="1493" extrusionOk="0">
                  <a:moveTo>
                    <a:pt x="881" y="374"/>
                  </a:moveTo>
                  <a:lnTo>
                    <a:pt x="881" y="945"/>
                  </a:lnTo>
                  <a:lnTo>
                    <a:pt x="345" y="1112"/>
                  </a:lnTo>
                  <a:lnTo>
                    <a:pt x="345" y="540"/>
                  </a:lnTo>
                  <a:lnTo>
                    <a:pt x="881" y="374"/>
                  </a:lnTo>
                  <a:close/>
                  <a:moveTo>
                    <a:pt x="1029" y="0"/>
                  </a:moveTo>
                  <a:cubicBezTo>
                    <a:pt x="1017" y="0"/>
                    <a:pt x="1003" y="2"/>
                    <a:pt x="988" y="5"/>
                  </a:cubicBezTo>
                  <a:lnTo>
                    <a:pt x="119" y="279"/>
                  </a:lnTo>
                  <a:cubicBezTo>
                    <a:pt x="60" y="290"/>
                    <a:pt x="0" y="362"/>
                    <a:pt x="0" y="421"/>
                  </a:cubicBezTo>
                  <a:lnTo>
                    <a:pt x="0" y="1326"/>
                  </a:lnTo>
                  <a:cubicBezTo>
                    <a:pt x="0" y="1374"/>
                    <a:pt x="24" y="1433"/>
                    <a:pt x="60" y="1469"/>
                  </a:cubicBezTo>
                  <a:cubicBezTo>
                    <a:pt x="83" y="1481"/>
                    <a:pt x="119" y="1493"/>
                    <a:pt x="155" y="1493"/>
                  </a:cubicBezTo>
                  <a:cubicBezTo>
                    <a:pt x="167" y="1493"/>
                    <a:pt x="179" y="1493"/>
                    <a:pt x="191" y="1481"/>
                  </a:cubicBezTo>
                  <a:lnTo>
                    <a:pt x="1060" y="1207"/>
                  </a:lnTo>
                  <a:cubicBezTo>
                    <a:pt x="1119" y="1195"/>
                    <a:pt x="1179" y="1124"/>
                    <a:pt x="1179" y="1064"/>
                  </a:cubicBezTo>
                  <a:lnTo>
                    <a:pt x="1179" y="159"/>
                  </a:lnTo>
                  <a:cubicBezTo>
                    <a:pt x="1203" y="112"/>
                    <a:pt x="1179" y="64"/>
                    <a:pt x="1131" y="40"/>
                  </a:cubicBezTo>
                  <a:cubicBezTo>
                    <a:pt x="1095" y="14"/>
                    <a:pt x="1066" y="0"/>
                    <a:pt x="1029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rgbClr val="666666">
                    <a:lumMod val="10000"/>
                  </a:srgbClr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156;p27"/>
          <p:cNvSpPr/>
          <p:nvPr/>
        </p:nvSpPr>
        <p:spPr>
          <a:xfrm>
            <a:off x="5464829" y="4658450"/>
            <a:ext cx="407838" cy="404955"/>
          </a:xfrm>
          <a:custGeom>
            <a:avLst/>
            <a:gdLst/>
            <a:ahLst/>
            <a:cxnLst/>
            <a:rect l="l" t="t" r="r" b="b"/>
            <a:pathLst>
              <a:path w="11490" h="11408" extrusionOk="0">
                <a:moveTo>
                  <a:pt x="9311" y="394"/>
                </a:moveTo>
                <a:lnTo>
                  <a:pt x="11073" y="2144"/>
                </a:lnTo>
                <a:lnTo>
                  <a:pt x="10537" y="2680"/>
                </a:lnTo>
                <a:lnTo>
                  <a:pt x="10513" y="2668"/>
                </a:lnTo>
                <a:lnTo>
                  <a:pt x="8799" y="942"/>
                </a:lnTo>
                <a:lnTo>
                  <a:pt x="9311" y="394"/>
                </a:lnTo>
                <a:close/>
                <a:moveTo>
                  <a:pt x="2846" y="1299"/>
                </a:moveTo>
                <a:lnTo>
                  <a:pt x="3000" y="1465"/>
                </a:lnTo>
                <a:cubicBezTo>
                  <a:pt x="3228" y="1693"/>
                  <a:pt x="3531" y="1812"/>
                  <a:pt x="3838" y="1812"/>
                </a:cubicBezTo>
                <a:cubicBezTo>
                  <a:pt x="3852" y="1812"/>
                  <a:pt x="3867" y="1811"/>
                  <a:pt x="3881" y="1811"/>
                </a:cubicBezTo>
                <a:cubicBezTo>
                  <a:pt x="4524" y="1775"/>
                  <a:pt x="5334" y="1704"/>
                  <a:pt x="5763" y="1596"/>
                </a:cubicBezTo>
                <a:cubicBezTo>
                  <a:pt x="5775" y="1608"/>
                  <a:pt x="5798" y="1656"/>
                  <a:pt x="5834" y="1692"/>
                </a:cubicBezTo>
                <a:cubicBezTo>
                  <a:pt x="5858" y="1835"/>
                  <a:pt x="5798" y="1989"/>
                  <a:pt x="5667" y="2073"/>
                </a:cubicBezTo>
                <a:lnTo>
                  <a:pt x="4715" y="2466"/>
                </a:lnTo>
                <a:cubicBezTo>
                  <a:pt x="4655" y="2477"/>
                  <a:pt x="4632" y="2537"/>
                  <a:pt x="4608" y="2585"/>
                </a:cubicBezTo>
                <a:cubicBezTo>
                  <a:pt x="4596" y="2644"/>
                  <a:pt x="4608" y="2704"/>
                  <a:pt x="4655" y="2728"/>
                </a:cubicBezTo>
                <a:lnTo>
                  <a:pt x="5513" y="3597"/>
                </a:lnTo>
                <a:lnTo>
                  <a:pt x="5227" y="3894"/>
                </a:lnTo>
                <a:lnTo>
                  <a:pt x="4929" y="3597"/>
                </a:lnTo>
                <a:cubicBezTo>
                  <a:pt x="4899" y="3567"/>
                  <a:pt x="4852" y="3552"/>
                  <a:pt x="4806" y="3552"/>
                </a:cubicBezTo>
                <a:cubicBezTo>
                  <a:pt x="4760" y="3552"/>
                  <a:pt x="4715" y="3567"/>
                  <a:pt x="4691" y="3597"/>
                </a:cubicBezTo>
                <a:cubicBezTo>
                  <a:pt x="4632" y="3656"/>
                  <a:pt x="4632" y="3775"/>
                  <a:pt x="4691" y="3835"/>
                </a:cubicBezTo>
                <a:lnTo>
                  <a:pt x="4989" y="4132"/>
                </a:lnTo>
                <a:lnTo>
                  <a:pt x="4691" y="4430"/>
                </a:lnTo>
                <a:lnTo>
                  <a:pt x="4191" y="3930"/>
                </a:lnTo>
                <a:cubicBezTo>
                  <a:pt x="4161" y="3900"/>
                  <a:pt x="4117" y="3885"/>
                  <a:pt x="4072" y="3885"/>
                </a:cubicBezTo>
                <a:cubicBezTo>
                  <a:pt x="4027" y="3885"/>
                  <a:pt x="3983" y="3900"/>
                  <a:pt x="3953" y="3930"/>
                </a:cubicBezTo>
                <a:cubicBezTo>
                  <a:pt x="3893" y="3990"/>
                  <a:pt x="3893" y="4109"/>
                  <a:pt x="3953" y="4168"/>
                </a:cubicBezTo>
                <a:lnTo>
                  <a:pt x="4441" y="4668"/>
                </a:lnTo>
                <a:lnTo>
                  <a:pt x="4143" y="4966"/>
                </a:lnTo>
                <a:lnTo>
                  <a:pt x="3846" y="4668"/>
                </a:lnTo>
                <a:cubicBezTo>
                  <a:pt x="3822" y="4638"/>
                  <a:pt x="3777" y="4624"/>
                  <a:pt x="3731" y="4624"/>
                </a:cubicBezTo>
                <a:cubicBezTo>
                  <a:pt x="3685" y="4624"/>
                  <a:pt x="3637" y="4638"/>
                  <a:pt x="3608" y="4668"/>
                </a:cubicBezTo>
                <a:cubicBezTo>
                  <a:pt x="3548" y="4728"/>
                  <a:pt x="3548" y="4847"/>
                  <a:pt x="3608" y="4906"/>
                </a:cubicBezTo>
                <a:lnTo>
                  <a:pt x="3905" y="5204"/>
                </a:lnTo>
                <a:lnTo>
                  <a:pt x="3608" y="5502"/>
                </a:lnTo>
                <a:lnTo>
                  <a:pt x="1976" y="3859"/>
                </a:lnTo>
                <a:cubicBezTo>
                  <a:pt x="1929" y="3811"/>
                  <a:pt x="1881" y="3751"/>
                  <a:pt x="1857" y="3680"/>
                </a:cubicBezTo>
                <a:cubicBezTo>
                  <a:pt x="1822" y="3620"/>
                  <a:pt x="1810" y="3549"/>
                  <a:pt x="1810" y="3478"/>
                </a:cubicBezTo>
                <a:cubicBezTo>
                  <a:pt x="1798" y="3335"/>
                  <a:pt x="1750" y="3216"/>
                  <a:pt x="1667" y="3132"/>
                </a:cubicBezTo>
                <a:lnTo>
                  <a:pt x="1334" y="2799"/>
                </a:lnTo>
                <a:lnTo>
                  <a:pt x="2846" y="1299"/>
                </a:lnTo>
                <a:close/>
                <a:moveTo>
                  <a:pt x="7882" y="5954"/>
                </a:moveTo>
                <a:lnTo>
                  <a:pt x="9525" y="7597"/>
                </a:lnTo>
                <a:cubicBezTo>
                  <a:pt x="9620" y="7704"/>
                  <a:pt x="9680" y="7835"/>
                  <a:pt x="9680" y="7966"/>
                </a:cubicBezTo>
                <a:cubicBezTo>
                  <a:pt x="9680" y="8026"/>
                  <a:pt x="9704" y="8085"/>
                  <a:pt x="9727" y="8145"/>
                </a:cubicBezTo>
                <a:cubicBezTo>
                  <a:pt x="9763" y="8204"/>
                  <a:pt x="9787" y="8252"/>
                  <a:pt x="9835" y="8300"/>
                </a:cubicBezTo>
                <a:lnTo>
                  <a:pt x="10156" y="8621"/>
                </a:lnTo>
                <a:lnTo>
                  <a:pt x="8680" y="10145"/>
                </a:lnTo>
                <a:lnTo>
                  <a:pt x="8513" y="9978"/>
                </a:lnTo>
                <a:cubicBezTo>
                  <a:pt x="8286" y="9751"/>
                  <a:pt x="7993" y="9632"/>
                  <a:pt x="7677" y="9632"/>
                </a:cubicBezTo>
                <a:cubicBezTo>
                  <a:pt x="7662" y="9632"/>
                  <a:pt x="7647" y="9633"/>
                  <a:pt x="7632" y="9633"/>
                </a:cubicBezTo>
                <a:cubicBezTo>
                  <a:pt x="6989" y="9669"/>
                  <a:pt x="6179" y="9740"/>
                  <a:pt x="5763" y="9847"/>
                </a:cubicBezTo>
                <a:cubicBezTo>
                  <a:pt x="5739" y="9824"/>
                  <a:pt x="5715" y="9788"/>
                  <a:pt x="5679" y="9752"/>
                </a:cubicBezTo>
                <a:cubicBezTo>
                  <a:pt x="5656" y="9609"/>
                  <a:pt x="5715" y="9455"/>
                  <a:pt x="5846" y="9371"/>
                </a:cubicBezTo>
                <a:lnTo>
                  <a:pt x="6799" y="8978"/>
                </a:lnTo>
                <a:cubicBezTo>
                  <a:pt x="6858" y="8966"/>
                  <a:pt x="6894" y="8907"/>
                  <a:pt x="6906" y="8859"/>
                </a:cubicBezTo>
                <a:cubicBezTo>
                  <a:pt x="6918" y="8800"/>
                  <a:pt x="6906" y="8740"/>
                  <a:pt x="6858" y="8716"/>
                </a:cubicBezTo>
                <a:lnTo>
                  <a:pt x="6001" y="7847"/>
                </a:lnTo>
                <a:lnTo>
                  <a:pt x="6298" y="7550"/>
                </a:lnTo>
                <a:lnTo>
                  <a:pt x="6596" y="7847"/>
                </a:lnTo>
                <a:cubicBezTo>
                  <a:pt x="6620" y="7883"/>
                  <a:pt x="6668" y="7895"/>
                  <a:pt x="6715" y="7895"/>
                </a:cubicBezTo>
                <a:cubicBezTo>
                  <a:pt x="6751" y="7895"/>
                  <a:pt x="6799" y="7883"/>
                  <a:pt x="6834" y="7847"/>
                </a:cubicBezTo>
                <a:cubicBezTo>
                  <a:pt x="6894" y="7788"/>
                  <a:pt x="6894" y="7669"/>
                  <a:pt x="6834" y="7609"/>
                </a:cubicBezTo>
                <a:lnTo>
                  <a:pt x="6537" y="7311"/>
                </a:lnTo>
                <a:lnTo>
                  <a:pt x="6834" y="7014"/>
                </a:lnTo>
                <a:lnTo>
                  <a:pt x="7322" y="7502"/>
                </a:lnTo>
                <a:cubicBezTo>
                  <a:pt x="7346" y="7538"/>
                  <a:pt x="7394" y="7550"/>
                  <a:pt x="7441" y="7550"/>
                </a:cubicBezTo>
                <a:cubicBezTo>
                  <a:pt x="7477" y="7550"/>
                  <a:pt x="7525" y="7538"/>
                  <a:pt x="7561" y="7502"/>
                </a:cubicBezTo>
                <a:cubicBezTo>
                  <a:pt x="7620" y="7442"/>
                  <a:pt x="7620" y="7323"/>
                  <a:pt x="7561" y="7264"/>
                </a:cubicBezTo>
                <a:lnTo>
                  <a:pt x="7072" y="6776"/>
                </a:lnTo>
                <a:lnTo>
                  <a:pt x="7263" y="6585"/>
                </a:lnTo>
                <a:lnTo>
                  <a:pt x="7346" y="6490"/>
                </a:lnTo>
                <a:lnTo>
                  <a:pt x="7644" y="6788"/>
                </a:lnTo>
                <a:cubicBezTo>
                  <a:pt x="7680" y="6823"/>
                  <a:pt x="7715" y="6835"/>
                  <a:pt x="7763" y="6835"/>
                </a:cubicBezTo>
                <a:cubicBezTo>
                  <a:pt x="7811" y="6835"/>
                  <a:pt x="7858" y="6823"/>
                  <a:pt x="7882" y="6788"/>
                </a:cubicBezTo>
                <a:cubicBezTo>
                  <a:pt x="7942" y="6728"/>
                  <a:pt x="7942" y="6609"/>
                  <a:pt x="7882" y="6549"/>
                </a:cubicBezTo>
                <a:lnTo>
                  <a:pt x="7584" y="6252"/>
                </a:lnTo>
                <a:lnTo>
                  <a:pt x="7882" y="5954"/>
                </a:lnTo>
                <a:close/>
                <a:moveTo>
                  <a:pt x="964" y="8752"/>
                </a:moveTo>
                <a:lnTo>
                  <a:pt x="976" y="8776"/>
                </a:lnTo>
                <a:lnTo>
                  <a:pt x="2703" y="10502"/>
                </a:lnTo>
                <a:lnTo>
                  <a:pt x="2191" y="11050"/>
                </a:lnTo>
                <a:lnTo>
                  <a:pt x="429" y="9288"/>
                </a:lnTo>
                <a:lnTo>
                  <a:pt x="964" y="8752"/>
                </a:lnTo>
                <a:close/>
                <a:moveTo>
                  <a:pt x="10537" y="8752"/>
                </a:moveTo>
                <a:lnTo>
                  <a:pt x="11073" y="9288"/>
                </a:lnTo>
                <a:lnTo>
                  <a:pt x="9311" y="11050"/>
                </a:lnTo>
                <a:lnTo>
                  <a:pt x="8775" y="10514"/>
                </a:lnTo>
                <a:lnTo>
                  <a:pt x="8799" y="10490"/>
                </a:lnTo>
                <a:lnTo>
                  <a:pt x="10525" y="8764"/>
                </a:lnTo>
                <a:lnTo>
                  <a:pt x="10537" y="8752"/>
                </a:lnTo>
                <a:close/>
                <a:moveTo>
                  <a:pt x="2203" y="1"/>
                </a:moveTo>
                <a:cubicBezTo>
                  <a:pt x="2155" y="1"/>
                  <a:pt x="2107" y="13"/>
                  <a:pt x="2084" y="49"/>
                </a:cubicBezTo>
                <a:lnTo>
                  <a:pt x="1429" y="703"/>
                </a:lnTo>
                <a:cubicBezTo>
                  <a:pt x="1369" y="763"/>
                  <a:pt x="1369" y="882"/>
                  <a:pt x="1429" y="942"/>
                </a:cubicBezTo>
                <a:cubicBezTo>
                  <a:pt x="1459" y="971"/>
                  <a:pt x="1503" y="986"/>
                  <a:pt x="1548" y="986"/>
                </a:cubicBezTo>
                <a:cubicBezTo>
                  <a:pt x="1592" y="986"/>
                  <a:pt x="1637" y="971"/>
                  <a:pt x="1667" y="942"/>
                </a:cubicBezTo>
                <a:lnTo>
                  <a:pt x="2203" y="406"/>
                </a:lnTo>
                <a:lnTo>
                  <a:pt x="2738" y="942"/>
                </a:lnTo>
                <a:lnTo>
                  <a:pt x="2727" y="953"/>
                </a:lnTo>
                <a:lnTo>
                  <a:pt x="964" y="2668"/>
                </a:lnTo>
                <a:lnTo>
                  <a:pt x="953" y="2680"/>
                </a:lnTo>
                <a:lnTo>
                  <a:pt x="417" y="2144"/>
                </a:lnTo>
                <a:lnTo>
                  <a:pt x="1155" y="1406"/>
                </a:lnTo>
                <a:cubicBezTo>
                  <a:pt x="1214" y="1346"/>
                  <a:pt x="1214" y="1227"/>
                  <a:pt x="1155" y="1168"/>
                </a:cubicBezTo>
                <a:cubicBezTo>
                  <a:pt x="1125" y="1138"/>
                  <a:pt x="1081" y="1123"/>
                  <a:pt x="1036" y="1123"/>
                </a:cubicBezTo>
                <a:cubicBezTo>
                  <a:pt x="991" y="1123"/>
                  <a:pt x="947" y="1138"/>
                  <a:pt x="917" y="1168"/>
                </a:cubicBezTo>
                <a:lnTo>
                  <a:pt x="60" y="2025"/>
                </a:lnTo>
                <a:cubicBezTo>
                  <a:pt x="24" y="2061"/>
                  <a:pt x="12" y="2096"/>
                  <a:pt x="12" y="2144"/>
                </a:cubicBezTo>
                <a:cubicBezTo>
                  <a:pt x="12" y="2192"/>
                  <a:pt x="24" y="2239"/>
                  <a:pt x="60" y="2263"/>
                </a:cubicBezTo>
                <a:lnTo>
                  <a:pt x="833" y="3037"/>
                </a:lnTo>
                <a:cubicBezTo>
                  <a:pt x="857" y="3073"/>
                  <a:pt x="905" y="3085"/>
                  <a:pt x="953" y="3085"/>
                </a:cubicBezTo>
                <a:cubicBezTo>
                  <a:pt x="1000" y="3085"/>
                  <a:pt x="1036" y="3073"/>
                  <a:pt x="1072" y="3037"/>
                </a:cubicBezTo>
                <a:lnTo>
                  <a:pt x="1084" y="3025"/>
                </a:lnTo>
                <a:lnTo>
                  <a:pt x="1417" y="3347"/>
                </a:lnTo>
                <a:cubicBezTo>
                  <a:pt x="1441" y="3382"/>
                  <a:pt x="1476" y="3430"/>
                  <a:pt x="1476" y="3466"/>
                </a:cubicBezTo>
                <a:cubicBezTo>
                  <a:pt x="1488" y="3573"/>
                  <a:pt x="1500" y="3692"/>
                  <a:pt x="1548" y="3787"/>
                </a:cubicBezTo>
                <a:cubicBezTo>
                  <a:pt x="1595" y="3882"/>
                  <a:pt x="1655" y="3978"/>
                  <a:pt x="1738" y="4049"/>
                </a:cubicBezTo>
                <a:lnTo>
                  <a:pt x="3381" y="5692"/>
                </a:lnTo>
                <a:lnTo>
                  <a:pt x="2691" y="6371"/>
                </a:lnTo>
                <a:lnTo>
                  <a:pt x="2393" y="5645"/>
                </a:lnTo>
                <a:cubicBezTo>
                  <a:pt x="2393" y="5645"/>
                  <a:pt x="2393" y="5633"/>
                  <a:pt x="2381" y="5633"/>
                </a:cubicBezTo>
                <a:cubicBezTo>
                  <a:pt x="2248" y="5404"/>
                  <a:pt x="2016" y="5274"/>
                  <a:pt x="1775" y="5274"/>
                </a:cubicBezTo>
                <a:cubicBezTo>
                  <a:pt x="1715" y="5274"/>
                  <a:pt x="1655" y="5283"/>
                  <a:pt x="1595" y="5299"/>
                </a:cubicBezTo>
                <a:cubicBezTo>
                  <a:pt x="1572" y="5299"/>
                  <a:pt x="1560" y="5311"/>
                  <a:pt x="1548" y="5311"/>
                </a:cubicBezTo>
                <a:cubicBezTo>
                  <a:pt x="1393" y="5406"/>
                  <a:pt x="1214" y="5573"/>
                  <a:pt x="1274" y="5728"/>
                </a:cubicBezTo>
                <a:cubicBezTo>
                  <a:pt x="1369" y="6014"/>
                  <a:pt x="1441" y="6668"/>
                  <a:pt x="1488" y="7573"/>
                </a:cubicBezTo>
                <a:cubicBezTo>
                  <a:pt x="1500" y="7811"/>
                  <a:pt x="1417" y="8038"/>
                  <a:pt x="1250" y="8204"/>
                </a:cubicBezTo>
                <a:lnTo>
                  <a:pt x="1084" y="8371"/>
                </a:lnTo>
                <a:lnTo>
                  <a:pt x="1072" y="8347"/>
                </a:lnTo>
                <a:cubicBezTo>
                  <a:pt x="1042" y="8317"/>
                  <a:pt x="997" y="8303"/>
                  <a:pt x="953" y="8303"/>
                </a:cubicBezTo>
                <a:cubicBezTo>
                  <a:pt x="908" y="8303"/>
                  <a:pt x="863" y="8317"/>
                  <a:pt x="833" y="8347"/>
                </a:cubicBezTo>
                <a:lnTo>
                  <a:pt x="60" y="9121"/>
                </a:lnTo>
                <a:cubicBezTo>
                  <a:pt x="0" y="9181"/>
                  <a:pt x="0" y="9300"/>
                  <a:pt x="60" y="9359"/>
                </a:cubicBezTo>
                <a:lnTo>
                  <a:pt x="2048" y="11360"/>
                </a:lnTo>
                <a:cubicBezTo>
                  <a:pt x="2084" y="11383"/>
                  <a:pt x="2119" y="11407"/>
                  <a:pt x="2167" y="11407"/>
                </a:cubicBezTo>
                <a:cubicBezTo>
                  <a:pt x="2215" y="11407"/>
                  <a:pt x="2262" y="11383"/>
                  <a:pt x="2286" y="11360"/>
                </a:cubicBezTo>
                <a:lnTo>
                  <a:pt x="3060" y="10586"/>
                </a:lnTo>
                <a:cubicBezTo>
                  <a:pt x="3119" y="10526"/>
                  <a:pt x="3119" y="10407"/>
                  <a:pt x="3060" y="10348"/>
                </a:cubicBezTo>
                <a:lnTo>
                  <a:pt x="3048" y="10336"/>
                </a:lnTo>
                <a:lnTo>
                  <a:pt x="3370" y="10002"/>
                </a:lnTo>
                <a:cubicBezTo>
                  <a:pt x="3405" y="9978"/>
                  <a:pt x="3453" y="9943"/>
                  <a:pt x="3489" y="9943"/>
                </a:cubicBezTo>
                <a:cubicBezTo>
                  <a:pt x="3572" y="9943"/>
                  <a:pt x="3631" y="9931"/>
                  <a:pt x="3691" y="9919"/>
                </a:cubicBezTo>
                <a:cubicBezTo>
                  <a:pt x="3751" y="9895"/>
                  <a:pt x="3822" y="9871"/>
                  <a:pt x="3881" y="9836"/>
                </a:cubicBezTo>
                <a:cubicBezTo>
                  <a:pt x="3953" y="9800"/>
                  <a:pt x="3989" y="9693"/>
                  <a:pt x="3941" y="9621"/>
                </a:cubicBezTo>
                <a:cubicBezTo>
                  <a:pt x="3910" y="9566"/>
                  <a:pt x="3853" y="9537"/>
                  <a:pt x="3797" y="9537"/>
                </a:cubicBezTo>
                <a:cubicBezTo>
                  <a:pt x="3768" y="9537"/>
                  <a:pt x="3739" y="9545"/>
                  <a:pt x="3715" y="9562"/>
                </a:cubicBezTo>
                <a:cubicBezTo>
                  <a:pt x="3667" y="9574"/>
                  <a:pt x="3643" y="9597"/>
                  <a:pt x="3596" y="9597"/>
                </a:cubicBezTo>
                <a:cubicBezTo>
                  <a:pt x="3548" y="9621"/>
                  <a:pt x="3512" y="9621"/>
                  <a:pt x="3465" y="9633"/>
                </a:cubicBezTo>
                <a:cubicBezTo>
                  <a:pt x="3334" y="9645"/>
                  <a:pt x="3215" y="9693"/>
                  <a:pt x="3119" y="9776"/>
                </a:cubicBezTo>
                <a:lnTo>
                  <a:pt x="2798" y="10109"/>
                </a:lnTo>
                <a:lnTo>
                  <a:pt x="1286" y="8609"/>
                </a:lnTo>
                <a:lnTo>
                  <a:pt x="1453" y="8443"/>
                </a:lnTo>
                <a:cubicBezTo>
                  <a:pt x="1691" y="8204"/>
                  <a:pt x="1810" y="7895"/>
                  <a:pt x="1798" y="7561"/>
                </a:cubicBezTo>
                <a:cubicBezTo>
                  <a:pt x="1762" y="6919"/>
                  <a:pt x="1691" y="6109"/>
                  <a:pt x="1584" y="5692"/>
                </a:cubicBezTo>
                <a:cubicBezTo>
                  <a:pt x="1607" y="5668"/>
                  <a:pt x="1643" y="5645"/>
                  <a:pt x="1679" y="5609"/>
                </a:cubicBezTo>
                <a:cubicBezTo>
                  <a:pt x="1699" y="5605"/>
                  <a:pt x="1720" y="5604"/>
                  <a:pt x="1741" y="5604"/>
                </a:cubicBezTo>
                <a:cubicBezTo>
                  <a:pt x="1865" y="5604"/>
                  <a:pt x="1989" y="5663"/>
                  <a:pt x="2060" y="5776"/>
                </a:cubicBezTo>
                <a:lnTo>
                  <a:pt x="2453" y="6728"/>
                </a:lnTo>
                <a:cubicBezTo>
                  <a:pt x="2465" y="6788"/>
                  <a:pt x="2524" y="6823"/>
                  <a:pt x="2572" y="6835"/>
                </a:cubicBezTo>
                <a:cubicBezTo>
                  <a:pt x="2586" y="6838"/>
                  <a:pt x="2600" y="6839"/>
                  <a:pt x="2613" y="6839"/>
                </a:cubicBezTo>
                <a:cubicBezTo>
                  <a:pt x="2657" y="6839"/>
                  <a:pt x="2696" y="6824"/>
                  <a:pt x="2715" y="6788"/>
                </a:cubicBezTo>
                <a:lnTo>
                  <a:pt x="4441" y="5061"/>
                </a:lnTo>
                <a:lnTo>
                  <a:pt x="5298" y="4216"/>
                </a:lnTo>
                <a:lnTo>
                  <a:pt x="5382" y="4121"/>
                </a:lnTo>
                <a:cubicBezTo>
                  <a:pt x="5417" y="4085"/>
                  <a:pt x="5465" y="4067"/>
                  <a:pt x="5514" y="4067"/>
                </a:cubicBezTo>
                <a:cubicBezTo>
                  <a:pt x="5563" y="4067"/>
                  <a:pt x="5614" y="4085"/>
                  <a:pt x="5656" y="4121"/>
                </a:cubicBezTo>
                <a:lnTo>
                  <a:pt x="5679" y="4156"/>
                </a:lnTo>
                <a:cubicBezTo>
                  <a:pt x="5715" y="4180"/>
                  <a:pt x="5739" y="4240"/>
                  <a:pt x="5739" y="4287"/>
                </a:cubicBezTo>
                <a:cubicBezTo>
                  <a:pt x="5739" y="4335"/>
                  <a:pt x="5727" y="4382"/>
                  <a:pt x="5679" y="4418"/>
                </a:cubicBezTo>
                <a:lnTo>
                  <a:pt x="5060" y="5049"/>
                </a:lnTo>
                <a:lnTo>
                  <a:pt x="4739" y="5359"/>
                </a:lnTo>
                <a:lnTo>
                  <a:pt x="3584" y="6526"/>
                </a:lnTo>
                <a:cubicBezTo>
                  <a:pt x="3524" y="6585"/>
                  <a:pt x="3524" y="6704"/>
                  <a:pt x="3584" y="6764"/>
                </a:cubicBezTo>
                <a:cubicBezTo>
                  <a:pt x="3608" y="6788"/>
                  <a:pt x="3655" y="6799"/>
                  <a:pt x="3703" y="6799"/>
                </a:cubicBezTo>
                <a:cubicBezTo>
                  <a:pt x="3751" y="6799"/>
                  <a:pt x="3786" y="6788"/>
                  <a:pt x="3822" y="6764"/>
                </a:cubicBezTo>
                <a:lnTo>
                  <a:pt x="5834" y="4752"/>
                </a:lnTo>
                <a:cubicBezTo>
                  <a:pt x="5846" y="4740"/>
                  <a:pt x="5870" y="4716"/>
                  <a:pt x="5894" y="4704"/>
                </a:cubicBezTo>
                <a:cubicBezTo>
                  <a:pt x="5912" y="4696"/>
                  <a:pt x="5934" y="4692"/>
                  <a:pt x="5955" y="4692"/>
                </a:cubicBezTo>
                <a:cubicBezTo>
                  <a:pt x="6002" y="4692"/>
                  <a:pt x="6052" y="4711"/>
                  <a:pt x="6084" y="4752"/>
                </a:cubicBezTo>
                <a:lnTo>
                  <a:pt x="6132" y="4799"/>
                </a:lnTo>
                <a:cubicBezTo>
                  <a:pt x="6203" y="4871"/>
                  <a:pt x="6203" y="4978"/>
                  <a:pt x="6132" y="5049"/>
                </a:cubicBezTo>
                <a:lnTo>
                  <a:pt x="5132" y="6049"/>
                </a:lnTo>
                <a:lnTo>
                  <a:pt x="5072" y="6109"/>
                </a:lnTo>
                <a:lnTo>
                  <a:pt x="3941" y="7240"/>
                </a:lnTo>
                <a:cubicBezTo>
                  <a:pt x="3881" y="7300"/>
                  <a:pt x="3881" y="7419"/>
                  <a:pt x="3941" y="7478"/>
                </a:cubicBezTo>
                <a:cubicBezTo>
                  <a:pt x="3965" y="7502"/>
                  <a:pt x="4012" y="7514"/>
                  <a:pt x="4060" y="7514"/>
                </a:cubicBezTo>
                <a:cubicBezTo>
                  <a:pt x="4108" y="7514"/>
                  <a:pt x="4143" y="7502"/>
                  <a:pt x="4179" y="7478"/>
                </a:cubicBezTo>
                <a:lnTo>
                  <a:pt x="5310" y="6347"/>
                </a:lnTo>
                <a:lnTo>
                  <a:pt x="6310" y="5347"/>
                </a:lnTo>
                <a:cubicBezTo>
                  <a:pt x="6334" y="5311"/>
                  <a:pt x="6382" y="5299"/>
                  <a:pt x="6429" y="5299"/>
                </a:cubicBezTo>
                <a:cubicBezTo>
                  <a:pt x="6465" y="5299"/>
                  <a:pt x="6513" y="5311"/>
                  <a:pt x="6548" y="5347"/>
                </a:cubicBezTo>
                <a:lnTo>
                  <a:pt x="6584" y="5395"/>
                </a:lnTo>
                <a:cubicBezTo>
                  <a:pt x="6620" y="5418"/>
                  <a:pt x="6632" y="5466"/>
                  <a:pt x="6632" y="5514"/>
                </a:cubicBezTo>
                <a:cubicBezTo>
                  <a:pt x="6632" y="5549"/>
                  <a:pt x="6620" y="5597"/>
                  <a:pt x="6584" y="5633"/>
                </a:cubicBezTo>
                <a:lnTo>
                  <a:pt x="5596" y="6621"/>
                </a:lnTo>
                <a:lnTo>
                  <a:pt x="4655" y="7561"/>
                </a:lnTo>
                <a:cubicBezTo>
                  <a:pt x="4596" y="7621"/>
                  <a:pt x="4596" y="7740"/>
                  <a:pt x="4655" y="7800"/>
                </a:cubicBezTo>
                <a:cubicBezTo>
                  <a:pt x="4679" y="7835"/>
                  <a:pt x="4727" y="7847"/>
                  <a:pt x="4774" y="7847"/>
                </a:cubicBezTo>
                <a:cubicBezTo>
                  <a:pt x="4822" y="7847"/>
                  <a:pt x="4858" y="7835"/>
                  <a:pt x="4894" y="7800"/>
                </a:cubicBezTo>
                <a:lnTo>
                  <a:pt x="6691" y="6002"/>
                </a:lnTo>
                <a:cubicBezTo>
                  <a:pt x="6728" y="5965"/>
                  <a:pt x="6764" y="5950"/>
                  <a:pt x="6806" y="5950"/>
                </a:cubicBezTo>
                <a:cubicBezTo>
                  <a:pt x="6819" y="5950"/>
                  <a:pt x="6832" y="5951"/>
                  <a:pt x="6846" y="5954"/>
                </a:cubicBezTo>
                <a:cubicBezTo>
                  <a:pt x="6870" y="5954"/>
                  <a:pt x="6906" y="5966"/>
                  <a:pt x="6918" y="6002"/>
                </a:cubicBezTo>
                <a:lnTo>
                  <a:pt x="6977" y="6061"/>
                </a:lnTo>
                <a:cubicBezTo>
                  <a:pt x="7037" y="6121"/>
                  <a:pt x="7037" y="6228"/>
                  <a:pt x="6977" y="6287"/>
                </a:cubicBezTo>
                <a:lnTo>
                  <a:pt x="5608" y="7657"/>
                </a:lnTo>
                <a:lnTo>
                  <a:pt x="4179" y="9085"/>
                </a:lnTo>
                <a:cubicBezTo>
                  <a:pt x="4120" y="9145"/>
                  <a:pt x="4120" y="9264"/>
                  <a:pt x="4179" y="9324"/>
                </a:cubicBezTo>
                <a:cubicBezTo>
                  <a:pt x="4203" y="9347"/>
                  <a:pt x="4251" y="9359"/>
                  <a:pt x="4298" y="9359"/>
                </a:cubicBezTo>
                <a:cubicBezTo>
                  <a:pt x="4346" y="9359"/>
                  <a:pt x="4382" y="9347"/>
                  <a:pt x="4417" y="9324"/>
                </a:cubicBezTo>
                <a:lnTo>
                  <a:pt x="5727" y="8014"/>
                </a:lnTo>
                <a:lnTo>
                  <a:pt x="6406" y="8693"/>
                </a:lnTo>
                <a:lnTo>
                  <a:pt x="5679" y="8990"/>
                </a:lnTo>
                <a:cubicBezTo>
                  <a:pt x="5679" y="8990"/>
                  <a:pt x="5667" y="8990"/>
                  <a:pt x="5667" y="9002"/>
                </a:cubicBezTo>
                <a:cubicBezTo>
                  <a:pt x="5382" y="9169"/>
                  <a:pt x="5251" y="9502"/>
                  <a:pt x="5334" y="9800"/>
                </a:cubicBezTo>
                <a:cubicBezTo>
                  <a:pt x="5334" y="9812"/>
                  <a:pt x="5358" y="9824"/>
                  <a:pt x="5358" y="9836"/>
                </a:cubicBezTo>
                <a:cubicBezTo>
                  <a:pt x="5430" y="9969"/>
                  <a:pt x="5564" y="10121"/>
                  <a:pt x="5707" y="10121"/>
                </a:cubicBezTo>
                <a:cubicBezTo>
                  <a:pt x="5730" y="10121"/>
                  <a:pt x="5752" y="10117"/>
                  <a:pt x="5775" y="10109"/>
                </a:cubicBezTo>
                <a:cubicBezTo>
                  <a:pt x="6048" y="10014"/>
                  <a:pt x="6703" y="9943"/>
                  <a:pt x="7620" y="9895"/>
                </a:cubicBezTo>
                <a:cubicBezTo>
                  <a:pt x="7633" y="9894"/>
                  <a:pt x="7647" y="9894"/>
                  <a:pt x="7660" y="9894"/>
                </a:cubicBezTo>
                <a:cubicBezTo>
                  <a:pt x="7882" y="9894"/>
                  <a:pt x="8082" y="9987"/>
                  <a:pt x="8239" y="10133"/>
                </a:cubicBezTo>
                <a:lnTo>
                  <a:pt x="8406" y="10300"/>
                </a:lnTo>
                <a:lnTo>
                  <a:pt x="8394" y="10312"/>
                </a:lnTo>
                <a:cubicBezTo>
                  <a:pt x="8334" y="10371"/>
                  <a:pt x="8334" y="10490"/>
                  <a:pt x="8394" y="10550"/>
                </a:cubicBezTo>
                <a:lnTo>
                  <a:pt x="9168" y="11324"/>
                </a:lnTo>
                <a:cubicBezTo>
                  <a:pt x="9192" y="11360"/>
                  <a:pt x="9239" y="11371"/>
                  <a:pt x="9287" y="11371"/>
                </a:cubicBezTo>
                <a:cubicBezTo>
                  <a:pt x="9323" y="11371"/>
                  <a:pt x="9370" y="11360"/>
                  <a:pt x="9406" y="11324"/>
                </a:cubicBezTo>
                <a:lnTo>
                  <a:pt x="11394" y="9335"/>
                </a:lnTo>
                <a:cubicBezTo>
                  <a:pt x="11454" y="9276"/>
                  <a:pt x="11454" y="9157"/>
                  <a:pt x="11394" y="9097"/>
                </a:cubicBezTo>
                <a:lnTo>
                  <a:pt x="10656" y="8395"/>
                </a:lnTo>
                <a:cubicBezTo>
                  <a:pt x="10620" y="8371"/>
                  <a:pt x="10585" y="8359"/>
                  <a:pt x="10537" y="8359"/>
                </a:cubicBezTo>
                <a:cubicBezTo>
                  <a:pt x="10489" y="8359"/>
                  <a:pt x="10442" y="8371"/>
                  <a:pt x="10418" y="8395"/>
                </a:cubicBezTo>
                <a:lnTo>
                  <a:pt x="10406" y="8419"/>
                </a:lnTo>
                <a:lnTo>
                  <a:pt x="10073" y="8085"/>
                </a:lnTo>
                <a:cubicBezTo>
                  <a:pt x="10061" y="8073"/>
                  <a:pt x="10049" y="8050"/>
                  <a:pt x="10025" y="8026"/>
                </a:cubicBezTo>
                <a:cubicBezTo>
                  <a:pt x="10013" y="8014"/>
                  <a:pt x="10013" y="7978"/>
                  <a:pt x="10013" y="7954"/>
                </a:cubicBezTo>
                <a:cubicBezTo>
                  <a:pt x="10001" y="7728"/>
                  <a:pt x="9906" y="7526"/>
                  <a:pt x="9751" y="7359"/>
                </a:cubicBezTo>
                <a:lnTo>
                  <a:pt x="8108" y="5716"/>
                </a:lnTo>
                <a:lnTo>
                  <a:pt x="8799" y="5037"/>
                </a:lnTo>
                <a:lnTo>
                  <a:pt x="9096" y="5764"/>
                </a:lnTo>
                <a:cubicBezTo>
                  <a:pt x="9096" y="5764"/>
                  <a:pt x="9096" y="5776"/>
                  <a:pt x="9108" y="5776"/>
                </a:cubicBezTo>
                <a:cubicBezTo>
                  <a:pt x="9242" y="6004"/>
                  <a:pt x="9474" y="6134"/>
                  <a:pt x="9714" y="6134"/>
                </a:cubicBezTo>
                <a:cubicBezTo>
                  <a:pt x="9774" y="6134"/>
                  <a:pt x="9835" y="6126"/>
                  <a:pt x="9894" y="6109"/>
                </a:cubicBezTo>
                <a:cubicBezTo>
                  <a:pt x="9906" y="6109"/>
                  <a:pt x="9930" y="6097"/>
                  <a:pt x="9942" y="6097"/>
                </a:cubicBezTo>
                <a:cubicBezTo>
                  <a:pt x="10085" y="6002"/>
                  <a:pt x="10263" y="5835"/>
                  <a:pt x="10204" y="5680"/>
                </a:cubicBezTo>
                <a:cubicBezTo>
                  <a:pt x="10120" y="5406"/>
                  <a:pt x="10049" y="4740"/>
                  <a:pt x="10001" y="3835"/>
                </a:cubicBezTo>
                <a:cubicBezTo>
                  <a:pt x="9989" y="3632"/>
                  <a:pt x="10049" y="3442"/>
                  <a:pt x="10168" y="3299"/>
                </a:cubicBezTo>
                <a:cubicBezTo>
                  <a:pt x="10192" y="3263"/>
                  <a:pt x="10204" y="3239"/>
                  <a:pt x="10239" y="3204"/>
                </a:cubicBezTo>
                <a:lnTo>
                  <a:pt x="10406" y="3037"/>
                </a:lnTo>
                <a:lnTo>
                  <a:pt x="10418" y="3061"/>
                </a:lnTo>
                <a:cubicBezTo>
                  <a:pt x="10442" y="3085"/>
                  <a:pt x="10489" y="3097"/>
                  <a:pt x="10537" y="3097"/>
                </a:cubicBezTo>
                <a:cubicBezTo>
                  <a:pt x="10585" y="3097"/>
                  <a:pt x="10620" y="3085"/>
                  <a:pt x="10656" y="3061"/>
                </a:cubicBezTo>
                <a:lnTo>
                  <a:pt x="11430" y="2287"/>
                </a:lnTo>
                <a:cubicBezTo>
                  <a:pt x="11490" y="2227"/>
                  <a:pt x="11490" y="2096"/>
                  <a:pt x="11430" y="2037"/>
                </a:cubicBezTo>
                <a:lnTo>
                  <a:pt x="9430" y="49"/>
                </a:lnTo>
                <a:cubicBezTo>
                  <a:pt x="9406" y="13"/>
                  <a:pt x="9358" y="1"/>
                  <a:pt x="9311" y="1"/>
                </a:cubicBezTo>
                <a:cubicBezTo>
                  <a:pt x="9275" y="1"/>
                  <a:pt x="9227" y="25"/>
                  <a:pt x="9192" y="49"/>
                </a:cubicBezTo>
                <a:lnTo>
                  <a:pt x="8418" y="823"/>
                </a:lnTo>
                <a:cubicBezTo>
                  <a:pt x="8358" y="882"/>
                  <a:pt x="8358" y="1001"/>
                  <a:pt x="8418" y="1061"/>
                </a:cubicBezTo>
                <a:lnTo>
                  <a:pt x="8442" y="1073"/>
                </a:lnTo>
                <a:lnTo>
                  <a:pt x="8108" y="1406"/>
                </a:lnTo>
                <a:cubicBezTo>
                  <a:pt x="8096" y="1418"/>
                  <a:pt x="8084" y="1430"/>
                  <a:pt x="8049" y="1454"/>
                </a:cubicBezTo>
                <a:cubicBezTo>
                  <a:pt x="8037" y="1465"/>
                  <a:pt x="8001" y="1465"/>
                  <a:pt x="7977" y="1465"/>
                </a:cubicBezTo>
                <a:cubicBezTo>
                  <a:pt x="7751" y="1477"/>
                  <a:pt x="7549" y="1573"/>
                  <a:pt x="7382" y="1727"/>
                </a:cubicBezTo>
                <a:lnTo>
                  <a:pt x="7191" y="1930"/>
                </a:lnTo>
                <a:cubicBezTo>
                  <a:pt x="7132" y="1989"/>
                  <a:pt x="7132" y="2108"/>
                  <a:pt x="7191" y="2168"/>
                </a:cubicBezTo>
                <a:cubicBezTo>
                  <a:pt x="7215" y="2192"/>
                  <a:pt x="7263" y="2204"/>
                  <a:pt x="7310" y="2204"/>
                </a:cubicBezTo>
                <a:cubicBezTo>
                  <a:pt x="7346" y="2204"/>
                  <a:pt x="7394" y="2192"/>
                  <a:pt x="7418" y="2168"/>
                </a:cubicBezTo>
                <a:lnTo>
                  <a:pt x="7632" y="1954"/>
                </a:lnTo>
                <a:cubicBezTo>
                  <a:pt x="7739" y="1846"/>
                  <a:pt x="7870" y="1787"/>
                  <a:pt x="8001" y="1787"/>
                </a:cubicBezTo>
                <a:cubicBezTo>
                  <a:pt x="8061" y="1787"/>
                  <a:pt x="8132" y="1775"/>
                  <a:pt x="8180" y="1751"/>
                </a:cubicBezTo>
                <a:cubicBezTo>
                  <a:pt x="8239" y="1715"/>
                  <a:pt x="8287" y="1692"/>
                  <a:pt x="8346" y="1644"/>
                </a:cubicBezTo>
                <a:lnTo>
                  <a:pt x="8680" y="1311"/>
                </a:lnTo>
                <a:lnTo>
                  <a:pt x="10180" y="2823"/>
                </a:lnTo>
                <a:lnTo>
                  <a:pt x="10013" y="2978"/>
                </a:lnTo>
                <a:cubicBezTo>
                  <a:pt x="9966" y="3025"/>
                  <a:pt x="9942" y="3073"/>
                  <a:pt x="9894" y="3120"/>
                </a:cubicBezTo>
                <a:cubicBezTo>
                  <a:pt x="9727" y="3335"/>
                  <a:pt x="9656" y="3597"/>
                  <a:pt x="9668" y="3859"/>
                </a:cubicBezTo>
                <a:cubicBezTo>
                  <a:pt x="9704" y="4502"/>
                  <a:pt x="9775" y="5311"/>
                  <a:pt x="9882" y="5740"/>
                </a:cubicBezTo>
                <a:cubicBezTo>
                  <a:pt x="9870" y="5752"/>
                  <a:pt x="9823" y="5776"/>
                  <a:pt x="9787" y="5811"/>
                </a:cubicBezTo>
                <a:cubicBezTo>
                  <a:pt x="9766" y="5815"/>
                  <a:pt x="9745" y="5816"/>
                  <a:pt x="9725" y="5816"/>
                </a:cubicBezTo>
                <a:cubicBezTo>
                  <a:pt x="9601" y="5816"/>
                  <a:pt x="9477" y="5757"/>
                  <a:pt x="9406" y="5645"/>
                </a:cubicBezTo>
                <a:lnTo>
                  <a:pt x="9013" y="4692"/>
                </a:lnTo>
                <a:cubicBezTo>
                  <a:pt x="9001" y="4633"/>
                  <a:pt x="8942" y="4609"/>
                  <a:pt x="8894" y="4585"/>
                </a:cubicBezTo>
                <a:cubicBezTo>
                  <a:pt x="8880" y="4582"/>
                  <a:pt x="8866" y="4581"/>
                  <a:pt x="8852" y="4581"/>
                </a:cubicBezTo>
                <a:cubicBezTo>
                  <a:pt x="8808" y="4581"/>
                  <a:pt x="8769" y="4596"/>
                  <a:pt x="8751" y="4633"/>
                </a:cubicBezTo>
                <a:lnTo>
                  <a:pt x="7346" y="6026"/>
                </a:lnTo>
                <a:lnTo>
                  <a:pt x="7263" y="5895"/>
                </a:lnTo>
                <a:lnTo>
                  <a:pt x="7203" y="5835"/>
                </a:lnTo>
                <a:cubicBezTo>
                  <a:pt x="7156" y="5799"/>
                  <a:pt x="7108" y="5764"/>
                  <a:pt x="7072" y="5752"/>
                </a:cubicBezTo>
                <a:lnTo>
                  <a:pt x="7906" y="4918"/>
                </a:lnTo>
                <a:cubicBezTo>
                  <a:pt x="7965" y="4859"/>
                  <a:pt x="7965" y="4740"/>
                  <a:pt x="7906" y="4680"/>
                </a:cubicBezTo>
                <a:cubicBezTo>
                  <a:pt x="7876" y="4650"/>
                  <a:pt x="7831" y="4635"/>
                  <a:pt x="7787" y="4635"/>
                </a:cubicBezTo>
                <a:cubicBezTo>
                  <a:pt x="7742" y="4635"/>
                  <a:pt x="7697" y="4650"/>
                  <a:pt x="7668" y="4680"/>
                </a:cubicBezTo>
                <a:lnTo>
                  <a:pt x="6977" y="5359"/>
                </a:lnTo>
                <a:cubicBezTo>
                  <a:pt x="6953" y="5299"/>
                  <a:pt x="6918" y="5252"/>
                  <a:pt x="6870" y="5216"/>
                </a:cubicBezTo>
                <a:lnTo>
                  <a:pt x="6834" y="5168"/>
                </a:lnTo>
                <a:cubicBezTo>
                  <a:pt x="6787" y="5121"/>
                  <a:pt x="6739" y="5097"/>
                  <a:pt x="6679" y="5061"/>
                </a:cubicBezTo>
                <a:lnTo>
                  <a:pt x="7549" y="4204"/>
                </a:lnTo>
                <a:cubicBezTo>
                  <a:pt x="7608" y="4144"/>
                  <a:pt x="7608" y="4025"/>
                  <a:pt x="7549" y="3966"/>
                </a:cubicBezTo>
                <a:cubicBezTo>
                  <a:pt x="7519" y="3936"/>
                  <a:pt x="7474" y="3921"/>
                  <a:pt x="7430" y="3921"/>
                </a:cubicBezTo>
                <a:cubicBezTo>
                  <a:pt x="7385" y="3921"/>
                  <a:pt x="7340" y="3936"/>
                  <a:pt x="7310" y="3966"/>
                </a:cubicBezTo>
                <a:lnTo>
                  <a:pt x="6513" y="4752"/>
                </a:lnTo>
                <a:cubicBezTo>
                  <a:pt x="6489" y="4692"/>
                  <a:pt x="6453" y="4644"/>
                  <a:pt x="6418" y="4597"/>
                </a:cubicBezTo>
                <a:lnTo>
                  <a:pt x="6370" y="4561"/>
                </a:lnTo>
                <a:cubicBezTo>
                  <a:pt x="6322" y="4513"/>
                  <a:pt x="6275" y="4478"/>
                  <a:pt x="6215" y="4454"/>
                </a:cubicBezTo>
                <a:lnTo>
                  <a:pt x="6834" y="3847"/>
                </a:lnTo>
                <a:cubicBezTo>
                  <a:pt x="6894" y="3787"/>
                  <a:pt x="6894" y="3668"/>
                  <a:pt x="6834" y="3609"/>
                </a:cubicBezTo>
                <a:cubicBezTo>
                  <a:pt x="6804" y="3579"/>
                  <a:pt x="6760" y="3564"/>
                  <a:pt x="6715" y="3564"/>
                </a:cubicBezTo>
                <a:cubicBezTo>
                  <a:pt x="6671" y="3564"/>
                  <a:pt x="6626" y="3579"/>
                  <a:pt x="6596" y="3609"/>
                </a:cubicBezTo>
                <a:lnTo>
                  <a:pt x="6084" y="4109"/>
                </a:lnTo>
                <a:cubicBezTo>
                  <a:pt x="6060" y="4049"/>
                  <a:pt x="6025" y="3990"/>
                  <a:pt x="5977" y="3942"/>
                </a:cubicBezTo>
                <a:lnTo>
                  <a:pt x="5953" y="3918"/>
                </a:lnTo>
                <a:cubicBezTo>
                  <a:pt x="5906" y="3871"/>
                  <a:pt x="5846" y="3823"/>
                  <a:pt x="5786" y="3811"/>
                </a:cubicBezTo>
                <a:lnTo>
                  <a:pt x="6965" y="2632"/>
                </a:lnTo>
                <a:cubicBezTo>
                  <a:pt x="7025" y="2573"/>
                  <a:pt x="7025" y="2454"/>
                  <a:pt x="6965" y="2394"/>
                </a:cubicBezTo>
                <a:cubicBezTo>
                  <a:pt x="6935" y="2364"/>
                  <a:pt x="6891" y="2349"/>
                  <a:pt x="6846" y="2349"/>
                </a:cubicBezTo>
                <a:cubicBezTo>
                  <a:pt x="6801" y="2349"/>
                  <a:pt x="6757" y="2364"/>
                  <a:pt x="6727" y="2394"/>
                </a:cubicBezTo>
                <a:lnTo>
                  <a:pt x="5751" y="3370"/>
                </a:lnTo>
                <a:lnTo>
                  <a:pt x="5072" y="2680"/>
                </a:lnTo>
                <a:lnTo>
                  <a:pt x="5798" y="2382"/>
                </a:lnTo>
                <a:cubicBezTo>
                  <a:pt x="5798" y="2382"/>
                  <a:pt x="5810" y="2382"/>
                  <a:pt x="5810" y="2370"/>
                </a:cubicBezTo>
                <a:cubicBezTo>
                  <a:pt x="6096" y="2204"/>
                  <a:pt x="6227" y="1882"/>
                  <a:pt x="6144" y="1585"/>
                </a:cubicBezTo>
                <a:cubicBezTo>
                  <a:pt x="6144" y="1561"/>
                  <a:pt x="6132" y="1549"/>
                  <a:pt x="6132" y="1537"/>
                </a:cubicBezTo>
                <a:cubicBezTo>
                  <a:pt x="6049" y="1403"/>
                  <a:pt x="5914" y="1251"/>
                  <a:pt x="5778" y="1251"/>
                </a:cubicBezTo>
                <a:cubicBezTo>
                  <a:pt x="5757" y="1251"/>
                  <a:pt x="5736" y="1255"/>
                  <a:pt x="5715" y="1263"/>
                </a:cubicBezTo>
                <a:cubicBezTo>
                  <a:pt x="5429" y="1358"/>
                  <a:pt x="4774" y="1430"/>
                  <a:pt x="3870" y="1477"/>
                </a:cubicBezTo>
                <a:cubicBezTo>
                  <a:pt x="3855" y="1478"/>
                  <a:pt x="3840" y="1478"/>
                  <a:pt x="3825" y="1478"/>
                </a:cubicBezTo>
                <a:cubicBezTo>
                  <a:pt x="3603" y="1478"/>
                  <a:pt x="3395" y="1395"/>
                  <a:pt x="3239" y="1239"/>
                </a:cubicBezTo>
                <a:lnTo>
                  <a:pt x="3072" y="1073"/>
                </a:lnTo>
                <a:lnTo>
                  <a:pt x="3096" y="1061"/>
                </a:lnTo>
                <a:cubicBezTo>
                  <a:pt x="3155" y="1001"/>
                  <a:pt x="3155" y="882"/>
                  <a:pt x="3096" y="823"/>
                </a:cubicBezTo>
                <a:lnTo>
                  <a:pt x="2322" y="49"/>
                </a:lnTo>
                <a:cubicBezTo>
                  <a:pt x="2286" y="13"/>
                  <a:pt x="2238" y="1"/>
                  <a:pt x="2203" y="1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 kern="0" smtClean="0">
              <a:solidFill>
                <a:srgbClr val="666666">
                  <a:lumMod val="10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509;p39"/>
          <p:cNvSpPr/>
          <p:nvPr/>
        </p:nvSpPr>
        <p:spPr>
          <a:xfrm>
            <a:off x="6988829" y="2110397"/>
            <a:ext cx="347524" cy="289917"/>
          </a:xfrm>
          <a:custGeom>
            <a:avLst/>
            <a:gdLst/>
            <a:ahLst/>
            <a:cxnLst/>
            <a:rect l="l" t="t" r="r" b="b"/>
            <a:pathLst>
              <a:path w="10919" h="9109" extrusionOk="0">
                <a:moveTo>
                  <a:pt x="2917" y="310"/>
                </a:moveTo>
                <a:cubicBezTo>
                  <a:pt x="3119" y="310"/>
                  <a:pt x="3286" y="476"/>
                  <a:pt x="3286" y="679"/>
                </a:cubicBezTo>
                <a:lnTo>
                  <a:pt x="3286" y="1036"/>
                </a:lnTo>
                <a:cubicBezTo>
                  <a:pt x="3250" y="1322"/>
                  <a:pt x="3012" y="1560"/>
                  <a:pt x="2715" y="1560"/>
                </a:cubicBezTo>
                <a:cubicBezTo>
                  <a:pt x="2417" y="1560"/>
                  <a:pt x="2179" y="1322"/>
                  <a:pt x="2179" y="1024"/>
                </a:cubicBezTo>
                <a:lnTo>
                  <a:pt x="2179" y="679"/>
                </a:lnTo>
                <a:cubicBezTo>
                  <a:pt x="2179" y="476"/>
                  <a:pt x="2346" y="310"/>
                  <a:pt x="2560" y="310"/>
                </a:cubicBezTo>
                <a:close/>
                <a:moveTo>
                  <a:pt x="5715" y="310"/>
                </a:moveTo>
                <a:cubicBezTo>
                  <a:pt x="5917" y="310"/>
                  <a:pt x="6084" y="476"/>
                  <a:pt x="6084" y="679"/>
                </a:cubicBezTo>
                <a:lnTo>
                  <a:pt x="6084" y="1036"/>
                </a:lnTo>
                <a:cubicBezTo>
                  <a:pt x="6048" y="1322"/>
                  <a:pt x="5810" y="1560"/>
                  <a:pt x="5513" y="1560"/>
                </a:cubicBezTo>
                <a:cubicBezTo>
                  <a:pt x="5215" y="1560"/>
                  <a:pt x="4977" y="1322"/>
                  <a:pt x="4977" y="1024"/>
                </a:cubicBezTo>
                <a:lnTo>
                  <a:pt x="4977" y="679"/>
                </a:lnTo>
                <a:cubicBezTo>
                  <a:pt x="4977" y="476"/>
                  <a:pt x="5144" y="310"/>
                  <a:pt x="5358" y="310"/>
                </a:cubicBezTo>
                <a:close/>
                <a:moveTo>
                  <a:pt x="8513" y="310"/>
                </a:moveTo>
                <a:cubicBezTo>
                  <a:pt x="8715" y="310"/>
                  <a:pt x="8882" y="476"/>
                  <a:pt x="8882" y="679"/>
                </a:cubicBezTo>
                <a:lnTo>
                  <a:pt x="8882" y="1036"/>
                </a:lnTo>
                <a:cubicBezTo>
                  <a:pt x="8846" y="1322"/>
                  <a:pt x="8608" y="1560"/>
                  <a:pt x="8311" y="1560"/>
                </a:cubicBezTo>
                <a:cubicBezTo>
                  <a:pt x="8013" y="1560"/>
                  <a:pt x="7775" y="1322"/>
                  <a:pt x="7775" y="1024"/>
                </a:cubicBezTo>
                <a:lnTo>
                  <a:pt x="7775" y="679"/>
                </a:lnTo>
                <a:cubicBezTo>
                  <a:pt x="7775" y="476"/>
                  <a:pt x="7941" y="310"/>
                  <a:pt x="8156" y="310"/>
                </a:cubicBezTo>
                <a:close/>
                <a:moveTo>
                  <a:pt x="2893" y="1881"/>
                </a:moveTo>
                <a:lnTo>
                  <a:pt x="2893" y="1977"/>
                </a:lnTo>
                <a:cubicBezTo>
                  <a:pt x="2893" y="2036"/>
                  <a:pt x="2905" y="2096"/>
                  <a:pt x="2941" y="2143"/>
                </a:cubicBezTo>
                <a:lnTo>
                  <a:pt x="2715" y="2358"/>
                </a:lnTo>
                <a:lnTo>
                  <a:pt x="2691" y="2358"/>
                </a:lnTo>
                <a:lnTo>
                  <a:pt x="2465" y="2143"/>
                </a:lnTo>
                <a:cubicBezTo>
                  <a:pt x="2500" y="2096"/>
                  <a:pt x="2512" y="2036"/>
                  <a:pt x="2512" y="1977"/>
                </a:cubicBezTo>
                <a:lnTo>
                  <a:pt x="2512" y="1881"/>
                </a:lnTo>
                <a:close/>
                <a:moveTo>
                  <a:pt x="5715" y="1881"/>
                </a:moveTo>
                <a:lnTo>
                  <a:pt x="5715" y="1977"/>
                </a:lnTo>
                <a:cubicBezTo>
                  <a:pt x="5715" y="2036"/>
                  <a:pt x="5727" y="2096"/>
                  <a:pt x="5751" y="2143"/>
                </a:cubicBezTo>
                <a:lnTo>
                  <a:pt x="5536" y="2358"/>
                </a:lnTo>
                <a:lnTo>
                  <a:pt x="5501" y="2358"/>
                </a:lnTo>
                <a:lnTo>
                  <a:pt x="5274" y="2143"/>
                </a:lnTo>
                <a:cubicBezTo>
                  <a:pt x="5310" y="2096"/>
                  <a:pt x="5322" y="2036"/>
                  <a:pt x="5322" y="1977"/>
                </a:cubicBezTo>
                <a:lnTo>
                  <a:pt x="5322" y="1881"/>
                </a:lnTo>
                <a:close/>
                <a:moveTo>
                  <a:pt x="8501" y="1881"/>
                </a:moveTo>
                <a:lnTo>
                  <a:pt x="8501" y="1977"/>
                </a:lnTo>
                <a:cubicBezTo>
                  <a:pt x="8501" y="2036"/>
                  <a:pt x="8525" y="2096"/>
                  <a:pt x="8549" y="2143"/>
                </a:cubicBezTo>
                <a:lnTo>
                  <a:pt x="8334" y="2358"/>
                </a:lnTo>
                <a:lnTo>
                  <a:pt x="8299" y="2358"/>
                </a:lnTo>
                <a:lnTo>
                  <a:pt x="8072" y="2143"/>
                </a:lnTo>
                <a:cubicBezTo>
                  <a:pt x="8108" y="2096"/>
                  <a:pt x="8120" y="2036"/>
                  <a:pt x="8120" y="1977"/>
                </a:cubicBezTo>
                <a:lnTo>
                  <a:pt x="8120" y="1881"/>
                </a:lnTo>
                <a:close/>
                <a:moveTo>
                  <a:pt x="9906" y="3286"/>
                </a:moveTo>
                <a:cubicBezTo>
                  <a:pt x="10120" y="3286"/>
                  <a:pt x="10275" y="3453"/>
                  <a:pt x="10275" y="3655"/>
                </a:cubicBezTo>
                <a:lnTo>
                  <a:pt x="10275" y="4012"/>
                </a:lnTo>
                <a:cubicBezTo>
                  <a:pt x="10263" y="4298"/>
                  <a:pt x="10013" y="4536"/>
                  <a:pt x="9716" y="4536"/>
                </a:cubicBezTo>
                <a:cubicBezTo>
                  <a:pt x="9418" y="4536"/>
                  <a:pt x="9180" y="4298"/>
                  <a:pt x="9180" y="4001"/>
                </a:cubicBezTo>
                <a:lnTo>
                  <a:pt x="9180" y="3655"/>
                </a:lnTo>
                <a:cubicBezTo>
                  <a:pt x="9180" y="3453"/>
                  <a:pt x="9346" y="3286"/>
                  <a:pt x="9549" y="3286"/>
                </a:cubicBezTo>
                <a:close/>
                <a:moveTo>
                  <a:pt x="1512" y="3286"/>
                </a:moveTo>
                <a:cubicBezTo>
                  <a:pt x="1691" y="3286"/>
                  <a:pt x="1857" y="3453"/>
                  <a:pt x="1857" y="3655"/>
                </a:cubicBezTo>
                <a:lnTo>
                  <a:pt x="1857" y="4012"/>
                </a:lnTo>
                <a:cubicBezTo>
                  <a:pt x="1857" y="4310"/>
                  <a:pt x="1619" y="4548"/>
                  <a:pt x="1322" y="4548"/>
                </a:cubicBezTo>
                <a:cubicBezTo>
                  <a:pt x="1024" y="4548"/>
                  <a:pt x="786" y="4310"/>
                  <a:pt x="786" y="4012"/>
                </a:cubicBezTo>
                <a:lnTo>
                  <a:pt x="786" y="3655"/>
                </a:lnTo>
                <a:cubicBezTo>
                  <a:pt x="786" y="3453"/>
                  <a:pt x="953" y="3286"/>
                  <a:pt x="1155" y="3286"/>
                </a:cubicBezTo>
                <a:close/>
                <a:moveTo>
                  <a:pt x="4310" y="3286"/>
                </a:moveTo>
                <a:cubicBezTo>
                  <a:pt x="4489" y="3286"/>
                  <a:pt x="4655" y="3453"/>
                  <a:pt x="4655" y="3655"/>
                </a:cubicBezTo>
                <a:lnTo>
                  <a:pt x="4655" y="4012"/>
                </a:lnTo>
                <a:cubicBezTo>
                  <a:pt x="4655" y="4310"/>
                  <a:pt x="4417" y="4548"/>
                  <a:pt x="4120" y="4548"/>
                </a:cubicBezTo>
                <a:cubicBezTo>
                  <a:pt x="3822" y="4548"/>
                  <a:pt x="3584" y="4310"/>
                  <a:pt x="3584" y="4012"/>
                </a:cubicBezTo>
                <a:lnTo>
                  <a:pt x="3584" y="3655"/>
                </a:lnTo>
                <a:cubicBezTo>
                  <a:pt x="3584" y="3453"/>
                  <a:pt x="3750" y="3286"/>
                  <a:pt x="3953" y="3286"/>
                </a:cubicBezTo>
                <a:close/>
                <a:moveTo>
                  <a:pt x="7108" y="3286"/>
                </a:moveTo>
                <a:cubicBezTo>
                  <a:pt x="7287" y="3286"/>
                  <a:pt x="7453" y="3453"/>
                  <a:pt x="7453" y="3655"/>
                </a:cubicBezTo>
                <a:lnTo>
                  <a:pt x="7453" y="4012"/>
                </a:lnTo>
                <a:cubicBezTo>
                  <a:pt x="7453" y="4310"/>
                  <a:pt x="7215" y="4548"/>
                  <a:pt x="6918" y="4548"/>
                </a:cubicBezTo>
                <a:cubicBezTo>
                  <a:pt x="6620" y="4548"/>
                  <a:pt x="6382" y="4310"/>
                  <a:pt x="6382" y="4012"/>
                </a:cubicBezTo>
                <a:lnTo>
                  <a:pt x="6382" y="3655"/>
                </a:lnTo>
                <a:cubicBezTo>
                  <a:pt x="6382" y="3453"/>
                  <a:pt x="6548" y="3286"/>
                  <a:pt x="6751" y="3286"/>
                </a:cubicBezTo>
                <a:close/>
                <a:moveTo>
                  <a:pt x="1500" y="4858"/>
                </a:moveTo>
                <a:lnTo>
                  <a:pt x="1500" y="4953"/>
                </a:lnTo>
                <a:cubicBezTo>
                  <a:pt x="1500" y="5013"/>
                  <a:pt x="1512" y="5072"/>
                  <a:pt x="1548" y="5120"/>
                </a:cubicBezTo>
                <a:lnTo>
                  <a:pt x="1322" y="5334"/>
                </a:lnTo>
                <a:lnTo>
                  <a:pt x="1286" y="5334"/>
                </a:lnTo>
                <a:lnTo>
                  <a:pt x="1072" y="5120"/>
                </a:lnTo>
                <a:cubicBezTo>
                  <a:pt x="1095" y="5072"/>
                  <a:pt x="1107" y="5013"/>
                  <a:pt x="1107" y="4953"/>
                </a:cubicBezTo>
                <a:lnTo>
                  <a:pt x="1107" y="4858"/>
                </a:lnTo>
                <a:close/>
                <a:moveTo>
                  <a:pt x="4298" y="4858"/>
                </a:moveTo>
                <a:lnTo>
                  <a:pt x="4298" y="4953"/>
                </a:lnTo>
                <a:cubicBezTo>
                  <a:pt x="4298" y="5013"/>
                  <a:pt x="4310" y="5072"/>
                  <a:pt x="4334" y="5120"/>
                </a:cubicBezTo>
                <a:lnTo>
                  <a:pt x="4120" y="5334"/>
                </a:lnTo>
                <a:lnTo>
                  <a:pt x="4084" y="5334"/>
                </a:lnTo>
                <a:lnTo>
                  <a:pt x="3870" y="5120"/>
                </a:lnTo>
                <a:cubicBezTo>
                  <a:pt x="3893" y="5072"/>
                  <a:pt x="3905" y="5013"/>
                  <a:pt x="3905" y="4953"/>
                </a:cubicBezTo>
                <a:lnTo>
                  <a:pt x="3905" y="4858"/>
                </a:lnTo>
                <a:close/>
                <a:moveTo>
                  <a:pt x="7108" y="4858"/>
                </a:moveTo>
                <a:lnTo>
                  <a:pt x="7108" y="4953"/>
                </a:lnTo>
                <a:cubicBezTo>
                  <a:pt x="7108" y="5013"/>
                  <a:pt x="7120" y="5072"/>
                  <a:pt x="7156" y="5120"/>
                </a:cubicBezTo>
                <a:lnTo>
                  <a:pt x="6929" y="5334"/>
                </a:lnTo>
                <a:lnTo>
                  <a:pt x="6906" y="5334"/>
                </a:lnTo>
                <a:lnTo>
                  <a:pt x="6679" y="5120"/>
                </a:lnTo>
                <a:cubicBezTo>
                  <a:pt x="6703" y="5072"/>
                  <a:pt x="6715" y="5013"/>
                  <a:pt x="6715" y="4953"/>
                </a:cubicBezTo>
                <a:lnTo>
                  <a:pt x="6715" y="4858"/>
                </a:lnTo>
                <a:close/>
                <a:moveTo>
                  <a:pt x="9906" y="4858"/>
                </a:moveTo>
                <a:lnTo>
                  <a:pt x="9906" y="4953"/>
                </a:lnTo>
                <a:cubicBezTo>
                  <a:pt x="9906" y="5013"/>
                  <a:pt x="9918" y="5072"/>
                  <a:pt x="9954" y="5120"/>
                </a:cubicBezTo>
                <a:lnTo>
                  <a:pt x="9727" y="5334"/>
                </a:lnTo>
                <a:lnTo>
                  <a:pt x="9704" y="5334"/>
                </a:lnTo>
                <a:lnTo>
                  <a:pt x="9477" y="5120"/>
                </a:lnTo>
                <a:cubicBezTo>
                  <a:pt x="9501" y="5072"/>
                  <a:pt x="9525" y="5013"/>
                  <a:pt x="9525" y="4953"/>
                </a:cubicBezTo>
                <a:lnTo>
                  <a:pt x="9525" y="4858"/>
                </a:lnTo>
                <a:close/>
                <a:moveTo>
                  <a:pt x="2453" y="0"/>
                </a:moveTo>
                <a:cubicBezTo>
                  <a:pt x="2084" y="0"/>
                  <a:pt x="1762" y="310"/>
                  <a:pt x="1762" y="679"/>
                </a:cubicBezTo>
                <a:lnTo>
                  <a:pt x="1762" y="1036"/>
                </a:lnTo>
                <a:cubicBezTo>
                  <a:pt x="1762" y="1322"/>
                  <a:pt x="1905" y="1572"/>
                  <a:pt x="2119" y="1726"/>
                </a:cubicBezTo>
                <a:lnTo>
                  <a:pt x="2119" y="1977"/>
                </a:lnTo>
                <a:cubicBezTo>
                  <a:pt x="2119" y="1977"/>
                  <a:pt x="2119" y="1988"/>
                  <a:pt x="2107" y="1988"/>
                </a:cubicBezTo>
                <a:lnTo>
                  <a:pt x="1691" y="2203"/>
                </a:lnTo>
                <a:cubicBezTo>
                  <a:pt x="1512" y="2286"/>
                  <a:pt x="1405" y="2465"/>
                  <a:pt x="1405" y="2655"/>
                </a:cubicBezTo>
                <a:lnTo>
                  <a:pt x="1405" y="2989"/>
                </a:lnTo>
                <a:lnTo>
                  <a:pt x="1036" y="2989"/>
                </a:lnTo>
                <a:cubicBezTo>
                  <a:pt x="667" y="2989"/>
                  <a:pt x="357" y="3298"/>
                  <a:pt x="357" y="3667"/>
                </a:cubicBezTo>
                <a:lnTo>
                  <a:pt x="357" y="4024"/>
                </a:lnTo>
                <a:cubicBezTo>
                  <a:pt x="357" y="4310"/>
                  <a:pt x="488" y="4560"/>
                  <a:pt x="714" y="4715"/>
                </a:cubicBezTo>
                <a:lnTo>
                  <a:pt x="714" y="4965"/>
                </a:lnTo>
                <a:cubicBezTo>
                  <a:pt x="714" y="4965"/>
                  <a:pt x="714" y="4977"/>
                  <a:pt x="691" y="4977"/>
                </a:cubicBezTo>
                <a:lnTo>
                  <a:pt x="274" y="5191"/>
                </a:lnTo>
                <a:cubicBezTo>
                  <a:pt x="95" y="5275"/>
                  <a:pt x="0" y="5453"/>
                  <a:pt x="0" y="5656"/>
                </a:cubicBezTo>
                <a:lnTo>
                  <a:pt x="0" y="7382"/>
                </a:lnTo>
                <a:cubicBezTo>
                  <a:pt x="0" y="7513"/>
                  <a:pt x="36" y="7644"/>
                  <a:pt x="119" y="7751"/>
                </a:cubicBezTo>
                <a:lnTo>
                  <a:pt x="298" y="8013"/>
                </a:lnTo>
                <a:cubicBezTo>
                  <a:pt x="333" y="8073"/>
                  <a:pt x="357" y="8156"/>
                  <a:pt x="357" y="8227"/>
                </a:cubicBezTo>
                <a:lnTo>
                  <a:pt x="357" y="8942"/>
                </a:lnTo>
                <a:cubicBezTo>
                  <a:pt x="357" y="9025"/>
                  <a:pt x="429" y="9108"/>
                  <a:pt x="512" y="9108"/>
                </a:cubicBezTo>
                <a:cubicBezTo>
                  <a:pt x="607" y="9108"/>
                  <a:pt x="679" y="9025"/>
                  <a:pt x="679" y="8942"/>
                </a:cubicBezTo>
                <a:lnTo>
                  <a:pt x="679" y="8227"/>
                </a:lnTo>
                <a:cubicBezTo>
                  <a:pt x="679" y="8096"/>
                  <a:pt x="631" y="7953"/>
                  <a:pt x="560" y="7858"/>
                </a:cubicBezTo>
                <a:lnTo>
                  <a:pt x="381" y="7584"/>
                </a:lnTo>
                <a:cubicBezTo>
                  <a:pt x="333" y="7525"/>
                  <a:pt x="321" y="7453"/>
                  <a:pt x="321" y="7382"/>
                </a:cubicBezTo>
                <a:lnTo>
                  <a:pt x="321" y="5656"/>
                </a:lnTo>
                <a:cubicBezTo>
                  <a:pt x="321" y="5572"/>
                  <a:pt x="369" y="5513"/>
                  <a:pt x="429" y="5477"/>
                </a:cubicBezTo>
                <a:lnTo>
                  <a:pt x="714" y="5322"/>
                </a:lnTo>
                <a:lnTo>
                  <a:pt x="976" y="5596"/>
                </a:lnTo>
                <a:cubicBezTo>
                  <a:pt x="1036" y="5656"/>
                  <a:pt x="1131" y="5691"/>
                  <a:pt x="1214" y="5691"/>
                </a:cubicBezTo>
                <a:cubicBezTo>
                  <a:pt x="1310" y="5691"/>
                  <a:pt x="1381" y="5667"/>
                  <a:pt x="1453" y="5596"/>
                </a:cubicBezTo>
                <a:lnTo>
                  <a:pt x="1726" y="5322"/>
                </a:lnTo>
                <a:lnTo>
                  <a:pt x="2000" y="5477"/>
                </a:lnTo>
                <a:cubicBezTo>
                  <a:pt x="2060" y="5501"/>
                  <a:pt x="2107" y="5572"/>
                  <a:pt x="2107" y="5656"/>
                </a:cubicBezTo>
                <a:lnTo>
                  <a:pt x="2107" y="7382"/>
                </a:lnTo>
                <a:cubicBezTo>
                  <a:pt x="2107" y="7453"/>
                  <a:pt x="2096" y="7525"/>
                  <a:pt x="2048" y="7584"/>
                </a:cubicBezTo>
                <a:lnTo>
                  <a:pt x="1869" y="7858"/>
                </a:lnTo>
                <a:cubicBezTo>
                  <a:pt x="1798" y="7977"/>
                  <a:pt x="1750" y="8096"/>
                  <a:pt x="1750" y="8227"/>
                </a:cubicBezTo>
                <a:lnTo>
                  <a:pt x="1750" y="8942"/>
                </a:lnTo>
                <a:cubicBezTo>
                  <a:pt x="1750" y="9025"/>
                  <a:pt x="1822" y="9108"/>
                  <a:pt x="1917" y="9108"/>
                </a:cubicBezTo>
                <a:cubicBezTo>
                  <a:pt x="2000" y="9108"/>
                  <a:pt x="2084" y="9025"/>
                  <a:pt x="2084" y="8942"/>
                </a:cubicBezTo>
                <a:lnTo>
                  <a:pt x="2084" y="8227"/>
                </a:lnTo>
                <a:cubicBezTo>
                  <a:pt x="2084" y="8156"/>
                  <a:pt x="2096" y="8073"/>
                  <a:pt x="2143" y="8013"/>
                </a:cubicBezTo>
                <a:lnTo>
                  <a:pt x="2322" y="7751"/>
                </a:lnTo>
                <a:cubicBezTo>
                  <a:pt x="2393" y="7632"/>
                  <a:pt x="2441" y="7513"/>
                  <a:pt x="2441" y="7382"/>
                </a:cubicBezTo>
                <a:lnTo>
                  <a:pt x="2441" y="5656"/>
                </a:lnTo>
                <a:cubicBezTo>
                  <a:pt x="2441" y="5453"/>
                  <a:pt x="2334" y="5275"/>
                  <a:pt x="2155" y="5191"/>
                </a:cubicBezTo>
                <a:lnTo>
                  <a:pt x="1738" y="4977"/>
                </a:lnTo>
                <a:lnTo>
                  <a:pt x="1726" y="4965"/>
                </a:lnTo>
                <a:lnTo>
                  <a:pt x="1726" y="4703"/>
                </a:lnTo>
                <a:cubicBezTo>
                  <a:pt x="1929" y="4536"/>
                  <a:pt x="2084" y="4298"/>
                  <a:pt x="2084" y="4012"/>
                </a:cubicBezTo>
                <a:lnTo>
                  <a:pt x="2084" y="3655"/>
                </a:lnTo>
                <a:cubicBezTo>
                  <a:pt x="2084" y="3405"/>
                  <a:pt x="1929" y="3179"/>
                  <a:pt x="1726" y="3060"/>
                </a:cubicBezTo>
                <a:lnTo>
                  <a:pt x="1726" y="2643"/>
                </a:lnTo>
                <a:cubicBezTo>
                  <a:pt x="1726" y="2572"/>
                  <a:pt x="1762" y="2512"/>
                  <a:pt x="1822" y="2465"/>
                </a:cubicBezTo>
                <a:lnTo>
                  <a:pt x="2107" y="2322"/>
                </a:lnTo>
                <a:lnTo>
                  <a:pt x="2381" y="2584"/>
                </a:lnTo>
                <a:cubicBezTo>
                  <a:pt x="2441" y="2643"/>
                  <a:pt x="2524" y="2691"/>
                  <a:pt x="2619" y="2691"/>
                </a:cubicBezTo>
                <a:cubicBezTo>
                  <a:pt x="2703" y="2691"/>
                  <a:pt x="2774" y="2655"/>
                  <a:pt x="2858" y="2584"/>
                </a:cubicBezTo>
                <a:lnTo>
                  <a:pt x="3119" y="2322"/>
                </a:lnTo>
                <a:lnTo>
                  <a:pt x="3405" y="2465"/>
                </a:lnTo>
                <a:cubicBezTo>
                  <a:pt x="3465" y="2500"/>
                  <a:pt x="3512" y="2572"/>
                  <a:pt x="3512" y="2643"/>
                </a:cubicBezTo>
                <a:lnTo>
                  <a:pt x="3512" y="3060"/>
                </a:lnTo>
                <a:cubicBezTo>
                  <a:pt x="3298" y="3179"/>
                  <a:pt x="3155" y="3405"/>
                  <a:pt x="3155" y="3655"/>
                </a:cubicBezTo>
                <a:lnTo>
                  <a:pt x="3155" y="4012"/>
                </a:lnTo>
                <a:cubicBezTo>
                  <a:pt x="3155" y="4298"/>
                  <a:pt x="3286" y="4548"/>
                  <a:pt x="3512" y="4703"/>
                </a:cubicBezTo>
                <a:lnTo>
                  <a:pt x="3512" y="4953"/>
                </a:lnTo>
                <a:cubicBezTo>
                  <a:pt x="3512" y="4953"/>
                  <a:pt x="3512" y="4965"/>
                  <a:pt x="3489" y="4965"/>
                </a:cubicBezTo>
                <a:lnTo>
                  <a:pt x="3072" y="5179"/>
                </a:lnTo>
                <a:cubicBezTo>
                  <a:pt x="2893" y="5263"/>
                  <a:pt x="2798" y="5441"/>
                  <a:pt x="2798" y="5632"/>
                </a:cubicBezTo>
                <a:lnTo>
                  <a:pt x="2798" y="7358"/>
                </a:lnTo>
                <a:cubicBezTo>
                  <a:pt x="2798" y="7501"/>
                  <a:pt x="2834" y="7632"/>
                  <a:pt x="2917" y="7739"/>
                </a:cubicBezTo>
                <a:lnTo>
                  <a:pt x="3096" y="8001"/>
                </a:lnTo>
                <a:cubicBezTo>
                  <a:pt x="3131" y="8061"/>
                  <a:pt x="3155" y="8132"/>
                  <a:pt x="3155" y="8215"/>
                </a:cubicBezTo>
                <a:lnTo>
                  <a:pt x="3155" y="8930"/>
                </a:lnTo>
                <a:cubicBezTo>
                  <a:pt x="3155" y="9013"/>
                  <a:pt x="3227" y="9085"/>
                  <a:pt x="3310" y="9085"/>
                </a:cubicBezTo>
                <a:cubicBezTo>
                  <a:pt x="3405" y="9085"/>
                  <a:pt x="3477" y="9013"/>
                  <a:pt x="3477" y="8930"/>
                </a:cubicBezTo>
                <a:lnTo>
                  <a:pt x="3477" y="8215"/>
                </a:lnTo>
                <a:cubicBezTo>
                  <a:pt x="3477" y="8073"/>
                  <a:pt x="3429" y="7942"/>
                  <a:pt x="3358" y="7834"/>
                </a:cubicBezTo>
                <a:lnTo>
                  <a:pt x="3179" y="7572"/>
                </a:lnTo>
                <a:cubicBezTo>
                  <a:pt x="3131" y="7513"/>
                  <a:pt x="3119" y="7441"/>
                  <a:pt x="3119" y="7358"/>
                </a:cubicBezTo>
                <a:lnTo>
                  <a:pt x="3119" y="5632"/>
                </a:lnTo>
                <a:cubicBezTo>
                  <a:pt x="3119" y="5560"/>
                  <a:pt x="3167" y="5501"/>
                  <a:pt x="3227" y="5453"/>
                </a:cubicBezTo>
                <a:lnTo>
                  <a:pt x="3512" y="5310"/>
                </a:lnTo>
                <a:lnTo>
                  <a:pt x="3774" y="5572"/>
                </a:lnTo>
                <a:cubicBezTo>
                  <a:pt x="3834" y="5632"/>
                  <a:pt x="3929" y="5679"/>
                  <a:pt x="4012" y="5679"/>
                </a:cubicBezTo>
                <a:cubicBezTo>
                  <a:pt x="4108" y="5679"/>
                  <a:pt x="4179" y="5656"/>
                  <a:pt x="4251" y="5572"/>
                </a:cubicBezTo>
                <a:lnTo>
                  <a:pt x="4524" y="5310"/>
                </a:lnTo>
                <a:lnTo>
                  <a:pt x="4798" y="5453"/>
                </a:lnTo>
                <a:cubicBezTo>
                  <a:pt x="4858" y="5489"/>
                  <a:pt x="4905" y="5560"/>
                  <a:pt x="4905" y="5632"/>
                </a:cubicBezTo>
                <a:lnTo>
                  <a:pt x="4905" y="7358"/>
                </a:lnTo>
                <a:cubicBezTo>
                  <a:pt x="4905" y="7441"/>
                  <a:pt x="4893" y="7513"/>
                  <a:pt x="4846" y="7572"/>
                </a:cubicBezTo>
                <a:lnTo>
                  <a:pt x="4667" y="7834"/>
                </a:lnTo>
                <a:cubicBezTo>
                  <a:pt x="4596" y="7953"/>
                  <a:pt x="4548" y="8073"/>
                  <a:pt x="4548" y="8215"/>
                </a:cubicBezTo>
                <a:lnTo>
                  <a:pt x="4548" y="8930"/>
                </a:lnTo>
                <a:cubicBezTo>
                  <a:pt x="4548" y="9013"/>
                  <a:pt x="4620" y="9085"/>
                  <a:pt x="4715" y="9085"/>
                </a:cubicBezTo>
                <a:cubicBezTo>
                  <a:pt x="4798" y="9085"/>
                  <a:pt x="4882" y="9013"/>
                  <a:pt x="4882" y="8930"/>
                </a:cubicBezTo>
                <a:lnTo>
                  <a:pt x="4882" y="8215"/>
                </a:lnTo>
                <a:cubicBezTo>
                  <a:pt x="4882" y="8132"/>
                  <a:pt x="4893" y="8061"/>
                  <a:pt x="4941" y="8001"/>
                </a:cubicBezTo>
                <a:lnTo>
                  <a:pt x="5120" y="7739"/>
                </a:lnTo>
                <a:cubicBezTo>
                  <a:pt x="5191" y="7620"/>
                  <a:pt x="5239" y="7501"/>
                  <a:pt x="5239" y="7358"/>
                </a:cubicBezTo>
                <a:lnTo>
                  <a:pt x="5239" y="5632"/>
                </a:lnTo>
                <a:cubicBezTo>
                  <a:pt x="5239" y="5441"/>
                  <a:pt x="5132" y="5263"/>
                  <a:pt x="4953" y="5179"/>
                </a:cubicBezTo>
                <a:lnTo>
                  <a:pt x="4536" y="4965"/>
                </a:lnTo>
                <a:lnTo>
                  <a:pt x="4524" y="4953"/>
                </a:lnTo>
                <a:lnTo>
                  <a:pt x="4524" y="4703"/>
                </a:lnTo>
                <a:cubicBezTo>
                  <a:pt x="4727" y="4536"/>
                  <a:pt x="4882" y="4298"/>
                  <a:pt x="4882" y="4012"/>
                </a:cubicBezTo>
                <a:lnTo>
                  <a:pt x="4882" y="3655"/>
                </a:lnTo>
                <a:cubicBezTo>
                  <a:pt x="4882" y="3405"/>
                  <a:pt x="4727" y="3179"/>
                  <a:pt x="4524" y="3060"/>
                </a:cubicBezTo>
                <a:lnTo>
                  <a:pt x="4524" y="2643"/>
                </a:lnTo>
                <a:cubicBezTo>
                  <a:pt x="4524" y="2572"/>
                  <a:pt x="4560" y="2512"/>
                  <a:pt x="4620" y="2465"/>
                </a:cubicBezTo>
                <a:lnTo>
                  <a:pt x="4905" y="2322"/>
                </a:lnTo>
                <a:lnTo>
                  <a:pt x="5179" y="2584"/>
                </a:lnTo>
                <a:cubicBezTo>
                  <a:pt x="5239" y="2643"/>
                  <a:pt x="5322" y="2691"/>
                  <a:pt x="5417" y="2691"/>
                </a:cubicBezTo>
                <a:cubicBezTo>
                  <a:pt x="5501" y="2691"/>
                  <a:pt x="5572" y="2655"/>
                  <a:pt x="5655" y="2584"/>
                </a:cubicBezTo>
                <a:lnTo>
                  <a:pt x="5917" y="2322"/>
                </a:lnTo>
                <a:lnTo>
                  <a:pt x="6203" y="2465"/>
                </a:lnTo>
                <a:cubicBezTo>
                  <a:pt x="6263" y="2500"/>
                  <a:pt x="6310" y="2572"/>
                  <a:pt x="6310" y="2643"/>
                </a:cubicBezTo>
                <a:lnTo>
                  <a:pt x="6310" y="3060"/>
                </a:lnTo>
                <a:cubicBezTo>
                  <a:pt x="6096" y="3179"/>
                  <a:pt x="5953" y="3405"/>
                  <a:pt x="5953" y="3655"/>
                </a:cubicBezTo>
                <a:lnTo>
                  <a:pt x="5953" y="4012"/>
                </a:lnTo>
                <a:cubicBezTo>
                  <a:pt x="5953" y="4298"/>
                  <a:pt x="6084" y="4548"/>
                  <a:pt x="6310" y="4703"/>
                </a:cubicBezTo>
                <a:lnTo>
                  <a:pt x="6310" y="4953"/>
                </a:lnTo>
                <a:cubicBezTo>
                  <a:pt x="6310" y="4953"/>
                  <a:pt x="6310" y="4965"/>
                  <a:pt x="6287" y="4965"/>
                </a:cubicBezTo>
                <a:lnTo>
                  <a:pt x="5870" y="5179"/>
                </a:lnTo>
                <a:cubicBezTo>
                  <a:pt x="5691" y="5263"/>
                  <a:pt x="5596" y="5441"/>
                  <a:pt x="5596" y="5632"/>
                </a:cubicBezTo>
                <a:lnTo>
                  <a:pt x="5596" y="7358"/>
                </a:lnTo>
                <a:cubicBezTo>
                  <a:pt x="5596" y="7501"/>
                  <a:pt x="5632" y="7632"/>
                  <a:pt x="5715" y="7739"/>
                </a:cubicBezTo>
                <a:lnTo>
                  <a:pt x="5894" y="8001"/>
                </a:lnTo>
                <a:cubicBezTo>
                  <a:pt x="5929" y="8061"/>
                  <a:pt x="5953" y="8132"/>
                  <a:pt x="5953" y="8215"/>
                </a:cubicBezTo>
                <a:lnTo>
                  <a:pt x="5953" y="8930"/>
                </a:lnTo>
                <a:cubicBezTo>
                  <a:pt x="5953" y="9013"/>
                  <a:pt x="6025" y="9085"/>
                  <a:pt x="6108" y="9085"/>
                </a:cubicBezTo>
                <a:cubicBezTo>
                  <a:pt x="6203" y="9085"/>
                  <a:pt x="6275" y="9013"/>
                  <a:pt x="6275" y="8930"/>
                </a:cubicBezTo>
                <a:lnTo>
                  <a:pt x="6275" y="8215"/>
                </a:lnTo>
                <a:cubicBezTo>
                  <a:pt x="6275" y="8073"/>
                  <a:pt x="6227" y="7942"/>
                  <a:pt x="6156" y="7834"/>
                </a:cubicBezTo>
                <a:lnTo>
                  <a:pt x="5977" y="7572"/>
                </a:lnTo>
                <a:cubicBezTo>
                  <a:pt x="5929" y="7513"/>
                  <a:pt x="5917" y="7441"/>
                  <a:pt x="5917" y="7358"/>
                </a:cubicBezTo>
                <a:lnTo>
                  <a:pt x="5917" y="5632"/>
                </a:lnTo>
                <a:cubicBezTo>
                  <a:pt x="5917" y="5560"/>
                  <a:pt x="5965" y="5501"/>
                  <a:pt x="6025" y="5453"/>
                </a:cubicBezTo>
                <a:lnTo>
                  <a:pt x="6310" y="5310"/>
                </a:lnTo>
                <a:lnTo>
                  <a:pt x="6572" y="5572"/>
                </a:lnTo>
                <a:cubicBezTo>
                  <a:pt x="6632" y="5632"/>
                  <a:pt x="6727" y="5679"/>
                  <a:pt x="6810" y="5679"/>
                </a:cubicBezTo>
                <a:cubicBezTo>
                  <a:pt x="6906" y="5679"/>
                  <a:pt x="6977" y="5656"/>
                  <a:pt x="7049" y="5572"/>
                </a:cubicBezTo>
                <a:lnTo>
                  <a:pt x="7322" y="5310"/>
                </a:lnTo>
                <a:lnTo>
                  <a:pt x="7596" y="5453"/>
                </a:lnTo>
                <a:cubicBezTo>
                  <a:pt x="7656" y="5489"/>
                  <a:pt x="7703" y="5560"/>
                  <a:pt x="7703" y="5632"/>
                </a:cubicBezTo>
                <a:lnTo>
                  <a:pt x="7703" y="7358"/>
                </a:lnTo>
                <a:cubicBezTo>
                  <a:pt x="7703" y="7441"/>
                  <a:pt x="7691" y="7513"/>
                  <a:pt x="7644" y="7572"/>
                </a:cubicBezTo>
                <a:lnTo>
                  <a:pt x="7465" y="7834"/>
                </a:lnTo>
                <a:cubicBezTo>
                  <a:pt x="7394" y="7953"/>
                  <a:pt x="7346" y="8073"/>
                  <a:pt x="7346" y="8215"/>
                </a:cubicBezTo>
                <a:lnTo>
                  <a:pt x="7346" y="8930"/>
                </a:lnTo>
                <a:cubicBezTo>
                  <a:pt x="7346" y="9013"/>
                  <a:pt x="7418" y="9085"/>
                  <a:pt x="7513" y="9085"/>
                </a:cubicBezTo>
                <a:cubicBezTo>
                  <a:pt x="7596" y="9085"/>
                  <a:pt x="7680" y="9013"/>
                  <a:pt x="7680" y="8930"/>
                </a:cubicBezTo>
                <a:lnTo>
                  <a:pt x="7680" y="8215"/>
                </a:lnTo>
                <a:cubicBezTo>
                  <a:pt x="7680" y="8132"/>
                  <a:pt x="7691" y="8061"/>
                  <a:pt x="7739" y="8001"/>
                </a:cubicBezTo>
                <a:lnTo>
                  <a:pt x="7918" y="7739"/>
                </a:lnTo>
                <a:cubicBezTo>
                  <a:pt x="7989" y="7620"/>
                  <a:pt x="8037" y="7501"/>
                  <a:pt x="8037" y="7358"/>
                </a:cubicBezTo>
                <a:lnTo>
                  <a:pt x="8037" y="5632"/>
                </a:lnTo>
                <a:cubicBezTo>
                  <a:pt x="8037" y="5441"/>
                  <a:pt x="7930" y="5263"/>
                  <a:pt x="7751" y="5179"/>
                </a:cubicBezTo>
                <a:lnTo>
                  <a:pt x="7334" y="4965"/>
                </a:lnTo>
                <a:lnTo>
                  <a:pt x="7322" y="4953"/>
                </a:lnTo>
                <a:lnTo>
                  <a:pt x="7322" y="4703"/>
                </a:lnTo>
                <a:cubicBezTo>
                  <a:pt x="7525" y="4536"/>
                  <a:pt x="7680" y="4298"/>
                  <a:pt x="7680" y="4012"/>
                </a:cubicBezTo>
                <a:lnTo>
                  <a:pt x="7680" y="3655"/>
                </a:lnTo>
                <a:cubicBezTo>
                  <a:pt x="7680" y="3405"/>
                  <a:pt x="7525" y="3179"/>
                  <a:pt x="7322" y="3060"/>
                </a:cubicBezTo>
                <a:lnTo>
                  <a:pt x="7322" y="2643"/>
                </a:lnTo>
                <a:cubicBezTo>
                  <a:pt x="7322" y="2572"/>
                  <a:pt x="7358" y="2512"/>
                  <a:pt x="7418" y="2465"/>
                </a:cubicBezTo>
                <a:lnTo>
                  <a:pt x="7703" y="2322"/>
                </a:lnTo>
                <a:lnTo>
                  <a:pt x="7977" y="2584"/>
                </a:lnTo>
                <a:cubicBezTo>
                  <a:pt x="8037" y="2643"/>
                  <a:pt x="8120" y="2691"/>
                  <a:pt x="8215" y="2691"/>
                </a:cubicBezTo>
                <a:cubicBezTo>
                  <a:pt x="8299" y="2691"/>
                  <a:pt x="8370" y="2655"/>
                  <a:pt x="8453" y="2584"/>
                </a:cubicBezTo>
                <a:lnTo>
                  <a:pt x="8715" y="2322"/>
                </a:lnTo>
                <a:lnTo>
                  <a:pt x="9001" y="2465"/>
                </a:lnTo>
                <a:cubicBezTo>
                  <a:pt x="9061" y="2500"/>
                  <a:pt x="9108" y="2572"/>
                  <a:pt x="9108" y="2643"/>
                </a:cubicBezTo>
                <a:lnTo>
                  <a:pt x="9108" y="3060"/>
                </a:lnTo>
                <a:cubicBezTo>
                  <a:pt x="8894" y="3179"/>
                  <a:pt x="8751" y="3405"/>
                  <a:pt x="8751" y="3655"/>
                </a:cubicBezTo>
                <a:lnTo>
                  <a:pt x="8751" y="4012"/>
                </a:lnTo>
                <a:cubicBezTo>
                  <a:pt x="8751" y="4298"/>
                  <a:pt x="8882" y="4548"/>
                  <a:pt x="9108" y="4703"/>
                </a:cubicBezTo>
                <a:lnTo>
                  <a:pt x="9108" y="4953"/>
                </a:lnTo>
                <a:cubicBezTo>
                  <a:pt x="9108" y="4953"/>
                  <a:pt x="9108" y="4965"/>
                  <a:pt x="9084" y="4965"/>
                </a:cubicBezTo>
                <a:lnTo>
                  <a:pt x="8668" y="5179"/>
                </a:lnTo>
                <a:cubicBezTo>
                  <a:pt x="8489" y="5263"/>
                  <a:pt x="8394" y="5441"/>
                  <a:pt x="8394" y="5632"/>
                </a:cubicBezTo>
                <a:lnTo>
                  <a:pt x="8394" y="7358"/>
                </a:lnTo>
                <a:cubicBezTo>
                  <a:pt x="8394" y="7501"/>
                  <a:pt x="8430" y="7632"/>
                  <a:pt x="8513" y="7739"/>
                </a:cubicBezTo>
                <a:lnTo>
                  <a:pt x="8692" y="8001"/>
                </a:lnTo>
                <a:cubicBezTo>
                  <a:pt x="8727" y="8061"/>
                  <a:pt x="8751" y="8132"/>
                  <a:pt x="8751" y="8215"/>
                </a:cubicBezTo>
                <a:lnTo>
                  <a:pt x="8751" y="8930"/>
                </a:lnTo>
                <a:cubicBezTo>
                  <a:pt x="8751" y="9013"/>
                  <a:pt x="8823" y="9085"/>
                  <a:pt x="8906" y="9085"/>
                </a:cubicBezTo>
                <a:cubicBezTo>
                  <a:pt x="9001" y="9085"/>
                  <a:pt x="9073" y="9013"/>
                  <a:pt x="9073" y="8930"/>
                </a:cubicBezTo>
                <a:lnTo>
                  <a:pt x="9073" y="8215"/>
                </a:lnTo>
                <a:cubicBezTo>
                  <a:pt x="9073" y="8073"/>
                  <a:pt x="9025" y="7942"/>
                  <a:pt x="8954" y="7834"/>
                </a:cubicBezTo>
                <a:lnTo>
                  <a:pt x="8775" y="7572"/>
                </a:lnTo>
                <a:cubicBezTo>
                  <a:pt x="8727" y="7513"/>
                  <a:pt x="8715" y="7441"/>
                  <a:pt x="8715" y="7358"/>
                </a:cubicBezTo>
                <a:lnTo>
                  <a:pt x="8715" y="5632"/>
                </a:lnTo>
                <a:cubicBezTo>
                  <a:pt x="8715" y="5560"/>
                  <a:pt x="8763" y="5501"/>
                  <a:pt x="8823" y="5453"/>
                </a:cubicBezTo>
                <a:lnTo>
                  <a:pt x="9108" y="5310"/>
                </a:lnTo>
                <a:lnTo>
                  <a:pt x="9370" y="5572"/>
                </a:lnTo>
                <a:cubicBezTo>
                  <a:pt x="9430" y="5632"/>
                  <a:pt x="9525" y="5679"/>
                  <a:pt x="9608" y="5679"/>
                </a:cubicBezTo>
                <a:cubicBezTo>
                  <a:pt x="9704" y="5679"/>
                  <a:pt x="9775" y="5656"/>
                  <a:pt x="9846" y="5572"/>
                </a:cubicBezTo>
                <a:lnTo>
                  <a:pt x="10120" y="5310"/>
                </a:lnTo>
                <a:lnTo>
                  <a:pt x="10394" y="5453"/>
                </a:lnTo>
                <a:cubicBezTo>
                  <a:pt x="10454" y="5489"/>
                  <a:pt x="10501" y="5560"/>
                  <a:pt x="10501" y="5632"/>
                </a:cubicBezTo>
                <a:lnTo>
                  <a:pt x="10501" y="7358"/>
                </a:lnTo>
                <a:cubicBezTo>
                  <a:pt x="10501" y="7441"/>
                  <a:pt x="10489" y="7513"/>
                  <a:pt x="10442" y="7572"/>
                </a:cubicBezTo>
                <a:lnTo>
                  <a:pt x="10263" y="7834"/>
                </a:lnTo>
                <a:cubicBezTo>
                  <a:pt x="10192" y="7953"/>
                  <a:pt x="10144" y="8073"/>
                  <a:pt x="10144" y="8215"/>
                </a:cubicBezTo>
                <a:lnTo>
                  <a:pt x="10144" y="8930"/>
                </a:lnTo>
                <a:cubicBezTo>
                  <a:pt x="10144" y="9013"/>
                  <a:pt x="10216" y="9085"/>
                  <a:pt x="10311" y="9085"/>
                </a:cubicBezTo>
                <a:cubicBezTo>
                  <a:pt x="10394" y="9085"/>
                  <a:pt x="10478" y="9013"/>
                  <a:pt x="10478" y="8930"/>
                </a:cubicBezTo>
                <a:lnTo>
                  <a:pt x="10478" y="8215"/>
                </a:lnTo>
                <a:cubicBezTo>
                  <a:pt x="10478" y="8132"/>
                  <a:pt x="10489" y="8061"/>
                  <a:pt x="10537" y="8001"/>
                </a:cubicBezTo>
                <a:lnTo>
                  <a:pt x="10716" y="7739"/>
                </a:lnTo>
                <a:cubicBezTo>
                  <a:pt x="10787" y="7620"/>
                  <a:pt x="10835" y="7501"/>
                  <a:pt x="10835" y="7358"/>
                </a:cubicBezTo>
                <a:lnTo>
                  <a:pt x="10835" y="5632"/>
                </a:lnTo>
                <a:cubicBezTo>
                  <a:pt x="10918" y="5429"/>
                  <a:pt x="10811" y="5251"/>
                  <a:pt x="10632" y="5155"/>
                </a:cubicBezTo>
                <a:lnTo>
                  <a:pt x="10216" y="4953"/>
                </a:lnTo>
                <a:lnTo>
                  <a:pt x="10204" y="4941"/>
                </a:lnTo>
                <a:lnTo>
                  <a:pt x="10204" y="4703"/>
                </a:lnTo>
                <a:cubicBezTo>
                  <a:pt x="10418" y="4536"/>
                  <a:pt x="10561" y="4298"/>
                  <a:pt x="10561" y="4012"/>
                </a:cubicBezTo>
                <a:lnTo>
                  <a:pt x="10561" y="3655"/>
                </a:lnTo>
                <a:cubicBezTo>
                  <a:pt x="10561" y="3286"/>
                  <a:pt x="10251" y="2977"/>
                  <a:pt x="9882" y="2977"/>
                </a:cubicBezTo>
                <a:lnTo>
                  <a:pt x="9501" y="2977"/>
                </a:lnTo>
                <a:lnTo>
                  <a:pt x="9501" y="2643"/>
                </a:lnTo>
                <a:cubicBezTo>
                  <a:pt x="9501" y="2453"/>
                  <a:pt x="9406" y="2274"/>
                  <a:pt x="9227" y="2179"/>
                </a:cubicBezTo>
                <a:lnTo>
                  <a:pt x="8811" y="1977"/>
                </a:lnTo>
                <a:lnTo>
                  <a:pt x="8787" y="1953"/>
                </a:lnTo>
                <a:lnTo>
                  <a:pt x="8787" y="1726"/>
                </a:lnTo>
                <a:cubicBezTo>
                  <a:pt x="9001" y="1560"/>
                  <a:pt x="9144" y="1322"/>
                  <a:pt x="9144" y="1036"/>
                </a:cubicBezTo>
                <a:lnTo>
                  <a:pt x="9144" y="679"/>
                </a:lnTo>
                <a:cubicBezTo>
                  <a:pt x="9144" y="310"/>
                  <a:pt x="8834" y="0"/>
                  <a:pt x="8465" y="0"/>
                </a:cubicBezTo>
                <a:lnTo>
                  <a:pt x="8108" y="0"/>
                </a:lnTo>
                <a:cubicBezTo>
                  <a:pt x="7739" y="0"/>
                  <a:pt x="7418" y="310"/>
                  <a:pt x="7418" y="679"/>
                </a:cubicBezTo>
                <a:lnTo>
                  <a:pt x="7418" y="1036"/>
                </a:lnTo>
                <a:cubicBezTo>
                  <a:pt x="7418" y="1322"/>
                  <a:pt x="7560" y="1572"/>
                  <a:pt x="7775" y="1726"/>
                </a:cubicBezTo>
                <a:lnTo>
                  <a:pt x="7775" y="1977"/>
                </a:lnTo>
                <a:cubicBezTo>
                  <a:pt x="7775" y="1977"/>
                  <a:pt x="7775" y="1988"/>
                  <a:pt x="7763" y="1988"/>
                </a:cubicBezTo>
                <a:lnTo>
                  <a:pt x="7346" y="2203"/>
                </a:lnTo>
                <a:cubicBezTo>
                  <a:pt x="7168" y="2286"/>
                  <a:pt x="7060" y="2465"/>
                  <a:pt x="7060" y="2655"/>
                </a:cubicBezTo>
                <a:lnTo>
                  <a:pt x="7060" y="2989"/>
                </a:lnTo>
                <a:lnTo>
                  <a:pt x="6679" y="2989"/>
                </a:lnTo>
                <a:lnTo>
                  <a:pt x="6679" y="2655"/>
                </a:lnTo>
                <a:cubicBezTo>
                  <a:pt x="6679" y="2465"/>
                  <a:pt x="6572" y="2286"/>
                  <a:pt x="6394" y="2203"/>
                </a:cubicBezTo>
                <a:lnTo>
                  <a:pt x="5977" y="1988"/>
                </a:lnTo>
                <a:lnTo>
                  <a:pt x="5965" y="1977"/>
                </a:lnTo>
                <a:lnTo>
                  <a:pt x="5965" y="1726"/>
                </a:lnTo>
                <a:cubicBezTo>
                  <a:pt x="6167" y="1560"/>
                  <a:pt x="6322" y="1322"/>
                  <a:pt x="6322" y="1036"/>
                </a:cubicBezTo>
                <a:lnTo>
                  <a:pt x="6322" y="679"/>
                </a:lnTo>
                <a:cubicBezTo>
                  <a:pt x="6322" y="310"/>
                  <a:pt x="6013" y="0"/>
                  <a:pt x="5632" y="0"/>
                </a:cubicBezTo>
                <a:lnTo>
                  <a:pt x="5274" y="0"/>
                </a:lnTo>
                <a:cubicBezTo>
                  <a:pt x="4905" y="0"/>
                  <a:pt x="4596" y="310"/>
                  <a:pt x="4596" y="679"/>
                </a:cubicBezTo>
                <a:lnTo>
                  <a:pt x="4596" y="1036"/>
                </a:lnTo>
                <a:cubicBezTo>
                  <a:pt x="4596" y="1322"/>
                  <a:pt x="4727" y="1572"/>
                  <a:pt x="4953" y="1726"/>
                </a:cubicBezTo>
                <a:lnTo>
                  <a:pt x="4953" y="1977"/>
                </a:lnTo>
                <a:cubicBezTo>
                  <a:pt x="4953" y="1977"/>
                  <a:pt x="4953" y="1988"/>
                  <a:pt x="4941" y="1988"/>
                </a:cubicBezTo>
                <a:lnTo>
                  <a:pt x="4524" y="2203"/>
                </a:lnTo>
                <a:cubicBezTo>
                  <a:pt x="4346" y="2286"/>
                  <a:pt x="4239" y="2465"/>
                  <a:pt x="4239" y="2655"/>
                </a:cubicBezTo>
                <a:lnTo>
                  <a:pt x="4239" y="2989"/>
                </a:lnTo>
                <a:lnTo>
                  <a:pt x="3846" y="2989"/>
                </a:lnTo>
                <a:lnTo>
                  <a:pt x="3846" y="2655"/>
                </a:lnTo>
                <a:cubicBezTo>
                  <a:pt x="3846" y="2465"/>
                  <a:pt x="3750" y="2286"/>
                  <a:pt x="3572" y="2203"/>
                </a:cubicBezTo>
                <a:lnTo>
                  <a:pt x="3155" y="1988"/>
                </a:lnTo>
                <a:lnTo>
                  <a:pt x="3131" y="1977"/>
                </a:lnTo>
                <a:lnTo>
                  <a:pt x="3131" y="1726"/>
                </a:lnTo>
                <a:cubicBezTo>
                  <a:pt x="3346" y="1560"/>
                  <a:pt x="3489" y="1322"/>
                  <a:pt x="3489" y="1036"/>
                </a:cubicBezTo>
                <a:lnTo>
                  <a:pt x="3489" y="679"/>
                </a:lnTo>
                <a:cubicBezTo>
                  <a:pt x="3489" y="310"/>
                  <a:pt x="3179" y="0"/>
                  <a:pt x="281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 kern="0" smtClean="0">
              <a:solidFill>
                <a:srgbClr val="666666">
                  <a:lumMod val="10000"/>
                </a:srgb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23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45;p37"/>
          <p:cNvGrpSpPr/>
          <p:nvPr/>
        </p:nvGrpSpPr>
        <p:grpSpPr>
          <a:xfrm>
            <a:off x="6817625" y="2579900"/>
            <a:ext cx="2326375" cy="3885008"/>
            <a:chOff x="6817625" y="1297642"/>
            <a:chExt cx="2326375" cy="3885008"/>
          </a:xfrm>
        </p:grpSpPr>
        <p:pic>
          <p:nvPicPr>
            <p:cNvPr id="3" name="Google Shape;446;p37"/>
            <p:cNvPicPr preferRelativeResize="0"/>
            <p:nvPr/>
          </p:nvPicPr>
          <p:blipFill rotWithShape="1">
            <a:blip r:embed="rId2">
              <a:alphaModFix/>
            </a:blip>
            <a:srcRect l="17266" t="-5105" b="64000"/>
            <a:stretch/>
          </p:blipFill>
          <p:spPr>
            <a:xfrm rot="-5400000">
              <a:off x="7131375" y="3170050"/>
              <a:ext cx="2751375" cy="1273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447;p37"/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 rot="-5400000">
              <a:off x="7662509" y="1721936"/>
              <a:ext cx="1905760" cy="1057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448;p37"/>
            <p:cNvPicPr preferRelativeResize="0"/>
            <p:nvPr/>
          </p:nvPicPr>
          <p:blipFill rotWithShape="1">
            <a:blip r:embed="rId2">
              <a:alphaModFix/>
            </a:blip>
            <a:srcRect l="57583" t="1038" r="12099" b="47015"/>
            <a:stretch/>
          </p:blipFill>
          <p:spPr>
            <a:xfrm rot="-5400000">
              <a:off x="7252225" y="3251753"/>
              <a:ext cx="1457151" cy="2326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449;p37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-5400000">
              <a:off x="8463824" y="3592096"/>
              <a:ext cx="930577" cy="429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450;p37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-5400000">
              <a:off x="8178413" y="4041863"/>
              <a:ext cx="1321100" cy="610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oogle Shape;451;p37"/>
          <p:cNvGrpSpPr/>
          <p:nvPr/>
        </p:nvGrpSpPr>
        <p:grpSpPr>
          <a:xfrm>
            <a:off x="0" y="1282232"/>
            <a:ext cx="2451069" cy="2989790"/>
            <a:chOff x="-52973" y="-32"/>
            <a:chExt cx="2858723" cy="3487042"/>
          </a:xfrm>
        </p:grpSpPr>
        <p:pic>
          <p:nvPicPr>
            <p:cNvPr id="9" name="Google Shape;452;p37"/>
            <p:cNvPicPr preferRelativeResize="0"/>
            <p:nvPr/>
          </p:nvPicPr>
          <p:blipFill rotWithShape="1">
            <a:blip r:embed="rId2">
              <a:alphaModFix/>
            </a:blip>
            <a:srcRect t="4102" b="50813"/>
            <a:stretch/>
          </p:blipFill>
          <p:spPr>
            <a:xfrm rot="5400000" flipH="1">
              <a:off x="-1036293" y="1011032"/>
              <a:ext cx="3487035" cy="14649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453;p37"/>
            <p:cNvPicPr preferRelativeResize="0"/>
            <p:nvPr/>
          </p:nvPicPr>
          <p:blipFill rotWithShape="1">
            <a:blip r:embed="rId2">
              <a:alphaModFix/>
            </a:blip>
            <a:srcRect l="5516" t="-5104" r="37551" b="30035"/>
            <a:stretch/>
          </p:blipFill>
          <p:spPr>
            <a:xfrm rot="5400000" flipH="1">
              <a:off x="213027" y="-261194"/>
              <a:ext cx="2326757" cy="28586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454;p37"/>
            <p:cNvPicPr preferRelativeResize="0"/>
            <p:nvPr/>
          </p:nvPicPr>
          <p:blipFill rotWithShape="1">
            <a:blip r:embed="rId2">
              <a:alphaModFix/>
            </a:blip>
            <a:srcRect l="5517" t="-5104" b="30035"/>
            <a:stretch/>
          </p:blipFill>
          <p:spPr>
            <a:xfrm rot="5400000" flipH="1">
              <a:off x="-373534" y="716351"/>
              <a:ext cx="2469720" cy="1828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455;p37"/>
            <p:cNvPicPr preferRelativeResize="0"/>
            <p:nvPr/>
          </p:nvPicPr>
          <p:blipFill rotWithShape="1">
            <a:blip r:embed="rId2">
              <a:alphaModFix/>
            </a:blip>
            <a:srcRect t="4102" b="50813"/>
            <a:stretch/>
          </p:blipFill>
          <p:spPr>
            <a:xfrm rot="5400000" flipH="1">
              <a:off x="-762517" y="729513"/>
              <a:ext cx="2516261" cy="1057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456;p37"/>
            <p:cNvPicPr preferRelativeResize="0"/>
            <p:nvPr/>
          </p:nvPicPr>
          <p:blipFill rotWithShape="1">
            <a:blip r:embed="rId2">
              <a:alphaModFix/>
            </a:blip>
            <a:srcRect l="5518" t="-5104" r="50852" b="30035"/>
            <a:stretch/>
          </p:blipFill>
          <p:spPr>
            <a:xfrm rot="5400000" flipH="1">
              <a:off x="335217" y="7616"/>
              <a:ext cx="1286629" cy="2062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457;p37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 flipH="1">
              <a:off x="-483904" y="430917"/>
              <a:ext cx="1601443" cy="73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458;p37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 flipH="1">
              <a:off x="177810" y="430917"/>
              <a:ext cx="1601443" cy="73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459;p37"/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 rot="5400000" flipH="1">
              <a:off x="-400940" y="1132844"/>
              <a:ext cx="1562921" cy="866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Google Shape;460;p37"/>
          <p:cNvSpPr txBox="1">
            <a:spLocks/>
          </p:cNvSpPr>
          <p:nvPr/>
        </p:nvSpPr>
        <p:spPr>
          <a:xfrm>
            <a:off x="1768819" y="4737422"/>
            <a:ext cx="5733207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layfair Display"/>
              <a:buNone/>
              <a:tabLst/>
              <a:defRPr/>
            </a:pPr>
            <a:r>
              <a:rPr kumimoji="0" lang="sr-Latn-RS" sz="2000" b="1" i="0" u="none" strike="noStrike" kern="0" cap="none" spc="0" normalizeH="0" baseline="0" noProof="0" smtClean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Playfair Display"/>
                <a:sym typeface="Playfair Display"/>
              </a:rPr>
              <a:t>—</a:t>
            </a:r>
            <a:r>
              <a:rPr kumimoji="0" lang="sr-Latn-R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Načelno mišljenje AJN o naplaćivanju takse na potvrde o uredno izvršenim ugovorima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18" name="Google Shape;461;p37"/>
          <p:cNvSpPr txBox="1">
            <a:spLocks/>
          </p:cNvSpPr>
          <p:nvPr/>
        </p:nvSpPr>
        <p:spPr>
          <a:xfrm>
            <a:off x="1303585" y="2996047"/>
            <a:ext cx="6198665" cy="14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tkinson Hyperlegible"/>
              <a:buNone/>
              <a:tabLst/>
              <a:defRPr/>
            </a:pPr>
            <a:r>
              <a:rPr kumimoji="0" lang="sr-Latn-R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“Stav AJN je da se taksa za izdavanje potvrde o uredno izvršenim ugovorima ne bi trebala naplaćivati iz razloga što ZJN ne pruža osnov za takvo postupanje i što bi se takvim traženjem mogli ugroziti zahtjevi osnovnih principa iz člana 3. Zakona”</a:t>
            </a: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</p:txBody>
      </p:sp>
    </p:spTree>
    <p:extLst>
      <p:ext uri="{BB962C8B-B14F-4D97-AF65-F5344CB8AC3E}">
        <p14:creationId xmlns:p14="http://schemas.microsoft.com/office/powerpoint/2010/main" val="2767813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4;p44"/>
          <p:cNvSpPr txBox="1">
            <a:spLocks/>
          </p:cNvSpPr>
          <p:nvPr/>
        </p:nvSpPr>
        <p:spPr>
          <a:xfrm>
            <a:off x="2180550" y="1616138"/>
            <a:ext cx="4782900" cy="76327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PRAVILO ISTOVREMENOG ISPUNJENJA</a:t>
            </a:r>
            <a:endParaRPr kumimoji="0" lang="sr-Cyrl-BA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605;p44"/>
          <p:cNvSpPr txBox="1">
            <a:spLocks/>
          </p:cNvSpPr>
          <p:nvPr/>
        </p:nvSpPr>
        <p:spPr>
          <a:xfrm>
            <a:off x="646771" y="2379410"/>
            <a:ext cx="7761249" cy="1416761"/>
          </a:xfrm>
          <a:prstGeom prst="rect">
            <a:avLst/>
          </a:prstGeom>
          <a:noFill/>
          <a:ln w="9525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udea"/>
              <a:buNone/>
              <a:defRPr sz="3000" b="1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100"/>
              <a:buFont typeface="Gudea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U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dvostranim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ugovorima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nijedna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strana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nije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dužna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ispuniti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svoju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obavezu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ako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druga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strana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 ne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ispuni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ili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nije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spremna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 da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istovremeno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ispuni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svoju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obavezu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izuzev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ako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 je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šta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drugo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ugovoreno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ili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zakonom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određeno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ili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ako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šta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drugo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proističe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iz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prirode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dea"/>
                <a:sym typeface="Gudea"/>
              </a:rPr>
              <a:t>posla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3000"/>
              <a:buFont typeface="Gudea"/>
              <a:buNone/>
              <a:tabLst/>
              <a:defRPr/>
            </a:pPr>
            <a:endParaRPr kumimoji="0" lang="ru-RU" sz="30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Gudea"/>
              <a:sym typeface="Gudea"/>
            </a:endParaRPr>
          </a:p>
        </p:txBody>
      </p:sp>
      <p:sp>
        <p:nvSpPr>
          <p:cNvPr id="4" name="Google Shape;606;p44"/>
          <p:cNvSpPr txBox="1">
            <a:spLocks/>
          </p:cNvSpPr>
          <p:nvPr/>
        </p:nvSpPr>
        <p:spPr>
          <a:xfrm>
            <a:off x="189571" y="4674107"/>
            <a:ext cx="8776009" cy="15529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Clr>
                <a:srgbClr val="191919"/>
              </a:buClr>
              <a:buSzPts val="1100"/>
            </a:pPr>
            <a:r>
              <a:rPr lang="en-US" dirty="0" err="1" smtClean="0">
                <a:latin typeface="Gudea"/>
              </a:rPr>
              <a:t>Ako</a:t>
            </a:r>
            <a:r>
              <a:rPr lang="en-US" dirty="0" smtClean="0">
                <a:latin typeface="Gudea"/>
              </a:rPr>
              <a:t> je </a:t>
            </a:r>
            <a:r>
              <a:rPr lang="en-US" dirty="0" err="1" smtClean="0">
                <a:latin typeface="Gudea"/>
              </a:rPr>
              <a:t>ugovoreno</a:t>
            </a:r>
            <a:r>
              <a:rPr lang="en-US" dirty="0" smtClean="0">
                <a:latin typeface="Gudea"/>
              </a:rPr>
              <a:t> da </a:t>
            </a:r>
            <a:r>
              <a:rPr lang="en-US" dirty="0" err="1" smtClean="0">
                <a:latin typeface="Gudea"/>
              </a:rPr>
              <a:t>prvo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jedna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strana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ispuni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svoju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obavezu</a:t>
            </a:r>
            <a:r>
              <a:rPr lang="en-US" dirty="0" smtClean="0">
                <a:latin typeface="Gudea"/>
              </a:rPr>
              <a:t>, pa se </a:t>
            </a:r>
            <a:r>
              <a:rPr lang="en-US" dirty="0" err="1" smtClean="0">
                <a:latin typeface="Gudea"/>
              </a:rPr>
              <a:t>poslije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zaključenja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ugovora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materijalne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prilike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druge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strane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pogoršaju</a:t>
            </a:r>
            <a:r>
              <a:rPr lang="en-US" dirty="0" smtClean="0">
                <a:latin typeface="Gudea"/>
              </a:rPr>
              <a:t> u </a:t>
            </a:r>
            <a:r>
              <a:rPr lang="en-US" dirty="0" err="1" smtClean="0">
                <a:latin typeface="Gudea"/>
              </a:rPr>
              <a:t>toj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mjeri</a:t>
            </a:r>
            <a:r>
              <a:rPr lang="en-US" dirty="0" smtClean="0">
                <a:latin typeface="Gudea"/>
              </a:rPr>
              <a:t> da je </a:t>
            </a:r>
            <a:r>
              <a:rPr lang="en-US" dirty="0" err="1" smtClean="0">
                <a:latin typeface="Gudea"/>
              </a:rPr>
              <a:t>neizvjesno</a:t>
            </a:r>
            <a:r>
              <a:rPr lang="en-US" dirty="0" smtClean="0">
                <a:latin typeface="Gudea"/>
              </a:rPr>
              <a:t> da li </a:t>
            </a:r>
            <a:r>
              <a:rPr lang="en-US" dirty="0" err="1" smtClean="0">
                <a:latin typeface="Gudea"/>
              </a:rPr>
              <a:t>će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ona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moći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ispuniti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svoju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obavezu</a:t>
            </a:r>
            <a:r>
              <a:rPr lang="en-US" dirty="0" smtClean="0">
                <a:latin typeface="Gudea"/>
              </a:rPr>
              <a:t>, </a:t>
            </a:r>
            <a:r>
              <a:rPr lang="en-US" dirty="0" err="1" smtClean="0">
                <a:latin typeface="Gudea"/>
              </a:rPr>
              <a:t>ili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ako</a:t>
            </a:r>
            <a:r>
              <a:rPr lang="en-US" dirty="0" smtClean="0">
                <a:latin typeface="Gudea"/>
              </a:rPr>
              <a:t> ta </a:t>
            </a:r>
            <a:r>
              <a:rPr lang="en-US" dirty="0" err="1" smtClean="0">
                <a:latin typeface="Gudea"/>
              </a:rPr>
              <a:t>neizvjesnost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proizilazi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iz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drugih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ozbiljnih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razloga</a:t>
            </a:r>
            <a:r>
              <a:rPr lang="en-US" dirty="0">
                <a:latin typeface="Gudea"/>
              </a:rPr>
              <a:t>,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strana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koja</a:t>
            </a:r>
            <a:r>
              <a:rPr lang="en-US" dirty="0" smtClean="0">
                <a:latin typeface="Gudea"/>
              </a:rPr>
              <a:t> se </a:t>
            </a:r>
            <a:r>
              <a:rPr lang="en-US" dirty="0" err="1" smtClean="0">
                <a:latin typeface="Gudea"/>
              </a:rPr>
              <a:t>obavezala</a:t>
            </a:r>
            <a:r>
              <a:rPr lang="en-US" dirty="0" smtClean="0">
                <a:latin typeface="Gudea"/>
              </a:rPr>
              <a:t> da </a:t>
            </a:r>
            <a:r>
              <a:rPr lang="en-US" dirty="0" err="1" smtClean="0">
                <a:latin typeface="Gudea"/>
              </a:rPr>
              <a:t>prva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ispuni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svoju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obavezu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može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odložiti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njeno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ispunjenje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dok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druga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strana</a:t>
            </a:r>
            <a:r>
              <a:rPr lang="en-US" dirty="0" smtClean="0">
                <a:latin typeface="Gudea"/>
              </a:rPr>
              <a:t> ne </a:t>
            </a:r>
            <a:r>
              <a:rPr lang="en-US" dirty="0" err="1" smtClean="0">
                <a:latin typeface="Gudea"/>
              </a:rPr>
              <a:t>ispuni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svoju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obavezu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ili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dok</a:t>
            </a:r>
            <a:r>
              <a:rPr lang="en-US" dirty="0" smtClean="0">
                <a:latin typeface="Gudea"/>
              </a:rPr>
              <a:t> ne </a:t>
            </a:r>
            <a:r>
              <a:rPr lang="en-US" dirty="0" err="1" smtClean="0">
                <a:latin typeface="Gudea"/>
              </a:rPr>
              <a:t>pruži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dovoljno</a:t>
            </a:r>
            <a:r>
              <a:rPr lang="en-US" dirty="0" smtClean="0">
                <a:latin typeface="Gudea"/>
              </a:rPr>
              <a:t> </a:t>
            </a:r>
            <a:r>
              <a:rPr lang="en-US" dirty="0" err="1" smtClean="0">
                <a:latin typeface="Gudea"/>
              </a:rPr>
              <a:t>obezbjeđenje</a:t>
            </a:r>
            <a:r>
              <a:rPr lang="en-US" dirty="0" smtClean="0">
                <a:latin typeface="Gudea"/>
              </a:rPr>
              <a:t> da </a:t>
            </a:r>
            <a:r>
              <a:rPr lang="en-US" dirty="0" err="1" smtClean="0">
                <a:latin typeface="Gudea"/>
              </a:rPr>
              <a:t>će</a:t>
            </a:r>
            <a:r>
              <a:rPr lang="en-US" dirty="0" smtClean="0">
                <a:latin typeface="Gudea"/>
              </a:rPr>
              <a:t> je </a:t>
            </a:r>
            <a:r>
              <a:rPr lang="en-US" dirty="0" err="1" smtClean="0">
                <a:latin typeface="Gudea"/>
              </a:rPr>
              <a:t>ispuniti</a:t>
            </a:r>
            <a:r>
              <a:rPr lang="en-US" dirty="0" smtClean="0">
                <a:latin typeface="Gudea"/>
              </a:rPr>
              <a:t>.</a:t>
            </a:r>
            <a:endParaRPr lang="ru-RU" kern="0" dirty="0">
              <a:latin typeface="Gudea"/>
            </a:endParaRPr>
          </a:p>
        </p:txBody>
      </p:sp>
      <p:sp>
        <p:nvSpPr>
          <p:cNvPr id="5" name="Google Shape;607;p44"/>
          <p:cNvSpPr txBox="1">
            <a:spLocks/>
          </p:cNvSpPr>
          <p:nvPr/>
        </p:nvSpPr>
        <p:spPr>
          <a:xfrm>
            <a:off x="1416205" y="3840213"/>
            <a:ext cx="6289288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KAD ISPUNJENJE OBAVEZE JEDNE STRANE POSTANE NEIZVJESNO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608;p44"/>
          <p:cNvSpPr/>
          <p:nvPr/>
        </p:nvSpPr>
        <p:spPr>
          <a:xfrm>
            <a:off x="4370850" y="1523711"/>
            <a:ext cx="402300" cy="402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 kern="0" smtClea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Google Shape;609;p44"/>
          <p:cNvSpPr/>
          <p:nvPr/>
        </p:nvSpPr>
        <p:spPr>
          <a:xfrm>
            <a:off x="4343400" y="3958045"/>
            <a:ext cx="402300" cy="402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 kern="0" smtClea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" name="Google Shape;4812;p55"/>
          <p:cNvGrpSpPr/>
          <p:nvPr/>
        </p:nvGrpSpPr>
        <p:grpSpPr>
          <a:xfrm>
            <a:off x="4423192" y="1616138"/>
            <a:ext cx="322508" cy="273494"/>
            <a:chOff x="2661459" y="2015001"/>
            <a:chExt cx="322508" cy="273494"/>
          </a:xfrm>
          <a:solidFill>
            <a:srgbClr val="666666"/>
          </a:solidFill>
        </p:grpSpPr>
        <p:sp>
          <p:nvSpPr>
            <p:cNvPr id="9" name="Google Shape;4813;p55"/>
            <p:cNvSpPr/>
            <p:nvPr/>
          </p:nvSpPr>
          <p:spPr>
            <a:xfrm>
              <a:off x="2661459" y="2028878"/>
              <a:ext cx="322508" cy="259617"/>
            </a:xfrm>
            <a:custGeom>
              <a:avLst/>
              <a:gdLst/>
              <a:ahLst/>
              <a:cxnLst/>
              <a:rect l="l" t="t" r="r" b="b"/>
              <a:pathLst>
                <a:path w="10133" h="8157" extrusionOk="0">
                  <a:moveTo>
                    <a:pt x="6156" y="2227"/>
                  </a:moveTo>
                  <a:lnTo>
                    <a:pt x="6966" y="2489"/>
                  </a:lnTo>
                  <a:cubicBezTo>
                    <a:pt x="6975" y="2492"/>
                    <a:pt x="6987" y="2494"/>
                    <a:pt x="6999" y="2494"/>
                  </a:cubicBezTo>
                  <a:cubicBezTo>
                    <a:pt x="7032" y="2494"/>
                    <a:pt x="7071" y="2483"/>
                    <a:pt x="7097" y="2465"/>
                  </a:cubicBezTo>
                  <a:lnTo>
                    <a:pt x="7347" y="2263"/>
                  </a:lnTo>
                  <a:lnTo>
                    <a:pt x="9121" y="4585"/>
                  </a:lnTo>
                  <a:lnTo>
                    <a:pt x="8847" y="4799"/>
                  </a:lnTo>
                  <a:cubicBezTo>
                    <a:pt x="8835" y="4787"/>
                    <a:pt x="8811" y="4763"/>
                    <a:pt x="8799" y="4763"/>
                  </a:cubicBezTo>
                  <a:lnTo>
                    <a:pt x="5728" y="3096"/>
                  </a:lnTo>
                  <a:lnTo>
                    <a:pt x="5847" y="2918"/>
                  </a:lnTo>
                  <a:cubicBezTo>
                    <a:pt x="5894" y="2846"/>
                    <a:pt x="5859" y="2763"/>
                    <a:pt x="5799" y="2715"/>
                  </a:cubicBezTo>
                  <a:cubicBezTo>
                    <a:pt x="5776" y="2700"/>
                    <a:pt x="5750" y="2693"/>
                    <a:pt x="5725" y="2693"/>
                  </a:cubicBezTo>
                  <a:cubicBezTo>
                    <a:pt x="5672" y="2693"/>
                    <a:pt x="5621" y="2723"/>
                    <a:pt x="5597" y="2763"/>
                  </a:cubicBezTo>
                  <a:lnTo>
                    <a:pt x="5263" y="3263"/>
                  </a:lnTo>
                  <a:cubicBezTo>
                    <a:pt x="5251" y="3299"/>
                    <a:pt x="5240" y="3311"/>
                    <a:pt x="5240" y="3335"/>
                  </a:cubicBezTo>
                  <a:lnTo>
                    <a:pt x="5240" y="4609"/>
                  </a:lnTo>
                  <a:cubicBezTo>
                    <a:pt x="5240" y="4870"/>
                    <a:pt x="5013" y="5085"/>
                    <a:pt x="4763" y="5085"/>
                  </a:cubicBezTo>
                  <a:cubicBezTo>
                    <a:pt x="4489" y="5085"/>
                    <a:pt x="4287" y="4859"/>
                    <a:pt x="4287" y="4609"/>
                  </a:cubicBezTo>
                  <a:lnTo>
                    <a:pt x="4287" y="3358"/>
                  </a:lnTo>
                  <a:lnTo>
                    <a:pt x="4561" y="2227"/>
                  </a:lnTo>
                  <a:close/>
                  <a:moveTo>
                    <a:pt x="2620" y="1727"/>
                  </a:moveTo>
                  <a:lnTo>
                    <a:pt x="2858" y="1870"/>
                  </a:lnTo>
                  <a:lnTo>
                    <a:pt x="906" y="5228"/>
                  </a:lnTo>
                  <a:lnTo>
                    <a:pt x="668" y="5097"/>
                  </a:lnTo>
                  <a:lnTo>
                    <a:pt x="2620" y="1727"/>
                  </a:lnTo>
                  <a:close/>
                  <a:moveTo>
                    <a:pt x="3108" y="4656"/>
                  </a:moveTo>
                  <a:cubicBezTo>
                    <a:pt x="3215" y="4656"/>
                    <a:pt x="3299" y="4704"/>
                    <a:pt x="3358" y="4799"/>
                  </a:cubicBezTo>
                  <a:cubicBezTo>
                    <a:pt x="3465" y="4942"/>
                    <a:pt x="3442" y="5156"/>
                    <a:pt x="3287" y="5251"/>
                  </a:cubicBezTo>
                  <a:lnTo>
                    <a:pt x="2263" y="6013"/>
                  </a:lnTo>
                  <a:cubicBezTo>
                    <a:pt x="2200" y="6057"/>
                    <a:pt x="2130" y="6079"/>
                    <a:pt x="2062" y="6079"/>
                  </a:cubicBezTo>
                  <a:cubicBezTo>
                    <a:pt x="1964" y="6079"/>
                    <a:pt x="1869" y="6033"/>
                    <a:pt x="1799" y="5942"/>
                  </a:cubicBezTo>
                  <a:cubicBezTo>
                    <a:pt x="1691" y="5799"/>
                    <a:pt x="1727" y="5597"/>
                    <a:pt x="1870" y="5478"/>
                  </a:cubicBezTo>
                  <a:lnTo>
                    <a:pt x="2918" y="4716"/>
                  </a:lnTo>
                  <a:cubicBezTo>
                    <a:pt x="2977" y="4680"/>
                    <a:pt x="3037" y="4656"/>
                    <a:pt x="3108" y="4656"/>
                  </a:cubicBezTo>
                  <a:close/>
                  <a:moveTo>
                    <a:pt x="3739" y="5418"/>
                  </a:moveTo>
                  <a:cubicBezTo>
                    <a:pt x="3823" y="5418"/>
                    <a:pt x="3918" y="5478"/>
                    <a:pt x="3977" y="5549"/>
                  </a:cubicBezTo>
                  <a:cubicBezTo>
                    <a:pt x="4073" y="5704"/>
                    <a:pt x="4049" y="5906"/>
                    <a:pt x="3894" y="6013"/>
                  </a:cubicBezTo>
                  <a:lnTo>
                    <a:pt x="3084" y="6609"/>
                  </a:lnTo>
                  <a:cubicBezTo>
                    <a:pt x="3021" y="6653"/>
                    <a:pt x="2952" y="6675"/>
                    <a:pt x="2885" y="6675"/>
                  </a:cubicBezTo>
                  <a:cubicBezTo>
                    <a:pt x="2788" y="6675"/>
                    <a:pt x="2695" y="6629"/>
                    <a:pt x="2632" y="6537"/>
                  </a:cubicBezTo>
                  <a:cubicBezTo>
                    <a:pt x="2525" y="6394"/>
                    <a:pt x="2561" y="6180"/>
                    <a:pt x="2703" y="6073"/>
                  </a:cubicBezTo>
                  <a:lnTo>
                    <a:pt x="3489" y="5513"/>
                  </a:lnTo>
                  <a:cubicBezTo>
                    <a:pt x="3525" y="5490"/>
                    <a:pt x="3549" y="5466"/>
                    <a:pt x="3585" y="5454"/>
                  </a:cubicBezTo>
                  <a:cubicBezTo>
                    <a:pt x="3632" y="5430"/>
                    <a:pt x="3680" y="5418"/>
                    <a:pt x="3739" y="5418"/>
                  </a:cubicBezTo>
                  <a:close/>
                  <a:moveTo>
                    <a:pt x="4269" y="6177"/>
                  </a:moveTo>
                  <a:cubicBezTo>
                    <a:pt x="4367" y="6177"/>
                    <a:pt x="4461" y="6221"/>
                    <a:pt x="4525" y="6299"/>
                  </a:cubicBezTo>
                  <a:cubicBezTo>
                    <a:pt x="4632" y="6442"/>
                    <a:pt x="4597" y="6656"/>
                    <a:pt x="4454" y="6764"/>
                  </a:cubicBezTo>
                  <a:lnTo>
                    <a:pt x="3882" y="7192"/>
                  </a:lnTo>
                  <a:cubicBezTo>
                    <a:pt x="3823" y="7232"/>
                    <a:pt x="3747" y="7255"/>
                    <a:pt x="3683" y="7255"/>
                  </a:cubicBezTo>
                  <a:cubicBezTo>
                    <a:pt x="3669" y="7255"/>
                    <a:pt x="3656" y="7254"/>
                    <a:pt x="3644" y="7252"/>
                  </a:cubicBezTo>
                  <a:cubicBezTo>
                    <a:pt x="3549" y="7240"/>
                    <a:pt x="3477" y="7192"/>
                    <a:pt x="3442" y="7121"/>
                  </a:cubicBezTo>
                  <a:cubicBezTo>
                    <a:pt x="3335" y="6966"/>
                    <a:pt x="3358" y="6775"/>
                    <a:pt x="3513" y="6656"/>
                  </a:cubicBezTo>
                  <a:lnTo>
                    <a:pt x="4061" y="6252"/>
                  </a:lnTo>
                  <a:lnTo>
                    <a:pt x="4073" y="6240"/>
                  </a:lnTo>
                  <a:cubicBezTo>
                    <a:pt x="4135" y="6197"/>
                    <a:pt x="4203" y="6177"/>
                    <a:pt x="4269" y="6177"/>
                  </a:cubicBezTo>
                  <a:close/>
                  <a:moveTo>
                    <a:pt x="2799" y="2549"/>
                  </a:moveTo>
                  <a:lnTo>
                    <a:pt x="3061" y="2715"/>
                  </a:lnTo>
                  <a:cubicBezTo>
                    <a:pt x="3086" y="2724"/>
                    <a:pt x="3105" y="2732"/>
                    <a:pt x="3127" y="2732"/>
                  </a:cubicBezTo>
                  <a:cubicBezTo>
                    <a:pt x="3136" y="2732"/>
                    <a:pt x="3145" y="2731"/>
                    <a:pt x="3156" y="2727"/>
                  </a:cubicBezTo>
                  <a:lnTo>
                    <a:pt x="3858" y="2656"/>
                  </a:lnTo>
                  <a:lnTo>
                    <a:pt x="4108" y="2751"/>
                  </a:lnTo>
                  <a:lnTo>
                    <a:pt x="3954" y="3335"/>
                  </a:lnTo>
                  <a:lnTo>
                    <a:pt x="3954" y="3370"/>
                  </a:lnTo>
                  <a:lnTo>
                    <a:pt x="3954" y="4632"/>
                  </a:lnTo>
                  <a:cubicBezTo>
                    <a:pt x="3954" y="5061"/>
                    <a:pt x="4299" y="5406"/>
                    <a:pt x="4728" y="5406"/>
                  </a:cubicBezTo>
                  <a:cubicBezTo>
                    <a:pt x="5168" y="5406"/>
                    <a:pt x="5501" y="5061"/>
                    <a:pt x="5501" y="4632"/>
                  </a:cubicBezTo>
                  <a:lnTo>
                    <a:pt x="5501" y="3406"/>
                  </a:lnTo>
                  <a:lnTo>
                    <a:pt x="5537" y="3370"/>
                  </a:lnTo>
                  <a:lnTo>
                    <a:pt x="8621" y="5049"/>
                  </a:lnTo>
                  <a:cubicBezTo>
                    <a:pt x="8811" y="5109"/>
                    <a:pt x="8871" y="5299"/>
                    <a:pt x="8776" y="5466"/>
                  </a:cubicBezTo>
                  <a:cubicBezTo>
                    <a:pt x="8718" y="5573"/>
                    <a:pt x="8609" y="5634"/>
                    <a:pt x="8492" y="5634"/>
                  </a:cubicBezTo>
                  <a:cubicBezTo>
                    <a:pt x="8440" y="5634"/>
                    <a:pt x="8386" y="5622"/>
                    <a:pt x="8335" y="5597"/>
                  </a:cubicBezTo>
                  <a:lnTo>
                    <a:pt x="6621" y="4656"/>
                  </a:lnTo>
                  <a:cubicBezTo>
                    <a:pt x="6599" y="4645"/>
                    <a:pt x="6574" y="4640"/>
                    <a:pt x="6550" y="4640"/>
                  </a:cubicBezTo>
                  <a:cubicBezTo>
                    <a:pt x="6497" y="4640"/>
                    <a:pt x="6447" y="4666"/>
                    <a:pt x="6430" y="4716"/>
                  </a:cubicBezTo>
                  <a:cubicBezTo>
                    <a:pt x="6383" y="4799"/>
                    <a:pt x="6418" y="4882"/>
                    <a:pt x="6490" y="4918"/>
                  </a:cubicBezTo>
                  <a:lnTo>
                    <a:pt x="7918" y="5692"/>
                  </a:lnTo>
                  <a:cubicBezTo>
                    <a:pt x="8085" y="5775"/>
                    <a:pt x="8145" y="5966"/>
                    <a:pt x="8049" y="6133"/>
                  </a:cubicBezTo>
                  <a:cubicBezTo>
                    <a:pt x="7985" y="6245"/>
                    <a:pt x="7877" y="6309"/>
                    <a:pt x="7766" y="6309"/>
                  </a:cubicBezTo>
                  <a:cubicBezTo>
                    <a:pt x="7713" y="6309"/>
                    <a:pt x="7659" y="6294"/>
                    <a:pt x="7609" y="6263"/>
                  </a:cubicBezTo>
                  <a:lnTo>
                    <a:pt x="6144" y="5478"/>
                  </a:lnTo>
                  <a:cubicBezTo>
                    <a:pt x="6122" y="5463"/>
                    <a:pt x="6097" y="5456"/>
                    <a:pt x="6073" y="5456"/>
                  </a:cubicBezTo>
                  <a:cubicBezTo>
                    <a:pt x="6020" y="5456"/>
                    <a:pt x="5970" y="5488"/>
                    <a:pt x="5954" y="5537"/>
                  </a:cubicBezTo>
                  <a:cubicBezTo>
                    <a:pt x="5906" y="5609"/>
                    <a:pt x="5942" y="5704"/>
                    <a:pt x="6013" y="5728"/>
                  </a:cubicBezTo>
                  <a:lnTo>
                    <a:pt x="7192" y="6371"/>
                  </a:lnTo>
                  <a:cubicBezTo>
                    <a:pt x="7347" y="6466"/>
                    <a:pt x="7395" y="6656"/>
                    <a:pt x="7323" y="6823"/>
                  </a:cubicBezTo>
                  <a:cubicBezTo>
                    <a:pt x="7255" y="6925"/>
                    <a:pt x="7139" y="6984"/>
                    <a:pt x="7018" y="6984"/>
                  </a:cubicBezTo>
                  <a:cubicBezTo>
                    <a:pt x="6969" y="6984"/>
                    <a:pt x="6919" y="6975"/>
                    <a:pt x="6871" y="6954"/>
                  </a:cubicBezTo>
                  <a:lnTo>
                    <a:pt x="5644" y="6287"/>
                  </a:lnTo>
                  <a:cubicBezTo>
                    <a:pt x="5616" y="6271"/>
                    <a:pt x="5587" y="6263"/>
                    <a:pt x="5560" y="6263"/>
                  </a:cubicBezTo>
                  <a:cubicBezTo>
                    <a:pt x="5509" y="6263"/>
                    <a:pt x="5465" y="6292"/>
                    <a:pt x="5442" y="6347"/>
                  </a:cubicBezTo>
                  <a:cubicBezTo>
                    <a:pt x="5406" y="6418"/>
                    <a:pt x="5430" y="6502"/>
                    <a:pt x="5501" y="6537"/>
                  </a:cubicBezTo>
                  <a:lnTo>
                    <a:pt x="6454" y="7061"/>
                  </a:lnTo>
                  <a:cubicBezTo>
                    <a:pt x="6609" y="7145"/>
                    <a:pt x="6668" y="7335"/>
                    <a:pt x="6597" y="7502"/>
                  </a:cubicBezTo>
                  <a:cubicBezTo>
                    <a:pt x="6531" y="7609"/>
                    <a:pt x="6419" y="7670"/>
                    <a:pt x="6301" y="7670"/>
                  </a:cubicBezTo>
                  <a:cubicBezTo>
                    <a:pt x="6249" y="7670"/>
                    <a:pt x="6196" y="7658"/>
                    <a:pt x="6144" y="7633"/>
                  </a:cubicBezTo>
                  <a:lnTo>
                    <a:pt x="5478" y="7264"/>
                  </a:lnTo>
                  <a:cubicBezTo>
                    <a:pt x="5478" y="7133"/>
                    <a:pt x="5430" y="7002"/>
                    <a:pt x="5347" y="6883"/>
                  </a:cubicBezTo>
                  <a:cubicBezTo>
                    <a:pt x="5228" y="6728"/>
                    <a:pt x="5061" y="6644"/>
                    <a:pt x="4882" y="6644"/>
                  </a:cubicBezTo>
                  <a:lnTo>
                    <a:pt x="4882" y="6597"/>
                  </a:lnTo>
                  <a:cubicBezTo>
                    <a:pt x="4906" y="6430"/>
                    <a:pt x="4870" y="6263"/>
                    <a:pt x="4763" y="6133"/>
                  </a:cubicBezTo>
                  <a:cubicBezTo>
                    <a:pt x="4644" y="5990"/>
                    <a:pt x="4478" y="5894"/>
                    <a:pt x="4299" y="5894"/>
                  </a:cubicBezTo>
                  <a:lnTo>
                    <a:pt x="4299" y="5847"/>
                  </a:lnTo>
                  <a:cubicBezTo>
                    <a:pt x="4335" y="5692"/>
                    <a:pt x="4287" y="5525"/>
                    <a:pt x="4180" y="5394"/>
                  </a:cubicBezTo>
                  <a:cubicBezTo>
                    <a:pt x="4061" y="5240"/>
                    <a:pt x="3894" y="5156"/>
                    <a:pt x="3716" y="5156"/>
                  </a:cubicBezTo>
                  <a:lnTo>
                    <a:pt x="3716" y="5109"/>
                  </a:lnTo>
                  <a:cubicBezTo>
                    <a:pt x="3751" y="4942"/>
                    <a:pt x="3704" y="4775"/>
                    <a:pt x="3596" y="4644"/>
                  </a:cubicBezTo>
                  <a:cubicBezTo>
                    <a:pt x="3476" y="4488"/>
                    <a:pt x="3297" y="4404"/>
                    <a:pt x="3111" y="4404"/>
                  </a:cubicBezTo>
                  <a:cubicBezTo>
                    <a:pt x="2984" y="4404"/>
                    <a:pt x="2855" y="4443"/>
                    <a:pt x="2739" y="4525"/>
                  </a:cubicBezTo>
                  <a:lnTo>
                    <a:pt x="1715" y="5275"/>
                  </a:lnTo>
                  <a:lnTo>
                    <a:pt x="1334" y="5073"/>
                  </a:lnTo>
                  <a:lnTo>
                    <a:pt x="2799" y="2549"/>
                  </a:lnTo>
                  <a:close/>
                  <a:moveTo>
                    <a:pt x="4855" y="6920"/>
                  </a:moveTo>
                  <a:cubicBezTo>
                    <a:pt x="4953" y="6920"/>
                    <a:pt x="5045" y="6960"/>
                    <a:pt x="5109" y="7037"/>
                  </a:cubicBezTo>
                  <a:cubicBezTo>
                    <a:pt x="5168" y="7133"/>
                    <a:pt x="5192" y="7228"/>
                    <a:pt x="5180" y="7299"/>
                  </a:cubicBezTo>
                  <a:cubicBezTo>
                    <a:pt x="5168" y="7383"/>
                    <a:pt x="5120" y="7466"/>
                    <a:pt x="5049" y="7526"/>
                  </a:cubicBezTo>
                  <a:lnTo>
                    <a:pt x="4704" y="7776"/>
                  </a:lnTo>
                  <a:cubicBezTo>
                    <a:pt x="4643" y="7818"/>
                    <a:pt x="4574" y="7838"/>
                    <a:pt x="4507" y="7838"/>
                  </a:cubicBezTo>
                  <a:cubicBezTo>
                    <a:pt x="4404" y="7838"/>
                    <a:pt x="4304" y="7791"/>
                    <a:pt x="4239" y="7704"/>
                  </a:cubicBezTo>
                  <a:cubicBezTo>
                    <a:pt x="4132" y="7549"/>
                    <a:pt x="4168" y="7347"/>
                    <a:pt x="4311" y="7240"/>
                  </a:cubicBezTo>
                  <a:lnTo>
                    <a:pt x="4644" y="7002"/>
                  </a:lnTo>
                  <a:lnTo>
                    <a:pt x="4656" y="6978"/>
                  </a:lnTo>
                  <a:cubicBezTo>
                    <a:pt x="4719" y="6939"/>
                    <a:pt x="4788" y="6920"/>
                    <a:pt x="4855" y="6920"/>
                  </a:cubicBezTo>
                  <a:close/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5" y="239"/>
                    <a:pt x="108" y="287"/>
                  </a:cubicBezTo>
                  <a:lnTo>
                    <a:pt x="2346" y="1584"/>
                  </a:lnTo>
                  <a:lnTo>
                    <a:pt x="406" y="4942"/>
                  </a:lnTo>
                  <a:lnTo>
                    <a:pt x="251" y="4847"/>
                  </a:lnTo>
                  <a:cubicBezTo>
                    <a:pt x="226" y="4830"/>
                    <a:pt x="199" y="4822"/>
                    <a:pt x="172" y="4822"/>
                  </a:cubicBezTo>
                  <a:cubicBezTo>
                    <a:pt x="121" y="4822"/>
                    <a:pt x="72" y="4851"/>
                    <a:pt x="48" y="4906"/>
                  </a:cubicBezTo>
                  <a:cubicBezTo>
                    <a:pt x="1" y="4978"/>
                    <a:pt x="25" y="5061"/>
                    <a:pt x="108" y="5109"/>
                  </a:cubicBezTo>
                  <a:lnTo>
                    <a:pt x="894" y="5549"/>
                  </a:lnTo>
                  <a:cubicBezTo>
                    <a:pt x="919" y="5566"/>
                    <a:pt x="947" y="5574"/>
                    <a:pt x="975" y="5574"/>
                  </a:cubicBezTo>
                  <a:cubicBezTo>
                    <a:pt x="1025" y="5574"/>
                    <a:pt x="1073" y="5548"/>
                    <a:pt x="1096" y="5501"/>
                  </a:cubicBezTo>
                  <a:lnTo>
                    <a:pt x="1215" y="5299"/>
                  </a:lnTo>
                  <a:lnTo>
                    <a:pt x="1525" y="5466"/>
                  </a:lnTo>
                  <a:cubicBezTo>
                    <a:pt x="1430" y="5680"/>
                    <a:pt x="1441" y="5918"/>
                    <a:pt x="1572" y="6121"/>
                  </a:cubicBezTo>
                  <a:cubicBezTo>
                    <a:pt x="1691" y="6287"/>
                    <a:pt x="1882" y="6371"/>
                    <a:pt x="2084" y="6371"/>
                  </a:cubicBezTo>
                  <a:cubicBezTo>
                    <a:pt x="2144" y="6371"/>
                    <a:pt x="2215" y="6359"/>
                    <a:pt x="2275" y="6347"/>
                  </a:cubicBezTo>
                  <a:cubicBezTo>
                    <a:pt x="2275" y="6478"/>
                    <a:pt x="2322" y="6597"/>
                    <a:pt x="2394" y="6716"/>
                  </a:cubicBezTo>
                  <a:cubicBezTo>
                    <a:pt x="2513" y="6883"/>
                    <a:pt x="2703" y="6966"/>
                    <a:pt x="2882" y="6966"/>
                  </a:cubicBezTo>
                  <a:cubicBezTo>
                    <a:pt x="2942" y="6966"/>
                    <a:pt x="3013" y="6954"/>
                    <a:pt x="3073" y="6942"/>
                  </a:cubicBezTo>
                  <a:cubicBezTo>
                    <a:pt x="3073" y="7061"/>
                    <a:pt x="3120" y="7192"/>
                    <a:pt x="3192" y="7299"/>
                  </a:cubicBezTo>
                  <a:cubicBezTo>
                    <a:pt x="3299" y="7430"/>
                    <a:pt x="3430" y="7514"/>
                    <a:pt x="3596" y="7549"/>
                  </a:cubicBezTo>
                  <a:cubicBezTo>
                    <a:pt x="3632" y="7549"/>
                    <a:pt x="3656" y="7561"/>
                    <a:pt x="3704" y="7561"/>
                  </a:cubicBezTo>
                  <a:cubicBezTo>
                    <a:pt x="3763" y="7561"/>
                    <a:pt x="3835" y="7549"/>
                    <a:pt x="3894" y="7537"/>
                  </a:cubicBezTo>
                  <a:cubicBezTo>
                    <a:pt x="3894" y="7668"/>
                    <a:pt x="3942" y="7787"/>
                    <a:pt x="4013" y="7895"/>
                  </a:cubicBezTo>
                  <a:cubicBezTo>
                    <a:pt x="4120" y="8026"/>
                    <a:pt x="4251" y="8109"/>
                    <a:pt x="4418" y="8145"/>
                  </a:cubicBezTo>
                  <a:cubicBezTo>
                    <a:pt x="4442" y="8145"/>
                    <a:pt x="4478" y="8157"/>
                    <a:pt x="4525" y="8157"/>
                  </a:cubicBezTo>
                  <a:cubicBezTo>
                    <a:pt x="4656" y="8157"/>
                    <a:pt x="4775" y="8109"/>
                    <a:pt x="4882" y="8037"/>
                  </a:cubicBezTo>
                  <a:lnTo>
                    <a:pt x="5216" y="7787"/>
                  </a:lnTo>
                  <a:cubicBezTo>
                    <a:pt x="5299" y="7728"/>
                    <a:pt x="5359" y="7668"/>
                    <a:pt x="5394" y="7597"/>
                  </a:cubicBezTo>
                  <a:lnTo>
                    <a:pt x="6013" y="7918"/>
                  </a:lnTo>
                  <a:cubicBezTo>
                    <a:pt x="6097" y="7966"/>
                    <a:pt x="6204" y="7990"/>
                    <a:pt x="6311" y="7990"/>
                  </a:cubicBezTo>
                  <a:cubicBezTo>
                    <a:pt x="6371" y="7990"/>
                    <a:pt x="6430" y="7978"/>
                    <a:pt x="6490" y="7966"/>
                  </a:cubicBezTo>
                  <a:cubicBezTo>
                    <a:pt x="6644" y="7918"/>
                    <a:pt x="6787" y="7811"/>
                    <a:pt x="6859" y="7668"/>
                  </a:cubicBezTo>
                  <a:cubicBezTo>
                    <a:pt x="6918" y="7549"/>
                    <a:pt x="6942" y="7430"/>
                    <a:pt x="6930" y="7299"/>
                  </a:cubicBezTo>
                  <a:cubicBezTo>
                    <a:pt x="6966" y="7299"/>
                    <a:pt x="7002" y="7311"/>
                    <a:pt x="7049" y="7311"/>
                  </a:cubicBezTo>
                  <a:cubicBezTo>
                    <a:pt x="7275" y="7311"/>
                    <a:pt x="7478" y="7192"/>
                    <a:pt x="7597" y="6990"/>
                  </a:cubicBezTo>
                  <a:cubicBezTo>
                    <a:pt x="7656" y="6871"/>
                    <a:pt x="7692" y="6740"/>
                    <a:pt x="7680" y="6609"/>
                  </a:cubicBezTo>
                  <a:cubicBezTo>
                    <a:pt x="7716" y="6609"/>
                    <a:pt x="7752" y="6633"/>
                    <a:pt x="7799" y="6633"/>
                  </a:cubicBezTo>
                  <a:cubicBezTo>
                    <a:pt x="8014" y="6633"/>
                    <a:pt x="8228" y="6514"/>
                    <a:pt x="8347" y="6299"/>
                  </a:cubicBezTo>
                  <a:cubicBezTo>
                    <a:pt x="8407" y="6180"/>
                    <a:pt x="8430" y="6061"/>
                    <a:pt x="8418" y="5930"/>
                  </a:cubicBezTo>
                  <a:cubicBezTo>
                    <a:pt x="8454" y="5930"/>
                    <a:pt x="8490" y="5942"/>
                    <a:pt x="8538" y="5942"/>
                  </a:cubicBezTo>
                  <a:cubicBezTo>
                    <a:pt x="8597" y="5942"/>
                    <a:pt x="8657" y="5930"/>
                    <a:pt x="8716" y="5918"/>
                  </a:cubicBezTo>
                  <a:cubicBezTo>
                    <a:pt x="8883" y="5871"/>
                    <a:pt x="9014" y="5763"/>
                    <a:pt x="9085" y="5621"/>
                  </a:cubicBezTo>
                  <a:cubicBezTo>
                    <a:pt x="9169" y="5466"/>
                    <a:pt x="9192" y="5299"/>
                    <a:pt x="9133" y="5144"/>
                  </a:cubicBezTo>
                  <a:cubicBezTo>
                    <a:pt x="9121" y="5097"/>
                    <a:pt x="9109" y="5061"/>
                    <a:pt x="9085" y="5037"/>
                  </a:cubicBezTo>
                  <a:lnTo>
                    <a:pt x="9347" y="4859"/>
                  </a:lnTo>
                  <a:lnTo>
                    <a:pt x="9478" y="5037"/>
                  </a:lnTo>
                  <a:cubicBezTo>
                    <a:pt x="9506" y="5072"/>
                    <a:pt x="9550" y="5090"/>
                    <a:pt x="9593" y="5090"/>
                  </a:cubicBezTo>
                  <a:cubicBezTo>
                    <a:pt x="9625" y="5090"/>
                    <a:pt x="9656" y="5081"/>
                    <a:pt x="9681" y="5061"/>
                  </a:cubicBezTo>
                  <a:lnTo>
                    <a:pt x="10085" y="4739"/>
                  </a:lnTo>
                  <a:cubicBezTo>
                    <a:pt x="10121" y="4668"/>
                    <a:pt x="10133" y="4573"/>
                    <a:pt x="10085" y="4513"/>
                  </a:cubicBezTo>
                  <a:cubicBezTo>
                    <a:pt x="10065" y="4479"/>
                    <a:pt x="10019" y="4460"/>
                    <a:pt x="9974" y="4460"/>
                  </a:cubicBezTo>
                  <a:cubicBezTo>
                    <a:pt x="9941" y="4460"/>
                    <a:pt x="9908" y="4470"/>
                    <a:pt x="9883" y="4489"/>
                  </a:cubicBezTo>
                  <a:lnTo>
                    <a:pt x="9585" y="4704"/>
                  </a:lnTo>
                  <a:lnTo>
                    <a:pt x="7252" y="1644"/>
                  </a:lnTo>
                  <a:lnTo>
                    <a:pt x="8585" y="775"/>
                  </a:lnTo>
                  <a:cubicBezTo>
                    <a:pt x="8657" y="739"/>
                    <a:pt x="8680" y="644"/>
                    <a:pt x="8633" y="572"/>
                  </a:cubicBezTo>
                  <a:cubicBezTo>
                    <a:pt x="8602" y="526"/>
                    <a:pt x="8556" y="500"/>
                    <a:pt x="8505" y="500"/>
                  </a:cubicBezTo>
                  <a:cubicBezTo>
                    <a:pt x="8478" y="500"/>
                    <a:pt x="8448" y="508"/>
                    <a:pt x="8418" y="525"/>
                  </a:cubicBezTo>
                  <a:lnTo>
                    <a:pt x="6954" y="1477"/>
                  </a:lnTo>
                  <a:cubicBezTo>
                    <a:pt x="6871" y="1525"/>
                    <a:pt x="6859" y="1632"/>
                    <a:pt x="6906" y="1680"/>
                  </a:cubicBezTo>
                  <a:lnTo>
                    <a:pt x="7168" y="2037"/>
                  </a:lnTo>
                  <a:lnTo>
                    <a:pt x="6978" y="2192"/>
                  </a:lnTo>
                  <a:lnTo>
                    <a:pt x="6216" y="1942"/>
                  </a:lnTo>
                  <a:cubicBezTo>
                    <a:pt x="6204" y="1942"/>
                    <a:pt x="6192" y="1918"/>
                    <a:pt x="6180" y="1918"/>
                  </a:cubicBezTo>
                  <a:lnTo>
                    <a:pt x="4430" y="1918"/>
                  </a:lnTo>
                  <a:cubicBezTo>
                    <a:pt x="4358" y="1918"/>
                    <a:pt x="4299" y="1965"/>
                    <a:pt x="4287" y="2037"/>
                  </a:cubicBezTo>
                  <a:lnTo>
                    <a:pt x="4180" y="2430"/>
                  </a:lnTo>
                  <a:lnTo>
                    <a:pt x="3930" y="2323"/>
                  </a:lnTo>
                  <a:cubicBezTo>
                    <a:pt x="3894" y="2311"/>
                    <a:pt x="3882" y="2311"/>
                    <a:pt x="3846" y="2311"/>
                  </a:cubicBezTo>
                  <a:lnTo>
                    <a:pt x="3168" y="2382"/>
                  </a:lnTo>
                  <a:lnTo>
                    <a:pt x="2930" y="2251"/>
                  </a:lnTo>
                  <a:lnTo>
                    <a:pt x="3156" y="1858"/>
                  </a:lnTo>
                  <a:cubicBezTo>
                    <a:pt x="3192" y="1787"/>
                    <a:pt x="3168" y="1703"/>
                    <a:pt x="3096" y="1656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4814;p55"/>
            <p:cNvSpPr/>
            <p:nvPr/>
          </p:nvSpPr>
          <p:spPr>
            <a:xfrm>
              <a:off x="2946442" y="2015001"/>
              <a:ext cx="37525" cy="26799"/>
            </a:xfrm>
            <a:custGeom>
              <a:avLst/>
              <a:gdLst/>
              <a:ahLst/>
              <a:cxnLst/>
              <a:rect l="l" t="t" r="r" b="b"/>
              <a:pathLst>
                <a:path w="1179" h="842" extrusionOk="0">
                  <a:moveTo>
                    <a:pt x="1011" y="1"/>
                  </a:moveTo>
                  <a:cubicBezTo>
                    <a:pt x="983" y="1"/>
                    <a:pt x="955" y="7"/>
                    <a:pt x="929" y="20"/>
                  </a:cubicBezTo>
                  <a:lnTo>
                    <a:pt x="96" y="556"/>
                  </a:lnTo>
                  <a:cubicBezTo>
                    <a:pt x="24" y="603"/>
                    <a:pt x="0" y="699"/>
                    <a:pt x="48" y="770"/>
                  </a:cubicBezTo>
                  <a:cubicBezTo>
                    <a:pt x="84" y="818"/>
                    <a:pt x="119" y="842"/>
                    <a:pt x="167" y="842"/>
                  </a:cubicBezTo>
                  <a:cubicBezTo>
                    <a:pt x="203" y="842"/>
                    <a:pt x="226" y="830"/>
                    <a:pt x="238" y="818"/>
                  </a:cubicBezTo>
                  <a:lnTo>
                    <a:pt x="1072" y="282"/>
                  </a:lnTo>
                  <a:cubicBezTo>
                    <a:pt x="1167" y="234"/>
                    <a:pt x="1179" y="127"/>
                    <a:pt x="1131" y="68"/>
                  </a:cubicBezTo>
                  <a:cubicBezTo>
                    <a:pt x="1108" y="22"/>
                    <a:pt x="1061" y="1"/>
                    <a:pt x="10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oogle Shape;147;p27"/>
          <p:cNvGrpSpPr/>
          <p:nvPr/>
        </p:nvGrpSpPr>
        <p:grpSpPr>
          <a:xfrm>
            <a:off x="4412041" y="3958045"/>
            <a:ext cx="284984" cy="402300"/>
            <a:chOff x="1770459" y="2884503"/>
            <a:chExt cx="254644" cy="348828"/>
          </a:xfrm>
          <a:solidFill>
            <a:sysClr val="windowText" lastClr="000000">
              <a:lumMod val="65000"/>
              <a:lumOff val="35000"/>
            </a:sysClr>
          </a:solidFill>
        </p:grpSpPr>
        <p:sp>
          <p:nvSpPr>
            <p:cNvPr id="12" name="Google Shape;148;p27"/>
            <p:cNvSpPr/>
            <p:nvPr/>
          </p:nvSpPr>
          <p:spPr>
            <a:xfrm>
              <a:off x="1832330" y="2884503"/>
              <a:ext cx="130902" cy="159572"/>
            </a:xfrm>
            <a:custGeom>
              <a:avLst/>
              <a:gdLst/>
              <a:ahLst/>
              <a:cxnLst/>
              <a:rect l="l" t="t" r="r" b="b"/>
              <a:pathLst>
                <a:path w="4132" h="5037" extrusionOk="0">
                  <a:moveTo>
                    <a:pt x="2060" y="0"/>
                  </a:moveTo>
                  <a:cubicBezTo>
                    <a:pt x="953" y="0"/>
                    <a:pt x="36" y="869"/>
                    <a:pt x="0" y="1977"/>
                  </a:cubicBezTo>
                  <a:cubicBezTo>
                    <a:pt x="0" y="2072"/>
                    <a:pt x="60" y="2143"/>
                    <a:pt x="143" y="2143"/>
                  </a:cubicBezTo>
                  <a:cubicBezTo>
                    <a:pt x="238" y="2143"/>
                    <a:pt x="310" y="2084"/>
                    <a:pt x="310" y="2001"/>
                  </a:cubicBezTo>
                  <a:cubicBezTo>
                    <a:pt x="357" y="1060"/>
                    <a:pt x="1131" y="322"/>
                    <a:pt x="2060" y="322"/>
                  </a:cubicBezTo>
                  <a:cubicBezTo>
                    <a:pt x="3036" y="322"/>
                    <a:pt x="3822" y="1120"/>
                    <a:pt x="3822" y="2084"/>
                  </a:cubicBezTo>
                  <a:cubicBezTo>
                    <a:pt x="3822" y="2846"/>
                    <a:pt x="3334" y="3513"/>
                    <a:pt x="2596" y="3751"/>
                  </a:cubicBezTo>
                  <a:cubicBezTo>
                    <a:pt x="2572" y="3763"/>
                    <a:pt x="2524" y="3787"/>
                    <a:pt x="2512" y="3822"/>
                  </a:cubicBezTo>
                  <a:lnTo>
                    <a:pt x="2060" y="4572"/>
                  </a:lnTo>
                  <a:lnTo>
                    <a:pt x="1619" y="3822"/>
                  </a:lnTo>
                  <a:cubicBezTo>
                    <a:pt x="1608" y="3798"/>
                    <a:pt x="1572" y="3763"/>
                    <a:pt x="1524" y="3751"/>
                  </a:cubicBezTo>
                  <a:cubicBezTo>
                    <a:pt x="977" y="3572"/>
                    <a:pt x="548" y="3144"/>
                    <a:pt x="381" y="2572"/>
                  </a:cubicBezTo>
                  <a:cubicBezTo>
                    <a:pt x="362" y="2503"/>
                    <a:pt x="293" y="2459"/>
                    <a:pt x="230" y="2459"/>
                  </a:cubicBezTo>
                  <a:cubicBezTo>
                    <a:pt x="216" y="2459"/>
                    <a:pt x="203" y="2461"/>
                    <a:pt x="191" y="2465"/>
                  </a:cubicBezTo>
                  <a:cubicBezTo>
                    <a:pt x="95" y="2501"/>
                    <a:pt x="60" y="2584"/>
                    <a:pt x="84" y="2667"/>
                  </a:cubicBezTo>
                  <a:cubicBezTo>
                    <a:pt x="274" y="3298"/>
                    <a:pt x="750" y="3810"/>
                    <a:pt x="1381" y="4037"/>
                  </a:cubicBezTo>
                  <a:lnTo>
                    <a:pt x="1929" y="4953"/>
                  </a:lnTo>
                  <a:cubicBezTo>
                    <a:pt x="1965" y="5001"/>
                    <a:pt x="2000" y="5037"/>
                    <a:pt x="2060" y="5037"/>
                  </a:cubicBezTo>
                  <a:cubicBezTo>
                    <a:pt x="2120" y="5037"/>
                    <a:pt x="2167" y="5001"/>
                    <a:pt x="2191" y="4953"/>
                  </a:cubicBezTo>
                  <a:lnTo>
                    <a:pt x="2751" y="4037"/>
                  </a:lnTo>
                  <a:cubicBezTo>
                    <a:pt x="3584" y="3739"/>
                    <a:pt x="4132" y="2965"/>
                    <a:pt x="4132" y="2084"/>
                  </a:cubicBezTo>
                  <a:cubicBezTo>
                    <a:pt x="4132" y="941"/>
                    <a:pt x="3215" y="0"/>
                    <a:pt x="2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mtClean="0">
                <a:solidFill>
                  <a:prstClr val="white">
                    <a:lumMod val="10000"/>
                  </a:prstClr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49;p27"/>
            <p:cNvSpPr/>
            <p:nvPr/>
          </p:nvSpPr>
          <p:spPr>
            <a:xfrm>
              <a:off x="1861000" y="2912698"/>
              <a:ext cx="75842" cy="72167"/>
            </a:xfrm>
            <a:custGeom>
              <a:avLst/>
              <a:gdLst/>
              <a:ahLst/>
              <a:cxnLst/>
              <a:rect l="l" t="t" r="r" b="b"/>
              <a:pathLst>
                <a:path w="2394" h="2278" extrusionOk="0">
                  <a:moveTo>
                    <a:pt x="1441" y="313"/>
                  </a:moveTo>
                  <a:cubicBezTo>
                    <a:pt x="1572" y="313"/>
                    <a:pt x="1715" y="360"/>
                    <a:pt x="1810" y="468"/>
                  </a:cubicBezTo>
                  <a:cubicBezTo>
                    <a:pt x="2036" y="670"/>
                    <a:pt x="2036" y="1015"/>
                    <a:pt x="1834" y="1218"/>
                  </a:cubicBezTo>
                  <a:cubicBezTo>
                    <a:pt x="1726" y="1325"/>
                    <a:pt x="1587" y="1378"/>
                    <a:pt x="1448" y="1378"/>
                  </a:cubicBezTo>
                  <a:cubicBezTo>
                    <a:pt x="1310" y="1378"/>
                    <a:pt x="1173" y="1325"/>
                    <a:pt x="1072" y="1218"/>
                  </a:cubicBezTo>
                  <a:cubicBezTo>
                    <a:pt x="857" y="1015"/>
                    <a:pt x="857" y="670"/>
                    <a:pt x="1072" y="468"/>
                  </a:cubicBezTo>
                  <a:cubicBezTo>
                    <a:pt x="1167" y="360"/>
                    <a:pt x="1310" y="313"/>
                    <a:pt x="1441" y="313"/>
                  </a:cubicBezTo>
                  <a:close/>
                  <a:moveTo>
                    <a:pt x="1451" y="0"/>
                  </a:moveTo>
                  <a:cubicBezTo>
                    <a:pt x="1232" y="0"/>
                    <a:pt x="1012" y="81"/>
                    <a:pt x="845" y="241"/>
                  </a:cubicBezTo>
                  <a:cubicBezTo>
                    <a:pt x="548" y="539"/>
                    <a:pt x="524" y="992"/>
                    <a:pt x="738" y="1325"/>
                  </a:cubicBezTo>
                  <a:lnTo>
                    <a:pt x="60" y="2015"/>
                  </a:lnTo>
                  <a:cubicBezTo>
                    <a:pt x="0" y="2075"/>
                    <a:pt x="0" y="2182"/>
                    <a:pt x="60" y="2242"/>
                  </a:cubicBezTo>
                  <a:cubicBezTo>
                    <a:pt x="83" y="2265"/>
                    <a:pt x="131" y="2277"/>
                    <a:pt x="179" y="2277"/>
                  </a:cubicBezTo>
                  <a:cubicBezTo>
                    <a:pt x="226" y="2277"/>
                    <a:pt x="262" y="2265"/>
                    <a:pt x="298" y="2242"/>
                  </a:cubicBezTo>
                  <a:lnTo>
                    <a:pt x="976" y="1551"/>
                  </a:lnTo>
                  <a:cubicBezTo>
                    <a:pt x="1131" y="1658"/>
                    <a:pt x="1298" y="1706"/>
                    <a:pt x="1453" y="1706"/>
                  </a:cubicBezTo>
                  <a:cubicBezTo>
                    <a:pt x="1679" y="1706"/>
                    <a:pt x="1881" y="1611"/>
                    <a:pt x="2072" y="1444"/>
                  </a:cubicBezTo>
                  <a:cubicBezTo>
                    <a:pt x="2393" y="1122"/>
                    <a:pt x="2393" y="575"/>
                    <a:pt x="2048" y="241"/>
                  </a:cubicBezTo>
                  <a:cubicBezTo>
                    <a:pt x="1887" y="81"/>
                    <a:pt x="1670" y="0"/>
                    <a:pt x="14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mtClean="0">
                <a:solidFill>
                  <a:prstClr val="white">
                    <a:lumMod val="10000"/>
                  </a:prstClr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50;p27"/>
            <p:cNvSpPr/>
            <p:nvPr/>
          </p:nvSpPr>
          <p:spPr>
            <a:xfrm>
              <a:off x="1818359" y="3060644"/>
              <a:ext cx="57753" cy="24172"/>
            </a:xfrm>
            <a:custGeom>
              <a:avLst/>
              <a:gdLst/>
              <a:ahLst/>
              <a:cxnLst/>
              <a:rect l="l" t="t" r="r" b="b"/>
              <a:pathLst>
                <a:path w="1823" h="763" extrusionOk="0">
                  <a:moveTo>
                    <a:pt x="181" y="0"/>
                  </a:moveTo>
                  <a:cubicBezTo>
                    <a:pt x="116" y="0"/>
                    <a:pt x="55" y="43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3"/>
                  </a:cubicBezTo>
                  <a:cubicBezTo>
                    <a:pt x="1822" y="572"/>
                    <a:pt x="1775" y="465"/>
                    <a:pt x="1691" y="453"/>
                  </a:cubicBezTo>
                  <a:lnTo>
                    <a:pt x="239" y="12"/>
                  </a:lnTo>
                  <a:cubicBezTo>
                    <a:pt x="220" y="4"/>
                    <a:pt x="200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mtClean="0">
                <a:solidFill>
                  <a:prstClr val="white">
                    <a:lumMod val="10000"/>
                  </a:prstClr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1;p27"/>
            <p:cNvSpPr/>
            <p:nvPr/>
          </p:nvSpPr>
          <p:spPr>
            <a:xfrm>
              <a:off x="1818359" y="3078384"/>
              <a:ext cx="57753" cy="24552"/>
            </a:xfrm>
            <a:custGeom>
              <a:avLst/>
              <a:gdLst/>
              <a:ahLst/>
              <a:cxnLst/>
              <a:rect l="l" t="t" r="r" b="b"/>
              <a:pathLst>
                <a:path w="1823" h="775" extrusionOk="0">
                  <a:moveTo>
                    <a:pt x="182" y="0"/>
                  </a:moveTo>
                  <a:cubicBezTo>
                    <a:pt x="116" y="0"/>
                    <a:pt x="55" y="45"/>
                    <a:pt x="36" y="119"/>
                  </a:cubicBezTo>
                  <a:cubicBezTo>
                    <a:pt x="1" y="203"/>
                    <a:pt x="48" y="298"/>
                    <a:pt x="144" y="322"/>
                  </a:cubicBezTo>
                  <a:lnTo>
                    <a:pt x="1584" y="774"/>
                  </a:lnTo>
                  <a:lnTo>
                    <a:pt x="1632" y="774"/>
                  </a:lnTo>
                  <a:cubicBezTo>
                    <a:pt x="1703" y="774"/>
                    <a:pt x="1763" y="726"/>
                    <a:pt x="1775" y="655"/>
                  </a:cubicBezTo>
                  <a:cubicBezTo>
                    <a:pt x="1822" y="584"/>
                    <a:pt x="1775" y="488"/>
                    <a:pt x="1691" y="464"/>
                  </a:cubicBezTo>
                  <a:lnTo>
                    <a:pt x="239" y="12"/>
                  </a:lnTo>
                  <a:cubicBezTo>
                    <a:pt x="220" y="4"/>
                    <a:pt x="201" y="0"/>
                    <a:pt x="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mtClean="0">
                <a:solidFill>
                  <a:prstClr val="white">
                    <a:lumMod val="10000"/>
                  </a:prstClr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52;p27"/>
            <p:cNvSpPr/>
            <p:nvPr/>
          </p:nvSpPr>
          <p:spPr>
            <a:xfrm>
              <a:off x="1818359" y="3096474"/>
              <a:ext cx="57753" cy="24172"/>
            </a:xfrm>
            <a:custGeom>
              <a:avLst/>
              <a:gdLst/>
              <a:ahLst/>
              <a:cxnLst/>
              <a:rect l="l" t="t" r="r" b="b"/>
              <a:pathLst>
                <a:path w="1823" h="763" extrusionOk="0">
                  <a:moveTo>
                    <a:pt x="181" y="1"/>
                  </a:moveTo>
                  <a:cubicBezTo>
                    <a:pt x="116" y="1"/>
                    <a:pt x="55" y="44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4"/>
                  </a:cubicBezTo>
                  <a:cubicBezTo>
                    <a:pt x="1822" y="572"/>
                    <a:pt x="1775" y="489"/>
                    <a:pt x="1691" y="453"/>
                  </a:cubicBezTo>
                  <a:lnTo>
                    <a:pt x="239" y="13"/>
                  </a:lnTo>
                  <a:cubicBezTo>
                    <a:pt x="220" y="4"/>
                    <a:pt x="200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mtClean="0">
                <a:solidFill>
                  <a:prstClr val="white">
                    <a:lumMod val="10000"/>
                  </a:prstClr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53;p27"/>
            <p:cNvSpPr/>
            <p:nvPr/>
          </p:nvSpPr>
          <p:spPr>
            <a:xfrm>
              <a:off x="2022410" y="3029914"/>
              <a:ext cx="760" cy="570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3" y="0"/>
                  </a:moveTo>
                  <a:cubicBezTo>
                    <a:pt x="0" y="0"/>
                    <a:pt x="21" y="18"/>
                    <a:pt x="23" y="18"/>
                  </a:cubicBezTo>
                  <a:cubicBezTo>
                    <a:pt x="24" y="18"/>
                    <a:pt x="22" y="15"/>
                    <a:pt x="13" y="6"/>
                  </a:cubicBezTo>
                  <a:cubicBezTo>
                    <a:pt x="7" y="2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mtClean="0">
                <a:solidFill>
                  <a:prstClr val="white">
                    <a:lumMod val="10000"/>
                  </a:prstClr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54;p27"/>
            <p:cNvSpPr/>
            <p:nvPr/>
          </p:nvSpPr>
          <p:spPr>
            <a:xfrm>
              <a:off x="1770459" y="3017337"/>
              <a:ext cx="254644" cy="215994"/>
            </a:xfrm>
            <a:custGeom>
              <a:avLst/>
              <a:gdLst/>
              <a:ahLst/>
              <a:cxnLst/>
              <a:rect l="l" t="t" r="r" b="b"/>
              <a:pathLst>
                <a:path w="8038" h="6818" extrusionOk="0">
                  <a:moveTo>
                    <a:pt x="7275" y="391"/>
                  </a:moveTo>
                  <a:lnTo>
                    <a:pt x="7275" y="3677"/>
                  </a:lnTo>
                  <a:lnTo>
                    <a:pt x="4180" y="4677"/>
                  </a:lnTo>
                  <a:lnTo>
                    <a:pt x="4180" y="2570"/>
                  </a:lnTo>
                  <a:lnTo>
                    <a:pt x="4180" y="1760"/>
                  </a:lnTo>
                  <a:lnTo>
                    <a:pt x="4180" y="1391"/>
                  </a:lnTo>
                  <a:lnTo>
                    <a:pt x="7275" y="391"/>
                  </a:lnTo>
                  <a:close/>
                  <a:moveTo>
                    <a:pt x="310" y="748"/>
                  </a:moveTo>
                  <a:lnTo>
                    <a:pt x="429" y="796"/>
                  </a:lnTo>
                  <a:lnTo>
                    <a:pt x="429" y="3820"/>
                  </a:lnTo>
                  <a:cubicBezTo>
                    <a:pt x="429" y="3892"/>
                    <a:pt x="477" y="3951"/>
                    <a:pt x="548" y="3963"/>
                  </a:cubicBezTo>
                  <a:lnTo>
                    <a:pt x="3858" y="5023"/>
                  </a:lnTo>
                  <a:lnTo>
                    <a:pt x="3858" y="5630"/>
                  </a:lnTo>
                  <a:lnTo>
                    <a:pt x="310" y="4499"/>
                  </a:lnTo>
                  <a:lnTo>
                    <a:pt x="310" y="1332"/>
                  </a:lnTo>
                  <a:lnTo>
                    <a:pt x="310" y="748"/>
                  </a:lnTo>
                  <a:close/>
                  <a:moveTo>
                    <a:pt x="7704" y="748"/>
                  </a:moveTo>
                  <a:lnTo>
                    <a:pt x="7704" y="1332"/>
                  </a:lnTo>
                  <a:lnTo>
                    <a:pt x="7704" y="4499"/>
                  </a:lnTo>
                  <a:lnTo>
                    <a:pt x="4168" y="5630"/>
                  </a:lnTo>
                  <a:lnTo>
                    <a:pt x="4168" y="5023"/>
                  </a:lnTo>
                  <a:lnTo>
                    <a:pt x="7466" y="3963"/>
                  </a:lnTo>
                  <a:cubicBezTo>
                    <a:pt x="7525" y="3951"/>
                    <a:pt x="7585" y="3880"/>
                    <a:pt x="7585" y="3820"/>
                  </a:cubicBezTo>
                  <a:lnTo>
                    <a:pt x="7585" y="796"/>
                  </a:lnTo>
                  <a:lnTo>
                    <a:pt x="7704" y="748"/>
                  </a:lnTo>
                  <a:close/>
                  <a:moveTo>
                    <a:pt x="310" y="4844"/>
                  </a:moveTo>
                  <a:lnTo>
                    <a:pt x="3858" y="5975"/>
                  </a:lnTo>
                  <a:lnTo>
                    <a:pt x="3858" y="6440"/>
                  </a:lnTo>
                  <a:lnTo>
                    <a:pt x="310" y="5309"/>
                  </a:lnTo>
                  <a:lnTo>
                    <a:pt x="310" y="4844"/>
                  </a:lnTo>
                  <a:close/>
                  <a:moveTo>
                    <a:pt x="595" y="0"/>
                  </a:moveTo>
                  <a:cubicBezTo>
                    <a:pt x="562" y="0"/>
                    <a:pt x="522" y="17"/>
                    <a:pt x="489" y="34"/>
                  </a:cubicBezTo>
                  <a:cubicBezTo>
                    <a:pt x="441" y="70"/>
                    <a:pt x="429" y="105"/>
                    <a:pt x="429" y="165"/>
                  </a:cubicBezTo>
                  <a:lnTo>
                    <a:pt x="429" y="439"/>
                  </a:lnTo>
                  <a:lnTo>
                    <a:pt x="203" y="367"/>
                  </a:lnTo>
                  <a:cubicBezTo>
                    <a:pt x="189" y="360"/>
                    <a:pt x="175" y="358"/>
                    <a:pt x="161" y="358"/>
                  </a:cubicBezTo>
                  <a:cubicBezTo>
                    <a:pt x="127" y="358"/>
                    <a:pt x="94" y="374"/>
                    <a:pt x="60" y="391"/>
                  </a:cubicBezTo>
                  <a:cubicBezTo>
                    <a:pt x="12" y="427"/>
                    <a:pt x="1" y="463"/>
                    <a:pt x="1" y="522"/>
                  </a:cubicBezTo>
                  <a:lnTo>
                    <a:pt x="1" y="1332"/>
                  </a:lnTo>
                  <a:lnTo>
                    <a:pt x="1" y="4618"/>
                  </a:lnTo>
                  <a:lnTo>
                    <a:pt x="1" y="5428"/>
                  </a:lnTo>
                  <a:cubicBezTo>
                    <a:pt x="1" y="5499"/>
                    <a:pt x="48" y="5559"/>
                    <a:pt x="120" y="5570"/>
                  </a:cubicBezTo>
                  <a:lnTo>
                    <a:pt x="3977" y="6809"/>
                  </a:lnTo>
                  <a:cubicBezTo>
                    <a:pt x="3989" y="6815"/>
                    <a:pt x="4001" y="6818"/>
                    <a:pt x="4016" y="6818"/>
                  </a:cubicBezTo>
                  <a:cubicBezTo>
                    <a:pt x="4031" y="6818"/>
                    <a:pt x="4049" y="6815"/>
                    <a:pt x="4073" y="6809"/>
                  </a:cubicBezTo>
                  <a:lnTo>
                    <a:pt x="6061" y="6166"/>
                  </a:lnTo>
                  <a:cubicBezTo>
                    <a:pt x="6144" y="6130"/>
                    <a:pt x="6192" y="6047"/>
                    <a:pt x="6156" y="5963"/>
                  </a:cubicBezTo>
                  <a:cubicBezTo>
                    <a:pt x="6138" y="5890"/>
                    <a:pt x="6076" y="5844"/>
                    <a:pt x="6011" y="5844"/>
                  </a:cubicBezTo>
                  <a:cubicBezTo>
                    <a:pt x="5992" y="5844"/>
                    <a:pt x="5972" y="5848"/>
                    <a:pt x="5954" y="5856"/>
                  </a:cubicBezTo>
                  <a:lnTo>
                    <a:pt x="4180" y="6440"/>
                  </a:lnTo>
                  <a:lnTo>
                    <a:pt x="4180" y="5975"/>
                  </a:lnTo>
                  <a:lnTo>
                    <a:pt x="7728" y="4844"/>
                  </a:lnTo>
                  <a:lnTo>
                    <a:pt x="7728" y="5309"/>
                  </a:lnTo>
                  <a:lnTo>
                    <a:pt x="6597" y="5666"/>
                  </a:lnTo>
                  <a:cubicBezTo>
                    <a:pt x="6501" y="5690"/>
                    <a:pt x="6454" y="5773"/>
                    <a:pt x="6489" y="5868"/>
                  </a:cubicBezTo>
                  <a:cubicBezTo>
                    <a:pt x="6501" y="5940"/>
                    <a:pt x="6573" y="5987"/>
                    <a:pt x="6632" y="5987"/>
                  </a:cubicBezTo>
                  <a:cubicBezTo>
                    <a:pt x="6656" y="5987"/>
                    <a:pt x="6668" y="5987"/>
                    <a:pt x="6680" y="5975"/>
                  </a:cubicBezTo>
                  <a:lnTo>
                    <a:pt x="7918" y="5570"/>
                  </a:lnTo>
                  <a:cubicBezTo>
                    <a:pt x="7978" y="5559"/>
                    <a:pt x="8037" y="5475"/>
                    <a:pt x="8037" y="5416"/>
                  </a:cubicBezTo>
                  <a:lnTo>
                    <a:pt x="8037" y="4618"/>
                  </a:lnTo>
                  <a:lnTo>
                    <a:pt x="8037" y="1332"/>
                  </a:lnTo>
                  <a:lnTo>
                    <a:pt x="8037" y="522"/>
                  </a:lnTo>
                  <a:cubicBezTo>
                    <a:pt x="8037" y="486"/>
                    <a:pt x="8002" y="439"/>
                    <a:pt x="7966" y="403"/>
                  </a:cubicBezTo>
                  <a:cubicBezTo>
                    <a:pt x="7931" y="386"/>
                    <a:pt x="7896" y="375"/>
                    <a:pt x="7857" y="375"/>
                  </a:cubicBezTo>
                  <a:cubicBezTo>
                    <a:pt x="7842" y="375"/>
                    <a:pt x="7827" y="376"/>
                    <a:pt x="7811" y="379"/>
                  </a:cubicBezTo>
                  <a:lnTo>
                    <a:pt x="7585" y="451"/>
                  </a:lnTo>
                  <a:lnTo>
                    <a:pt x="7585" y="189"/>
                  </a:lnTo>
                  <a:cubicBezTo>
                    <a:pt x="7585" y="141"/>
                    <a:pt x="7561" y="82"/>
                    <a:pt x="7525" y="46"/>
                  </a:cubicBezTo>
                  <a:cubicBezTo>
                    <a:pt x="7499" y="29"/>
                    <a:pt x="7467" y="17"/>
                    <a:pt x="7428" y="17"/>
                  </a:cubicBezTo>
                  <a:cubicBezTo>
                    <a:pt x="7413" y="17"/>
                    <a:pt x="7398" y="19"/>
                    <a:pt x="7382" y="22"/>
                  </a:cubicBezTo>
                  <a:lnTo>
                    <a:pt x="4013" y="1094"/>
                  </a:lnTo>
                  <a:lnTo>
                    <a:pt x="1965" y="439"/>
                  </a:lnTo>
                  <a:cubicBezTo>
                    <a:pt x="1944" y="431"/>
                    <a:pt x="1923" y="427"/>
                    <a:pt x="1903" y="427"/>
                  </a:cubicBezTo>
                  <a:cubicBezTo>
                    <a:pt x="1835" y="427"/>
                    <a:pt x="1778" y="472"/>
                    <a:pt x="1751" y="546"/>
                  </a:cubicBezTo>
                  <a:cubicBezTo>
                    <a:pt x="1727" y="629"/>
                    <a:pt x="1775" y="725"/>
                    <a:pt x="1858" y="748"/>
                  </a:cubicBezTo>
                  <a:lnTo>
                    <a:pt x="3834" y="1391"/>
                  </a:lnTo>
                  <a:lnTo>
                    <a:pt x="3834" y="1760"/>
                  </a:lnTo>
                  <a:lnTo>
                    <a:pt x="3834" y="2570"/>
                  </a:lnTo>
                  <a:lnTo>
                    <a:pt x="3834" y="4677"/>
                  </a:lnTo>
                  <a:lnTo>
                    <a:pt x="739" y="3677"/>
                  </a:lnTo>
                  <a:lnTo>
                    <a:pt x="739" y="391"/>
                  </a:lnTo>
                  <a:lnTo>
                    <a:pt x="1215" y="546"/>
                  </a:lnTo>
                  <a:cubicBezTo>
                    <a:pt x="1232" y="550"/>
                    <a:pt x="1248" y="552"/>
                    <a:pt x="1264" y="552"/>
                  </a:cubicBezTo>
                  <a:cubicBezTo>
                    <a:pt x="1338" y="552"/>
                    <a:pt x="1400" y="508"/>
                    <a:pt x="1429" y="439"/>
                  </a:cubicBezTo>
                  <a:cubicBezTo>
                    <a:pt x="1453" y="344"/>
                    <a:pt x="1406" y="260"/>
                    <a:pt x="1322" y="225"/>
                  </a:cubicBezTo>
                  <a:lnTo>
                    <a:pt x="632" y="10"/>
                  </a:lnTo>
                  <a:cubicBezTo>
                    <a:pt x="621" y="3"/>
                    <a:pt x="609" y="0"/>
                    <a:pt x="5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mtClean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55;p27"/>
            <p:cNvSpPr/>
            <p:nvPr/>
          </p:nvSpPr>
          <p:spPr>
            <a:xfrm>
              <a:off x="1929271" y="3055987"/>
              <a:ext cx="38111" cy="47298"/>
            </a:xfrm>
            <a:custGeom>
              <a:avLst/>
              <a:gdLst/>
              <a:ahLst/>
              <a:cxnLst/>
              <a:rect l="l" t="t" r="r" b="b"/>
              <a:pathLst>
                <a:path w="1203" h="1493" extrusionOk="0">
                  <a:moveTo>
                    <a:pt x="881" y="374"/>
                  </a:moveTo>
                  <a:lnTo>
                    <a:pt x="881" y="945"/>
                  </a:lnTo>
                  <a:lnTo>
                    <a:pt x="345" y="1112"/>
                  </a:lnTo>
                  <a:lnTo>
                    <a:pt x="345" y="540"/>
                  </a:lnTo>
                  <a:lnTo>
                    <a:pt x="881" y="374"/>
                  </a:lnTo>
                  <a:close/>
                  <a:moveTo>
                    <a:pt x="1029" y="0"/>
                  </a:moveTo>
                  <a:cubicBezTo>
                    <a:pt x="1017" y="0"/>
                    <a:pt x="1003" y="2"/>
                    <a:pt x="988" y="5"/>
                  </a:cubicBezTo>
                  <a:lnTo>
                    <a:pt x="119" y="279"/>
                  </a:lnTo>
                  <a:cubicBezTo>
                    <a:pt x="60" y="290"/>
                    <a:pt x="0" y="362"/>
                    <a:pt x="0" y="421"/>
                  </a:cubicBezTo>
                  <a:lnTo>
                    <a:pt x="0" y="1326"/>
                  </a:lnTo>
                  <a:cubicBezTo>
                    <a:pt x="0" y="1374"/>
                    <a:pt x="24" y="1433"/>
                    <a:pt x="60" y="1469"/>
                  </a:cubicBezTo>
                  <a:cubicBezTo>
                    <a:pt x="83" y="1481"/>
                    <a:pt x="119" y="1493"/>
                    <a:pt x="155" y="1493"/>
                  </a:cubicBezTo>
                  <a:cubicBezTo>
                    <a:pt x="167" y="1493"/>
                    <a:pt x="179" y="1493"/>
                    <a:pt x="191" y="1481"/>
                  </a:cubicBezTo>
                  <a:lnTo>
                    <a:pt x="1060" y="1207"/>
                  </a:lnTo>
                  <a:cubicBezTo>
                    <a:pt x="1119" y="1195"/>
                    <a:pt x="1179" y="1124"/>
                    <a:pt x="1179" y="1064"/>
                  </a:cubicBezTo>
                  <a:lnTo>
                    <a:pt x="1179" y="159"/>
                  </a:lnTo>
                  <a:cubicBezTo>
                    <a:pt x="1203" y="112"/>
                    <a:pt x="1179" y="64"/>
                    <a:pt x="1131" y="40"/>
                  </a:cubicBezTo>
                  <a:cubicBezTo>
                    <a:pt x="1095" y="14"/>
                    <a:pt x="1066" y="0"/>
                    <a:pt x="10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mtClean="0">
                <a:solidFill>
                  <a:prstClr val="white">
                    <a:lumMod val="10000"/>
                  </a:prstClr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0981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0000" y="1913052"/>
            <a:ext cx="7704000" cy="572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ZJN nije propisao uslove za raskid ugovora o javnoj nabavci</a:t>
            </a:r>
            <a:endParaRPr lang="sr-Latn-R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720000" y="3594261"/>
            <a:ext cx="7704000" cy="318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err="1" smtClean="0">
                <a:solidFill>
                  <a:srgbClr val="002060"/>
                </a:solidFill>
              </a:rPr>
              <a:t>Razlogom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za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raskid</a:t>
            </a:r>
            <a:r>
              <a:rPr lang="en-US" sz="3200" dirty="0" smtClean="0">
                <a:solidFill>
                  <a:srgbClr val="002060"/>
                </a:solidFill>
              </a:rPr>
              <a:t> bi se </a:t>
            </a:r>
            <a:r>
              <a:rPr lang="en-US" sz="3200" dirty="0" err="1" smtClean="0">
                <a:solidFill>
                  <a:srgbClr val="002060"/>
                </a:solidFill>
              </a:rPr>
              <a:t>moglo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smatrati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nastupanje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okolnosti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koje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za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posljedicu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imaju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bitnu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izmjenu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ugovora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što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zahtjeva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sprovođenje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novog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postupka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javne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nabavke</a:t>
            </a:r>
            <a:endParaRPr lang="sr-Latn-R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909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1799140"/>
            <a:ext cx="7924800" cy="80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udea"/>
              <a:buNone/>
              <a:defRPr sz="3000" b="1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prstClr val="black"/>
              </a:buClr>
            </a:pPr>
            <a:r>
              <a:rPr lang="en-US" sz="2800" dirty="0" err="1" smtClean="0">
                <a:solidFill>
                  <a:prstClr val="black"/>
                </a:solidFill>
                <a:latin typeface="Calibri Light" panose="020F0302020204030204"/>
                <a:cs typeface="Poppins" charset="0"/>
              </a:rPr>
              <a:t>Raskidanje</a:t>
            </a:r>
            <a:r>
              <a:rPr lang="en-US" sz="2800" dirty="0" smtClean="0">
                <a:solidFill>
                  <a:prstClr val="black"/>
                </a:solidFill>
                <a:latin typeface="Calibri Light" panose="020F0302020204030204"/>
                <a:cs typeface="Poppins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 Light" panose="020F0302020204030204"/>
                <a:cs typeface="Poppins" charset="0"/>
              </a:rPr>
              <a:t>ugovora</a:t>
            </a:r>
            <a:r>
              <a:rPr lang="en-US" sz="2800" dirty="0" smtClean="0">
                <a:solidFill>
                  <a:prstClr val="black"/>
                </a:solidFill>
                <a:latin typeface="Calibri Light" panose="020F0302020204030204"/>
                <a:cs typeface="Poppins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 Light" panose="020F0302020204030204"/>
                <a:cs typeface="Poppins" charset="0"/>
              </a:rPr>
              <a:t>zbog</a:t>
            </a:r>
            <a:r>
              <a:rPr lang="en-US" sz="2800" dirty="0" smtClean="0">
                <a:solidFill>
                  <a:prstClr val="black"/>
                </a:solidFill>
                <a:latin typeface="Calibri Light" panose="020F0302020204030204"/>
                <a:cs typeface="Poppins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 Light" panose="020F0302020204030204"/>
                <a:cs typeface="Poppins" charset="0"/>
              </a:rPr>
              <a:t>neispunjenja</a:t>
            </a:r>
            <a:endParaRPr lang="en-US" sz="2800" dirty="0">
              <a:solidFill>
                <a:prstClr val="black"/>
              </a:solidFill>
              <a:latin typeface="Pontano Sans" panose="020B0604020202020204" charset="0"/>
              <a:cs typeface="Poppins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31321" y="2717197"/>
            <a:ext cx="8315863" cy="323448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sr-Cyrl-B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Kad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jedna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strana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ne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ispuni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svoju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obavezu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druga</a:t>
            </a:r>
            <a:r>
              <a:rPr kumimoji="0" lang="sr-Cyrl-R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strana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može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zahtjevati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ispunjenje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obaveze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ili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raskinuti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ugovor</a:t>
            </a:r>
            <a:r>
              <a:rPr kumimoji="0" lang="sr-Cyrl-R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sr-Latn-RS" sz="2000" b="0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r-Latn-R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sr-Cyrl-B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Kad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je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ispunjenje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obaveze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u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roku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bitan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elemenat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ugovora</a:t>
            </a:r>
            <a:r>
              <a:rPr kumimoji="0" lang="sr-Cyrl-B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sr-Cyrl-BA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а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dužnik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ne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ispuni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obavezu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u tom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roku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ugovor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se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raskida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samom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zakonu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osim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ako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povjerilac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isteku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roka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od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dužnika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zatraži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ispunjenje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obaveze</a:t>
            </a:r>
            <a:r>
              <a:rPr kumimoji="0" lang="sr-Cyrl-BA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sr-Latn-RS" sz="2000" b="0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r-Latn-R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sr-Cyrl-B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Kad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ispunjenje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obaveze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u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roku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nije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bitan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elemenat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ugovora</a:t>
            </a:r>
            <a:r>
              <a:rPr kumimoji="0" lang="sr-Cyrl-R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dužnik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zadržava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pravo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da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poslije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isteka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roka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ispuni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svoju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obavezu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a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povjerilac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da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zahtjeva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njeno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ispunjenje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ako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povjerilac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želi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raskinuti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ugovor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mora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ostaviti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dužniku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primjeren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naknadni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rok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ispunjenje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čijem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proteku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nastupaju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iste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posljedice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kao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u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slučaju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kad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je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rok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bitan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elemenat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ugovora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</a:t>
            </a:r>
            <a:endParaRPr kumimoji="0" lang="sr-Latn-R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r-Latn-R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94826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1906583"/>
            <a:ext cx="7924800" cy="80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udea"/>
              <a:buNone/>
              <a:defRPr sz="3000" b="1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prstClr val="black"/>
              </a:buClr>
            </a:pPr>
            <a:r>
              <a:rPr lang="en-US" sz="2800" dirty="0" err="1" smtClean="0">
                <a:solidFill>
                  <a:prstClr val="black"/>
                </a:solidFill>
                <a:latin typeface="Calibri Light" panose="020F0302020204030204"/>
                <a:cs typeface="Poppins" charset="0"/>
              </a:rPr>
              <a:t>Raskidanje</a:t>
            </a:r>
            <a:r>
              <a:rPr lang="en-US" sz="2800" dirty="0" smtClean="0">
                <a:solidFill>
                  <a:prstClr val="black"/>
                </a:solidFill>
                <a:latin typeface="Calibri Light" panose="020F0302020204030204"/>
                <a:cs typeface="Poppins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 Light" panose="020F0302020204030204"/>
                <a:cs typeface="Poppins" charset="0"/>
              </a:rPr>
              <a:t>ugovora</a:t>
            </a:r>
            <a:r>
              <a:rPr lang="en-US" sz="2800" dirty="0" smtClean="0">
                <a:solidFill>
                  <a:prstClr val="black"/>
                </a:solidFill>
                <a:latin typeface="Calibri Light" panose="020F0302020204030204"/>
                <a:cs typeface="Poppins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 Light" panose="020F0302020204030204"/>
                <a:cs typeface="Poppins" charset="0"/>
              </a:rPr>
              <a:t>zbog</a:t>
            </a:r>
            <a:r>
              <a:rPr lang="en-US" sz="2800" dirty="0" smtClean="0">
                <a:solidFill>
                  <a:prstClr val="black"/>
                </a:solidFill>
                <a:latin typeface="Calibri Light" panose="020F0302020204030204"/>
                <a:cs typeface="Poppins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 Light" panose="020F0302020204030204"/>
                <a:cs typeface="Poppins" charset="0"/>
              </a:rPr>
              <a:t>neispunjenja</a:t>
            </a:r>
            <a:endParaRPr lang="en-US" sz="2800" dirty="0">
              <a:solidFill>
                <a:prstClr val="black"/>
              </a:solidFill>
              <a:latin typeface="Pontano Sans" panose="020B0604020202020204" charset="0"/>
              <a:cs typeface="Poppins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31321" y="2824640"/>
            <a:ext cx="8315863" cy="323448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sr-Cyrl-B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Bez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ostavljanja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naknadnog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roka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аko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iz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dužnikovog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držanja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proizilazi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da on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svoju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obavezu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neće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izvršiti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u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naknadnom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roku</a:t>
            </a:r>
            <a:r>
              <a:rPr kumimoji="0" lang="sr-Cyrl-R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sr-Latn-RS" sz="1600" b="0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r-Latn-R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sr-Cyrl-B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Prije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isteka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roka</a:t>
            </a:r>
            <a:r>
              <a:rPr kumimoji="0" lang="sr-Cyrl-B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kad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je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prije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isteka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roka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ispunjenje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obaveze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očigledno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da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jedna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strana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neće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ispuniti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svoju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obavezu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iz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ugovora</a:t>
            </a:r>
            <a:r>
              <a:rPr kumimoji="0" lang="sr-Cyrl-R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sr-Latn-RS" sz="1600" b="0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r-Latn-R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sr-Cyrl-B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Kod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uzastopnih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obaveza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sr-Cyrl-R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а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jedna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strana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ne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ispuni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jednu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obavezu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druga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strana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može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u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razumnom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roku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raskinuti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ugovor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u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pogledu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svih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budućih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obaveza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ako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je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iz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datih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okolnosti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očigledno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da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one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neće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biti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ispunjene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pa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u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pogledu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već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ispunjenih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obaveza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ako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njihovo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ispunjenje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bez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izostalih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ispunjenja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nema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interesa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nju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a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dužnik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može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održati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ugovor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snazi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ako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da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odgovarajuće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obezbjeđenje</a:t>
            </a:r>
            <a:r>
              <a:rPr kumimoji="0" lang="sr-Cyrl-R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sr-Latn-RS" sz="1600" b="0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sr-Latn-R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r-Latn-R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2992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5;p44"/>
          <p:cNvSpPr txBox="1">
            <a:spLocks/>
          </p:cNvSpPr>
          <p:nvPr/>
        </p:nvSpPr>
        <p:spPr>
          <a:xfrm>
            <a:off x="1326996" y="1751955"/>
            <a:ext cx="6378498" cy="1219861"/>
          </a:xfrm>
          <a:prstGeom prst="rect">
            <a:avLst/>
          </a:prstGeom>
          <a:noFill/>
          <a:ln w="9525" cap="flat" cmpd="sng">
            <a:solidFill>
              <a:srgbClr val="FFFFFF">
                <a:lumMod val="6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udea"/>
              <a:buNone/>
              <a:defRPr sz="3000" b="1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100"/>
              <a:buFont typeface="Gudea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Gudea"/>
              </a:rPr>
              <a:t>Povjerilac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Gudea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Gudea"/>
              </a:rPr>
              <a:t>koji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Gudea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Gudea"/>
              </a:rPr>
              <a:t>zbog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Gudea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Gudea"/>
              </a:rPr>
              <a:t>neispunjenja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Gudea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Gudea"/>
              </a:rPr>
              <a:t>dužnikove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Gudea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Gudea"/>
              </a:rPr>
              <a:t>obaveze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Gudea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Gudea"/>
              </a:rPr>
              <a:t>raskida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Gudea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Gudea"/>
              </a:rPr>
              <a:t>ugovora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Gudea"/>
              </a:rPr>
              <a:t>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Gudea"/>
              </a:rPr>
              <a:t>dužan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Gudea"/>
              </a:rPr>
              <a:t> je to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Gudea"/>
              </a:rPr>
              <a:t>saopštiti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Gudea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Gudea"/>
              </a:rPr>
              <a:t>dužniku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Gudea"/>
              </a:rPr>
              <a:t> bez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Gudea"/>
              </a:rPr>
              <a:t>odlaganja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Gudea"/>
              </a:rPr>
              <a:t>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tkinson Hyperlegible"/>
              <a:sym typeface="Gudea"/>
            </a:endParaRPr>
          </a:p>
        </p:txBody>
      </p:sp>
      <p:sp>
        <p:nvSpPr>
          <p:cNvPr id="3" name="Google Shape;606;p44"/>
          <p:cNvSpPr txBox="1">
            <a:spLocks/>
          </p:cNvSpPr>
          <p:nvPr/>
        </p:nvSpPr>
        <p:spPr>
          <a:xfrm>
            <a:off x="189571" y="3628182"/>
            <a:ext cx="8776009" cy="6194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Clr>
                <a:srgbClr val="191919"/>
              </a:buClr>
              <a:buSzPts val="1100"/>
            </a:pPr>
            <a:r>
              <a:rPr lang="en-US" sz="1800" kern="0" dirty="0" err="1" smtClean="0">
                <a:solidFill>
                  <a:srgbClr val="C00000"/>
                </a:solidFill>
                <a:latin typeface="Atkinson Hyperlegible"/>
              </a:rPr>
              <a:t>Ugovor</a:t>
            </a:r>
            <a:r>
              <a:rPr lang="en-US" sz="1800" kern="0" dirty="0" smtClean="0">
                <a:solidFill>
                  <a:srgbClr val="C00000"/>
                </a:solidFill>
                <a:latin typeface="Atkinson Hyperlegible"/>
              </a:rPr>
              <a:t> se ne </a:t>
            </a:r>
            <a:r>
              <a:rPr lang="en-US" sz="1800" kern="0" dirty="0" err="1" smtClean="0">
                <a:solidFill>
                  <a:srgbClr val="C00000"/>
                </a:solidFill>
                <a:latin typeface="Atkinson Hyperlegible"/>
              </a:rPr>
              <a:t>može</a:t>
            </a:r>
            <a:r>
              <a:rPr lang="en-US" sz="1800" kern="0" dirty="0" smtClean="0">
                <a:solidFill>
                  <a:srgbClr val="C00000"/>
                </a:solidFill>
                <a:latin typeface="Atkinson Hyperlegible"/>
              </a:rPr>
              <a:t> </a:t>
            </a:r>
            <a:r>
              <a:rPr lang="en-US" sz="1800" kern="0" dirty="0" err="1" smtClean="0">
                <a:solidFill>
                  <a:srgbClr val="C00000"/>
                </a:solidFill>
                <a:latin typeface="Atkinson Hyperlegible"/>
              </a:rPr>
              <a:t>raskinuti</a:t>
            </a:r>
            <a:r>
              <a:rPr lang="en-US" sz="1800" kern="0" dirty="0" smtClean="0">
                <a:solidFill>
                  <a:srgbClr val="C00000"/>
                </a:solidFill>
                <a:latin typeface="Atkinson Hyperlegible"/>
              </a:rPr>
              <a:t> </a:t>
            </a:r>
            <a:r>
              <a:rPr lang="en-US" sz="1800" kern="0" dirty="0" err="1" smtClean="0">
                <a:solidFill>
                  <a:srgbClr val="C00000"/>
                </a:solidFill>
                <a:latin typeface="Atkinson Hyperlegible"/>
              </a:rPr>
              <a:t>zbog</a:t>
            </a:r>
            <a:r>
              <a:rPr lang="en-US" sz="1800" kern="0" dirty="0" smtClean="0">
                <a:solidFill>
                  <a:srgbClr val="C00000"/>
                </a:solidFill>
                <a:latin typeface="Atkinson Hyperlegible"/>
              </a:rPr>
              <a:t> </a:t>
            </a:r>
            <a:r>
              <a:rPr lang="en-US" sz="1800" kern="0" dirty="0" err="1" smtClean="0">
                <a:solidFill>
                  <a:srgbClr val="C00000"/>
                </a:solidFill>
                <a:latin typeface="Atkinson Hyperlegible"/>
              </a:rPr>
              <a:t>neispunjenja</a:t>
            </a:r>
            <a:r>
              <a:rPr lang="en-US" sz="1800" kern="0" dirty="0" smtClean="0">
                <a:solidFill>
                  <a:srgbClr val="C00000"/>
                </a:solidFill>
                <a:latin typeface="Atkinson Hyperlegible"/>
              </a:rPr>
              <a:t> </a:t>
            </a:r>
            <a:r>
              <a:rPr lang="en-US" sz="1800" kern="0" dirty="0" err="1" smtClean="0">
                <a:solidFill>
                  <a:srgbClr val="C00000"/>
                </a:solidFill>
                <a:latin typeface="Atkinson Hyperlegible"/>
              </a:rPr>
              <a:t>neznatnog</a:t>
            </a:r>
            <a:r>
              <a:rPr lang="en-US" sz="1800" kern="0" dirty="0" smtClean="0">
                <a:solidFill>
                  <a:srgbClr val="C00000"/>
                </a:solidFill>
                <a:latin typeface="Atkinson Hyperlegible"/>
              </a:rPr>
              <a:t> </a:t>
            </a:r>
            <a:r>
              <a:rPr lang="en-US" sz="1800" kern="0" dirty="0" err="1" smtClean="0">
                <a:solidFill>
                  <a:srgbClr val="C00000"/>
                </a:solidFill>
                <a:latin typeface="Atkinson Hyperlegible"/>
              </a:rPr>
              <a:t>dijela</a:t>
            </a:r>
            <a:r>
              <a:rPr lang="en-US" sz="1800" kern="0" dirty="0" smtClean="0">
                <a:solidFill>
                  <a:srgbClr val="C00000"/>
                </a:solidFill>
                <a:latin typeface="Atkinson Hyperlegible"/>
              </a:rPr>
              <a:t> </a:t>
            </a:r>
            <a:r>
              <a:rPr lang="en-US" sz="1800" kern="0" dirty="0" err="1" smtClean="0">
                <a:solidFill>
                  <a:srgbClr val="C00000"/>
                </a:solidFill>
                <a:latin typeface="Atkinson Hyperlegible"/>
              </a:rPr>
              <a:t>obaveze</a:t>
            </a:r>
            <a:r>
              <a:rPr lang="en-US" sz="1800" kern="0" dirty="0" smtClean="0">
                <a:solidFill>
                  <a:srgbClr val="C00000"/>
                </a:solidFill>
                <a:latin typeface="Atkinson Hyperlegible"/>
              </a:rPr>
              <a:t>! </a:t>
            </a:r>
            <a:endParaRPr lang="ru-RU" sz="1800" kern="0" dirty="0">
              <a:latin typeface="Atkinson Hyperlegible"/>
            </a:endParaRPr>
          </a:p>
        </p:txBody>
      </p:sp>
      <p:sp>
        <p:nvSpPr>
          <p:cNvPr id="4" name="Google Shape;607;p44"/>
          <p:cNvSpPr txBox="1">
            <a:spLocks/>
          </p:cNvSpPr>
          <p:nvPr/>
        </p:nvSpPr>
        <p:spPr>
          <a:xfrm>
            <a:off x="1416205" y="3355562"/>
            <a:ext cx="6289288" cy="39528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b="1" kern="0" dirty="0" smtClean="0">
                <a:latin typeface="Atkinson Hyperlegible"/>
              </a:rPr>
              <a:t>KAD SE UGOVOR NE MOŽE RASKINUTI</a:t>
            </a:r>
            <a:endParaRPr lang="ru-RU" b="1" kern="0" dirty="0">
              <a:latin typeface="Atkinson Hyperlegible"/>
            </a:endParaRPr>
          </a:p>
        </p:txBody>
      </p:sp>
      <p:sp>
        <p:nvSpPr>
          <p:cNvPr id="5" name="Google Shape;605;p44"/>
          <p:cNvSpPr txBox="1">
            <a:spLocks/>
          </p:cNvSpPr>
          <p:nvPr/>
        </p:nvSpPr>
        <p:spPr>
          <a:xfrm>
            <a:off x="654208" y="4451814"/>
            <a:ext cx="7761249" cy="1780764"/>
          </a:xfrm>
          <a:prstGeom prst="rect">
            <a:avLst/>
          </a:prstGeom>
          <a:noFill/>
          <a:ln w="9525" cap="flat" cmpd="sng">
            <a:solidFill>
              <a:srgbClr val="191919"/>
            </a:solidFill>
            <a:prstDash val="sys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udea"/>
              <a:buNone/>
              <a:defRPr sz="3000" b="1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>
              <a:lnSpc>
                <a:spcPct val="115000"/>
              </a:lnSpc>
              <a:buClr>
                <a:srgbClr val="191919"/>
              </a:buClr>
              <a:buSzPts val="1100"/>
            </a:pPr>
            <a:endParaRPr lang="sr-Cyrl-RS" sz="1800" kern="0" dirty="0" smtClean="0">
              <a:solidFill>
                <a:srgbClr val="000000"/>
              </a:solidFill>
              <a:latin typeface="Atkinson Hyperlegible"/>
            </a:endParaRPr>
          </a:p>
          <a:p>
            <a:pPr marL="0" indent="0">
              <a:lnSpc>
                <a:spcPct val="115000"/>
              </a:lnSpc>
              <a:buClr>
                <a:srgbClr val="191919"/>
              </a:buClr>
              <a:buSzPts val="1100"/>
            </a:pPr>
            <a:endParaRPr lang="sr-Cyrl-RS" sz="1000" kern="0" dirty="0">
              <a:solidFill>
                <a:srgbClr val="000000"/>
              </a:solidFill>
              <a:latin typeface="Atkinson Hyperlegible"/>
            </a:endParaRPr>
          </a:p>
          <a:p>
            <a:pPr marL="0" indent="0">
              <a:lnSpc>
                <a:spcPct val="115000"/>
              </a:lnSpc>
              <a:buClr>
                <a:srgbClr val="191919"/>
              </a:buClr>
              <a:buSzPts val="1100"/>
            </a:pPr>
            <a:r>
              <a:rPr lang="en-US" sz="1800" kern="0" dirty="0" err="1" smtClean="0">
                <a:solidFill>
                  <a:srgbClr val="000000"/>
                </a:solidFill>
                <a:latin typeface="Atkinson Hyperlegible"/>
              </a:rPr>
              <a:t>Raskidom</a:t>
            </a:r>
            <a:r>
              <a:rPr lang="en-US" sz="1800" kern="0" dirty="0" smtClean="0">
                <a:solidFill>
                  <a:srgbClr val="000000"/>
                </a:solidFill>
                <a:latin typeface="Atkinson Hyperlegible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Atkinson Hyperlegible"/>
              </a:rPr>
              <a:t>ugovora</a:t>
            </a:r>
            <a:r>
              <a:rPr lang="en-US" sz="1800" kern="0" dirty="0" smtClean="0">
                <a:solidFill>
                  <a:srgbClr val="000000"/>
                </a:solidFill>
                <a:latin typeface="Atkinson Hyperlegible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Atkinson Hyperlegible"/>
              </a:rPr>
              <a:t>obje</a:t>
            </a:r>
            <a:r>
              <a:rPr lang="en-US" sz="1800" kern="0" dirty="0" smtClean="0">
                <a:solidFill>
                  <a:srgbClr val="000000"/>
                </a:solidFill>
                <a:latin typeface="Atkinson Hyperlegible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Atkinson Hyperlegible"/>
              </a:rPr>
              <a:t>strane</a:t>
            </a:r>
            <a:r>
              <a:rPr lang="en-US" sz="1800" kern="0" dirty="0" smtClean="0">
                <a:solidFill>
                  <a:srgbClr val="000000"/>
                </a:solidFill>
                <a:latin typeface="Atkinson Hyperlegible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Atkinson Hyperlegible"/>
              </a:rPr>
              <a:t>su</a:t>
            </a:r>
            <a:r>
              <a:rPr lang="en-US" sz="1800" kern="0" dirty="0" smtClean="0">
                <a:solidFill>
                  <a:srgbClr val="000000"/>
                </a:solidFill>
                <a:latin typeface="Atkinson Hyperlegible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Atkinson Hyperlegible"/>
              </a:rPr>
              <a:t>oslobođene</a:t>
            </a:r>
            <a:r>
              <a:rPr lang="en-US" sz="1800" kern="0" dirty="0" smtClean="0">
                <a:solidFill>
                  <a:srgbClr val="000000"/>
                </a:solidFill>
                <a:latin typeface="Atkinson Hyperlegible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Atkinson Hyperlegible"/>
              </a:rPr>
              <a:t>svojih</a:t>
            </a:r>
            <a:r>
              <a:rPr lang="en-US" sz="1800" kern="0" dirty="0" smtClean="0">
                <a:solidFill>
                  <a:srgbClr val="000000"/>
                </a:solidFill>
                <a:latin typeface="Atkinson Hyperlegible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Atkinson Hyperlegible"/>
              </a:rPr>
              <a:t>obaveza</a:t>
            </a:r>
            <a:r>
              <a:rPr lang="en-US" sz="1800" kern="0" dirty="0" smtClean="0">
                <a:solidFill>
                  <a:srgbClr val="000000"/>
                </a:solidFill>
                <a:latin typeface="Atkinson Hyperlegible"/>
              </a:rPr>
              <a:t>, </a:t>
            </a:r>
            <a:r>
              <a:rPr lang="en-US" sz="1800" kern="0" dirty="0" err="1" smtClean="0">
                <a:solidFill>
                  <a:srgbClr val="000000"/>
                </a:solidFill>
                <a:latin typeface="Atkinson Hyperlegible"/>
              </a:rPr>
              <a:t>izuzev</a:t>
            </a:r>
            <a:r>
              <a:rPr lang="en-US" sz="1800" kern="0" dirty="0" smtClean="0">
                <a:solidFill>
                  <a:srgbClr val="000000"/>
                </a:solidFill>
                <a:latin typeface="Atkinson Hyperlegible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Atkinson Hyperlegible"/>
              </a:rPr>
              <a:t>obaveze</a:t>
            </a:r>
            <a:r>
              <a:rPr lang="en-US" sz="1800" kern="0" dirty="0" smtClean="0">
                <a:solidFill>
                  <a:srgbClr val="000000"/>
                </a:solidFill>
                <a:latin typeface="Atkinson Hyperlegible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Atkinson Hyperlegible"/>
              </a:rPr>
              <a:t>na</a:t>
            </a:r>
            <a:r>
              <a:rPr lang="en-US" sz="1800" kern="0" dirty="0" smtClean="0">
                <a:solidFill>
                  <a:srgbClr val="000000"/>
                </a:solidFill>
                <a:latin typeface="Atkinson Hyperlegible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Atkinson Hyperlegible"/>
              </a:rPr>
              <a:t>naknadu</a:t>
            </a:r>
            <a:r>
              <a:rPr lang="en-US" sz="1800" kern="0" dirty="0" smtClean="0">
                <a:solidFill>
                  <a:srgbClr val="000000"/>
                </a:solidFill>
                <a:latin typeface="Atkinson Hyperlegible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Atkinson Hyperlegible"/>
              </a:rPr>
              <a:t>eventualne</a:t>
            </a:r>
            <a:r>
              <a:rPr lang="en-US" sz="1800" kern="0" dirty="0" smtClean="0">
                <a:solidFill>
                  <a:srgbClr val="000000"/>
                </a:solidFill>
                <a:latin typeface="Atkinson Hyperlegible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Atkinson Hyperlegible"/>
              </a:rPr>
              <a:t>štete</a:t>
            </a:r>
            <a:r>
              <a:rPr lang="en-US" sz="1800" kern="0" dirty="0" smtClean="0">
                <a:solidFill>
                  <a:srgbClr val="000000"/>
                </a:solidFill>
                <a:latin typeface="Atkinson Hyperlegible"/>
              </a:rPr>
              <a:t>. </a:t>
            </a:r>
            <a:r>
              <a:rPr lang="sr-Cyrl-RS" sz="1800" kern="0" dirty="0" smtClean="0">
                <a:solidFill>
                  <a:srgbClr val="000000"/>
                </a:solidFill>
                <a:latin typeface="Atkinson Hyperlegible"/>
              </a:rPr>
              <a:t> </a:t>
            </a:r>
          </a:p>
          <a:p>
            <a:pPr marL="0" indent="0">
              <a:lnSpc>
                <a:spcPct val="115000"/>
              </a:lnSpc>
              <a:buClr>
                <a:srgbClr val="191919"/>
              </a:buClr>
              <a:buSzPts val="1100"/>
            </a:pPr>
            <a:r>
              <a:rPr lang="en-US" sz="1800" kern="0" dirty="0" err="1" smtClean="0">
                <a:solidFill>
                  <a:srgbClr val="000000"/>
                </a:solidFill>
                <a:latin typeface="Atkinson Hyperlegible"/>
              </a:rPr>
              <a:t>Strane</a:t>
            </a:r>
            <a:r>
              <a:rPr lang="en-US" sz="1800" kern="0" dirty="0" smtClean="0">
                <a:solidFill>
                  <a:srgbClr val="000000"/>
                </a:solidFill>
                <a:latin typeface="Atkinson Hyperlegible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Atkinson Hyperlegible"/>
              </a:rPr>
              <a:t>imaju</a:t>
            </a:r>
            <a:r>
              <a:rPr lang="en-US" sz="1800" kern="0" dirty="0" smtClean="0">
                <a:solidFill>
                  <a:srgbClr val="000000"/>
                </a:solidFill>
                <a:latin typeface="Atkinson Hyperlegible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Atkinson Hyperlegible"/>
              </a:rPr>
              <a:t>pravo</a:t>
            </a:r>
            <a:r>
              <a:rPr lang="en-US" sz="1800" kern="0" dirty="0" smtClean="0">
                <a:solidFill>
                  <a:srgbClr val="000000"/>
                </a:solidFill>
                <a:latin typeface="Atkinson Hyperlegible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Atkinson Hyperlegible"/>
              </a:rPr>
              <a:t>zahtijevati</a:t>
            </a:r>
            <a:r>
              <a:rPr lang="en-US" sz="1800" kern="0" dirty="0" smtClean="0">
                <a:solidFill>
                  <a:srgbClr val="000000"/>
                </a:solidFill>
                <a:latin typeface="Atkinson Hyperlegible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Atkinson Hyperlegible"/>
              </a:rPr>
              <a:t>vraćanje</a:t>
            </a:r>
            <a:r>
              <a:rPr lang="en-US" sz="1800" kern="0" dirty="0" smtClean="0">
                <a:solidFill>
                  <a:srgbClr val="000000"/>
                </a:solidFill>
                <a:latin typeface="Atkinson Hyperlegible"/>
              </a:rPr>
              <a:t> </a:t>
            </a:r>
            <a:r>
              <a:rPr lang="en-US" sz="1800" kern="0" dirty="0" err="1" smtClean="0">
                <a:solidFill>
                  <a:srgbClr val="000000"/>
                </a:solidFill>
                <a:latin typeface="Atkinson Hyperlegible"/>
              </a:rPr>
              <a:t>datog</a:t>
            </a:r>
            <a:r>
              <a:rPr lang="en-US" sz="1800" kern="0" dirty="0" smtClean="0">
                <a:solidFill>
                  <a:srgbClr val="000000"/>
                </a:solidFill>
                <a:latin typeface="Atkinson Hyperlegible"/>
              </a:rPr>
              <a:t>. </a:t>
            </a:r>
            <a:endParaRPr lang="ru-RU" sz="1800" b="0" kern="0" dirty="0">
              <a:solidFill>
                <a:srgbClr val="191919"/>
              </a:solidFill>
              <a:latin typeface="Atkinson Hyperlegible"/>
            </a:endParaRPr>
          </a:p>
        </p:txBody>
      </p:sp>
      <p:sp>
        <p:nvSpPr>
          <p:cNvPr id="6" name="Google Shape;604;p44"/>
          <p:cNvSpPr txBox="1">
            <a:spLocks/>
          </p:cNvSpPr>
          <p:nvPr/>
        </p:nvSpPr>
        <p:spPr>
          <a:xfrm>
            <a:off x="2180550" y="4327856"/>
            <a:ext cx="4782900" cy="5761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DEJSTVO RASKIDA</a:t>
            </a:r>
            <a:endParaRPr kumimoji="0" lang="sr-Cyrl-BA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93299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260;p32"/>
          <p:cNvCxnSpPr/>
          <p:nvPr/>
        </p:nvCxnSpPr>
        <p:spPr>
          <a:xfrm>
            <a:off x="4685053" y="4684241"/>
            <a:ext cx="1156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Google Shape;262;p32"/>
          <p:cNvSpPr txBox="1">
            <a:spLocks/>
          </p:cNvSpPr>
          <p:nvPr/>
        </p:nvSpPr>
        <p:spPr>
          <a:xfrm>
            <a:off x="757648" y="2876242"/>
            <a:ext cx="3792476" cy="35614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Kada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poslije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zaključenja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ugovora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nastupile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okolnosti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koje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otežavaju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ispunjenje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obaveze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jedne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strane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ili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se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zbog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njih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ne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može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ostvariti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svrha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ugovora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u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toj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mjeri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da je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očigledno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da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ugovor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više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ne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odgovara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očekivanjima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ugovornih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strana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da bi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opštem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mišljenju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bilo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nepravično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održati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snazi</a:t>
            </a:r>
            <a:r>
              <a:rPr kumimoji="0" lang="sr-Cyrl-R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...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263;p32"/>
          <p:cNvSpPr txBox="1">
            <a:spLocks/>
          </p:cNvSpPr>
          <p:nvPr/>
        </p:nvSpPr>
        <p:spPr>
          <a:xfrm>
            <a:off x="609600" y="1378056"/>
            <a:ext cx="8099502" cy="13406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Raskidanje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ili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izmjena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ugovora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zbog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promjenjenih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okolnosti</a:t>
            </a:r>
            <a:endParaRPr kumimoji="0" lang="sr-Cyrl-BA" sz="3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5" name="Google Shape;265;p32"/>
          <p:cNvCxnSpPr/>
          <p:nvPr/>
        </p:nvCxnSpPr>
        <p:spPr>
          <a:xfrm>
            <a:off x="4678428" y="4486094"/>
            <a:ext cx="0" cy="4431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453" y="3418306"/>
            <a:ext cx="4070545" cy="2546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501864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0292" y="1391043"/>
            <a:ext cx="8441477" cy="869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Raskid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ili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izmjena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ugovora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zbog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promjenjenih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okolnosti</a:t>
            </a: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90292" y="2430579"/>
            <a:ext cx="8307659" cy="4215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Zakon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o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obligacionim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odnosima</a:t>
            </a:r>
            <a:endParaRPr kumimoji="0" lang="sr-Cyrl-RS" sz="1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Arial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Raskid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ugovora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ne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može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se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zahtijevati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ako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je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strana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koja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se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poziva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na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promjenjene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okolnosti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bila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dužna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da u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vrijeme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zaključenja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ugovora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uzme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u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obzir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te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okolnosti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ili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ih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je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mogla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izbjeći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savladati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.</a:t>
            </a:r>
            <a:endParaRPr kumimoji="0" lang="sr-Latn-R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Arial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Strana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koja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zahtjeva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raskid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ugovora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ne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može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se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pozivati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na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promjenjene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okolnosti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koje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su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nastupile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isteku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roka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određenog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za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ispunjenje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njene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obaveze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.</a:t>
            </a:r>
            <a:endParaRPr kumimoji="0" lang="sr-Latn-R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Arial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Ugovor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se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neće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raskinuti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ako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druga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strana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ponudi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ili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pristane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da se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odgovarajući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uslovi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ugovora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pravično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izmjene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.</a:t>
            </a:r>
            <a:endParaRPr kumimoji="0" lang="sr-Latn-R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Arial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Ako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izrekne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raskid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ugovora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sud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će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na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zahjtev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druge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strane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obavezati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stranu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koja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ga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je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zahtjevala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da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naknadi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drugoj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strani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pravičan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dio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štete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koju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trpi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zbog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toga.</a:t>
            </a:r>
            <a:endParaRPr kumimoji="0" lang="sr-Cyrl-R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Arial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Strane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se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mog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ugovorom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unaprijed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odreći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pozivanja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na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određene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promjenjene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okolnosti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osim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ako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je to u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suprotnosti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sa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načelom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savjesnosti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poštenja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.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825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2;p29"/>
          <p:cNvSpPr txBox="1">
            <a:spLocks/>
          </p:cNvSpPr>
          <p:nvPr/>
        </p:nvSpPr>
        <p:spPr>
          <a:xfrm>
            <a:off x="720000" y="173767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sr-Latn-RS" smtClean="0"/>
              <a:t>Zakoni o obligacionim odnosima</a:t>
            </a:r>
            <a:endParaRPr lang="sr-Latn-RS" dirty="0"/>
          </a:p>
        </p:txBody>
      </p:sp>
      <p:sp>
        <p:nvSpPr>
          <p:cNvPr id="3" name="Google Shape;303;p29"/>
          <p:cNvSpPr txBox="1">
            <a:spLocks/>
          </p:cNvSpPr>
          <p:nvPr/>
        </p:nvSpPr>
        <p:spPr>
          <a:xfrm>
            <a:off x="720000" y="2292776"/>
            <a:ext cx="7704000" cy="3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1800" smtClean="0"/>
              <a:t>U Bosni i Hercegovini</a:t>
            </a:r>
            <a:endParaRPr lang="sr-Latn-RS" sz="1800" dirty="0">
              <a:solidFill>
                <a:schemeClr val="dk1"/>
              </a:solidFill>
            </a:endParaRPr>
          </a:p>
        </p:txBody>
      </p:sp>
      <p:graphicFrame>
        <p:nvGraphicFramePr>
          <p:cNvPr id="4" name="Google Shape;304;p29"/>
          <p:cNvGraphicFramePr/>
          <p:nvPr>
            <p:extLst>
              <p:ext uri="{D42A27DB-BD31-4B8C-83A1-F6EECF244321}">
                <p14:modId xmlns:p14="http://schemas.microsoft.com/office/powerpoint/2010/main" val="48450131"/>
              </p:ext>
            </p:extLst>
          </p:nvPr>
        </p:nvGraphicFramePr>
        <p:xfrm>
          <a:off x="720000" y="2842197"/>
          <a:ext cx="7704000" cy="30006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2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656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u="non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Brčko Distrikt</a:t>
                      </a:r>
                      <a:endParaRPr sz="2000" u="none" dirty="0">
                        <a:solidFill>
                          <a:schemeClr val="bg1">
                            <a:lumMod val="95000"/>
                          </a:schemeClr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2000" dirty="0" smtClean="0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Zakon o obligacionim</a:t>
                      </a:r>
                      <a:r>
                        <a:rPr lang="en" sz="2000" baseline="0" dirty="0" smtClean="0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 odnosima </a:t>
                      </a:r>
                      <a:r>
                        <a:rPr lang="en" sz="1000" baseline="0" dirty="0" smtClean="0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(Sl. </a:t>
                      </a:r>
                      <a:r>
                        <a:rPr lang="en-US" sz="1000" baseline="0" dirty="0" smtClean="0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l</a:t>
                      </a:r>
                      <a:r>
                        <a:rPr lang="en" sz="1000" baseline="0" dirty="0" smtClean="0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ist SFRJ br. 29/78, 39/85, 45/89, Odluka USJ 57/89)</a:t>
                      </a:r>
                      <a:endParaRPr sz="1000" dirty="0">
                        <a:solidFill>
                          <a:schemeClr val="dk1"/>
                        </a:solidFill>
                        <a:latin typeface="Atkinson Hyperlegible"/>
                        <a:ea typeface="Atkinson Hyperlegible"/>
                        <a:cs typeface="Atkinson Hyperlegible"/>
                        <a:sym typeface="Atkinson Hyperlegib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01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u="non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Republika Srpska</a:t>
                      </a:r>
                      <a:endParaRPr sz="2000" u="none" dirty="0">
                        <a:solidFill>
                          <a:schemeClr val="bg1">
                            <a:lumMod val="95000"/>
                          </a:schemeClr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sr-Latn-RS" sz="2000" dirty="0" smtClean="0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Zakon o obligacionim</a:t>
                      </a:r>
                      <a:r>
                        <a:rPr lang="sr-Latn-RS" sz="2000" baseline="0" dirty="0" smtClean="0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 odnosima </a:t>
                      </a:r>
                      <a:r>
                        <a:rPr lang="sr-Latn-RS" sz="1000" baseline="0" dirty="0" smtClean="0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(Sl. list SFRJ br. 29/78, 39/85, 45/89, Odluka USJ 57/89</a:t>
                      </a:r>
                      <a:r>
                        <a:rPr lang="en-US" sz="1000" baseline="0" dirty="0" smtClean="0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, Sl. </a:t>
                      </a:r>
                      <a:r>
                        <a:rPr lang="en-US" sz="1000" baseline="0" dirty="0" err="1" smtClean="0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glasnik</a:t>
                      </a:r>
                      <a:r>
                        <a:rPr lang="en-US" sz="1000" baseline="0" dirty="0" smtClean="0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 RS br. 17/93, 3/96, 37/01, 39/03 </a:t>
                      </a:r>
                      <a:r>
                        <a:rPr lang="en-US" sz="1000" baseline="0" dirty="0" err="1" smtClean="0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i</a:t>
                      </a:r>
                      <a:r>
                        <a:rPr lang="en-US" sz="1000" baseline="0" dirty="0" smtClean="0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 74/04</a:t>
                      </a:r>
                      <a:r>
                        <a:rPr lang="sr-Latn-RS" sz="1000" baseline="0" dirty="0" smtClean="0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)</a:t>
                      </a:r>
                      <a:endParaRPr lang="sr-Latn-RS" sz="1000" dirty="0">
                        <a:solidFill>
                          <a:schemeClr val="dk1"/>
                        </a:solidFill>
                        <a:latin typeface="Atkinson Hyperlegible"/>
                        <a:ea typeface="Atkinson Hyperlegible"/>
                        <a:cs typeface="Atkinson Hyperlegible"/>
                        <a:sym typeface="Atkinson Hyperlegib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201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u="none" dirty="0" smtClean="0">
                          <a:solidFill>
                            <a:schemeClr val="lt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Federacija BiH</a:t>
                      </a:r>
                      <a:endParaRPr sz="2000" u="none" dirty="0">
                        <a:solidFill>
                          <a:schemeClr val="lt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sr-Latn-RS" sz="2000" dirty="0" smtClean="0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Zakon o obligacionim</a:t>
                      </a:r>
                      <a:r>
                        <a:rPr lang="sr-Latn-RS" sz="2000" baseline="0" dirty="0" smtClean="0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 odnosima </a:t>
                      </a:r>
                      <a:r>
                        <a:rPr lang="sr-Latn-RS" sz="1000" baseline="0" dirty="0" smtClean="0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(Sl. list SFRJ br. 29/78, 39/85, 45/89, Odluka USJ 57/89</a:t>
                      </a:r>
                      <a:r>
                        <a:rPr lang="en-US" sz="1000" baseline="0" dirty="0" smtClean="0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, Sl. list </a:t>
                      </a:r>
                      <a:r>
                        <a:rPr lang="en-US" sz="1000" baseline="0" dirty="0" err="1" smtClean="0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RBiH</a:t>
                      </a:r>
                      <a:r>
                        <a:rPr lang="en-US" sz="1000" baseline="0" dirty="0" smtClean="0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 br. 2/92, 13/93, 13/94, Sl. </a:t>
                      </a:r>
                      <a:r>
                        <a:rPr lang="en-US" sz="1000" baseline="0" dirty="0" err="1" smtClean="0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Novine</a:t>
                      </a:r>
                      <a:r>
                        <a:rPr lang="en-US" sz="1000" baseline="0" dirty="0" smtClean="0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FBiH</a:t>
                      </a:r>
                      <a:r>
                        <a:rPr lang="en-US" sz="1000" baseline="0" dirty="0" smtClean="0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 br. 29/03</a:t>
                      </a:r>
                      <a:r>
                        <a:rPr lang="sr-Latn-RS" sz="1000" baseline="0" dirty="0" smtClean="0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)</a:t>
                      </a:r>
                      <a:endParaRPr lang="sr-Latn-RS" sz="1000" dirty="0">
                        <a:solidFill>
                          <a:schemeClr val="dk1"/>
                        </a:solidFill>
                        <a:latin typeface="Atkinson Hyperlegible"/>
                        <a:ea typeface="Atkinson Hyperlegible"/>
                        <a:cs typeface="Atkinson Hyperlegible"/>
                        <a:sym typeface="Atkinson Hyperlegib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000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1649624"/>
            <a:ext cx="7886700" cy="959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Uslovi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za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oslobođenje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od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odgovornosti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kumulativni</a:t>
            </a: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:</a:t>
            </a: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45687" y="2792832"/>
            <a:ext cx="8497229" cy="3598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Nastupanje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novih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okolnosti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nakon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zaključenja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ugovora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</a:p>
          <a:p>
            <a:pPr algn="just">
              <a:defRPr/>
            </a:pP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Promjenjene</a:t>
            </a:r>
            <a:r>
              <a:rPr lang="en-US" sz="1800" dirty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okolnosti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koje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ugovorna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strana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nije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bila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dužna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uzeti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u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obzir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u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vrijeme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zaključenja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ugovora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</a:p>
          <a:p>
            <a:pPr algn="just">
              <a:defRPr/>
            </a:pP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Da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su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promjenjene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okolnosti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dovele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do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otežanog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ispunjenja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obaveze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ili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nemogućnosti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ostvarenja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svrhe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ugovora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, u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mjeri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da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ugovor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očigledno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ne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odgovara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očekivanjima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ugovorača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ili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bi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prema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opštem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mišljenju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bilo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nepravično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održati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ga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snazi</a:t>
            </a:r>
            <a:r>
              <a:rPr lang="sr-Cyrl-R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endParaRPr lang="en-US" sz="1800" dirty="0" smtClean="0">
              <a:solidFill>
                <a:sysClr val="windowText" lastClr="000000"/>
              </a:solidFill>
              <a:latin typeface="Calibri Light" panose="020F0302020204030204"/>
              <a:sym typeface="Arial"/>
            </a:endParaRPr>
          </a:p>
          <a:p>
            <a:pPr algn="just">
              <a:defRPr/>
            </a:pP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Da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promjenjene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okolnosti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strana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koja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se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njih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poziva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nije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mogla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izbjeći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ili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savladati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</a:p>
          <a:p>
            <a:pPr algn="just">
              <a:defRPr/>
            </a:pP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Da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ugovorna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obaveza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nije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ispunjena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, a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ispunjenje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je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bilo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moguće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</a:p>
          <a:p>
            <a:pPr algn="just">
              <a:defRPr/>
            </a:pP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Da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strana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koja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se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poziva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promjenjene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okolnosti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izjavi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da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raskida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ugovor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i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da je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taj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zahtjev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sud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usvojio</a:t>
            </a:r>
            <a:endParaRPr lang="sr-Latn-RS" sz="1800" dirty="0">
              <a:solidFill>
                <a:srgbClr val="FF0000"/>
              </a:solidFill>
              <a:latin typeface="Calibri Light" panose="020F030202020403020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95944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42;p32"/>
          <p:cNvGrpSpPr/>
          <p:nvPr/>
        </p:nvGrpSpPr>
        <p:grpSpPr>
          <a:xfrm>
            <a:off x="457200" y="2639835"/>
            <a:ext cx="4793700" cy="3092803"/>
            <a:chOff x="457200" y="1305025"/>
            <a:chExt cx="4793700" cy="3092803"/>
          </a:xfrm>
        </p:grpSpPr>
        <p:sp>
          <p:nvSpPr>
            <p:cNvPr id="3" name="Google Shape;843;p32"/>
            <p:cNvSpPr/>
            <p:nvPr/>
          </p:nvSpPr>
          <p:spPr>
            <a:xfrm rot="10800000">
              <a:off x="457200" y="1305025"/>
              <a:ext cx="4793700" cy="845400"/>
            </a:xfrm>
            <a:prstGeom prst="trapezoid">
              <a:avLst>
                <a:gd name="adj" fmla="val 55539"/>
              </a:avLst>
            </a:prstGeom>
            <a:solidFill>
              <a:srgbClr val="001B5C">
                <a:lumMod val="25000"/>
                <a:lumOff val="7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844;p32"/>
            <p:cNvSpPr/>
            <p:nvPr/>
          </p:nvSpPr>
          <p:spPr>
            <a:xfrm rot="10800000">
              <a:off x="1099812" y="2349125"/>
              <a:ext cx="3508500" cy="845400"/>
            </a:xfrm>
            <a:prstGeom prst="trapezoid">
              <a:avLst>
                <a:gd name="adj" fmla="val 56632"/>
              </a:avLst>
            </a:prstGeom>
            <a:solidFill>
              <a:srgbClr val="001B5C">
                <a:lumMod val="50000"/>
                <a:lumOff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845;p32"/>
            <p:cNvSpPr/>
            <p:nvPr/>
          </p:nvSpPr>
          <p:spPr>
            <a:xfrm rot="10800000">
              <a:off x="1663335" y="3393223"/>
              <a:ext cx="2420983" cy="1004605"/>
            </a:xfrm>
            <a:prstGeom prst="trapezoid">
              <a:avLst>
                <a:gd name="adj" fmla="val 56281"/>
              </a:avLst>
            </a:prstGeom>
            <a:solidFill>
              <a:srgbClr val="001B5C">
                <a:lumMod val="75000"/>
                <a:lumOff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846;p32"/>
          <p:cNvSpPr txBox="1"/>
          <p:nvPr/>
        </p:nvSpPr>
        <p:spPr>
          <a:xfrm>
            <a:off x="984069" y="2753535"/>
            <a:ext cx="376128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b="1" kern="0" dirty="0" smtClea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Prirodni događaji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sr-Latn-RS" kern="0" dirty="0" smtClea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</a:t>
            </a:r>
            <a:r>
              <a:rPr lang="en" kern="0" dirty="0" smtClea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oplave, suše, zemljotresi…</a:t>
            </a:r>
            <a:endParaRPr kern="0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" name="Google Shape;847;p32"/>
          <p:cNvSpPr txBox="1"/>
          <p:nvPr/>
        </p:nvSpPr>
        <p:spPr>
          <a:xfrm>
            <a:off x="1463040" y="3683934"/>
            <a:ext cx="2806477" cy="73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b="1" kern="0" dirty="0" smtClea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Ekonomske pojave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" kern="0" dirty="0" smtClea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Veliki pad ili rast cijena</a:t>
            </a:r>
            <a:endParaRPr kern="0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8" name="Google Shape;848;p32"/>
          <p:cNvCxnSpPr>
            <a:stCxn id="5" idx="0"/>
            <a:endCxn id="10" idx="4"/>
          </p:cNvCxnSpPr>
          <p:nvPr/>
        </p:nvCxnSpPr>
        <p:spPr>
          <a:xfrm rot="5400000" flipH="1" flipV="1">
            <a:off x="4893498" y="2822162"/>
            <a:ext cx="890803" cy="4930149"/>
          </a:xfrm>
          <a:prstGeom prst="bentConnector3">
            <a:avLst>
              <a:gd name="adj1" fmla="val -25662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9" name="Google Shape;850;p32"/>
          <p:cNvGrpSpPr/>
          <p:nvPr/>
        </p:nvGrpSpPr>
        <p:grpSpPr>
          <a:xfrm>
            <a:off x="6773853" y="1874740"/>
            <a:ext cx="2061000" cy="2967095"/>
            <a:chOff x="6773853" y="539930"/>
            <a:chExt cx="2061000" cy="2967095"/>
          </a:xfrm>
        </p:grpSpPr>
        <p:sp>
          <p:nvSpPr>
            <p:cNvPr id="10" name="Google Shape;849;p32"/>
            <p:cNvSpPr/>
            <p:nvPr/>
          </p:nvSpPr>
          <p:spPr>
            <a:xfrm>
              <a:off x="6921150" y="1825489"/>
              <a:ext cx="1765650" cy="168153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Rebus sic stantibus</a:t>
              </a:r>
              <a:endParaRPr kumimoji="0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" name="Google Shape;851;p32"/>
            <p:cNvSpPr txBox="1"/>
            <p:nvPr/>
          </p:nvSpPr>
          <p:spPr>
            <a:xfrm>
              <a:off x="6773853" y="539930"/>
              <a:ext cx="2061000" cy="1235052"/>
            </a:xfrm>
            <a:prstGeom prst="rect">
              <a:avLst/>
            </a:prstGeom>
            <a:solidFill>
              <a:srgbClr val="001B5C">
                <a:lumMod val="25000"/>
                <a:lumOff val="75000"/>
                <a:alpha val="12549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Kada naročito može biti primjenjena klauzula</a:t>
              </a:r>
              <a:endPara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" name="Google Shape;852;p32"/>
          <p:cNvSpPr/>
          <p:nvPr/>
        </p:nvSpPr>
        <p:spPr>
          <a:xfrm>
            <a:off x="5640738" y="2764924"/>
            <a:ext cx="595200" cy="595200"/>
          </a:xfrm>
          <a:prstGeom prst="ellipse">
            <a:avLst/>
          </a:prstGeom>
          <a:solidFill>
            <a:srgbClr val="001B5C">
              <a:lumMod val="25000"/>
              <a:lumOff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" name="Google Shape;853;p32"/>
          <p:cNvSpPr/>
          <p:nvPr/>
        </p:nvSpPr>
        <p:spPr>
          <a:xfrm>
            <a:off x="5640738" y="3803324"/>
            <a:ext cx="595200" cy="595200"/>
          </a:xfrm>
          <a:prstGeom prst="ellipse">
            <a:avLst/>
          </a:prstGeom>
          <a:solidFill>
            <a:srgbClr val="001B5C">
              <a:lumMod val="50000"/>
              <a:lumOff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" name="Google Shape;854;p32"/>
          <p:cNvSpPr/>
          <p:nvPr/>
        </p:nvSpPr>
        <p:spPr>
          <a:xfrm>
            <a:off x="5640738" y="4946232"/>
            <a:ext cx="595200" cy="595200"/>
          </a:xfrm>
          <a:prstGeom prst="ellipse">
            <a:avLst/>
          </a:prstGeom>
          <a:solidFill>
            <a:srgbClr val="001B5C">
              <a:lumMod val="75000"/>
              <a:lumOff val="2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15" name="Google Shape;876;p32"/>
          <p:cNvCxnSpPr>
            <a:stCxn id="3" idx="1"/>
            <a:endCxn id="12" idx="2"/>
          </p:cNvCxnSpPr>
          <p:nvPr/>
        </p:nvCxnSpPr>
        <p:spPr>
          <a:xfrm>
            <a:off x="5016137" y="3062535"/>
            <a:ext cx="6246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6" name="Google Shape;877;p32"/>
          <p:cNvCxnSpPr>
            <a:stCxn id="4" idx="1"/>
            <a:endCxn id="13" idx="2"/>
          </p:cNvCxnSpPr>
          <p:nvPr/>
        </p:nvCxnSpPr>
        <p:spPr>
          <a:xfrm rot="10800000" flipH="1">
            <a:off x="4368928" y="4100935"/>
            <a:ext cx="1271700" cy="57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7" name="Google Shape;878;p32"/>
          <p:cNvCxnSpPr/>
          <p:nvPr/>
        </p:nvCxnSpPr>
        <p:spPr>
          <a:xfrm>
            <a:off x="3962400" y="5264534"/>
            <a:ext cx="1678228" cy="1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8" name="Google Shape;879;p32"/>
          <p:cNvSpPr txBox="1"/>
          <p:nvPr/>
        </p:nvSpPr>
        <p:spPr>
          <a:xfrm>
            <a:off x="1985560" y="4632235"/>
            <a:ext cx="1898468" cy="1152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b="1" kern="0" dirty="0" smtClea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Upravne mjere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kern="0" dirty="0" smtClea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Ograničenja prometa, promjene sistema cijena, standarda</a:t>
            </a:r>
            <a:r>
              <a:rPr lang="en" sz="1400" b="1" kern="0" dirty="0" smtClea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…</a:t>
            </a:r>
            <a:endParaRPr sz="1400" b="1" kern="0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9" name="Google Shape;12096;p66"/>
          <p:cNvGrpSpPr/>
          <p:nvPr/>
        </p:nvGrpSpPr>
        <p:grpSpPr>
          <a:xfrm>
            <a:off x="5762951" y="3918953"/>
            <a:ext cx="353631" cy="354395"/>
            <a:chOff x="2280029" y="1970604"/>
            <a:chExt cx="353631" cy="354395"/>
          </a:xfrm>
          <a:solidFill>
            <a:srgbClr val="FFFFFF"/>
          </a:solidFill>
        </p:grpSpPr>
        <p:sp>
          <p:nvSpPr>
            <p:cNvPr id="20" name="Google Shape;12097;p66"/>
            <p:cNvSpPr/>
            <p:nvPr/>
          </p:nvSpPr>
          <p:spPr>
            <a:xfrm>
              <a:off x="2309981" y="2069086"/>
              <a:ext cx="323679" cy="255913"/>
            </a:xfrm>
            <a:custGeom>
              <a:avLst/>
              <a:gdLst/>
              <a:ahLst/>
              <a:cxnLst/>
              <a:rect l="l" t="t" r="r" b="b"/>
              <a:pathLst>
                <a:path w="10169" h="8040" extrusionOk="0">
                  <a:moveTo>
                    <a:pt x="9473" y="0"/>
                  </a:moveTo>
                  <a:cubicBezTo>
                    <a:pt x="9451" y="0"/>
                    <a:pt x="9428" y="5"/>
                    <a:pt x="9406" y="14"/>
                  </a:cubicBezTo>
                  <a:cubicBezTo>
                    <a:pt x="9335" y="62"/>
                    <a:pt x="9287" y="157"/>
                    <a:pt x="9335" y="240"/>
                  </a:cubicBezTo>
                  <a:cubicBezTo>
                    <a:pt x="9656" y="943"/>
                    <a:pt x="9835" y="1705"/>
                    <a:pt x="9835" y="2491"/>
                  </a:cubicBezTo>
                  <a:cubicBezTo>
                    <a:pt x="9835" y="3884"/>
                    <a:pt x="9287" y="5193"/>
                    <a:pt x="8299" y="6194"/>
                  </a:cubicBezTo>
                  <a:cubicBezTo>
                    <a:pt x="7323" y="7182"/>
                    <a:pt x="6001" y="7729"/>
                    <a:pt x="4596" y="7729"/>
                  </a:cubicBezTo>
                  <a:cubicBezTo>
                    <a:pt x="3763" y="7729"/>
                    <a:pt x="2977" y="7539"/>
                    <a:pt x="2251" y="7158"/>
                  </a:cubicBezTo>
                  <a:cubicBezTo>
                    <a:pt x="1632" y="6848"/>
                    <a:pt x="1084" y="6420"/>
                    <a:pt x="620" y="5896"/>
                  </a:cubicBezTo>
                  <a:lnTo>
                    <a:pt x="620" y="5896"/>
                  </a:lnTo>
                  <a:lnTo>
                    <a:pt x="1263" y="6110"/>
                  </a:lnTo>
                  <a:cubicBezTo>
                    <a:pt x="1279" y="6114"/>
                    <a:pt x="1295" y="6116"/>
                    <a:pt x="1311" y="6116"/>
                  </a:cubicBezTo>
                  <a:cubicBezTo>
                    <a:pt x="1385" y="6116"/>
                    <a:pt x="1447" y="6072"/>
                    <a:pt x="1477" y="6003"/>
                  </a:cubicBezTo>
                  <a:cubicBezTo>
                    <a:pt x="1501" y="5908"/>
                    <a:pt x="1453" y="5824"/>
                    <a:pt x="1370" y="5789"/>
                  </a:cubicBezTo>
                  <a:lnTo>
                    <a:pt x="203" y="5408"/>
                  </a:lnTo>
                  <a:cubicBezTo>
                    <a:pt x="187" y="5405"/>
                    <a:pt x="171" y="5403"/>
                    <a:pt x="156" y="5403"/>
                  </a:cubicBezTo>
                  <a:cubicBezTo>
                    <a:pt x="114" y="5403"/>
                    <a:pt x="77" y="5414"/>
                    <a:pt x="60" y="5432"/>
                  </a:cubicBezTo>
                  <a:cubicBezTo>
                    <a:pt x="12" y="5467"/>
                    <a:pt x="0" y="5527"/>
                    <a:pt x="0" y="5586"/>
                  </a:cubicBezTo>
                  <a:lnTo>
                    <a:pt x="191" y="6944"/>
                  </a:lnTo>
                  <a:cubicBezTo>
                    <a:pt x="203" y="7015"/>
                    <a:pt x="262" y="7075"/>
                    <a:pt x="358" y="7075"/>
                  </a:cubicBezTo>
                  <a:lnTo>
                    <a:pt x="381" y="7075"/>
                  </a:lnTo>
                  <a:cubicBezTo>
                    <a:pt x="477" y="7063"/>
                    <a:pt x="536" y="6979"/>
                    <a:pt x="524" y="6896"/>
                  </a:cubicBezTo>
                  <a:lnTo>
                    <a:pt x="417" y="6134"/>
                  </a:lnTo>
                  <a:lnTo>
                    <a:pt x="417" y="6134"/>
                  </a:lnTo>
                  <a:cubicBezTo>
                    <a:pt x="893" y="6670"/>
                    <a:pt x="1453" y="7122"/>
                    <a:pt x="2096" y="7444"/>
                  </a:cubicBezTo>
                  <a:cubicBezTo>
                    <a:pt x="2870" y="7849"/>
                    <a:pt x="3715" y="8039"/>
                    <a:pt x="4596" y="8039"/>
                  </a:cubicBezTo>
                  <a:cubicBezTo>
                    <a:pt x="6085" y="8039"/>
                    <a:pt x="7490" y="7456"/>
                    <a:pt x="8525" y="6420"/>
                  </a:cubicBezTo>
                  <a:cubicBezTo>
                    <a:pt x="9585" y="5360"/>
                    <a:pt x="10145" y="3979"/>
                    <a:pt x="10145" y="2491"/>
                  </a:cubicBezTo>
                  <a:cubicBezTo>
                    <a:pt x="10168" y="1645"/>
                    <a:pt x="9990" y="836"/>
                    <a:pt x="9633" y="98"/>
                  </a:cubicBezTo>
                  <a:cubicBezTo>
                    <a:pt x="9597" y="36"/>
                    <a:pt x="9536" y="0"/>
                    <a:pt x="94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2098;p66"/>
            <p:cNvSpPr/>
            <p:nvPr/>
          </p:nvSpPr>
          <p:spPr>
            <a:xfrm>
              <a:off x="2280029" y="1970604"/>
              <a:ext cx="322565" cy="255468"/>
            </a:xfrm>
            <a:custGeom>
              <a:avLst/>
              <a:gdLst/>
              <a:ahLst/>
              <a:cxnLst/>
              <a:rect l="l" t="t" r="r" b="b"/>
              <a:pathLst>
                <a:path w="10134" h="8026" extrusionOk="0">
                  <a:moveTo>
                    <a:pt x="5549" y="1"/>
                  </a:moveTo>
                  <a:cubicBezTo>
                    <a:pt x="4061" y="1"/>
                    <a:pt x="2668" y="584"/>
                    <a:pt x="1620" y="1620"/>
                  </a:cubicBezTo>
                  <a:cubicBezTo>
                    <a:pt x="572" y="2680"/>
                    <a:pt x="1" y="4061"/>
                    <a:pt x="1" y="5549"/>
                  </a:cubicBezTo>
                  <a:cubicBezTo>
                    <a:pt x="1" y="6382"/>
                    <a:pt x="179" y="7192"/>
                    <a:pt x="537" y="7930"/>
                  </a:cubicBezTo>
                  <a:cubicBezTo>
                    <a:pt x="572" y="7990"/>
                    <a:pt x="632" y="8026"/>
                    <a:pt x="691" y="8026"/>
                  </a:cubicBezTo>
                  <a:cubicBezTo>
                    <a:pt x="715" y="8026"/>
                    <a:pt x="727" y="8026"/>
                    <a:pt x="763" y="8002"/>
                  </a:cubicBezTo>
                  <a:cubicBezTo>
                    <a:pt x="834" y="7966"/>
                    <a:pt x="882" y="7871"/>
                    <a:pt x="834" y="7787"/>
                  </a:cubicBezTo>
                  <a:cubicBezTo>
                    <a:pt x="513" y="7085"/>
                    <a:pt x="334" y="6323"/>
                    <a:pt x="334" y="5537"/>
                  </a:cubicBezTo>
                  <a:cubicBezTo>
                    <a:pt x="334" y="4132"/>
                    <a:pt x="882" y="2822"/>
                    <a:pt x="1858" y="1834"/>
                  </a:cubicBezTo>
                  <a:cubicBezTo>
                    <a:pt x="2846" y="834"/>
                    <a:pt x="4168" y="298"/>
                    <a:pt x="5573" y="298"/>
                  </a:cubicBezTo>
                  <a:cubicBezTo>
                    <a:pt x="7097" y="298"/>
                    <a:pt x="8550" y="965"/>
                    <a:pt x="9538" y="2132"/>
                  </a:cubicBezTo>
                  <a:lnTo>
                    <a:pt x="8907" y="1918"/>
                  </a:lnTo>
                  <a:cubicBezTo>
                    <a:pt x="8890" y="1913"/>
                    <a:pt x="8874" y="1911"/>
                    <a:pt x="8858" y="1911"/>
                  </a:cubicBezTo>
                  <a:cubicBezTo>
                    <a:pt x="8784" y="1911"/>
                    <a:pt x="8722" y="1956"/>
                    <a:pt x="8692" y="2025"/>
                  </a:cubicBezTo>
                  <a:cubicBezTo>
                    <a:pt x="8669" y="2120"/>
                    <a:pt x="8704" y="2203"/>
                    <a:pt x="8800" y="2227"/>
                  </a:cubicBezTo>
                  <a:lnTo>
                    <a:pt x="9955" y="2620"/>
                  </a:lnTo>
                  <a:cubicBezTo>
                    <a:pt x="9978" y="2620"/>
                    <a:pt x="9990" y="2632"/>
                    <a:pt x="10002" y="2632"/>
                  </a:cubicBezTo>
                  <a:cubicBezTo>
                    <a:pt x="10050" y="2632"/>
                    <a:pt x="10074" y="2620"/>
                    <a:pt x="10109" y="2596"/>
                  </a:cubicBezTo>
                  <a:cubicBezTo>
                    <a:pt x="10121" y="2572"/>
                    <a:pt x="10133" y="2513"/>
                    <a:pt x="10133" y="2453"/>
                  </a:cubicBezTo>
                  <a:lnTo>
                    <a:pt x="9943" y="1108"/>
                  </a:lnTo>
                  <a:cubicBezTo>
                    <a:pt x="9932" y="1021"/>
                    <a:pt x="9871" y="964"/>
                    <a:pt x="9788" y="964"/>
                  </a:cubicBezTo>
                  <a:cubicBezTo>
                    <a:pt x="9780" y="964"/>
                    <a:pt x="9772" y="964"/>
                    <a:pt x="9764" y="965"/>
                  </a:cubicBezTo>
                  <a:cubicBezTo>
                    <a:pt x="9681" y="989"/>
                    <a:pt x="9621" y="1060"/>
                    <a:pt x="9633" y="1144"/>
                  </a:cubicBezTo>
                  <a:lnTo>
                    <a:pt x="9740" y="1906"/>
                  </a:lnTo>
                  <a:cubicBezTo>
                    <a:pt x="8681" y="703"/>
                    <a:pt x="7157" y="1"/>
                    <a:pt x="5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2099;p66"/>
            <p:cNvSpPr/>
            <p:nvPr/>
          </p:nvSpPr>
          <p:spPr>
            <a:xfrm>
              <a:off x="2411169" y="2064598"/>
              <a:ext cx="17093" cy="26928"/>
            </a:xfrm>
            <a:custGeom>
              <a:avLst/>
              <a:gdLst/>
              <a:ahLst/>
              <a:cxnLst/>
              <a:rect l="l" t="t" r="r" b="b"/>
              <a:pathLst>
                <a:path w="537" h="846" extrusionOk="0">
                  <a:moveTo>
                    <a:pt x="358" y="0"/>
                  </a:moveTo>
                  <a:cubicBezTo>
                    <a:pt x="274" y="0"/>
                    <a:pt x="191" y="72"/>
                    <a:pt x="191" y="155"/>
                  </a:cubicBezTo>
                  <a:lnTo>
                    <a:pt x="191" y="453"/>
                  </a:lnTo>
                  <a:lnTo>
                    <a:pt x="72" y="572"/>
                  </a:lnTo>
                  <a:cubicBezTo>
                    <a:pt x="12" y="631"/>
                    <a:pt x="0" y="739"/>
                    <a:pt x="72" y="798"/>
                  </a:cubicBezTo>
                  <a:cubicBezTo>
                    <a:pt x="108" y="834"/>
                    <a:pt x="155" y="846"/>
                    <a:pt x="191" y="846"/>
                  </a:cubicBezTo>
                  <a:cubicBezTo>
                    <a:pt x="239" y="846"/>
                    <a:pt x="274" y="834"/>
                    <a:pt x="310" y="798"/>
                  </a:cubicBezTo>
                  <a:lnTo>
                    <a:pt x="489" y="631"/>
                  </a:lnTo>
                  <a:cubicBezTo>
                    <a:pt x="524" y="608"/>
                    <a:pt x="536" y="560"/>
                    <a:pt x="536" y="512"/>
                  </a:cubicBezTo>
                  <a:lnTo>
                    <a:pt x="524" y="155"/>
                  </a:lnTo>
                  <a:cubicBezTo>
                    <a:pt x="524" y="72"/>
                    <a:pt x="453" y="0"/>
                    <a:pt x="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2100;p66"/>
            <p:cNvSpPr/>
            <p:nvPr/>
          </p:nvSpPr>
          <p:spPr>
            <a:xfrm>
              <a:off x="2323254" y="2017458"/>
              <a:ext cx="267213" cy="264316"/>
            </a:xfrm>
            <a:custGeom>
              <a:avLst/>
              <a:gdLst/>
              <a:ahLst/>
              <a:cxnLst/>
              <a:rect l="l" t="t" r="r" b="b"/>
              <a:pathLst>
                <a:path w="8395" h="8304" extrusionOk="0">
                  <a:moveTo>
                    <a:pt x="2739" y="3125"/>
                  </a:moveTo>
                  <a:lnTo>
                    <a:pt x="2965" y="3160"/>
                  </a:lnTo>
                  <a:lnTo>
                    <a:pt x="3060" y="3160"/>
                  </a:lnTo>
                  <a:lnTo>
                    <a:pt x="2905" y="3529"/>
                  </a:lnTo>
                  <a:lnTo>
                    <a:pt x="2620" y="3458"/>
                  </a:lnTo>
                  <a:lnTo>
                    <a:pt x="2739" y="3125"/>
                  </a:lnTo>
                  <a:close/>
                  <a:moveTo>
                    <a:pt x="3834" y="3041"/>
                  </a:moveTo>
                  <a:lnTo>
                    <a:pt x="4167" y="3446"/>
                  </a:lnTo>
                  <a:lnTo>
                    <a:pt x="4120" y="3541"/>
                  </a:lnTo>
                  <a:cubicBezTo>
                    <a:pt x="4096" y="3636"/>
                    <a:pt x="4132" y="3720"/>
                    <a:pt x="4227" y="3756"/>
                  </a:cubicBezTo>
                  <a:cubicBezTo>
                    <a:pt x="4239" y="3756"/>
                    <a:pt x="4251" y="3767"/>
                    <a:pt x="4286" y="3767"/>
                  </a:cubicBezTo>
                  <a:cubicBezTo>
                    <a:pt x="4358" y="3767"/>
                    <a:pt x="4417" y="3720"/>
                    <a:pt x="4429" y="3660"/>
                  </a:cubicBezTo>
                  <a:lnTo>
                    <a:pt x="4477" y="3541"/>
                  </a:lnTo>
                  <a:cubicBezTo>
                    <a:pt x="4501" y="3446"/>
                    <a:pt x="4489" y="3339"/>
                    <a:pt x="4429" y="3267"/>
                  </a:cubicBezTo>
                  <a:lnTo>
                    <a:pt x="4346" y="3160"/>
                  </a:lnTo>
                  <a:lnTo>
                    <a:pt x="4620" y="3386"/>
                  </a:lnTo>
                  <a:cubicBezTo>
                    <a:pt x="4649" y="3401"/>
                    <a:pt x="4683" y="3411"/>
                    <a:pt x="4719" y="3411"/>
                  </a:cubicBezTo>
                  <a:cubicBezTo>
                    <a:pt x="4741" y="3411"/>
                    <a:pt x="4764" y="3407"/>
                    <a:pt x="4787" y="3398"/>
                  </a:cubicBezTo>
                  <a:lnTo>
                    <a:pt x="5001" y="3303"/>
                  </a:lnTo>
                  <a:lnTo>
                    <a:pt x="5132" y="3458"/>
                  </a:lnTo>
                  <a:cubicBezTo>
                    <a:pt x="5156" y="3506"/>
                    <a:pt x="5215" y="3517"/>
                    <a:pt x="5263" y="3517"/>
                  </a:cubicBezTo>
                  <a:lnTo>
                    <a:pt x="5668" y="3482"/>
                  </a:lnTo>
                  <a:lnTo>
                    <a:pt x="5679" y="3565"/>
                  </a:lnTo>
                  <a:cubicBezTo>
                    <a:pt x="5703" y="3601"/>
                    <a:pt x="5668" y="3636"/>
                    <a:pt x="5668" y="3648"/>
                  </a:cubicBezTo>
                  <a:cubicBezTo>
                    <a:pt x="5656" y="3660"/>
                    <a:pt x="5620" y="3696"/>
                    <a:pt x="5596" y="3696"/>
                  </a:cubicBezTo>
                  <a:lnTo>
                    <a:pt x="4894" y="3756"/>
                  </a:lnTo>
                  <a:cubicBezTo>
                    <a:pt x="4798" y="3756"/>
                    <a:pt x="4727" y="3815"/>
                    <a:pt x="4679" y="3875"/>
                  </a:cubicBezTo>
                  <a:cubicBezTo>
                    <a:pt x="4656" y="3934"/>
                    <a:pt x="4620" y="3994"/>
                    <a:pt x="4644" y="4053"/>
                  </a:cubicBezTo>
                  <a:lnTo>
                    <a:pt x="4179" y="3898"/>
                  </a:lnTo>
                  <a:cubicBezTo>
                    <a:pt x="4167" y="3898"/>
                    <a:pt x="4167" y="3887"/>
                    <a:pt x="4144" y="3875"/>
                  </a:cubicBezTo>
                  <a:cubicBezTo>
                    <a:pt x="4120" y="3696"/>
                    <a:pt x="3965" y="3577"/>
                    <a:pt x="3798" y="3577"/>
                  </a:cubicBezTo>
                  <a:lnTo>
                    <a:pt x="3774" y="3577"/>
                  </a:lnTo>
                  <a:lnTo>
                    <a:pt x="3274" y="3589"/>
                  </a:lnTo>
                  <a:lnTo>
                    <a:pt x="3393" y="3220"/>
                  </a:lnTo>
                  <a:cubicBezTo>
                    <a:pt x="3405" y="3184"/>
                    <a:pt x="3441" y="3172"/>
                    <a:pt x="3465" y="3160"/>
                  </a:cubicBezTo>
                  <a:lnTo>
                    <a:pt x="3834" y="3041"/>
                  </a:lnTo>
                  <a:close/>
                  <a:moveTo>
                    <a:pt x="7596" y="3601"/>
                  </a:moveTo>
                  <a:cubicBezTo>
                    <a:pt x="7620" y="3601"/>
                    <a:pt x="7656" y="3601"/>
                    <a:pt x="7692" y="3636"/>
                  </a:cubicBezTo>
                  <a:lnTo>
                    <a:pt x="8025" y="3958"/>
                  </a:lnTo>
                  <a:lnTo>
                    <a:pt x="8025" y="4256"/>
                  </a:lnTo>
                  <a:cubicBezTo>
                    <a:pt x="7977" y="5232"/>
                    <a:pt x="7584" y="6137"/>
                    <a:pt x="6906" y="6815"/>
                  </a:cubicBezTo>
                  <a:cubicBezTo>
                    <a:pt x="6799" y="6923"/>
                    <a:pt x="6692" y="7030"/>
                    <a:pt x="6572" y="7113"/>
                  </a:cubicBezTo>
                  <a:cubicBezTo>
                    <a:pt x="6632" y="7030"/>
                    <a:pt x="6680" y="6935"/>
                    <a:pt x="6727" y="6851"/>
                  </a:cubicBezTo>
                  <a:lnTo>
                    <a:pt x="7465" y="5125"/>
                  </a:lnTo>
                  <a:cubicBezTo>
                    <a:pt x="7501" y="5065"/>
                    <a:pt x="7489" y="5006"/>
                    <a:pt x="7454" y="4958"/>
                  </a:cubicBezTo>
                  <a:cubicBezTo>
                    <a:pt x="7418" y="4910"/>
                    <a:pt x="7358" y="4887"/>
                    <a:pt x="7299" y="4887"/>
                  </a:cubicBezTo>
                  <a:lnTo>
                    <a:pt x="7227" y="4887"/>
                  </a:lnTo>
                  <a:lnTo>
                    <a:pt x="7632" y="4077"/>
                  </a:lnTo>
                  <a:cubicBezTo>
                    <a:pt x="7704" y="3946"/>
                    <a:pt x="7668" y="3779"/>
                    <a:pt x="7525" y="3696"/>
                  </a:cubicBezTo>
                  <a:lnTo>
                    <a:pt x="7501" y="3660"/>
                  </a:lnTo>
                  <a:lnTo>
                    <a:pt x="7513" y="3648"/>
                  </a:lnTo>
                  <a:cubicBezTo>
                    <a:pt x="7537" y="3601"/>
                    <a:pt x="7573" y="3601"/>
                    <a:pt x="7596" y="3601"/>
                  </a:cubicBezTo>
                  <a:close/>
                  <a:moveTo>
                    <a:pt x="4239" y="1"/>
                  </a:moveTo>
                  <a:cubicBezTo>
                    <a:pt x="4176" y="1"/>
                    <a:pt x="4112" y="2"/>
                    <a:pt x="4048" y="5"/>
                  </a:cubicBezTo>
                  <a:cubicBezTo>
                    <a:pt x="3001" y="41"/>
                    <a:pt x="2000" y="481"/>
                    <a:pt x="1262" y="1220"/>
                  </a:cubicBezTo>
                  <a:cubicBezTo>
                    <a:pt x="512" y="1970"/>
                    <a:pt x="84" y="2946"/>
                    <a:pt x="36" y="4006"/>
                  </a:cubicBezTo>
                  <a:cubicBezTo>
                    <a:pt x="0" y="5041"/>
                    <a:pt x="334" y="6053"/>
                    <a:pt x="1012" y="6863"/>
                  </a:cubicBezTo>
                  <a:cubicBezTo>
                    <a:pt x="1036" y="6911"/>
                    <a:pt x="1084" y="6923"/>
                    <a:pt x="1131" y="6923"/>
                  </a:cubicBezTo>
                  <a:cubicBezTo>
                    <a:pt x="1155" y="6923"/>
                    <a:pt x="1203" y="6911"/>
                    <a:pt x="1227" y="6875"/>
                  </a:cubicBezTo>
                  <a:cubicBezTo>
                    <a:pt x="1310" y="6815"/>
                    <a:pt x="1310" y="6708"/>
                    <a:pt x="1250" y="6649"/>
                  </a:cubicBezTo>
                  <a:cubicBezTo>
                    <a:pt x="631" y="5922"/>
                    <a:pt x="310" y="4982"/>
                    <a:pt x="357" y="4017"/>
                  </a:cubicBezTo>
                  <a:cubicBezTo>
                    <a:pt x="393" y="3053"/>
                    <a:pt x="786" y="2148"/>
                    <a:pt x="1465" y="1458"/>
                  </a:cubicBezTo>
                  <a:cubicBezTo>
                    <a:pt x="2155" y="779"/>
                    <a:pt x="3060" y="374"/>
                    <a:pt x="4025" y="338"/>
                  </a:cubicBezTo>
                  <a:cubicBezTo>
                    <a:pt x="4081" y="335"/>
                    <a:pt x="4137" y="334"/>
                    <a:pt x="4192" y="334"/>
                  </a:cubicBezTo>
                  <a:cubicBezTo>
                    <a:pt x="4358" y="334"/>
                    <a:pt x="4519" y="347"/>
                    <a:pt x="4679" y="374"/>
                  </a:cubicBezTo>
                  <a:lnTo>
                    <a:pt x="4906" y="636"/>
                  </a:lnTo>
                  <a:lnTo>
                    <a:pt x="4822" y="862"/>
                  </a:lnTo>
                  <a:lnTo>
                    <a:pt x="4679" y="624"/>
                  </a:lnTo>
                  <a:cubicBezTo>
                    <a:pt x="4656" y="577"/>
                    <a:pt x="4596" y="541"/>
                    <a:pt x="4536" y="541"/>
                  </a:cubicBezTo>
                  <a:lnTo>
                    <a:pt x="4001" y="541"/>
                  </a:lnTo>
                  <a:cubicBezTo>
                    <a:pt x="3941" y="541"/>
                    <a:pt x="3882" y="565"/>
                    <a:pt x="3858" y="624"/>
                  </a:cubicBezTo>
                  <a:lnTo>
                    <a:pt x="3477" y="1327"/>
                  </a:lnTo>
                  <a:cubicBezTo>
                    <a:pt x="3441" y="1410"/>
                    <a:pt x="3441" y="1529"/>
                    <a:pt x="3477" y="1624"/>
                  </a:cubicBezTo>
                  <a:cubicBezTo>
                    <a:pt x="3524" y="1708"/>
                    <a:pt x="3632" y="1767"/>
                    <a:pt x="3739" y="1791"/>
                  </a:cubicBezTo>
                  <a:lnTo>
                    <a:pt x="4036" y="1815"/>
                  </a:lnTo>
                  <a:cubicBezTo>
                    <a:pt x="4096" y="1815"/>
                    <a:pt x="4155" y="1803"/>
                    <a:pt x="4179" y="1743"/>
                  </a:cubicBezTo>
                  <a:lnTo>
                    <a:pt x="4286" y="1577"/>
                  </a:lnTo>
                  <a:lnTo>
                    <a:pt x="4346" y="1648"/>
                  </a:lnTo>
                  <a:lnTo>
                    <a:pt x="4298" y="1934"/>
                  </a:lnTo>
                  <a:lnTo>
                    <a:pt x="3798" y="2005"/>
                  </a:lnTo>
                  <a:cubicBezTo>
                    <a:pt x="3763" y="2005"/>
                    <a:pt x="3751" y="2029"/>
                    <a:pt x="3715" y="2041"/>
                  </a:cubicBezTo>
                  <a:lnTo>
                    <a:pt x="3072" y="2517"/>
                  </a:lnTo>
                  <a:cubicBezTo>
                    <a:pt x="3048" y="2541"/>
                    <a:pt x="3024" y="2577"/>
                    <a:pt x="3024" y="2601"/>
                  </a:cubicBezTo>
                  <a:lnTo>
                    <a:pt x="2941" y="2898"/>
                  </a:lnTo>
                  <a:lnTo>
                    <a:pt x="2727" y="2874"/>
                  </a:lnTo>
                  <a:cubicBezTo>
                    <a:pt x="2716" y="2874"/>
                    <a:pt x="2706" y="2873"/>
                    <a:pt x="2696" y="2873"/>
                  </a:cubicBezTo>
                  <a:cubicBezTo>
                    <a:pt x="2565" y="2873"/>
                    <a:pt x="2449" y="2943"/>
                    <a:pt x="2405" y="3065"/>
                  </a:cubicBezTo>
                  <a:lnTo>
                    <a:pt x="2274" y="3422"/>
                  </a:lnTo>
                  <a:cubicBezTo>
                    <a:pt x="2250" y="3494"/>
                    <a:pt x="2250" y="3589"/>
                    <a:pt x="2286" y="3660"/>
                  </a:cubicBezTo>
                  <a:cubicBezTo>
                    <a:pt x="2334" y="3732"/>
                    <a:pt x="2393" y="3791"/>
                    <a:pt x="2465" y="3815"/>
                  </a:cubicBezTo>
                  <a:cubicBezTo>
                    <a:pt x="2322" y="3887"/>
                    <a:pt x="2215" y="4029"/>
                    <a:pt x="2203" y="4196"/>
                  </a:cubicBezTo>
                  <a:lnTo>
                    <a:pt x="2203" y="4268"/>
                  </a:lnTo>
                  <a:lnTo>
                    <a:pt x="1739" y="4791"/>
                  </a:lnTo>
                  <a:cubicBezTo>
                    <a:pt x="1667" y="4863"/>
                    <a:pt x="1631" y="4970"/>
                    <a:pt x="1631" y="5077"/>
                  </a:cubicBezTo>
                  <a:lnTo>
                    <a:pt x="1631" y="5684"/>
                  </a:lnTo>
                  <a:cubicBezTo>
                    <a:pt x="1631" y="5839"/>
                    <a:pt x="1691" y="5994"/>
                    <a:pt x="1810" y="6101"/>
                  </a:cubicBezTo>
                  <a:lnTo>
                    <a:pt x="2239" y="6518"/>
                  </a:lnTo>
                  <a:cubicBezTo>
                    <a:pt x="2334" y="6613"/>
                    <a:pt x="2465" y="6673"/>
                    <a:pt x="2596" y="6684"/>
                  </a:cubicBezTo>
                  <a:lnTo>
                    <a:pt x="3882" y="6792"/>
                  </a:lnTo>
                  <a:lnTo>
                    <a:pt x="3882" y="6827"/>
                  </a:lnTo>
                  <a:cubicBezTo>
                    <a:pt x="3870" y="6994"/>
                    <a:pt x="3929" y="7149"/>
                    <a:pt x="4060" y="7232"/>
                  </a:cubicBezTo>
                  <a:lnTo>
                    <a:pt x="4286" y="7399"/>
                  </a:lnTo>
                  <a:lnTo>
                    <a:pt x="4263" y="7446"/>
                  </a:lnTo>
                  <a:cubicBezTo>
                    <a:pt x="4203" y="7601"/>
                    <a:pt x="4263" y="7804"/>
                    <a:pt x="4406" y="7899"/>
                  </a:cubicBezTo>
                  <a:lnTo>
                    <a:pt x="4465" y="7958"/>
                  </a:lnTo>
                  <a:cubicBezTo>
                    <a:pt x="4406" y="7958"/>
                    <a:pt x="4358" y="7982"/>
                    <a:pt x="4298" y="7982"/>
                  </a:cubicBezTo>
                  <a:cubicBezTo>
                    <a:pt x="4250" y="7984"/>
                    <a:pt x="4202" y="7985"/>
                    <a:pt x="4153" y="7985"/>
                  </a:cubicBezTo>
                  <a:cubicBezTo>
                    <a:pt x="3241" y="7985"/>
                    <a:pt x="2368" y="7666"/>
                    <a:pt x="1667" y="7089"/>
                  </a:cubicBezTo>
                  <a:cubicBezTo>
                    <a:pt x="1630" y="7062"/>
                    <a:pt x="1590" y="7050"/>
                    <a:pt x="1553" y="7050"/>
                  </a:cubicBezTo>
                  <a:cubicBezTo>
                    <a:pt x="1508" y="7050"/>
                    <a:pt x="1467" y="7068"/>
                    <a:pt x="1441" y="7101"/>
                  </a:cubicBezTo>
                  <a:cubicBezTo>
                    <a:pt x="1381" y="7173"/>
                    <a:pt x="1393" y="7280"/>
                    <a:pt x="1453" y="7327"/>
                  </a:cubicBezTo>
                  <a:cubicBezTo>
                    <a:pt x="2215" y="7958"/>
                    <a:pt x="3155" y="8304"/>
                    <a:pt x="4132" y="8304"/>
                  </a:cubicBezTo>
                  <a:lnTo>
                    <a:pt x="4298" y="8304"/>
                  </a:lnTo>
                  <a:cubicBezTo>
                    <a:pt x="5334" y="8256"/>
                    <a:pt x="6334" y="7827"/>
                    <a:pt x="7084" y="7089"/>
                  </a:cubicBezTo>
                  <a:cubicBezTo>
                    <a:pt x="7823" y="6339"/>
                    <a:pt x="8251" y="5363"/>
                    <a:pt x="8299" y="4303"/>
                  </a:cubicBezTo>
                  <a:cubicBezTo>
                    <a:pt x="8394" y="3220"/>
                    <a:pt x="8049" y="2208"/>
                    <a:pt x="7382" y="1422"/>
                  </a:cubicBezTo>
                  <a:cubicBezTo>
                    <a:pt x="7350" y="1377"/>
                    <a:pt x="7304" y="1356"/>
                    <a:pt x="7258" y="1356"/>
                  </a:cubicBezTo>
                  <a:cubicBezTo>
                    <a:pt x="7220" y="1356"/>
                    <a:pt x="7183" y="1371"/>
                    <a:pt x="7156" y="1398"/>
                  </a:cubicBezTo>
                  <a:cubicBezTo>
                    <a:pt x="7084" y="1458"/>
                    <a:pt x="7084" y="1565"/>
                    <a:pt x="7144" y="1624"/>
                  </a:cubicBezTo>
                  <a:cubicBezTo>
                    <a:pt x="7584" y="2148"/>
                    <a:pt x="7870" y="2791"/>
                    <a:pt x="7989" y="3458"/>
                  </a:cubicBezTo>
                  <a:lnTo>
                    <a:pt x="7942" y="3410"/>
                  </a:lnTo>
                  <a:cubicBezTo>
                    <a:pt x="7867" y="3335"/>
                    <a:pt x="7754" y="3289"/>
                    <a:pt x="7628" y="3289"/>
                  </a:cubicBezTo>
                  <a:cubicBezTo>
                    <a:pt x="7614" y="3289"/>
                    <a:pt x="7599" y="3290"/>
                    <a:pt x="7584" y="3291"/>
                  </a:cubicBezTo>
                  <a:cubicBezTo>
                    <a:pt x="7454" y="3303"/>
                    <a:pt x="7334" y="3386"/>
                    <a:pt x="7263" y="3506"/>
                  </a:cubicBezTo>
                  <a:lnTo>
                    <a:pt x="7227" y="3541"/>
                  </a:lnTo>
                  <a:cubicBezTo>
                    <a:pt x="7156" y="3541"/>
                    <a:pt x="7084" y="3577"/>
                    <a:pt x="7025" y="3625"/>
                  </a:cubicBezTo>
                  <a:lnTo>
                    <a:pt x="6811" y="3363"/>
                  </a:lnTo>
                  <a:cubicBezTo>
                    <a:pt x="6779" y="3325"/>
                    <a:pt x="6739" y="3307"/>
                    <a:pt x="6698" y="3307"/>
                  </a:cubicBezTo>
                  <a:cubicBezTo>
                    <a:pt x="6661" y="3307"/>
                    <a:pt x="6625" y="3322"/>
                    <a:pt x="6596" y="3351"/>
                  </a:cubicBezTo>
                  <a:cubicBezTo>
                    <a:pt x="6513" y="3410"/>
                    <a:pt x="6513" y="3517"/>
                    <a:pt x="6572" y="3577"/>
                  </a:cubicBezTo>
                  <a:lnTo>
                    <a:pt x="6906" y="3958"/>
                  </a:lnTo>
                  <a:cubicBezTo>
                    <a:pt x="6930" y="3994"/>
                    <a:pt x="6977" y="4017"/>
                    <a:pt x="7025" y="4017"/>
                  </a:cubicBezTo>
                  <a:cubicBezTo>
                    <a:pt x="7073" y="4017"/>
                    <a:pt x="7108" y="4006"/>
                    <a:pt x="7144" y="3970"/>
                  </a:cubicBezTo>
                  <a:lnTo>
                    <a:pt x="7251" y="3875"/>
                  </a:lnTo>
                  <a:lnTo>
                    <a:pt x="7382" y="3958"/>
                  </a:lnTo>
                  <a:lnTo>
                    <a:pt x="6894" y="4934"/>
                  </a:lnTo>
                  <a:lnTo>
                    <a:pt x="6858" y="4934"/>
                  </a:lnTo>
                  <a:cubicBezTo>
                    <a:pt x="6834" y="4934"/>
                    <a:pt x="6787" y="4910"/>
                    <a:pt x="6775" y="4887"/>
                  </a:cubicBezTo>
                  <a:lnTo>
                    <a:pt x="6132" y="4101"/>
                  </a:lnTo>
                  <a:cubicBezTo>
                    <a:pt x="6098" y="4053"/>
                    <a:pt x="6049" y="4033"/>
                    <a:pt x="6001" y="4033"/>
                  </a:cubicBezTo>
                  <a:cubicBezTo>
                    <a:pt x="5966" y="4033"/>
                    <a:pt x="5931" y="4045"/>
                    <a:pt x="5906" y="4065"/>
                  </a:cubicBezTo>
                  <a:cubicBezTo>
                    <a:pt x="5834" y="4125"/>
                    <a:pt x="5834" y="4232"/>
                    <a:pt x="5882" y="4291"/>
                  </a:cubicBezTo>
                  <a:lnTo>
                    <a:pt x="6513" y="5077"/>
                  </a:lnTo>
                  <a:cubicBezTo>
                    <a:pt x="6608" y="5184"/>
                    <a:pt x="6739" y="5244"/>
                    <a:pt x="6894" y="5244"/>
                  </a:cubicBezTo>
                  <a:lnTo>
                    <a:pt x="7096" y="5232"/>
                  </a:lnTo>
                  <a:lnTo>
                    <a:pt x="6453" y="6720"/>
                  </a:lnTo>
                  <a:cubicBezTo>
                    <a:pt x="6418" y="6815"/>
                    <a:pt x="6346" y="6923"/>
                    <a:pt x="6275" y="7018"/>
                  </a:cubicBezTo>
                  <a:lnTo>
                    <a:pt x="5775" y="7625"/>
                  </a:lnTo>
                  <a:cubicBezTo>
                    <a:pt x="5513" y="7744"/>
                    <a:pt x="5251" y="7816"/>
                    <a:pt x="4965" y="7875"/>
                  </a:cubicBezTo>
                  <a:lnTo>
                    <a:pt x="4691" y="7625"/>
                  </a:lnTo>
                  <a:cubicBezTo>
                    <a:pt x="4656" y="7589"/>
                    <a:pt x="4644" y="7554"/>
                    <a:pt x="4656" y="7506"/>
                  </a:cubicBezTo>
                  <a:lnTo>
                    <a:pt x="4703" y="7339"/>
                  </a:lnTo>
                  <a:cubicBezTo>
                    <a:pt x="4715" y="7280"/>
                    <a:pt x="4703" y="7208"/>
                    <a:pt x="4644" y="7161"/>
                  </a:cubicBezTo>
                  <a:lnTo>
                    <a:pt x="4322" y="6923"/>
                  </a:lnTo>
                  <a:cubicBezTo>
                    <a:pt x="4298" y="6899"/>
                    <a:pt x="4286" y="6863"/>
                    <a:pt x="4286" y="6815"/>
                  </a:cubicBezTo>
                  <a:lnTo>
                    <a:pt x="4310" y="6613"/>
                  </a:lnTo>
                  <a:cubicBezTo>
                    <a:pt x="4310" y="6565"/>
                    <a:pt x="4310" y="6518"/>
                    <a:pt x="4286" y="6494"/>
                  </a:cubicBezTo>
                  <a:cubicBezTo>
                    <a:pt x="4251" y="6458"/>
                    <a:pt x="4203" y="6434"/>
                    <a:pt x="4167" y="6434"/>
                  </a:cubicBezTo>
                  <a:lnTo>
                    <a:pt x="2703" y="6315"/>
                  </a:lnTo>
                  <a:cubicBezTo>
                    <a:pt x="2643" y="6315"/>
                    <a:pt x="2596" y="6280"/>
                    <a:pt x="2560" y="6244"/>
                  </a:cubicBezTo>
                  <a:lnTo>
                    <a:pt x="2120" y="5827"/>
                  </a:lnTo>
                  <a:cubicBezTo>
                    <a:pt x="2084" y="5780"/>
                    <a:pt x="2048" y="5708"/>
                    <a:pt x="2048" y="5649"/>
                  </a:cubicBezTo>
                  <a:lnTo>
                    <a:pt x="2048" y="5030"/>
                  </a:lnTo>
                  <a:cubicBezTo>
                    <a:pt x="2048" y="5006"/>
                    <a:pt x="2060" y="4970"/>
                    <a:pt x="2084" y="4958"/>
                  </a:cubicBezTo>
                  <a:lnTo>
                    <a:pt x="2572" y="4398"/>
                  </a:lnTo>
                  <a:cubicBezTo>
                    <a:pt x="2596" y="4363"/>
                    <a:pt x="2620" y="4339"/>
                    <a:pt x="2620" y="4291"/>
                  </a:cubicBezTo>
                  <a:lnTo>
                    <a:pt x="2620" y="4160"/>
                  </a:lnTo>
                  <a:cubicBezTo>
                    <a:pt x="2620" y="4113"/>
                    <a:pt x="2643" y="4065"/>
                    <a:pt x="2691" y="4053"/>
                  </a:cubicBezTo>
                  <a:lnTo>
                    <a:pt x="3072" y="3887"/>
                  </a:lnTo>
                  <a:lnTo>
                    <a:pt x="3810" y="3875"/>
                  </a:lnTo>
                  <a:cubicBezTo>
                    <a:pt x="3822" y="3875"/>
                    <a:pt x="3834" y="3887"/>
                    <a:pt x="3834" y="3898"/>
                  </a:cubicBezTo>
                  <a:cubicBezTo>
                    <a:pt x="3846" y="4029"/>
                    <a:pt x="3953" y="4137"/>
                    <a:pt x="4072" y="4184"/>
                  </a:cubicBezTo>
                  <a:lnTo>
                    <a:pt x="4596" y="4363"/>
                  </a:lnTo>
                  <a:cubicBezTo>
                    <a:pt x="4628" y="4370"/>
                    <a:pt x="4661" y="4374"/>
                    <a:pt x="4693" y="4374"/>
                  </a:cubicBezTo>
                  <a:cubicBezTo>
                    <a:pt x="4766" y="4374"/>
                    <a:pt x="4836" y="4353"/>
                    <a:pt x="4894" y="4303"/>
                  </a:cubicBezTo>
                  <a:cubicBezTo>
                    <a:pt x="4953" y="4244"/>
                    <a:pt x="5001" y="4148"/>
                    <a:pt x="4989" y="4065"/>
                  </a:cubicBezTo>
                  <a:lnTo>
                    <a:pt x="5644" y="4017"/>
                  </a:lnTo>
                  <a:cubicBezTo>
                    <a:pt x="5751" y="4006"/>
                    <a:pt x="5882" y="3946"/>
                    <a:pt x="5953" y="3839"/>
                  </a:cubicBezTo>
                  <a:cubicBezTo>
                    <a:pt x="6025" y="3732"/>
                    <a:pt x="6060" y="3613"/>
                    <a:pt x="6025" y="3482"/>
                  </a:cubicBezTo>
                  <a:lnTo>
                    <a:pt x="6013" y="3398"/>
                  </a:lnTo>
                  <a:cubicBezTo>
                    <a:pt x="5980" y="3258"/>
                    <a:pt x="5870" y="3157"/>
                    <a:pt x="5725" y="3157"/>
                  </a:cubicBezTo>
                  <a:cubicBezTo>
                    <a:pt x="5710" y="3157"/>
                    <a:pt x="5695" y="3158"/>
                    <a:pt x="5679" y="3160"/>
                  </a:cubicBezTo>
                  <a:lnTo>
                    <a:pt x="5346" y="3184"/>
                  </a:lnTo>
                  <a:lnTo>
                    <a:pt x="5298" y="3125"/>
                  </a:lnTo>
                  <a:lnTo>
                    <a:pt x="5739" y="2684"/>
                  </a:lnTo>
                  <a:cubicBezTo>
                    <a:pt x="5799" y="2624"/>
                    <a:pt x="5799" y="2517"/>
                    <a:pt x="5739" y="2458"/>
                  </a:cubicBezTo>
                  <a:cubicBezTo>
                    <a:pt x="5709" y="2428"/>
                    <a:pt x="5671" y="2413"/>
                    <a:pt x="5632" y="2413"/>
                  </a:cubicBezTo>
                  <a:cubicBezTo>
                    <a:pt x="5593" y="2413"/>
                    <a:pt x="5554" y="2428"/>
                    <a:pt x="5525" y="2458"/>
                  </a:cubicBezTo>
                  <a:lnTo>
                    <a:pt x="4965" y="3005"/>
                  </a:lnTo>
                  <a:lnTo>
                    <a:pt x="4787" y="3077"/>
                  </a:lnTo>
                  <a:lnTo>
                    <a:pt x="4286" y="2696"/>
                  </a:lnTo>
                  <a:cubicBezTo>
                    <a:pt x="4251" y="2669"/>
                    <a:pt x="4208" y="2656"/>
                    <a:pt x="4169" y="2656"/>
                  </a:cubicBezTo>
                  <a:cubicBezTo>
                    <a:pt x="4156" y="2656"/>
                    <a:pt x="4144" y="2657"/>
                    <a:pt x="4132" y="2660"/>
                  </a:cubicBezTo>
                  <a:lnTo>
                    <a:pt x="3417" y="2886"/>
                  </a:lnTo>
                  <a:cubicBezTo>
                    <a:pt x="3405" y="2886"/>
                    <a:pt x="3370" y="2898"/>
                    <a:pt x="3358" y="2922"/>
                  </a:cubicBezTo>
                  <a:lnTo>
                    <a:pt x="3405" y="2708"/>
                  </a:lnTo>
                  <a:lnTo>
                    <a:pt x="3977" y="2291"/>
                  </a:lnTo>
                  <a:lnTo>
                    <a:pt x="4548" y="2208"/>
                  </a:lnTo>
                  <a:cubicBezTo>
                    <a:pt x="4632" y="2184"/>
                    <a:pt x="4691" y="2148"/>
                    <a:pt x="4691" y="2065"/>
                  </a:cubicBezTo>
                  <a:lnTo>
                    <a:pt x="4751" y="1589"/>
                  </a:lnTo>
                  <a:cubicBezTo>
                    <a:pt x="4751" y="1553"/>
                    <a:pt x="4751" y="1505"/>
                    <a:pt x="4715" y="1470"/>
                  </a:cubicBezTo>
                  <a:lnTo>
                    <a:pt x="4477" y="1172"/>
                  </a:lnTo>
                  <a:cubicBezTo>
                    <a:pt x="4441" y="1136"/>
                    <a:pt x="4406" y="1112"/>
                    <a:pt x="4346" y="1112"/>
                  </a:cubicBezTo>
                  <a:cubicBezTo>
                    <a:pt x="4298" y="1112"/>
                    <a:pt x="4239" y="1148"/>
                    <a:pt x="4215" y="1196"/>
                  </a:cubicBezTo>
                  <a:lnTo>
                    <a:pt x="4036" y="1446"/>
                  </a:lnTo>
                  <a:lnTo>
                    <a:pt x="3834" y="1434"/>
                  </a:lnTo>
                  <a:lnTo>
                    <a:pt x="4155" y="815"/>
                  </a:lnTo>
                  <a:lnTo>
                    <a:pt x="4477" y="815"/>
                  </a:lnTo>
                  <a:lnTo>
                    <a:pt x="4727" y="1267"/>
                  </a:lnTo>
                  <a:cubicBezTo>
                    <a:pt x="4763" y="1327"/>
                    <a:pt x="4822" y="1350"/>
                    <a:pt x="4882" y="1350"/>
                  </a:cubicBezTo>
                  <a:cubicBezTo>
                    <a:pt x="4941" y="1350"/>
                    <a:pt x="5001" y="1315"/>
                    <a:pt x="5025" y="1255"/>
                  </a:cubicBezTo>
                  <a:lnTo>
                    <a:pt x="5251" y="719"/>
                  </a:lnTo>
                  <a:cubicBezTo>
                    <a:pt x="5298" y="624"/>
                    <a:pt x="5287" y="505"/>
                    <a:pt x="5215" y="434"/>
                  </a:cubicBezTo>
                  <a:lnTo>
                    <a:pt x="5215" y="434"/>
                  </a:lnTo>
                  <a:cubicBezTo>
                    <a:pt x="5751" y="577"/>
                    <a:pt x="6263" y="839"/>
                    <a:pt x="6692" y="1208"/>
                  </a:cubicBezTo>
                  <a:cubicBezTo>
                    <a:pt x="6724" y="1234"/>
                    <a:pt x="6763" y="1247"/>
                    <a:pt x="6801" y="1247"/>
                  </a:cubicBezTo>
                  <a:cubicBezTo>
                    <a:pt x="6847" y="1247"/>
                    <a:pt x="6892" y="1228"/>
                    <a:pt x="6918" y="1196"/>
                  </a:cubicBezTo>
                  <a:cubicBezTo>
                    <a:pt x="6977" y="1112"/>
                    <a:pt x="6965" y="1017"/>
                    <a:pt x="6906" y="969"/>
                  </a:cubicBezTo>
                  <a:cubicBezTo>
                    <a:pt x="6157" y="343"/>
                    <a:pt x="5219" y="1"/>
                    <a:pt x="4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0525;p63"/>
          <p:cNvGrpSpPr/>
          <p:nvPr/>
        </p:nvGrpSpPr>
        <p:grpSpPr>
          <a:xfrm>
            <a:off x="5775485" y="5029392"/>
            <a:ext cx="368185" cy="330454"/>
            <a:chOff x="2630824" y="1976966"/>
            <a:chExt cx="368185" cy="330454"/>
          </a:xfrm>
          <a:solidFill>
            <a:srgbClr val="FFFFFF"/>
          </a:solidFill>
        </p:grpSpPr>
        <p:sp>
          <p:nvSpPr>
            <p:cNvPr id="25" name="Google Shape;10526;p63"/>
            <p:cNvSpPr/>
            <p:nvPr/>
          </p:nvSpPr>
          <p:spPr>
            <a:xfrm>
              <a:off x="2630824" y="2059967"/>
              <a:ext cx="229743" cy="247072"/>
            </a:xfrm>
            <a:custGeom>
              <a:avLst/>
              <a:gdLst/>
              <a:ahLst/>
              <a:cxnLst/>
              <a:rect l="l" t="t" r="r" b="b"/>
              <a:pathLst>
                <a:path w="7252" h="7799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632"/>
                  </a:lnTo>
                  <a:cubicBezTo>
                    <a:pt x="1" y="7727"/>
                    <a:pt x="72" y="7799"/>
                    <a:pt x="167" y="7799"/>
                  </a:cubicBezTo>
                  <a:lnTo>
                    <a:pt x="7085" y="7799"/>
                  </a:lnTo>
                  <a:cubicBezTo>
                    <a:pt x="7180" y="7799"/>
                    <a:pt x="7252" y="7727"/>
                    <a:pt x="7252" y="7632"/>
                  </a:cubicBezTo>
                  <a:cubicBezTo>
                    <a:pt x="7252" y="7549"/>
                    <a:pt x="7180" y="7454"/>
                    <a:pt x="7085" y="7454"/>
                  </a:cubicBezTo>
                  <a:lnTo>
                    <a:pt x="346" y="7454"/>
                  </a:lnTo>
                  <a:lnTo>
                    <a:pt x="346" y="322"/>
                  </a:lnTo>
                  <a:lnTo>
                    <a:pt x="2715" y="322"/>
                  </a:lnTo>
                  <a:lnTo>
                    <a:pt x="3906" y="1512"/>
                  </a:lnTo>
                  <a:cubicBezTo>
                    <a:pt x="3930" y="1548"/>
                    <a:pt x="3977" y="1560"/>
                    <a:pt x="4025" y="1560"/>
                  </a:cubicBezTo>
                  <a:lnTo>
                    <a:pt x="4597" y="1560"/>
                  </a:lnTo>
                  <a:cubicBezTo>
                    <a:pt x="4692" y="1560"/>
                    <a:pt x="4763" y="1489"/>
                    <a:pt x="4763" y="1393"/>
                  </a:cubicBezTo>
                  <a:cubicBezTo>
                    <a:pt x="4763" y="1310"/>
                    <a:pt x="4692" y="1239"/>
                    <a:pt x="4597" y="1239"/>
                  </a:cubicBezTo>
                  <a:lnTo>
                    <a:pt x="4073" y="1239"/>
                  </a:lnTo>
                  <a:lnTo>
                    <a:pt x="2882" y="48"/>
                  </a:lnTo>
                  <a:cubicBezTo>
                    <a:pt x="2858" y="12"/>
                    <a:pt x="2811" y="0"/>
                    <a:pt x="2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0527;p63"/>
            <p:cNvSpPr/>
            <p:nvPr/>
          </p:nvSpPr>
          <p:spPr>
            <a:xfrm>
              <a:off x="2792646" y="1976966"/>
              <a:ext cx="206364" cy="330454"/>
            </a:xfrm>
            <a:custGeom>
              <a:avLst/>
              <a:gdLst/>
              <a:ahLst/>
              <a:cxnLst/>
              <a:rect l="l" t="t" r="r" b="b"/>
              <a:pathLst>
                <a:path w="6514" h="10431" extrusionOk="0">
                  <a:moveTo>
                    <a:pt x="3894" y="1"/>
                  </a:moveTo>
                  <a:cubicBezTo>
                    <a:pt x="2453" y="1"/>
                    <a:pt x="1286" y="1180"/>
                    <a:pt x="1286" y="2608"/>
                  </a:cubicBezTo>
                  <a:cubicBezTo>
                    <a:pt x="1286" y="3061"/>
                    <a:pt x="1405" y="3513"/>
                    <a:pt x="1632" y="3882"/>
                  </a:cubicBezTo>
                  <a:lnTo>
                    <a:pt x="155" y="3882"/>
                  </a:lnTo>
                  <a:cubicBezTo>
                    <a:pt x="72" y="3882"/>
                    <a:pt x="1" y="3954"/>
                    <a:pt x="1" y="4049"/>
                  </a:cubicBezTo>
                  <a:cubicBezTo>
                    <a:pt x="1" y="4132"/>
                    <a:pt x="72" y="4216"/>
                    <a:pt x="155" y="4216"/>
                  </a:cubicBezTo>
                  <a:lnTo>
                    <a:pt x="1858" y="4216"/>
                  </a:lnTo>
                  <a:cubicBezTo>
                    <a:pt x="2334" y="4811"/>
                    <a:pt x="3072" y="5192"/>
                    <a:pt x="3894" y="5192"/>
                  </a:cubicBezTo>
                  <a:cubicBezTo>
                    <a:pt x="4061" y="5192"/>
                    <a:pt x="4227" y="5180"/>
                    <a:pt x="4382" y="5144"/>
                  </a:cubicBezTo>
                  <a:lnTo>
                    <a:pt x="4382" y="10109"/>
                  </a:lnTo>
                  <a:lnTo>
                    <a:pt x="2632" y="10109"/>
                  </a:lnTo>
                  <a:cubicBezTo>
                    <a:pt x="2537" y="10109"/>
                    <a:pt x="2465" y="10181"/>
                    <a:pt x="2465" y="10264"/>
                  </a:cubicBezTo>
                  <a:cubicBezTo>
                    <a:pt x="2465" y="10359"/>
                    <a:pt x="2537" y="10431"/>
                    <a:pt x="2632" y="10431"/>
                  </a:cubicBezTo>
                  <a:lnTo>
                    <a:pt x="4549" y="10431"/>
                  </a:lnTo>
                  <a:cubicBezTo>
                    <a:pt x="4644" y="10431"/>
                    <a:pt x="4715" y="10359"/>
                    <a:pt x="4715" y="10264"/>
                  </a:cubicBezTo>
                  <a:lnTo>
                    <a:pt x="4715" y="5061"/>
                  </a:lnTo>
                  <a:cubicBezTo>
                    <a:pt x="5061" y="4942"/>
                    <a:pt x="5382" y="4752"/>
                    <a:pt x="5656" y="4490"/>
                  </a:cubicBezTo>
                  <a:cubicBezTo>
                    <a:pt x="6132" y="4049"/>
                    <a:pt x="6430" y="3442"/>
                    <a:pt x="6466" y="2787"/>
                  </a:cubicBezTo>
                  <a:cubicBezTo>
                    <a:pt x="6513" y="2680"/>
                    <a:pt x="6442" y="2585"/>
                    <a:pt x="6358" y="2585"/>
                  </a:cubicBezTo>
                  <a:cubicBezTo>
                    <a:pt x="6263" y="2585"/>
                    <a:pt x="6168" y="2644"/>
                    <a:pt x="6168" y="2751"/>
                  </a:cubicBezTo>
                  <a:cubicBezTo>
                    <a:pt x="6085" y="3930"/>
                    <a:pt x="5096" y="4847"/>
                    <a:pt x="3906" y="4847"/>
                  </a:cubicBezTo>
                  <a:cubicBezTo>
                    <a:pt x="2656" y="4847"/>
                    <a:pt x="1644" y="3835"/>
                    <a:pt x="1644" y="2585"/>
                  </a:cubicBezTo>
                  <a:cubicBezTo>
                    <a:pt x="1644" y="1334"/>
                    <a:pt x="2656" y="322"/>
                    <a:pt x="3906" y="322"/>
                  </a:cubicBezTo>
                  <a:cubicBezTo>
                    <a:pt x="4977" y="322"/>
                    <a:pt x="5918" y="1084"/>
                    <a:pt x="6132" y="2144"/>
                  </a:cubicBezTo>
                  <a:cubicBezTo>
                    <a:pt x="6143" y="2220"/>
                    <a:pt x="6214" y="2277"/>
                    <a:pt x="6299" y="2277"/>
                  </a:cubicBezTo>
                  <a:cubicBezTo>
                    <a:pt x="6306" y="2277"/>
                    <a:pt x="6315" y="2276"/>
                    <a:pt x="6323" y="2275"/>
                  </a:cubicBezTo>
                  <a:cubicBezTo>
                    <a:pt x="6406" y="2263"/>
                    <a:pt x="6466" y="2168"/>
                    <a:pt x="6454" y="2085"/>
                  </a:cubicBezTo>
                  <a:cubicBezTo>
                    <a:pt x="6204" y="882"/>
                    <a:pt x="5132" y="1"/>
                    <a:pt x="38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0528;p63"/>
            <p:cNvSpPr/>
            <p:nvPr/>
          </p:nvSpPr>
          <p:spPr>
            <a:xfrm>
              <a:off x="2876376" y="2005256"/>
              <a:ext cx="78123" cy="91333"/>
            </a:xfrm>
            <a:custGeom>
              <a:avLst/>
              <a:gdLst/>
              <a:ahLst/>
              <a:cxnLst/>
              <a:rect l="l" t="t" r="r" b="b"/>
              <a:pathLst>
                <a:path w="2466" h="2883" extrusionOk="0">
                  <a:moveTo>
                    <a:pt x="1239" y="346"/>
                  </a:moveTo>
                  <a:cubicBezTo>
                    <a:pt x="1406" y="346"/>
                    <a:pt x="1537" y="477"/>
                    <a:pt x="1537" y="644"/>
                  </a:cubicBezTo>
                  <a:lnTo>
                    <a:pt x="1537" y="1061"/>
                  </a:lnTo>
                  <a:lnTo>
                    <a:pt x="941" y="1061"/>
                  </a:lnTo>
                  <a:lnTo>
                    <a:pt x="941" y="644"/>
                  </a:lnTo>
                  <a:cubicBezTo>
                    <a:pt x="941" y="477"/>
                    <a:pt x="1072" y="346"/>
                    <a:pt x="1239" y="346"/>
                  </a:cubicBezTo>
                  <a:close/>
                  <a:moveTo>
                    <a:pt x="2120" y="1394"/>
                  </a:moveTo>
                  <a:lnTo>
                    <a:pt x="2120" y="2561"/>
                  </a:lnTo>
                  <a:lnTo>
                    <a:pt x="358" y="2561"/>
                  </a:lnTo>
                  <a:lnTo>
                    <a:pt x="358" y="1394"/>
                  </a:lnTo>
                  <a:close/>
                  <a:moveTo>
                    <a:pt x="1227" y="1"/>
                  </a:moveTo>
                  <a:cubicBezTo>
                    <a:pt x="870" y="1"/>
                    <a:pt x="584" y="275"/>
                    <a:pt x="584" y="644"/>
                  </a:cubicBezTo>
                  <a:lnTo>
                    <a:pt x="584" y="1061"/>
                  </a:lnTo>
                  <a:lnTo>
                    <a:pt x="167" y="1061"/>
                  </a:lnTo>
                  <a:cubicBezTo>
                    <a:pt x="84" y="1061"/>
                    <a:pt x="1" y="1132"/>
                    <a:pt x="1" y="1215"/>
                  </a:cubicBezTo>
                  <a:lnTo>
                    <a:pt x="1" y="2727"/>
                  </a:lnTo>
                  <a:cubicBezTo>
                    <a:pt x="1" y="2811"/>
                    <a:pt x="84" y="2882"/>
                    <a:pt x="167" y="2882"/>
                  </a:cubicBezTo>
                  <a:lnTo>
                    <a:pt x="2263" y="2882"/>
                  </a:lnTo>
                  <a:cubicBezTo>
                    <a:pt x="2358" y="2882"/>
                    <a:pt x="2430" y="2811"/>
                    <a:pt x="2430" y="2727"/>
                  </a:cubicBezTo>
                  <a:lnTo>
                    <a:pt x="2430" y="1215"/>
                  </a:lnTo>
                  <a:cubicBezTo>
                    <a:pt x="2465" y="1132"/>
                    <a:pt x="2382" y="1061"/>
                    <a:pt x="2275" y="1061"/>
                  </a:cubicBezTo>
                  <a:lnTo>
                    <a:pt x="1870" y="1061"/>
                  </a:lnTo>
                  <a:lnTo>
                    <a:pt x="1870" y="644"/>
                  </a:lnTo>
                  <a:cubicBezTo>
                    <a:pt x="1870" y="287"/>
                    <a:pt x="1584" y="1"/>
                    <a:pt x="1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0529;p63"/>
            <p:cNvSpPr/>
            <p:nvPr/>
          </p:nvSpPr>
          <p:spPr>
            <a:xfrm>
              <a:off x="2715695" y="2177659"/>
              <a:ext cx="43782" cy="43402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1048" y="345"/>
                  </a:moveTo>
                  <a:lnTo>
                    <a:pt x="1048" y="1048"/>
                  </a:lnTo>
                  <a:lnTo>
                    <a:pt x="346" y="1048"/>
                  </a:lnTo>
                  <a:lnTo>
                    <a:pt x="346" y="345"/>
                  </a:lnTo>
                  <a:close/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1215"/>
                  </a:lnTo>
                  <a:cubicBezTo>
                    <a:pt x="1" y="1298"/>
                    <a:pt x="72" y="1369"/>
                    <a:pt x="167" y="1369"/>
                  </a:cubicBezTo>
                  <a:lnTo>
                    <a:pt x="1203" y="1369"/>
                  </a:lnTo>
                  <a:cubicBezTo>
                    <a:pt x="1298" y="1369"/>
                    <a:pt x="1370" y="1298"/>
                    <a:pt x="1370" y="1215"/>
                  </a:cubicBezTo>
                  <a:lnTo>
                    <a:pt x="1370" y="167"/>
                  </a:lnTo>
                  <a:cubicBezTo>
                    <a:pt x="1382" y="83"/>
                    <a:pt x="1310" y="0"/>
                    <a:pt x="1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0530;p63"/>
            <p:cNvSpPr/>
            <p:nvPr/>
          </p:nvSpPr>
          <p:spPr>
            <a:xfrm>
              <a:off x="2770026" y="2177659"/>
              <a:ext cx="88292" cy="10581"/>
            </a:xfrm>
            <a:custGeom>
              <a:avLst/>
              <a:gdLst/>
              <a:ahLst/>
              <a:cxnLst/>
              <a:rect l="l" t="t" r="r" b="b"/>
              <a:pathLst>
                <a:path w="2787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2620" y="333"/>
                  </a:lnTo>
                  <a:cubicBezTo>
                    <a:pt x="2703" y="333"/>
                    <a:pt x="2786" y="262"/>
                    <a:pt x="2786" y="167"/>
                  </a:cubicBezTo>
                  <a:cubicBezTo>
                    <a:pt x="2786" y="83"/>
                    <a:pt x="2703" y="0"/>
                    <a:pt x="2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0531;p63"/>
            <p:cNvSpPr/>
            <p:nvPr/>
          </p:nvSpPr>
          <p:spPr>
            <a:xfrm>
              <a:off x="2770026" y="2194227"/>
              <a:ext cx="88292" cy="10613"/>
            </a:xfrm>
            <a:custGeom>
              <a:avLst/>
              <a:gdLst/>
              <a:ahLst/>
              <a:cxnLst/>
              <a:rect l="l" t="t" r="r" b="b"/>
              <a:pathLst>
                <a:path w="2787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620" y="334"/>
                  </a:lnTo>
                  <a:cubicBezTo>
                    <a:pt x="2703" y="334"/>
                    <a:pt x="2786" y="251"/>
                    <a:pt x="2786" y="168"/>
                  </a:cubicBezTo>
                  <a:cubicBezTo>
                    <a:pt x="2786" y="72"/>
                    <a:pt x="2703" y="1"/>
                    <a:pt x="2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0532;p63"/>
            <p:cNvSpPr/>
            <p:nvPr/>
          </p:nvSpPr>
          <p:spPr>
            <a:xfrm>
              <a:off x="2770026" y="2210828"/>
              <a:ext cx="88292" cy="10233"/>
            </a:xfrm>
            <a:custGeom>
              <a:avLst/>
              <a:gdLst/>
              <a:ahLst/>
              <a:cxnLst/>
              <a:rect l="l" t="t" r="r" b="b"/>
              <a:pathLst>
                <a:path w="2787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620" y="322"/>
                  </a:lnTo>
                  <a:cubicBezTo>
                    <a:pt x="2703" y="322"/>
                    <a:pt x="2786" y="251"/>
                    <a:pt x="2786" y="168"/>
                  </a:cubicBezTo>
                  <a:cubicBezTo>
                    <a:pt x="2786" y="72"/>
                    <a:pt x="2703" y="1"/>
                    <a:pt x="2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0533;p63"/>
            <p:cNvSpPr/>
            <p:nvPr/>
          </p:nvSpPr>
          <p:spPr>
            <a:xfrm>
              <a:off x="2908436" y="2058447"/>
              <a:ext cx="16252" cy="18913"/>
            </a:xfrm>
            <a:custGeom>
              <a:avLst/>
              <a:gdLst/>
              <a:ahLst/>
              <a:cxnLst/>
              <a:rect l="l" t="t" r="r" b="b"/>
              <a:pathLst>
                <a:path w="513" h="597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27"/>
                    <a:pt x="36" y="286"/>
                    <a:pt x="96" y="310"/>
                  </a:cubicBezTo>
                  <a:lnTo>
                    <a:pt x="96" y="429"/>
                  </a:lnTo>
                  <a:cubicBezTo>
                    <a:pt x="96" y="525"/>
                    <a:pt x="167" y="596"/>
                    <a:pt x="263" y="596"/>
                  </a:cubicBezTo>
                  <a:cubicBezTo>
                    <a:pt x="346" y="596"/>
                    <a:pt x="417" y="525"/>
                    <a:pt x="417" y="429"/>
                  </a:cubicBezTo>
                  <a:lnTo>
                    <a:pt x="417" y="310"/>
                  </a:lnTo>
                  <a:cubicBezTo>
                    <a:pt x="465" y="286"/>
                    <a:pt x="513" y="227"/>
                    <a:pt x="513" y="167"/>
                  </a:cubicBezTo>
                  <a:cubicBezTo>
                    <a:pt x="513" y="72"/>
                    <a:pt x="441" y="1"/>
                    <a:pt x="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8576;p60"/>
          <p:cNvGrpSpPr/>
          <p:nvPr/>
        </p:nvGrpSpPr>
        <p:grpSpPr>
          <a:xfrm>
            <a:off x="5762951" y="2871367"/>
            <a:ext cx="370168" cy="325965"/>
            <a:chOff x="1404617" y="3226962"/>
            <a:chExt cx="370168" cy="325965"/>
          </a:xfrm>
          <a:solidFill>
            <a:srgbClr val="FFFFFF"/>
          </a:solidFill>
        </p:grpSpPr>
        <p:sp>
          <p:nvSpPr>
            <p:cNvPr id="34" name="Google Shape;8577;p60"/>
            <p:cNvSpPr/>
            <p:nvPr/>
          </p:nvSpPr>
          <p:spPr>
            <a:xfrm>
              <a:off x="1535067" y="3226962"/>
              <a:ext cx="12130" cy="37090"/>
            </a:xfrm>
            <a:custGeom>
              <a:avLst/>
              <a:gdLst/>
              <a:ahLst/>
              <a:cxnLst/>
              <a:rect l="l" t="t" r="r" b="b"/>
              <a:pathLst>
                <a:path w="382" h="1168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lnTo>
                    <a:pt x="0" y="977"/>
                  </a:lnTo>
                  <a:cubicBezTo>
                    <a:pt x="0" y="1084"/>
                    <a:pt x="84" y="1168"/>
                    <a:pt x="191" y="1168"/>
                  </a:cubicBezTo>
                  <a:cubicBezTo>
                    <a:pt x="298" y="1168"/>
                    <a:pt x="381" y="1084"/>
                    <a:pt x="381" y="977"/>
                  </a:cubicBezTo>
                  <a:lnTo>
                    <a:pt x="381" y="191"/>
                  </a:lnTo>
                  <a:cubicBezTo>
                    <a:pt x="381" y="84"/>
                    <a:pt x="298" y="1"/>
                    <a:pt x="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8578;p60"/>
            <p:cNvSpPr/>
            <p:nvPr/>
          </p:nvSpPr>
          <p:spPr>
            <a:xfrm>
              <a:off x="1472287" y="3243221"/>
              <a:ext cx="25753" cy="34073"/>
            </a:xfrm>
            <a:custGeom>
              <a:avLst/>
              <a:gdLst/>
              <a:ahLst/>
              <a:cxnLst/>
              <a:rect l="l" t="t" r="r" b="b"/>
              <a:pathLst>
                <a:path w="811" h="1073" extrusionOk="0">
                  <a:moveTo>
                    <a:pt x="217" y="1"/>
                  </a:moveTo>
                  <a:cubicBezTo>
                    <a:pt x="185" y="1"/>
                    <a:pt x="152" y="9"/>
                    <a:pt x="120" y="25"/>
                  </a:cubicBezTo>
                  <a:cubicBezTo>
                    <a:pt x="25" y="72"/>
                    <a:pt x="1" y="179"/>
                    <a:pt x="37" y="287"/>
                  </a:cubicBezTo>
                  <a:lnTo>
                    <a:pt x="442" y="989"/>
                  </a:lnTo>
                  <a:cubicBezTo>
                    <a:pt x="477" y="1049"/>
                    <a:pt x="549" y="1072"/>
                    <a:pt x="608" y="1072"/>
                  </a:cubicBezTo>
                  <a:cubicBezTo>
                    <a:pt x="632" y="1072"/>
                    <a:pt x="668" y="1061"/>
                    <a:pt x="692" y="1049"/>
                  </a:cubicBezTo>
                  <a:cubicBezTo>
                    <a:pt x="787" y="989"/>
                    <a:pt x="811" y="882"/>
                    <a:pt x="775" y="775"/>
                  </a:cubicBezTo>
                  <a:lnTo>
                    <a:pt x="382" y="96"/>
                  </a:lnTo>
                  <a:cubicBezTo>
                    <a:pt x="342" y="33"/>
                    <a:pt x="281" y="1"/>
                    <a:pt x="2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8579;p60"/>
            <p:cNvSpPr/>
            <p:nvPr/>
          </p:nvSpPr>
          <p:spPr>
            <a:xfrm>
              <a:off x="1426179" y="3289266"/>
              <a:ext cx="35947" cy="24705"/>
            </a:xfrm>
            <a:custGeom>
              <a:avLst/>
              <a:gdLst/>
              <a:ahLst/>
              <a:cxnLst/>
              <a:rect l="l" t="t" r="r" b="b"/>
              <a:pathLst>
                <a:path w="1132" h="778" extrusionOk="0">
                  <a:moveTo>
                    <a:pt x="229" y="1"/>
                  </a:moveTo>
                  <a:cubicBezTo>
                    <a:pt x="159" y="1"/>
                    <a:pt x="89" y="41"/>
                    <a:pt x="48" y="99"/>
                  </a:cubicBezTo>
                  <a:cubicBezTo>
                    <a:pt x="0" y="194"/>
                    <a:pt x="36" y="301"/>
                    <a:pt x="143" y="361"/>
                  </a:cubicBezTo>
                  <a:lnTo>
                    <a:pt x="822" y="742"/>
                  </a:lnTo>
                  <a:cubicBezTo>
                    <a:pt x="858" y="754"/>
                    <a:pt x="881" y="777"/>
                    <a:pt x="917" y="777"/>
                  </a:cubicBezTo>
                  <a:cubicBezTo>
                    <a:pt x="977" y="777"/>
                    <a:pt x="1048" y="742"/>
                    <a:pt x="1072" y="682"/>
                  </a:cubicBezTo>
                  <a:cubicBezTo>
                    <a:pt x="1132" y="599"/>
                    <a:pt x="1096" y="480"/>
                    <a:pt x="1001" y="420"/>
                  </a:cubicBezTo>
                  <a:lnTo>
                    <a:pt x="322" y="27"/>
                  </a:lnTo>
                  <a:cubicBezTo>
                    <a:pt x="292" y="9"/>
                    <a:pt x="261" y="1"/>
                    <a:pt x="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8580;p60"/>
            <p:cNvSpPr/>
            <p:nvPr/>
          </p:nvSpPr>
          <p:spPr>
            <a:xfrm>
              <a:off x="1410682" y="3350997"/>
              <a:ext cx="37439" cy="12511"/>
            </a:xfrm>
            <a:custGeom>
              <a:avLst/>
              <a:gdLst/>
              <a:ahLst/>
              <a:cxnLst/>
              <a:rect l="l" t="t" r="r" b="b"/>
              <a:pathLst>
                <a:path w="1179" h="394" extrusionOk="0">
                  <a:moveTo>
                    <a:pt x="191" y="0"/>
                  </a:moveTo>
                  <a:cubicBezTo>
                    <a:pt x="96" y="0"/>
                    <a:pt x="0" y="95"/>
                    <a:pt x="0" y="203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988" y="393"/>
                  </a:lnTo>
                  <a:cubicBezTo>
                    <a:pt x="1084" y="393"/>
                    <a:pt x="1179" y="298"/>
                    <a:pt x="1179" y="203"/>
                  </a:cubicBezTo>
                  <a:cubicBezTo>
                    <a:pt x="1179" y="95"/>
                    <a:pt x="1084" y="0"/>
                    <a:pt x="9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8581;p60"/>
            <p:cNvSpPr/>
            <p:nvPr/>
          </p:nvSpPr>
          <p:spPr>
            <a:xfrm>
              <a:off x="1426179" y="3400980"/>
              <a:ext cx="35566" cy="24896"/>
            </a:xfrm>
            <a:custGeom>
              <a:avLst/>
              <a:gdLst/>
              <a:ahLst/>
              <a:cxnLst/>
              <a:rect l="l" t="t" r="r" b="b"/>
              <a:pathLst>
                <a:path w="1120" h="784" extrusionOk="0">
                  <a:moveTo>
                    <a:pt x="904" y="0"/>
                  </a:moveTo>
                  <a:cubicBezTo>
                    <a:pt x="874" y="0"/>
                    <a:pt x="843" y="7"/>
                    <a:pt x="810" y="22"/>
                  </a:cubicBezTo>
                  <a:lnTo>
                    <a:pt x="119" y="414"/>
                  </a:lnTo>
                  <a:cubicBezTo>
                    <a:pt x="36" y="486"/>
                    <a:pt x="0" y="593"/>
                    <a:pt x="60" y="688"/>
                  </a:cubicBezTo>
                  <a:cubicBezTo>
                    <a:pt x="96" y="748"/>
                    <a:pt x="167" y="784"/>
                    <a:pt x="227" y="784"/>
                  </a:cubicBezTo>
                  <a:cubicBezTo>
                    <a:pt x="262" y="784"/>
                    <a:pt x="286" y="760"/>
                    <a:pt x="322" y="748"/>
                  </a:cubicBezTo>
                  <a:lnTo>
                    <a:pt x="1001" y="367"/>
                  </a:lnTo>
                  <a:cubicBezTo>
                    <a:pt x="1096" y="307"/>
                    <a:pt x="1120" y="200"/>
                    <a:pt x="1072" y="93"/>
                  </a:cubicBezTo>
                  <a:cubicBezTo>
                    <a:pt x="1031" y="35"/>
                    <a:pt x="972" y="0"/>
                    <a:pt x="9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8582;p60"/>
            <p:cNvSpPr/>
            <p:nvPr/>
          </p:nvSpPr>
          <p:spPr>
            <a:xfrm>
              <a:off x="1620138" y="3289043"/>
              <a:ext cx="35566" cy="24928"/>
            </a:xfrm>
            <a:custGeom>
              <a:avLst/>
              <a:gdLst/>
              <a:ahLst/>
              <a:cxnLst/>
              <a:rect l="l" t="t" r="r" b="b"/>
              <a:pathLst>
                <a:path w="1120" h="785" extrusionOk="0">
                  <a:moveTo>
                    <a:pt x="895" y="1"/>
                  </a:moveTo>
                  <a:cubicBezTo>
                    <a:pt x="864" y="1"/>
                    <a:pt x="831" y="8"/>
                    <a:pt x="798" y="22"/>
                  </a:cubicBezTo>
                  <a:lnTo>
                    <a:pt x="119" y="403"/>
                  </a:lnTo>
                  <a:cubicBezTo>
                    <a:pt x="24" y="463"/>
                    <a:pt x="0" y="570"/>
                    <a:pt x="48" y="677"/>
                  </a:cubicBezTo>
                  <a:cubicBezTo>
                    <a:pt x="107" y="749"/>
                    <a:pt x="167" y="784"/>
                    <a:pt x="227" y="784"/>
                  </a:cubicBezTo>
                  <a:cubicBezTo>
                    <a:pt x="250" y="784"/>
                    <a:pt x="286" y="761"/>
                    <a:pt x="310" y="749"/>
                  </a:cubicBezTo>
                  <a:lnTo>
                    <a:pt x="1000" y="368"/>
                  </a:lnTo>
                  <a:cubicBezTo>
                    <a:pt x="1084" y="308"/>
                    <a:pt x="1120" y="201"/>
                    <a:pt x="1072" y="94"/>
                  </a:cubicBezTo>
                  <a:cubicBezTo>
                    <a:pt x="1031" y="36"/>
                    <a:pt x="966" y="1"/>
                    <a:pt x="8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8583;p60"/>
            <p:cNvSpPr/>
            <p:nvPr/>
          </p:nvSpPr>
          <p:spPr>
            <a:xfrm>
              <a:off x="1584224" y="3243507"/>
              <a:ext cx="26103" cy="33787"/>
            </a:xfrm>
            <a:custGeom>
              <a:avLst/>
              <a:gdLst/>
              <a:ahLst/>
              <a:cxnLst/>
              <a:rect l="l" t="t" r="r" b="b"/>
              <a:pathLst>
                <a:path w="822" h="1064" extrusionOk="0">
                  <a:moveTo>
                    <a:pt x="594" y="1"/>
                  </a:moveTo>
                  <a:cubicBezTo>
                    <a:pt x="527" y="1"/>
                    <a:pt x="458" y="41"/>
                    <a:pt x="417" y="99"/>
                  </a:cubicBezTo>
                  <a:lnTo>
                    <a:pt x="24" y="790"/>
                  </a:lnTo>
                  <a:cubicBezTo>
                    <a:pt x="0" y="873"/>
                    <a:pt x="24" y="992"/>
                    <a:pt x="119" y="1040"/>
                  </a:cubicBezTo>
                  <a:cubicBezTo>
                    <a:pt x="143" y="1052"/>
                    <a:pt x="179" y="1063"/>
                    <a:pt x="203" y="1063"/>
                  </a:cubicBezTo>
                  <a:cubicBezTo>
                    <a:pt x="262" y="1063"/>
                    <a:pt x="346" y="1040"/>
                    <a:pt x="369" y="980"/>
                  </a:cubicBezTo>
                  <a:lnTo>
                    <a:pt x="762" y="290"/>
                  </a:lnTo>
                  <a:cubicBezTo>
                    <a:pt x="822" y="206"/>
                    <a:pt x="774" y="87"/>
                    <a:pt x="679" y="28"/>
                  </a:cubicBezTo>
                  <a:cubicBezTo>
                    <a:pt x="653" y="9"/>
                    <a:pt x="624" y="1"/>
                    <a:pt x="5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8584;p60"/>
            <p:cNvSpPr/>
            <p:nvPr/>
          </p:nvSpPr>
          <p:spPr>
            <a:xfrm>
              <a:off x="1404617" y="3271197"/>
              <a:ext cx="285859" cy="281349"/>
            </a:xfrm>
            <a:custGeom>
              <a:avLst/>
              <a:gdLst/>
              <a:ahLst/>
              <a:cxnLst/>
              <a:rect l="l" t="t" r="r" b="b"/>
              <a:pathLst>
                <a:path w="9002" h="8860" extrusionOk="0">
                  <a:moveTo>
                    <a:pt x="4525" y="1013"/>
                  </a:moveTo>
                  <a:lnTo>
                    <a:pt x="4573" y="1025"/>
                  </a:lnTo>
                  <a:lnTo>
                    <a:pt x="4704" y="1025"/>
                  </a:lnTo>
                  <a:lnTo>
                    <a:pt x="4787" y="1061"/>
                  </a:lnTo>
                  <a:lnTo>
                    <a:pt x="4811" y="1061"/>
                  </a:lnTo>
                  <a:lnTo>
                    <a:pt x="4823" y="1072"/>
                  </a:lnTo>
                  <a:cubicBezTo>
                    <a:pt x="4835" y="1072"/>
                    <a:pt x="4835" y="1084"/>
                    <a:pt x="4847" y="1084"/>
                  </a:cubicBezTo>
                  <a:cubicBezTo>
                    <a:pt x="4847" y="1084"/>
                    <a:pt x="4870" y="1084"/>
                    <a:pt x="4870" y="1096"/>
                  </a:cubicBezTo>
                  <a:lnTo>
                    <a:pt x="4942" y="1132"/>
                  </a:lnTo>
                  <a:lnTo>
                    <a:pt x="4954" y="1132"/>
                  </a:lnTo>
                  <a:lnTo>
                    <a:pt x="4989" y="1144"/>
                  </a:lnTo>
                  <a:cubicBezTo>
                    <a:pt x="4989" y="1144"/>
                    <a:pt x="5001" y="1144"/>
                    <a:pt x="5001" y="1156"/>
                  </a:cubicBezTo>
                  <a:cubicBezTo>
                    <a:pt x="5001" y="1156"/>
                    <a:pt x="5013" y="1156"/>
                    <a:pt x="5013" y="1180"/>
                  </a:cubicBezTo>
                  <a:lnTo>
                    <a:pt x="5049" y="1192"/>
                  </a:lnTo>
                  <a:cubicBezTo>
                    <a:pt x="5049" y="1192"/>
                    <a:pt x="5061" y="1192"/>
                    <a:pt x="5061" y="1203"/>
                  </a:cubicBezTo>
                  <a:cubicBezTo>
                    <a:pt x="5061" y="1203"/>
                    <a:pt x="5073" y="1203"/>
                    <a:pt x="5073" y="1215"/>
                  </a:cubicBezTo>
                  <a:lnTo>
                    <a:pt x="5085" y="1239"/>
                  </a:lnTo>
                  <a:cubicBezTo>
                    <a:pt x="5085" y="1239"/>
                    <a:pt x="5109" y="1239"/>
                    <a:pt x="5109" y="1251"/>
                  </a:cubicBezTo>
                  <a:cubicBezTo>
                    <a:pt x="5109" y="1251"/>
                    <a:pt x="5120" y="1251"/>
                    <a:pt x="5120" y="1263"/>
                  </a:cubicBezTo>
                  <a:cubicBezTo>
                    <a:pt x="5120" y="1263"/>
                    <a:pt x="5132" y="1263"/>
                    <a:pt x="5132" y="1275"/>
                  </a:cubicBezTo>
                  <a:lnTo>
                    <a:pt x="5144" y="1299"/>
                  </a:lnTo>
                  <a:cubicBezTo>
                    <a:pt x="5144" y="1299"/>
                    <a:pt x="5168" y="1299"/>
                    <a:pt x="5168" y="1311"/>
                  </a:cubicBezTo>
                  <a:lnTo>
                    <a:pt x="5263" y="1394"/>
                  </a:lnTo>
                  <a:lnTo>
                    <a:pt x="5299" y="1430"/>
                  </a:lnTo>
                  <a:cubicBezTo>
                    <a:pt x="5382" y="1501"/>
                    <a:pt x="5466" y="1596"/>
                    <a:pt x="5537" y="1680"/>
                  </a:cubicBezTo>
                  <a:cubicBezTo>
                    <a:pt x="5561" y="1715"/>
                    <a:pt x="5585" y="1739"/>
                    <a:pt x="5597" y="1787"/>
                  </a:cubicBezTo>
                  <a:lnTo>
                    <a:pt x="5597" y="1799"/>
                  </a:lnTo>
                  <a:cubicBezTo>
                    <a:pt x="5609" y="1834"/>
                    <a:pt x="5644" y="1858"/>
                    <a:pt x="5656" y="1894"/>
                  </a:cubicBezTo>
                  <a:lnTo>
                    <a:pt x="5656" y="1906"/>
                  </a:lnTo>
                  <a:cubicBezTo>
                    <a:pt x="5668" y="1930"/>
                    <a:pt x="5680" y="1965"/>
                    <a:pt x="5704" y="2013"/>
                  </a:cubicBezTo>
                  <a:lnTo>
                    <a:pt x="5704" y="2025"/>
                  </a:lnTo>
                  <a:cubicBezTo>
                    <a:pt x="5716" y="2049"/>
                    <a:pt x="5728" y="2096"/>
                    <a:pt x="5740" y="2132"/>
                  </a:cubicBezTo>
                  <a:lnTo>
                    <a:pt x="5740" y="2144"/>
                  </a:lnTo>
                  <a:cubicBezTo>
                    <a:pt x="5763" y="2168"/>
                    <a:pt x="5775" y="2215"/>
                    <a:pt x="5775" y="2251"/>
                  </a:cubicBezTo>
                  <a:lnTo>
                    <a:pt x="5775" y="2263"/>
                  </a:lnTo>
                  <a:cubicBezTo>
                    <a:pt x="5787" y="2287"/>
                    <a:pt x="5787" y="2335"/>
                    <a:pt x="5799" y="2382"/>
                  </a:cubicBezTo>
                  <a:lnTo>
                    <a:pt x="5799" y="2394"/>
                  </a:lnTo>
                  <a:cubicBezTo>
                    <a:pt x="5799" y="2442"/>
                    <a:pt x="5823" y="2466"/>
                    <a:pt x="5823" y="2513"/>
                  </a:cubicBezTo>
                  <a:lnTo>
                    <a:pt x="5823" y="2525"/>
                  </a:lnTo>
                  <a:lnTo>
                    <a:pt x="5823" y="2549"/>
                  </a:lnTo>
                  <a:cubicBezTo>
                    <a:pt x="5728" y="2620"/>
                    <a:pt x="5466" y="2739"/>
                    <a:pt x="5240" y="2894"/>
                  </a:cubicBezTo>
                  <a:cubicBezTo>
                    <a:pt x="5216" y="2894"/>
                    <a:pt x="5216" y="2906"/>
                    <a:pt x="5216" y="2906"/>
                  </a:cubicBezTo>
                  <a:cubicBezTo>
                    <a:pt x="5192" y="2918"/>
                    <a:pt x="5180" y="2930"/>
                    <a:pt x="5144" y="2966"/>
                  </a:cubicBezTo>
                  <a:cubicBezTo>
                    <a:pt x="5120" y="2977"/>
                    <a:pt x="5085" y="3013"/>
                    <a:pt x="5061" y="3037"/>
                  </a:cubicBezTo>
                  <a:cubicBezTo>
                    <a:pt x="5025" y="3049"/>
                    <a:pt x="5013" y="3085"/>
                    <a:pt x="4978" y="3097"/>
                  </a:cubicBezTo>
                  <a:cubicBezTo>
                    <a:pt x="4620" y="3406"/>
                    <a:pt x="4347" y="3823"/>
                    <a:pt x="4204" y="4299"/>
                  </a:cubicBezTo>
                  <a:cubicBezTo>
                    <a:pt x="4180" y="4299"/>
                    <a:pt x="4144" y="4287"/>
                    <a:pt x="4132" y="4287"/>
                  </a:cubicBezTo>
                  <a:cubicBezTo>
                    <a:pt x="4061" y="4275"/>
                    <a:pt x="3966" y="4275"/>
                    <a:pt x="3894" y="4275"/>
                  </a:cubicBezTo>
                  <a:lnTo>
                    <a:pt x="3632" y="4275"/>
                  </a:lnTo>
                  <a:cubicBezTo>
                    <a:pt x="3608" y="4275"/>
                    <a:pt x="3596" y="4251"/>
                    <a:pt x="3585" y="4251"/>
                  </a:cubicBezTo>
                  <a:lnTo>
                    <a:pt x="3573" y="4251"/>
                  </a:lnTo>
                  <a:cubicBezTo>
                    <a:pt x="3549" y="4240"/>
                    <a:pt x="3537" y="4240"/>
                    <a:pt x="3525" y="4228"/>
                  </a:cubicBezTo>
                  <a:cubicBezTo>
                    <a:pt x="3513" y="4216"/>
                    <a:pt x="3489" y="4216"/>
                    <a:pt x="3465" y="4192"/>
                  </a:cubicBezTo>
                  <a:lnTo>
                    <a:pt x="3454" y="4180"/>
                  </a:lnTo>
                  <a:cubicBezTo>
                    <a:pt x="3430" y="4168"/>
                    <a:pt x="3418" y="4168"/>
                    <a:pt x="3406" y="4156"/>
                  </a:cubicBezTo>
                  <a:lnTo>
                    <a:pt x="3394" y="4156"/>
                  </a:lnTo>
                  <a:cubicBezTo>
                    <a:pt x="3370" y="4132"/>
                    <a:pt x="3358" y="4120"/>
                    <a:pt x="3346" y="4120"/>
                  </a:cubicBezTo>
                  <a:lnTo>
                    <a:pt x="3335" y="4109"/>
                  </a:lnTo>
                  <a:cubicBezTo>
                    <a:pt x="3311" y="4097"/>
                    <a:pt x="3299" y="4097"/>
                    <a:pt x="3287" y="4073"/>
                  </a:cubicBezTo>
                  <a:lnTo>
                    <a:pt x="3275" y="4073"/>
                  </a:lnTo>
                  <a:lnTo>
                    <a:pt x="3227" y="4037"/>
                  </a:lnTo>
                  <a:lnTo>
                    <a:pt x="3215" y="4013"/>
                  </a:lnTo>
                  <a:cubicBezTo>
                    <a:pt x="3192" y="4001"/>
                    <a:pt x="3180" y="3990"/>
                    <a:pt x="3168" y="3990"/>
                  </a:cubicBezTo>
                  <a:lnTo>
                    <a:pt x="3156" y="3990"/>
                  </a:lnTo>
                  <a:lnTo>
                    <a:pt x="3108" y="3942"/>
                  </a:lnTo>
                  <a:lnTo>
                    <a:pt x="3096" y="3930"/>
                  </a:lnTo>
                  <a:lnTo>
                    <a:pt x="3061" y="3894"/>
                  </a:lnTo>
                  <a:lnTo>
                    <a:pt x="3049" y="3882"/>
                  </a:lnTo>
                  <a:lnTo>
                    <a:pt x="3001" y="3835"/>
                  </a:lnTo>
                  <a:lnTo>
                    <a:pt x="2989" y="3823"/>
                  </a:lnTo>
                  <a:lnTo>
                    <a:pt x="2989" y="3811"/>
                  </a:lnTo>
                  <a:cubicBezTo>
                    <a:pt x="2870" y="3680"/>
                    <a:pt x="2775" y="3525"/>
                    <a:pt x="2715" y="3358"/>
                  </a:cubicBezTo>
                  <a:cubicBezTo>
                    <a:pt x="2715" y="3347"/>
                    <a:pt x="2703" y="3335"/>
                    <a:pt x="2703" y="3323"/>
                  </a:cubicBezTo>
                  <a:lnTo>
                    <a:pt x="2703" y="3299"/>
                  </a:lnTo>
                  <a:cubicBezTo>
                    <a:pt x="2703" y="3287"/>
                    <a:pt x="2692" y="3275"/>
                    <a:pt x="2692" y="3263"/>
                  </a:cubicBezTo>
                  <a:lnTo>
                    <a:pt x="2692" y="3239"/>
                  </a:lnTo>
                  <a:cubicBezTo>
                    <a:pt x="2692" y="3228"/>
                    <a:pt x="2680" y="3204"/>
                    <a:pt x="2680" y="3180"/>
                  </a:cubicBezTo>
                  <a:cubicBezTo>
                    <a:pt x="2656" y="3108"/>
                    <a:pt x="2644" y="3049"/>
                    <a:pt x="2632" y="2977"/>
                  </a:cubicBezTo>
                  <a:lnTo>
                    <a:pt x="2632" y="2930"/>
                  </a:lnTo>
                  <a:lnTo>
                    <a:pt x="2632" y="2882"/>
                  </a:lnTo>
                  <a:cubicBezTo>
                    <a:pt x="2632" y="2823"/>
                    <a:pt x="2620" y="2763"/>
                    <a:pt x="2620" y="2704"/>
                  </a:cubicBezTo>
                  <a:lnTo>
                    <a:pt x="2620" y="2644"/>
                  </a:lnTo>
                  <a:lnTo>
                    <a:pt x="2620" y="2632"/>
                  </a:lnTo>
                  <a:lnTo>
                    <a:pt x="2620" y="2573"/>
                  </a:lnTo>
                  <a:lnTo>
                    <a:pt x="2620" y="2513"/>
                  </a:lnTo>
                  <a:lnTo>
                    <a:pt x="2620" y="2501"/>
                  </a:lnTo>
                  <a:cubicBezTo>
                    <a:pt x="2620" y="2454"/>
                    <a:pt x="2632" y="2430"/>
                    <a:pt x="2632" y="2382"/>
                  </a:cubicBezTo>
                  <a:lnTo>
                    <a:pt x="2632" y="2370"/>
                  </a:lnTo>
                  <a:cubicBezTo>
                    <a:pt x="2632" y="2335"/>
                    <a:pt x="2644" y="2287"/>
                    <a:pt x="2656" y="2263"/>
                  </a:cubicBezTo>
                  <a:lnTo>
                    <a:pt x="2656" y="2251"/>
                  </a:lnTo>
                  <a:cubicBezTo>
                    <a:pt x="2680" y="2215"/>
                    <a:pt x="2680" y="2168"/>
                    <a:pt x="2692" y="2144"/>
                  </a:cubicBezTo>
                  <a:lnTo>
                    <a:pt x="2692" y="2132"/>
                  </a:lnTo>
                  <a:cubicBezTo>
                    <a:pt x="2703" y="2096"/>
                    <a:pt x="2715" y="2049"/>
                    <a:pt x="2739" y="2025"/>
                  </a:cubicBezTo>
                  <a:lnTo>
                    <a:pt x="2739" y="2013"/>
                  </a:lnTo>
                  <a:cubicBezTo>
                    <a:pt x="2751" y="1977"/>
                    <a:pt x="2763" y="1930"/>
                    <a:pt x="2775" y="1906"/>
                  </a:cubicBezTo>
                  <a:lnTo>
                    <a:pt x="2775" y="1894"/>
                  </a:lnTo>
                  <a:cubicBezTo>
                    <a:pt x="2799" y="1858"/>
                    <a:pt x="2811" y="1834"/>
                    <a:pt x="2834" y="1799"/>
                  </a:cubicBezTo>
                  <a:lnTo>
                    <a:pt x="2858" y="1787"/>
                  </a:lnTo>
                  <a:cubicBezTo>
                    <a:pt x="2870" y="1751"/>
                    <a:pt x="2894" y="1727"/>
                    <a:pt x="2918" y="1692"/>
                  </a:cubicBezTo>
                  <a:cubicBezTo>
                    <a:pt x="2989" y="1608"/>
                    <a:pt x="3061" y="1513"/>
                    <a:pt x="3156" y="1442"/>
                  </a:cubicBezTo>
                  <a:lnTo>
                    <a:pt x="3180" y="1418"/>
                  </a:lnTo>
                  <a:lnTo>
                    <a:pt x="3299" y="1311"/>
                  </a:lnTo>
                  <a:cubicBezTo>
                    <a:pt x="3299" y="1311"/>
                    <a:pt x="3311" y="1311"/>
                    <a:pt x="3311" y="1299"/>
                  </a:cubicBezTo>
                  <a:cubicBezTo>
                    <a:pt x="3311" y="1299"/>
                    <a:pt x="3335" y="1299"/>
                    <a:pt x="3335" y="1275"/>
                  </a:cubicBezTo>
                  <a:lnTo>
                    <a:pt x="3346" y="1263"/>
                  </a:lnTo>
                  <a:cubicBezTo>
                    <a:pt x="3346" y="1263"/>
                    <a:pt x="3358" y="1263"/>
                    <a:pt x="3358" y="1251"/>
                  </a:cubicBezTo>
                  <a:cubicBezTo>
                    <a:pt x="3358" y="1251"/>
                    <a:pt x="3370" y="1251"/>
                    <a:pt x="3370" y="1239"/>
                  </a:cubicBezTo>
                  <a:cubicBezTo>
                    <a:pt x="3370" y="1239"/>
                    <a:pt x="3394" y="1239"/>
                    <a:pt x="3394" y="1215"/>
                  </a:cubicBezTo>
                  <a:cubicBezTo>
                    <a:pt x="3394" y="1215"/>
                    <a:pt x="3406" y="1215"/>
                    <a:pt x="3406" y="1203"/>
                  </a:cubicBezTo>
                  <a:lnTo>
                    <a:pt x="3430" y="1192"/>
                  </a:lnTo>
                  <a:cubicBezTo>
                    <a:pt x="3430" y="1192"/>
                    <a:pt x="3454" y="1192"/>
                    <a:pt x="3454" y="1180"/>
                  </a:cubicBezTo>
                  <a:cubicBezTo>
                    <a:pt x="3454" y="1180"/>
                    <a:pt x="3465" y="1180"/>
                    <a:pt x="3465" y="1156"/>
                  </a:cubicBezTo>
                  <a:lnTo>
                    <a:pt x="3489" y="1144"/>
                  </a:lnTo>
                  <a:cubicBezTo>
                    <a:pt x="3489" y="1144"/>
                    <a:pt x="3513" y="1144"/>
                    <a:pt x="3513" y="1132"/>
                  </a:cubicBezTo>
                  <a:lnTo>
                    <a:pt x="3585" y="1096"/>
                  </a:lnTo>
                  <a:cubicBezTo>
                    <a:pt x="3585" y="1096"/>
                    <a:pt x="3596" y="1096"/>
                    <a:pt x="3596" y="1084"/>
                  </a:cubicBezTo>
                  <a:cubicBezTo>
                    <a:pt x="3608" y="1084"/>
                    <a:pt x="3608" y="1072"/>
                    <a:pt x="3632" y="1072"/>
                  </a:cubicBezTo>
                  <a:lnTo>
                    <a:pt x="3644" y="1061"/>
                  </a:lnTo>
                  <a:lnTo>
                    <a:pt x="3656" y="1061"/>
                  </a:lnTo>
                  <a:lnTo>
                    <a:pt x="3763" y="1025"/>
                  </a:lnTo>
                  <a:lnTo>
                    <a:pt x="3882" y="1025"/>
                  </a:lnTo>
                  <a:lnTo>
                    <a:pt x="3930" y="1013"/>
                  </a:lnTo>
                  <a:close/>
                  <a:moveTo>
                    <a:pt x="4347" y="418"/>
                  </a:moveTo>
                  <a:cubicBezTo>
                    <a:pt x="4847" y="418"/>
                    <a:pt x="5335" y="584"/>
                    <a:pt x="5740" y="882"/>
                  </a:cubicBezTo>
                  <a:cubicBezTo>
                    <a:pt x="6156" y="1192"/>
                    <a:pt x="6454" y="1620"/>
                    <a:pt x="6585" y="2108"/>
                  </a:cubicBezTo>
                  <a:cubicBezTo>
                    <a:pt x="6621" y="2227"/>
                    <a:pt x="6644" y="2370"/>
                    <a:pt x="6668" y="2489"/>
                  </a:cubicBezTo>
                  <a:lnTo>
                    <a:pt x="6442" y="2489"/>
                  </a:lnTo>
                  <a:cubicBezTo>
                    <a:pt x="6442" y="2442"/>
                    <a:pt x="6430" y="2394"/>
                    <a:pt x="6430" y="2346"/>
                  </a:cubicBezTo>
                  <a:lnTo>
                    <a:pt x="6430" y="2335"/>
                  </a:lnTo>
                  <a:cubicBezTo>
                    <a:pt x="6406" y="2287"/>
                    <a:pt x="6406" y="2251"/>
                    <a:pt x="6394" y="2204"/>
                  </a:cubicBezTo>
                  <a:lnTo>
                    <a:pt x="6394" y="2192"/>
                  </a:lnTo>
                  <a:lnTo>
                    <a:pt x="6347" y="2049"/>
                  </a:lnTo>
                  <a:lnTo>
                    <a:pt x="6347" y="2037"/>
                  </a:lnTo>
                  <a:lnTo>
                    <a:pt x="6311" y="1906"/>
                  </a:lnTo>
                  <a:lnTo>
                    <a:pt x="6311" y="1894"/>
                  </a:lnTo>
                  <a:cubicBezTo>
                    <a:pt x="6287" y="1846"/>
                    <a:pt x="6263" y="1799"/>
                    <a:pt x="6252" y="1775"/>
                  </a:cubicBezTo>
                  <a:lnTo>
                    <a:pt x="6228" y="1751"/>
                  </a:lnTo>
                  <a:cubicBezTo>
                    <a:pt x="6216" y="1715"/>
                    <a:pt x="6192" y="1680"/>
                    <a:pt x="6156" y="1632"/>
                  </a:cubicBezTo>
                  <a:lnTo>
                    <a:pt x="6144" y="1620"/>
                  </a:lnTo>
                  <a:cubicBezTo>
                    <a:pt x="6109" y="1573"/>
                    <a:pt x="6085" y="1549"/>
                    <a:pt x="6073" y="1501"/>
                  </a:cubicBezTo>
                  <a:cubicBezTo>
                    <a:pt x="5978" y="1382"/>
                    <a:pt x="5894" y="1275"/>
                    <a:pt x="5787" y="1192"/>
                  </a:cubicBezTo>
                  <a:lnTo>
                    <a:pt x="5775" y="1180"/>
                  </a:lnTo>
                  <a:lnTo>
                    <a:pt x="5751" y="1156"/>
                  </a:lnTo>
                  <a:lnTo>
                    <a:pt x="5740" y="1144"/>
                  </a:lnTo>
                  <a:lnTo>
                    <a:pt x="5680" y="1084"/>
                  </a:lnTo>
                  <a:lnTo>
                    <a:pt x="5668" y="1072"/>
                  </a:lnTo>
                  <a:lnTo>
                    <a:pt x="5621" y="1037"/>
                  </a:lnTo>
                  <a:lnTo>
                    <a:pt x="5609" y="1025"/>
                  </a:lnTo>
                  <a:lnTo>
                    <a:pt x="5597" y="1013"/>
                  </a:lnTo>
                  <a:lnTo>
                    <a:pt x="5573" y="1001"/>
                  </a:lnTo>
                  <a:lnTo>
                    <a:pt x="5561" y="977"/>
                  </a:lnTo>
                  <a:lnTo>
                    <a:pt x="5549" y="965"/>
                  </a:lnTo>
                  <a:lnTo>
                    <a:pt x="5537" y="953"/>
                  </a:lnTo>
                  <a:lnTo>
                    <a:pt x="5513" y="942"/>
                  </a:lnTo>
                  <a:cubicBezTo>
                    <a:pt x="5513" y="942"/>
                    <a:pt x="5501" y="918"/>
                    <a:pt x="5490" y="918"/>
                  </a:cubicBezTo>
                  <a:lnTo>
                    <a:pt x="5442" y="894"/>
                  </a:lnTo>
                  <a:cubicBezTo>
                    <a:pt x="5430" y="894"/>
                    <a:pt x="5430" y="882"/>
                    <a:pt x="5430" y="882"/>
                  </a:cubicBezTo>
                  <a:cubicBezTo>
                    <a:pt x="5430" y="882"/>
                    <a:pt x="5418" y="858"/>
                    <a:pt x="5394" y="858"/>
                  </a:cubicBezTo>
                  <a:lnTo>
                    <a:pt x="5359" y="834"/>
                  </a:lnTo>
                  <a:cubicBezTo>
                    <a:pt x="5359" y="834"/>
                    <a:pt x="5335" y="834"/>
                    <a:pt x="5335" y="822"/>
                  </a:cubicBezTo>
                  <a:lnTo>
                    <a:pt x="5299" y="787"/>
                  </a:lnTo>
                  <a:cubicBezTo>
                    <a:pt x="5299" y="787"/>
                    <a:pt x="5275" y="787"/>
                    <a:pt x="5275" y="775"/>
                  </a:cubicBezTo>
                  <a:lnTo>
                    <a:pt x="5251" y="763"/>
                  </a:lnTo>
                  <a:cubicBezTo>
                    <a:pt x="5251" y="763"/>
                    <a:pt x="5240" y="763"/>
                    <a:pt x="5216" y="739"/>
                  </a:cubicBezTo>
                  <a:cubicBezTo>
                    <a:pt x="5204" y="739"/>
                    <a:pt x="5192" y="727"/>
                    <a:pt x="5180" y="727"/>
                  </a:cubicBezTo>
                  <a:lnTo>
                    <a:pt x="5144" y="727"/>
                  </a:lnTo>
                  <a:cubicBezTo>
                    <a:pt x="5144" y="727"/>
                    <a:pt x="5132" y="727"/>
                    <a:pt x="5120" y="715"/>
                  </a:cubicBezTo>
                  <a:lnTo>
                    <a:pt x="5037" y="715"/>
                  </a:lnTo>
                  <a:lnTo>
                    <a:pt x="5013" y="703"/>
                  </a:lnTo>
                  <a:lnTo>
                    <a:pt x="5001" y="703"/>
                  </a:lnTo>
                  <a:cubicBezTo>
                    <a:pt x="4978" y="703"/>
                    <a:pt x="4978" y="703"/>
                    <a:pt x="4966" y="680"/>
                  </a:cubicBezTo>
                  <a:lnTo>
                    <a:pt x="3989" y="680"/>
                  </a:lnTo>
                  <a:lnTo>
                    <a:pt x="3942" y="703"/>
                  </a:lnTo>
                  <a:lnTo>
                    <a:pt x="3727" y="703"/>
                  </a:lnTo>
                  <a:cubicBezTo>
                    <a:pt x="3716" y="703"/>
                    <a:pt x="3716" y="703"/>
                    <a:pt x="3704" y="715"/>
                  </a:cubicBezTo>
                  <a:lnTo>
                    <a:pt x="3585" y="715"/>
                  </a:lnTo>
                  <a:cubicBezTo>
                    <a:pt x="3573" y="715"/>
                    <a:pt x="3573" y="715"/>
                    <a:pt x="3549" y="727"/>
                  </a:cubicBezTo>
                  <a:lnTo>
                    <a:pt x="3525" y="727"/>
                  </a:lnTo>
                  <a:cubicBezTo>
                    <a:pt x="3513" y="727"/>
                    <a:pt x="3489" y="751"/>
                    <a:pt x="3477" y="751"/>
                  </a:cubicBezTo>
                  <a:cubicBezTo>
                    <a:pt x="3465" y="751"/>
                    <a:pt x="3465" y="751"/>
                    <a:pt x="3454" y="763"/>
                  </a:cubicBezTo>
                  <a:lnTo>
                    <a:pt x="3418" y="775"/>
                  </a:lnTo>
                  <a:cubicBezTo>
                    <a:pt x="3418" y="775"/>
                    <a:pt x="3406" y="775"/>
                    <a:pt x="3406" y="787"/>
                  </a:cubicBezTo>
                  <a:lnTo>
                    <a:pt x="3370" y="811"/>
                  </a:lnTo>
                  <a:lnTo>
                    <a:pt x="3358" y="822"/>
                  </a:lnTo>
                  <a:cubicBezTo>
                    <a:pt x="3358" y="822"/>
                    <a:pt x="3346" y="822"/>
                    <a:pt x="3346" y="834"/>
                  </a:cubicBezTo>
                  <a:lnTo>
                    <a:pt x="3299" y="870"/>
                  </a:lnTo>
                  <a:lnTo>
                    <a:pt x="3287" y="882"/>
                  </a:lnTo>
                  <a:cubicBezTo>
                    <a:pt x="3275" y="882"/>
                    <a:pt x="3275" y="894"/>
                    <a:pt x="3251" y="894"/>
                  </a:cubicBezTo>
                  <a:lnTo>
                    <a:pt x="3215" y="930"/>
                  </a:lnTo>
                  <a:lnTo>
                    <a:pt x="3192" y="942"/>
                  </a:lnTo>
                  <a:lnTo>
                    <a:pt x="3180" y="953"/>
                  </a:lnTo>
                  <a:cubicBezTo>
                    <a:pt x="3180" y="953"/>
                    <a:pt x="3168" y="965"/>
                    <a:pt x="3156" y="965"/>
                  </a:cubicBezTo>
                  <a:lnTo>
                    <a:pt x="3132" y="989"/>
                  </a:lnTo>
                  <a:lnTo>
                    <a:pt x="3120" y="1001"/>
                  </a:lnTo>
                  <a:lnTo>
                    <a:pt x="3108" y="1013"/>
                  </a:lnTo>
                  <a:cubicBezTo>
                    <a:pt x="3096" y="1013"/>
                    <a:pt x="3096" y="1025"/>
                    <a:pt x="3096" y="1025"/>
                  </a:cubicBezTo>
                  <a:lnTo>
                    <a:pt x="3073" y="1049"/>
                  </a:lnTo>
                  <a:lnTo>
                    <a:pt x="3037" y="1072"/>
                  </a:lnTo>
                  <a:lnTo>
                    <a:pt x="3013" y="1084"/>
                  </a:lnTo>
                  <a:lnTo>
                    <a:pt x="2954" y="1144"/>
                  </a:lnTo>
                  <a:lnTo>
                    <a:pt x="2942" y="1168"/>
                  </a:lnTo>
                  <a:lnTo>
                    <a:pt x="2930" y="1180"/>
                  </a:lnTo>
                  <a:lnTo>
                    <a:pt x="2918" y="1192"/>
                  </a:lnTo>
                  <a:cubicBezTo>
                    <a:pt x="2811" y="1287"/>
                    <a:pt x="2715" y="1382"/>
                    <a:pt x="2632" y="1501"/>
                  </a:cubicBezTo>
                  <a:cubicBezTo>
                    <a:pt x="2596" y="1549"/>
                    <a:pt x="2573" y="1584"/>
                    <a:pt x="2561" y="1620"/>
                  </a:cubicBezTo>
                  <a:lnTo>
                    <a:pt x="2537" y="1644"/>
                  </a:lnTo>
                  <a:cubicBezTo>
                    <a:pt x="2513" y="1680"/>
                    <a:pt x="2501" y="1715"/>
                    <a:pt x="2465" y="1763"/>
                  </a:cubicBezTo>
                  <a:lnTo>
                    <a:pt x="2465" y="1775"/>
                  </a:lnTo>
                  <a:cubicBezTo>
                    <a:pt x="2453" y="1823"/>
                    <a:pt x="2418" y="1846"/>
                    <a:pt x="2406" y="1894"/>
                  </a:cubicBezTo>
                  <a:lnTo>
                    <a:pt x="2406" y="1906"/>
                  </a:lnTo>
                  <a:lnTo>
                    <a:pt x="2358" y="2037"/>
                  </a:lnTo>
                  <a:lnTo>
                    <a:pt x="2358" y="2061"/>
                  </a:lnTo>
                  <a:lnTo>
                    <a:pt x="2322" y="2192"/>
                  </a:lnTo>
                  <a:lnTo>
                    <a:pt x="2322" y="2204"/>
                  </a:lnTo>
                  <a:cubicBezTo>
                    <a:pt x="2299" y="2251"/>
                    <a:pt x="2287" y="2299"/>
                    <a:pt x="2287" y="2335"/>
                  </a:cubicBezTo>
                  <a:lnTo>
                    <a:pt x="2287" y="2358"/>
                  </a:lnTo>
                  <a:cubicBezTo>
                    <a:pt x="2275" y="2394"/>
                    <a:pt x="2275" y="2442"/>
                    <a:pt x="2275" y="2489"/>
                  </a:cubicBezTo>
                  <a:lnTo>
                    <a:pt x="2275" y="2501"/>
                  </a:lnTo>
                  <a:lnTo>
                    <a:pt x="2275" y="2573"/>
                  </a:lnTo>
                  <a:lnTo>
                    <a:pt x="2275" y="2656"/>
                  </a:lnTo>
                  <a:lnTo>
                    <a:pt x="2275" y="2668"/>
                  </a:lnTo>
                  <a:lnTo>
                    <a:pt x="2275" y="2739"/>
                  </a:lnTo>
                  <a:cubicBezTo>
                    <a:pt x="2275" y="2811"/>
                    <a:pt x="2275" y="2894"/>
                    <a:pt x="2287" y="2954"/>
                  </a:cubicBezTo>
                  <a:lnTo>
                    <a:pt x="2287" y="2989"/>
                  </a:lnTo>
                  <a:cubicBezTo>
                    <a:pt x="2287" y="3013"/>
                    <a:pt x="2287" y="3037"/>
                    <a:pt x="2299" y="3049"/>
                  </a:cubicBezTo>
                  <a:cubicBezTo>
                    <a:pt x="2322" y="3144"/>
                    <a:pt x="2334" y="3228"/>
                    <a:pt x="2358" y="3311"/>
                  </a:cubicBezTo>
                  <a:cubicBezTo>
                    <a:pt x="2358" y="3335"/>
                    <a:pt x="2382" y="3347"/>
                    <a:pt x="2394" y="3382"/>
                  </a:cubicBezTo>
                  <a:lnTo>
                    <a:pt x="2394" y="3394"/>
                  </a:lnTo>
                  <a:cubicBezTo>
                    <a:pt x="2394" y="3406"/>
                    <a:pt x="2406" y="3442"/>
                    <a:pt x="2406" y="3454"/>
                  </a:cubicBezTo>
                  <a:lnTo>
                    <a:pt x="2406" y="3466"/>
                  </a:lnTo>
                  <a:cubicBezTo>
                    <a:pt x="2418" y="3489"/>
                    <a:pt x="2418" y="3513"/>
                    <a:pt x="2442" y="3525"/>
                  </a:cubicBezTo>
                  <a:lnTo>
                    <a:pt x="2442" y="3549"/>
                  </a:lnTo>
                  <a:cubicBezTo>
                    <a:pt x="2513" y="3739"/>
                    <a:pt x="2632" y="3918"/>
                    <a:pt x="2763" y="4085"/>
                  </a:cubicBezTo>
                  <a:lnTo>
                    <a:pt x="2775" y="4097"/>
                  </a:lnTo>
                  <a:lnTo>
                    <a:pt x="2799" y="4109"/>
                  </a:lnTo>
                  <a:lnTo>
                    <a:pt x="2799" y="4120"/>
                  </a:lnTo>
                  <a:lnTo>
                    <a:pt x="2811" y="4144"/>
                  </a:lnTo>
                  <a:cubicBezTo>
                    <a:pt x="2823" y="4156"/>
                    <a:pt x="2834" y="4168"/>
                    <a:pt x="2858" y="4204"/>
                  </a:cubicBezTo>
                  <a:lnTo>
                    <a:pt x="2870" y="4216"/>
                  </a:lnTo>
                  <a:lnTo>
                    <a:pt x="2918" y="4263"/>
                  </a:lnTo>
                  <a:lnTo>
                    <a:pt x="2930" y="4275"/>
                  </a:lnTo>
                  <a:cubicBezTo>
                    <a:pt x="2942" y="4287"/>
                    <a:pt x="2954" y="4299"/>
                    <a:pt x="2989" y="4323"/>
                  </a:cubicBezTo>
                  <a:lnTo>
                    <a:pt x="3001" y="4335"/>
                  </a:lnTo>
                  <a:lnTo>
                    <a:pt x="3049" y="4382"/>
                  </a:lnTo>
                  <a:lnTo>
                    <a:pt x="3061" y="4394"/>
                  </a:lnTo>
                  <a:cubicBezTo>
                    <a:pt x="3073" y="4406"/>
                    <a:pt x="3108" y="4418"/>
                    <a:pt x="3120" y="4442"/>
                  </a:cubicBezTo>
                  <a:lnTo>
                    <a:pt x="3132" y="4442"/>
                  </a:lnTo>
                  <a:cubicBezTo>
                    <a:pt x="3156" y="4454"/>
                    <a:pt x="3168" y="4466"/>
                    <a:pt x="3192" y="4478"/>
                  </a:cubicBezTo>
                  <a:lnTo>
                    <a:pt x="3215" y="4501"/>
                  </a:lnTo>
                  <a:lnTo>
                    <a:pt x="3227" y="4501"/>
                  </a:lnTo>
                  <a:cubicBezTo>
                    <a:pt x="3215" y="4501"/>
                    <a:pt x="3215" y="4513"/>
                    <a:pt x="3192" y="4513"/>
                  </a:cubicBezTo>
                  <a:cubicBezTo>
                    <a:pt x="3156" y="4537"/>
                    <a:pt x="3096" y="4573"/>
                    <a:pt x="3049" y="4597"/>
                  </a:cubicBezTo>
                  <a:cubicBezTo>
                    <a:pt x="3037" y="4597"/>
                    <a:pt x="3037" y="4621"/>
                    <a:pt x="3013" y="4621"/>
                  </a:cubicBezTo>
                  <a:cubicBezTo>
                    <a:pt x="2977" y="4585"/>
                    <a:pt x="2942" y="4561"/>
                    <a:pt x="2894" y="4525"/>
                  </a:cubicBezTo>
                  <a:lnTo>
                    <a:pt x="2858" y="4478"/>
                  </a:lnTo>
                  <a:lnTo>
                    <a:pt x="2811" y="4442"/>
                  </a:lnTo>
                  <a:lnTo>
                    <a:pt x="2799" y="4418"/>
                  </a:lnTo>
                  <a:lnTo>
                    <a:pt x="2763" y="4394"/>
                  </a:lnTo>
                  <a:lnTo>
                    <a:pt x="2751" y="4382"/>
                  </a:lnTo>
                  <a:cubicBezTo>
                    <a:pt x="2620" y="4347"/>
                    <a:pt x="2608" y="4335"/>
                    <a:pt x="2608" y="4335"/>
                  </a:cubicBezTo>
                  <a:lnTo>
                    <a:pt x="2584" y="4311"/>
                  </a:lnTo>
                  <a:lnTo>
                    <a:pt x="2561" y="4287"/>
                  </a:lnTo>
                  <a:lnTo>
                    <a:pt x="2537" y="4275"/>
                  </a:lnTo>
                  <a:lnTo>
                    <a:pt x="2513" y="4240"/>
                  </a:lnTo>
                  <a:lnTo>
                    <a:pt x="2501" y="4228"/>
                  </a:lnTo>
                  <a:cubicBezTo>
                    <a:pt x="2501" y="4216"/>
                    <a:pt x="2477" y="4216"/>
                    <a:pt x="2477" y="4192"/>
                  </a:cubicBezTo>
                  <a:lnTo>
                    <a:pt x="2465" y="4180"/>
                  </a:lnTo>
                  <a:cubicBezTo>
                    <a:pt x="2465" y="4168"/>
                    <a:pt x="2453" y="4168"/>
                    <a:pt x="2453" y="4156"/>
                  </a:cubicBezTo>
                  <a:lnTo>
                    <a:pt x="2442" y="4132"/>
                  </a:lnTo>
                  <a:cubicBezTo>
                    <a:pt x="2442" y="4120"/>
                    <a:pt x="2418" y="4120"/>
                    <a:pt x="2418" y="4109"/>
                  </a:cubicBezTo>
                  <a:lnTo>
                    <a:pt x="2406" y="4097"/>
                  </a:lnTo>
                  <a:cubicBezTo>
                    <a:pt x="2406" y="4073"/>
                    <a:pt x="2394" y="4073"/>
                    <a:pt x="2394" y="4061"/>
                  </a:cubicBezTo>
                  <a:lnTo>
                    <a:pt x="2382" y="4049"/>
                  </a:lnTo>
                  <a:cubicBezTo>
                    <a:pt x="2358" y="4037"/>
                    <a:pt x="2358" y="4013"/>
                    <a:pt x="2346" y="4001"/>
                  </a:cubicBezTo>
                  <a:lnTo>
                    <a:pt x="2346" y="3990"/>
                  </a:lnTo>
                  <a:cubicBezTo>
                    <a:pt x="2334" y="3978"/>
                    <a:pt x="2334" y="3954"/>
                    <a:pt x="2322" y="3942"/>
                  </a:cubicBezTo>
                  <a:lnTo>
                    <a:pt x="2299" y="3930"/>
                  </a:lnTo>
                  <a:cubicBezTo>
                    <a:pt x="2299" y="3918"/>
                    <a:pt x="2287" y="3894"/>
                    <a:pt x="2287" y="3894"/>
                  </a:cubicBezTo>
                  <a:lnTo>
                    <a:pt x="2275" y="3882"/>
                  </a:lnTo>
                  <a:cubicBezTo>
                    <a:pt x="2275" y="3870"/>
                    <a:pt x="2263" y="3870"/>
                    <a:pt x="2263" y="3859"/>
                  </a:cubicBezTo>
                  <a:lnTo>
                    <a:pt x="2239" y="3835"/>
                  </a:lnTo>
                  <a:cubicBezTo>
                    <a:pt x="2239" y="3823"/>
                    <a:pt x="2227" y="3823"/>
                    <a:pt x="2227" y="3811"/>
                  </a:cubicBezTo>
                  <a:lnTo>
                    <a:pt x="2215" y="3775"/>
                  </a:lnTo>
                  <a:cubicBezTo>
                    <a:pt x="2215" y="3763"/>
                    <a:pt x="2203" y="3763"/>
                    <a:pt x="2203" y="3751"/>
                  </a:cubicBezTo>
                  <a:cubicBezTo>
                    <a:pt x="2203" y="3739"/>
                    <a:pt x="2203" y="3739"/>
                    <a:pt x="2180" y="3716"/>
                  </a:cubicBezTo>
                  <a:cubicBezTo>
                    <a:pt x="2180" y="3704"/>
                    <a:pt x="2168" y="3704"/>
                    <a:pt x="2168" y="3692"/>
                  </a:cubicBezTo>
                  <a:cubicBezTo>
                    <a:pt x="2168" y="3692"/>
                    <a:pt x="2168" y="3680"/>
                    <a:pt x="2156" y="3680"/>
                  </a:cubicBezTo>
                  <a:cubicBezTo>
                    <a:pt x="2156" y="3656"/>
                    <a:pt x="2144" y="3656"/>
                    <a:pt x="2144" y="3644"/>
                  </a:cubicBezTo>
                  <a:cubicBezTo>
                    <a:pt x="2144" y="3632"/>
                    <a:pt x="2144" y="3632"/>
                    <a:pt x="2120" y="3620"/>
                  </a:cubicBezTo>
                  <a:cubicBezTo>
                    <a:pt x="2120" y="3597"/>
                    <a:pt x="2108" y="3597"/>
                    <a:pt x="2108" y="3585"/>
                  </a:cubicBezTo>
                  <a:lnTo>
                    <a:pt x="2096" y="3561"/>
                  </a:lnTo>
                  <a:cubicBezTo>
                    <a:pt x="2096" y="3537"/>
                    <a:pt x="2084" y="3537"/>
                    <a:pt x="2084" y="3525"/>
                  </a:cubicBezTo>
                  <a:lnTo>
                    <a:pt x="2061" y="3501"/>
                  </a:lnTo>
                  <a:cubicBezTo>
                    <a:pt x="2061" y="3478"/>
                    <a:pt x="2049" y="3466"/>
                    <a:pt x="2049" y="3454"/>
                  </a:cubicBezTo>
                  <a:lnTo>
                    <a:pt x="2049" y="3442"/>
                  </a:lnTo>
                  <a:cubicBezTo>
                    <a:pt x="2049" y="3418"/>
                    <a:pt x="2037" y="3394"/>
                    <a:pt x="2037" y="3382"/>
                  </a:cubicBezTo>
                  <a:lnTo>
                    <a:pt x="2037" y="3358"/>
                  </a:lnTo>
                  <a:cubicBezTo>
                    <a:pt x="2037" y="3347"/>
                    <a:pt x="2025" y="3335"/>
                    <a:pt x="2025" y="3323"/>
                  </a:cubicBezTo>
                  <a:lnTo>
                    <a:pt x="2025" y="3287"/>
                  </a:lnTo>
                  <a:cubicBezTo>
                    <a:pt x="2025" y="3275"/>
                    <a:pt x="2025" y="3263"/>
                    <a:pt x="2001" y="3239"/>
                  </a:cubicBezTo>
                  <a:lnTo>
                    <a:pt x="2001" y="3216"/>
                  </a:lnTo>
                  <a:lnTo>
                    <a:pt x="2001" y="3180"/>
                  </a:lnTo>
                  <a:lnTo>
                    <a:pt x="2001" y="3156"/>
                  </a:lnTo>
                  <a:lnTo>
                    <a:pt x="2001" y="3120"/>
                  </a:lnTo>
                  <a:lnTo>
                    <a:pt x="2001" y="3097"/>
                  </a:lnTo>
                  <a:lnTo>
                    <a:pt x="2001" y="3061"/>
                  </a:lnTo>
                  <a:lnTo>
                    <a:pt x="2001" y="3037"/>
                  </a:lnTo>
                  <a:lnTo>
                    <a:pt x="2001" y="3001"/>
                  </a:lnTo>
                  <a:lnTo>
                    <a:pt x="2001" y="2977"/>
                  </a:lnTo>
                  <a:lnTo>
                    <a:pt x="2001" y="2942"/>
                  </a:lnTo>
                  <a:lnTo>
                    <a:pt x="2001" y="2930"/>
                  </a:lnTo>
                  <a:lnTo>
                    <a:pt x="2001" y="2906"/>
                  </a:lnTo>
                  <a:lnTo>
                    <a:pt x="2001" y="2870"/>
                  </a:lnTo>
                  <a:lnTo>
                    <a:pt x="2001" y="2823"/>
                  </a:lnTo>
                  <a:lnTo>
                    <a:pt x="2001" y="2811"/>
                  </a:lnTo>
                  <a:lnTo>
                    <a:pt x="2001" y="2751"/>
                  </a:lnTo>
                  <a:cubicBezTo>
                    <a:pt x="2001" y="2525"/>
                    <a:pt x="2037" y="2323"/>
                    <a:pt x="2096" y="2108"/>
                  </a:cubicBezTo>
                  <a:cubicBezTo>
                    <a:pt x="2227" y="1620"/>
                    <a:pt x="2537" y="1192"/>
                    <a:pt x="2942" y="882"/>
                  </a:cubicBezTo>
                  <a:cubicBezTo>
                    <a:pt x="3346" y="584"/>
                    <a:pt x="3835" y="418"/>
                    <a:pt x="4347" y="418"/>
                  </a:cubicBezTo>
                  <a:close/>
                  <a:moveTo>
                    <a:pt x="4251" y="1"/>
                  </a:moveTo>
                  <a:cubicBezTo>
                    <a:pt x="3656" y="1"/>
                    <a:pt x="3096" y="191"/>
                    <a:pt x="2620" y="537"/>
                  </a:cubicBezTo>
                  <a:cubicBezTo>
                    <a:pt x="2144" y="894"/>
                    <a:pt x="1787" y="1406"/>
                    <a:pt x="1620" y="1977"/>
                  </a:cubicBezTo>
                  <a:cubicBezTo>
                    <a:pt x="1549" y="2215"/>
                    <a:pt x="1513" y="2477"/>
                    <a:pt x="1513" y="2727"/>
                  </a:cubicBezTo>
                  <a:lnTo>
                    <a:pt x="1513" y="2799"/>
                  </a:lnTo>
                  <a:lnTo>
                    <a:pt x="1513" y="2811"/>
                  </a:lnTo>
                  <a:lnTo>
                    <a:pt x="1513" y="2835"/>
                  </a:lnTo>
                  <a:lnTo>
                    <a:pt x="1513" y="2870"/>
                  </a:lnTo>
                  <a:lnTo>
                    <a:pt x="1513" y="2906"/>
                  </a:lnTo>
                  <a:lnTo>
                    <a:pt x="1513" y="2954"/>
                  </a:lnTo>
                  <a:lnTo>
                    <a:pt x="1513" y="2977"/>
                  </a:lnTo>
                  <a:lnTo>
                    <a:pt x="1513" y="3025"/>
                  </a:lnTo>
                  <a:lnTo>
                    <a:pt x="1513" y="3049"/>
                  </a:lnTo>
                  <a:lnTo>
                    <a:pt x="1513" y="3097"/>
                  </a:lnTo>
                  <a:lnTo>
                    <a:pt x="1513" y="3132"/>
                  </a:lnTo>
                  <a:lnTo>
                    <a:pt x="1513" y="3168"/>
                  </a:lnTo>
                  <a:lnTo>
                    <a:pt x="1513" y="3204"/>
                  </a:lnTo>
                  <a:lnTo>
                    <a:pt x="1513" y="3251"/>
                  </a:lnTo>
                  <a:lnTo>
                    <a:pt x="1513" y="3275"/>
                  </a:lnTo>
                  <a:cubicBezTo>
                    <a:pt x="1513" y="3287"/>
                    <a:pt x="1513" y="3311"/>
                    <a:pt x="1537" y="3323"/>
                  </a:cubicBezTo>
                  <a:lnTo>
                    <a:pt x="1537" y="3335"/>
                  </a:lnTo>
                  <a:lnTo>
                    <a:pt x="1537" y="3347"/>
                  </a:lnTo>
                  <a:cubicBezTo>
                    <a:pt x="1537" y="3370"/>
                    <a:pt x="1537" y="3382"/>
                    <a:pt x="1549" y="3394"/>
                  </a:cubicBezTo>
                  <a:lnTo>
                    <a:pt x="1549" y="3430"/>
                  </a:lnTo>
                  <a:cubicBezTo>
                    <a:pt x="1549" y="3442"/>
                    <a:pt x="1560" y="3454"/>
                    <a:pt x="1560" y="3489"/>
                  </a:cubicBezTo>
                  <a:lnTo>
                    <a:pt x="1560" y="3501"/>
                  </a:lnTo>
                  <a:cubicBezTo>
                    <a:pt x="1560" y="3525"/>
                    <a:pt x="1572" y="3549"/>
                    <a:pt x="1572" y="3573"/>
                  </a:cubicBezTo>
                  <a:lnTo>
                    <a:pt x="1572" y="3585"/>
                  </a:lnTo>
                  <a:cubicBezTo>
                    <a:pt x="1572" y="3609"/>
                    <a:pt x="1596" y="3620"/>
                    <a:pt x="1596" y="3632"/>
                  </a:cubicBezTo>
                  <a:lnTo>
                    <a:pt x="1596" y="3644"/>
                  </a:lnTo>
                  <a:lnTo>
                    <a:pt x="1596" y="3668"/>
                  </a:lnTo>
                  <a:cubicBezTo>
                    <a:pt x="1596" y="3680"/>
                    <a:pt x="1608" y="3692"/>
                    <a:pt x="1608" y="3704"/>
                  </a:cubicBezTo>
                  <a:lnTo>
                    <a:pt x="1608" y="3728"/>
                  </a:lnTo>
                  <a:lnTo>
                    <a:pt x="1608" y="3739"/>
                  </a:lnTo>
                  <a:cubicBezTo>
                    <a:pt x="1608" y="3751"/>
                    <a:pt x="1620" y="3763"/>
                    <a:pt x="1620" y="3787"/>
                  </a:cubicBezTo>
                  <a:cubicBezTo>
                    <a:pt x="1620" y="3799"/>
                    <a:pt x="1632" y="3799"/>
                    <a:pt x="1632" y="3811"/>
                  </a:cubicBezTo>
                  <a:cubicBezTo>
                    <a:pt x="1632" y="3823"/>
                    <a:pt x="1656" y="3847"/>
                    <a:pt x="1656" y="3847"/>
                  </a:cubicBezTo>
                  <a:cubicBezTo>
                    <a:pt x="1656" y="3859"/>
                    <a:pt x="1656" y="3859"/>
                    <a:pt x="1668" y="3870"/>
                  </a:cubicBezTo>
                  <a:cubicBezTo>
                    <a:pt x="1668" y="3882"/>
                    <a:pt x="1680" y="3906"/>
                    <a:pt x="1680" y="3906"/>
                  </a:cubicBezTo>
                  <a:cubicBezTo>
                    <a:pt x="1680" y="3918"/>
                    <a:pt x="1691" y="3918"/>
                    <a:pt x="1691" y="3930"/>
                  </a:cubicBezTo>
                  <a:cubicBezTo>
                    <a:pt x="1691" y="3942"/>
                    <a:pt x="1715" y="3966"/>
                    <a:pt x="1715" y="3966"/>
                  </a:cubicBezTo>
                  <a:lnTo>
                    <a:pt x="1727" y="3990"/>
                  </a:lnTo>
                  <a:cubicBezTo>
                    <a:pt x="1727" y="4001"/>
                    <a:pt x="1739" y="4025"/>
                    <a:pt x="1739" y="4025"/>
                  </a:cubicBezTo>
                  <a:cubicBezTo>
                    <a:pt x="1739" y="4025"/>
                    <a:pt x="1739" y="4037"/>
                    <a:pt x="1751" y="4037"/>
                  </a:cubicBezTo>
                  <a:cubicBezTo>
                    <a:pt x="1751" y="4049"/>
                    <a:pt x="1775" y="4061"/>
                    <a:pt x="1775" y="4061"/>
                  </a:cubicBezTo>
                  <a:cubicBezTo>
                    <a:pt x="1775" y="4061"/>
                    <a:pt x="1775" y="4085"/>
                    <a:pt x="1787" y="4085"/>
                  </a:cubicBezTo>
                  <a:cubicBezTo>
                    <a:pt x="1799" y="4097"/>
                    <a:pt x="1799" y="4109"/>
                    <a:pt x="1811" y="4120"/>
                  </a:cubicBezTo>
                  <a:lnTo>
                    <a:pt x="1834" y="4144"/>
                  </a:lnTo>
                  <a:cubicBezTo>
                    <a:pt x="1846" y="4156"/>
                    <a:pt x="1858" y="4180"/>
                    <a:pt x="1858" y="4204"/>
                  </a:cubicBezTo>
                  <a:lnTo>
                    <a:pt x="1858" y="4216"/>
                  </a:lnTo>
                  <a:cubicBezTo>
                    <a:pt x="1870" y="4228"/>
                    <a:pt x="1870" y="4240"/>
                    <a:pt x="1894" y="4263"/>
                  </a:cubicBezTo>
                  <a:lnTo>
                    <a:pt x="1906" y="4287"/>
                  </a:lnTo>
                  <a:cubicBezTo>
                    <a:pt x="1918" y="4299"/>
                    <a:pt x="1918" y="4323"/>
                    <a:pt x="1930" y="4323"/>
                  </a:cubicBezTo>
                  <a:lnTo>
                    <a:pt x="1953" y="4335"/>
                  </a:lnTo>
                  <a:cubicBezTo>
                    <a:pt x="1965" y="4347"/>
                    <a:pt x="1965" y="4359"/>
                    <a:pt x="1977" y="4359"/>
                  </a:cubicBezTo>
                  <a:cubicBezTo>
                    <a:pt x="1977" y="4382"/>
                    <a:pt x="1989" y="4382"/>
                    <a:pt x="1989" y="4394"/>
                  </a:cubicBezTo>
                  <a:lnTo>
                    <a:pt x="2025" y="4418"/>
                  </a:lnTo>
                  <a:lnTo>
                    <a:pt x="2037" y="4442"/>
                  </a:lnTo>
                  <a:lnTo>
                    <a:pt x="2072" y="4466"/>
                  </a:lnTo>
                  <a:cubicBezTo>
                    <a:pt x="2072" y="4478"/>
                    <a:pt x="2084" y="4478"/>
                    <a:pt x="2084" y="4501"/>
                  </a:cubicBezTo>
                  <a:lnTo>
                    <a:pt x="2108" y="4525"/>
                  </a:lnTo>
                  <a:cubicBezTo>
                    <a:pt x="2108" y="4537"/>
                    <a:pt x="2132" y="4537"/>
                    <a:pt x="2132" y="4537"/>
                  </a:cubicBezTo>
                  <a:lnTo>
                    <a:pt x="2156" y="4573"/>
                  </a:lnTo>
                  <a:lnTo>
                    <a:pt x="2168" y="4585"/>
                  </a:lnTo>
                  <a:lnTo>
                    <a:pt x="2203" y="4621"/>
                  </a:lnTo>
                  <a:lnTo>
                    <a:pt x="2215" y="4632"/>
                  </a:lnTo>
                  <a:lnTo>
                    <a:pt x="2251" y="4656"/>
                  </a:lnTo>
                  <a:lnTo>
                    <a:pt x="2263" y="4680"/>
                  </a:lnTo>
                  <a:lnTo>
                    <a:pt x="2311" y="4716"/>
                  </a:lnTo>
                  <a:lnTo>
                    <a:pt x="2346" y="4763"/>
                  </a:lnTo>
                  <a:cubicBezTo>
                    <a:pt x="2382" y="4775"/>
                    <a:pt x="2406" y="4811"/>
                    <a:pt x="2430" y="4823"/>
                  </a:cubicBezTo>
                  <a:lnTo>
                    <a:pt x="2406" y="4835"/>
                  </a:lnTo>
                  <a:cubicBezTo>
                    <a:pt x="2287" y="4811"/>
                    <a:pt x="2156" y="4811"/>
                    <a:pt x="2025" y="4811"/>
                  </a:cubicBezTo>
                  <a:cubicBezTo>
                    <a:pt x="906" y="4811"/>
                    <a:pt x="1" y="5716"/>
                    <a:pt x="1" y="6835"/>
                  </a:cubicBezTo>
                  <a:cubicBezTo>
                    <a:pt x="1" y="7954"/>
                    <a:pt x="906" y="8859"/>
                    <a:pt x="2025" y="8859"/>
                  </a:cubicBezTo>
                  <a:lnTo>
                    <a:pt x="8633" y="8859"/>
                  </a:lnTo>
                  <a:cubicBezTo>
                    <a:pt x="8740" y="8859"/>
                    <a:pt x="8823" y="8764"/>
                    <a:pt x="8823" y="8669"/>
                  </a:cubicBezTo>
                  <a:cubicBezTo>
                    <a:pt x="9002" y="8573"/>
                    <a:pt x="8919" y="8490"/>
                    <a:pt x="8811" y="8490"/>
                  </a:cubicBezTo>
                  <a:lnTo>
                    <a:pt x="2203" y="8490"/>
                  </a:lnTo>
                  <a:cubicBezTo>
                    <a:pt x="1299" y="8490"/>
                    <a:pt x="560" y="7752"/>
                    <a:pt x="560" y="6847"/>
                  </a:cubicBezTo>
                  <a:cubicBezTo>
                    <a:pt x="560" y="5942"/>
                    <a:pt x="1299" y="5216"/>
                    <a:pt x="2203" y="5216"/>
                  </a:cubicBezTo>
                  <a:cubicBezTo>
                    <a:pt x="2334" y="5216"/>
                    <a:pt x="2489" y="5228"/>
                    <a:pt x="2620" y="5275"/>
                  </a:cubicBezTo>
                  <a:cubicBezTo>
                    <a:pt x="2629" y="5277"/>
                    <a:pt x="2639" y="5278"/>
                    <a:pt x="2649" y="5278"/>
                  </a:cubicBezTo>
                  <a:cubicBezTo>
                    <a:pt x="2715" y="5278"/>
                    <a:pt x="2791" y="5244"/>
                    <a:pt x="2823" y="5192"/>
                  </a:cubicBezTo>
                  <a:cubicBezTo>
                    <a:pt x="2882" y="5109"/>
                    <a:pt x="2954" y="5037"/>
                    <a:pt x="3037" y="4978"/>
                  </a:cubicBezTo>
                  <a:cubicBezTo>
                    <a:pt x="3049" y="4954"/>
                    <a:pt x="3061" y="4942"/>
                    <a:pt x="3096" y="4930"/>
                  </a:cubicBezTo>
                  <a:lnTo>
                    <a:pt x="3108" y="4930"/>
                  </a:lnTo>
                  <a:cubicBezTo>
                    <a:pt x="3120" y="4918"/>
                    <a:pt x="3132" y="4894"/>
                    <a:pt x="3168" y="4882"/>
                  </a:cubicBezTo>
                  <a:cubicBezTo>
                    <a:pt x="3215" y="4859"/>
                    <a:pt x="3251" y="4823"/>
                    <a:pt x="3299" y="4811"/>
                  </a:cubicBezTo>
                  <a:cubicBezTo>
                    <a:pt x="3311" y="4799"/>
                    <a:pt x="3346" y="4799"/>
                    <a:pt x="3358" y="4775"/>
                  </a:cubicBezTo>
                  <a:cubicBezTo>
                    <a:pt x="3406" y="4763"/>
                    <a:pt x="3454" y="4740"/>
                    <a:pt x="3489" y="4716"/>
                  </a:cubicBezTo>
                  <a:cubicBezTo>
                    <a:pt x="3513" y="4716"/>
                    <a:pt x="3537" y="4704"/>
                    <a:pt x="3549" y="4704"/>
                  </a:cubicBezTo>
                  <a:lnTo>
                    <a:pt x="3573" y="4704"/>
                  </a:lnTo>
                  <a:cubicBezTo>
                    <a:pt x="3585" y="4704"/>
                    <a:pt x="3608" y="4692"/>
                    <a:pt x="3632" y="4692"/>
                  </a:cubicBezTo>
                  <a:lnTo>
                    <a:pt x="3930" y="4692"/>
                  </a:lnTo>
                  <a:cubicBezTo>
                    <a:pt x="3989" y="4692"/>
                    <a:pt x="4025" y="4704"/>
                    <a:pt x="4085" y="4704"/>
                  </a:cubicBezTo>
                  <a:cubicBezTo>
                    <a:pt x="4120" y="4704"/>
                    <a:pt x="4132" y="4716"/>
                    <a:pt x="4168" y="4716"/>
                  </a:cubicBezTo>
                  <a:lnTo>
                    <a:pt x="4180" y="4716"/>
                  </a:lnTo>
                  <a:cubicBezTo>
                    <a:pt x="4204" y="4716"/>
                    <a:pt x="4227" y="4740"/>
                    <a:pt x="4251" y="4740"/>
                  </a:cubicBezTo>
                  <a:lnTo>
                    <a:pt x="4394" y="4740"/>
                  </a:lnTo>
                  <a:cubicBezTo>
                    <a:pt x="4394" y="4740"/>
                    <a:pt x="4406" y="4740"/>
                    <a:pt x="4406" y="4716"/>
                  </a:cubicBezTo>
                  <a:lnTo>
                    <a:pt x="4454" y="4680"/>
                  </a:lnTo>
                  <a:cubicBezTo>
                    <a:pt x="4478" y="4644"/>
                    <a:pt x="4489" y="4621"/>
                    <a:pt x="4489" y="4585"/>
                  </a:cubicBezTo>
                  <a:cubicBezTo>
                    <a:pt x="4489" y="4561"/>
                    <a:pt x="4513" y="4525"/>
                    <a:pt x="4513" y="4513"/>
                  </a:cubicBezTo>
                  <a:cubicBezTo>
                    <a:pt x="4513" y="4501"/>
                    <a:pt x="4525" y="4478"/>
                    <a:pt x="4525" y="4466"/>
                  </a:cubicBezTo>
                  <a:cubicBezTo>
                    <a:pt x="4525" y="4454"/>
                    <a:pt x="4525" y="4442"/>
                    <a:pt x="4537" y="4418"/>
                  </a:cubicBezTo>
                  <a:cubicBezTo>
                    <a:pt x="4537" y="4406"/>
                    <a:pt x="4549" y="4382"/>
                    <a:pt x="4549" y="4359"/>
                  </a:cubicBezTo>
                  <a:lnTo>
                    <a:pt x="4549" y="4347"/>
                  </a:lnTo>
                  <a:cubicBezTo>
                    <a:pt x="4811" y="3609"/>
                    <a:pt x="5442" y="3049"/>
                    <a:pt x="6216" y="2894"/>
                  </a:cubicBezTo>
                  <a:lnTo>
                    <a:pt x="6240" y="2894"/>
                  </a:lnTo>
                  <a:cubicBezTo>
                    <a:pt x="6371" y="2858"/>
                    <a:pt x="6513" y="2847"/>
                    <a:pt x="6668" y="2847"/>
                  </a:cubicBezTo>
                  <a:lnTo>
                    <a:pt x="6799" y="2847"/>
                  </a:lnTo>
                  <a:cubicBezTo>
                    <a:pt x="7228" y="2870"/>
                    <a:pt x="7633" y="3013"/>
                    <a:pt x="7978" y="3263"/>
                  </a:cubicBezTo>
                  <a:cubicBezTo>
                    <a:pt x="8012" y="3287"/>
                    <a:pt x="8051" y="3300"/>
                    <a:pt x="8090" y="3300"/>
                  </a:cubicBezTo>
                  <a:cubicBezTo>
                    <a:pt x="8148" y="3300"/>
                    <a:pt x="8204" y="3272"/>
                    <a:pt x="8240" y="3216"/>
                  </a:cubicBezTo>
                  <a:cubicBezTo>
                    <a:pt x="8299" y="3132"/>
                    <a:pt x="8288" y="3013"/>
                    <a:pt x="8204" y="2954"/>
                  </a:cubicBezTo>
                  <a:cubicBezTo>
                    <a:pt x="7847" y="2680"/>
                    <a:pt x="7430" y="2513"/>
                    <a:pt x="6978" y="2477"/>
                  </a:cubicBezTo>
                  <a:cubicBezTo>
                    <a:pt x="6966" y="2311"/>
                    <a:pt x="6930" y="2132"/>
                    <a:pt x="6894" y="1977"/>
                  </a:cubicBezTo>
                  <a:cubicBezTo>
                    <a:pt x="6728" y="1418"/>
                    <a:pt x="6371" y="894"/>
                    <a:pt x="5894" y="537"/>
                  </a:cubicBezTo>
                  <a:cubicBezTo>
                    <a:pt x="5418" y="180"/>
                    <a:pt x="4847" y="1"/>
                    <a:pt x="4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8585;p60"/>
            <p:cNvSpPr/>
            <p:nvPr/>
          </p:nvSpPr>
          <p:spPr>
            <a:xfrm>
              <a:off x="1670026" y="3377672"/>
              <a:ext cx="104760" cy="175256"/>
            </a:xfrm>
            <a:custGeom>
              <a:avLst/>
              <a:gdLst/>
              <a:ahLst/>
              <a:cxnLst/>
              <a:rect l="l" t="t" r="r" b="b"/>
              <a:pathLst>
                <a:path w="3299" h="5519" extrusionOk="0">
                  <a:moveTo>
                    <a:pt x="210" y="0"/>
                  </a:moveTo>
                  <a:cubicBezTo>
                    <a:pt x="169" y="0"/>
                    <a:pt x="128" y="15"/>
                    <a:pt x="96" y="41"/>
                  </a:cubicBezTo>
                  <a:cubicBezTo>
                    <a:pt x="1" y="113"/>
                    <a:pt x="1" y="232"/>
                    <a:pt x="60" y="303"/>
                  </a:cubicBezTo>
                  <a:cubicBezTo>
                    <a:pt x="394" y="708"/>
                    <a:pt x="572" y="1196"/>
                    <a:pt x="572" y="1720"/>
                  </a:cubicBezTo>
                  <a:lnTo>
                    <a:pt x="572" y="1780"/>
                  </a:lnTo>
                  <a:lnTo>
                    <a:pt x="572" y="1791"/>
                  </a:lnTo>
                  <a:cubicBezTo>
                    <a:pt x="572" y="1851"/>
                    <a:pt x="596" y="1910"/>
                    <a:pt x="644" y="1958"/>
                  </a:cubicBezTo>
                  <a:cubicBezTo>
                    <a:pt x="676" y="1990"/>
                    <a:pt x="718" y="2000"/>
                    <a:pt x="760" y="2000"/>
                  </a:cubicBezTo>
                  <a:cubicBezTo>
                    <a:pt x="781" y="2000"/>
                    <a:pt x="803" y="1998"/>
                    <a:pt x="822" y="1994"/>
                  </a:cubicBezTo>
                  <a:cubicBezTo>
                    <a:pt x="977" y="1946"/>
                    <a:pt x="1132" y="1922"/>
                    <a:pt x="1299" y="1922"/>
                  </a:cubicBezTo>
                  <a:cubicBezTo>
                    <a:pt x="2192" y="1922"/>
                    <a:pt x="2906" y="2649"/>
                    <a:pt x="2906" y="3530"/>
                  </a:cubicBezTo>
                  <a:cubicBezTo>
                    <a:pt x="2906" y="4423"/>
                    <a:pt x="2180" y="5125"/>
                    <a:pt x="1299" y="5125"/>
                  </a:cubicBezTo>
                  <a:lnTo>
                    <a:pt x="1168" y="5125"/>
                  </a:lnTo>
                  <a:cubicBezTo>
                    <a:pt x="1061" y="5125"/>
                    <a:pt x="977" y="5220"/>
                    <a:pt x="977" y="5328"/>
                  </a:cubicBezTo>
                  <a:cubicBezTo>
                    <a:pt x="977" y="5423"/>
                    <a:pt x="1061" y="5518"/>
                    <a:pt x="1168" y="5518"/>
                  </a:cubicBezTo>
                  <a:lnTo>
                    <a:pt x="1299" y="5518"/>
                  </a:lnTo>
                  <a:cubicBezTo>
                    <a:pt x="2394" y="5518"/>
                    <a:pt x="3287" y="4625"/>
                    <a:pt x="3287" y="3518"/>
                  </a:cubicBezTo>
                  <a:cubicBezTo>
                    <a:pt x="3299" y="2422"/>
                    <a:pt x="2406" y="1529"/>
                    <a:pt x="1299" y="1529"/>
                  </a:cubicBezTo>
                  <a:cubicBezTo>
                    <a:pt x="1180" y="1529"/>
                    <a:pt x="1061" y="1541"/>
                    <a:pt x="942" y="1565"/>
                  </a:cubicBezTo>
                  <a:cubicBezTo>
                    <a:pt x="918" y="1029"/>
                    <a:pt x="703" y="494"/>
                    <a:pt x="358" y="77"/>
                  </a:cubicBezTo>
                  <a:cubicBezTo>
                    <a:pt x="318" y="24"/>
                    <a:pt x="263" y="0"/>
                    <a:pt x="2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1660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01;p45"/>
          <p:cNvSpPr txBox="1"/>
          <p:nvPr/>
        </p:nvSpPr>
        <p:spPr>
          <a:xfrm>
            <a:off x="3486150" y="4910587"/>
            <a:ext cx="2171700" cy="11680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r>
              <a:rPr lang="en" sz="2000" b="1" kern="0" dirty="0" smtClea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Specifičnosti ovog načina raskida ugovora</a:t>
            </a:r>
            <a:endParaRPr sz="2000" b="1" kern="0" dirty="0" smtClean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" name="Google Shape;1402;p45"/>
          <p:cNvSpPr txBox="1"/>
          <p:nvPr/>
        </p:nvSpPr>
        <p:spPr>
          <a:xfrm>
            <a:off x="457200" y="3043688"/>
            <a:ext cx="2171700" cy="756600"/>
          </a:xfrm>
          <a:prstGeom prst="rect">
            <a:avLst/>
          </a:prstGeom>
          <a:solidFill>
            <a:srgbClr val="001B5C">
              <a:lumMod val="25000"/>
              <a:lumOff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Šteta</a:t>
            </a:r>
            <a:endParaRPr kumimoji="0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" name="Google Shape;1403;p45"/>
          <p:cNvSpPr txBox="1"/>
          <p:nvPr/>
        </p:nvSpPr>
        <p:spPr>
          <a:xfrm>
            <a:off x="3486150" y="3043688"/>
            <a:ext cx="2171700" cy="756600"/>
          </a:xfrm>
          <a:prstGeom prst="rect">
            <a:avLst/>
          </a:prstGeom>
          <a:solidFill>
            <a:srgbClr val="001B5C">
              <a:lumMod val="50000"/>
              <a:lumOff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Odgovornost</a:t>
            </a:r>
            <a:endParaRPr kumimoji="0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" name="Google Shape;1404;p45"/>
          <p:cNvSpPr txBox="1"/>
          <p:nvPr/>
        </p:nvSpPr>
        <p:spPr>
          <a:xfrm>
            <a:off x="6515100" y="3043688"/>
            <a:ext cx="2171700" cy="756600"/>
          </a:xfrm>
          <a:prstGeom prst="rect">
            <a:avLst/>
          </a:prstGeom>
          <a:solidFill>
            <a:srgbClr val="001B5C">
              <a:lumMod val="75000"/>
              <a:lumOff val="2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</a:t>
            </a:r>
            <a:r>
              <a:rPr kumimoji="0" lang="e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adležnost</a:t>
            </a:r>
            <a:endParaRPr kumimoji="0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" name="Google Shape;1405;p45"/>
          <p:cNvSpPr/>
          <p:nvPr/>
        </p:nvSpPr>
        <p:spPr>
          <a:xfrm>
            <a:off x="4267038" y="4050476"/>
            <a:ext cx="609900" cy="609900"/>
          </a:xfrm>
          <a:prstGeom prst="ellipse">
            <a:avLst/>
          </a:prstGeom>
          <a:solidFill>
            <a:srgbClr val="001B5C">
              <a:lumMod val="50000"/>
              <a:lumOff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</a:t>
            </a:r>
            <a:endParaRPr kumimoji="0" sz="21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" name="Google Shape;1406;p45"/>
          <p:cNvSpPr/>
          <p:nvPr/>
        </p:nvSpPr>
        <p:spPr>
          <a:xfrm>
            <a:off x="1238088" y="4050476"/>
            <a:ext cx="609900" cy="609900"/>
          </a:xfrm>
          <a:prstGeom prst="ellipse">
            <a:avLst/>
          </a:prstGeom>
          <a:solidFill>
            <a:srgbClr val="001B5C">
              <a:lumMod val="25000"/>
              <a:lumOff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Š</a:t>
            </a:r>
            <a:endParaRPr kumimoji="0" sz="21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" name="Google Shape;1407;p45"/>
          <p:cNvSpPr/>
          <p:nvPr/>
        </p:nvSpPr>
        <p:spPr>
          <a:xfrm>
            <a:off x="7295988" y="4050476"/>
            <a:ext cx="609900" cy="609900"/>
          </a:xfrm>
          <a:prstGeom prst="ellipse">
            <a:avLst/>
          </a:prstGeom>
          <a:solidFill>
            <a:srgbClr val="001B5C">
              <a:lumMod val="75000"/>
              <a:lumOff val="2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</a:t>
            </a:r>
            <a:endParaRPr kumimoji="0" sz="21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" name="Google Shape;1408;p45"/>
          <p:cNvSpPr txBox="1"/>
          <p:nvPr/>
        </p:nvSpPr>
        <p:spPr>
          <a:xfrm>
            <a:off x="457225" y="2002538"/>
            <a:ext cx="2171700" cy="756600"/>
          </a:xfrm>
          <a:prstGeom prst="rect">
            <a:avLst/>
          </a:prstGeom>
          <a:solidFill>
            <a:srgbClr val="001B5C">
              <a:lumMod val="25000"/>
              <a:lumOff val="75000"/>
              <a:alpha val="12549"/>
            </a:srgbClr>
          </a:solidFill>
          <a:ln>
            <a:solidFill>
              <a:srgbClr val="FFFFFF">
                <a:lumMod val="65000"/>
              </a:srgb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UO ima pravo na naknadu štete</a:t>
            </a: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409;p45"/>
          <p:cNvSpPr txBox="1"/>
          <p:nvPr/>
        </p:nvSpPr>
        <p:spPr>
          <a:xfrm>
            <a:off x="3486150" y="2002538"/>
            <a:ext cx="2171700" cy="756600"/>
          </a:xfrm>
          <a:prstGeom prst="rect">
            <a:avLst/>
          </a:prstGeom>
          <a:solidFill>
            <a:srgbClr val="001B5C">
              <a:lumMod val="25000"/>
              <a:lumOff val="75000"/>
              <a:alpha val="12549"/>
            </a:srgbClr>
          </a:solidFill>
          <a:ln>
            <a:solidFill>
              <a:srgbClr val="FFFFFF">
                <a:lumMod val="65000"/>
              </a:srgb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Dobavljač nadoknađuje samo pravičnu štetu</a:t>
            </a: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1410;p45"/>
          <p:cNvSpPr txBox="1"/>
          <p:nvPr/>
        </p:nvSpPr>
        <p:spPr>
          <a:xfrm>
            <a:off x="6515075" y="2002538"/>
            <a:ext cx="2171700" cy="756600"/>
          </a:xfrm>
          <a:prstGeom prst="rect">
            <a:avLst/>
          </a:prstGeom>
          <a:solidFill>
            <a:srgbClr val="001B5C">
              <a:lumMod val="25000"/>
              <a:lumOff val="75000"/>
              <a:alpha val="12549"/>
            </a:srgbClr>
          </a:solidFill>
          <a:ln>
            <a:solidFill>
              <a:srgbClr val="FFFFFF">
                <a:lumMod val="65000"/>
              </a:srgb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Ugovor se raskida odlukom suda</a:t>
            </a: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" name="Google Shape;1411;p45"/>
          <p:cNvCxnSpPr>
            <a:stCxn id="2" idx="1"/>
            <a:endCxn id="7" idx="4"/>
          </p:cNvCxnSpPr>
          <p:nvPr/>
        </p:nvCxnSpPr>
        <p:spPr>
          <a:xfrm rot="10800000">
            <a:off x="1543038" y="4660376"/>
            <a:ext cx="1943112" cy="834224"/>
          </a:xfrm>
          <a:prstGeom prst="bentConnector2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412;p45"/>
          <p:cNvCxnSpPr>
            <a:stCxn id="2" idx="3"/>
            <a:endCxn id="8" idx="4"/>
          </p:cNvCxnSpPr>
          <p:nvPr/>
        </p:nvCxnSpPr>
        <p:spPr>
          <a:xfrm flipV="1">
            <a:off x="5657850" y="4660376"/>
            <a:ext cx="1943088" cy="834224"/>
          </a:xfrm>
          <a:prstGeom prst="bentConnector2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13;p45"/>
          <p:cNvCxnSpPr>
            <a:stCxn id="2" idx="0"/>
            <a:endCxn id="6" idx="4"/>
          </p:cNvCxnSpPr>
          <p:nvPr/>
        </p:nvCxnSpPr>
        <p:spPr>
          <a:xfrm rot="16200000" flipV="1">
            <a:off x="4446889" y="4785476"/>
            <a:ext cx="250211" cy="1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414;p45"/>
          <p:cNvCxnSpPr>
            <a:stCxn id="6" idx="0"/>
            <a:endCxn id="4" idx="2"/>
          </p:cNvCxnSpPr>
          <p:nvPr/>
        </p:nvCxnSpPr>
        <p:spPr>
          <a:xfrm rot="-5400000">
            <a:off x="4447188" y="3925076"/>
            <a:ext cx="250200" cy="600"/>
          </a:xfrm>
          <a:prstGeom prst="bentConnector3">
            <a:avLst>
              <a:gd name="adj1" fmla="val 49998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1415;p45"/>
          <p:cNvCxnSpPr>
            <a:stCxn id="10" idx="2"/>
            <a:endCxn id="4" idx="0"/>
          </p:cNvCxnSpPr>
          <p:nvPr/>
        </p:nvCxnSpPr>
        <p:spPr>
          <a:xfrm rot="-5400000" flipH="1">
            <a:off x="4429950" y="2901188"/>
            <a:ext cx="284700" cy="600"/>
          </a:xfrm>
          <a:prstGeom prst="bentConnector3">
            <a:avLst>
              <a:gd name="adj1" fmla="val 49974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1416;p45"/>
          <p:cNvCxnSpPr>
            <a:stCxn id="9" idx="2"/>
            <a:endCxn id="3" idx="0"/>
          </p:cNvCxnSpPr>
          <p:nvPr/>
        </p:nvCxnSpPr>
        <p:spPr>
          <a:xfrm rot="-5400000" flipH="1">
            <a:off x="1401025" y="2901188"/>
            <a:ext cx="284700" cy="600"/>
          </a:xfrm>
          <a:prstGeom prst="bentConnector3">
            <a:avLst>
              <a:gd name="adj1" fmla="val 49974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417;p45"/>
          <p:cNvCxnSpPr>
            <a:stCxn id="3" idx="2"/>
            <a:endCxn id="7" idx="0"/>
          </p:cNvCxnSpPr>
          <p:nvPr/>
        </p:nvCxnSpPr>
        <p:spPr>
          <a:xfrm rot="-5400000" flipH="1">
            <a:off x="1418250" y="3925088"/>
            <a:ext cx="250200" cy="600"/>
          </a:xfrm>
          <a:prstGeom prst="bentConnector3">
            <a:avLst>
              <a:gd name="adj1" fmla="val 49998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418;p45"/>
          <p:cNvCxnSpPr>
            <a:stCxn id="11" idx="2"/>
            <a:endCxn id="5" idx="0"/>
          </p:cNvCxnSpPr>
          <p:nvPr/>
        </p:nvCxnSpPr>
        <p:spPr>
          <a:xfrm rot="-5400000" flipH="1">
            <a:off x="7458875" y="2901188"/>
            <a:ext cx="284700" cy="600"/>
          </a:xfrm>
          <a:prstGeom prst="bentConnector3">
            <a:avLst>
              <a:gd name="adj1" fmla="val 49974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1419;p45"/>
          <p:cNvCxnSpPr>
            <a:stCxn id="5" idx="2"/>
            <a:endCxn id="8" idx="0"/>
          </p:cNvCxnSpPr>
          <p:nvPr/>
        </p:nvCxnSpPr>
        <p:spPr>
          <a:xfrm rot="-5400000" flipH="1">
            <a:off x="7476150" y="3925088"/>
            <a:ext cx="250200" cy="600"/>
          </a:xfrm>
          <a:prstGeom prst="bentConnector3">
            <a:avLst>
              <a:gd name="adj1" fmla="val 49998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541348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00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26521" y="3093264"/>
            <a:ext cx="2929432" cy="2956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01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1343" y="3093264"/>
            <a:ext cx="2929432" cy="2956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02;p48"/>
          <p:cNvPicPr preferRelativeResize="0"/>
          <p:nvPr/>
        </p:nvPicPr>
        <p:blipFill rotWithShape="1">
          <a:blip r:embed="rId2">
            <a:alphaModFix/>
          </a:blip>
          <a:srcRect b="26831"/>
          <a:stretch/>
        </p:blipFill>
        <p:spPr>
          <a:xfrm>
            <a:off x="2453125" y="3093265"/>
            <a:ext cx="4143110" cy="30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05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50972" y="4137028"/>
            <a:ext cx="1641074" cy="1656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0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325" y="3597121"/>
            <a:ext cx="1580562" cy="1595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0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5586" y="3254513"/>
            <a:ext cx="1774672" cy="179095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50;p47"/>
          <p:cNvSpPr txBox="1">
            <a:spLocks/>
          </p:cNvSpPr>
          <p:nvPr/>
        </p:nvSpPr>
        <p:spPr>
          <a:xfrm>
            <a:off x="1515291" y="1356232"/>
            <a:ext cx="5878286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layfair Display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Dužnost obavještavanja!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9" name="Google Shape;651;p47"/>
          <p:cNvSpPr txBox="1">
            <a:spLocks/>
          </p:cNvSpPr>
          <p:nvPr/>
        </p:nvSpPr>
        <p:spPr>
          <a:xfrm>
            <a:off x="740229" y="2751254"/>
            <a:ext cx="7690546" cy="2616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Strana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koja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je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ovlaštena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da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zbog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promjenjenih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okolnosti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zahtjeva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raskid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ugovora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dužna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je da o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svojoj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namjeri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da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tako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postupi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obavijesti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drugu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stanu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čim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je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saznala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da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takve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okolnosti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nastupile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Ako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to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nije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učinila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nije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izgubila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pravo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da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zahtjeva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raskid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ugovora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ali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odgovara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štetu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koju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je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druga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strana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pretrpila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zbog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toga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što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joj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zahtjev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nije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vrijeme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saopšten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07802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3888" y="1405837"/>
            <a:ext cx="7886700" cy="40590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Kad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je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ispunjenje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obaveze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jedne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strane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u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dvostranom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ugovoru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postalo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nemoguće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</a:rPr>
              <a:t>: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sr-Cyrl-R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sr-Cyrl-R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sr-Cyrl-R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sr-Cyrl-R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sr-Cyrl-R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1.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Zbog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događaja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za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koji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en-US" sz="1800" b="1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nije</a:t>
            </a:r>
            <a:r>
              <a:rPr lang="en-US" sz="1800" b="1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b="1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odgovorna</a:t>
            </a:r>
            <a:r>
              <a:rPr lang="en-US" sz="1800" b="1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b="1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ni</a:t>
            </a:r>
            <a:r>
              <a:rPr lang="en-US" sz="1800" b="1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b="1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jedna</a:t>
            </a:r>
            <a:r>
              <a:rPr lang="en-US" sz="1800" b="1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b="1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ni</a:t>
            </a:r>
            <a:r>
              <a:rPr lang="en-US" sz="1800" b="1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b="1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druga</a:t>
            </a:r>
            <a:r>
              <a:rPr lang="en-US" sz="1800" b="1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b="1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strana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gasi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se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i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obaveza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druge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strane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</a:rPr>
              <a:t>, a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ako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</a:rPr>
              <a:t> je ova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nešto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ispunila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</a:rPr>
              <a:t> od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svoje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obaveze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</a:rPr>
              <a:t>,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može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zahtjevati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vraćanje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po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pravilima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</a:rPr>
              <a:t> o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vraćanju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stečenog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</a:rPr>
              <a:t> bez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osnova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.</a:t>
            </a:r>
            <a:r>
              <a:rPr kumimoji="0" lang="sr-Cyrl-R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slučaju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djelimične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nemogućnosti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ispunjenja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zbog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događaja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za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koji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nije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odgovorna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ni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jedna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ni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druga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strana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druga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strana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en-US" sz="1800" noProof="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može</a:t>
            </a:r>
            <a:r>
              <a:rPr lang="en-US" sz="1800" noProof="0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noProof="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raskinuti</a:t>
            </a:r>
            <a:r>
              <a:rPr lang="en-US" sz="1800" noProof="0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noProof="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ugovor</a:t>
            </a:r>
            <a:r>
              <a:rPr lang="en-US" sz="1800" noProof="0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noProof="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ako</a:t>
            </a:r>
            <a:r>
              <a:rPr lang="en-US" sz="1800" noProof="0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noProof="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djelimično</a:t>
            </a:r>
            <a:r>
              <a:rPr lang="en-US" sz="1800" noProof="0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noProof="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ispunjenje</a:t>
            </a:r>
            <a:r>
              <a:rPr lang="en-US" sz="1800" noProof="0" dirty="0" smtClean="0">
                <a:solidFill>
                  <a:sysClr val="windowText" lastClr="000000"/>
                </a:solidFill>
                <a:latin typeface="Calibri Light" panose="020F0302020204030204"/>
              </a:rPr>
              <a:t> ne </a:t>
            </a:r>
            <a:r>
              <a:rPr lang="en-US" sz="1800" noProof="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odgovara</a:t>
            </a:r>
            <a:r>
              <a:rPr lang="en-US" sz="1800" noProof="0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noProof="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njenim</a:t>
            </a:r>
            <a:r>
              <a:rPr lang="en-US" sz="1800" noProof="0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noProof="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potrebama</a:t>
            </a:r>
            <a:r>
              <a:rPr lang="en-US" sz="1800" noProof="0" dirty="0" smtClean="0">
                <a:solidFill>
                  <a:sysClr val="windowText" lastClr="000000"/>
                </a:solidFill>
                <a:latin typeface="Calibri Light" panose="020F0302020204030204"/>
              </a:rPr>
              <a:t>, </a:t>
            </a:r>
            <a:r>
              <a:rPr lang="en-US" sz="1800" noProof="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inače</a:t>
            </a:r>
            <a:r>
              <a:rPr lang="en-US" sz="1800" noProof="0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noProof="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ugovor</a:t>
            </a:r>
            <a:r>
              <a:rPr lang="en-US" sz="1800" noProof="0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noProof="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ostaje</a:t>
            </a:r>
            <a:r>
              <a:rPr lang="en-US" sz="1800" noProof="0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noProof="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na</a:t>
            </a:r>
            <a:r>
              <a:rPr lang="en-US" sz="1800" noProof="0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noProof="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snazi</a:t>
            </a:r>
            <a:r>
              <a:rPr lang="en-US" sz="1800" noProof="0" dirty="0" smtClean="0">
                <a:solidFill>
                  <a:sysClr val="windowText" lastClr="000000"/>
                </a:solidFill>
                <a:latin typeface="Calibri Light" panose="020F0302020204030204"/>
              </a:rPr>
              <a:t>, a </a:t>
            </a:r>
            <a:r>
              <a:rPr lang="en-US" sz="1800" noProof="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druga</a:t>
            </a:r>
            <a:r>
              <a:rPr lang="en-US" sz="1800" noProof="0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noProof="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strana</a:t>
            </a:r>
            <a:r>
              <a:rPr lang="en-US" sz="1800" noProof="0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noProof="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ima</a:t>
            </a:r>
            <a:r>
              <a:rPr lang="en-US" sz="1800" noProof="0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noProof="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pravo</a:t>
            </a:r>
            <a:r>
              <a:rPr lang="en-US" sz="1800" noProof="0" dirty="0" smtClean="0">
                <a:solidFill>
                  <a:sysClr val="windowText" lastClr="000000"/>
                </a:solidFill>
                <a:latin typeface="Calibri Light" panose="020F0302020204030204"/>
              </a:rPr>
              <a:t> da </a:t>
            </a:r>
            <a:r>
              <a:rPr lang="en-US" sz="1800" noProof="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zahtjeva</a:t>
            </a:r>
            <a:r>
              <a:rPr lang="en-US" sz="1800" noProof="0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noProof="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srazmjerno</a:t>
            </a:r>
            <a:r>
              <a:rPr lang="en-US" sz="1800" noProof="0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noProof="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smanjenje</a:t>
            </a:r>
            <a:r>
              <a:rPr lang="en-US" sz="1800" noProof="0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noProof="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svoje</a:t>
            </a:r>
            <a:r>
              <a:rPr lang="en-US" sz="1800" noProof="0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noProof="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obaveze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.</a:t>
            </a:r>
            <a:r>
              <a:rPr kumimoji="0" lang="sr-Cyrl-R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sr-Cyrl-R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sr-Cyrl-R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sr-Cyrl-R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sr-Cyrl-R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2.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Zbog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događaja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za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koji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оdgovara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druga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strana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njena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obaveza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se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gasi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a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ona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zadržava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svoje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potraživanje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prema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drugoj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strani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 s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tim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što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se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smanjuj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</a:rPr>
              <a:t>e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za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onoliko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koliko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</a:rPr>
              <a:t> je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ona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mogla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imati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koristi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</a:rPr>
              <a:t> od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oslobođenja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</a:rPr>
              <a:t> od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sopstvene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</a:rPr>
              <a:t>obaveze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.</a:t>
            </a:r>
            <a:r>
              <a:rPr kumimoji="0" lang="sr-Latn-R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sr-Latn-R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23888" y="5574951"/>
            <a:ext cx="7886700" cy="1272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Nemogu</a:t>
            </a:r>
            <a:r>
              <a:rPr lang="sr-Latn-RS" sz="3600" dirty="0" smtClean="0">
                <a:solidFill>
                  <a:sysClr val="windowText" lastClr="000000"/>
                </a:solidFill>
                <a:latin typeface="Calibri" panose="020F0502020204030204"/>
              </a:rPr>
              <a:t>ćnost ispunjenja ugovora</a:t>
            </a:r>
            <a:r>
              <a:rPr kumimoji="0" lang="sr-Cyrl-R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endParaRPr kumimoji="0" lang="sr-Latn-R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8662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795658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6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„</a:t>
            </a:r>
            <a:r>
              <a:rPr kumimoji="0" lang="en-US" sz="60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Neminem</a:t>
            </a:r>
            <a:r>
              <a:rPr kumimoji="0" lang="en-US" sz="6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60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laedere</a:t>
            </a:r>
            <a:r>
              <a:rPr kumimoji="0" lang="sr-Cyrl-RS" sz="6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“</a:t>
            </a:r>
            <a:endParaRPr kumimoji="0" lang="sr-Latn-RS" sz="60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143000" y="3654279"/>
            <a:ext cx="6858000" cy="1276815"/>
          </a:xfrm>
          <a:prstGeom prst="rect">
            <a:avLst/>
          </a:prstGeom>
          <a:ln>
            <a:solidFill>
              <a:sysClr val="windowText" lastClr="000000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Opšte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pravno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načelo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o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zabrani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prouzrokovanja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štete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drugome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član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16. ZOO)</a:t>
            </a: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10681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8;p16"/>
          <p:cNvSpPr txBox="1">
            <a:spLocks/>
          </p:cNvSpPr>
          <p:nvPr/>
        </p:nvSpPr>
        <p:spPr>
          <a:xfrm>
            <a:off x="3039645" y="1807477"/>
            <a:ext cx="5894380" cy="596855"/>
          </a:xfrm>
          <a:prstGeom prst="rect">
            <a:avLst/>
          </a:prstGeom>
          <a:ln>
            <a:solidFill>
              <a:srgbClr val="FFFFFF">
                <a:lumMod val="75000"/>
              </a:srgb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UGOVORNA ODGOVORNOST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49;p16"/>
          <p:cNvSpPr txBox="1">
            <a:spLocks/>
          </p:cNvSpPr>
          <p:nvPr/>
        </p:nvSpPr>
        <p:spPr>
          <a:xfrm>
            <a:off x="3715805" y="2582540"/>
            <a:ext cx="5132104" cy="33179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Nastupa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kada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učesnik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ugovornog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odnosa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NE IZVRŠI UREDNO (ne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izvrši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/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zakasni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/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manjivo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izvrši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svoju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obavezu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iz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ugovora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Imovinska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odgovornost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Svrha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naknada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štete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Dužnik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se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oslobađa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odgovornosti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za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štetu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ako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dokaže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da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obavezu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nije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mogao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ispuniti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zbog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okolnosti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nastalih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poslije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zaključenja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ugovora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koje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nije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mogao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spriječiti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otkloniti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ili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izbjeći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Google Shape;50;p16"/>
          <p:cNvGrpSpPr/>
          <p:nvPr/>
        </p:nvGrpSpPr>
        <p:grpSpPr>
          <a:xfrm>
            <a:off x="522598" y="2300613"/>
            <a:ext cx="3056540" cy="2789516"/>
            <a:chOff x="780575" y="1324941"/>
            <a:chExt cx="2732225" cy="2493534"/>
          </a:xfrm>
        </p:grpSpPr>
        <p:sp>
          <p:nvSpPr>
            <p:cNvPr id="5" name="Google Shape;51;p16"/>
            <p:cNvSpPr/>
            <p:nvPr/>
          </p:nvSpPr>
          <p:spPr>
            <a:xfrm>
              <a:off x="780575" y="3707775"/>
              <a:ext cx="975900" cy="110700"/>
            </a:xfrm>
            <a:prstGeom prst="ellipse">
              <a:avLst/>
            </a:pr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52;p16"/>
            <p:cNvSpPr/>
            <p:nvPr/>
          </p:nvSpPr>
          <p:spPr>
            <a:xfrm>
              <a:off x="2536900" y="3672925"/>
              <a:ext cx="975900" cy="110700"/>
            </a:xfrm>
            <a:prstGeom prst="ellipse">
              <a:avLst/>
            </a:pr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" name="Google Shape;53;p16"/>
            <p:cNvGrpSpPr/>
            <p:nvPr/>
          </p:nvGrpSpPr>
          <p:grpSpPr>
            <a:xfrm>
              <a:off x="805623" y="1324941"/>
              <a:ext cx="2392957" cy="2423970"/>
              <a:chOff x="1224125" y="238125"/>
              <a:chExt cx="5171725" cy="5238750"/>
            </a:xfrm>
          </p:grpSpPr>
          <p:sp>
            <p:nvSpPr>
              <p:cNvPr id="9" name="Google Shape;54;p16"/>
              <p:cNvSpPr/>
              <p:nvPr/>
            </p:nvSpPr>
            <p:spPr>
              <a:xfrm>
                <a:off x="2554425" y="3174350"/>
                <a:ext cx="296175" cy="1920425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76817" extrusionOk="0">
                    <a:moveTo>
                      <a:pt x="0" y="0"/>
                    </a:moveTo>
                    <a:lnTo>
                      <a:pt x="0" y="76816"/>
                    </a:lnTo>
                    <a:lnTo>
                      <a:pt x="11846" y="76816"/>
                    </a:lnTo>
                    <a:lnTo>
                      <a:pt x="11846" y="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55;p16"/>
              <p:cNvSpPr/>
              <p:nvPr/>
            </p:nvSpPr>
            <p:spPr>
              <a:xfrm>
                <a:off x="3027575" y="2776100"/>
                <a:ext cx="296175" cy="2318675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92747" extrusionOk="0">
                    <a:moveTo>
                      <a:pt x="0" y="1"/>
                    </a:moveTo>
                    <a:lnTo>
                      <a:pt x="0" y="92746"/>
                    </a:lnTo>
                    <a:lnTo>
                      <a:pt x="11846" y="92746"/>
                    </a:lnTo>
                    <a:lnTo>
                      <a:pt x="11846" y="1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56;p16"/>
              <p:cNvSpPr/>
              <p:nvPr/>
            </p:nvSpPr>
            <p:spPr>
              <a:xfrm>
                <a:off x="3539575" y="2298850"/>
                <a:ext cx="295875" cy="2795925"/>
              </a:xfrm>
              <a:custGeom>
                <a:avLst/>
                <a:gdLst/>
                <a:ahLst/>
                <a:cxnLst/>
                <a:rect l="l" t="t" r="r" b="b"/>
                <a:pathLst>
                  <a:path w="11835" h="111837" extrusionOk="0">
                    <a:moveTo>
                      <a:pt x="1" y="0"/>
                    </a:moveTo>
                    <a:lnTo>
                      <a:pt x="1" y="111836"/>
                    </a:lnTo>
                    <a:lnTo>
                      <a:pt x="11834" y="111836"/>
                    </a:lnTo>
                    <a:lnTo>
                      <a:pt x="11834" y="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57;p16"/>
              <p:cNvSpPr/>
              <p:nvPr/>
            </p:nvSpPr>
            <p:spPr>
              <a:xfrm>
                <a:off x="4012725" y="1815900"/>
                <a:ext cx="295875" cy="3278875"/>
              </a:xfrm>
              <a:custGeom>
                <a:avLst/>
                <a:gdLst/>
                <a:ahLst/>
                <a:cxnLst/>
                <a:rect l="l" t="t" r="r" b="b"/>
                <a:pathLst>
                  <a:path w="11835" h="131155" extrusionOk="0">
                    <a:moveTo>
                      <a:pt x="1" y="1"/>
                    </a:moveTo>
                    <a:lnTo>
                      <a:pt x="1" y="131154"/>
                    </a:lnTo>
                    <a:lnTo>
                      <a:pt x="11834" y="131154"/>
                    </a:lnTo>
                    <a:lnTo>
                      <a:pt x="11834" y="1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58;p16"/>
              <p:cNvSpPr/>
              <p:nvPr/>
            </p:nvSpPr>
            <p:spPr>
              <a:xfrm>
                <a:off x="4559200" y="1484675"/>
                <a:ext cx="296175" cy="3610100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144404" extrusionOk="0">
                    <a:moveTo>
                      <a:pt x="1" y="0"/>
                    </a:moveTo>
                    <a:lnTo>
                      <a:pt x="1" y="144403"/>
                    </a:lnTo>
                    <a:lnTo>
                      <a:pt x="11847" y="144403"/>
                    </a:lnTo>
                    <a:lnTo>
                      <a:pt x="11847" y="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59;p16"/>
              <p:cNvSpPr/>
              <p:nvPr/>
            </p:nvSpPr>
            <p:spPr>
              <a:xfrm>
                <a:off x="5139800" y="908175"/>
                <a:ext cx="296175" cy="4186600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167464" extrusionOk="0">
                    <a:moveTo>
                      <a:pt x="1" y="0"/>
                    </a:moveTo>
                    <a:lnTo>
                      <a:pt x="1" y="167463"/>
                    </a:lnTo>
                    <a:lnTo>
                      <a:pt x="11847" y="167463"/>
                    </a:lnTo>
                    <a:lnTo>
                      <a:pt x="11847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60;p16"/>
              <p:cNvSpPr/>
              <p:nvPr/>
            </p:nvSpPr>
            <p:spPr>
              <a:xfrm>
                <a:off x="2495000" y="253600"/>
                <a:ext cx="3044025" cy="2495650"/>
              </a:xfrm>
              <a:custGeom>
                <a:avLst/>
                <a:gdLst/>
                <a:ahLst/>
                <a:cxnLst/>
                <a:rect l="l" t="t" r="r" b="b"/>
                <a:pathLst>
                  <a:path w="121761" h="99826" extrusionOk="0">
                    <a:moveTo>
                      <a:pt x="120863" y="0"/>
                    </a:moveTo>
                    <a:lnTo>
                      <a:pt x="74427" y="51000"/>
                    </a:lnTo>
                    <a:lnTo>
                      <a:pt x="58687" y="51000"/>
                    </a:lnTo>
                    <a:lnTo>
                      <a:pt x="24881" y="88599"/>
                    </a:lnTo>
                    <a:lnTo>
                      <a:pt x="7750" y="88599"/>
                    </a:lnTo>
                    <a:lnTo>
                      <a:pt x="0" y="99105"/>
                    </a:lnTo>
                    <a:lnTo>
                      <a:pt x="974" y="99826"/>
                    </a:lnTo>
                    <a:lnTo>
                      <a:pt x="8370" y="89813"/>
                    </a:lnTo>
                    <a:lnTo>
                      <a:pt x="25424" y="89813"/>
                    </a:lnTo>
                    <a:lnTo>
                      <a:pt x="59230" y="52214"/>
                    </a:lnTo>
                    <a:lnTo>
                      <a:pt x="74970" y="52214"/>
                    </a:lnTo>
                    <a:lnTo>
                      <a:pt x="121760" y="810"/>
                    </a:lnTo>
                    <a:lnTo>
                      <a:pt x="1208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61;p16"/>
              <p:cNvSpPr/>
              <p:nvPr/>
            </p:nvSpPr>
            <p:spPr>
              <a:xfrm>
                <a:off x="5449225" y="238125"/>
                <a:ext cx="105275" cy="104950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4198" extrusionOk="0">
                    <a:moveTo>
                      <a:pt x="4084" y="0"/>
                    </a:moveTo>
                    <a:lnTo>
                      <a:pt x="1177" y="139"/>
                    </a:lnTo>
                    <a:lnTo>
                      <a:pt x="1" y="1429"/>
                    </a:lnTo>
                    <a:lnTo>
                      <a:pt x="2909" y="1290"/>
                    </a:lnTo>
                    <a:lnTo>
                      <a:pt x="3035" y="4197"/>
                    </a:lnTo>
                    <a:lnTo>
                      <a:pt x="4211" y="2908"/>
                    </a:lnTo>
                    <a:lnTo>
                      <a:pt x="408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62;p16"/>
              <p:cNvSpPr/>
              <p:nvPr/>
            </p:nvSpPr>
            <p:spPr>
              <a:xfrm>
                <a:off x="2444425" y="2712250"/>
                <a:ext cx="91675" cy="104025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4161" extrusionOk="0">
                    <a:moveTo>
                      <a:pt x="1834" y="1"/>
                    </a:moveTo>
                    <a:lnTo>
                      <a:pt x="1644" y="13"/>
                    </a:lnTo>
                    <a:lnTo>
                      <a:pt x="1467" y="39"/>
                    </a:lnTo>
                    <a:lnTo>
                      <a:pt x="1290" y="89"/>
                    </a:lnTo>
                    <a:lnTo>
                      <a:pt x="1126" y="165"/>
                    </a:lnTo>
                    <a:lnTo>
                      <a:pt x="961" y="254"/>
                    </a:lnTo>
                    <a:lnTo>
                      <a:pt x="810" y="355"/>
                    </a:lnTo>
                    <a:lnTo>
                      <a:pt x="671" y="469"/>
                    </a:lnTo>
                    <a:lnTo>
                      <a:pt x="544" y="608"/>
                    </a:lnTo>
                    <a:lnTo>
                      <a:pt x="418" y="759"/>
                    </a:lnTo>
                    <a:lnTo>
                      <a:pt x="317" y="911"/>
                    </a:lnTo>
                    <a:lnTo>
                      <a:pt x="228" y="1088"/>
                    </a:lnTo>
                    <a:lnTo>
                      <a:pt x="152" y="1265"/>
                    </a:lnTo>
                    <a:lnTo>
                      <a:pt x="89" y="1455"/>
                    </a:lnTo>
                    <a:lnTo>
                      <a:pt x="39" y="1657"/>
                    </a:lnTo>
                    <a:lnTo>
                      <a:pt x="13" y="1859"/>
                    </a:lnTo>
                    <a:lnTo>
                      <a:pt x="1" y="2074"/>
                    </a:lnTo>
                    <a:lnTo>
                      <a:pt x="13" y="2289"/>
                    </a:lnTo>
                    <a:lnTo>
                      <a:pt x="39" y="2491"/>
                    </a:lnTo>
                    <a:lnTo>
                      <a:pt x="89" y="2694"/>
                    </a:lnTo>
                    <a:lnTo>
                      <a:pt x="152" y="2883"/>
                    </a:lnTo>
                    <a:lnTo>
                      <a:pt x="228" y="3073"/>
                    </a:lnTo>
                    <a:lnTo>
                      <a:pt x="317" y="3237"/>
                    </a:lnTo>
                    <a:lnTo>
                      <a:pt x="418" y="3402"/>
                    </a:lnTo>
                    <a:lnTo>
                      <a:pt x="544" y="3553"/>
                    </a:lnTo>
                    <a:lnTo>
                      <a:pt x="671" y="3680"/>
                    </a:lnTo>
                    <a:lnTo>
                      <a:pt x="810" y="3806"/>
                    </a:lnTo>
                    <a:lnTo>
                      <a:pt x="961" y="3907"/>
                    </a:lnTo>
                    <a:lnTo>
                      <a:pt x="1126" y="3996"/>
                    </a:lnTo>
                    <a:lnTo>
                      <a:pt x="1290" y="4059"/>
                    </a:lnTo>
                    <a:lnTo>
                      <a:pt x="1467" y="4110"/>
                    </a:lnTo>
                    <a:lnTo>
                      <a:pt x="1644" y="4148"/>
                    </a:lnTo>
                    <a:lnTo>
                      <a:pt x="1834" y="4160"/>
                    </a:lnTo>
                    <a:lnTo>
                      <a:pt x="2023" y="4148"/>
                    </a:lnTo>
                    <a:lnTo>
                      <a:pt x="2200" y="4110"/>
                    </a:lnTo>
                    <a:lnTo>
                      <a:pt x="2377" y="4059"/>
                    </a:lnTo>
                    <a:lnTo>
                      <a:pt x="2542" y="3996"/>
                    </a:lnTo>
                    <a:lnTo>
                      <a:pt x="2706" y="3907"/>
                    </a:lnTo>
                    <a:lnTo>
                      <a:pt x="2858" y="3806"/>
                    </a:lnTo>
                    <a:lnTo>
                      <a:pt x="2997" y="3680"/>
                    </a:lnTo>
                    <a:lnTo>
                      <a:pt x="3123" y="3553"/>
                    </a:lnTo>
                    <a:lnTo>
                      <a:pt x="3250" y="3402"/>
                    </a:lnTo>
                    <a:lnTo>
                      <a:pt x="3351" y="3237"/>
                    </a:lnTo>
                    <a:lnTo>
                      <a:pt x="3439" y="3073"/>
                    </a:lnTo>
                    <a:lnTo>
                      <a:pt x="3515" y="2883"/>
                    </a:lnTo>
                    <a:lnTo>
                      <a:pt x="3578" y="2694"/>
                    </a:lnTo>
                    <a:lnTo>
                      <a:pt x="3629" y="2491"/>
                    </a:lnTo>
                    <a:lnTo>
                      <a:pt x="3654" y="2289"/>
                    </a:lnTo>
                    <a:lnTo>
                      <a:pt x="3667" y="2074"/>
                    </a:lnTo>
                    <a:lnTo>
                      <a:pt x="3654" y="1859"/>
                    </a:lnTo>
                    <a:lnTo>
                      <a:pt x="3629" y="1657"/>
                    </a:lnTo>
                    <a:lnTo>
                      <a:pt x="3578" y="1455"/>
                    </a:lnTo>
                    <a:lnTo>
                      <a:pt x="3515" y="1265"/>
                    </a:lnTo>
                    <a:lnTo>
                      <a:pt x="3439" y="1088"/>
                    </a:lnTo>
                    <a:lnTo>
                      <a:pt x="3351" y="911"/>
                    </a:lnTo>
                    <a:lnTo>
                      <a:pt x="3250" y="759"/>
                    </a:lnTo>
                    <a:lnTo>
                      <a:pt x="3123" y="608"/>
                    </a:lnTo>
                    <a:lnTo>
                      <a:pt x="2997" y="469"/>
                    </a:lnTo>
                    <a:lnTo>
                      <a:pt x="2858" y="355"/>
                    </a:lnTo>
                    <a:lnTo>
                      <a:pt x="2706" y="254"/>
                    </a:lnTo>
                    <a:lnTo>
                      <a:pt x="2542" y="165"/>
                    </a:lnTo>
                    <a:lnTo>
                      <a:pt x="2377" y="89"/>
                    </a:lnTo>
                    <a:lnTo>
                      <a:pt x="2200" y="39"/>
                    </a:lnTo>
                    <a:lnTo>
                      <a:pt x="2023" y="13"/>
                    </a:lnTo>
                    <a:lnTo>
                      <a:pt x="18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63;p16"/>
              <p:cNvSpPr/>
              <p:nvPr/>
            </p:nvSpPr>
            <p:spPr>
              <a:xfrm>
                <a:off x="2652725" y="2440750"/>
                <a:ext cx="91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4148" extrusionOk="0">
                    <a:moveTo>
                      <a:pt x="1644" y="1"/>
                    </a:moveTo>
                    <a:lnTo>
                      <a:pt x="1467" y="39"/>
                    </a:lnTo>
                    <a:lnTo>
                      <a:pt x="1290" y="89"/>
                    </a:lnTo>
                    <a:lnTo>
                      <a:pt x="1125" y="153"/>
                    </a:lnTo>
                    <a:lnTo>
                      <a:pt x="961" y="241"/>
                    </a:lnTo>
                    <a:lnTo>
                      <a:pt x="809" y="355"/>
                    </a:lnTo>
                    <a:lnTo>
                      <a:pt x="670" y="469"/>
                    </a:lnTo>
                    <a:lnTo>
                      <a:pt x="544" y="608"/>
                    </a:lnTo>
                    <a:lnTo>
                      <a:pt x="417" y="747"/>
                    </a:lnTo>
                    <a:lnTo>
                      <a:pt x="316" y="911"/>
                    </a:lnTo>
                    <a:lnTo>
                      <a:pt x="228" y="1088"/>
                    </a:lnTo>
                    <a:lnTo>
                      <a:pt x="152" y="1265"/>
                    </a:lnTo>
                    <a:lnTo>
                      <a:pt x="89" y="1455"/>
                    </a:lnTo>
                    <a:lnTo>
                      <a:pt x="38" y="1657"/>
                    </a:lnTo>
                    <a:lnTo>
                      <a:pt x="13" y="1859"/>
                    </a:lnTo>
                    <a:lnTo>
                      <a:pt x="0" y="2074"/>
                    </a:lnTo>
                    <a:lnTo>
                      <a:pt x="13" y="2289"/>
                    </a:lnTo>
                    <a:lnTo>
                      <a:pt x="38" y="2491"/>
                    </a:lnTo>
                    <a:lnTo>
                      <a:pt x="89" y="2694"/>
                    </a:lnTo>
                    <a:lnTo>
                      <a:pt x="152" y="2883"/>
                    </a:lnTo>
                    <a:lnTo>
                      <a:pt x="228" y="3060"/>
                    </a:lnTo>
                    <a:lnTo>
                      <a:pt x="316" y="3237"/>
                    </a:lnTo>
                    <a:lnTo>
                      <a:pt x="417" y="3389"/>
                    </a:lnTo>
                    <a:lnTo>
                      <a:pt x="544" y="3541"/>
                    </a:lnTo>
                    <a:lnTo>
                      <a:pt x="670" y="3680"/>
                    </a:lnTo>
                    <a:lnTo>
                      <a:pt x="809" y="3794"/>
                    </a:lnTo>
                    <a:lnTo>
                      <a:pt x="961" y="3895"/>
                    </a:lnTo>
                    <a:lnTo>
                      <a:pt x="1125" y="3983"/>
                    </a:lnTo>
                    <a:lnTo>
                      <a:pt x="1290" y="4059"/>
                    </a:lnTo>
                    <a:lnTo>
                      <a:pt x="1467" y="4110"/>
                    </a:lnTo>
                    <a:lnTo>
                      <a:pt x="1644" y="4135"/>
                    </a:lnTo>
                    <a:lnTo>
                      <a:pt x="1833" y="4148"/>
                    </a:lnTo>
                    <a:lnTo>
                      <a:pt x="2023" y="4135"/>
                    </a:lnTo>
                    <a:lnTo>
                      <a:pt x="2200" y="4110"/>
                    </a:lnTo>
                    <a:lnTo>
                      <a:pt x="2377" y="4059"/>
                    </a:lnTo>
                    <a:lnTo>
                      <a:pt x="2541" y="3983"/>
                    </a:lnTo>
                    <a:lnTo>
                      <a:pt x="2706" y="3895"/>
                    </a:lnTo>
                    <a:lnTo>
                      <a:pt x="2857" y="3794"/>
                    </a:lnTo>
                    <a:lnTo>
                      <a:pt x="2996" y="3680"/>
                    </a:lnTo>
                    <a:lnTo>
                      <a:pt x="3123" y="3541"/>
                    </a:lnTo>
                    <a:lnTo>
                      <a:pt x="3249" y="3389"/>
                    </a:lnTo>
                    <a:lnTo>
                      <a:pt x="3350" y="3237"/>
                    </a:lnTo>
                    <a:lnTo>
                      <a:pt x="3439" y="3060"/>
                    </a:lnTo>
                    <a:lnTo>
                      <a:pt x="3515" y="2883"/>
                    </a:lnTo>
                    <a:lnTo>
                      <a:pt x="3578" y="2694"/>
                    </a:lnTo>
                    <a:lnTo>
                      <a:pt x="3628" y="2491"/>
                    </a:lnTo>
                    <a:lnTo>
                      <a:pt x="3654" y="2289"/>
                    </a:lnTo>
                    <a:lnTo>
                      <a:pt x="3666" y="2074"/>
                    </a:lnTo>
                    <a:lnTo>
                      <a:pt x="3654" y="1859"/>
                    </a:lnTo>
                    <a:lnTo>
                      <a:pt x="3628" y="1657"/>
                    </a:lnTo>
                    <a:lnTo>
                      <a:pt x="3578" y="1455"/>
                    </a:lnTo>
                    <a:lnTo>
                      <a:pt x="3515" y="1265"/>
                    </a:lnTo>
                    <a:lnTo>
                      <a:pt x="3439" y="1088"/>
                    </a:lnTo>
                    <a:lnTo>
                      <a:pt x="3350" y="911"/>
                    </a:lnTo>
                    <a:lnTo>
                      <a:pt x="3249" y="747"/>
                    </a:lnTo>
                    <a:lnTo>
                      <a:pt x="3123" y="608"/>
                    </a:lnTo>
                    <a:lnTo>
                      <a:pt x="2996" y="469"/>
                    </a:lnTo>
                    <a:lnTo>
                      <a:pt x="2857" y="355"/>
                    </a:lnTo>
                    <a:lnTo>
                      <a:pt x="2706" y="241"/>
                    </a:lnTo>
                    <a:lnTo>
                      <a:pt x="2541" y="153"/>
                    </a:lnTo>
                    <a:lnTo>
                      <a:pt x="2377" y="89"/>
                    </a:lnTo>
                    <a:lnTo>
                      <a:pt x="2200" y="39"/>
                    </a:lnTo>
                    <a:lnTo>
                      <a:pt x="202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64;p16"/>
              <p:cNvSpPr/>
              <p:nvPr/>
            </p:nvSpPr>
            <p:spPr>
              <a:xfrm>
                <a:off x="3078125" y="2421150"/>
                <a:ext cx="91700" cy="104025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4161" extrusionOk="0">
                    <a:moveTo>
                      <a:pt x="1834" y="1"/>
                    </a:moveTo>
                    <a:lnTo>
                      <a:pt x="1644" y="14"/>
                    </a:lnTo>
                    <a:lnTo>
                      <a:pt x="1467" y="52"/>
                    </a:lnTo>
                    <a:lnTo>
                      <a:pt x="1290" y="102"/>
                    </a:lnTo>
                    <a:lnTo>
                      <a:pt x="1113" y="165"/>
                    </a:lnTo>
                    <a:lnTo>
                      <a:pt x="962" y="254"/>
                    </a:lnTo>
                    <a:lnTo>
                      <a:pt x="810" y="368"/>
                    </a:lnTo>
                    <a:lnTo>
                      <a:pt x="671" y="481"/>
                    </a:lnTo>
                    <a:lnTo>
                      <a:pt x="532" y="620"/>
                    </a:lnTo>
                    <a:lnTo>
                      <a:pt x="418" y="760"/>
                    </a:lnTo>
                    <a:lnTo>
                      <a:pt x="317" y="924"/>
                    </a:lnTo>
                    <a:lnTo>
                      <a:pt x="228" y="1088"/>
                    </a:lnTo>
                    <a:lnTo>
                      <a:pt x="140" y="1278"/>
                    </a:lnTo>
                    <a:lnTo>
                      <a:pt x="89" y="1468"/>
                    </a:lnTo>
                    <a:lnTo>
                      <a:pt x="39" y="1670"/>
                    </a:lnTo>
                    <a:lnTo>
                      <a:pt x="13" y="1872"/>
                    </a:lnTo>
                    <a:lnTo>
                      <a:pt x="1" y="2087"/>
                    </a:lnTo>
                    <a:lnTo>
                      <a:pt x="13" y="2302"/>
                    </a:lnTo>
                    <a:lnTo>
                      <a:pt x="39" y="2504"/>
                    </a:lnTo>
                    <a:lnTo>
                      <a:pt x="89" y="2706"/>
                    </a:lnTo>
                    <a:lnTo>
                      <a:pt x="140" y="2896"/>
                    </a:lnTo>
                    <a:lnTo>
                      <a:pt x="228" y="3073"/>
                    </a:lnTo>
                    <a:lnTo>
                      <a:pt x="317" y="3250"/>
                    </a:lnTo>
                    <a:lnTo>
                      <a:pt x="418" y="3402"/>
                    </a:lnTo>
                    <a:lnTo>
                      <a:pt x="532" y="3554"/>
                    </a:lnTo>
                    <a:lnTo>
                      <a:pt x="671" y="3693"/>
                    </a:lnTo>
                    <a:lnTo>
                      <a:pt x="810" y="3806"/>
                    </a:lnTo>
                    <a:lnTo>
                      <a:pt x="962" y="3908"/>
                    </a:lnTo>
                    <a:lnTo>
                      <a:pt x="1113" y="3996"/>
                    </a:lnTo>
                    <a:lnTo>
                      <a:pt x="1290" y="4072"/>
                    </a:lnTo>
                    <a:lnTo>
                      <a:pt x="1467" y="4122"/>
                    </a:lnTo>
                    <a:lnTo>
                      <a:pt x="1644" y="4148"/>
                    </a:lnTo>
                    <a:lnTo>
                      <a:pt x="1834" y="4160"/>
                    </a:lnTo>
                    <a:lnTo>
                      <a:pt x="2024" y="4148"/>
                    </a:lnTo>
                    <a:lnTo>
                      <a:pt x="2201" y="4122"/>
                    </a:lnTo>
                    <a:lnTo>
                      <a:pt x="2378" y="4072"/>
                    </a:lnTo>
                    <a:lnTo>
                      <a:pt x="2542" y="3996"/>
                    </a:lnTo>
                    <a:lnTo>
                      <a:pt x="2706" y="3908"/>
                    </a:lnTo>
                    <a:lnTo>
                      <a:pt x="2858" y="3806"/>
                    </a:lnTo>
                    <a:lnTo>
                      <a:pt x="2997" y="3693"/>
                    </a:lnTo>
                    <a:lnTo>
                      <a:pt x="3124" y="3554"/>
                    </a:lnTo>
                    <a:lnTo>
                      <a:pt x="3250" y="3402"/>
                    </a:lnTo>
                    <a:lnTo>
                      <a:pt x="3351" y="3250"/>
                    </a:lnTo>
                    <a:lnTo>
                      <a:pt x="3440" y="3073"/>
                    </a:lnTo>
                    <a:lnTo>
                      <a:pt x="3515" y="2896"/>
                    </a:lnTo>
                    <a:lnTo>
                      <a:pt x="3579" y="2706"/>
                    </a:lnTo>
                    <a:lnTo>
                      <a:pt x="3629" y="2504"/>
                    </a:lnTo>
                    <a:lnTo>
                      <a:pt x="3655" y="2302"/>
                    </a:lnTo>
                    <a:lnTo>
                      <a:pt x="3667" y="2087"/>
                    </a:lnTo>
                    <a:lnTo>
                      <a:pt x="3655" y="1872"/>
                    </a:lnTo>
                    <a:lnTo>
                      <a:pt x="3629" y="1670"/>
                    </a:lnTo>
                    <a:lnTo>
                      <a:pt x="3579" y="1468"/>
                    </a:lnTo>
                    <a:lnTo>
                      <a:pt x="3515" y="1278"/>
                    </a:lnTo>
                    <a:lnTo>
                      <a:pt x="3440" y="1088"/>
                    </a:lnTo>
                    <a:lnTo>
                      <a:pt x="3351" y="924"/>
                    </a:lnTo>
                    <a:lnTo>
                      <a:pt x="3250" y="760"/>
                    </a:lnTo>
                    <a:lnTo>
                      <a:pt x="3124" y="620"/>
                    </a:lnTo>
                    <a:lnTo>
                      <a:pt x="2997" y="481"/>
                    </a:lnTo>
                    <a:lnTo>
                      <a:pt x="2858" y="368"/>
                    </a:lnTo>
                    <a:lnTo>
                      <a:pt x="2706" y="254"/>
                    </a:lnTo>
                    <a:lnTo>
                      <a:pt x="2542" y="165"/>
                    </a:lnTo>
                    <a:lnTo>
                      <a:pt x="2378" y="102"/>
                    </a:lnTo>
                    <a:lnTo>
                      <a:pt x="2201" y="52"/>
                    </a:lnTo>
                    <a:lnTo>
                      <a:pt x="2024" y="14"/>
                    </a:lnTo>
                    <a:lnTo>
                      <a:pt x="18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65;p16"/>
              <p:cNvSpPr/>
              <p:nvPr/>
            </p:nvSpPr>
            <p:spPr>
              <a:xfrm>
                <a:off x="3914425" y="1484675"/>
                <a:ext cx="913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655" h="4160" extrusionOk="0">
                    <a:moveTo>
                      <a:pt x="1834" y="0"/>
                    </a:moveTo>
                    <a:lnTo>
                      <a:pt x="1644" y="13"/>
                    </a:lnTo>
                    <a:lnTo>
                      <a:pt x="1455" y="38"/>
                    </a:lnTo>
                    <a:lnTo>
                      <a:pt x="1290" y="89"/>
                    </a:lnTo>
                    <a:lnTo>
                      <a:pt x="1113" y="165"/>
                    </a:lnTo>
                    <a:lnTo>
                      <a:pt x="962" y="253"/>
                    </a:lnTo>
                    <a:lnTo>
                      <a:pt x="810" y="354"/>
                    </a:lnTo>
                    <a:lnTo>
                      <a:pt x="658" y="468"/>
                    </a:lnTo>
                    <a:lnTo>
                      <a:pt x="532" y="607"/>
                    </a:lnTo>
                    <a:lnTo>
                      <a:pt x="418" y="759"/>
                    </a:lnTo>
                    <a:lnTo>
                      <a:pt x="317" y="910"/>
                    </a:lnTo>
                    <a:lnTo>
                      <a:pt x="216" y="1087"/>
                    </a:lnTo>
                    <a:lnTo>
                      <a:pt x="140" y="1264"/>
                    </a:lnTo>
                    <a:lnTo>
                      <a:pt x="77" y="1454"/>
                    </a:lnTo>
                    <a:lnTo>
                      <a:pt x="39" y="1656"/>
                    </a:lnTo>
                    <a:lnTo>
                      <a:pt x="13" y="1859"/>
                    </a:lnTo>
                    <a:lnTo>
                      <a:pt x="1" y="2074"/>
                    </a:lnTo>
                    <a:lnTo>
                      <a:pt x="13" y="2288"/>
                    </a:lnTo>
                    <a:lnTo>
                      <a:pt x="39" y="2491"/>
                    </a:lnTo>
                    <a:lnTo>
                      <a:pt x="77" y="2693"/>
                    </a:lnTo>
                    <a:lnTo>
                      <a:pt x="140" y="2883"/>
                    </a:lnTo>
                    <a:lnTo>
                      <a:pt x="216" y="3072"/>
                    </a:lnTo>
                    <a:lnTo>
                      <a:pt x="317" y="3237"/>
                    </a:lnTo>
                    <a:lnTo>
                      <a:pt x="418" y="3401"/>
                    </a:lnTo>
                    <a:lnTo>
                      <a:pt x="532" y="3540"/>
                    </a:lnTo>
                    <a:lnTo>
                      <a:pt x="658" y="3679"/>
                    </a:lnTo>
                    <a:lnTo>
                      <a:pt x="810" y="3793"/>
                    </a:lnTo>
                    <a:lnTo>
                      <a:pt x="962" y="3907"/>
                    </a:lnTo>
                    <a:lnTo>
                      <a:pt x="1113" y="3995"/>
                    </a:lnTo>
                    <a:lnTo>
                      <a:pt x="1290" y="4058"/>
                    </a:lnTo>
                    <a:lnTo>
                      <a:pt x="1455" y="4109"/>
                    </a:lnTo>
                    <a:lnTo>
                      <a:pt x="1644" y="4147"/>
                    </a:lnTo>
                    <a:lnTo>
                      <a:pt x="1834" y="4160"/>
                    </a:lnTo>
                    <a:lnTo>
                      <a:pt x="2011" y="4147"/>
                    </a:lnTo>
                    <a:lnTo>
                      <a:pt x="2201" y="4109"/>
                    </a:lnTo>
                    <a:lnTo>
                      <a:pt x="2378" y="4058"/>
                    </a:lnTo>
                    <a:lnTo>
                      <a:pt x="2542" y="3995"/>
                    </a:lnTo>
                    <a:lnTo>
                      <a:pt x="2706" y="3907"/>
                    </a:lnTo>
                    <a:lnTo>
                      <a:pt x="2845" y="3793"/>
                    </a:lnTo>
                    <a:lnTo>
                      <a:pt x="2997" y="3679"/>
                    </a:lnTo>
                    <a:lnTo>
                      <a:pt x="3124" y="3540"/>
                    </a:lnTo>
                    <a:lnTo>
                      <a:pt x="3237" y="3401"/>
                    </a:lnTo>
                    <a:lnTo>
                      <a:pt x="3351" y="3237"/>
                    </a:lnTo>
                    <a:lnTo>
                      <a:pt x="3440" y="3072"/>
                    </a:lnTo>
                    <a:lnTo>
                      <a:pt x="3515" y="2883"/>
                    </a:lnTo>
                    <a:lnTo>
                      <a:pt x="3579" y="2693"/>
                    </a:lnTo>
                    <a:lnTo>
                      <a:pt x="3617" y="2491"/>
                    </a:lnTo>
                    <a:lnTo>
                      <a:pt x="3655" y="2288"/>
                    </a:lnTo>
                    <a:lnTo>
                      <a:pt x="3655" y="2074"/>
                    </a:lnTo>
                    <a:lnTo>
                      <a:pt x="3655" y="1859"/>
                    </a:lnTo>
                    <a:lnTo>
                      <a:pt x="3617" y="1656"/>
                    </a:lnTo>
                    <a:lnTo>
                      <a:pt x="3579" y="1454"/>
                    </a:lnTo>
                    <a:lnTo>
                      <a:pt x="3515" y="1264"/>
                    </a:lnTo>
                    <a:lnTo>
                      <a:pt x="3440" y="1087"/>
                    </a:lnTo>
                    <a:lnTo>
                      <a:pt x="3351" y="910"/>
                    </a:lnTo>
                    <a:lnTo>
                      <a:pt x="3237" y="759"/>
                    </a:lnTo>
                    <a:lnTo>
                      <a:pt x="3124" y="607"/>
                    </a:lnTo>
                    <a:lnTo>
                      <a:pt x="2997" y="468"/>
                    </a:lnTo>
                    <a:lnTo>
                      <a:pt x="2845" y="354"/>
                    </a:lnTo>
                    <a:lnTo>
                      <a:pt x="2706" y="253"/>
                    </a:lnTo>
                    <a:lnTo>
                      <a:pt x="2542" y="165"/>
                    </a:lnTo>
                    <a:lnTo>
                      <a:pt x="2378" y="89"/>
                    </a:lnTo>
                    <a:lnTo>
                      <a:pt x="2201" y="38"/>
                    </a:lnTo>
                    <a:lnTo>
                      <a:pt x="2011" y="13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66;p16"/>
              <p:cNvSpPr/>
              <p:nvPr/>
            </p:nvSpPr>
            <p:spPr>
              <a:xfrm>
                <a:off x="4305075" y="1484675"/>
                <a:ext cx="9170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4160" extrusionOk="0">
                    <a:moveTo>
                      <a:pt x="1834" y="0"/>
                    </a:moveTo>
                    <a:lnTo>
                      <a:pt x="1644" y="13"/>
                    </a:lnTo>
                    <a:lnTo>
                      <a:pt x="1467" y="38"/>
                    </a:lnTo>
                    <a:lnTo>
                      <a:pt x="1290" y="89"/>
                    </a:lnTo>
                    <a:lnTo>
                      <a:pt x="1126" y="165"/>
                    </a:lnTo>
                    <a:lnTo>
                      <a:pt x="962" y="253"/>
                    </a:lnTo>
                    <a:lnTo>
                      <a:pt x="810" y="354"/>
                    </a:lnTo>
                    <a:lnTo>
                      <a:pt x="671" y="468"/>
                    </a:lnTo>
                    <a:lnTo>
                      <a:pt x="545" y="607"/>
                    </a:lnTo>
                    <a:lnTo>
                      <a:pt x="418" y="759"/>
                    </a:lnTo>
                    <a:lnTo>
                      <a:pt x="317" y="910"/>
                    </a:lnTo>
                    <a:lnTo>
                      <a:pt x="229" y="1087"/>
                    </a:lnTo>
                    <a:lnTo>
                      <a:pt x="153" y="1264"/>
                    </a:lnTo>
                    <a:lnTo>
                      <a:pt x="89" y="1454"/>
                    </a:lnTo>
                    <a:lnTo>
                      <a:pt x="39" y="1656"/>
                    </a:lnTo>
                    <a:lnTo>
                      <a:pt x="14" y="1859"/>
                    </a:lnTo>
                    <a:lnTo>
                      <a:pt x="1" y="2074"/>
                    </a:lnTo>
                    <a:lnTo>
                      <a:pt x="14" y="2288"/>
                    </a:lnTo>
                    <a:lnTo>
                      <a:pt x="39" y="2491"/>
                    </a:lnTo>
                    <a:lnTo>
                      <a:pt x="89" y="2693"/>
                    </a:lnTo>
                    <a:lnTo>
                      <a:pt x="153" y="2883"/>
                    </a:lnTo>
                    <a:lnTo>
                      <a:pt x="229" y="3072"/>
                    </a:lnTo>
                    <a:lnTo>
                      <a:pt x="317" y="3237"/>
                    </a:lnTo>
                    <a:lnTo>
                      <a:pt x="418" y="3401"/>
                    </a:lnTo>
                    <a:lnTo>
                      <a:pt x="545" y="3540"/>
                    </a:lnTo>
                    <a:lnTo>
                      <a:pt x="671" y="3679"/>
                    </a:lnTo>
                    <a:lnTo>
                      <a:pt x="810" y="3793"/>
                    </a:lnTo>
                    <a:lnTo>
                      <a:pt x="962" y="3907"/>
                    </a:lnTo>
                    <a:lnTo>
                      <a:pt x="1126" y="3995"/>
                    </a:lnTo>
                    <a:lnTo>
                      <a:pt x="1290" y="4058"/>
                    </a:lnTo>
                    <a:lnTo>
                      <a:pt x="1467" y="4109"/>
                    </a:lnTo>
                    <a:lnTo>
                      <a:pt x="1644" y="4147"/>
                    </a:lnTo>
                    <a:lnTo>
                      <a:pt x="1834" y="4160"/>
                    </a:lnTo>
                    <a:lnTo>
                      <a:pt x="2024" y="4147"/>
                    </a:lnTo>
                    <a:lnTo>
                      <a:pt x="2201" y="4109"/>
                    </a:lnTo>
                    <a:lnTo>
                      <a:pt x="2378" y="4058"/>
                    </a:lnTo>
                    <a:lnTo>
                      <a:pt x="2542" y="3995"/>
                    </a:lnTo>
                    <a:lnTo>
                      <a:pt x="2706" y="3907"/>
                    </a:lnTo>
                    <a:lnTo>
                      <a:pt x="2858" y="3793"/>
                    </a:lnTo>
                    <a:lnTo>
                      <a:pt x="2997" y="3679"/>
                    </a:lnTo>
                    <a:lnTo>
                      <a:pt x="3124" y="3540"/>
                    </a:lnTo>
                    <a:lnTo>
                      <a:pt x="3250" y="3401"/>
                    </a:lnTo>
                    <a:lnTo>
                      <a:pt x="3351" y="3237"/>
                    </a:lnTo>
                    <a:lnTo>
                      <a:pt x="3440" y="3072"/>
                    </a:lnTo>
                    <a:lnTo>
                      <a:pt x="3516" y="2883"/>
                    </a:lnTo>
                    <a:lnTo>
                      <a:pt x="3579" y="2693"/>
                    </a:lnTo>
                    <a:lnTo>
                      <a:pt x="3629" y="2491"/>
                    </a:lnTo>
                    <a:lnTo>
                      <a:pt x="3655" y="2288"/>
                    </a:lnTo>
                    <a:lnTo>
                      <a:pt x="3667" y="2074"/>
                    </a:lnTo>
                    <a:lnTo>
                      <a:pt x="3655" y="1859"/>
                    </a:lnTo>
                    <a:lnTo>
                      <a:pt x="3629" y="1656"/>
                    </a:lnTo>
                    <a:lnTo>
                      <a:pt x="3579" y="1454"/>
                    </a:lnTo>
                    <a:lnTo>
                      <a:pt x="3516" y="1264"/>
                    </a:lnTo>
                    <a:lnTo>
                      <a:pt x="3440" y="1087"/>
                    </a:lnTo>
                    <a:lnTo>
                      <a:pt x="3351" y="910"/>
                    </a:lnTo>
                    <a:lnTo>
                      <a:pt x="3250" y="759"/>
                    </a:lnTo>
                    <a:lnTo>
                      <a:pt x="3124" y="607"/>
                    </a:lnTo>
                    <a:lnTo>
                      <a:pt x="2997" y="468"/>
                    </a:lnTo>
                    <a:lnTo>
                      <a:pt x="2858" y="354"/>
                    </a:lnTo>
                    <a:lnTo>
                      <a:pt x="2706" y="253"/>
                    </a:lnTo>
                    <a:lnTo>
                      <a:pt x="2542" y="165"/>
                    </a:lnTo>
                    <a:lnTo>
                      <a:pt x="2378" y="89"/>
                    </a:lnTo>
                    <a:lnTo>
                      <a:pt x="2201" y="38"/>
                    </a:lnTo>
                    <a:lnTo>
                      <a:pt x="2024" y="13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67;p16"/>
              <p:cNvSpPr/>
              <p:nvPr/>
            </p:nvSpPr>
            <p:spPr>
              <a:xfrm>
                <a:off x="5048150" y="2501750"/>
                <a:ext cx="891950" cy="605300"/>
              </a:xfrm>
              <a:custGeom>
                <a:avLst/>
                <a:gdLst/>
                <a:ahLst/>
                <a:cxnLst/>
                <a:rect l="l" t="t" r="r" b="b"/>
                <a:pathLst>
                  <a:path w="35678" h="24212" extrusionOk="0">
                    <a:moveTo>
                      <a:pt x="30595" y="1"/>
                    </a:moveTo>
                    <a:lnTo>
                      <a:pt x="30355" y="26"/>
                    </a:lnTo>
                    <a:lnTo>
                      <a:pt x="30127" y="51"/>
                    </a:lnTo>
                    <a:lnTo>
                      <a:pt x="29887" y="89"/>
                    </a:lnTo>
                    <a:lnTo>
                      <a:pt x="29660" y="140"/>
                    </a:lnTo>
                    <a:lnTo>
                      <a:pt x="29432" y="203"/>
                    </a:lnTo>
                    <a:lnTo>
                      <a:pt x="29217" y="279"/>
                    </a:lnTo>
                    <a:lnTo>
                      <a:pt x="28990" y="355"/>
                    </a:lnTo>
                    <a:lnTo>
                      <a:pt x="28775" y="443"/>
                    </a:lnTo>
                    <a:lnTo>
                      <a:pt x="28560" y="544"/>
                    </a:lnTo>
                    <a:lnTo>
                      <a:pt x="28358" y="658"/>
                    </a:lnTo>
                    <a:lnTo>
                      <a:pt x="28155" y="785"/>
                    </a:lnTo>
                    <a:lnTo>
                      <a:pt x="27953" y="911"/>
                    </a:lnTo>
                    <a:lnTo>
                      <a:pt x="27763" y="1050"/>
                    </a:lnTo>
                    <a:lnTo>
                      <a:pt x="27574" y="1202"/>
                    </a:lnTo>
                    <a:lnTo>
                      <a:pt x="27397" y="1366"/>
                    </a:lnTo>
                    <a:lnTo>
                      <a:pt x="27232" y="1531"/>
                    </a:lnTo>
                    <a:lnTo>
                      <a:pt x="27068" y="1720"/>
                    </a:lnTo>
                    <a:lnTo>
                      <a:pt x="26904" y="1897"/>
                    </a:lnTo>
                    <a:lnTo>
                      <a:pt x="26765" y="2099"/>
                    </a:lnTo>
                    <a:lnTo>
                      <a:pt x="26626" y="2302"/>
                    </a:lnTo>
                    <a:lnTo>
                      <a:pt x="26486" y="2517"/>
                    </a:lnTo>
                    <a:lnTo>
                      <a:pt x="19445" y="13971"/>
                    </a:lnTo>
                    <a:lnTo>
                      <a:pt x="1201" y="7725"/>
                    </a:lnTo>
                    <a:lnTo>
                      <a:pt x="0" y="12884"/>
                    </a:lnTo>
                    <a:lnTo>
                      <a:pt x="645" y="13427"/>
                    </a:lnTo>
                    <a:lnTo>
                      <a:pt x="1404" y="14059"/>
                    </a:lnTo>
                    <a:lnTo>
                      <a:pt x="2403" y="14856"/>
                    </a:lnTo>
                    <a:lnTo>
                      <a:pt x="3629" y="15804"/>
                    </a:lnTo>
                    <a:lnTo>
                      <a:pt x="4312" y="16310"/>
                    </a:lnTo>
                    <a:lnTo>
                      <a:pt x="5045" y="16841"/>
                    </a:lnTo>
                    <a:lnTo>
                      <a:pt x="5803" y="17397"/>
                    </a:lnTo>
                    <a:lnTo>
                      <a:pt x="6612" y="17953"/>
                    </a:lnTo>
                    <a:lnTo>
                      <a:pt x="7434" y="18510"/>
                    </a:lnTo>
                    <a:lnTo>
                      <a:pt x="8294" y="19078"/>
                    </a:lnTo>
                    <a:lnTo>
                      <a:pt x="9179" y="19635"/>
                    </a:lnTo>
                    <a:lnTo>
                      <a:pt x="10089" y="20178"/>
                    </a:lnTo>
                    <a:lnTo>
                      <a:pt x="10999" y="20722"/>
                    </a:lnTo>
                    <a:lnTo>
                      <a:pt x="11935" y="21228"/>
                    </a:lnTo>
                    <a:lnTo>
                      <a:pt x="12870" y="21721"/>
                    </a:lnTo>
                    <a:lnTo>
                      <a:pt x="13806" y="22188"/>
                    </a:lnTo>
                    <a:lnTo>
                      <a:pt x="14286" y="22403"/>
                    </a:lnTo>
                    <a:lnTo>
                      <a:pt x="14754" y="22606"/>
                    </a:lnTo>
                    <a:lnTo>
                      <a:pt x="15222" y="22808"/>
                    </a:lnTo>
                    <a:lnTo>
                      <a:pt x="15690" y="22998"/>
                    </a:lnTo>
                    <a:lnTo>
                      <a:pt x="16158" y="23175"/>
                    </a:lnTo>
                    <a:lnTo>
                      <a:pt x="16625" y="23339"/>
                    </a:lnTo>
                    <a:lnTo>
                      <a:pt x="17080" y="23491"/>
                    </a:lnTo>
                    <a:lnTo>
                      <a:pt x="17536" y="23630"/>
                    </a:lnTo>
                    <a:lnTo>
                      <a:pt x="17991" y="23756"/>
                    </a:lnTo>
                    <a:lnTo>
                      <a:pt x="18446" y="23870"/>
                    </a:lnTo>
                    <a:lnTo>
                      <a:pt x="18888" y="23971"/>
                    </a:lnTo>
                    <a:lnTo>
                      <a:pt x="19318" y="24047"/>
                    </a:lnTo>
                    <a:lnTo>
                      <a:pt x="19761" y="24110"/>
                    </a:lnTo>
                    <a:lnTo>
                      <a:pt x="20178" y="24161"/>
                    </a:lnTo>
                    <a:lnTo>
                      <a:pt x="20608" y="24199"/>
                    </a:lnTo>
                    <a:lnTo>
                      <a:pt x="21012" y="24211"/>
                    </a:lnTo>
                    <a:lnTo>
                      <a:pt x="21417" y="24199"/>
                    </a:lnTo>
                    <a:lnTo>
                      <a:pt x="21821" y="24186"/>
                    </a:lnTo>
                    <a:lnTo>
                      <a:pt x="22201" y="24135"/>
                    </a:lnTo>
                    <a:lnTo>
                      <a:pt x="22580" y="24072"/>
                    </a:lnTo>
                    <a:lnTo>
                      <a:pt x="22845" y="24009"/>
                    </a:lnTo>
                    <a:lnTo>
                      <a:pt x="23098" y="23946"/>
                    </a:lnTo>
                    <a:lnTo>
                      <a:pt x="23351" y="23857"/>
                    </a:lnTo>
                    <a:lnTo>
                      <a:pt x="23617" y="23756"/>
                    </a:lnTo>
                    <a:lnTo>
                      <a:pt x="23869" y="23642"/>
                    </a:lnTo>
                    <a:lnTo>
                      <a:pt x="24110" y="23529"/>
                    </a:lnTo>
                    <a:lnTo>
                      <a:pt x="24363" y="23390"/>
                    </a:lnTo>
                    <a:lnTo>
                      <a:pt x="24615" y="23238"/>
                    </a:lnTo>
                    <a:lnTo>
                      <a:pt x="24856" y="23086"/>
                    </a:lnTo>
                    <a:lnTo>
                      <a:pt x="25108" y="22922"/>
                    </a:lnTo>
                    <a:lnTo>
                      <a:pt x="25349" y="22732"/>
                    </a:lnTo>
                    <a:lnTo>
                      <a:pt x="25589" y="22542"/>
                    </a:lnTo>
                    <a:lnTo>
                      <a:pt x="25829" y="22353"/>
                    </a:lnTo>
                    <a:lnTo>
                      <a:pt x="26069" y="22138"/>
                    </a:lnTo>
                    <a:lnTo>
                      <a:pt x="26309" y="21923"/>
                    </a:lnTo>
                    <a:lnTo>
                      <a:pt x="26537" y="21695"/>
                    </a:lnTo>
                    <a:lnTo>
                      <a:pt x="27005" y="21215"/>
                    </a:lnTo>
                    <a:lnTo>
                      <a:pt x="27460" y="20709"/>
                    </a:lnTo>
                    <a:lnTo>
                      <a:pt x="27902" y="20166"/>
                    </a:lnTo>
                    <a:lnTo>
                      <a:pt x="28345" y="19597"/>
                    </a:lnTo>
                    <a:lnTo>
                      <a:pt x="28787" y="19003"/>
                    </a:lnTo>
                    <a:lnTo>
                      <a:pt x="29205" y="18396"/>
                    </a:lnTo>
                    <a:lnTo>
                      <a:pt x="29622" y="17751"/>
                    </a:lnTo>
                    <a:lnTo>
                      <a:pt x="30039" y="17106"/>
                    </a:lnTo>
                    <a:lnTo>
                      <a:pt x="30431" y="16449"/>
                    </a:lnTo>
                    <a:lnTo>
                      <a:pt x="30823" y="15766"/>
                    </a:lnTo>
                    <a:lnTo>
                      <a:pt x="31202" y="15083"/>
                    </a:lnTo>
                    <a:lnTo>
                      <a:pt x="31581" y="14401"/>
                    </a:lnTo>
                    <a:lnTo>
                      <a:pt x="31935" y="13705"/>
                    </a:lnTo>
                    <a:lnTo>
                      <a:pt x="32289" y="13010"/>
                    </a:lnTo>
                    <a:lnTo>
                      <a:pt x="32972" y="11645"/>
                    </a:lnTo>
                    <a:lnTo>
                      <a:pt x="33604" y="10292"/>
                    </a:lnTo>
                    <a:lnTo>
                      <a:pt x="34198" y="8990"/>
                    </a:lnTo>
                    <a:lnTo>
                      <a:pt x="35248" y="6613"/>
                    </a:lnTo>
                    <a:lnTo>
                      <a:pt x="35336" y="6385"/>
                    </a:lnTo>
                    <a:lnTo>
                      <a:pt x="35425" y="6158"/>
                    </a:lnTo>
                    <a:lnTo>
                      <a:pt x="35501" y="5918"/>
                    </a:lnTo>
                    <a:lnTo>
                      <a:pt x="35551" y="5690"/>
                    </a:lnTo>
                    <a:lnTo>
                      <a:pt x="35602" y="5450"/>
                    </a:lnTo>
                    <a:lnTo>
                      <a:pt x="35640" y="5222"/>
                    </a:lnTo>
                    <a:lnTo>
                      <a:pt x="35665" y="4982"/>
                    </a:lnTo>
                    <a:lnTo>
                      <a:pt x="35678" y="4742"/>
                    </a:lnTo>
                    <a:lnTo>
                      <a:pt x="35678" y="4514"/>
                    </a:lnTo>
                    <a:lnTo>
                      <a:pt x="35665" y="4274"/>
                    </a:lnTo>
                    <a:lnTo>
                      <a:pt x="35652" y="4046"/>
                    </a:lnTo>
                    <a:lnTo>
                      <a:pt x="35614" y="3819"/>
                    </a:lnTo>
                    <a:lnTo>
                      <a:pt x="35576" y="3591"/>
                    </a:lnTo>
                    <a:lnTo>
                      <a:pt x="35526" y="3364"/>
                    </a:lnTo>
                    <a:lnTo>
                      <a:pt x="35463" y="3136"/>
                    </a:lnTo>
                    <a:lnTo>
                      <a:pt x="35387" y="2921"/>
                    </a:lnTo>
                    <a:lnTo>
                      <a:pt x="35311" y="2694"/>
                    </a:lnTo>
                    <a:lnTo>
                      <a:pt x="35222" y="2491"/>
                    </a:lnTo>
                    <a:lnTo>
                      <a:pt x="35121" y="2276"/>
                    </a:lnTo>
                    <a:lnTo>
                      <a:pt x="35007" y="2074"/>
                    </a:lnTo>
                    <a:lnTo>
                      <a:pt x="34881" y="1872"/>
                    </a:lnTo>
                    <a:lnTo>
                      <a:pt x="34755" y="1682"/>
                    </a:lnTo>
                    <a:lnTo>
                      <a:pt x="34616" y="1493"/>
                    </a:lnTo>
                    <a:lnTo>
                      <a:pt x="34464" y="1316"/>
                    </a:lnTo>
                    <a:lnTo>
                      <a:pt x="34312" y="1139"/>
                    </a:lnTo>
                    <a:lnTo>
                      <a:pt x="34148" y="962"/>
                    </a:lnTo>
                    <a:lnTo>
                      <a:pt x="33971" y="810"/>
                    </a:lnTo>
                    <a:lnTo>
                      <a:pt x="33781" y="658"/>
                    </a:lnTo>
                    <a:lnTo>
                      <a:pt x="33592" y="507"/>
                    </a:lnTo>
                    <a:lnTo>
                      <a:pt x="33389" y="367"/>
                    </a:lnTo>
                    <a:lnTo>
                      <a:pt x="33187" y="241"/>
                    </a:lnTo>
                    <a:lnTo>
                      <a:pt x="32972" y="127"/>
                    </a:lnTo>
                    <a:lnTo>
                      <a:pt x="32972" y="127"/>
                    </a:lnTo>
                    <a:lnTo>
                      <a:pt x="33162" y="570"/>
                    </a:lnTo>
                    <a:lnTo>
                      <a:pt x="33162" y="570"/>
                    </a:lnTo>
                    <a:lnTo>
                      <a:pt x="32947" y="456"/>
                    </a:lnTo>
                    <a:lnTo>
                      <a:pt x="32707" y="355"/>
                    </a:lnTo>
                    <a:lnTo>
                      <a:pt x="32479" y="266"/>
                    </a:lnTo>
                    <a:lnTo>
                      <a:pt x="32251" y="203"/>
                    </a:lnTo>
                    <a:lnTo>
                      <a:pt x="32011" y="140"/>
                    </a:lnTo>
                    <a:lnTo>
                      <a:pt x="31784" y="89"/>
                    </a:lnTo>
                    <a:lnTo>
                      <a:pt x="31543" y="51"/>
                    </a:lnTo>
                    <a:lnTo>
                      <a:pt x="31303" y="13"/>
                    </a:lnTo>
                    <a:lnTo>
                      <a:pt x="310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68;p16"/>
              <p:cNvSpPr/>
              <p:nvPr/>
            </p:nvSpPr>
            <p:spPr>
              <a:xfrm>
                <a:off x="4837325" y="2067800"/>
                <a:ext cx="361600" cy="713375"/>
              </a:xfrm>
              <a:custGeom>
                <a:avLst/>
                <a:gdLst/>
                <a:ahLst/>
                <a:cxnLst/>
                <a:rect l="l" t="t" r="r" b="b"/>
                <a:pathLst>
                  <a:path w="14464" h="28535" extrusionOk="0">
                    <a:moveTo>
                      <a:pt x="3819" y="1"/>
                    </a:moveTo>
                    <a:lnTo>
                      <a:pt x="1" y="1505"/>
                    </a:lnTo>
                    <a:lnTo>
                      <a:pt x="10646" y="28535"/>
                    </a:lnTo>
                    <a:lnTo>
                      <a:pt x="14464" y="27030"/>
                    </a:lnTo>
                    <a:lnTo>
                      <a:pt x="3819" y="1"/>
                    </a:lnTo>
                    <a:close/>
                  </a:path>
                </a:pathLst>
              </a:custGeom>
              <a:solidFill>
                <a:srgbClr val="001B5C">
                  <a:lumMod val="25000"/>
                  <a:lumOff val="7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69;p16"/>
              <p:cNvSpPr/>
              <p:nvPr/>
            </p:nvSpPr>
            <p:spPr>
              <a:xfrm>
                <a:off x="4885050" y="2227425"/>
                <a:ext cx="530400" cy="104997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41999" extrusionOk="0">
                    <a:moveTo>
                      <a:pt x="4476" y="0"/>
                    </a:moveTo>
                    <a:lnTo>
                      <a:pt x="4211" y="38"/>
                    </a:lnTo>
                    <a:lnTo>
                      <a:pt x="3958" y="101"/>
                    </a:lnTo>
                    <a:lnTo>
                      <a:pt x="3693" y="177"/>
                    </a:lnTo>
                    <a:lnTo>
                      <a:pt x="1682" y="974"/>
                    </a:lnTo>
                    <a:lnTo>
                      <a:pt x="1430" y="1087"/>
                    </a:lnTo>
                    <a:lnTo>
                      <a:pt x="1202" y="1226"/>
                    </a:lnTo>
                    <a:lnTo>
                      <a:pt x="987" y="1378"/>
                    </a:lnTo>
                    <a:lnTo>
                      <a:pt x="797" y="1543"/>
                    </a:lnTo>
                    <a:lnTo>
                      <a:pt x="620" y="1732"/>
                    </a:lnTo>
                    <a:lnTo>
                      <a:pt x="469" y="1934"/>
                    </a:lnTo>
                    <a:lnTo>
                      <a:pt x="330" y="2149"/>
                    </a:lnTo>
                    <a:lnTo>
                      <a:pt x="228" y="2377"/>
                    </a:lnTo>
                    <a:lnTo>
                      <a:pt x="127" y="2617"/>
                    </a:lnTo>
                    <a:lnTo>
                      <a:pt x="64" y="2870"/>
                    </a:lnTo>
                    <a:lnTo>
                      <a:pt x="26" y="3110"/>
                    </a:lnTo>
                    <a:lnTo>
                      <a:pt x="1" y="3376"/>
                    </a:lnTo>
                    <a:lnTo>
                      <a:pt x="14" y="3629"/>
                    </a:lnTo>
                    <a:lnTo>
                      <a:pt x="39" y="3894"/>
                    </a:lnTo>
                    <a:lnTo>
                      <a:pt x="102" y="4147"/>
                    </a:lnTo>
                    <a:lnTo>
                      <a:pt x="191" y="4400"/>
                    </a:lnTo>
                    <a:lnTo>
                      <a:pt x="14097" y="40317"/>
                    </a:lnTo>
                    <a:lnTo>
                      <a:pt x="14211" y="40570"/>
                    </a:lnTo>
                    <a:lnTo>
                      <a:pt x="14338" y="40798"/>
                    </a:lnTo>
                    <a:lnTo>
                      <a:pt x="14489" y="41012"/>
                    </a:lnTo>
                    <a:lnTo>
                      <a:pt x="14666" y="41202"/>
                    </a:lnTo>
                    <a:lnTo>
                      <a:pt x="14856" y="41379"/>
                    </a:lnTo>
                    <a:lnTo>
                      <a:pt x="15058" y="41531"/>
                    </a:lnTo>
                    <a:lnTo>
                      <a:pt x="15273" y="41657"/>
                    </a:lnTo>
                    <a:lnTo>
                      <a:pt x="15501" y="41771"/>
                    </a:lnTo>
                    <a:lnTo>
                      <a:pt x="15741" y="41860"/>
                    </a:lnTo>
                    <a:lnTo>
                      <a:pt x="15981" y="41935"/>
                    </a:lnTo>
                    <a:lnTo>
                      <a:pt x="16234" y="41973"/>
                    </a:lnTo>
                    <a:lnTo>
                      <a:pt x="16487" y="41999"/>
                    </a:lnTo>
                    <a:lnTo>
                      <a:pt x="16752" y="41986"/>
                    </a:lnTo>
                    <a:lnTo>
                      <a:pt x="17005" y="41961"/>
                    </a:lnTo>
                    <a:lnTo>
                      <a:pt x="17271" y="41897"/>
                    </a:lnTo>
                    <a:lnTo>
                      <a:pt x="17523" y="41809"/>
                    </a:lnTo>
                    <a:lnTo>
                      <a:pt x="19534" y="41012"/>
                    </a:lnTo>
                    <a:lnTo>
                      <a:pt x="19786" y="40899"/>
                    </a:lnTo>
                    <a:lnTo>
                      <a:pt x="20014" y="40772"/>
                    </a:lnTo>
                    <a:lnTo>
                      <a:pt x="20229" y="40621"/>
                    </a:lnTo>
                    <a:lnTo>
                      <a:pt x="20419" y="40444"/>
                    </a:lnTo>
                    <a:lnTo>
                      <a:pt x="20596" y="40254"/>
                    </a:lnTo>
                    <a:lnTo>
                      <a:pt x="20747" y="40052"/>
                    </a:lnTo>
                    <a:lnTo>
                      <a:pt x="20886" y="39837"/>
                    </a:lnTo>
                    <a:lnTo>
                      <a:pt x="20987" y="39609"/>
                    </a:lnTo>
                    <a:lnTo>
                      <a:pt x="21089" y="39369"/>
                    </a:lnTo>
                    <a:lnTo>
                      <a:pt x="21152" y="39129"/>
                    </a:lnTo>
                    <a:lnTo>
                      <a:pt x="21190" y="38876"/>
                    </a:lnTo>
                    <a:lnTo>
                      <a:pt x="21215" y="38623"/>
                    </a:lnTo>
                    <a:lnTo>
                      <a:pt x="21202" y="38358"/>
                    </a:lnTo>
                    <a:lnTo>
                      <a:pt x="21177" y="38105"/>
                    </a:lnTo>
                    <a:lnTo>
                      <a:pt x="21114" y="37839"/>
                    </a:lnTo>
                    <a:lnTo>
                      <a:pt x="21025" y="37586"/>
                    </a:lnTo>
                    <a:lnTo>
                      <a:pt x="7119" y="1669"/>
                    </a:lnTo>
                    <a:lnTo>
                      <a:pt x="7018" y="1429"/>
                    </a:lnTo>
                    <a:lnTo>
                      <a:pt x="6878" y="1201"/>
                    </a:lnTo>
                    <a:lnTo>
                      <a:pt x="6727" y="986"/>
                    </a:lnTo>
                    <a:lnTo>
                      <a:pt x="6550" y="797"/>
                    </a:lnTo>
                    <a:lnTo>
                      <a:pt x="6360" y="620"/>
                    </a:lnTo>
                    <a:lnTo>
                      <a:pt x="6158" y="468"/>
                    </a:lnTo>
                    <a:lnTo>
                      <a:pt x="5943" y="329"/>
                    </a:lnTo>
                    <a:lnTo>
                      <a:pt x="5715" y="215"/>
                    </a:lnTo>
                    <a:lnTo>
                      <a:pt x="5475" y="127"/>
                    </a:lnTo>
                    <a:lnTo>
                      <a:pt x="5235" y="63"/>
                    </a:lnTo>
                    <a:lnTo>
                      <a:pt x="4982" y="13"/>
                    </a:lnTo>
                    <a:lnTo>
                      <a:pt x="4729" y="0"/>
                    </a:lnTo>
                    <a:close/>
                  </a:path>
                </a:pathLst>
              </a:custGeom>
              <a:solidFill>
                <a:srgbClr val="001B5C">
                  <a:lumMod val="25000"/>
                  <a:lumOff val="7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70;p16"/>
              <p:cNvSpPr/>
              <p:nvPr/>
            </p:nvSpPr>
            <p:spPr>
              <a:xfrm>
                <a:off x="4758325" y="1951175"/>
                <a:ext cx="220325" cy="186825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7473" extrusionOk="0">
                    <a:moveTo>
                      <a:pt x="6941" y="1"/>
                    </a:moveTo>
                    <a:lnTo>
                      <a:pt x="0" y="2731"/>
                    </a:lnTo>
                    <a:lnTo>
                      <a:pt x="1871" y="7472"/>
                    </a:lnTo>
                    <a:lnTo>
                      <a:pt x="8812" y="4741"/>
                    </a:lnTo>
                    <a:lnTo>
                      <a:pt x="6941" y="1"/>
                    </a:lnTo>
                    <a:close/>
                  </a:path>
                </a:pathLst>
              </a:custGeom>
              <a:solidFill>
                <a:srgbClr val="001B5C">
                  <a:lumMod val="25000"/>
                  <a:lumOff val="7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71;p16"/>
              <p:cNvSpPr/>
              <p:nvPr/>
            </p:nvSpPr>
            <p:spPr>
              <a:xfrm>
                <a:off x="3709300" y="438500"/>
                <a:ext cx="1653350" cy="1653350"/>
              </a:xfrm>
              <a:custGeom>
                <a:avLst/>
                <a:gdLst/>
                <a:ahLst/>
                <a:cxnLst/>
                <a:rect l="l" t="t" r="r" b="b"/>
                <a:pathLst>
                  <a:path w="66134" h="66134" extrusionOk="0">
                    <a:moveTo>
                      <a:pt x="33074" y="7611"/>
                    </a:moveTo>
                    <a:lnTo>
                      <a:pt x="33693" y="7624"/>
                    </a:lnTo>
                    <a:lnTo>
                      <a:pt x="34313" y="7649"/>
                    </a:lnTo>
                    <a:lnTo>
                      <a:pt x="34932" y="7687"/>
                    </a:lnTo>
                    <a:lnTo>
                      <a:pt x="35539" y="7738"/>
                    </a:lnTo>
                    <a:lnTo>
                      <a:pt x="36158" y="7801"/>
                    </a:lnTo>
                    <a:lnTo>
                      <a:pt x="36765" y="7889"/>
                    </a:lnTo>
                    <a:lnTo>
                      <a:pt x="37372" y="7990"/>
                    </a:lnTo>
                    <a:lnTo>
                      <a:pt x="37966" y="8092"/>
                    </a:lnTo>
                    <a:lnTo>
                      <a:pt x="38573" y="8218"/>
                    </a:lnTo>
                    <a:lnTo>
                      <a:pt x="39167" y="8370"/>
                    </a:lnTo>
                    <a:lnTo>
                      <a:pt x="39761" y="8521"/>
                    </a:lnTo>
                    <a:lnTo>
                      <a:pt x="40343" y="8686"/>
                    </a:lnTo>
                    <a:lnTo>
                      <a:pt x="40925" y="8863"/>
                    </a:lnTo>
                    <a:lnTo>
                      <a:pt x="41506" y="9065"/>
                    </a:lnTo>
                    <a:lnTo>
                      <a:pt x="42088" y="9280"/>
                    </a:lnTo>
                    <a:lnTo>
                      <a:pt x="42644" y="9495"/>
                    </a:lnTo>
                    <a:lnTo>
                      <a:pt x="43213" y="9735"/>
                    </a:lnTo>
                    <a:lnTo>
                      <a:pt x="43769" y="9988"/>
                    </a:lnTo>
                    <a:lnTo>
                      <a:pt x="44325" y="10241"/>
                    </a:lnTo>
                    <a:lnTo>
                      <a:pt x="44869" y="10519"/>
                    </a:lnTo>
                    <a:lnTo>
                      <a:pt x="45400" y="10810"/>
                    </a:lnTo>
                    <a:lnTo>
                      <a:pt x="45931" y="11113"/>
                    </a:lnTo>
                    <a:lnTo>
                      <a:pt x="46462" y="11429"/>
                    </a:lnTo>
                    <a:lnTo>
                      <a:pt x="46968" y="11758"/>
                    </a:lnTo>
                    <a:lnTo>
                      <a:pt x="47486" y="12099"/>
                    </a:lnTo>
                    <a:lnTo>
                      <a:pt x="47979" y="12453"/>
                    </a:lnTo>
                    <a:lnTo>
                      <a:pt x="48472" y="12820"/>
                    </a:lnTo>
                    <a:lnTo>
                      <a:pt x="48965" y="13199"/>
                    </a:lnTo>
                    <a:lnTo>
                      <a:pt x="49433" y="13578"/>
                    </a:lnTo>
                    <a:lnTo>
                      <a:pt x="49901" y="13983"/>
                    </a:lnTo>
                    <a:lnTo>
                      <a:pt x="50356" y="14400"/>
                    </a:lnTo>
                    <a:lnTo>
                      <a:pt x="50811" y="14817"/>
                    </a:lnTo>
                    <a:lnTo>
                      <a:pt x="51254" y="15260"/>
                    </a:lnTo>
                    <a:lnTo>
                      <a:pt x="51671" y="15702"/>
                    </a:lnTo>
                    <a:lnTo>
                      <a:pt x="52101" y="16170"/>
                    </a:lnTo>
                    <a:lnTo>
                      <a:pt x="52505" y="16638"/>
                    </a:lnTo>
                    <a:lnTo>
                      <a:pt x="52897" y="17118"/>
                    </a:lnTo>
                    <a:lnTo>
                      <a:pt x="53289" y="17611"/>
                    </a:lnTo>
                    <a:lnTo>
                      <a:pt x="53668" y="18117"/>
                    </a:lnTo>
                    <a:lnTo>
                      <a:pt x="54022" y="18635"/>
                    </a:lnTo>
                    <a:lnTo>
                      <a:pt x="54376" y="19154"/>
                    </a:lnTo>
                    <a:lnTo>
                      <a:pt x="54718" y="19697"/>
                    </a:lnTo>
                    <a:lnTo>
                      <a:pt x="55046" y="20241"/>
                    </a:lnTo>
                    <a:lnTo>
                      <a:pt x="55362" y="20797"/>
                    </a:lnTo>
                    <a:lnTo>
                      <a:pt x="55666" y="21366"/>
                    </a:lnTo>
                    <a:lnTo>
                      <a:pt x="55957" y="21948"/>
                    </a:lnTo>
                    <a:lnTo>
                      <a:pt x="56222" y="22529"/>
                    </a:lnTo>
                    <a:lnTo>
                      <a:pt x="56488" y="23136"/>
                    </a:lnTo>
                    <a:lnTo>
                      <a:pt x="56740" y="23743"/>
                    </a:lnTo>
                    <a:lnTo>
                      <a:pt x="56968" y="24350"/>
                    </a:lnTo>
                    <a:lnTo>
                      <a:pt x="57183" y="24969"/>
                    </a:lnTo>
                    <a:lnTo>
                      <a:pt x="57385" y="25589"/>
                    </a:lnTo>
                    <a:lnTo>
                      <a:pt x="57575" y="26208"/>
                    </a:lnTo>
                    <a:lnTo>
                      <a:pt x="57739" y="26828"/>
                    </a:lnTo>
                    <a:lnTo>
                      <a:pt x="57891" y="27447"/>
                    </a:lnTo>
                    <a:lnTo>
                      <a:pt x="58017" y="28079"/>
                    </a:lnTo>
                    <a:lnTo>
                      <a:pt x="58131" y="28699"/>
                    </a:lnTo>
                    <a:lnTo>
                      <a:pt x="58232" y="29318"/>
                    </a:lnTo>
                    <a:lnTo>
                      <a:pt x="58321" y="29951"/>
                    </a:lnTo>
                    <a:lnTo>
                      <a:pt x="58397" y="30570"/>
                    </a:lnTo>
                    <a:lnTo>
                      <a:pt x="58447" y="31202"/>
                    </a:lnTo>
                    <a:lnTo>
                      <a:pt x="58485" y="31822"/>
                    </a:lnTo>
                    <a:lnTo>
                      <a:pt x="58510" y="32441"/>
                    </a:lnTo>
                    <a:lnTo>
                      <a:pt x="58510" y="33061"/>
                    </a:lnTo>
                    <a:lnTo>
                      <a:pt x="58510" y="33680"/>
                    </a:lnTo>
                    <a:lnTo>
                      <a:pt x="58485" y="34300"/>
                    </a:lnTo>
                    <a:lnTo>
                      <a:pt x="58447" y="34919"/>
                    </a:lnTo>
                    <a:lnTo>
                      <a:pt x="58397" y="35539"/>
                    </a:lnTo>
                    <a:lnTo>
                      <a:pt x="58321" y="36145"/>
                    </a:lnTo>
                    <a:lnTo>
                      <a:pt x="58245" y="36752"/>
                    </a:lnTo>
                    <a:lnTo>
                      <a:pt x="58144" y="37359"/>
                    </a:lnTo>
                    <a:lnTo>
                      <a:pt x="58030" y="37966"/>
                    </a:lnTo>
                    <a:lnTo>
                      <a:pt x="57903" y="38560"/>
                    </a:lnTo>
                    <a:lnTo>
                      <a:pt x="57764" y="39154"/>
                    </a:lnTo>
                    <a:lnTo>
                      <a:pt x="57613" y="39748"/>
                    </a:lnTo>
                    <a:lnTo>
                      <a:pt x="57448" y="40343"/>
                    </a:lnTo>
                    <a:lnTo>
                      <a:pt x="57259" y="40924"/>
                    </a:lnTo>
                    <a:lnTo>
                      <a:pt x="57069" y="41506"/>
                    </a:lnTo>
                    <a:lnTo>
                      <a:pt x="56854" y="42075"/>
                    </a:lnTo>
                    <a:lnTo>
                      <a:pt x="56639" y="42644"/>
                    </a:lnTo>
                    <a:lnTo>
                      <a:pt x="56399" y="43200"/>
                    </a:lnTo>
                    <a:lnTo>
                      <a:pt x="56146" y="43756"/>
                    </a:lnTo>
                    <a:lnTo>
                      <a:pt x="55881" y="44312"/>
                    </a:lnTo>
                    <a:lnTo>
                      <a:pt x="55603" y="44856"/>
                    </a:lnTo>
                    <a:lnTo>
                      <a:pt x="55324" y="45400"/>
                    </a:lnTo>
                    <a:lnTo>
                      <a:pt x="55021" y="45931"/>
                    </a:lnTo>
                    <a:lnTo>
                      <a:pt x="54705" y="46449"/>
                    </a:lnTo>
                    <a:lnTo>
                      <a:pt x="54376" y="46967"/>
                    </a:lnTo>
                    <a:lnTo>
                      <a:pt x="54035" y="47473"/>
                    </a:lnTo>
                    <a:lnTo>
                      <a:pt x="53681" y="47979"/>
                    </a:lnTo>
                    <a:lnTo>
                      <a:pt x="53314" y="48472"/>
                    </a:lnTo>
                    <a:lnTo>
                      <a:pt x="52935" y="48952"/>
                    </a:lnTo>
                    <a:lnTo>
                      <a:pt x="52543" y="49433"/>
                    </a:lnTo>
                    <a:lnTo>
                      <a:pt x="52151" y="49900"/>
                    </a:lnTo>
                    <a:lnTo>
                      <a:pt x="51734" y="50356"/>
                    </a:lnTo>
                    <a:lnTo>
                      <a:pt x="51304" y="50798"/>
                    </a:lnTo>
                    <a:lnTo>
                      <a:pt x="50874" y="51241"/>
                    </a:lnTo>
                    <a:lnTo>
                      <a:pt x="50419" y="51670"/>
                    </a:lnTo>
                    <a:lnTo>
                      <a:pt x="49964" y="52088"/>
                    </a:lnTo>
                    <a:lnTo>
                      <a:pt x="49496" y="52492"/>
                    </a:lnTo>
                    <a:lnTo>
                      <a:pt x="49016" y="52897"/>
                    </a:lnTo>
                    <a:lnTo>
                      <a:pt x="48523" y="53276"/>
                    </a:lnTo>
                    <a:lnTo>
                      <a:pt x="48017" y="53655"/>
                    </a:lnTo>
                    <a:lnTo>
                      <a:pt x="47499" y="54022"/>
                    </a:lnTo>
                    <a:lnTo>
                      <a:pt x="46968" y="54376"/>
                    </a:lnTo>
                    <a:lnTo>
                      <a:pt x="46437" y="54705"/>
                    </a:lnTo>
                    <a:lnTo>
                      <a:pt x="45893" y="55033"/>
                    </a:lnTo>
                    <a:lnTo>
                      <a:pt x="45337" y="55349"/>
                    </a:lnTo>
                    <a:lnTo>
                      <a:pt x="44768" y="55653"/>
                    </a:lnTo>
                    <a:lnTo>
                      <a:pt x="44186" y="55944"/>
                    </a:lnTo>
                    <a:lnTo>
                      <a:pt x="43605" y="56222"/>
                    </a:lnTo>
                    <a:lnTo>
                      <a:pt x="42998" y="56487"/>
                    </a:lnTo>
                    <a:lnTo>
                      <a:pt x="42391" y="56727"/>
                    </a:lnTo>
                    <a:lnTo>
                      <a:pt x="41784" y="56968"/>
                    </a:lnTo>
                    <a:lnTo>
                      <a:pt x="41165" y="57183"/>
                    </a:lnTo>
                    <a:lnTo>
                      <a:pt x="40545" y="57385"/>
                    </a:lnTo>
                    <a:lnTo>
                      <a:pt x="39926" y="57562"/>
                    </a:lnTo>
                    <a:lnTo>
                      <a:pt x="39306" y="57726"/>
                    </a:lnTo>
                    <a:lnTo>
                      <a:pt x="38687" y="57878"/>
                    </a:lnTo>
                    <a:lnTo>
                      <a:pt x="38055" y="58017"/>
                    </a:lnTo>
                    <a:lnTo>
                      <a:pt x="37435" y="58131"/>
                    </a:lnTo>
                    <a:lnTo>
                      <a:pt x="36803" y="58232"/>
                    </a:lnTo>
                    <a:lnTo>
                      <a:pt x="36184" y="58320"/>
                    </a:lnTo>
                    <a:lnTo>
                      <a:pt x="35564" y="58384"/>
                    </a:lnTo>
                    <a:lnTo>
                      <a:pt x="34932" y="58434"/>
                    </a:lnTo>
                    <a:lnTo>
                      <a:pt x="34313" y="58472"/>
                    </a:lnTo>
                    <a:lnTo>
                      <a:pt x="33693" y="58497"/>
                    </a:lnTo>
                    <a:lnTo>
                      <a:pt x="33074" y="58510"/>
                    </a:lnTo>
                    <a:lnTo>
                      <a:pt x="32441" y="58497"/>
                    </a:lnTo>
                    <a:lnTo>
                      <a:pt x="31835" y="58472"/>
                    </a:lnTo>
                    <a:lnTo>
                      <a:pt x="31215" y="58434"/>
                    </a:lnTo>
                    <a:lnTo>
                      <a:pt x="30596" y="58384"/>
                    </a:lnTo>
                    <a:lnTo>
                      <a:pt x="29989" y="58320"/>
                    </a:lnTo>
                    <a:lnTo>
                      <a:pt x="29382" y="58232"/>
                    </a:lnTo>
                    <a:lnTo>
                      <a:pt x="28775" y="58143"/>
                    </a:lnTo>
                    <a:lnTo>
                      <a:pt x="28168" y="58030"/>
                    </a:lnTo>
                    <a:lnTo>
                      <a:pt x="27561" y="57903"/>
                    </a:lnTo>
                    <a:lnTo>
                      <a:pt x="26967" y="57764"/>
                    </a:lnTo>
                    <a:lnTo>
                      <a:pt x="26386" y="57612"/>
                    </a:lnTo>
                    <a:lnTo>
                      <a:pt x="25792" y="57435"/>
                    </a:lnTo>
                    <a:lnTo>
                      <a:pt x="25210" y="57258"/>
                    </a:lnTo>
                    <a:lnTo>
                      <a:pt x="24628" y="57056"/>
                    </a:lnTo>
                    <a:lnTo>
                      <a:pt x="24060" y="56854"/>
                    </a:lnTo>
                    <a:lnTo>
                      <a:pt x="23491" y="56626"/>
                    </a:lnTo>
                    <a:lnTo>
                      <a:pt x="22922" y="56386"/>
                    </a:lnTo>
                    <a:lnTo>
                      <a:pt x="22365" y="56146"/>
                    </a:lnTo>
                    <a:lnTo>
                      <a:pt x="21822" y="55880"/>
                    </a:lnTo>
                    <a:lnTo>
                      <a:pt x="21278" y="55602"/>
                    </a:lnTo>
                    <a:lnTo>
                      <a:pt x="20735" y="55311"/>
                    </a:lnTo>
                    <a:lnTo>
                      <a:pt x="20204" y="55008"/>
                    </a:lnTo>
                    <a:lnTo>
                      <a:pt x="19685" y="54692"/>
                    </a:lnTo>
                    <a:lnTo>
                      <a:pt x="19167" y="54363"/>
                    </a:lnTo>
                    <a:lnTo>
                      <a:pt x="18661" y="54022"/>
                    </a:lnTo>
                    <a:lnTo>
                      <a:pt x="18155" y="53681"/>
                    </a:lnTo>
                    <a:lnTo>
                      <a:pt x="17662" y="53314"/>
                    </a:lnTo>
                    <a:lnTo>
                      <a:pt x="17182" y="52935"/>
                    </a:lnTo>
                    <a:lnTo>
                      <a:pt x="16702" y="52543"/>
                    </a:lnTo>
                    <a:lnTo>
                      <a:pt x="16234" y="52138"/>
                    </a:lnTo>
                    <a:lnTo>
                      <a:pt x="15779" y="51734"/>
                    </a:lnTo>
                    <a:lnTo>
                      <a:pt x="15324" y="51304"/>
                    </a:lnTo>
                    <a:lnTo>
                      <a:pt x="14894" y="50861"/>
                    </a:lnTo>
                    <a:lnTo>
                      <a:pt x="14464" y="50419"/>
                    </a:lnTo>
                    <a:lnTo>
                      <a:pt x="14047" y="49964"/>
                    </a:lnTo>
                    <a:lnTo>
                      <a:pt x="13629" y="49483"/>
                    </a:lnTo>
                    <a:lnTo>
                      <a:pt x="13238" y="49003"/>
                    </a:lnTo>
                    <a:lnTo>
                      <a:pt x="12846" y="48510"/>
                    </a:lnTo>
                    <a:lnTo>
                      <a:pt x="12479" y="48004"/>
                    </a:lnTo>
                    <a:lnTo>
                      <a:pt x="12112" y="47498"/>
                    </a:lnTo>
                    <a:lnTo>
                      <a:pt x="11758" y="46967"/>
                    </a:lnTo>
                    <a:lnTo>
                      <a:pt x="11417" y="46436"/>
                    </a:lnTo>
                    <a:lnTo>
                      <a:pt x="11088" y="45880"/>
                    </a:lnTo>
                    <a:lnTo>
                      <a:pt x="10785" y="45324"/>
                    </a:lnTo>
                    <a:lnTo>
                      <a:pt x="10481" y="44755"/>
                    </a:lnTo>
                    <a:lnTo>
                      <a:pt x="10191" y="44186"/>
                    </a:lnTo>
                    <a:lnTo>
                      <a:pt x="9913" y="43592"/>
                    </a:lnTo>
                    <a:lnTo>
                      <a:pt x="9647" y="42998"/>
                    </a:lnTo>
                    <a:lnTo>
                      <a:pt x="9407" y="42391"/>
                    </a:lnTo>
                    <a:lnTo>
                      <a:pt x="9167" y="41771"/>
                    </a:lnTo>
                    <a:lnTo>
                      <a:pt x="8952" y="41152"/>
                    </a:lnTo>
                    <a:lnTo>
                      <a:pt x="8749" y="40532"/>
                    </a:lnTo>
                    <a:lnTo>
                      <a:pt x="8572" y="39913"/>
                    </a:lnTo>
                    <a:lnTo>
                      <a:pt x="8408" y="39293"/>
                    </a:lnTo>
                    <a:lnTo>
                      <a:pt x="8256" y="38674"/>
                    </a:lnTo>
                    <a:lnTo>
                      <a:pt x="8117" y="38054"/>
                    </a:lnTo>
                    <a:lnTo>
                      <a:pt x="8004" y="37422"/>
                    </a:lnTo>
                    <a:lnTo>
                      <a:pt x="7902" y="36803"/>
                    </a:lnTo>
                    <a:lnTo>
                      <a:pt x="7814" y="36183"/>
                    </a:lnTo>
                    <a:lnTo>
                      <a:pt x="7751" y="35551"/>
                    </a:lnTo>
                    <a:lnTo>
                      <a:pt x="7688" y="34932"/>
                    </a:lnTo>
                    <a:lnTo>
                      <a:pt x="7650" y="34300"/>
                    </a:lnTo>
                    <a:lnTo>
                      <a:pt x="7637" y="33680"/>
                    </a:lnTo>
                    <a:lnTo>
                      <a:pt x="7624" y="33061"/>
                    </a:lnTo>
                    <a:lnTo>
                      <a:pt x="7637" y="32441"/>
                    </a:lnTo>
                    <a:lnTo>
                      <a:pt x="7650" y="31822"/>
                    </a:lnTo>
                    <a:lnTo>
                      <a:pt x="7688" y="31202"/>
                    </a:lnTo>
                    <a:lnTo>
                      <a:pt x="7751" y="30595"/>
                    </a:lnTo>
                    <a:lnTo>
                      <a:pt x="7814" y="29976"/>
                    </a:lnTo>
                    <a:lnTo>
                      <a:pt x="7890" y="29369"/>
                    </a:lnTo>
                    <a:lnTo>
                      <a:pt x="7991" y="28762"/>
                    </a:lnTo>
                    <a:lnTo>
                      <a:pt x="8105" y="28155"/>
                    </a:lnTo>
                    <a:lnTo>
                      <a:pt x="8231" y="27561"/>
                    </a:lnTo>
                    <a:lnTo>
                      <a:pt x="8370" y="26967"/>
                    </a:lnTo>
                    <a:lnTo>
                      <a:pt x="8522" y="26373"/>
                    </a:lnTo>
                    <a:lnTo>
                      <a:pt x="8699" y="25791"/>
                    </a:lnTo>
                    <a:lnTo>
                      <a:pt x="8876" y="25197"/>
                    </a:lnTo>
                    <a:lnTo>
                      <a:pt x="9066" y="24628"/>
                    </a:lnTo>
                    <a:lnTo>
                      <a:pt x="9280" y="24046"/>
                    </a:lnTo>
                    <a:lnTo>
                      <a:pt x="9508" y="23478"/>
                    </a:lnTo>
                    <a:lnTo>
                      <a:pt x="9736" y="22921"/>
                    </a:lnTo>
                    <a:lnTo>
                      <a:pt x="9988" y="22365"/>
                    </a:lnTo>
                    <a:lnTo>
                      <a:pt x="10254" y="21809"/>
                    </a:lnTo>
                    <a:lnTo>
                      <a:pt x="10532" y="21265"/>
                    </a:lnTo>
                    <a:lnTo>
                      <a:pt x="10823" y="20734"/>
                    </a:lnTo>
                    <a:lnTo>
                      <a:pt x="11126" y="20203"/>
                    </a:lnTo>
                    <a:lnTo>
                      <a:pt x="11442" y="19672"/>
                    </a:lnTo>
                    <a:lnTo>
                      <a:pt x="11758" y="19154"/>
                    </a:lnTo>
                    <a:lnTo>
                      <a:pt x="12100" y="18648"/>
                    </a:lnTo>
                    <a:lnTo>
                      <a:pt x="12454" y="18142"/>
                    </a:lnTo>
                    <a:lnTo>
                      <a:pt x="12820" y="17649"/>
                    </a:lnTo>
                    <a:lnTo>
                      <a:pt x="13200" y="17169"/>
                    </a:lnTo>
                    <a:lnTo>
                      <a:pt x="13592" y="16701"/>
                    </a:lnTo>
                    <a:lnTo>
                      <a:pt x="13996" y="16233"/>
                    </a:lnTo>
                    <a:lnTo>
                      <a:pt x="14401" y="15766"/>
                    </a:lnTo>
                    <a:lnTo>
                      <a:pt x="14831" y="15323"/>
                    </a:lnTo>
                    <a:lnTo>
                      <a:pt x="15260" y="14881"/>
                    </a:lnTo>
                    <a:lnTo>
                      <a:pt x="15715" y="14451"/>
                    </a:lnTo>
                    <a:lnTo>
                      <a:pt x="16171" y="14034"/>
                    </a:lnTo>
                    <a:lnTo>
                      <a:pt x="16638" y="13629"/>
                    </a:lnTo>
                    <a:lnTo>
                      <a:pt x="17131" y="13237"/>
                    </a:lnTo>
                    <a:lnTo>
                      <a:pt x="17625" y="12845"/>
                    </a:lnTo>
                    <a:lnTo>
                      <a:pt x="18130" y="12466"/>
                    </a:lnTo>
                    <a:lnTo>
                      <a:pt x="18636" y="12112"/>
                    </a:lnTo>
                    <a:lnTo>
                      <a:pt x="19167" y="11758"/>
                    </a:lnTo>
                    <a:lnTo>
                      <a:pt x="19698" y="11417"/>
                    </a:lnTo>
                    <a:lnTo>
                      <a:pt x="20254" y="11088"/>
                    </a:lnTo>
                    <a:lnTo>
                      <a:pt x="20810" y="10772"/>
                    </a:lnTo>
                    <a:lnTo>
                      <a:pt x="21379" y="10468"/>
                    </a:lnTo>
                    <a:lnTo>
                      <a:pt x="21948" y="10178"/>
                    </a:lnTo>
                    <a:lnTo>
                      <a:pt x="22542" y="9899"/>
                    </a:lnTo>
                    <a:lnTo>
                      <a:pt x="23137" y="9647"/>
                    </a:lnTo>
                    <a:lnTo>
                      <a:pt x="23743" y="9394"/>
                    </a:lnTo>
                    <a:lnTo>
                      <a:pt x="24363" y="9166"/>
                    </a:lnTo>
                    <a:lnTo>
                      <a:pt x="24970" y="8951"/>
                    </a:lnTo>
                    <a:lnTo>
                      <a:pt x="25589" y="8749"/>
                    </a:lnTo>
                    <a:lnTo>
                      <a:pt x="26209" y="8559"/>
                    </a:lnTo>
                    <a:lnTo>
                      <a:pt x="26841" y="8395"/>
                    </a:lnTo>
                    <a:lnTo>
                      <a:pt x="27460" y="8243"/>
                    </a:lnTo>
                    <a:lnTo>
                      <a:pt x="28080" y="8117"/>
                    </a:lnTo>
                    <a:lnTo>
                      <a:pt x="28699" y="7990"/>
                    </a:lnTo>
                    <a:lnTo>
                      <a:pt x="29331" y="7889"/>
                    </a:lnTo>
                    <a:lnTo>
                      <a:pt x="29951" y="7813"/>
                    </a:lnTo>
                    <a:lnTo>
                      <a:pt x="30583" y="7738"/>
                    </a:lnTo>
                    <a:lnTo>
                      <a:pt x="31203" y="7687"/>
                    </a:lnTo>
                    <a:lnTo>
                      <a:pt x="31822" y="7649"/>
                    </a:lnTo>
                    <a:lnTo>
                      <a:pt x="32454" y="7624"/>
                    </a:lnTo>
                    <a:lnTo>
                      <a:pt x="33074" y="7611"/>
                    </a:lnTo>
                    <a:close/>
                    <a:moveTo>
                      <a:pt x="32265" y="0"/>
                    </a:moveTo>
                    <a:lnTo>
                      <a:pt x="31455" y="38"/>
                    </a:lnTo>
                    <a:lnTo>
                      <a:pt x="30646" y="89"/>
                    </a:lnTo>
                    <a:lnTo>
                      <a:pt x="29837" y="152"/>
                    </a:lnTo>
                    <a:lnTo>
                      <a:pt x="29015" y="241"/>
                    </a:lnTo>
                    <a:lnTo>
                      <a:pt x="28206" y="354"/>
                    </a:lnTo>
                    <a:lnTo>
                      <a:pt x="27397" y="493"/>
                    </a:lnTo>
                    <a:lnTo>
                      <a:pt x="26588" y="645"/>
                    </a:lnTo>
                    <a:lnTo>
                      <a:pt x="25779" y="809"/>
                    </a:lnTo>
                    <a:lnTo>
                      <a:pt x="24970" y="1012"/>
                    </a:lnTo>
                    <a:lnTo>
                      <a:pt x="24161" y="1227"/>
                    </a:lnTo>
                    <a:lnTo>
                      <a:pt x="23352" y="1467"/>
                    </a:lnTo>
                    <a:lnTo>
                      <a:pt x="22555" y="1720"/>
                    </a:lnTo>
                    <a:lnTo>
                      <a:pt x="21746" y="1998"/>
                    </a:lnTo>
                    <a:lnTo>
                      <a:pt x="20949" y="2301"/>
                    </a:lnTo>
                    <a:lnTo>
                      <a:pt x="20166" y="2630"/>
                    </a:lnTo>
                    <a:lnTo>
                      <a:pt x="19382" y="2971"/>
                    </a:lnTo>
                    <a:lnTo>
                      <a:pt x="18623" y="3325"/>
                    </a:lnTo>
                    <a:lnTo>
                      <a:pt x="17865" y="3705"/>
                    </a:lnTo>
                    <a:lnTo>
                      <a:pt x="17131" y="4097"/>
                    </a:lnTo>
                    <a:lnTo>
                      <a:pt x="16411" y="4501"/>
                    </a:lnTo>
                    <a:lnTo>
                      <a:pt x="15703" y="4931"/>
                    </a:lnTo>
                    <a:lnTo>
                      <a:pt x="14995" y="5373"/>
                    </a:lnTo>
                    <a:lnTo>
                      <a:pt x="14312" y="5829"/>
                    </a:lnTo>
                    <a:lnTo>
                      <a:pt x="13642" y="6296"/>
                    </a:lnTo>
                    <a:lnTo>
                      <a:pt x="12997" y="6789"/>
                    </a:lnTo>
                    <a:lnTo>
                      <a:pt x="12353" y="7295"/>
                    </a:lnTo>
                    <a:lnTo>
                      <a:pt x="11720" y="7801"/>
                    </a:lnTo>
                    <a:lnTo>
                      <a:pt x="11114" y="8332"/>
                    </a:lnTo>
                    <a:lnTo>
                      <a:pt x="10519" y="8875"/>
                    </a:lnTo>
                    <a:lnTo>
                      <a:pt x="9938" y="9432"/>
                    </a:lnTo>
                    <a:lnTo>
                      <a:pt x="9369" y="10013"/>
                    </a:lnTo>
                    <a:lnTo>
                      <a:pt x="8813" y="10595"/>
                    </a:lnTo>
                    <a:lnTo>
                      <a:pt x="8282" y="11189"/>
                    </a:lnTo>
                    <a:lnTo>
                      <a:pt x="7751" y="11796"/>
                    </a:lnTo>
                    <a:lnTo>
                      <a:pt x="7245" y="12415"/>
                    </a:lnTo>
                    <a:lnTo>
                      <a:pt x="6752" y="13035"/>
                    </a:lnTo>
                    <a:lnTo>
                      <a:pt x="6284" y="13680"/>
                    </a:lnTo>
                    <a:lnTo>
                      <a:pt x="5829" y="14337"/>
                    </a:lnTo>
                    <a:lnTo>
                      <a:pt x="5387" y="14994"/>
                    </a:lnTo>
                    <a:lnTo>
                      <a:pt x="4957" y="15664"/>
                    </a:lnTo>
                    <a:lnTo>
                      <a:pt x="4552" y="16347"/>
                    </a:lnTo>
                    <a:lnTo>
                      <a:pt x="4160" y="17030"/>
                    </a:lnTo>
                    <a:lnTo>
                      <a:pt x="3781" y="17738"/>
                    </a:lnTo>
                    <a:lnTo>
                      <a:pt x="3414" y="18446"/>
                    </a:lnTo>
                    <a:lnTo>
                      <a:pt x="3073" y="19154"/>
                    </a:lnTo>
                    <a:lnTo>
                      <a:pt x="2757" y="19887"/>
                    </a:lnTo>
                    <a:lnTo>
                      <a:pt x="2441" y="20608"/>
                    </a:lnTo>
                    <a:lnTo>
                      <a:pt x="2150" y="21354"/>
                    </a:lnTo>
                    <a:lnTo>
                      <a:pt x="1885" y="22100"/>
                    </a:lnTo>
                    <a:lnTo>
                      <a:pt x="1632" y="22845"/>
                    </a:lnTo>
                    <a:lnTo>
                      <a:pt x="1392" y="23604"/>
                    </a:lnTo>
                    <a:lnTo>
                      <a:pt x="1177" y="24375"/>
                    </a:lnTo>
                    <a:lnTo>
                      <a:pt x="974" y="25134"/>
                    </a:lnTo>
                    <a:lnTo>
                      <a:pt x="785" y="25918"/>
                    </a:lnTo>
                    <a:lnTo>
                      <a:pt x="620" y="26689"/>
                    </a:lnTo>
                    <a:lnTo>
                      <a:pt x="481" y="27473"/>
                    </a:lnTo>
                    <a:lnTo>
                      <a:pt x="355" y="28269"/>
                    </a:lnTo>
                    <a:lnTo>
                      <a:pt x="254" y="29053"/>
                    </a:lnTo>
                    <a:lnTo>
                      <a:pt x="165" y="29849"/>
                    </a:lnTo>
                    <a:lnTo>
                      <a:pt x="89" y="30646"/>
                    </a:lnTo>
                    <a:lnTo>
                      <a:pt x="39" y="31455"/>
                    </a:lnTo>
                    <a:lnTo>
                      <a:pt x="14" y="32251"/>
                    </a:lnTo>
                    <a:lnTo>
                      <a:pt x="1" y="33061"/>
                    </a:lnTo>
                    <a:lnTo>
                      <a:pt x="14" y="33870"/>
                    </a:lnTo>
                    <a:lnTo>
                      <a:pt x="39" y="34679"/>
                    </a:lnTo>
                    <a:lnTo>
                      <a:pt x="89" y="35488"/>
                    </a:lnTo>
                    <a:lnTo>
                      <a:pt x="165" y="36297"/>
                    </a:lnTo>
                    <a:lnTo>
                      <a:pt x="254" y="37106"/>
                    </a:lnTo>
                    <a:lnTo>
                      <a:pt x="368" y="37928"/>
                    </a:lnTo>
                    <a:lnTo>
                      <a:pt x="494" y="38737"/>
                    </a:lnTo>
                    <a:lnTo>
                      <a:pt x="646" y="39546"/>
                    </a:lnTo>
                    <a:lnTo>
                      <a:pt x="823" y="40355"/>
                    </a:lnTo>
                    <a:lnTo>
                      <a:pt x="1012" y="41164"/>
                    </a:lnTo>
                    <a:lnTo>
                      <a:pt x="1227" y="41974"/>
                    </a:lnTo>
                    <a:lnTo>
                      <a:pt x="1467" y="42783"/>
                    </a:lnTo>
                    <a:lnTo>
                      <a:pt x="1733" y="43579"/>
                    </a:lnTo>
                    <a:lnTo>
                      <a:pt x="2011" y="44376"/>
                    </a:lnTo>
                    <a:lnTo>
                      <a:pt x="2314" y="45185"/>
                    </a:lnTo>
                    <a:lnTo>
                      <a:pt x="2631" y="45969"/>
                    </a:lnTo>
                    <a:lnTo>
                      <a:pt x="2972" y="46752"/>
                    </a:lnTo>
                    <a:lnTo>
                      <a:pt x="3338" y="47511"/>
                    </a:lnTo>
                    <a:lnTo>
                      <a:pt x="3705" y="48257"/>
                    </a:lnTo>
                    <a:lnTo>
                      <a:pt x="4097" y="49003"/>
                    </a:lnTo>
                    <a:lnTo>
                      <a:pt x="4514" y="49723"/>
                    </a:lnTo>
                    <a:lnTo>
                      <a:pt x="4931" y="50431"/>
                    </a:lnTo>
                    <a:lnTo>
                      <a:pt x="5374" y="51127"/>
                    </a:lnTo>
                    <a:lnTo>
                      <a:pt x="5842" y="51809"/>
                    </a:lnTo>
                    <a:lnTo>
                      <a:pt x="6309" y="52480"/>
                    </a:lnTo>
                    <a:lnTo>
                      <a:pt x="6790" y="53137"/>
                    </a:lnTo>
                    <a:lnTo>
                      <a:pt x="7296" y="53782"/>
                    </a:lnTo>
                    <a:lnTo>
                      <a:pt x="7814" y="54414"/>
                    </a:lnTo>
                    <a:lnTo>
                      <a:pt x="8345" y="55021"/>
                    </a:lnTo>
                    <a:lnTo>
                      <a:pt x="8889" y="55615"/>
                    </a:lnTo>
                    <a:lnTo>
                      <a:pt x="9445" y="56196"/>
                    </a:lnTo>
                    <a:lnTo>
                      <a:pt x="10014" y="56765"/>
                    </a:lnTo>
                    <a:lnTo>
                      <a:pt x="10595" y="57322"/>
                    </a:lnTo>
                    <a:lnTo>
                      <a:pt x="11189" y="57853"/>
                    </a:lnTo>
                    <a:lnTo>
                      <a:pt x="11796" y="58384"/>
                    </a:lnTo>
                    <a:lnTo>
                      <a:pt x="12416" y="58889"/>
                    </a:lnTo>
                    <a:lnTo>
                      <a:pt x="13048" y="59370"/>
                    </a:lnTo>
                    <a:lnTo>
                      <a:pt x="13693" y="59850"/>
                    </a:lnTo>
                    <a:lnTo>
                      <a:pt x="14337" y="60305"/>
                    </a:lnTo>
                    <a:lnTo>
                      <a:pt x="14995" y="60748"/>
                    </a:lnTo>
                    <a:lnTo>
                      <a:pt x="15678" y="61178"/>
                    </a:lnTo>
                    <a:lnTo>
                      <a:pt x="16348" y="61582"/>
                    </a:lnTo>
                    <a:lnTo>
                      <a:pt x="17043" y="61974"/>
                    </a:lnTo>
                    <a:lnTo>
                      <a:pt x="17738" y="62353"/>
                    </a:lnTo>
                    <a:lnTo>
                      <a:pt x="18446" y="62707"/>
                    </a:lnTo>
                    <a:lnTo>
                      <a:pt x="19167" y="63049"/>
                    </a:lnTo>
                    <a:lnTo>
                      <a:pt x="19888" y="63377"/>
                    </a:lnTo>
                    <a:lnTo>
                      <a:pt x="20621" y="63681"/>
                    </a:lnTo>
                    <a:lnTo>
                      <a:pt x="21354" y="63972"/>
                    </a:lnTo>
                    <a:lnTo>
                      <a:pt x="22100" y="64250"/>
                    </a:lnTo>
                    <a:lnTo>
                      <a:pt x="22858" y="64503"/>
                    </a:lnTo>
                    <a:lnTo>
                      <a:pt x="23617" y="64743"/>
                    </a:lnTo>
                    <a:lnTo>
                      <a:pt x="24376" y="64958"/>
                    </a:lnTo>
                    <a:lnTo>
                      <a:pt x="25147" y="65160"/>
                    </a:lnTo>
                    <a:lnTo>
                      <a:pt x="25918" y="65337"/>
                    </a:lnTo>
                    <a:lnTo>
                      <a:pt x="26702" y="65501"/>
                    </a:lnTo>
                    <a:lnTo>
                      <a:pt x="27486" y="65653"/>
                    </a:lnTo>
                    <a:lnTo>
                      <a:pt x="28269" y="65779"/>
                    </a:lnTo>
                    <a:lnTo>
                      <a:pt x="29066" y="65881"/>
                    </a:lnTo>
                    <a:lnTo>
                      <a:pt x="29862" y="65969"/>
                    </a:lnTo>
                    <a:lnTo>
                      <a:pt x="30659" y="66045"/>
                    </a:lnTo>
                    <a:lnTo>
                      <a:pt x="31455" y="66096"/>
                    </a:lnTo>
                    <a:lnTo>
                      <a:pt x="32265" y="66121"/>
                    </a:lnTo>
                    <a:lnTo>
                      <a:pt x="33074" y="66133"/>
                    </a:lnTo>
                    <a:lnTo>
                      <a:pt x="33870" y="66121"/>
                    </a:lnTo>
                    <a:lnTo>
                      <a:pt x="34679" y="66096"/>
                    </a:lnTo>
                    <a:lnTo>
                      <a:pt x="35501" y="66045"/>
                    </a:lnTo>
                    <a:lnTo>
                      <a:pt x="36310" y="65969"/>
                    </a:lnTo>
                    <a:lnTo>
                      <a:pt x="37119" y="65881"/>
                    </a:lnTo>
                    <a:lnTo>
                      <a:pt x="37928" y="65767"/>
                    </a:lnTo>
                    <a:lnTo>
                      <a:pt x="38737" y="65640"/>
                    </a:lnTo>
                    <a:lnTo>
                      <a:pt x="39547" y="65489"/>
                    </a:lnTo>
                    <a:lnTo>
                      <a:pt x="40368" y="65312"/>
                    </a:lnTo>
                    <a:lnTo>
                      <a:pt x="41177" y="65122"/>
                    </a:lnTo>
                    <a:lnTo>
                      <a:pt x="41974" y="64894"/>
                    </a:lnTo>
                    <a:lnTo>
                      <a:pt x="42783" y="64667"/>
                    </a:lnTo>
                    <a:lnTo>
                      <a:pt x="43592" y="64401"/>
                    </a:lnTo>
                    <a:lnTo>
                      <a:pt x="44389" y="64123"/>
                    </a:lnTo>
                    <a:lnTo>
                      <a:pt x="45185" y="63820"/>
                    </a:lnTo>
                    <a:lnTo>
                      <a:pt x="45982" y="63504"/>
                    </a:lnTo>
                    <a:lnTo>
                      <a:pt x="46753" y="63162"/>
                    </a:lnTo>
                    <a:lnTo>
                      <a:pt x="47511" y="62796"/>
                    </a:lnTo>
                    <a:lnTo>
                      <a:pt x="48270" y="62429"/>
                    </a:lnTo>
                    <a:lnTo>
                      <a:pt x="49003" y="62025"/>
                    </a:lnTo>
                    <a:lnTo>
                      <a:pt x="49736" y="61620"/>
                    </a:lnTo>
                    <a:lnTo>
                      <a:pt x="50444" y="61190"/>
                    </a:lnTo>
                    <a:lnTo>
                      <a:pt x="51140" y="60748"/>
                    </a:lnTo>
                    <a:lnTo>
                      <a:pt x="51822" y="60293"/>
                    </a:lnTo>
                    <a:lnTo>
                      <a:pt x="52492" y="59825"/>
                    </a:lnTo>
                    <a:lnTo>
                      <a:pt x="53150" y="59332"/>
                    </a:lnTo>
                    <a:lnTo>
                      <a:pt x="53782" y="58839"/>
                    </a:lnTo>
                    <a:lnTo>
                      <a:pt x="54414" y="58320"/>
                    </a:lnTo>
                    <a:lnTo>
                      <a:pt x="55021" y="57789"/>
                    </a:lnTo>
                    <a:lnTo>
                      <a:pt x="55628" y="57246"/>
                    </a:lnTo>
                    <a:lnTo>
                      <a:pt x="56209" y="56689"/>
                    </a:lnTo>
                    <a:lnTo>
                      <a:pt x="56778" y="56121"/>
                    </a:lnTo>
                    <a:lnTo>
                      <a:pt x="57322" y="55539"/>
                    </a:lnTo>
                    <a:lnTo>
                      <a:pt x="57866" y="54945"/>
                    </a:lnTo>
                    <a:lnTo>
                      <a:pt x="58384" y="54338"/>
                    </a:lnTo>
                    <a:lnTo>
                      <a:pt x="58890" y="53718"/>
                    </a:lnTo>
                    <a:lnTo>
                      <a:pt x="59383" y="53086"/>
                    </a:lnTo>
                    <a:lnTo>
                      <a:pt x="59850" y="52442"/>
                    </a:lnTo>
                    <a:lnTo>
                      <a:pt x="60318" y="51797"/>
                    </a:lnTo>
                    <a:lnTo>
                      <a:pt x="60761" y="51127"/>
                    </a:lnTo>
                    <a:lnTo>
                      <a:pt x="61178" y="50457"/>
                    </a:lnTo>
                    <a:lnTo>
                      <a:pt x="61595" y="49774"/>
                    </a:lnTo>
                    <a:lnTo>
                      <a:pt x="61987" y="49091"/>
                    </a:lnTo>
                    <a:lnTo>
                      <a:pt x="62366" y="48396"/>
                    </a:lnTo>
                    <a:lnTo>
                      <a:pt x="62720" y="47688"/>
                    </a:lnTo>
                    <a:lnTo>
                      <a:pt x="63062" y="46967"/>
                    </a:lnTo>
                    <a:lnTo>
                      <a:pt x="63390" y="46247"/>
                    </a:lnTo>
                    <a:lnTo>
                      <a:pt x="63694" y="45513"/>
                    </a:lnTo>
                    <a:lnTo>
                      <a:pt x="63984" y="44780"/>
                    </a:lnTo>
                    <a:lnTo>
                      <a:pt x="64250" y="44034"/>
                    </a:lnTo>
                    <a:lnTo>
                      <a:pt x="64515" y="43276"/>
                    </a:lnTo>
                    <a:lnTo>
                      <a:pt x="64743" y="42517"/>
                    </a:lnTo>
                    <a:lnTo>
                      <a:pt x="64971" y="41759"/>
                    </a:lnTo>
                    <a:lnTo>
                      <a:pt x="65173" y="40987"/>
                    </a:lnTo>
                    <a:lnTo>
                      <a:pt x="65350" y="40216"/>
                    </a:lnTo>
                    <a:lnTo>
                      <a:pt x="65514" y="39432"/>
                    </a:lnTo>
                    <a:lnTo>
                      <a:pt x="65653" y="38649"/>
                    </a:lnTo>
                    <a:lnTo>
                      <a:pt x="65780" y="37865"/>
                    </a:lnTo>
                    <a:lnTo>
                      <a:pt x="65894" y="37068"/>
                    </a:lnTo>
                    <a:lnTo>
                      <a:pt x="65982" y="36272"/>
                    </a:lnTo>
                    <a:lnTo>
                      <a:pt x="66045" y="35475"/>
                    </a:lnTo>
                    <a:lnTo>
                      <a:pt x="66096" y="34679"/>
                    </a:lnTo>
                    <a:lnTo>
                      <a:pt x="66121" y="33870"/>
                    </a:lnTo>
                    <a:lnTo>
                      <a:pt x="66134" y="33061"/>
                    </a:lnTo>
                    <a:lnTo>
                      <a:pt x="66121" y="32251"/>
                    </a:lnTo>
                    <a:lnTo>
                      <a:pt x="66096" y="31442"/>
                    </a:lnTo>
                    <a:lnTo>
                      <a:pt x="66045" y="30633"/>
                    </a:lnTo>
                    <a:lnTo>
                      <a:pt x="65982" y="29824"/>
                    </a:lnTo>
                    <a:lnTo>
                      <a:pt x="65881" y="29015"/>
                    </a:lnTo>
                    <a:lnTo>
                      <a:pt x="65780" y="28206"/>
                    </a:lnTo>
                    <a:lnTo>
                      <a:pt x="65641" y="27397"/>
                    </a:lnTo>
                    <a:lnTo>
                      <a:pt x="65489" y="26575"/>
                    </a:lnTo>
                    <a:lnTo>
                      <a:pt x="65312" y="25766"/>
                    </a:lnTo>
                    <a:lnTo>
                      <a:pt x="65122" y="24957"/>
                    </a:lnTo>
                    <a:lnTo>
                      <a:pt x="64907" y="24148"/>
                    </a:lnTo>
                    <a:lnTo>
                      <a:pt x="64667" y="23351"/>
                    </a:lnTo>
                    <a:lnTo>
                      <a:pt x="64414" y="22542"/>
                    </a:lnTo>
                    <a:lnTo>
                      <a:pt x="64136" y="21746"/>
                    </a:lnTo>
                    <a:lnTo>
                      <a:pt x="63833" y="20949"/>
                    </a:lnTo>
                    <a:lnTo>
                      <a:pt x="63504" y="20153"/>
                    </a:lnTo>
                    <a:lnTo>
                      <a:pt x="63163" y="19381"/>
                    </a:lnTo>
                    <a:lnTo>
                      <a:pt x="62809" y="18610"/>
                    </a:lnTo>
                    <a:lnTo>
                      <a:pt x="62429" y="17864"/>
                    </a:lnTo>
                    <a:lnTo>
                      <a:pt x="62038" y="17131"/>
                    </a:lnTo>
                    <a:lnTo>
                      <a:pt x="61633" y="16398"/>
                    </a:lnTo>
                    <a:lnTo>
                      <a:pt x="61203" y="15690"/>
                    </a:lnTo>
                    <a:lnTo>
                      <a:pt x="60761" y="14994"/>
                    </a:lnTo>
                    <a:lnTo>
                      <a:pt x="60306" y="14312"/>
                    </a:lnTo>
                    <a:lnTo>
                      <a:pt x="59825" y="13642"/>
                    </a:lnTo>
                    <a:lnTo>
                      <a:pt x="59345" y="12984"/>
                    </a:lnTo>
                    <a:lnTo>
                      <a:pt x="58839" y="12339"/>
                    </a:lnTo>
                    <a:lnTo>
                      <a:pt x="58321" y="11720"/>
                    </a:lnTo>
                    <a:lnTo>
                      <a:pt x="57790" y="11101"/>
                    </a:lnTo>
                    <a:lnTo>
                      <a:pt x="57246" y="10506"/>
                    </a:lnTo>
                    <a:lnTo>
                      <a:pt x="56690" y="9925"/>
                    </a:lnTo>
                    <a:lnTo>
                      <a:pt x="56121" y="9356"/>
                    </a:lnTo>
                    <a:lnTo>
                      <a:pt x="55539" y="8800"/>
                    </a:lnTo>
                    <a:lnTo>
                      <a:pt x="54945" y="8269"/>
                    </a:lnTo>
                    <a:lnTo>
                      <a:pt x="54338" y="7750"/>
                    </a:lnTo>
                    <a:lnTo>
                      <a:pt x="53719" y="7245"/>
                    </a:lnTo>
                    <a:lnTo>
                      <a:pt x="53087" y="6751"/>
                    </a:lnTo>
                    <a:lnTo>
                      <a:pt x="52455" y="6271"/>
                    </a:lnTo>
                    <a:lnTo>
                      <a:pt x="51797" y="5816"/>
                    </a:lnTo>
                    <a:lnTo>
                      <a:pt x="51140" y="5373"/>
                    </a:lnTo>
                    <a:lnTo>
                      <a:pt x="50470" y="4956"/>
                    </a:lnTo>
                    <a:lnTo>
                      <a:pt x="49787" y="4539"/>
                    </a:lnTo>
                    <a:lnTo>
                      <a:pt x="49092" y="4147"/>
                    </a:lnTo>
                    <a:lnTo>
                      <a:pt x="48396" y="3768"/>
                    </a:lnTo>
                    <a:lnTo>
                      <a:pt x="47688" y="3414"/>
                    </a:lnTo>
                    <a:lnTo>
                      <a:pt x="46980" y="3073"/>
                    </a:lnTo>
                    <a:lnTo>
                      <a:pt x="46247" y="2744"/>
                    </a:lnTo>
                    <a:lnTo>
                      <a:pt x="45514" y="2440"/>
                    </a:lnTo>
                    <a:lnTo>
                      <a:pt x="44781" y="2150"/>
                    </a:lnTo>
                    <a:lnTo>
                      <a:pt x="44035" y="1871"/>
                    </a:lnTo>
                    <a:lnTo>
                      <a:pt x="43289" y="1619"/>
                    </a:lnTo>
                    <a:lnTo>
                      <a:pt x="42530" y="1378"/>
                    </a:lnTo>
                    <a:lnTo>
                      <a:pt x="41759" y="1163"/>
                    </a:lnTo>
                    <a:lnTo>
                      <a:pt x="40988" y="961"/>
                    </a:lnTo>
                    <a:lnTo>
                      <a:pt x="40217" y="784"/>
                    </a:lnTo>
                    <a:lnTo>
                      <a:pt x="39445" y="620"/>
                    </a:lnTo>
                    <a:lnTo>
                      <a:pt x="38662" y="481"/>
                    </a:lnTo>
                    <a:lnTo>
                      <a:pt x="37865" y="354"/>
                    </a:lnTo>
                    <a:lnTo>
                      <a:pt x="37081" y="241"/>
                    </a:lnTo>
                    <a:lnTo>
                      <a:pt x="36285" y="152"/>
                    </a:lnTo>
                    <a:lnTo>
                      <a:pt x="35488" y="89"/>
                    </a:lnTo>
                    <a:lnTo>
                      <a:pt x="34679" y="38"/>
                    </a:lnTo>
                    <a:lnTo>
                      <a:pt x="33883" y="0"/>
                    </a:lnTo>
                    <a:close/>
                  </a:path>
                </a:pathLst>
              </a:custGeom>
              <a:solidFill>
                <a:srgbClr val="001B5C">
                  <a:lumMod val="25000"/>
                  <a:lumOff val="7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72;p16"/>
              <p:cNvSpPr/>
              <p:nvPr/>
            </p:nvSpPr>
            <p:spPr>
              <a:xfrm>
                <a:off x="5643300" y="2451825"/>
                <a:ext cx="580300" cy="1087600"/>
              </a:xfrm>
              <a:custGeom>
                <a:avLst/>
                <a:gdLst/>
                <a:ahLst/>
                <a:cxnLst/>
                <a:rect l="l" t="t" r="r" b="b"/>
                <a:pathLst>
                  <a:path w="23212" h="43504" extrusionOk="0">
                    <a:moveTo>
                      <a:pt x="11138" y="0"/>
                    </a:moveTo>
                    <a:lnTo>
                      <a:pt x="10721" y="13"/>
                    </a:lnTo>
                    <a:lnTo>
                      <a:pt x="10317" y="38"/>
                    </a:lnTo>
                    <a:lnTo>
                      <a:pt x="9937" y="89"/>
                    </a:lnTo>
                    <a:lnTo>
                      <a:pt x="9596" y="165"/>
                    </a:lnTo>
                    <a:lnTo>
                      <a:pt x="9255" y="241"/>
                    </a:lnTo>
                    <a:lnTo>
                      <a:pt x="8951" y="329"/>
                    </a:lnTo>
                    <a:lnTo>
                      <a:pt x="8660" y="430"/>
                    </a:lnTo>
                    <a:lnTo>
                      <a:pt x="8408" y="544"/>
                    </a:lnTo>
                    <a:lnTo>
                      <a:pt x="8167" y="645"/>
                    </a:lnTo>
                    <a:lnTo>
                      <a:pt x="7952" y="759"/>
                    </a:lnTo>
                    <a:lnTo>
                      <a:pt x="7763" y="860"/>
                    </a:lnTo>
                    <a:lnTo>
                      <a:pt x="7598" y="961"/>
                    </a:lnTo>
                    <a:lnTo>
                      <a:pt x="7346" y="1138"/>
                    </a:lnTo>
                    <a:lnTo>
                      <a:pt x="7181" y="1252"/>
                    </a:lnTo>
                    <a:lnTo>
                      <a:pt x="7131" y="1302"/>
                    </a:lnTo>
                    <a:lnTo>
                      <a:pt x="7055" y="1315"/>
                    </a:lnTo>
                    <a:lnTo>
                      <a:pt x="6865" y="1378"/>
                    </a:lnTo>
                    <a:lnTo>
                      <a:pt x="6713" y="1429"/>
                    </a:lnTo>
                    <a:lnTo>
                      <a:pt x="6549" y="1505"/>
                    </a:lnTo>
                    <a:lnTo>
                      <a:pt x="6359" y="1593"/>
                    </a:lnTo>
                    <a:lnTo>
                      <a:pt x="6144" y="1707"/>
                    </a:lnTo>
                    <a:lnTo>
                      <a:pt x="5904" y="1846"/>
                    </a:lnTo>
                    <a:lnTo>
                      <a:pt x="5664" y="1998"/>
                    </a:lnTo>
                    <a:lnTo>
                      <a:pt x="5399" y="2187"/>
                    </a:lnTo>
                    <a:lnTo>
                      <a:pt x="5120" y="2415"/>
                    </a:lnTo>
                    <a:lnTo>
                      <a:pt x="4830" y="2655"/>
                    </a:lnTo>
                    <a:lnTo>
                      <a:pt x="4539" y="2946"/>
                    </a:lnTo>
                    <a:lnTo>
                      <a:pt x="4248" y="3262"/>
                    </a:lnTo>
                    <a:lnTo>
                      <a:pt x="3945" y="3616"/>
                    </a:lnTo>
                    <a:lnTo>
                      <a:pt x="3641" y="4021"/>
                    </a:lnTo>
                    <a:lnTo>
                      <a:pt x="3338" y="4463"/>
                    </a:lnTo>
                    <a:lnTo>
                      <a:pt x="3034" y="4944"/>
                    </a:lnTo>
                    <a:lnTo>
                      <a:pt x="2744" y="5475"/>
                    </a:lnTo>
                    <a:lnTo>
                      <a:pt x="2605" y="5753"/>
                    </a:lnTo>
                    <a:lnTo>
                      <a:pt x="2466" y="6056"/>
                    </a:lnTo>
                    <a:lnTo>
                      <a:pt x="2326" y="6360"/>
                    </a:lnTo>
                    <a:lnTo>
                      <a:pt x="2187" y="6676"/>
                    </a:lnTo>
                    <a:lnTo>
                      <a:pt x="2048" y="7017"/>
                    </a:lnTo>
                    <a:lnTo>
                      <a:pt x="1922" y="7358"/>
                    </a:lnTo>
                    <a:lnTo>
                      <a:pt x="1795" y="7725"/>
                    </a:lnTo>
                    <a:lnTo>
                      <a:pt x="1682" y="8092"/>
                    </a:lnTo>
                    <a:lnTo>
                      <a:pt x="1555" y="8483"/>
                    </a:lnTo>
                    <a:lnTo>
                      <a:pt x="1441" y="8888"/>
                    </a:lnTo>
                    <a:lnTo>
                      <a:pt x="1340" y="9305"/>
                    </a:lnTo>
                    <a:lnTo>
                      <a:pt x="1239" y="9735"/>
                    </a:lnTo>
                    <a:lnTo>
                      <a:pt x="1138" y="10190"/>
                    </a:lnTo>
                    <a:lnTo>
                      <a:pt x="1050" y="10645"/>
                    </a:lnTo>
                    <a:lnTo>
                      <a:pt x="961" y="11126"/>
                    </a:lnTo>
                    <a:lnTo>
                      <a:pt x="885" y="11619"/>
                    </a:lnTo>
                    <a:lnTo>
                      <a:pt x="809" y="12137"/>
                    </a:lnTo>
                    <a:lnTo>
                      <a:pt x="746" y="12655"/>
                    </a:lnTo>
                    <a:lnTo>
                      <a:pt x="683" y="13199"/>
                    </a:lnTo>
                    <a:lnTo>
                      <a:pt x="632" y="13768"/>
                    </a:lnTo>
                    <a:lnTo>
                      <a:pt x="582" y="14350"/>
                    </a:lnTo>
                    <a:lnTo>
                      <a:pt x="544" y="14944"/>
                    </a:lnTo>
                    <a:lnTo>
                      <a:pt x="519" y="15551"/>
                    </a:lnTo>
                    <a:lnTo>
                      <a:pt x="506" y="16183"/>
                    </a:lnTo>
                    <a:lnTo>
                      <a:pt x="405" y="20342"/>
                    </a:lnTo>
                    <a:lnTo>
                      <a:pt x="316" y="24830"/>
                    </a:lnTo>
                    <a:lnTo>
                      <a:pt x="152" y="33731"/>
                    </a:lnTo>
                    <a:lnTo>
                      <a:pt x="0" y="43503"/>
                    </a:lnTo>
                    <a:lnTo>
                      <a:pt x="22542" y="43503"/>
                    </a:lnTo>
                    <a:lnTo>
                      <a:pt x="22656" y="42011"/>
                    </a:lnTo>
                    <a:lnTo>
                      <a:pt x="22769" y="40292"/>
                    </a:lnTo>
                    <a:lnTo>
                      <a:pt x="22896" y="38042"/>
                    </a:lnTo>
                    <a:lnTo>
                      <a:pt x="22959" y="36752"/>
                    </a:lnTo>
                    <a:lnTo>
                      <a:pt x="23022" y="35361"/>
                    </a:lnTo>
                    <a:lnTo>
                      <a:pt x="23085" y="33882"/>
                    </a:lnTo>
                    <a:lnTo>
                      <a:pt x="23136" y="32340"/>
                    </a:lnTo>
                    <a:lnTo>
                      <a:pt x="23174" y="30722"/>
                    </a:lnTo>
                    <a:lnTo>
                      <a:pt x="23199" y="29053"/>
                    </a:lnTo>
                    <a:lnTo>
                      <a:pt x="23212" y="27359"/>
                    </a:lnTo>
                    <a:lnTo>
                      <a:pt x="23212" y="25627"/>
                    </a:lnTo>
                    <a:lnTo>
                      <a:pt x="23199" y="23882"/>
                    </a:lnTo>
                    <a:lnTo>
                      <a:pt x="23149" y="22125"/>
                    </a:lnTo>
                    <a:lnTo>
                      <a:pt x="23085" y="20380"/>
                    </a:lnTo>
                    <a:lnTo>
                      <a:pt x="22997" y="18661"/>
                    </a:lnTo>
                    <a:lnTo>
                      <a:pt x="22946" y="17801"/>
                    </a:lnTo>
                    <a:lnTo>
                      <a:pt x="22883" y="16967"/>
                    </a:lnTo>
                    <a:lnTo>
                      <a:pt x="22807" y="16132"/>
                    </a:lnTo>
                    <a:lnTo>
                      <a:pt x="22731" y="15310"/>
                    </a:lnTo>
                    <a:lnTo>
                      <a:pt x="22643" y="14501"/>
                    </a:lnTo>
                    <a:lnTo>
                      <a:pt x="22554" y="13705"/>
                    </a:lnTo>
                    <a:lnTo>
                      <a:pt x="22441" y="12934"/>
                    </a:lnTo>
                    <a:lnTo>
                      <a:pt x="22340" y="12175"/>
                    </a:lnTo>
                    <a:lnTo>
                      <a:pt x="22213" y="11429"/>
                    </a:lnTo>
                    <a:lnTo>
                      <a:pt x="22087" y="10721"/>
                    </a:lnTo>
                    <a:lnTo>
                      <a:pt x="21948" y="10013"/>
                    </a:lnTo>
                    <a:lnTo>
                      <a:pt x="21796" y="9343"/>
                    </a:lnTo>
                    <a:lnTo>
                      <a:pt x="21632" y="8698"/>
                    </a:lnTo>
                    <a:lnTo>
                      <a:pt x="21467" y="8079"/>
                    </a:lnTo>
                    <a:lnTo>
                      <a:pt x="21278" y="7485"/>
                    </a:lnTo>
                    <a:lnTo>
                      <a:pt x="21088" y="6916"/>
                    </a:lnTo>
                    <a:lnTo>
                      <a:pt x="20886" y="6385"/>
                    </a:lnTo>
                    <a:lnTo>
                      <a:pt x="20671" y="5879"/>
                    </a:lnTo>
                    <a:lnTo>
                      <a:pt x="20443" y="5411"/>
                    </a:lnTo>
                    <a:lnTo>
                      <a:pt x="20203" y="4981"/>
                    </a:lnTo>
                    <a:lnTo>
                      <a:pt x="20077" y="4779"/>
                    </a:lnTo>
                    <a:lnTo>
                      <a:pt x="19950" y="4577"/>
                    </a:lnTo>
                    <a:lnTo>
                      <a:pt x="19811" y="4400"/>
                    </a:lnTo>
                    <a:lnTo>
                      <a:pt x="19685" y="4223"/>
                    </a:lnTo>
                    <a:lnTo>
                      <a:pt x="19546" y="4059"/>
                    </a:lnTo>
                    <a:lnTo>
                      <a:pt x="19406" y="3907"/>
                    </a:lnTo>
                    <a:lnTo>
                      <a:pt x="19255" y="3755"/>
                    </a:lnTo>
                    <a:lnTo>
                      <a:pt x="19116" y="3629"/>
                    </a:lnTo>
                    <a:lnTo>
                      <a:pt x="18762" y="3325"/>
                    </a:lnTo>
                    <a:lnTo>
                      <a:pt x="18420" y="3047"/>
                    </a:lnTo>
                    <a:lnTo>
                      <a:pt x="18079" y="2782"/>
                    </a:lnTo>
                    <a:lnTo>
                      <a:pt x="17750" y="2529"/>
                    </a:lnTo>
                    <a:lnTo>
                      <a:pt x="17409" y="2301"/>
                    </a:lnTo>
                    <a:lnTo>
                      <a:pt x="17093" y="2074"/>
                    </a:lnTo>
                    <a:lnTo>
                      <a:pt x="16764" y="1871"/>
                    </a:lnTo>
                    <a:lnTo>
                      <a:pt x="16448" y="1669"/>
                    </a:lnTo>
                    <a:lnTo>
                      <a:pt x="16145" y="1492"/>
                    </a:lnTo>
                    <a:lnTo>
                      <a:pt x="15829" y="1315"/>
                    </a:lnTo>
                    <a:lnTo>
                      <a:pt x="15525" y="1163"/>
                    </a:lnTo>
                    <a:lnTo>
                      <a:pt x="15234" y="1012"/>
                    </a:lnTo>
                    <a:lnTo>
                      <a:pt x="14931" y="873"/>
                    </a:lnTo>
                    <a:lnTo>
                      <a:pt x="14653" y="759"/>
                    </a:lnTo>
                    <a:lnTo>
                      <a:pt x="14362" y="645"/>
                    </a:lnTo>
                    <a:lnTo>
                      <a:pt x="14084" y="544"/>
                    </a:lnTo>
                    <a:lnTo>
                      <a:pt x="13818" y="443"/>
                    </a:lnTo>
                    <a:lnTo>
                      <a:pt x="13540" y="367"/>
                    </a:lnTo>
                    <a:lnTo>
                      <a:pt x="13275" y="291"/>
                    </a:lnTo>
                    <a:lnTo>
                      <a:pt x="13022" y="228"/>
                    </a:lnTo>
                    <a:lnTo>
                      <a:pt x="12516" y="127"/>
                    </a:lnTo>
                    <a:lnTo>
                      <a:pt x="12036" y="51"/>
                    </a:lnTo>
                    <a:lnTo>
                      <a:pt x="11581" y="13"/>
                    </a:lnTo>
                    <a:lnTo>
                      <a:pt x="111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73;p16"/>
              <p:cNvSpPr/>
              <p:nvPr/>
            </p:nvSpPr>
            <p:spPr>
              <a:xfrm>
                <a:off x="5662575" y="2069375"/>
                <a:ext cx="323050" cy="456125"/>
              </a:xfrm>
              <a:custGeom>
                <a:avLst/>
                <a:gdLst/>
                <a:ahLst/>
                <a:cxnLst/>
                <a:rect l="l" t="t" r="r" b="b"/>
                <a:pathLst>
                  <a:path w="12922" h="18245" extrusionOk="0">
                    <a:moveTo>
                      <a:pt x="569" y="1"/>
                    </a:moveTo>
                    <a:lnTo>
                      <a:pt x="506" y="418"/>
                    </a:lnTo>
                    <a:lnTo>
                      <a:pt x="380" y="1518"/>
                    </a:lnTo>
                    <a:lnTo>
                      <a:pt x="291" y="2264"/>
                    </a:lnTo>
                    <a:lnTo>
                      <a:pt x="215" y="3111"/>
                    </a:lnTo>
                    <a:lnTo>
                      <a:pt x="140" y="4034"/>
                    </a:lnTo>
                    <a:lnTo>
                      <a:pt x="64" y="5007"/>
                    </a:lnTo>
                    <a:lnTo>
                      <a:pt x="26" y="6006"/>
                    </a:lnTo>
                    <a:lnTo>
                      <a:pt x="0" y="7017"/>
                    </a:lnTo>
                    <a:lnTo>
                      <a:pt x="0" y="7511"/>
                    </a:lnTo>
                    <a:lnTo>
                      <a:pt x="13" y="7991"/>
                    </a:lnTo>
                    <a:lnTo>
                      <a:pt x="26" y="8459"/>
                    </a:lnTo>
                    <a:lnTo>
                      <a:pt x="51" y="8926"/>
                    </a:lnTo>
                    <a:lnTo>
                      <a:pt x="89" y="9369"/>
                    </a:lnTo>
                    <a:lnTo>
                      <a:pt x="140" y="9786"/>
                    </a:lnTo>
                    <a:lnTo>
                      <a:pt x="203" y="10178"/>
                    </a:lnTo>
                    <a:lnTo>
                      <a:pt x="279" y="10545"/>
                    </a:lnTo>
                    <a:lnTo>
                      <a:pt x="367" y="10886"/>
                    </a:lnTo>
                    <a:lnTo>
                      <a:pt x="481" y="11189"/>
                    </a:lnTo>
                    <a:lnTo>
                      <a:pt x="531" y="11341"/>
                    </a:lnTo>
                    <a:lnTo>
                      <a:pt x="595" y="11468"/>
                    </a:lnTo>
                    <a:lnTo>
                      <a:pt x="670" y="11581"/>
                    </a:lnTo>
                    <a:lnTo>
                      <a:pt x="734" y="11695"/>
                    </a:lnTo>
                    <a:lnTo>
                      <a:pt x="885" y="11897"/>
                    </a:lnTo>
                    <a:lnTo>
                      <a:pt x="1050" y="12100"/>
                    </a:lnTo>
                    <a:lnTo>
                      <a:pt x="1227" y="12277"/>
                    </a:lnTo>
                    <a:lnTo>
                      <a:pt x="1416" y="12441"/>
                    </a:lnTo>
                    <a:lnTo>
                      <a:pt x="1619" y="12605"/>
                    </a:lnTo>
                    <a:lnTo>
                      <a:pt x="1821" y="12757"/>
                    </a:lnTo>
                    <a:lnTo>
                      <a:pt x="2023" y="12896"/>
                    </a:lnTo>
                    <a:lnTo>
                      <a:pt x="2238" y="13023"/>
                    </a:lnTo>
                    <a:lnTo>
                      <a:pt x="2466" y="13136"/>
                    </a:lnTo>
                    <a:lnTo>
                      <a:pt x="2681" y="13250"/>
                    </a:lnTo>
                    <a:lnTo>
                      <a:pt x="2908" y="13351"/>
                    </a:lnTo>
                    <a:lnTo>
                      <a:pt x="3136" y="13453"/>
                    </a:lnTo>
                    <a:lnTo>
                      <a:pt x="3591" y="13617"/>
                    </a:lnTo>
                    <a:lnTo>
                      <a:pt x="4033" y="13756"/>
                    </a:lnTo>
                    <a:lnTo>
                      <a:pt x="4463" y="13857"/>
                    </a:lnTo>
                    <a:lnTo>
                      <a:pt x="4855" y="13946"/>
                    </a:lnTo>
                    <a:lnTo>
                      <a:pt x="5222" y="14009"/>
                    </a:lnTo>
                    <a:lnTo>
                      <a:pt x="5538" y="14059"/>
                    </a:lnTo>
                    <a:lnTo>
                      <a:pt x="5993" y="14110"/>
                    </a:lnTo>
                    <a:lnTo>
                      <a:pt x="6157" y="14123"/>
                    </a:lnTo>
                    <a:lnTo>
                      <a:pt x="6360" y="18244"/>
                    </a:lnTo>
                    <a:lnTo>
                      <a:pt x="11821" y="16348"/>
                    </a:lnTo>
                    <a:lnTo>
                      <a:pt x="11998" y="11683"/>
                    </a:lnTo>
                    <a:lnTo>
                      <a:pt x="12921" y="342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rgbClr val="FF95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74;p16"/>
              <p:cNvSpPr/>
              <p:nvPr/>
            </p:nvSpPr>
            <p:spPr>
              <a:xfrm>
                <a:off x="5632875" y="1969500"/>
                <a:ext cx="399825" cy="375525"/>
              </a:xfrm>
              <a:custGeom>
                <a:avLst/>
                <a:gdLst/>
                <a:ahLst/>
                <a:cxnLst/>
                <a:rect l="l" t="t" r="r" b="b"/>
                <a:pathLst>
                  <a:path w="15993" h="15021" extrusionOk="0">
                    <a:moveTo>
                      <a:pt x="6637" y="1"/>
                    </a:moveTo>
                    <a:lnTo>
                      <a:pt x="5563" y="13"/>
                    </a:lnTo>
                    <a:lnTo>
                      <a:pt x="4513" y="51"/>
                    </a:lnTo>
                    <a:lnTo>
                      <a:pt x="3527" y="89"/>
                    </a:lnTo>
                    <a:lnTo>
                      <a:pt x="1808" y="165"/>
                    </a:lnTo>
                    <a:lnTo>
                      <a:pt x="632" y="241"/>
                    </a:lnTo>
                    <a:lnTo>
                      <a:pt x="190" y="266"/>
                    </a:lnTo>
                    <a:lnTo>
                      <a:pt x="152" y="355"/>
                    </a:lnTo>
                    <a:lnTo>
                      <a:pt x="114" y="443"/>
                    </a:lnTo>
                    <a:lnTo>
                      <a:pt x="76" y="582"/>
                    </a:lnTo>
                    <a:lnTo>
                      <a:pt x="38" y="747"/>
                    </a:lnTo>
                    <a:lnTo>
                      <a:pt x="0" y="936"/>
                    </a:lnTo>
                    <a:lnTo>
                      <a:pt x="0" y="1151"/>
                    </a:lnTo>
                    <a:lnTo>
                      <a:pt x="13" y="1404"/>
                    </a:lnTo>
                    <a:lnTo>
                      <a:pt x="25" y="1531"/>
                    </a:lnTo>
                    <a:lnTo>
                      <a:pt x="51" y="1670"/>
                    </a:lnTo>
                    <a:lnTo>
                      <a:pt x="89" y="1809"/>
                    </a:lnTo>
                    <a:lnTo>
                      <a:pt x="126" y="1960"/>
                    </a:lnTo>
                    <a:lnTo>
                      <a:pt x="190" y="2112"/>
                    </a:lnTo>
                    <a:lnTo>
                      <a:pt x="253" y="2264"/>
                    </a:lnTo>
                    <a:lnTo>
                      <a:pt x="329" y="2428"/>
                    </a:lnTo>
                    <a:lnTo>
                      <a:pt x="430" y="2593"/>
                    </a:lnTo>
                    <a:lnTo>
                      <a:pt x="531" y="2757"/>
                    </a:lnTo>
                    <a:lnTo>
                      <a:pt x="657" y="2934"/>
                    </a:lnTo>
                    <a:lnTo>
                      <a:pt x="797" y="3098"/>
                    </a:lnTo>
                    <a:lnTo>
                      <a:pt x="948" y="3275"/>
                    </a:lnTo>
                    <a:lnTo>
                      <a:pt x="1125" y="3452"/>
                    </a:lnTo>
                    <a:lnTo>
                      <a:pt x="1315" y="3642"/>
                    </a:lnTo>
                    <a:lnTo>
                      <a:pt x="1530" y="3819"/>
                    </a:lnTo>
                    <a:lnTo>
                      <a:pt x="1757" y="3996"/>
                    </a:lnTo>
                    <a:lnTo>
                      <a:pt x="8698" y="4185"/>
                    </a:lnTo>
                    <a:lnTo>
                      <a:pt x="8660" y="4287"/>
                    </a:lnTo>
                    <a:lnTo>
                      <a:pt x="8559" y="4552"/>
                    </a:lnTo>
                    <a:lnTo>
                      <a:pt x="8496" y="4754"/>
                    </a:lnTo>
                    <a:lnTo>
                      <a:pt x="8433" y="4995"/>
                    </a:lnTo>
                    <a:lnTo>
                      <a:pt x="8382" y="5260"/>
                    </a:lnTo>
                    <a:lnTo>
                      <a:pt x="8331" y="5576"/>
                    </a:lnTo>
                    <a:lnTo>
                      <a:pt x="8294" y="5918"/>
                    </a:lnTo>
                    <a:lnTo>
                      <a:pt x="8281" y="6284"/>
                    </a:lnTo>
                    <a:lnTo>
                      <a:pt x="8281" y="6676"/>
                    </a:lnTo>
                    <a:lnTo>
                      <a:pt x="8306" y="7093"/>
                    </a:lnTo>
                    <a:lnTo>
                      <a:pt x="8357" y="7548"/>
                    </a:lnTo>
                    <a:lnTo>
                      <a:pt x="8407" y="7776"/>
                    </a:lnTo>
                    <a:lnTo>
                      <a:pt x="8445" y="8016"/>
                    </a:lnTo>
                    <a:lnTo>
                      <a:pt x="8508" y="8256"/>
                    </a:lnTo>
                    <a:lnTo>
                      <a:pt x="8584" y="8497"/>
                    </a:lnTo>
                    <a:lnTo>
                      <a:pt x="8660" y="8749"/>
                    </a:lnTo>
                    <a:lnTo>
                      <a:pt x="8749" y="9002"/>
                    </a:lnTo>
                    <a:lnTo>
                      <a:pt x="8825" y="9179"/>
                    </a:lnTo>
                    <a:lnTo>
                      <a:pt x="8926" y="9356"/>
                    </a:lnTo>
                    <a:lnTo>
                      <a:pt x="9039" y="9533"/>
                    </a:lnTo>
                    <a:lnTo>
                      <a:pt x="9166" y="9710"/>
                    </a:lnTo>
                    <a:lnTo>
                      <a:pt x="9292" y="9875"/>
                    </a:lnTo>
                    <a:lnTo>
                      <a:pt x="9431" y="10039"/>
                    </a:lnTo>
                    <a:lnTo>
                      <a:pt x="9709" y="10342"/>
                    </a:lnTo>
                    <a:lnTo>
                      <a:pt x="9975" y="10595"/>
                    </a:lnTo>
                    <a:lnTo>
                      <a:pt x="10190" y="10798"/>
                    </a:lnTo>
                    <a:lnTo>
                      <a:pt x="10405" y="10975"/>
                    </a:lnTo>
                    <a:lnTo>
                      <a:pt x="10417" y="10873"/>
                    </a:lnTo>
                    <a:lnTo>
                      <a:pt x="10493" y="10621"/>
                    </a:lnTo>
                    <a:lnTo>
                      <a:pt x="10544" y="10444"/>
                    </a:lnTo>
                    <a:lnTo>
                      <a:pt x="10607" y="10254"/>
                    </a:lnTo>
                    <a:lnTo>
                      <a:pt x="10683" y="10052"/>
                    </a:lnTo>
                    <a:lnTo>
                      <a:pt x="10784" y="9849"/>
                    </a:lnTo>
                    <a:lnTo>
                      <a:pt x="10885" y="9647"/>
                    </a:lnTo>
                    <a:lnTo>
                      <a:pt x="11012" y="9445"/>
                    </a:lnTo>
                    <a:lnTo>
                      <a:pt x="11163" y="9255"/>
                    </a:lnTo>
                    <a:lnTo>
                      <a:pt x="11239" y="9179"/>
                    </a:lnTo>
                    <a:lnTo>
                      <a:pt x="11328" y="9091"/>
                    </a:lnTo>
                    <a:lnTo>
                      <a:pt x="11416" y="9028"/>
                    </a:lnTo>
                    <a:lnTo>
                      <a:pt x="11505" y="8964"/>
                    </a:lnTo>
                    <a:lnTo>
                      <a:pt x="11606" y="8914"/>
                    </a:lnTo>
                    <a:lnTo>
                      <a:pt x="11707" y="8863"/>
                    </a:lnTo>
                    <a:lnTo>
                      <a:pt x="11808" y="8825"/>
                    </a:lnTo>
                    <a:lnTo>
                      <a:pt x="11922" y="8800"/>
                    </a:lnTo>
                    <a:lnTo>
                      <a:pt x="12162" y="8800"/>
                    </a:lnTo>
                    <a:lnTo>
                      <a:pt x="12251" y="8813"/>
                    </a:lnTo>
                    <a:lnTo>
                      <a:pt x="12326" y="8825"/>
                    </a:lnTo>
                    <a:lnTo>
                      <a:pt x="12402" y="8851"/>
                    </a:lnTo>
                    <a:lnTo>
                      <a:pt x="12478" y="8889"/>
                    </a:lnTo>
                    <a:lnTo>
                      <a:pt x="12541" y="8939"/>
                    </a:lnTo>
                    <a:lnTo>
                      <a:pt x="12617" y="8990"/>
                    </a:lnTo>
                    <a:lnTo>
                      <a:pt x="12680" y="9053"/>
                    </a:lnTo>
                    <a:lnTo>
                      <a:pt x="12731" y="9129"/>
                    </a:lnTo>
                    <a:lnTo>
                      <a:pt x="12845" y="9280"/>
                    </a:lnTo>
                    <a:lnTo>
                      <a:pt x="12933" y="9470"/>
                    </a:lnTo>
                    <a:lnTo>
                      <a:pt x="13009" y="9672"/>
                    </a:lnTo>
                    <a:lnTo>
                      <a:pt x="13072" y="9887"/>
                    </a:lnTo>
                    <a:lnTo>
                      <a:pt x="13110" y="10127"/>
                    </a:lnTo>
                    <a:lnTo>
                      <a:pt x="13136" y="10368"/>
                    </a:lnTo>
                    <a:lnTo>
                      <a:pt x="13136" y="10633"/>
                    </a:lnTo>
                    <a:lnTo>
                      <a:pt x="13123" y="10899"/>
                    </a:lnTo>
                    <a:lnTo>
                      <a:pt x="13098" y="11164"/>
                    </a:lnTo>
                    <a:lnTo>
                      <a:pt x="13047" y="11430"/>
                    </a:lnTo>
                    <a:lnTo>
                      <a:pt x="12984" y="11695"/>
                    </a:lnTo>
                    <a:lnTo>
                      <a:pt x="12883" y="11961"/>
                    </a:lnTo>
                    <a:lnTo>
                      <a:pt x="12782" y="12201"/>
                    </a:lnTo>
                    <a:lnTo>
                      <a:pt x="12668" y="12403"/>
                    </a:lnTo>
                    <a:lnTo>
                      <a:pt x="12541" y="12567"/>
                    </a:lnTo>
                    <a:lnTo>
                      <a:pt x="12402" y="12719"/>
                    </a:lnTo>
                    <a:lnTo>
                      <a:pt x="12263" y="12833"/>
                    </a:lnTo>
                    <a:lnTo>
                      <a:pt x="12124" y="12934"/>
                    </a:lnTo>
                    <a:lnTo>
                      <a:pt x="11985" y="12997"/>
                    </a:lnTo>
                    <a:lnTo>
                      <a:pt x="11846" y="13061"/>
                    </a:lnTo>
                    <a:lnTo>
                      <a:pt x="11720" y="13098"/>
                    </a:lnTo>
                    <a:lnTo>
                      <a:pt x="11593" y="13124"/>
                    </a:lnTo>
                    <a:lnTo>
                      <a:pt x="11492" y="13136"/>
                    </a:lnTo>
                    <a:lnTo>
                      <a:pt x="11252" y="13136"/>
                    </a:lnTo>
                    <a:lnTo>
                      <a:pt x="11201" y="13124"/>
                    </a:lnTo>
                    <a:lnTo>
                      <a:pt x="11201" y="13124"/>
                    </a:lnTo>
                    <a:lnTo>
                      <a:pt x="13237" y="15020"/>
                    </a:lnTo>
                    <a:lnTo>
                      <a:pt x="13439" y="14641"/>
                    </a:lnTo>
                    <a:lnTo>
                      <a:pt x="13667" y="14186"/>
                    </a:lnTo>
                    <a:lnTo>
                      <a:pt x="13945" y="13592"/>
                    </a:lnTo>
                    <a:lnTo>
                      <a:pt x="14261" y="12896"/>
                    </a:lnTo>
                    <a:lnTo>
                      <a:pt x="14602" y="12087"/>
                    </a:lnTo>
                    <a:lnTo>
                      <a:pt x="14779" y="11657"/>
                    </a:lnTo>
                    <a:lnTo>
                      <a:pt x="14943" y="11215"/>
                    </a:lnTo>
                    <a:lnTo>
                      <a:pt x="15108" y="10760"/>
                    </a:lnTo>
                    <a:lnTo>
                      <a:pt x="15260" y="10292"/>
                    </a:lnTo>
                    <a:lnTo>
                      <a:pt x="15411" y="9824"/>
                    </a:lnTo>
                    <a:lnTo>
                      <a:pt x="15550" y="9344"/>
                    </a:lnTo>
                    <a:lnTo>
                      <a:pt x="15677" y="8876"/>
                    </a:lnTo>
                    <a:lnTo>
                      <a:pt x="15778" y="8395"/>
                    </a:lnTo>
                    <a:lnTo>
                      <a:pt x="15866" y="7928"/>
                    </a:lnTo>
                    <a:lnTo>
                      <a:pt x="15930" y="7473"/>
                    </a:lnTo>
                    <a:lnTo>
                      <a:pt x="15980" y="7017"/>
                    </a:lnTo>
                    <a:lnTo>
                      <a:pt x="15993" y="6588"/>
                    </a:lnTo>
                    <a:lnTo>
                      <a:pt x="15980" y="6158"/>
                    </a:lnTo>
                    <a:lnTo>
                      <a:pt x="15968" y="5955"/>
                    </a:lnTo>
                    <a:lnTo>
                      <a:pt x="15942" y="5766"/>
                    </a:lnTo>
                    <a:lnTo>
                      <a:pt x="15904" y="5564"/>
                    </a:lnTo>
                    <a:lnTo>
                      <a:pt x="15866" y="5387"/>
                    </a:lnTo>
                    <a:lnTo>
                      <a:pt x="15816" y="5210"/>
                    </a:lnTo>
                    <a:lnTo>
                      <a:pt x="15765" y="5033"/>
                    </a:lnTo>
                    <a:lnTo>
                      <a:pt x="15689" y="4868"/>
                    </a:lnTo>
                    <a:lnTo>
                      <a:pt x="15614" y="4704"/>
                    </a:lnTo>
                    <a:lnTo>
                      <a:pt x="15525" y="4552"/>
                    </a:lnTo>
                    <a:lnTo>
                      <a:pt x="15424" y="4413"/>
                    </a:lnTo>
                    <a:lnTo>
                      <a:pt x="15323" y="4274"/>
                    </a:lnTo>
                    <a:lnTo>
                      <a:pt x="15196" y="4148"/>
                    </a:lnTo>
                    <a:lnTo>
                      <a:pt x="15070" y="4034"/>
                    </a:lnTo>
                    <a:lnTo>
                      <a:pt x="14931" y="3920"/>
                    </a:lnTo>
                    <a:lnTo>
                      <a:pt x="14918" y="3819"/>
                    </a:lnTo>
                    <a:lnTo>
                      <a:pt x="14893" y="3528"/>
                    </a:lnTo>
                    <a:lnTo>
                      <a:pt x="14855" y="3338"/>
                    </a:lnTo>
                    <a:lnTo>
                      <a:pt x="14804" y="3111"/>
                    </a:lnTo>
                    <a:lnTo>
                      <a:pt x="14729" y="2858"/>
                    </a:lnTo>
                    <a:lnTo>
                      <a:pt x="14640" y="2593"/>
                    </a:lnTo>
                    <a:lnTo>
                      <a:pt x="14514" y="2314"/>
                    </a:lnTo>
                    <a:lnTo>
                      <a:pt x="14362" y="2036"/>
                    </a:lnTo>
                    <a:lnTo>
                      <a:pt x="14286" y="1897"/>
                    </a:lnTo>
                    <a:lnTo>
                      <a:pt x="14185" y="1745"/>
                    </a:lnTo>
                    <a:lnTo>
                      <a:pt x="14084" y="1606"/>
                    </a:lnTo>
                    <a:lnTo>
                      <a:pt x="13957" y="1467"/>
                    </a:lnTo>
                    <a:lnTo>
                      <a:pt x="13831" y="1341"/>
                    </a:lnTo>
                    <a:lnTo>
                      <a:pt x="13705" y="1202"/>
                    </a:lnTo>
                    <a:lnTo>
                      <a:pt x="13553" y="1075"/>
                    </a:lnTo>
                    <a:lnTo>
                      <a:pt x="13401" y="949"/>
                    </a:lnTo>
                    <a:lnTo>
                      <a:pt x="13224" y="835"/>
                    </a:lnTo>
                    <a:lnTo>
                      <a:pt x="13047" y="721"/>
                    </a:lnTo>
                    <a:lnTo>
                      <a:pt x="12857" y="608"/>
                    </a:lnTo>
                    <a:lnTo>
                      <a:pt x="12643" y="519"/>
                    </a:lnTo>
                    <a:lnTo>
                      <a:pt x="12402" y="431"/>
                    </a:lnTo>
                    <a:lnTo>
                      <a:pt x="12124" y="342"/>
                    </a:lnTo>
                    <a:lnTo>
                      <a:pt x="11808" y="279"/>
                    </a:lnTo>
                    <a:lnTo>
                      <a:pt x="11454" y="216"/>
                    </a:lnTo>
                    <a:lnTo>
                      <a:pt x="11062" y="165"/>
                    </a:lnTo>
                    <a:lnTo>
                      <a:pt x="10645" y="115"/>
                    </a:lnTo>
                    <a:lnTo>
                      <a:pt x="10203" y="77"/>
                    </a:lnTo>
                    <a:lnTo>
                      <a:pt x="9735" y="51"/>
                    </a:lnTo>
                    <a:lnTo>
                      <a:pt x="8749" y="13"/>
                    </a:lnTo>
                    <a:lnTo>
                      <a:pt x="769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75;p16"/>
              <p:cNvSpPr/>
              <p:nvPr/>
            </p:nvSpPr>
            <p:spPr>
              <a:xfrm>
                <a:off x="5816500" y="2368375"/>
                <a:ext cx="7207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870" extrusionOk="0">
                    <a:moveTo>
                      <a:pt x="2883" y="1"/>
                    </a:moveTo>
                    <a:lnTo>
                      <a:pt x="2858" y="140"/>
                    </a:lnTo>
                    <a:lnTo>
                      <a:pt x="2820" y="266"/>
                    </a:lnTo>
                    <a:lnTo>
                      <a:pt x="2756" y="393"/>
                    </a:lnTo>
                    <a:lnTo>
                      <a:pt x="2693" y="506"/>
                    </a:lnTo>
                    <a:lnTo>
                      <a:pt x="2617" y="620"/>
                    </a:lnTo>
                    <a:lnTo>
                      <a:pt x="2529" y="734"/>
                    </a:lnTo>
                    <a:lnTo>
                      <a:pt x="2428" y="835"/>
                    </a:lnTo>
                    <a:lnTo>
                      <a:pt x="2327" y="949"/>
                    </a:lnTo>
                    <a:lnTo>
                      <a:pt x="2112" y="1139"/>
                    </a:lnTo>
                    <a:lnTo>
                      <a:pt x="1859" y="1316"/>
                    </a:lnTo>
                    <a:lnTo>
                      <a:pt x="1606" y="1480"/>
                    </a:lnTo>
                    <a:lnTo>
                      <a:pt x="1353" y="1619"/>
                    </a:lnTo>
                    <a:lnTo>
                      <a:pt x="1100" y="1745"/>
                    </a:lnTo>
                    <a:lnTo>
                      <a:pt x="847" y="1859"/>
                    </a:lnTo>
                    <a:lnTo>
                      <a:pt x="418" y="2023"/>
                    </a:lnTo>
                    <a:lnTo>
                      <a:pt x="114" y="2125"/>
                    </a:lnTo>
                    <a:lnTo>
                      <a:pt x="0" y="2163"/>
                    </a:lnTo>
                    <a:lnTo>
                      <a:pt x="89" y="3869"/>
                    </a:lnTo>
                    <a:lnTo>
                      <a:pt x="342" y="3793"/>
                    </a:lnTo>
                    <a:lnTo>
                      <a:pt x="582" y="3718"/>
                    </a:lnTo>
                    <a:lnTo>
                      <a:pt x="809" y="3616"/>
                    </a:lnTo>
                    <a:lnTo>
                      <a:pt x="1024" y="3503"/>
                    </a:lnTo>
                    <a:lnTo>
                      <a:pt x="1214" y="3389"/>
                    </a:lnTo>
                    <a:lnTo>
                      <a:pt x="1404" y="3262"/>
                    </a:lnTo>
                    <a:lnTo>
                      <a:pt x="1568" y="3123"/>
                    </a:lnTo>
                    <a:lnTo>
                      <a:pt x="1720" y="2972"/>
                    </a:lnTo>
                    <a:lnTo>
                      <a:pt x="1871" y="2833"/>
                    </a:lnTo>
                    <a:lnTo>
                      <a:pt x="1998" y="2668"/>
                    </a:lnTo>
                    <a:lnTo>
                      <a:pt x="2112" y="2504"/>
                    </a:lnTo>
                    <a:lnTo>
                      <a:pt x="2225" y="2352"/>
                    </a:lnTo>
                    <a:lnTo>
                      <a:pt x="2314" y="2175"/>
                    </a:lnTo>
                    <a:lnTo>
                      <a:pt x="2402" y="2011"/>
                    </a:lnTo>
                    <a:lnTo>
                      <a:pt x="2478" y="1846"/>
                    </a:lnTo>
                    <a:lnTo>
                      <a:pt x="2554" y="1682"/>
                    </a:lnTo>
                    <a:lnTo>
                      <a:pt x="2668" y="1353"/>
                    </a:lnTo>
                    <a:lnTo>
                      <a:pt x="2756" y="1050"/>
                    </a:lnTo>
                    <a:lnTo>
                      <a:pt x="2807" y="759"/>
                    </a:lnTo>
                    <a:lnTo>
                      <a:pt x="2845" y="519"/>
                    </a:lnTo>
                    <a:lnTo>
                      <a:pt x="2870" y="304"/>
                    </a:lnTo>
                    <a:lnTo>
                      <a:pt x="2883" y="140"/>
                    </a:lnTo>
                    <a:lnTo>
                      <a:pt x="2883" y="1"/>
                    </a:lnTo>
                    <a:close/>
                  </a:path>
                </a:pathLst>
              </a:custGeom>
              <a:solidFill>
                <a:srgbClr val="BF5E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76;p16"/>
              <p:cNvSpPr/>
              <p:nvPr/>
            </p:nvSpPr>
            <p:spPr>
              <a:xfrm>
                <a:off x="5805750" y="2429375"/>
                <a:ext cx="187775" cy="122350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4894" extrusionOk="0">
                    <a:moveTo>
                      <a:pt x="6360" y="1"/>
                    </a:moveTo>
                    <a:lnTo>
                      <a:pt x="1315" y="3073"/>
                    </a:lnTo>
                    <a:lnTo>
                      <a:pt x="582" y="1910"/>
                    </a:lnTo>
                    <a:lnTo>
                      <a:pt x="0" y="2694"/>
                    </a:lnTo>
                    <a:lnTo>
                      <a:pt x="0" y="4312"/>
                    </a:lnTo>
                    <a:lnTo>
                      <a:pt x="1290" y="3680"/>
                    </a:lnTo>
                    <a:lnTo>
                      <a:pt x="3654" y="4893"/>
                    </a:lnTo>
                    <a:lnTo>
                      <a:pt x="7510" y="1404"/>
                    </a:lnTo>
                    <a:lnTo>
                      <a:pt x="636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77;p16"/>
              <p:cNvSpPr/>
              <p:nvPr/>
            </p:nvSpPr>
            <p:spPr>
              <a:xfrm>
                <a:off x="5643300" y="3539400"/>
                <a:ext cx="750025" cy="1660300"/>
              </a:xfrm>
              <a:custGeom>
                <a:avLst/>
                <a:gdLst/>
                <a:ahLst/>
                <a:cxnLst/>
                <a:rect l="l" t="t" r="r" b="b"/>
                <a:pathLst>
                  <a:path w="30001" h="66412" extrusionOk="0">
                    <a:moveTo>
                      <a:pt x="0" y="0"/>
                    </a:moveTo>
                    <a:lnTo>
                      <a:pt x="5171" y="66412"/>
                    </a:lnTo>
                    <a:lnTo>
                      <a:pt x="13401" y="66412"/>
                    </a:lnTo>
                    <a:lnTo>
                      <a:pt x="13401" y="28636"/>
                    </a:lnTo>
                    <a:lnTo>
                      <a:pt x="21164" y="66412"/>
                    </a:lnTo>
                    <a:lnTo>
                      <a:pt x="30001" y="66412"/>
                    </a:lnTo>
                    <a:lnTo>
                      <a:pt x="25285" y="28484"/>
                    </a:lnTo>
                    <a:lnTo>
                      <a:pt x="225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78;p16"/>
              <p:cNvSpPr/>
              <p:nvPr/>
            </p:nvSpPr>
            <p:spPr>
              <a:xfrm>
                <a:off x="6214425" y="5144675"/>
                <a:ext cx="15615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6246" h="3655" extrusionOk="0">
                    <a:moveTo>
                      <a:pt x="0" y="1"/>
                    </a:moveTo>
                    <a:lnTo>
                      <a:pt x="835" y="3654"/>
                    </a:lnTo>
                    <a:lnTo>
                      <a:pt x="6246" y="3654"/>
                    </a:lnTo>
                    <a:lnTo>
                      <a:pt x="5715" y="1"/>
                    </a:lnTo>
                    <a:close/>
                  </a:path>
                </a:pathLst>
              </a:custGeom>
              <a:solidFill>
                <a:srgbClr val="0113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79;p16"/>
              <p:cNvSpPr/>
              <p:nvPr/>
            </p:nvSpPr>
            <p:spPr>
              <a:xfrm>
                <a:off x="6018150" y="5236025"/>
                <a:ext cx="377700" cy="201675"/>
              </a:xfrm>
              <a:custGeom>
                <a:avLst/>
                <a:gdLst/>
                <a:ahLst/>
                <a:cxnLst/>
                <a:rect l="l" t="t" r="r" b="b"/>
                <a:pathLst>
                  <a:path w="15108" h="8067" extrusionOk="0">
                    <a:moveTo>
                      <a:pt x="8686" y="0"/>
                    </a:moveTo>
                    <a:lnTo>
                      <a:pt x="8306" y="456"/>
                    </a:lnTo>
                    <a:lnTo>
                      <a:pt x="8129" y="633"/>
                    </a:lnTo>
                    <a:lnTo>
                      <a:pt x="7624" y="1113"/>
                    </a:lnTo>
                    <a:lnTo>
                      <a:pt x="7270" y="1442"/>
                    </a:lnTo>
                    <a:lnTo>
                      <a:pt x="6852" y="1808"/>
                    </a:lnTo>
                    <a:lnTo>
                      <a:pt x="6385" y="2200"/>
                    </a:lnTo>
                    <a:lnTo>
                      <a:pt x="5866" y="2630"/>
                    </a:lnTo>
                    <a:lnTo>
                      <a:pt x="5310" y="3060"/>
                    </a:lnTo>
                    <a:lnTo>
                      <a:pt x="4729" y="3490"/>
                    </a:lnTo>
                    <a:lnTo>
                      <a:pt x="4122" y="3907"/>
                    </a:lnTo>
                    <a:lnTo>
                      <a:pt x="3806" y="4109"/>
                    </a:lnTo>
                    <a:lnTo>
                      <a:pt x="3490" y="4312"/>
                    </a:lnTo>
                    <a:lnTo>
                      <a:pt x="3161" y="4501"/>
                    </a:lnTo>
                    <a:lnTo>
                      <a:pt x="2845" y="4678"/>
                    </a:lnTo>
                    <a:lnTo>
                      <a:pt x="2516" y="4842"/>
                    </a:lnTo>
                    <a:lnTo>
                      <a:pt x="2200" y="5007"/>
                    </a:lnTo>
                    <a:lnTo>
                      <a:pt x="1871" y="5146"/>
                    </a:lnTo>
                    <a:lnTo>
                      <a:pt x="1555" y="5272"/>
                    </a:lnTo>
                    <a:lnTo>
                      <a:pt x="1239" y="5386"/>
                    </a:lnTo>
                    <a:lnTo>
                      <a:pt x="923" y="5475"/>
                    </a:lnTo>
                    <a:lnTo>
                      <a:pt x="0" y="8066"/>
                    </a:lnTo>
                    <a:lnTo>
                      <a:pt x="8711" y="8066"/>
                    </a:lnTo>
                    <a:lnTo>
                      <a:pt x="10974" y="7611"/>
                    </a:lnTo>
                    <a:lnTo>
                      <a:pt x="11631" y="8066"/>
                    </a:lnTo>
                    <a:lnTo>
                      <a:pt x="15007" y="8066"/>
                    </a:lnTo>
                    <a:lnTo>
                      <a:pt x="15032" y="7826"/>
                    </a:lnTo>
                    <a:lnTo>
                      <a:pt x="15070" y="7143"/>
                    </a:lnTo>
                    <a:lnTo>
                      <a:pt x="15083" y="6676"/>
                    </a:lnTo>
                    <a:lnTo>
                      <a:pt x="15095" y="6132"/>
                    </a:lnTo>
                    <a:lnTo>
                      <a:pt x="15108" y="5550"/>
                    </a:lnTo>
                    <a:lnTo>
                      <a:pt x="15095" y="4918"/>
                    </a:lnTo>
                    <a:lnTo>
                      <a:pt x="15070" y="4261"/>
                    </a:lnTo>
                    <a:lnTo>
                      <a:pt x="15020" y="3591"/>
                    </a:lnTo>
                    <a:lnTo>
                      <a:pt x="14944" y="2921"/>
                    </a:lnTo>
                    <a:lnTo>
                      <a:pt x="14906" y="2579"/>
                    </a:lnTo>
                    <a:lnTo>
                      <a:pt x="14843" y="2251"/>
                    </a:lnTo>
                    <a:lnTo>
                      <a:pt x="14792" y="1935"/>
                    </a:lnTo>
                    <a:lnTo>
                      <a:pt x="14716" y="1619"/>
                    </a:lnTo>
                    <a:lnTo>
                      <a:pt x="14640" y="1315"/>
                    </a:lnTo>
                    <a:lnTo>
                      <a:pt x="14552" y="1024"/>
                    </a:lnTo>
                    <a:lnTo>
                      <a:pt x="14451" y="746"/>
                    </a:lnTo>
                    <a:lnTo>
                      <a:pt x="14349" y="481"/>
                    </a:lnTo>
                    <a:lnTo>
                      <a:pt x="14223" y="228"/>
                    </a:lnTo>
                    <a:lnTo>
                      <a:pt x="140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80;p16"/>
              <p:cNvSpPr/>
              <p:nvPr/>
            </p:nvSpPr>
            <p:spPr>
              <a:xfrm>
                <a:off x="5812700" y="5144675"/>
                <a:ext cx="134975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5399" h="3655" extrusionOk="0">
                    <a:moveTo>
                      <a:pt x="1" y="1"/>
                    </a:moveTo>
                    <a:lnTo>
                      <a:pt x="1" y="3654"/>
                    </a:lnTo>
                    <a:lnTo>
                      <a:pt x="5399" y="3654"/>
                    </a:lnTo>
                    <a:lnTo>
                      <a:pt x="5399" y="1"/>
                    </a:lnTo>
                    <a:close/>
                  </a:path>
                </a:pathLst>
              </a:custGeom>
              <a:solidFill>
                <a:srgbClr val="0113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81;p16"/>
              <p:cNvSpPr/>
              <p:nvPr/>
            </p:nvSpPr>
            <p:spPr>
              <a:xfrm>
                <a:off x="5595575" y="5236025"/>
                <a:ext cx="377400" cy="201675"/>
              </a:xfrm>
              <a:custGeom>
                <a:avLst/>
                <a:gdLst/>
                <a:ahLst/>
                <a:cxnLst/>
                <a:rect l="l" t="t" r="r" b="b"/>
                <a:pathLst>
                  <a:path w="15096" h="8067" extrusionOk="0">
                    <a:moveTo>
                      <a:pt x="8686" y="0"/>
                    </a:moveTo>
                    <a:lnTo>
                      <a:pt x="8306" y="456"/>
                    </a:lnTo>
                    <a:lnTo>
                      <a:pt x="8117" y="633"/>
                    </a:lnTo>
                    <a:lnTo>
                      <a:pt x="7624" y="1113"/>
                    </a:lnTo>
                    <a:lnTo>
                      <a:pt x="7257" y="1442"/>
                    </a:lnTo>
                    <a:lnTo>
                      <a:pt x="6852" y="1808"/>
                    </a:lnTo>
                    <a:lnTo>
                      <a:pt x="6385" y="2200"/>
                    </a:lnTo>
                    <a:lnTo>
                      <a:pt x="5866" y="2630"/>
                    </a:lnTo>
                    <a:lnTo>
                      <a:pt x="5310" y="3060"/>
                    </a:lnTo>
                    <a:lnTo>
                      <a:pt x="4729" y="3490"/>
                    </a:lnTo>
                    <a:lnTo>
                      <a:pt x="4109" y="3907"/>
                    </a:lnTo>
                    <a:lnTo>
                      <a:pt x="3793" y="4109"/>
                    </a:lnTo>
                    <a:lnTo>
                      <a:pt x="3477" y="4312"/>
                    </a:lnTo>
                    <a:lnTo>
                      <a:pt x="3161" y="4501"/>
                    </a:lnTo>
                    <a:lnTo>
                      <a:pt x="2845" y="4678"/>
                    </a:lnTo>
                    <a:lnTo>
                      <a:pt x="2516" y="4842"/>
                    </a:lnTo>
                    <a:lnTo>
                      <a:pt x="2187" y="5007"/>
                    </a:lnTo>
                    <a:lnTo>
                      <a:pt x="1871" y="5146"/>
                    </a:lnTo>
                    <a:lnTo>
                      <a:pt x="1543" y="5272"/>
                    </a:lnTo>
                    <a:lnTo>
                      <a:pt x="1227" y="5386"/>
                    </a:lnTo>
                    <a:lnTo>
                      <a:pt x="910" y="5475"/>
                    </a:lnTo>
                    <a:lnTo>
                      <a:pt x="0" y="8066"/>
                    </a:lnTo>
                    <a:lnTo>
                      <a:pt x="8711" y="8066"/>
                    </a:lnTo>
                    <a:lnTo>
                      <a:pt x="10961" y="7611"/>
                    </a:lnTo>
                    <a:lnTo>
                      <a:pt x="11631" y="8066"/>
                    </a:lnTo>
                    <a:lnTo>
                      <a:pt x="15007" y="8066"/>
                    </a:lnTo>
                    <a:lnTo>
                      <a:pt x="15020" y="7826"/>
                    </a:lnTo>
                    <a:lnTo>
                      <a:pt x="15070" y="7143"/>
                    </a:lnTo>
                    <a:lnTo>
                      <a:pt x="15083" y="6676"/>
                    </a:lnTo>
                    <a:lnTo>
                      <a:pt x="15095" y="6132"/>
                    </a:lnTo>
                    <a:lnTo>
                      <a:pt x="15095" y="5550"/>
                    </a:lnTo>
                    <a:lnTo>
                      <a:pt x="15095" y="4918"/>
                    </a:lnTo>
                    <a:lnTo>
                      <a:pt x="15057" y="4261"/>
                    </a:lnTo>
                    <a:lnTo>
                      <a:pt x="15020" y="3591"/>
                    </a:lnTo>
                    <a:lnTo>
                      <a:pt x="14944" y="2921"/>
                    </a:lnTo>
                    <a:lnTo>
                      <a:pt x="14893" y="2579"/>
                    </a:lnTo>
                    <a:lnTo>
                      <a:pt x="14843" y="2251"/>
                    </a:lnTo>
                    <a:lnTo>
                      <a:pt x="14779" y="1935"/>
                    </a:lnTo>
                    <a:lnTo>
                      <a:pt x="14716" y="1619"/>
                    </a:lnTo>
                    <a:lnTo>
                      <a:pt x="14628" y="1315"/>
                    </a:lnTo>
                    <a:lnTo>
                      <a:pt x="14539" y="1024"/>
                    </a:lnTo>
                    <a:lnTo>
                      <a:pt x="14451" y="746"/>
                    </a:lnTo>
                    <a:lnTo>
                      <a:pt x="14337" y="481"/>
                    </a:lnTo>
                    <a:lnTo>
                      <a:pt x="14223" y="228"/>
                    </a:lnTo>
                    <a:lnTo>
                      <a:pt x="1408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82;p16"/>
              <p:cNvSpPr/>
              <p:nvPr/>
            </p:nvSpPr>
            <p:spPr>
              <a:xfrm>
                <a:off x="5240325" y="2525475"/>
                <a:ext cx="939975" cy="644150"/>
              </a:xfrm>
              <a:custGeom>
                <a:avLst/>
                <a:gdLst/>
                <a:ahLst/>
                <a:cxnLst/>
                <a:rect l="l" t="t" r="r" b="b"/>
                <a:pathLst>
                  <a:path w="37599" h="25766" extrusionOk="0">
                    <a:moveTo>
                      <a:pt x="32466" y="0"/>
                    </a:moveTo>
                    <a:lnTo>
                      <a:pt x="32226" y="13"/>
                    </a:lnTo>
                    <a:lnTo>
                      <a:pt x="31998" y="25"/>
                    </a:lnTo>
                    <a:lnTo>
                      <a:pt x="31758" y="63"/>
                    </a:lnTo>
                    <a:lnTo>
                      <a:pt x="31530" y="114"/>
                    </a:lnTo>
                    <a:lnTo>
                      <a:pt x="31290" y="164"/>
                    </a:lnTo>
                    <a:lnTo>
                      <a:pt x="31075" y="228"/>
                    </a:lnTo>
                    <a:lnTo>
                      <a:pt x="30848" y="303"/>
                    </a:lnTo>
                    <a:lnTo>
                      <a:pt x="30633" y="392"/>
                    </a:lnTo>
                    <a:lnTo>
                      <a:pt x="30418" y="480"/>
                    </a:lnTo>
                    <a:lnTo>
                      <a:pt x="30203" y="594"/>
                    </a:lnTo>
                    <a:lnTo>
                      <a:pt x="30001" y="708"/>
                    </a:lnTo>
                    <a:lnTo>
                      <a:pt x="29798" y="834"/>
                    </a:lnTo>
                    <a:lnTo>
                      <a:pt x="29609" y="961"/>
                    </a:lnTo>
                    <a:lnTo>
                      <a:pt x="29419" y="1113"/>
                    </a:lnTo>
                    <a:lnTo>
                      <a:pt x="29242" y="1264"/>
                    </a:lnTo>
                    <a:lnTo>
                      <a:pt x="29065" y="1429"/>
                    </a:lnTo>
                    <a:lnTo>
                      <a:pt x="28901" y="1593"/>
                    </a:lnTo>
                    <a:lnTo>
                      <a:pt x="28736" y="1770"/>
                    </a:lnTo>
                    <a:lnTo>
                      <a:pt x="28597" y="1960"/>
                    </a:lnTo>
                    <a:lnTo>
                      <a:pt x="28446" y="2149"/>
                    </a:lnTo>
                    <a:lnTo>
                      <a:pt x="28319" y="2352"/>
                    </a:lnTo>
                    <a:lnTo>
                      <a:pt x="28193" y="2554"/>
                    </a:lnTo>
                    <a:lnTo>
                      <a:pt x="28079" y="2769"/>
                    </a:lnTo>
                    <a:lnTo>
                      <a:pt x="27978" y="2996"/>
                    </a:lnTo>
                    <a:lnTo>
                      <a:pt x="27877" y="3224"/>
                    </a:lnTo>
                    <a:lnTo>
                      <a:pt x="27801" y="3464"/>
                    </a:lnTo>
                    <a:lnTo>
                      <a:pt x="23528" y="16511"/>
                    </a:lnTo>
                    <a:lnTo>
                      <a:pt x="518" y="13603"/>
                    </a:lnTo>
                    <a:lnTo>
                      <a:pt x="0" y="20569"/>
                    </a:lnTo>
                    <a:lnTo>
                      <a:pt x="898" y="20898"/>
                    </a:lnTo>
                    <a:lnTo>
                      <a:pt x="1947" y="21252"/>
                    </a:lnTo>
                    <a:lnTo>
                      <a:pt x="3338" y="21707"/>
                    </a:lnTo>
                    <a:lnTo>
                      <a:pt x="5007" y="22238"/>
                    </a:lnTo>
                    <a:lnTo>
                      <a:pt x="5929" y="22516"/>
                    </a:lnTo>
                    <a:lnTo>
                      <a:pt x="6903" y="22807"/>
                    </a:lnTo>
                    <a:lnTo>
                      <a:pt x="7927" y="23098"/>
                    </a:lnTo>
                    <a:lnTo>
                      <a:pt x="9002" y="23401"/>
                    </a:lnTo>
                    <a:lnTo>
                      <a:pt x="10089" y="23692"/>
                    </a:lnTo>
                    <a:lnTo>
                      <a:pt x="11227" y="23970"/>
                    </a:lnTo>
                    <a:lnTo>
                      <a:pt x="12377" y="24248"/>
                    </a:lnTo>
                    <a:lnTo>
                      <a:pt x="13540" y="24514"/>
                    </a:lnTo>
                    <a:lnTo>
                      <a:pt x="14716" y="24754"/>
                    </a:lnTo>
                    <a:lnTo>
                      <a:pt x="15892" y="24994"/>
                    </a:lnTo>
                    <a:lnTo>
                      <a:pt x="17067" y="25197"/>
                    </a:lnTo>
                    <a:lnTo>
                      <a:pt x="18231" y="25374"/>
                    </a:lnTo>
                    <a:lnTo>
                      <a:pt x="19381" y="25525"/>
                    </a:lnTo>
                    <a:lnTo>
                      <a:pt x="19950" y="25589"/>
                    </a:lnTo>
                    <a:lnTo>
                      <a:pt x="20506" y="25639"/>
                    </a:lnTo>
                    <a:lnTo>
                      <a:pt x="21062" y="25677"/>
                    </a:lnTo>
                    <a:lnTo>
                      <a:pt x="21619" y="25715"/>
                    </a:lnTo>
                    <a:lnTo>
                      <a:pt x="22150" y="25740"/>
                    </a:lnTo>
                    <a:lnTo>
                      <a:pt x="22681" y="25753"/>
                    </a:lnTo>
                    <a:lnTo>
                      <a:pt x="23199" y="25766"/>
                    </a:lnTo>
                    <a:lnTo>
                      <a:pt x="23717" y="25753"/>
                    </a:lnTo>
                    <a:lnTo>
                      <a:pt x="24210" y="25740"/>
                    </a:lnTo>
                    <a:lnTo>
                      <a:pt x="24691" y="25702"/>
                    </a:lnTo>
                    <a:lnTo>
                      <a:pt x="25171" y="25664"/>
                    </a:lnTo>
                    <a:lnTo>
                      <a:pt x="25626" y="25614"/>
                    </a:lnTo>
                    <a:lnTo>
                      <a:pt x="26069" y="25538"/>
                    </a:lnTo>
                    <a:lnTo>
                      <a:pt x="26499" y="25462"/>
                    </a:lnTo>
                    <a:lnTo>
                      <a:pt x="26916" y="25361"/>
                    </a:lnTo>
                    <a:lnTo>
                      <a:pt x="27308" y="25247"/>
                    </a:lnTo>
                    <a:lnTo>
                      <a:pt x="27687" y="25121"/>
                    </a:lnTo>
                    <a:lnTo>
                      <a:pt x="28054" y="24982"/>
                    </a:lnTo>
                    <a:lnTo>
                      <a:pt x="28294" y="24868"/>
                    </a:lnTo>
                    <a:lnTo>
                      <a:pt x="28534" y="24741"/>
                    </a:lnTo>
                    <a:lnTo>
                      <a:pt x="28762" y="24615"/>
                    </a:lnTo>
                    <a:lnTo>
                      <a:pt x="29002" y="24476"/>
                    </a:lnTo>
                    <a:lnTo>
                      <a:pt x="29230" y="24312"/>
                    </a:lnTo>
                    <a:lnTo>
                      <a:pt x="29457" y="24147"/>
                    </a:lnTo>
                    <a:lnTo>
                      <a:pt x="29672" y="23970"/>
                    </a:lnTo>
                    <a:lnTo>
                      <a:pt x="29887" y="23781"/>
                    </a:lnTo>
                    <a:lnTo>
                      <a:pt x="30114" y="23591"/>
                    </a:lnTo>
                    <a:lnTo>
                      <a:pt x="30317" y="23389"/>
                    </a:lnTo>
                    <a:lnTo>
                      <a:pt x="30532" y="23174"/>
                    </a:lnTo>
                    <a:lnTo>
                      <a:pt x="30734" y="22946"/>
                    </a:lnTo>
                    <a:lnTo>
                      <a:pt x="30936" y="22706"/>
                    </a:lnTo>
                    <a:lnTo>
                      <a:pt x="31139" y="22466"/>
                    </a:lnTo>
                    <a:lnTo>
                      <a:pt x="31530" y="21960"/>
                    </a:lnTo>
                    <a:lnTo>
                      <a:pt x="31910" y="21429"/>
                    </a:lnTo>
                    <a:lnTo>
                      <a:pt x="32276" y="20860"/>
                    </a:lnTo>
                    <a:lnTo>
                      <a:pt x="32630" y="20279"/>
                    </a:lnTo>
                    <a:lnTo>
                      <a:pt x="32972" y="19659"/>
                    </a:lnTo>
                    <a:lnTo>
                      <a:pt x="33300" y="19027"/>
                    </a:lnTo>
                    <a:lnTo>
                      <a:pt x="33616" y="18370"/>
                    </a:lnTo>
                    <a:lnTo>
                      <a:pt x="33933" y="17712"/>
                    </a:lnTo>
                    <a:lnTo>
                      <a:pt x="34223" y="17030"/>
                    </a:lnTo>
                    <a:lnTo>
                      <a:pt x="34514" y="16334"/>
                    </a:lnTo>
                    <a:lnTo>
                      <a:pt x="34780" y="15626"/>
                    </a:lnTo>
                    <a:lnTo>
                      <a:pt x="35045" y="14918"/>
                    </a:lnTo>
                    <a:lnTo>
                      <a:pt x="35298" y="14198"/>
                    </a:lnTo>
                    <a:lnTo>
                      <a:pt x="35538" y="13477"/>
                    </a:lnTo>
                    <a:lnTo>
                      <a:pt x="35766" y="12769"/>
                    </a:lnTo>
                    <a:lnTo>
                      <a:pt x="35981" y="12048"/>
                    </a:lnTo>
                    <a:lnTo>
                      <a:pt x="36196" y="11340"/>
                    </a:lnTo>
                    <a:lnTo>
                      <a:pt x="36385" y="10632"/>
                    </a:lnTo>
                    <a:lnTo>
                      <a:pt x="36575" y="9937"/>
                    </a:lnTo>
                    <a:lnTo>
                      <a:pt x="36929" y="8572"/>
                    </a:lnTo>
                    <a:lnTo>
                      <a:pt x="37232" y="7282"/>
                    </a:lnTo>
                    <a:lnTo>
                      <a:pt x="37498" y="6068"/>
                    </a:lnTo>
                    <a:lnTo>
                      <a:pt x="37536" y="5828"/>
                    </a:lnTo>
                    <a:lnTo>
                      <a:pt x="37574" y="5588"/>
                    </a:lnTo>
                    <a:lnTo>
                      <a:pt x="37586" y="5348"/>
                    </a:lnTo>
                    <a:lnTo>
                      <a:pt x="37599" y="5108"/>
                    </a:lnTo>
                    <a:lnTo>
                      <a:pt x="37599" y="4867"/>
                    </a:lnTo>
                    <a:lnTo>
                      <a:pt x="37586" y="4627"/>
                    </a:lnTo>
                    <a:lnTo>
                      <a:pt x="37561" y="4387"/>
                    </a:lnTo>
                    <a:lnTo>
                      <a:pt x="37523" y="4159"/>
                    </a:lnTo>
                    <a:lnTo>
                      <a:pt x="37485" y="3932"/>
                    </a:lnTo>
                    <a:lnTo>
                      <a:pt x="37422" y="3704"/>
                    </a:lnTo>
                    <a:lnTo>
                      <a:pt x="37359" y="3477"/>
                    </a:lnTo>
                    <a:lnTo>
                      <a:pt x="37283" y="3262"/>
                    </a:lnTo>
                    <a:lnTo>
                      <a:pt x="37194" y="3047"/>
                    </a:lnTo>
                    <a:lnTo>
                      <a:pt x="37093" y="2832"/>
                    </a:lnTo>
                    <a:lnTo>
                      <a:pt x="36992" y="2630"/>
                    </a:lnTo>
                    <a:lnTo>
                      <a:pt x="36878" y="2427"/>
                    </a:lnTo>
                    <a:lnTo>
                      <a:pt x="36752" y="2225"/>
                    </a:lnTo>
                    <a:lnTo>
                      <a:pt x="36613" y="2035"/>
                    </a:lnTo>
                    <a:lnTo>
                      <a:pt x="36474" y="1858"/>
                    </a:lnTo>
                    <a:lnTo>
                      <a:pt x="36322" y="1681"/>
                    </a:lnTo>
                    <a:lnTo>
                      <a:pt x="36170" y="1504"/>
                    </a:lnTo>
                    <a:lnTo>
                      <a:pt x="35993" y="1340"/>
                    </a:lnTo>
                    <a:lnTo>
                      <a:pt x="35829" y="1188"/>
                    </a:lnTo>
                    <a:lnTo>
                      <a:pt x="35639" y="1037"/>
                    </a:lnTo>
                    <a:lnTo>
                      <a:pt x="35450" y="898"/>
                    </a:lnTo>
                    <a:lnTo>
                      <a:pt x="35260" y="771"/>
                    </a:lnTo>
                    <a:lnTo>
                      <a:pt x="35045" y="645"/>
                    </a:lnTo>
                    <a:lnTo>
                      <a:pt x="34843" y="531"/>
                    </a:lnTo>
                    <a:lnTo>
                      <a:pt x="34615" y="430"/>
                    </a:lnTo>
                    <a:lnTo>
                      <a:pt x="34400" y="341"/>
                    </a:lnTo>
                    <a:lnTo>
                      <a:pt x="34160" y="253"/>
                    </a:lnTo>
                    <a:lnTo>
                      <a:pt x="33933" y="190"/>
                    </a:lnTo>
                    <a:lnTo>
                      <a:pt x="33680" y="126"/>
                    </a:lnTo>
                    <a:lnTo>
                      <a:pt x="33439" y="76"/>
                    </a:lnTo>
                    <a:lnTo>
                      <a:pt x="33199" y="38"/>
                    </a:lnTo>
                    <a:lnTo>
                      <a:pt x="32959" y="13"/>
                    </a:lnTo>
                    <a:lnTo>
                      <a:pt x="327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83;p16"/>
              <p:cNvSpPr/>
              <p:nvPr/>
            </p:nvSpPr>
            <p:spPr>
              <a:xfrm>
                <a:off x="5042450" y="2808650"/>
                <a:ext cx="214000" cy="23107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9243" extrusionOk="0">
                    <a:moveTo>
                      <a:pt x="3187" y="1"/>
                    </a:moveTo>
                    <a:lnTo>
                      <a:pt x="3035" y="13"/>
                    </a:lnTo>
                    <a:lnTo>
                      <a:pt x="2909" y="26"/>
                    </a:lnTo>
                    <a:lnTo>
                      <a:pt x="2808" y="64"/>
                    </a:lnTo>
                    <a:lnTo>
                      <a:pt x="2732" y="102"/>
                    </a:lnTo>
                    <a:lnTo>
                      <a:pt x="2668" y="165"/>
                    </a:lnTo>
                    <a:lnTo>
                      <a:pt x="2631" y="228"/>
                    </a:lnTo>
                    <a:lnTo>
                      <a:pt x="2605" y="304"/>
                    </a:lnTo>
                    <a:lnTo>
                      <a:pt x="2605" y="393"/>
                    </a:lnTo>
                    <a:lnTo>
                      <a:pt x="2618" y="481"/>
                    </a:lnTo>
                    <a:lnTo>
                      <a:pt x="2656" y="582"/>
                    </a:lnTo>
                    <a:lnTo>
                      <a:pt x="2694" y="683"/>
                    </a:lnTo>
                    <a:lnTo>
                      <a:pt x="2757" y="785"/>
                    </a:lnTo>
                    <a:lnTo>
                      <a:pt x="2833" y="873"/>
                    </a:lnTo>
                    <a:lnTo>
                      <a:pt x="2909" y="974"/>
                    </a:lnTo>
                    <a:lnTo>
                      <a:pt x="3010" y="1050"/>
                    </a:lnTo>
                    <a:lnTo>
                      <a:pt x="3111" y="1139"/>
                    </a:lnTo>
                    <a:lnTo>
                      <a:pt x="3225" y="1202"/>
                    </a:lnTo>
                    <a:lnTo>
                      <a:pt x="3351" y="1265"/>
                    </a:lnTo>
                    <a:lnTo>
                      <a:pt x="3478" y="1316"/>
                    </a:lnTo>
                    <a:lnTo>
                      <a:pt x="3604" y="1341"/>
                    </a:lnTo>
                    <a:lnTo>
                      <a:pt x="3869" y="1391"/>
                    </a:lnTo>
                    <a:lnTo>
                      <a:pt x="4122" y="1467"/>
                    </a:lnTo>
                    <a:lnTo>
                      <a:pt x="4363" y="1543"/>
                    </a:lnTo>
                    <a:lnTo>
                      <a:pt x="4577" y="1632"/>
                    </a:lnTo>
                    <a:lnTo>
                      <a:pt x="4881" y="1758"/>
                    </a:lnTo>
                    <a:lnTo>
                      <a:pt x="5007" y="1821"/>
                    </a:lnTo>
                    <a:lnTo>
                      <a:pt x="4350" y="1657"/>
                    </a:lnTo>
                    <a:lnTo>
                      <a:pt x="3667" y="1493"/>
                    </a:lnTo>
                    <a:lnTo>
                      <a:pt x="2871" y="1328"/>
                    </a:lnTo>
                    <a:lnTo>
                      <a:pt x="2454" y="1240"/>
                    </a:lnTo>
                    <a:lnTo>
                      <a:pt x="2049" y="1176"/>
                    </a:lnTo>
                    <a:lnTo>
                      <a:pt x="1644" y="1113"/>
                    </a:lnTo>
                    <a:lnTo>
                      <a:pt x="1278" y="1075"/>
                    </a:lnTo>
                    <a:lnTo>
                      <a:pt x="949" y="1063"/>
                    </a:lnTo>
                    <a:lnTo>
                      <a:pt x="671" y="1063"/>
                    </a:lnTo>
                    <a:lnTo>
                      <a:pt x="545" y="1075"/>
                    </a:lnTo>
                    <a:lnTo>
                      <a:pt x="443" y="1101"/>
                    </a:lnTo>
                    <a:lnTo>
                      <a:pt x="355" y="1126"/>
                    </a:lnTo>
                    <a:lnTo>
                      <a:pt x="292" y="1164"/>
                    </a:lnTo>
                    <a:lnTo>
                      <a:pt x="191" y="1265"/>
                    </a:lnTo>
                    <a:lnTo>
                      <a:pt x="115" y="1366"/>
                    </a:lnTo>
                    <a:lnTo>
                      <a:pt x="51" y="1480"/>
                    </a:lnTo>
                    <a:lnTo>
                      <a:pt x="14" y="1594"/>
                    </a:lnTo>
                    <a:lnTo>
                      <a:pt x="1" y="1720"/>
                    </a:lnTo>
                    <a:lnTo>
                      <a:pt x="1" y="1847"/>
                    </a:lnTo>
                    <a:lnTo>
                      <a:pt x="26" y="1986"/>
                    </a:lnTo>
                    <a:lnTo>
                      <a:pt x="77" y="2112"/>
                    </a:lnTo>
                    <a:lnTo>
                      <a:pt x="140" y="2238"/>
                    </a:lnTo>
                    <a:lnTo>
                      <a:pt x="216" y="2352"/>
                    </a:lnTo>
                    <a:lnTo>
                      <a:pt x="317" y="2466"/>
                    </a:lnTo>
                    <a:lnTo>
                      <a:pt x="431" y="2580"/>
                    </a:lnTo>
                    <a:lnTo>
                      <a:pt x="557" y="2668"/>
                    </a:lnTo>
                    <a:lnTo>
                      <a:pt x="709" y="2744"/>
                    </a:lnTo>
                    <a:lnTo>
                      <a:pt x="873" y="2807"/>
                    </a:lnTo>
                    <a:lnTo>
                      <a:pt x="1050" y="2858"/>
                    </a:lnTo>
                    <a:lnTo>
                      <a:pt x="1012" y="2871"/>
                    </a:lnTo>
                    <a:lnTo>
                      <a:pt x="886" y="2896"/>
                    </a:lnTo>
                    <a:lnTo>
                      <a:pt x="722" y="2946"/>
                    </a:lnTo>
                    <a:lnTo>
                      <a:pt x="633" y="2984"/>
                    </a:lnTo>
                    <a:lnTo>
                      <a:pt x="532" y="3035"/>
                    </a:lnTo>
                    <a:lnTo>
                      <a:pt x="443" y="3098"/>
                    </a:lnTo>
                    <a:lnTo>
                      <a:pt x="342" y="3161"/>
                    </a:lnTo>
                    <a:lnTo>
                      <a:pt x="254" y="3250"/>
                    </a:lnTo>
                    <a:lnTo>
                      <a:pt x="178" y="3351"/>
                    </a:lnTo>
                    <a:lnTo>
                      <a:pt x="102" y="3465"/>
                    </a:lnTo>
                    <a:lnTo>
                      <a:pt x="51" y="3591"/>
                    </a:lnTo>
                    <a:lnTo>
                      <a:pt x="14" y="3730"/>
                    </a:lnTo>
                    <a:lnTo>
                      <a:pt x="1" y="3895"/>
                    </a:lnTo>
                    <a:lnTo>
                      <a:pt x="14" y="4059"/>
                    </a:lnTo>
                    <a:lnTo>
                      <a:pt x="39" y="4211"/>
                    </a:lnTo>
                    <a:lnTo>
                      <a:pt x="89" y="4350"/>
                    </a:lnTo>
                    <a:lnTo>
                      <a:pt x="165" y="4476"/>
                    </a:lnTo>
                    <a:lnTo>
                      <a:pt x="254" y="4577"/>
                    </a:lnTo>
                    <a:lnTo>
                      <a:pt x="342" y="4678"/>
                    </a:lnTo>
                    <a:lnTo>
                      <a:pt x="443" y="4767"/>
                    </a:lnTo>
                    <a:lnTo>
                      <a:pt x="557" y="4843"/>
                    </a:lnTo>
                    <a:lnTo>
                      <a:pt x="658" y="4906"/>
                    </a:lnTo>
                    <a:lnTo>
                      <a:pt x="759" y="4957"/>
                    </a:lnTo>
                    <a:lnTo>
                      <a:pt x="949" y="5032"/>
                    </a:lnTo>
                    <a:lnTo>
                      <a:pt x="1075" y="5083"/>
                    </a:lnTo>
                    <a:lnTo>
                      <a:pt x="1126" y="5096"/>
                    </a:lnTo>
                    <a:lnTo>
                      <a:pt x="1113" y="5146"/>
                    </a:lnTo>
                    <a:lnTo>
                      <a:pt x="1075" y="5285"/>
                    </a:lnTo>
                    <a:lnTo>
                      <a:pt x="1038" y="5500"/>
                    </a:lnTo>
                    <a:lnTo>
                      <a:pt x="1025" y="5614"/>
                    </a:lnTo>
                    <a:lnTo>
                      <a:pt x="1025" y="5753"/>
                    </a:lnTo>
                    <a:lnTo>
                      <a:pt x="1038" y="5892"/>
                    </a:lnTo>
                    <a:lnTo>
                      <a:pt x="1050" y="6044"/>
                    </a:lnTo>
                    <a:lnTo>
                      <a:pt x="1088" y="6196"/>
                    </a:lnTo>
                    <a:lnTo>
                      <a:pt x="1151" y="6335"/>
                    </a:lnTo>
                    <a:lnTo>
                      <a:pt x="1227" y="6486"/>
                    </a:lnTo>
                    <a:lnTo>
                      <a:pt x="1341" y="6625"/>
                    </a:lnTo>
                    <a:lnTo>
                      <a:pt x="1467" y="6764"/>
                    </a:lnTo>
                    <a:lnTo>
                      <a:pt x="1632" y="6891"/>
                    </a:lnTo>
                    <a:lnTo>
                      <a:pt x="1644" y="6941"/>
                    </a:lnTo>
                    <a:lnTo>
                      <a:pt x="1670" y="7068"/>
                    </a:lnTo>
                    <a:lnTo>
                      <a:pt x="1720" y="7258"/>
                    </a:lnTo>
                    <a:lnTo>
                      <a:pt x="1758" y="7371"/>
                    </a:lnTo>
                    <a:lnTo>
                      <a:pt x="1821" y="7498"/>
                    </a:lnTo>
                    <a:lnTo>
                      <a:pt x="1885" y="7612"/>
                    </a:lnTo>
                    <a:lnTo>
                      <a:pt x="1960" y="7738"/>
                    </a:lnTo>
                    <a:lnTo>
                      <a:pt x="2049" y="7864"/>
                    </a:lnTo>
                    <a:lnTo>
                      <a:pt x="2150" y="7978"/>
                    </a:lnTo>
                    <a:lnTo>
                      <a:pt x="2277" y="8092"/>
                    </a:lnTo>
                    <a:lnTo>
                      <a:pt x="2416" y="8193"/>
                    </a:lnTo>
                    <a:lnTo>
                      <a:pt x="2580" y="8282"/>
                    </a:lnTo>
                    <a:lnTo>
                      <a:pt x="2757" y="8357"/>
                    </a:lnTo>
                    <a:lnTo>
                      <a:pt x="2972" y="8421"/>
                    </a:lnTo>
                    <a:lnTo>
                      <a:pt x="3263" y="8497"/>
                    </a:lnTo>
                    <a:lnTo>
                      <a:pt x="3983" y="8636"/>
                    </a:lnTo>
                    <a:lnTo>
                      <a:pt x="4830" y="8787"/>
                    </a:lnTo>
                    <a:lnTo>
                      <a:pt x="5715" y="8926"/>
                    </a:lnTo>
                    <a:lnTo>
                      <a:pt x="7258" y="9154"/>
                    </a:lnTo>
                    <a:lnTo>
                      <a:pt x="7915" y="9242"/>
                    </a:lnTo>
                    <a:lnTo>
                      <a:pt x="8560" y="2289"/>
                    </a:lnTo>
                    <a:lnTo>
                      <a:pt x="8269" y="2049"/>
                    </a:lnTo>
                    <a:lnTo>
                      <a:pt x="7940" y="1783"/>
                    </a:lnTo>
                    <a:lnTo>
                      <a:pt x="7536" y="1480"/>
                    </a:lnTo>
                    <a:lnTo>
                      <a:pt x="7081" y="1151"/>
                    </a:lnTo>
                    <a:lnTo>
                      <a:pt x="6840" y="999"/>
                    </a:lnTo>
                    <a:lnTo>
                      <a:pt x="6600" y="848"/>
                    </a:lnTo>
                    <a:lnTo>
                      <a:pt x="6360" y="709"/>
                    </a:lnTo>
                    <a:lnTo>
                      <a:pt x="6120" y="595"/>
                    </a:lnTo>
                    <a:lnTo>
                      <a:pt x="5892" y="494"/>
                    </a:lnTo>
                    <a:lnTo>
                      <a:pt x="5677" y="418"/>
                    </a:lnTo>
                    <a:lnTo>
                      <a:pt x="5248" y="304"/>
                    </a:lnTo>
                    <a:lnTo>
                      <a:pt x="4805" y="203"/>
                    </a:lnTo>
                    <a:lnTo>
                      <a:pt x="4350" y="115"/>
                    </a:lnTo>
                    <a:lnTo>
                      <a:pt x="3920" y="39"/>
                    </a:lnTo>
                    <a:lnTo>
                      <a:pt x="3528" y="1"/>
                    </a:lnTo>
                    <a:close/>
                  </a:path>
                </a:pathLst>
              </a:custGeom>
              <a:solidFill>
                <a:srgbClr val="FF95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84;p16"/>
              <p:cNvSpPr/>
              <p:nvPr/>
            </p:nvSpPr>
            <p:spPr>
              <a:xfrm>
                <a:off x="4988425" y="2625650"/>
                <a:ext cx="141300" cy="203575"/>
              </a:xfrm>
              <a:custGeom>
                <a:avLst/>
                <a:gdLst/>
                <a:ahLst/>
                <a:cxnLst/>
                <a:rect l="l" t="t" r="r" b="b"/>
                <a:pathLst>
                  <a:path w="5652" h="8143" extrusionOk="0">
                    <a:moveTo>
                      <a:pt x="1075" y="1"/>
                    </a:moveTo>
                    <a:lnTo>
                      <a:pt x="973" y="13"/>
                    </a:lnTo>
                    <a:lnTo>
                      <a:pt x="860" y="26"/>
                    </a:lnTo>
                    <a:lnTo>
                      <a:pt x="759" y="51"/>
                    </a:lnTo>
                    <a:lnTo>
                      <a:pt x="657" y="102"/>
                    </a:lnTo>
                    <a:lnTo>
                      <a:pt x="544" y="152"/>
                    </a:lnTo>
                    <a:lnTo>
                      <a:pt x="455" y="228"/>
                    </a:lnTo>
                    <a:lnTo>
                      <a:pt x="367" y="329"/>
                    </a:lnTo>
                    <a:lnTo>
                      <a:pt x="278" y="443"/>
                    </a:lnTo>
                    <a:lnTo>
                      <a:pt x="215" y="582"/>
                    </a:lnTo>
                    <a:lnTo>
                      <a:pt x="152" y="734"/>
                    </a:lnTo>
                    <a:lnTo>
                      <a:pt x="126" y="886"/>
                    </a:lnTo>
                    <a:lnTo>
                      <a:pt x="101" y="1037"/>
                    </a:lnTo>
                    <a:lnTo>
                      <a:pt x="89" y="1189"/>
                    </a:lnTo>
                    <a:lnTo>
                      <a:pt x="101" y="1328"/>
                    </a:lnTo>
                    <a:lnTo>
                      <a:pt x="114" y="1467"/>
                    </a:lnTo>
                    <a:lnTo>
                      <a:pt x="126" y="1606"/>
                    </a:lnTo>
                    <a:lnTo>
                      <a:pt x="152" y="1720"/>
                    </a:lnTo>
                    <a:lnTo>
                      <a:pt x="215" y="1935"/>
                    </a:lnTo>
                    <a:lnTo>
                      <a:pt x="278" y="2112"/>
                    </a:lnTo>
                    <a:lnTo>
                      <a:pt x="354" y="2251"/>
                    </a:lnTo>
                    <a:lnTo>
                      <a:pt x="329" y="2276"/>
                    </a:lnTo>
                    <a:lnTo>
                      <a:pt x="253" y="2352"/>
                    </a:lnTo>
                    <a:lnTo>
                      <a:pt x="164" y="2479"/>
                    </a:lnTo>
                    <a:lnTo>
                      <a:pt x="114" y="2554"/>
                    </a:lnTo>
                    <a:lnTo>
                      <a:pt x="76" y="2656"/>
                    </a:lnTo>
                    <a:lnTo>
                      <a:pt x="38" y="2757"/>
                    </a:lnTo>
                    <a:lnTo>
                      <a:pt x="13" y="2883"/>
                    </a:lnTo>
                    <a:lnTo>
                      <a:pt x="0" y="3010"/>
                    </a:lnTo>
                    <a:lnTo>
                      <a:pt x="0" y="3149"/>
                    </a:lnTo>
                    <a:lnTo>
                      <a:pt x="25" y="3313"/>
                    </a:lnTo>
                    <a:lnTo>
                      <a:pt x="63" y="3477"/>
                    </a:lnTo>
                    <a:lnTo>
                      <a:pt x="126" y="3667"/>
                    </a:lnTo>
                    <a:lnTo>
                      <a:pt x="215" y="3857"/>
                    </a:lnTo>
                    <a:lnTo>
                      <a:pt x="164" y="3970"/>
                    </a:lnTo>
                    <a:lnTo>
                      <a:pt x="126" y="4097"/>
                    </a:lnTo>
                    <a:lnTo>
                      <a:pt x="101" y="4261"/>
                    </a:lnTo>
                    <a:lnTo>
                      <a:pt x="101" y="4350"/>
                    </a:lnTo>
                    <a:lnTo>
                      <a:pt x="101" y="4438"/>
                    </a:lnTo>
                    <a:lnTo>
                      <a:pt x="114" y="4527"/>
                    </a:lnTo>
                    <a:lnTo>
                      <a:pt x="126" y="4628"/>
                    </a:lnTo>
                    <a:lnTo>
                      <a:pt x="164" y="4716"/>
                    </a:lnTo>
                    <a:lnTo>
                      <a:pt x="215" y="4805"/>
                    </a:lnTo>
                    <a:lnTo>
                      <a:pt x="278" y="4893"/>
                    </a:lnTo>
                    <a:lnTo>
                      <a:pt x="354" y="4982"/>
                    </a:lnTo>
                    <a:lnTo>
                      <a:pt x="329" y="5032"/>
                    </a:lnTo>
                    <a:lnTo>
                      <a:pt x="278" y="5197"/>
                    </a:lnTo>
                    <a:lnTo>
                      <a:pt x="253" y="5298"/>
                    </a:lnTo>
                    <a:lnTo>
                      <a:pt x="240" y="5437"/>
                    </a:lnTo>
                    <a:lnTo>
                      <a:pt x="228" y="5576"/>
                    </a:lnTo>
                    <a:lnTo>
                      <a:pt x="240" y="5740"/>
                    </a:lnTo>
                    <a:lnTo>
                      <a:pt x="266" y="5917"/>
                    </a:lnTo>
                    <a:lnTo>
                      <a:pt x="303" y="6094"/>
                    </a:lnTo>
                    <a:lnTo>
                      <a:pt x="379" y="6284"/>
                    </a:lnTo>
                    <a:lnTo>
                      <a:pt x="480" y="6486"/>
                    </a:lnTo>
                    <a:lnTo>
                      <a:pt x="619" y="6676"/>
                    </a:lnTo>
                    <a:lnTo>
                      <a:pt x="695" y="6777"/>
                    </a:lnTo>
                    <a:lnTo>
                      <a:pt x="796" y="6878"/>
                    </a:lnTo>
                    <a:lnTo>
                      <a:pt x="898" y="6979"/>
                    </a:lnTo>
                    <a:lnTo>
                      <a:pt x="1011" y="7081"/>
                    </a:lnTo>
                    <a:lnTo>
                      <a:pt x="1125" y="7169"/>
                    </a:lnTo>
                    <a:lnTo>
                      <a:pt x="1264" y="7270"/>
                    </a:lnTo>
                    <a:lnTo>
                      <a:pt x="1555" y="7447"/>
                    </a:lnTo>
                    <a:lnTo>
                      <a:pt x="1846" y="7599"/>
                    </a:lnTo>
                    <a:lnTo>
                      <a:pt x="2137" y="7738"/>
                    </a:lnTo>
                    <a:lnTo>
                      <a:pt x="2427" y="7839"/>
                    </a:lnTo>
                    <a:lnTo>
                      <a:pt x="2706" y="7928"/>
                    </a:lnTo>
                    <a:lnTo>
                      <a:pt x="2971" y="7991"/>
                    </a:lnTo>
                    <a:lnTo>
                      <a:pt x="3236" y="8041"/>
                    </a:lnTo>
                    <a:lnTo>
                      <a:pt x="3477" y="8079"/>
                    </a:lnTo>
                    <a:lnTo>
                      <a:pt x="3704" y="8105"/>
                    </a:lnTo>
                    <a:lnTo>
                      <a:pt x="3907" y="8130"/>
                    </a:lnTo>
                    <a:lnTo>
                      <a:pt x="4248" y="8142"/>
                    </a:lnTo>
                    <a:lnTo>
                      <a:pt x="4475" y="8130"/>
                    </a:lnTo>
                    <a:lnTo>
                      <a:pt x="4551" y="8130"/>
                    </a:lnTo>
                    <a:lnTo>
                      <a:pt x="4008" y="6638"/>
                    </a:lnTo>
                    <a:lnTo>
                      <a:pt x="4261" y="6613"/>
                    </a:lnTo>
                    <a:lnTo>
                      <a:pt x="4501" y="6562"/>
                    </a:lnTo>
                    <a:lnTo>
                      <a:pt x="4615" y="6524"/>
                    </a:lnTo>
                    <a:lnTo>
                      <a:pt x="4716" y="6474"/>
                    </a:lnTo>
                    <a:lnTo>
                      <a:pt x="4817" y="6436"/>
                    </a:lnTo>
                    <a:lnTo>
                      <a:pt x="4905" y="6373"/>
                    </a:lnTo>
                    <a:lnTo>
                      <a:pt x="4981" y="6322"/>
                    </a:lnTo>
                    <a:lnTo>
                      <a:pt x="5044" y="6259"/>
                    </a:lnTo>
                    <a:lnTo>
                      <a:pt x="5095" y="6183"/>
                    </a:lnTo>
                    <a:lnTo>
                      <a:pt x="5133" y="6107"/>
                    </a:lnTo>
                    <a:lnTo>
                      <a:pt x="5158" y="6031"/>
                    </a:lnTo>
                    <a:lnTo>
                      <a:pt x="5171" y="5955"/>
                    </a:lnTo>
                    <a:lnTo>
                      <a:pt x="5158" y="5867"/>
                    </a:lnTo>
                    <a:lnTo>
                      <a:pt x="5120" y="5778"/>
                    </a:lnTo>
                    <a:lnTo>
                      <a:pt x="5070" y="5677"/>
                    </a:lnTo>
                    <a:lnTo>
                      <a:pt x="4994" y="5589"/>
                    </a:lnTo>
                    <a:lnTo>
                      <a:pt x="4905" y="5513"/>
                    </a:lnTo>
                    <a:lnTo>
                      <a:pt x="4804" y="5450"/>
                    </a:lnTo>
                    <a:lnTo>
                      <a:pt x="4690" y="5386"/>
                    </a:lnTo>
                    <a:lnTo>
                      <a:pt x="4577" y="5336"/>
                    </a:lnTo>
                    <a:lnTo>
                      <a:pt x="4336" y="5260"/>
                    </a:lnTo>
                    <a:lnTo>
                      <a:pt x="4109" y="5209"/>
                    </a:lnTo>
                    <a:lnTo>
                      <a:pt x="3907" y="5184"/>
                    </a:lnTo>
                    <a:lnTo>
                      <a:pt x="3730" y="5159"/>
                    </a:lnTo>
                    <a:lnTo>
                      <a:pt x="3730" y="5159"/>
                    </a:lnTo>
                    <a:lnTo>
                      <a:pt x="3957" y="5172"/>
                    </a:lnTo>
                    <a:lnTo>
                      <a:pt x="4185" y="5172"/>
                    </a:lnTo>
                    <a:lnTo>
                      <a:pt x="4463" y="5146"/>
                    </a:lnTo>
                    <a:lnTo>
                      <a:pt x="4602" y="5134"/>
                    </a:lnTo>
                    <a:lnTo>
                      <a:pt x="4741" y="5108"/>
                    </a:lnTo>
                    <a:lnTo>
                      <a:pt x="4867" y="5070"/>
                    </a:lnTo>
                    <a:lnTo>
                      <a:pt x="4994" y="5020"/>
                    </a:lnTo>
                    <a:lnTo>
                      <a:pt x="5108" y="4969"/>
                    </a:lnTo>
                    <a:lnTo>
                      <a:pt x="5196" y="4893"/>
                    </a:lnTo>
                    <a:lnTo>
                      <a:pt x="5272" y="4818"/>
                    </a:lnTo>
                    <a:lnTo>
                      <a:pt x="5297" y="4767"/>
                    </a:lnTo>
                    <a:lnTo>
                      <a:pt x="5323" y="4716"/>
                    </a:lnTo>
                    <a:lnTo>
                      <a:pt x="5348" y="4615"/>
                    </a:lnTo>
                    <a:lnTo>
                      <a:pt x="5360" y="4514"/>
                    </a:lnTo>
                    <a:lnTo>
                      <a:pt x="5360" y="4426"/>
                    </a:lnTo>
                    <a:lnTo>
                      <a:pt x="5348" y="4350"/>
                    </a:lnTo>
                    <a:lnTo>
                      <a:pt x="5335" y="4274"/>
                    </a:lnTo>
                    <a:lnTo>
                      <a:pt x="5310" y="4198"/>
                    </a:lnTo>
                    <a:lnTo>
                      <a:pt x="5234" y="4084"/>
                    </a:lnTo>
                    <a:lnTo>
                      <a:pt x="5158" y="3983"/>
                    </a:lnTo>
                    <a:lnTo>
                      <a:pt x="5095" y="3907"/>
                    </a:lnTo>
                    <a:lnTo>
                      <a:pt x="5019" y="3857"/>
                    </a:lnTo>
                    <a:lnTo>
                      <a:pt x="5133" y="3844"/>
                    </a:lnTo>
                    <a:lnTo>
                      <a:pt x="5234" y="3831"/>
                    </a:lnTo>
                    <a:lnTo>
                      <a:pt x="5335" y="3793"/>
                    </a:lnTo>
                    <a:lnTo>
                      <a:pt x="5411" y="3743"/>
                    </a:lnTo>
                    <a:lnTo>
                      <a:pt x="5487" y="3680"/>
                    </a:lnTo>
                    <a:lnTo>
                      <a:pt x="5550" y="3616"/>
                    </a:lnTo>
                    <a:lnTo>
                      <a:pt x="5601" y="3541"/>
                    </a:lnTo>
                    <a:lnTo>
                      <a:pt x="5639" y="3452"/>
                    </a:lnTo>
                    <a:lnTo>
                      <a:pt x="5651" y="3364"/>
                    </a:lnTo>
                    <a:lnTo>
                      <a:pt x="5651" y="3275"/>
                    </a:lnTo>
                    <a:lnTo>
                      <a:pt x="5639" y="3174"/>
                    </a:lnTo>
                    <a:lnTo>
                      <a:pt x="5601" y="3085"/>
                    </a:lnTo>
                    <a:lnTo>
                      <a:pt x="5537" y="2997"/>
                    </a:lnTo>
                    <a:lnTo>
                      <a:pt x="5449" y="2896"/>
                    </a:lnTo>
                    <a:lnTo>
                      <a:pt x="5348" y="2807"/>
                    </a:lnTo>
                    <a:lnTo>
                      <a:pt x="5209" y="2731"/>
                    </a:lnTo>
                    <a:lnTo>
                      <a:pt x="5044" y="2656"/>
                    </a:lnTo>
                    <a:lnTo>
                      <a:pt x="4855" y="2592"/>
                    </a:lnTo>
                    <a:lnTo>
                      <a:pt x="4652" y="2542"/>
                    </a:lnTo>
                    <a:lnTo>
                      <a:pt x="4438" y="2491"/>
                    </a:lnTo>
                    <a:lnTo>
                      <a:pt x="4210" y="2453"/>
                    </a:lnTo>
                    <a:lnTo>
                      <a:pt x="3982" y="2428"/>
                    </a:lnTo>
                    <a:lnTo>
                      <a:pt x="3527" y="2403"/>
                    </a:lnTo>
                    <a:lnTo>
                      <a:pt x="3110" y="2390"/>
                    </a:lnTo>
                    <a:lnTo>
                      <a:pt x="2453" y="2390"/>
                    </a:lnTo>
                    <a:lnTo>
                      <a:pt x="2326" y="2061"/>
                    </a:lnTo>
                    <a:lnTo>
                      <a:pt x="2883" y="2061"/>
                    </a:lnTo>
                    <a:lnTo>
                      <a:pt x="3325" y="2099"/>
                    </a:lnTo>
                    <a:lnTo>
                      <a:pt x="3578" y="2125"/>
                    </a:lnTo>
                    <a:lnTo>
                      <a:pt x="3856" y="2150"/>
                    </a:lnTo>
                    <a:lnTo>
                      <a:pt x="4020" y="2175"/>
                    </a:lnTo>
                    <a:lnTo>
                      <a:pt x="4185" y="2175"/>
                    </a:lnTo>
                    <a:lnTo>
                      <a:pt x="4349" y="2163"/>
                    </a:lnTo>
                    <a:lnTo>
                      <a:pt x="4513" y="2137"/>
                    </a:lnTo>
                    <a:lnTo>
                      <a:pt x="4665" y="2087"/>
                    </a:lnTo>
                    <a:lnTo>
                      <a:pt x="4804" y="2036"/>
                    </a:lnTo>
                    <a:lnTo>
                      <a:pt x="4931" y="1973"/>
                    </a:lnTo>
                    <a:lnTo>
                      <a:pt x="5044" y="1884"/>
                    </a:lnTo>
                    <a:lnTo>
                      <a:pt x="5120" y="1796"/>
                    </a:lnTo>
                    <a:lnTo>
                      <a:pt x="5158" y="1745"/>
                    </a:lnTo>
                    <a:lnTo>
                      <a:pt x="5183" y="1695"/>
                    </a:lnTo>
                    <a:lnTo>
                      <a:pt x="5196" y="1632"/>
                    </a:lnTo>
                    <a:lnTo>
                      <a:pt x="5209" y="1568"/>
                    </a:lnTo>
                    <a:lnTo>
                      <a:pt x="5209" y="1518"/>
                    </a:lnTo>
                    <a:lnTo>
                      <a:pt x="5196" y="1442"/>
                    </a:lnTo>
                    <a:lnTo>
                      <a:pt x="5183" y="1379"/>
                    </a:lnTo>
                    <a:lnTo>
                      <a:pt x="5158" y="1303"/>
                    </a:lnTo>
                    <a:lnTo>
                      <a:pt x="5108" y="1240"/>
                    </a:lnTo>
                    <a:lnTo>
                      <a:pt x="5070" y="1164"/>
                    </a:lnTo>
                    <a:lnTo>
                      <a:pt x="5006" y="1075"/>
                    </a:lnTo>
                    <a:lnTo>
                      <a:pt x="4931" y="999"/>
                    </a:lnTo>
                    <a:lnTo>
                      <a:pt x="4754" y="835"/>
                    </a:lnTo>
                    <a:lnTo>
                      <a:pt x="4640" y="747"/>
                    </a:lnTo>
                    <a:lnTo>
                      <a:pt x="4526" y="671"/>
                    </a:lnTo>
                    <a:lnTo>
                      <a:pt x="4286" y="532"/>
                    </a:lnTo>
                    <a:lnTo>
                      <a:pt x="4033" y="405"/>
                    </a:lnTo>
                    <a:lnTo>
                      <a:pt x="3767" y="317"/>
                    </a:lnTo>
                    <a:lnTo>
                      <a:pt x="3502" y="241"/>
                    </a:lnTo>
                    <a:lnTo>
                      <a:pt x="3224" y="178"/>
                    </a:lnTo>
                    <a:lnTo>
                      <a:pt x="2958" y="127"/>
                    </a:lnTo>
                    <a:lnTo>
                      <a:pt x="2693" y="89"/>
                    </a:lnTo>
                    <a:lnTo>
                      <a:pt x="2453" y="64"/>
                    </a:lnTo>
                    <a:lnTo>
                      <a:pt x="2225" y="51"/>
                    </a:lnTo>
                    <a:lnTo>
                      <a:pt x="1833" y="39"/>
                    </a:lnTo>
                    <a:lnTo>
                      <a:pt x="1580" y="39"/>
                    </a:lnTo>
                    <a:lnTo>
                      <a:pt x="1479" y="51"/>
                    </a:lnTo>
                    <a:lnTo>
                      <a:pt x="1441" y="39"/>
                    </a:lnTo>
                    <a:lnTo>
                      <a:pt x="1327" y="13"/>
                    </a:lnTo>
                    <a:lnTo>
                      <a:pt x="1163" y="1"/>
                    </a:lnTo>
                    <a:close/>
                  </a:path>
                </a:pathLst>
              </a:custGeom>
              <a:solidFill>
                <a:srgbClr val="BF5E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85;p16"/>
              <p:cNvSpPr/>
              <p:nvPr/>
            </p:nvSpPr>
            <p:spPr>
              <a:xfrm>
                <a:off x="1625200" y="4389300"/>
                <a:ext cx="81250" cy="10875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43503" extrusionOk="0">
                    <a:moveTo>
                      <a:pt x="0" y="0"/>
                    </a:moveTo>
                    <a:lnTo>
                      <a:pt x="0" y="43503"/>
                    </a:lnTo>
                    <a:lnTo>
                      <a:pt x="3249" y="43503"/>
                    </a:lnTo>
                    <a:lnTo>
                      <a:pt x="32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86;p16"/>
              <p:cNvSpPr/>
              <p:nvPr/>
            </p:nvSpPr>
            <p:spPr>
              <a:xfrm>
                <a:off x="1224125" y="4187650"/>
                <a:ext cx="869825" cy="262025"/>
              </a:xfrm>
              <a:custGeom>
                <a:avLst/>
                <a:gdLst/>
                <a:ahLst/>
                <a:cxnLst/>
                <a:rect l="l" t="t" r="r" b="b"/>
                <a:pathLst>
                  <a:path w="34793" h="10481" extrusionOk="0">
                    <a:moveTo>
                      <a:pt x="3262" y="0"/>
                    </a:moveTo>
                    <a:lnTo>
                      <a:pt x="3097" y="13"/>
                    </a:lnTo>
                    <a:lnTo>
                      <a:pt x="2933" y="25"/>
                    </a:lnTo>
                    <a:lnTo>
                      <a:pt x="2769" y="38"/>
                    </a:lnTo>
                    <a:lnTo>
                      <a:pt x="2604" y="76"/>
                    </a:lnTo>
                    <a:lnTo>
                      <a:pt x="2453" y="114"/>
                    </a:lnTo>
                    <a:lnTo>
                      <a:pt x="2288" y="152"/>
                    </a:lnTo>
                    <a:lnTo>
                      <a:pt x="2137" y="202"/>
                    </a:lnTo>
                    <a:lnTo>
                      <a:pt x="1998" y="266"/>
                    </a:lnTo>
                    <a:lnTo>
                      <a:pt x="1846" y="329"/>
                    </a:lnTo>
                    <a:lnTo>
                      <a:pt x="1707" y="405"/>
                    </a:lnTo>
                    <a:lnTo>
                      <a:pt x="1568" y="481"/>
                    </a:lnTo>
                    <a:lnTo>
                      <a:pt x="1441" y="556"/>
                    </a:lnTo>
                    <a:lnTo>
                      <a:pt x="1188" y="746"/>
                    </a:lnTo>
                    <a:lnTo>
                      <a:pt x="961" y="961"/>
                    </a:lnTo>
                    <a:lnTo>
                      <a:pt x="746" y="1189"/>
                    </a:lnTo>
                    <a:lnTo>
                      <a:pt x="556" y="1441"/>
                    </a:lnTo>
                    <a:lnTo>
                      <a:pt x="468" y="1580"/>
                    </a:lnTo>
                    <a:lnTo>
                      <a:pt x="392" y="1719"/>
                    </a:lnTo>
                    <a:lnTo>
                      <a:pt x="316" y="1859"/>
                    </a:lnTo>
                    <a:lnTo>
                      <a:pt x="253" y="1998"/>
                    </a:lnTo>
                    <a:lnTo>
                      <a:pt x="202" y="2149"/>
                    </a:lnTo>
                    <a:lnTo>
                      <a:pt x="152" y="2301"/>
                    </a:lnTo>
                    <a:lnTo>
                      <a:pt x="101" y="2453"/>
                    </a:lnTo>
                    <a:lnTo>
                      <a:pt x="63" y="2617"/>
                    </a:lnTo>
                    <a:lnTo>
                      <a:pt x="38" y="2769"/>
                    </a:lnTo>
                    <a:lnTo>
                      <a:pt x="13" y="2933"/>
                    </a:lnTo>
                    <a:lnTo>
                      <a:pt x="0" y="3098"/>
                    </a:lnTo>
                    <a:lnTo>
                      <a:pt x="0" y="3275"/>
                    </a:lnTo>
                    <a:lnTo>
                      <a:pt x="0" y="7219"/>
                    </a:lnTo>
                    <a:lnTo>
                      <a:pt x="0" y="7383"/>
                    </a:lnTo>
                    <a:lnTo>
                      <a:pt x="13" y="7548"/>
                    </a:lnTo>
                    <a:lnTo>
                      <a:pt x="38" y="7712"/>
                    </a:lnTo>
                    <a:lnTo>
                      <a:pt x="63" y="7876"/>
                    </a:lnTo>
                    <a:lnTo>
                      <a:pt x="101" y="8028"/>
                    </a:lnTo>
                    <a:lnTo>
                      <a:pt x="152" y="8180"/>
                    </a:lnTo>
                    <a:lnTo>
                      <a:pt x="202" y="8332"/>
                    </a:lnTo>
                    <a:lnTo>
                      <a:pt x="253" y="8483"/>
                    </a:lnTo>
                    <a:lnTo>
                      <a:pt x="316" y="8635"/>
                    </a:lnTo>
                    <a:lnTo>
                      <a:pt x="392" y="8774"/>
                    </a:lnTo>
                    <a:lnTo>
                      <a:pt x="468" y="8913"/>
                    </a:lnTo>
                    <a:lnTo>
                      <a:pt x="556" y="9040"/>
                    </a:lnTo>
                    <a:lnTo>
                      <a:pt x="746" y="9292"/>
                    </a:lnTo>
                    <a:lnTo>
                      <a:pt x="961" y="9520"/>
                    </a:lnTo>
                    <a:lnTo>
                      <a:pt x="1188" y="9735"/>
                    </a:lnTo>
                    <a:lnTo>
                      <a:pt x="1441" y="9925"/>
                    </a:lnTo>
                    <a:lnTo>
                      <a:pt x="1568" y="10000"/>
                    </a:lnTo>
                    <a:lnTo>
                      <a:pt x="1707" y="10089"/>
                    </a:lnTo>
                    <a:lnTo>
                      <a:pt x="1846" y="10152"/>
                    </a:lnTo>
                    <a:lnTo>
                      <a:pt x="1998" y="10228"/>
                    </a:lnTo>
                    <a:lnTo>
                      <a:pt x="2137" y="10278"/>
                    </a:lnTo>
                    <a:lnTo>
                      <a:pt x="2288" y="10329"/>
                    </a:lnTo>
                    <a:lnTo>
                      <a:pt x="2453" y="10380"/>
                    </a:lnTo>
                    <a:lnTo>
                      <a:pt x="2604" y="10418"/>
                    </a:lnTo>
                    <a:lnTo>
                      <a:pt x="2769" y="10443"/>
                    </a:lnTo>
                    <a:lnTo>
                      <a:pt x="2933" y="10468"/>
                    </a:lnTo>
                    <a:lnTo>
                      <a:pt x="3097" y="10481"/>
                    </a:lnTo>
                    <a:lnTo>
                      <a:pt x="31695" y="10481"/>
                    </a:lnTo>
                    <a:lnTo>
                      <a:pt x="31859" y="10468"/>
                    </a:lnTo>
                    <a:lnTo>
                      <a:pt x="32023" y="10443"/>
                    </a:lnTo>
                    <a:lnTo>
                      <a:pt x="32175" y="10418"/>
                    </a:lnTo>
                    <a:lnTo>
                      <a:pt x="32339" y="10380"/>
                    </a:lnTo>
                    <a:lnTo>
                      <a:pt x="32491" y="10329"/>
                    </a:lnTo>
                    <a:lnTo>
                      <a:pt x="32643" y="10278"/>
                    </a:lnTo>
                    <a:lnTo>
                      <a:pt x="32795" y="10228"/>
                    </a:lnTo>
                    <a:lnTo>
                      <a:pt x="32934" y="10152"/>
                    </a:lnTo>
                    <a:lnTo>
                      <a:pt x="33073" y="10089"/>
                    </a:lnTo>
                    <a:lnTo>
                      <a:pt x="33212" y="10000"/>
                    </a:lnTo>
                    <a:lnTo>
                      <a:pt x="33351" y="9925"/>
                    </a:lnTo>
                    <a:lnTo>
                      <a:pt x="33604" y="9735"/>
                    </a:lnTo>
                    <a:lnTo>
                      <a:pt x="33831" y="9520"/>
                    </a:lnTo>
                    <a:lnTo>
                      <a:pt x="34046" y="9292"/>
                    </a:lnTo>
                    <a:lnTo>
                      <a:pt x="34236" y="9040"/>
                    </a:lnTo>
                    <a:lnTo>
                      <a:pt x="34312" y="8913"/>
                    </a:lnTo>
                    <a:lnTo>
                      <a:pt x="34388" y="8774"/>
                    </a:lnTo>
                    <a:lnTo>
                      <a:pt x="34463" y="8635"/>
                    </a:lnTo>
                    <a:lnTo>
                      <a:pt x="34527" y="8483"/>
                    </a:lnTo>
                    <a:lnTo>
                      <a:pt x="34590" y="8332"/>
                    </a:lnTo>
                    <a:lnTo>
                      <a:pt x="34640" y="8180"/>
                    </a:lnTo>
                    <a:lnTo>
                      <a:pt x="34691" y="8028"/>
                    </a:lnTo>
                    <a:lnTo>
                      <a:pt x="34716" y="7876"/>
                    </a:lnTo>
                    <a:lnTo>
                      <a:pt x="34754" y="7712"/>
                    </a:lnTo>
                    <a:lnTo>
                      <a:pt x="34767" y="7548"/>
                    </a:lnTo>
                    <a:lnTo>
                      <a:pt x="34779" y="7383"/>
                    </a:lnTo>
                    <a:lnTo>
                      <a:pt x="34792" y="7219"/>
                    </a:lnTo>
                    <a:lnTo>
                      <a:pt x="34792" y="3275"/>
                    </a:lnTo>
                    <a:lnTo>
                      <a:pt x="34779" y="3098"/>
                    </a:lnTo>
                    <a:lnTo>
                      <a:pt x="34767" y="2933"/>
                    </a:lnTo>
                    <a:lnTo>
                      <a:pt x="34754" y="2769"/>
                    </a:lnTo>
                    <a:lnTo>
                      <a:pt x="34716" y="2617"/>
                    </a:lnTo>
                    <a:lnTo>
                      <a:pt x="34691" y="2453"/>
                    </a:lnTo>
                    <a:lnTo>
                      <a:pt x="34640" y="2301"/>
                    </a:lnTo>
                    <a:lnTo>
                      <a:pt x="34590" y="2149"/>
                    </a:lnTo>
                    <a:lnTo>
                      <a:pt x="34527" y="1998"/>
                    </a:lnTo>
                    <a:lnTo>
                      <a:pt x="34463" y="1859"/>
                    </a:lnTo>
                    <a:lnTo>
                      <a:pt x="34388" y="1719"/>
                    </a:lnTo>
                    <a:lnTo>
                      <a:pt x="34312" y="1580"/>
                    </a:lnTo>
                    <a:lnTo>
                      <a:pt x="34236" y="1441"/>
                    </a:lnTo>
                    <a:lnTo>
                      <a:pt x="34046" y="1189"/>
                    </a:lnTo>
                    <a:lnTo>
                      <a:pt x="33831" y="961"/>
                    </a:lnTo>
                    <a:lnTo>
                      <a:pt x="33604" y="746"/>
                    </a:lnTo>
                    <a:lnTo>
                      <a:pt x="33351" y="556"/>
                    </a:lnTo>
                    <a:lnTo>
                      <a:pt x="33212" y="481"/>
                    </a:lnTo>
                    <a:lnTo>
                      <a:pt x="33073" y="405"/>
                    </a:lnTo>
                    <a:lnTo>
                      <a:pt x="32934" y="329"/>
                    </a:lnTo>
                    <a:lnTo>
                      <a:pt x="32795" y="266"/>
                    </a:lnTo>
                    <a:lnTo>
                      <a:pt x="32643" y="202"/>
                    </a:lnTo>
                    <a:lnTo>
                      <a:pt x="32491" y="152"/>
                    </a:lnTo>
                    <a:lnTo>
                      <a:pt x="32339" y="114"/>
                    </a:lnTo>
                    <a:lnTo>
                      <a:pt x="32175" y="76"/>
                    </a:lnTo>
                    <a:lnTo>
                      <a:pt x="32023" y="38"/>
                    </a:lnTo>
                    <a:lnTo>
                      <a:pt x="31859" y="25"/>
                    </a:lnTo>
                    <a:lnTo>
                      <a:pt x="31695" y="13"/>
                    </a:lnTo>
                    <a:lnTo>
                      <a:pt x="31518" y="0"/>
                    </a:ln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87;p16"/>
              <p:cNvSpPr/>
              <p:nvPr/>
            </p:nvSpPr>
            <p:spPr>
              <a:xfrm>
                <a:off x="1673875" y="2937925"/>
                <a:ext cx="690625" cy="94062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37625" extrusionOk="0">
                    <a:moveTo>
                      <a:pt x="2946" y="1"/>
                    </a:moveTo>
                    <a:lnTo>
                      <a:pt x="2744" y="13"/>
                    </a:lnTo>
                    <a:lnTo>
                      <a:pt x="2541" y="38"/>
                    </a:lnTo>
                    <a:lnTo>
                      <a:pt x="2339" y="64"/>
                    </a:lnTo>
                    <a:lnTo>
                      <a:pt x="2149" y="114"/>
                    </a:lnTo>
                    <a:lnTo>
                      <a:pt x="1947" y="178"/>
                    </a:lnTo>
                    <a:lnTo>
                      <a:pt x="1758" y="253"/>
                    </a:lnTo>
                    <a:lnTo>
                      <a:pt x="1581" y="355"/>
                    </a:lnTo>
                    <a:lnTo>
                      <a:pt x="1391" y="456"/>
                    </a:lnTo>
                    <a:lnTo>
                      <a:pt x="1214" y="569"/>
                    </a:lnTo>
                    <a:lnTo>
                      <a:pt x="1037" y="709"/>
                    </a:lnTo>
                    <a:lnTo>
                      <a:pt x="873" y="848"/>
                    </a:lnTo>
                    <a:lnTo>
                      <a:pt x="708" y="999"/>
                    </a:lnTo>
                    <a:lnTo>
                      <a:pt x="557" y="1176"/>
                    </a:lnTo>
                    <a:lnTo>
                      <a:pt x="405" y="1353"/>
                    </a:lnTo>
                    <a:lnTo>
                      <a:pt x="266" y="1556"/>
                    </a:lnTo>
                    <a:lnTo>
                      <a:pt x="127" y="1758"/>
                    </a:lnTo>
                    <a:lnTo>
                      <a:pt x="0" y="1973"/>
                    </a:lnTo>
                    <a:lnTo>
                      <a:pt x="63" y="6183"/>
                    </a:lnTo>
                    <a:lnTo>
                      <a:pt x="152" y="10519"/>
                    </a:lnTo>
                    <a:lnTo>
                      <a:pt x="253" y="15551"/>
                    </a:lnTo>
                    <a:lnTo>
                      <a:pt x="380" y="20646"/>
                    </a:lnTo>
                    <a:lnTo>
                      <a:pt x="443" y="23023"/>
                    </a:lnTo>
                    <a:lnTo>
                      <a:pt x="506" y="25197"/>
                    </a:lnTo>
                    <a:lnTo>
                      <a:pt x="569" y="27093"/>
                    </a:lnTo>
                    <a:lnTo>
                      <a:pt x="645" y="28623"/>
                    </a:lnTo>
                    <a:lnTo>
                      <a:pt x="708" y="29710"/>
                    </a:lnTo>
                    <a:lnTo>
                      <a:pt x="734" y="30064"/>
                    </a:lnTo>
                    <a:lnTo>
                      <a:pt x="771" y="30279"/>
                    </a:lnTo>
                    <a:lnTo>
                      <a:pt x="809" y="30355"/>
                    </a:lnTo>
                    <a:lnTo>
                      <a:pt x="873" y="30444"/>
                    </a:lnTo>
                    <a:lnTo>
                      <a:pt x="961" y="30520"/>
                    </a:lnTo>
                    <a:lnTo>
                      <a:pt x="1088" y="30621"/>
                    </a:lnTo>
                    <a:lnTo>
                      <a:pt x="1239" y="30722"/>
                    </a:lnTo>
                    <a:lnTo>
                      <a:pt x="1416" y="30823"/>
                    </a:lnTo>
                    <a:lnTo>
                      <a:pt x="1859" y="31038"/>
                    </a:lnTo>
                    <a:lnTo>
                      <a:pt x="2390" y="31278"/>
                    </a:lnTo>
                    <a:lnTo>
                      <a:pt x="3009" y="31531"/>
                    </a:lnTo>
                    <a:lnTo>
                      <a:pt x="3717" y="31797"/>
                    </a:lnTo>
                    <a:lnTo>
                      <a:pt x="4488" y="32087"/>
                    </a:lnTo>
                    <a:lnTo>
                      <a:pt x="5323" y="32378"/>
                    </a:lnTo>
                    <a:lnTo>
                      <a:pt x="6220" y="32669"/>
                    </a:lnTo>
                    <a:lnTo>
                      <a:pt x="7169" y="32972"/>
                    </a:lnTo>
                    <a:lnTo>
                      <a:pt x="8155" y="33288"/>
                    </a:lnTo>
                    <a:lnTo>
                      <a:pt x="10215" y="33908"/>
                    </a:lnTo>
                    <a:lnTo>
                      <a:pt x="12327" y="34540"/>
                    </a:lnTo>
                    <a:lnTo>
                      <a:pt x="14438" y="35134"/>
                    </a:lnTo>
                    <a:lnTo>
                      <a:pt x="16486" y="35703"/>
                    </a:lnTo>
                    <a:lnTo>
                      <a:pt x="18395" y="36234"/>
                    </a:lnTo>
                    <a:lnTo>
                      <a:pt x="20102" y="36689"/>
                    </a:lnTo>
                    <a:lnTo>
                      <a:pt x="22656" y="37372"/>
                    </a:lnTo>
                    <a:lnTo>
                      <a:pt x="23629" y="37625"/>
                    </a:lnTo>
                    <a:lnTo>
                      <a:pt x="27624" y="32467"/>
                    </a:lnTo>
                    <a:lnTo>
                      <a:pt x="8698" y="25450"/>
                    </a:lnTo>
                    <a:lnTo>
                      <a:pt x="8673" y="24527"/>
                    </a:lnTo>
                    <a:lnTo>
                      <a:pt x="8585" y="22100"/>
                    </a:lnTo>
                    <a:lnTo>
                      <a:pt x="8521" y="20456"/>
                    </a:lnTo>
                    <a:lnTo>
                      <a:pt x="8433" y="18610"/>
                    </a:lnTo>
                    <a:lnTo>
                      <a:pt x="8319" y="16613"/>
                    </a:lnTo>
                    <a:lnTo>
                      <a:pt x="8180" y="14527"/>
                    </a:lnTo>
                    <a:lnTo>
                      <a:pt x="8028" y="12415"/>
                    </a:lnTo>
                    <a:lnTo>
                      <a:pt x="7940" y="11366"/>
                    </a:lnTo>
                    <a:lnTo>
                      <a:pt x="7839" y="10329"/>
                    </a:lnTo>
                    <a:lnTo>
                      <a:pt x="7737" y="9318"/>
                    </a:lnTo>
                    <a:lnTo>
                      <a:pt x="7624" y="8345"/>
                    </a:lnTo>
                    <a:lnTo>
                      <a:pt x="7510" y="7396"/>
                    </a:lnTo>
                    <a:lnTo>
                      <a:pt x="7383" y="6499"/>
                    </a:lnTo>
                    <a:lnTo>
                      <a:pt x="7244" y="5639"/>
                    </a:lnTo>
                    <a:lnTo>
                      <a:pt x="7105" y="4855"/>
                    </a:lnTo>
                    <a:lnTo>
                      <a:pt x="6954" y="4122"/>
                    </a:lnTo>
                    <a:lnTo>
                      <a:pt x="6802" y="3465"/>
                    </a:lnTo>
                    <a:lnTo>
                      <a:pt x="6713" y="3174"/>
                    </a:lnTo>
                    <a:lnTo>
                      <a:pt x="6625" y="2896"/>
                    </a:lnTo>
                    <a:lnTo>
                      <a:pt x="6549" y="2643"/>
                    </a:lnTo>
                    <a:lnTo>
                      <a:pt x="6448" y="2415"/>
                    </a:lnTo>
                    <a:lnTo>
                      <a:pt x="6359" y="2200"/>
                    </a:lnTo>
                    <a:lnTo>
                      <a:pt x="6271" y="2023"/>
                    </a:lnTo>
                    <a:lnTo>
                      <a:pt x="6170" y="1859"/>
                    </a:lnTo>
                    <a:lnTo>
                      <a:pt x="6069" y="1733"/>
                    </a:lnTo>
                    <a:lnTo>
                      <a:pt x="5879" y="1505"/>
                    </a:lnTo>
                    <a:lnTo>
                      <a:pt x="5664" y="1290"/>
                    </a:lnTo>
                    <a:lnTo>
                      <a:pt x="5462" y="1100"/>
                    </a:lnTo>
                    <a:lnTo>
                      <a:pt x="5260" y="923"/>
                    </a:lnTo>
                    <a:lnTo>
                      <a:pt x="5045" y="759"/>
                    </a:lnTo>
                    <a:lnTo>
                      <a:pt x="4842" y="620"/>
                    </a:lnTo>
                    <a:lnTo>
                      <a:pt x="4627" y="494"/>
                    </a:lnTo>
                    <a:lnTo>
                      <a:pt x="4412" y="380"/>
                    </a:lnTo>
                    <a:lnTo>
                      <a:pt x="4210" y="279"/>
                    </a:lnTo>
                    <a:lnTo>
                      <a:pt x="3995" y="190"/>
                    </a:lnTo>
                    <a:lnTo>
                      <a:pt x="3780" y="127"/>
                    </a:lnTo>
                    <a:lnTo>
                      <a:pt x="3565" y="76"/>
                    </a:lnTo>
                    <a:lnTo>
                      <a:pt x="3363" y="38"/>
                    </a:lnTo>
                    <a:lnTo>
                      <a:pt x="3148" y="13"/>
                    </a:lnTo>
                    <a:lnTo>
                      <a:pt x="2946" y="1"/>
                    </a:lnTo>
                    <a:close/>
                  </a:path>
                </a:pathLst>
              </a:custGeom>
              <a:solidFill>
                <a:srgbClr val="000000">
                  <a:lumMod val="50000"/>
                  <a:lumOff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88;p16"/>
              <p:cNvSpPr/>
              <p:nvPr/>
            </p:nvSpPr>
            <p:spPr>
              <a:xfrm>
                <a:off x="2371425" y="5160175"/>
                <a:ext cx="279725" cy="165950"/>
              </a:xfrm>
              <a:custGeom>
                <a:avLst/>
                <a:gdLst/>
                <a:ahLst/>
                <a:cxnLst/>
                <a:rect l="l" t="t" r="r" b="b"/>
                <a:pathLst>
                  <a:path w="11189" h="6638" extrusionOk="0">
                    <a:moveTo>
                      <a:pt x="3464" y="0"/>
                    </a:moveTo>
                    <a:lnTo>
                      <a:pt x="3060" y="25"/>
                    </a:lnTo>
                    <a:lnTo>
                      <a:pt x="2668" y="76"/>
                    </a:lnTo>
                    <a:lnTo>
                      <a:pt x="2289" y="139"/>
                    </a:lnTo>
                    <a:lnTo>
                      <a:pt x="1935" y="215"/>
                    </a:lnTo>
                    <a:lnTo>
                      <a:pt x="1606" y="278"/>
                    </a:lnTo>
                    <a:lnTo>
                      <a:pt x="1328" y="354"/>
                    </a:lnTo>
                    <a:lnTo>
                      <a:pt x="923" y="481"/>
                    </a:lnTo>
                    <a:lnTo>
                      <a:pt x="771" y="519"/>
                    </a:lnTo>
                    <a:lnTo>
                      <a:pt x="0" y="5222"/>
                    </a:lnTo>
                    <a:lnTo>
                      <a:pt x="291" y="5259"/>
                    </a:lnTo>
                    <a:lnTo>
                      <a:pt x="620" y="5310"/>
                    </a:lnTo>
                    <a:lnTo>
                      <a:pt x="1037" y="5373"/>
                    </a:lnTo>
                    <a:lnTo>
                      <a:pt x="1530" y="5487"/>
                    </a:lnTo>
                    <a:lnTo>
                      <a:pt x="2061" y="5613"/>
                    </a:lnTo>
                    <a:lnTo>
                      <a:pt x="2326" y="5689"/>
                    </a:lnTo>
                    <a:lnTo>
                      <a:pt x="2605" y="5778"/>
                    </a:lnTo>
                    <a:lnTo>
                      <a:pt x="2883" y="5879"/>
                    </a:lnTo>
                    <a:lnTo>
                      <a:pt x="3161" y="5993"/>
                    </a:lnTo>
                    <a:lnTo>
                      <a:pt x="3313" y="6043"/>
                    </a:lnTo>
                    <a:lnTo>
                      <a:pt x="3490" y="6094"/>
                    </a:lnTo>
                    <a:lnTo>
                      <a:pt x="3932" y="6208"/>
                    </a:lnTo>
                    <a:lnTo>
                      <a:pt x="4463" y="6309"/>
                    </a:lnTo>
                    <a:lnTo>
                      <a:pt x="5057" y="6397"/>
                    </a:lnTo>
                    <a:lnTo>
                      <a:pt x="5715" y="6473"/>
                    </a:lnTo>
                    <a:lnTo>
                      <a:pt x="6410" y="6536"/>
                    </a:lnTo>
                    <a:lnTo>
                      <a:pt x="7105" y="6600"/>
                    </a:lnTo>
                    <a:lnTo>
                      <a:pt x="7813" y="6625"/>
                    </a:lnTo>
                    <a:lnTo>
                      <a:pt x="8496" y="6638"/>
                    </a:lnTo>
                    <a:lnTo>
                      <a:pt x="9141" y="6638"/>
                    </a:lnTo>
                    <a:lnTo>
                      <a:pt x="9735" y="6600"/>
                    </a:lnTo>
                    <a:lnTo>
                      <a:pt x="10000" y="6574"/>
                    </a:lnTo>
                    <a:lnTo>
                      <a:pt x="10241" y="6536"/>
                    </a:lnTo>
                    <a:lnTo>
                      <a:pt x="10468" y="6498"/>
                    </a:lnTo>
                    <a:lnTo>
                      <a:pt x="10658" y="6448"/>
                    </a:lnTo>
                    <a:lnTo>
                      <a:pt x="10835" y="6397"/>
                    </a:lnTo>
                    <a:lnTo>
                      <a:pt x="10974" y="6334"/>
                    </a:lnTo>
                    <a:lnTo>
                      <a:pt x="11075" y="6258"/>
                    </a:lnTo>
                    <a:lnTo>
                      <a:pt x="11126" y="6220"/>
                    </a:lnTo>
                    <a:lnTo>
                      <a:pt x="11151" y="6182"/>
                    </a:lnTo>
                    <a:lnTo>
                      <a:pt x="11176" y="6132"/>
                    </a:lnTo>
                    <a:lnTo>
                      <a:pt x="11189" y="6081"/>
                    </a:lnTo>
                    <a:lnTo>
                      <a:pt x="11189" y="6043"/>
                    </a:lnTo>
                    <a:lnTo>
                      <a:pt x="11189" y="5993"/>
                    </a:lnTo>
                    <a:lnTo>
                      <a:pt x="11151" y="5879"/>
                    </a:lnTo>
                    <a:lnTo>
                      <a:pt x="11075" y="5740"/>
                    </a:lnTo>
                    <a:lnTo>
                      <a:pt x="10987" y="5601"/>
                    </a:lnTo>
                    <a:lnTo>
                      <a:pt x="10873" y="5436"/>
                    </a:lnTo>
                    <a:lnTo>
                      <a:pt x="10734" y="5259"/>
                    </a:lnTo>
                    <a:lnTo>
                      <a:pt x="10569" y="5070"/>
                    </a:lnTo>
                    <a:lnTo>
                      <a:pt x="10203" y="4665"/>
                    </a:lnTo>
                    <a:lnTo>
                      <a:pt x="9773" y="4223"/>
                    </a:lnTo>
                    <a:lnTo>
                      <a:pt x="9305" y="3768"/>
                    </a:lnTo>
                    <a:lnTo>
                      <a:pt x="8812" y="3300"/>
                    </a:lnTo>
                    <a:lnTo>
                      <a:pt x="8306" y="2845"/>
                    </a:lnTo>
                    <a:lnTo>
                      <a:pt x="7308" y="1960"/>
                    </a:lnTo>
                    <a:lnTo>
                      <a:pt x="6448" y="1227"/>
                    </a:lnTo>
                    <a:lnTo>
                      <a:pt x="5613" y="519"/>
                    </a:lnTo>
                    <a:lnTo>
                      <a:pt x="5474" y="417"/>
                    </a:lnTo>
                    <a:lnTo>
                      <a:pt x="5323" y="329"/>
                    </a:lnTo>
                    <a:lnTo>
                      <a:pt x="5171" y="253"/>
                    </a:lnTo>
                    <a:lnTo>
                      <a:pt x="5007" y="177"/>
                    </a:lnTo>
                    <a:lnTo>
                      <a:pt x="4830" y="127"/>
                    </a:lnTo>
                    <a:lnTo>
                      <a:pt x="4640" y="76"/>
                    </a:lnTo>
                    <a:lnTo>
                      <a:pt x="4450" y="51"/>
                    </a:lnTo>
                    <a:lnTo>
                      <a:pt x="4261" y="25"/>
                    </a:lnTo>
                    <a:lnTo>
                      <a:pt x="4071" y="0"/>
                    </a:lnTo>
                    <a:close/>
                  </a:path>
                </a:pathLst>
              </a:custGeom>
              <a:solidFill>
                <a:srgbClr val="5E3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89;p16"/>
              <p:cNvSpPr/>
              <p:nvPr/>
            </p:nvSpPr>
            <p:spPr>
              <a:xfrm>
                <a:off x="2362875" y="5220525"/>
                <a:ext cx="470325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18813" h="9218" extrusionOk="0">
                    <a:moveTo>
                      <a:pt x="797" y="1"/>
                    </a:moveTo>
                    <a:lnTo>
                      <a:pt x="342" y="899"/>
                    </a:lnTo>
                    <a:lnTo>
                      <a:pt x="317" y="974"/>
                    </a:lnTo>
                    <a:lnTo>
                      <a:pt x="241" y="1177"/>
                    </a:lnTo>
                    <a:lnTo>
                      <a:pt x="191" y="1341"/>
                    </a:lnTo>
                    <a:lnTo>
                      <a:pt x="140" y="1531"/>
                    </a:lnTo>
                    <a:lnTo>
                      <a:pt x="102" y="1758"/>
                    </a:lnTo>
                    <a:lnTo>
                      <a:pt x="51" y="2011"/>
                    </a:lnTo>
                    <a:lnTo>
                      <a:pt x="26" y="2314"/>
                    </a:lnTo>
                    <a:lnTo>
                      <a:pt x="14" y="2643"/>
                    </a:lnTo>
                    <a:lnTo>
                      <a:pt x="1" y="3010"/>
                    </a:lnTo>
                    <a:lnTo>
                      <a:pt x="26" y="3402"/>
                    </a:lnTo>
                    <a:lnTo>
                      <a:pt x="64" y="3844"/>
                    </a:lnTo>
                    <a:lnTo>
                      <a:pt x="127" y="4312"/>
                    </a:lnTo>
                    <a:lnTo>
                      <a:pt x="216" y="4818"/>
                    </a:lnTo>
                    <a:lnTo>
                      <a:pt x="342" y="5361"/>
                    </a:lnTo>
                    <a:lnTo>
                      <a:pt x="494" y="5905"/>
                    </a:lnTo>
                    <a:lnTo>
                      <a:pt x="633" y="6385"/>
                    </a:lnTo>
                    <a:lnTo>
                      <a:pt x="759" y="6828"/>
                    </a:lnTo>
                    <a:lnTo>
                      <a:pt x="898" y="7220"/>
                    </a:lnTo>
                    <a:lnTo>
                      <a:pt x="1025" y="7574"/>
                    </a:lnTo>
                    <a:lnTo>
                      <a:pt x="1139" y="7890"/>
                    </a:lnTo>
                    <a:lnTo>
                      <a:pt x="1354" y="8408"/>
                    </a:lnTo>
                    <a:lnTo>
                      <a:pt x="1543" y="8775"/>
                    </a:lnTo>
                    <a:lnTo>
                      <a:pt x="1682" y="9028"/>
                    </a:lnTo>
                    <a:lnTo>
                      <a:pt x="1771" y="9167"/>
                    </a:lnTo>
                    <a:lnTo>
                      <a:pt x="1796" y="9205"/>
                    </a:lnTo>
                    <a:lnTo>
                      <a:pt x="2972" y="8952"/>
                    </a:lnTo>
                    <a:lnTo>
                      <a:pt x="2972" y="5627"/>
                    </a:lnTo>
                    <a:lnTo>
                      <a:pt x="3326" y="5842"/>
                    </a:lnTo>
                    <a:lnTo>
                      <a:pt x="3718" y="6082"/>
                    </a:lnTo>
                    <a:lnTo>
                      <a:pt x="4186" y="6385"/>
                    </a:lnTo>
                    <a:lnTo>
                      <a:pt x="4679" y="6752"/>
                    </a:lnTo>
                    <a:lnTo>
                      <a:pt x="4931" y="6942"/>
                    </a:lnTo>
                    <a:lnTo>
                      <a:pt x="5172" y="7131"/>
                    </a:lnTo>
                    <a:lnTo>
                      <a:pt x="5399" y="7334"/>
                    </a:lnTo>
                    <a:lnTo>
                      <a:pt x="5602" y="7536"/>
                    </a:lnTo>
                    <a:lnTo>
                      <a:pt x="5791" y="7726"/>
                    </a:lnTo>
                    <a:lnTo>
                      <a:pt x="5943" y="7928"/>
                    </a:lnTo>
                    <a:lnTo>
                      <a:pt x="6019" y="8016"/>
                    </a:lnTo>
                    <a:lnTo>
                      <a:pt x="6107" y="8105"/>
                    </a:lnTo>
                    <a:lnTo>
                      <a:pt x="6208" y="8193"/>
                    </a:lnTo>
                    <a:lnTo>
                      <a:pt x="6322" y="8282"/>
                    </a:lnTo>
                    <a:lnTo>
                      <a:pt x="6461" y="8358"/>
                    </a:lnTo>
                    <a:lnTo>
                      <a:pt x="6600" y="8433"/>
                    </a:lnTo>
                    <a:lnTo>
                      <a:pt x="6752" y="8497"/>
                    </a:lnTo>
                    <a:lnTo>
                      <a:pt x="6916" y="8573"/>
                    </a:lnTo>
                    <a:lnTo>
                      <a:pt x="7283" y="8699"/>
                    </a:lnTo>
                    <a:lnTo>
                      <a:pt x="7675" y="8800"/>
                    </a:lnTo>
                    <a:lnTo>
                      <a:pt x="8092" y="8901"/>
                    </a:lnTo>
                    <a:lnTo>
                      <a:pt x="8535" y="8977"/>
                    </a:lnTo>
                    <a:lnTo>
                      <a:pt x="8990" y="9053"/>
                    </a:lnTo>
                    <a:lnTo>
                      <a:pt x="9457" y="9104"/>
                    </a:lnTo>
                    <a:lnTo>
                      <a:pt x="9925" y="9154"/>
                    </a:lnTo>
                    <a:lnTo>
                      <a:pt x="10393" y="9192"/>
                    </a:lnTo>
                    <a:lnTo>
                      <a:pt x="10848" y="9205"/>
                    </a:lnTo>
                    <a:lnTo>
                      <a:pt x="11303" y="9217"/>
                    </a:lnTo>
                    <a:lnTo>
                      <a:pt x="11720" y="9217"/>
                    </a:lnTo>
                    <a:lnTo>
                      <a:pt x="12125" y="9205"/>
                    </a:lnTo>
                    <a:lnTo>
                      <a:pt x="12934" y="9179"/>
                    </a:lnTo>
                    <a:lnTo>
                      <a:pt x="13819" y="9154"/>
                    </a:lnTo>
                    <a:lnTo>
                      <a:pt x="14742" y="9116"/>
                    </a:lnTo>
                    <a:lnTo>
                      <a:pt x="15197" y="9091"/>
                    </a:lnTo>
                    <a:lnTo>
                      <a:pt x="15652" y="9053"/>
                    </a:lnTo>
                    <a:lnTo>
                      <a:pt x="16107" y="9015"/>
                    </a:lnTo>
                    <a:lnTo>
                      <a:pt x="16537" y="8952"/>
                    </a:lnTo>
                    <a:lnTo>
                      <a:pt x="16954" y="8889"/>
                    </a:lnTo>
                    <a:lnTo>
                      <a:pt x="17346" y="8800"/>
                    </a:lnTo>
                    <a:lnTo>
                      <a:pt x="17713" y="8699"/>
                    </a:lnTo>
                    <a:lnTo>
                      <a:pt x="18042" y="8573"/>
                    </a:lnTo>
                    <a:lnTo>
                      <a:pt x="18206" y="8509"/>
                    </a:lnTo>
                    <a:lnTo>
                      <a:pt x="18345" y="8433"/>
                    </a:lnTo>
                    <a:lnTo>
                      <a:pt x="18484" y="8358"/>
                    </a:lnTo>
                    <a:lnTo>
                      <a:pt x="18611" y="8269"/>
                    </a:lnTo>
                    <a:lnTo>
                      <a:pt x="18661" y="8219"/>
                    </a:lnTo>
                    <a:lnTo>
                      <a:pt x="18712" y="8181"/>
                    </a:lnTo>
                    <a:lnTo>
                      <a:pt x="18750" y="8130"/>
                    </a:lnTo>
                    <a:lnTo>
                      <a:pt x="18775" y="8079"/>
                    </a:lnTo>
                    <a:lnTo>
                      <a:pt x="18800" y="8016"/>
                    </a:lnTo>
                    <a:lnTo>
                      <a:pt x="18813" y="7966"/>
                    </a:lnTo>
                    <a:lnTo>
                      <a:pt x="18813" y="7915"/>
                    </a:lnTo>
                    <a:lnTo>
                      <a:pt x="18813" y="7852"/>
                    </a:lnTo>
                    <a:lnTo>
                      <a:pt x="18788" y="7726"/>
                    </a:lnTo>
                    <a:lnTo>
                      <a:pt x="18737" y="7599"/>
                    </a:lnTo>
                    <a:lnTo>
                      <a:pt x="18661" y="7473"/>
                    </a:lnTo>
                    <a:lnTo>
                      <a:pt x="18547" y="7334"/>
                    </a:lnTo>
                    <a:lnTo>
                      <a:pt x="18421" y="7195"/>
                    </a:lnTo>
                    <a:lnTo>
                      <a:pt x="18269" y="7043"/>
                    </a:lnTo>
                    <a:lnTo>
                      <a:pt x="18105" y="6904"/>
                    </a:lnTo>
                    <a:lnTo>
                      <a:pt x="17915" y="6752"/>
                    </a:lnTo>
                    <a:lnTo>
                      <a:pt x="17726" y="6600"/>
                    </a:lnTo>
                    <a:lnTo>
                      <a:pt x="17511" y="6449"/>
                    </a:lnTo>
                    <a:lnTo>
                      <a:pt x="17043" y="6145"/>
                    </a:lnTo>
                    <a:lnTo>
                      <a:pt x="16537" y="5842"/>
                    </a:lnTo>
                    <a:lnTo>
                      <a:pt x="16019" y="5551"/>
                    </a:lnTo>
                    <a:lnTo>
                      <a:pt x="15501" y="5260"/>
                    </a:lnTo>
                    <a:lnTo>
                      <a:pt x="14970" y="5007"/>
                    </a:lnTo>
                    <a:lnTo>
                      <a:pt x="14477" y="4767"/>
                    </a:lnTo>
                    <a:lnTo>
                      <a:pt x="14009" y="4552"/>
                    </a:lnTo>
                    <a:lnTo>
                      <a:pt x="13592" y="4375"/>
                    </a:lnTo>
                    <a:lnTo>
                      <a:pt x="13238" y="4224"/>
                    </a:lnTo>
                    <a:lnTo>
                      <a:pt x="12934" y="4110"/>
                    </a:lnTo>
                    <a:lnTo>
                      <a:pt x="12656" y="3983"/>
                    </a:lnTo>
                    <a:lnTo>
                      <a:pt x="12416" y="3870"/>
                    </a:lnTo>
                    <a:lnTo>
                      <a:pt x="12188" y="3756"/>
                    </a:lnTo>
                    <a:lnTo>
                      <a:pt x="11999" y="3642"/>
                    </a:lnTo>
                    <a:lnTo>
                      <a:pt x="11834" y="3541"/>
                    </a:lnTo>
                    <a:lnTo>
                      <a:pt x="11569" y="3351"/>
                    </a:lnTo>
                    <a:lnTo>
                      <a:pt x="11379" y="3199"/>
                    </a:lnTo>
                    <a:lnTo>
                      <a:pt x="11265" y="3086"/>
                    </a:lnTo>
                    <a:lnTo>
                      <a:pt x="11202" y="3010"/>
                    </a:lnTo>
                    <a:lnTo>
                      <a:pt x="11177" y="2985"/>
                    </a:lnTo>
                    <a:lnTo>
                      <a:pt x="11050" y="2997"/>
                    </a:lnTo>
                    <a:lnTo>
                      <a:pt x="10658" y="3060"/>
                    </a:lnTo>
                    <a:lnTo>
                      <a:pt x="10064" y="3124"/>
                    </a:lnTo>
                    <a:lnTo>
                      <a:pt x="9698" y="3162"/>
                    </a:lnTo>
                    <a:lnTo>
                      <a:pt x="9280" y="3174"/>
                    </a:lnTo>
                    <a:lnTo>
                      <a:pt x="8838" y="3199"/>
                    </a:lnTo>
                    <a:lnTo>
                      <a:pt x="8345" y="3199"/>
                    </a:lnTo>
                    <a:lnTo>
                      <a:pt x="7839" y="3187"/>
                    </a:lnTo>
                    <a:lnTo>
                      <a:pt x="7296" y="3162"/>
                    </a:lnTo>
                    <a:lnTo>
                      <a:pt x="6727" y="3111"/>
                    </a:lnTo>
                    <a:lnTo>
                      <a:pt x="6158" y="3035"/>
                    </a:lnTo>
                    <a:lnTo>
                      <a:pt x="5564" y="2934"/>
                    </a:lnTo>
                    <a:lnTo>
                      <a:pt x="4957" y="2808"/>
                    </a:lnTo>
                    <a:lnTo>
                      <a:pt x="4653" y="2732"/>
                    </a:lnTo>
                    <a:lnTo>
                      <a:pt x="4375" y="2643"/>
                    </a:lnTo>
                    <a:lnTo>
                      <a:pt x="4097" y="2555"/>
                    </a:lnTo>
                    <a:lnTo>
                      <a:pt x="3844" y="2466"/>
                    </a:lnTo>
                    <a:lnTo>
                      <a:pt x="3604" y="2365"/>
                    </a:lnTo>
                    <a:lnTo>
                      <a:pt x="3364" y="2264"/>
                    </a:lnTo>
                    <a:lnTo>
                      <a:pt x="3149" y="2150"/>
                    </a:lnTo>
                    <a:lnTo>
                      <a:pt x="2934" y="2049"/>
                    </a:lnTo>
                    <a:lnTo>
                      <a:pt x="2744" y="1935"/>
                    </a:lnTo>
                    <a:lnTo>
                      <a:pt x="2555" y="1821"/>
                    </a:lnTo>
                    <a:lnTo>
                      <a:pt x="2213" y="1581"/>
                    </a:lnTo>
                    <a:lnTo>
                      <a:pt x="1923" y="1354"/>
                    </a:lnTo>
                    <a:lnTo>
                      <a:pt x="1657" y="1113"/>
                    </a:lnTo>
                    <a:lnTo>
                      <a:pt x="1442" y="899"/>
                    </a:lnTo>
                    <a:lnTo>
                      <a:pt x="1265" y="684"/>
                    </a:lnTo>
                    <a:lnTo>
                      <a:pt x="1113" y="507"/>
                    </a:lnTo>
                    <a:lnTo>
                      <a:pt x="1000" y="342"/>
                    </a:lnTo>
                    <a:lnTo>
                      <a:pt x="911" y="203"/>
                    </a:lnTo>
                    <a:lnTo>
                      <a:pt x="848" y="89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90;p16"/>
              <p:cNvSpPr/>
              <p:nvPr/>
            </p:nvSpPr>
            <p:spPr>
              <a:xfrm>
                <a:off x="1993100" y="3901275"/>
                <a:ext cx="584725" cy="1316450"/>
              </a:xfrm>
              <a:custGeom>
                <a:avLst/>
                <a:gdLst/>
                <a:ahLst/>
                <a:cxnLst/>
                <a:rect l="l" t="t" r="r" b="b"/>
                <a:pathLst>
                  <a:path w="23389" h="52658" extrusionOk="0">
                    <a:moveTo>
                      <a:pt x="1922" y="1"/>
                    </a:moveTo>
                    <a:lnTo>
                      <a:pt x="0" y="11303"/>
                    </a:lnTo>
                    <a:lnTo>
                      <a:pt x="13363" y="15298"/>
                    </a:lnTo>
                    <a:lnTo>
                      <a:pt x="13376" y="15374"/>
                    </a:lnTo>
                    <a:lnTo>
                      <a:pt x="13414" y="15640"/>
                    </a:lnTo>
                    <a:lnTo>
                      <a:pt x="13464" y="16158"/>
                    </a:lnTo>
                    <a:lnTo>
                      <a:pt x="13490" y="16537"/>
                    </a:lnTo>
                    <a:lnTo>
                      <a:pt x="13502" y="16993"/>
                    </a:lnTo>
                    <a:lnTo>
                      <a:pt x="13515" y="17549"/>
                    </a:lnTo>
                    <a:lnTo>
                      <a:pt x="13515" y="18206"/>
                    </a:lnTo>
                    <a:lnTo>
                      <a:pt x="13502" y="18965"/>
                    </a:lnTo>
                    <a:lnTo>
                      <a:pt x="13477" y="19850"/>
                    </a:lnTo>
                    <a:lnTo>
                      <a:pt x="13452" y="20861"/>
                    </a:lnTo>
                    <a:lnTo>
                      <a:pt x="13389" y="21999"/>
                    </a:lnTo>
                    <a:lnTo>
                      <a:pt x="13325" y="23276"/>
                    </a:lnTo>
                    <a:lnTo>
                      <a:pt x="13237" y="24704"/>
                    </a:lnTo>
                    <a:lnTo>
                      <a:pt x="13186" y="25602"/>
                    </a:lnTo>
                    <a:lnTo>
                      <a:pt x="13161" y="26550"/>
                    </a:lnTo>
                    <a:lnTo>
                      <a:pt x="13148" y="27536"/>
                    </a:lnTo>
                    <a:lnTo>
                      <a:pt x="13161" y="28560"/>
                    </a:lnTo>
                    <a:lnTo>
                      <a:pt x="13186" y="29610"/>
                    </a:lnTo>
                    <a:lnTo>
                      <a:pt x="13237" y="30697"/>
                    </a:lnTo>
                    <a:lnTo>
                      <a:pt x="13287" y="31784"/>
                    </a:lnTo>
                    <a:lnTo>
                      <a:pt x="13363" y="32897"/>
                    </a:lnTo>
                    <a:lnTo>
                      <a:pt x="13452" y="34022"/>
                    </a:lnTo>
                    <a:lnTo>
                      <a:pt x="13540" y="35160"/>
                    </a:lnTo>
                    <a:lnTo>
                      <a:pt x="13641" y="36285"/>
                    </a:lnTo>
                    <a:lnTo>
                      <a:pt x="13755" y="37410"/>
                    </a:lnTo>
                    <a:lnTo>
                      <a:pt x="14008" y="39635"/>
                    </a:lnTo>
                    <a:lnTo>
                      <a:pt x="14274" y="41797"/>
                    </a:lnTo>
                    <a:lnTo>
                      <a:pt x="14539" y="43833"/>
                    </a:lnTo>
                    <a:lnTo>
                      <a:pt x="14805" y="45729"/>
                    </a:lnTo>
                    <a:lnTo>
                      <a:pt x="15057" y="47436"/>
                    </a:lnTo>
                    <a:lnTo>
                      <a:pt x="15298" y="48928"/>
                    </a:lnTo>
                    <a:lnTo>
                      <a:pt x="15639" y="51064"/>
                    </a:lnTo>
                    <a:lnTo>
                      <a:pt x="15778" y="51848"/>
                    </a:lnTo>
                    <a:lnTo>
                      <a:pt x="15993" y="51911"/>
                    </a:lnTo>
                    <a:lnTo>
                      <a:pt x="16549" y="52076"/>
                    </a:lnTo>
                    <a:lnTo>
                      <a:pt x="17333" y="52278"/>
                    </a:lnTo>
                    <a:lnTo>
                      <a:pt x="17776" y="52379"/>
                    </a:lnTo>
                    <a:lnTo>
                      <a:pt x="18231" y="52480"/>
                    </a:lnTo>
                    <a:lnTo>
                      <a:pt x="18686" y="52556"/>
                    </a:lnTo>
                    <a:lnTo>
                      <a:pt x="19141" y="52619"/>
                    </a:lnTo>
                    <a:lnTo>
                      <a:pt x="19558" y="52644"/>
                    </a:lnTo>
                    <a:lnTo>
                      <a:pt x="19748" y="52657"/>
                    </a:lnTo>
                    <a:lnTo>
                      <a:pt x="19937" y="52644"/>
                    </a:lnTo>
                    <a:lnTo>
                      <a:pt x="20102" y="52632"/>
                    </a:lnTo>
                    <a:lnTo>
                      <a:pt x="20253" y="52607"/>
                    </a:lnTo>
                    <a:lnTo>
                      <a:pt x="20393" y="52569"/>
                    </a:lnTo>
                    <a:lnTo>
                      <a:pt x="20506" y="52518"/>
                    </a:lnTo>
                    <a:lnTo>
                      <a:pt x="20595" y="52455"/>
                    </a:lnTo>
                    <a:lnTo>
                      <a:pt x="20671" y="52379"/>
                    </a:lnTo>
                    <a:lnTo>
                      <a:pt x="20709" y="52290"/>
                    </a:lnTo>
                    <a:lnTo>
                      <a:pt x="20734" y="52177"/>
                    </a:lnTo>
                    <a:lnTo>
                      <a:pt x="20873" y="49787"/>
                    </a:lnTo>
                    <a:lnTo>
                      <a:pt x="21025" y="47474"/>
                    </a:lnTo>
                    <a:lnTo>
                      <a:pt x="21189" y="45236"/>
                    </a:lnTo>
                    <a:lnTo>
                      <a:pt x="21366" y="43087"/>
                    </a:lnTo>
                    <a:lnTo>
                      <a:pt x="21556" y="41013"/>
                    </a:lnTo>
                    <a:lnTo>
                      <a:pt x="21745" y="39028"/>
                    </a:lnTo>
                    <a:lnTo>
                      <a:pt x="21948" y="37107"/>
                    </a:lnTo>
                    <a:lnTo>
                      <a:pt x="22137" y="35248"/>
                    </a:lnTo>
                    <a:lnTo>
                      <a:pt x="22516" y="31759"/>
                    </a:lnTo>
                    <a:lnTo>
                      <a:pt x="22845" y="28535"/>
                    </a:lnTo>
                    <a:lnTo>
                      <a:pt x="22997" y="27018"/>
                    </a:lnTo>
                    <a:lnTo>
                      <a:pt x="23123" y="25564"/>
                    </a:lnTo>
                    <a:lnTo>
                      <a:pt x="23224" y="24161"/>
                    </a:lnTo>
                    <a:lnTo>
                      <a:pt x="23313" y="22821"/>
                    </a:lnTo>
                    <a:lnTo>
                      <a:pt x="23363" y="21531"/>
                    </a:lnTo>
                    <a:lnTo>
                      <a:pt x="23376" y="20899"/>
                    </a:lnTo>
                    <a:lnTo>
                      <a:pt x="23389" y="20292"/>
                    </a:lnTo>
                    <a:lnTo>
                      <a:pt x="23389" y="19685"/>
                    </a:lnTo>
                    <a:lnTo>
                      <a:pt x="23376" y="19104"/>
                    </a:lnTo>
                    <a:lnTo>
                      <a:pt x="23363" y="18522"/>
                    </a:lnTo>
                    <a:lnTo>
                      <a:pt x="23338" y="17966"/>
                    </a:lnTo>
                    <a:lnTo>
                      <a:pt x="23300" y="17410"/>
                    </a:lnTo>
                    <a:lnTo>
                      <a:pt x="23250" y="16866"/>
                    </a:lnTo>
                    <a:lnTo>
                      <a:pt x="23199" y="16348"/>
                    </a:lnTo>
                    <a:lnTo>
                      <a:pt x="23123" y="15817"/>
                    </a:lnTo>
                    <a:lnTo>
                      <a:pt x="23047" y="15311"/>
                    </a:lnTo>
                    <a:lnTo>
                      <a:pt x="22959" y="14818"/>
                    </a:lnTo>
                    <a:lnTo>
                      <a:pt x="22845" y="14325"/>
                    </a:lnTo>
                    <a:lnTo>
                      <a:pt x="22731" y="13845"/>
                    </a:lnTo>
                    <a:lnTo>
                      <a:pt x="22605" y="13377"/>
                    </a:lnTo>
                    <a:lnTo>
                      <a:pt x="22466" y="12922"/>
                    </a:lnTo>
                    <a:lnTo>
                      <a:pt x="22314" y="12467"/>
                    </a:lnTo>
                    <a:lnTo>
                      <a:pt x="22137" y="12024"/>
                    </a:lnTo>
                    <a:lnTo>
                      <a:pt x="21960" y="11594"/>
                    </a:lnTo>
                    <a:lnTo>
                      <a:pt x="21758" y="11177"/>
                    </a:lnTo>
                    <a:lnTo>
                      <a:pt x="21543" y="10760"/>
                    </a:lnTo>
                    <a:lnTo>
                      <a:pt x="21315" y="10343"/>
                    </a:lnTo>
                    <a:lnTo>
                      <a:pt x="21075" y="9951"/>
                    </a:lnTo>
                    <a:lnTo>
                      <a:pt x="20810" y="9546"/>
                    </a:lnTo>
                    <a:lnTo>
                      <a:pt x="20544" y="9167"/>
                    </a:lnTo>
                    <a:lnTo>
                      <a:pt x="20241" y="8788"/>
                    </a:lnTo>
                    <a:lnTo>
                      <a:pt x="19937" y="8408"/>
                    </a:lnTo>
                    <a:lnTo>
                      <a:pt x="19609" y="8042"/>
                    </a:lnTo>
                    <a:lnTo>
                      <a:pt x="19267" y="7688"/>
                    </a:lnTo>
                    <a:lnTo>
                      <a:pt x="18901" y="7321"/>
                    </a:lnTo>
                    <a:lnTo>
                      <a:pt x="18736" y="7169"/>
                    </a:lnTo>
                    <a:lnTo>
                      <a:pt x="18547" y="7018"/>
                    </a:lnTo>
                    <a:lnTo>
                      <a:pt x="18142" y="6702"/>
                    </a:lnTo>
                    <a:lnTo>
                      <a:pt x="17687" y="6398"/>
                    </a:lnTo>
                    <a:lnTo>
                      <a:pt x="17181" y="6082"/>
                    </a:lnTo>
                    <a:lnTo>
                      <a:pt x="16638" y="5753"/>
                    </a:lnTo>
                    <a:lnTo>
                      <a:pt x="16056" y="5437"/>
                    </a:lnTo>
                    <a:lnTo>
                      <a:pt x="15437" y="5121"/>
                    </a:lnTo>
                    <a:lnTo>
                      <a:pt x="14792" y="4805"/>
                    </a:lnTo>
                    <a:lnTo>
                      <a:pt x="14122" y="4489"/>
                    </a:lnTo>
                    <a:lnTo>
                      <a:pt x="13439" y="4186"/>
                    </a:lnTo>
                    <a:lnTo>
                      <a:pt x="12731" y="3882"/>
                    </a:lnTo>
                    <a:lnTo>
                      <a:pt x="12011" y="3579"/>
                    </a:lnTo>
                    <a:lnTo>
                      <a:pt x="11290" y="3288"/>
                    </a:lnTo>
                    <a:lnTo>
                      <a:pt x="10569" y="2997"/>
                    </a:lnTo>
                    <a:lnTo>
                      <a:pt x="9115" y="2441"/>
                    </a:lnTo>
                    <a:lnTo>
                      <a:pt x="7712" y="1923"/>
                    </a:lnTo>
                    <a:lnTo>
                      <a:pt x="6385" y="1455"/>
                    </a:lnTo>
                    <a:lnTo>
                      <a:pt x="5171" y="1038"/>
                    </a:lnTo>
                    <a:lnTo>
                      <a:pt x="4096" y="684"/>
                    </a:lnTo>
                    <a:lnTo>
                      <a:pt x="2516" y="178"/>
                    </a:lnTo>
                    <a:lnTo>
                      <a:pt x="1922" y="1"/>
                    </a:lnTo>
                    <a:close/>
                  </a:path>
                </a:pathLst>
              </a:custGeom>
              <a:solidFill>
                <a:srgbClr val="5E3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91;p16"/>
              <p:cNvSpPr/>
              <p:nvPr/>
            </p:nvSpPr>
            <p:spPr>
              <a:xfrm>
                <a:off x="2532925" y="5186075"/>
                <a:ext cx="279750" cy="165975"/>
              </a:xfrm>
              <a:custGeom>
                <a:avLst/>
                <a:gdLst/>
                <a:ahLst/>
                <a:cxnLst/>
                <a:rect l="l" t="t" r="r" b="b"/>
                <a:pathLst>
                  <a:path w="11190" h="6639" extrusionOk="0">
                    <a:moveTo>
                      <a:pt x="3465" y="1"/>
                    </a:moveTo>
                    <a:lnTo>
                      <a:pt x="3060" y="26"/>
                    </a:lnTo>
                    <a:lnTo>
                      <a:pt x="2668" y="77"/>
                    </a:lnTo>
                    <a:lnTo>
                      <a:pt x="2289" y="140"/>
                    </a:lnTo>
                    <a:lnTo>
                      <a:pt x="1935" y="216"/>
                    </a:lnTo>
                    <a:lnTo>
                      <a:pt x="1606" y="279"/>
                    </a:lnTo>
                    <a:lnTo>
                      <a:pt x="1328" y="355"/>
                    </a:lnTo>
                    <a:lnTo>
                      <a:pt x="923" y="481"/>
                    </a:lnTo>
                    <a:lnTo>
                      <a:pt x="772" y="519"/>
                    </a:lnTo>
                    <a:lnTo>
                      <a:pt x="1" y="5222"/>
                    </a:lnTo>
                    <a:lnTo>
                      <a:pt x="291" y="5260"/>
                    </a:lnTo>
                    <a:lnTo>
                      <a:pt x="620" y="5311"/>
                    </a:lnTo>
                    <a:lnTo>
                      <a:pt x="1037" y="5374"/>
                    </a:lnTo>
                    <a:lnTo>
                      <a:pt x="1530" y="5488"/>
                    </a:lnTo>
                    <a:lnTo>
                      <a:pt x="2061" y="5614"/>
                    </a:lnTo>
                    <a:lnTo>
                      <a:pt x="2327" y="5690"/>
                    </a:lnTo>
                    <a:lnTo>
                      <a:pt x="2605" y="5779"/>
                    </a:lnTo>
                    <a:lnTo>
                      <a:pt x="2883" y="5880"/>
                    </a:lnTo>
                    <a:lnTo>
                      <a:pt x="3161" y="5981"/>
                    </a:lnTo>
                    <a:lnTo>
                      <a:pt x="3313" y="6044"/>
                    </a:lnTo>
                    <a:lnTo>
                      <a:pt x="3490" y="6095"/>
                    </a:lnTo>
                    <a:lnTo>
                      <a:pt x="3932" y="6208"/>
                    </a:lnTo>
                    <a:lnTo>
                      <a:pt x="4463" y="6310"/>
                    </a:lnTo>
                    <a:lnTo>
                      <a:pt x="5070" y="6398"/>
                    </a:lnTo>
                    <a:lnTo>
                      <a:pt x="5715" y="6474"/>
                    </a:lnTo>
                    <a:lnTo>
                      <a:pt x="6410" y="6537"/>
                    </a:lnTo>
                    <a:lnTo>
                      <a:pt x="7106" y="6588"/>
                    </a:lnTo>
                    <a:lnTo>
                      <a:pt x="7814" y="6626"/>
                    </a:lnTo>
                    <a:lnTo>
                      <a:pt x="8496" y="6638"/>
                    </a:lnTo>
                    <a:lnTo>
                      <a:pt x="9141" y="6638"/>
                    </a:lnTo>
                    <a:lnTo>
                      <a:pt x="9735" y="6600"/>
                    </a:lnTo>
                    <a:lnTo>
                      <a:pt x="10001" y="6575"/>
                    </a:lnTo>
                    <a:lnTo>
                      <a:pt x="10241" y="6537"/>
                    </a:lnTo>
                    <a:lnTo>
                      <a:pt x="10469" y="6499"/>
                    </a:lnTo>
                    <a:lnTo>
                      <a:pt x="10671" y="6449"/>
                    </a:lnTo>
                    <a:lnTo>
                      <a:pt x="10835" y="6398"/>
                    </a:lnTo>
                    <a:lnTo>
                      <a:pt x="10974" y="6335"/>
                    </a:lnTo>
                    <a:lnTo>
                      <a:pt x="11075" y="6259"/>
                    </a:lnTo>
                    <a:lnTo>
                      <a:pt x="11126" y="6221"/>
                    </a:lnTo>
                    <a:lnTo>
                      <a:pt x="11151" y="6170"/>
                    </a:lnTo>
                    <a:lnTo>
                      <a:pt x="11176" y="6133"/>
                    </a:lnTo>
                    <a:lnTo>
                      <a:pt x="11189" y="6082"/>
                    </a:lnTo>
                    <a:lnTo>
                      <a:pt x="11189" y="6044"/>
                    </a:lnTo>
                    <a:lnTo>
                      <a:pt x="11189" y="5981"/>
                    </a:lnTo>
                    <a:lnTo>
                      <a:pt x="11151" y="5880"/>
                    </a:lnTo>
                    <a:lnTo>
                      <a:pt x="11075" y="5741"/>
                    </a:lnTo>
                    <a:lnTo>
                      <a:pt x="10987" y="5602"/>
                    </a:lnTo>
                    <a:lnTo>
                      <a:pt x="10873" y="5437"/>
                    </a:lnTo>
                    <a:lnTo>
                      <a:pt x="10734" y="5260"/>
                    </a:lnTo>
                    <a:lnTo>
                      <a:pt x="10582" y="5071"/>
                    </a:lnTo>
                    <a:lnTo>
                      <a:pt x="10203" y="4666"/>
                    </a:lnTo>
                    <a:lnTo>
                      <a:pt x="9786" y="4223"/>
                    </a:lnTo>
                    <a:lnTo>
                      <a:pt x="9305" y="3768"/>
                    </a:lnTo>
                    <a:lnTo>
                      <a:pt x="8812" y="3301"/>
                    </a:lnTo>
                    <a:lnTo>
                      <a:pt x="8307" y="2845"/>
                    </a:lnTo>
                    <a:lnTo>
                      <a:pt x="7308" y="1960"/>
                    </a:lnTo>
                    <a:lnTo>
                      <a:pt x="6448" y="1227"/>
                    </a:lnTo>
                    <a:lnTo>
                      <a:pt x="5614" y="519"/>
                    </a:lnTo>
                    <a:lnTo>
                      <a:pt x="5475" y="418"/>
                    </a:lnTo>
                    <a:lnTo>
                      <a:pt x="5323" y="330"/>
                    </a:lnTo>
                    <a:lnTo>
                      <a:pt x="5171" y="254"/>
                    </a:lnTo>
                    <a:lnTo>
                      <a:pt x="5007" y="178"/>
                    </a:lnTo>
                    <a:lnTo>
                      <a:pt x="4830" y="127"/>
                    </a:lnTo>
                    <a:lnTo>
                      <a:pt x="4640" y="77"/>
                    </a:lnTo>
                    <a:lnTo>
                      <a:pt x="4451" y="51"/>
                    </a:lnTo>
                    <a:lnTo>
                      <a:pt x="4261" y="26"/>
                    </a:lnTo>
                    <a:lnTo>
                      <a:pt x="4071" y="1"/>
                    </a:lnTo>
                    <a:close/>
                  </a:path>
                </a:pathLst>
              </a:cu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92;p16"/>
              <p:cNvSpPr/>
              <p:nvPr/>
            </p:nvSpPr>
            <p:spPr>
              <a:xfrm>
                <a:off x="2524400" y="5246450"/>
                <a:ext cx="470625" cy="230425"/>
              </a:xfrm>
              <a:custGeom>
                <a:avLst/>
                <a:gdLst/>
                <a:ahLst/>
                <a:cxnLst/>
                <a:rect l="l" t="t" r="r" b="b"/>
                <a:pathLst>
                  <a:path w="18825" h="9217" extrusionOk="0">
                    <a:moveTo>
                      <a:pt x="809" y="1"/>
                    </a:moveTo>
                    <a:lnTo>
                      <a:pt x="342" y="898"/>
                    </a:lnTo>
                    <a:lnTo>
                      <a:pt x="316" y="974"/>
                    </a:lnTo>
                    <a:lnTo>
                      <a:pt x="240" y="1176"/>
                    </a:lnTo>
                    <a:lnTo>
                      <a:pt x="190" y="1341"/>
                    </a:lnTo>
                    <a:lnTo>
                      <a:pt x="139" y="1530"/>
                    </a:lnTo>
                    <a:lnTo>
                      <a:pt x="101" y="1758"/>
                    </a:lnTo>
                    <a:lnTo>
                      <a:pt x="63" y="2011"/>
                    </a:lnTo>
                    <a:lnTo>
                      <a:pt x="25" y="2314"/>
                    </a:lnTo>
                    <a:lnTo>
                      <a:pt x="13" y="2643"/>
                    </a:lnTo>
                    <a:lnTo>
                      <a:pt x="0" y="3010"/>
                    </a:lnTo>
                    <a:lnTo>
                      <a:pt x="25" y="3401"/>
                    </a:lnTo>
                    <a:lnTo>
                      <a:pt x="63" y="3844"/>
                    </a:lnTo>
                    <a:lnTo>
                      <a:pt x="127" y="4312"/>
                    </a:lnTo>
                    <a:lnTo>
                      <a:pt x="215" y="4817"/>
                    </a:lnTo>
                    <a:lnTo>
                      <a:pt x="342" y="5361"/>
                    </a:lnTo>
                    <a:lnTo>
                      <a:pt x="493" y="5905"/>
                    </a:lnTo>
                    <a:lnTo>
                      <a:pt x="632" y="6385"/>
                    </a:lnTo>
                    <a:lnTo>
                      <a:pt x="759" y="6828"/>
                    </a:lnTo>
                    <a:lnTo>
                      <a:pt x="898" y="7219"/>
                    </a:lnTo>
                    <a:lnTo>
                      <a:pt x="1024" y="7573"/>
                    </a:lnTo>
                    <a:lnTo>
                      <a:pt x="1138" y="7890"/>
                    </a:lnTo>
                    <a:lnTo>
                      <a:pt x="1353" y="8408"/>
                    </a:lnTo>
                    <a:lnTo>
                      <a:pt x="1543" y="8775"/>
                    </a:lnTo>
                    <a:lnTo>
                      <a:pt x="1682" y="9027"/>
                    </a:lnTo>
                    <a:lnTo>
                      <a:pt x="1770" y="9166"/>
                    </a:lnTo>
                    <a:lnTo>
                      <a:pt x="1795" y="9204"/>
                    </a:lnTo>
                    <a:lnTo>
                      <a:pt x="2971" y="8952"/>
                    </a:lnTo>
                    <a:lnTo>
                      <a:pt x="2971" y="5627"/>
                    </a:lnTo>
                    <a:lnTo>
                      <a:pt x="3325" y="5841"/>
                    </a:lnTo>
                    <a:lnTo>
                      <a:pt x="3717" y="6082"/>
                    </a:lnTo>
                    <a:lnTo>
                      <a:pt x="4185" y="6385"/>
                    </a:lnTo>
                    <a:lnTo>
                      <a:pt x="4678" y="6752"/>
                    </a:lnTo>
                    <a:lnTo>
                      <a:pt x="4931" y="6941"/>
                    </a:lnTo>
                    <a:lnTo>
                      <a:pt x="5171" y="7131"/>
                    </a:lnTo>
                    <a:lnTo>
                      <a:pt x="5399" y="7333"/>
                    </a:lnTo>
                    <a:lnTo>
                      <a:pt x="5601" y="7536"/>
                    </a:lnTo>
                    <a:lnTo>
                      <a:pt x="5790" y="7725"/>
                    </a:lnTo>
                    <a:lnTo>
                      <a:pt x="5942" y="7927"/>
                    </a:lnTo>
                    <a:lnTo>
                      <a:pt x="6018" y="8016"/>
                    </a:lnTo>
                    <a:lnTo>
                      <a:pt x="6107" y="8104"/>
                    </a:lnTo>
                    <a:lnTo>
                      <a:pt x="6208" y="8193"/>
                    </a:lnTo>
                    <a:lnTo>
                      <a:pt x="6334" y="8281"/>
                    </a:lnTo>
                    <a:lnTo>
                      <a:pt x="6461" y="8357"/>
                    </a:lnTo>
                    <a:lnTo>
                      <a:pt x="6600" y="8433"/>
                    </a:lnTo>
                    <a:lnTo>
                      <a:pt x="6751" y="8496"/>
                    </a:lnTo>
                    <a:lnTo>
                      <a:pt x="6928" y="8572"/>
                    </a:lnTo>
                    <a:lnTo>
                      <a:pt x="7282" y="8699"/>
                    </a:lnTo>
                    <a:lnTo>
                      <a:pt x="7674" y="8800"/>
                    </a:lnTo>
                    <a:lnTo>
                      <a:pt x="8091" y="8901"/>
                    </a:lnTo>
                    <a:lnTo>
                      <a:pt x="8534" y="8977"/>
                    </a:lnTo>
                    <a:lnTo>
                      <a:pt x="8989" y="9053"/>
                    </a:lnTo>
                    <a:lnTo>
                      <a:pt x="9457" y="9103"/>
                    </a:lnTo>
                    <a:lnTo>
                      <a:pt x="9925" y="9154"/>
                    </a:lnTo>
                    <a:lnTo>
                      <a:pt x="10392" y="9179"/>
                    </a:lnTo>
                    <a:lnTo>
                      <a:pt x="10860" y="9204"/>
                    </a:lnTo>
                    <a:lnTo>
                      <a:pt x="11303" y="9217"/>
                    </a:lnTo>
                    <a:lnTo>
                      <a:pt x="11720" y="9217"/>
                    </a:lnTo>
                    <a:lnTo>
                      <a:pt x="12124" y="9204"/>
                    </a:lnTo>
                    <a:lnTo>
                      <a:pt x="12933" y="9179"/>
                    </a:lnTo>
                    <a:lnTo>
                      <a:pt x="13818" y="9154"/>
                    </a:lnTo>
                    <a:lnTo>
                      <a:pt x="14741" y="9116"/>
                    </a:lnTo>
                    <a:lnTo>
                      <a:pt x="15196" y="9091"/>
                    </a:lnTo>
                    <a:lnTo>
                      <a:pt x="15652" y="9053"/>
                    </a:lnTo>
                    <a:lnTo>
                      <a:pt x="16107" y="9015"/>
                    </a:lnTo>
                    <a:lnTo>
                      <a:pt x="16537" y="8952"/>
                    </a:lnTo>
                    <a:lnTo>
                      <a:pt x="16954" y="8888"/>
                    </a:lnTo>
                    <a:lnTo>
                      <a:pt x="17346" y="8800"/>
                    </a:lnTo>
                    <a:lnTo>
                      <a:pt x="17712" y="8699"/>
                    </a:lnTo>
                    <a:lnTo>
                      <a:pt x="18054" y="8572"/>
                    </a:lnTo>
                    <a:lnTo>
                      <a:pt x="18205" y="8509"/>
                    </a:lnTo>
                    <a:lnTo>
                      <a:pt x="18344" y="8433"/>
                    </a:lnTo>
                    <a:lnTo>
                      <a:pt x="18484" y="8357"/>
                    </a:lnTo>
                    <a:lnTo>
                      <a:pt x="18610" y="8269"/>
                    </a:lnTo>
                    <a:lnTo>
                      <a:pt x="18661" y="8218"/>
                    </a:lnTo>
                    <a:lnTo>
                      <a:pt x="18711" y="8180"/>
                    </a:lnTo>
                    <a:lnTo>
                      <a:pt x="18749" y="8130"/>
                    </a:lnTo>
                    <a:lnTo>
                      <a:pt x="18774" y="8079"/>
                    </a:lnTo>
                    <a:lnTo>
                      <a:pt x="18800" y="8016"/>
                    </a:lnTo>
                    <a:lnTo>
                      <a:pt x="18812" y="7965"/>
                    </a:lnTo>
                    <a:lnTo>
                      <a:pt x="18825" y="7915"/>
                    </a:lnTo>
                    <a:lnTo>
                      <a:pt x="18812" y="7852"/>
                    </a:lnTo>
                    <a:lnTo>
                      <a:pt x="18787" y="7725"/>
                    </a:lnTo>
                    <a:lnTo>
                      <a:pt x="18736" y="7599"/>
                    </a:lnTo>
                    <a:lnTo>
                      <a:pt x="18661" y="7472"/>
                    </a:lnTo>
                    <a:lnTo>
                      <a:pt x="18547" y="7333"/>
                    </a:lnTo>
                    <a:lnTo>
                      <a:pt x="18420" y="7194"/>
                    </a:lnTo>
                    <a:lnTo>
                      <a:pt x="18269" y="7042"/>
                    </a:lnTo>
                    <a:lnTo>
                      <a:pt x="18104" y="6903"/>
                    </a:lnTo>
                    <a:lnTo>
                      <a:pt x="17927" y="6752"/>
                    </a:lnTo>
                    <a:lnTo>
                      <a:pt x="17725" y="6600"/>
                    </a:lnTo>
                    <a:lnTo>
                      <a:pt x="17510" y="6448"/>
                    </a:lnTo>
                    <a:lnTo>
                      <a:pt x="17042" y="6145"/>
                    </a:lnTo>
                    <a:lnTo>
                      <a:pt x="16549" y="5841"/>
                    </a:lnTo>
                    <a:lnTo>
                      <a:pt x="16018" y="5538"/>
                    </a:lnTo>
                    <a:lnTo>
                      <a:pt x="15500" y="5260"/>
                    </a:lnTo>
                    <a:lnTo>
                      <a:pt x="14969" y="5007"/>
                    </a:lnTo>
                    <a:lnTo>
                      <a:pt x="14476" y="4767"/>
                    </a:lnTo>
                    <a:lnTo>
                      <a:pt x="14008" y="4552"/>
                    </a:lnTo>
                    <a:lnTo>
                      <a:pt x="13591" y="4375"/>
                    </a:lnTo>
                    <a:lnTo>
                      <a:pt x="13237" y="4223"/>
                    </a:lnTo>
                    <a:lnTo>
                      <a:pt x="12933" y="4109"/>
                    </a:lnTo>
                    <a:lnTo>
                      <a:pt x="12655" y="3983"/>
                    </a:lnTo>
                    <a:lnTo>
                      <a:pt x="12415" y="3869"/>
                    </a:lnTo>
                    <a:lnTo>
                      <a:pt x="12188" y="3755"/>
                    </a:lnTo>
                    <a:lnTo>
                      <a:pt x="11998" y="3642"/>
                    </a:lnTo>
                    <a:lnTo>
                      <a:pt x="11834" y="3541"/>
                    </a:lnTo>
                    <a:lnTo>
                      <a:pt x="11568" y="3351"/>
                    </a:lnTo>
                    <a:lnTo>
                      <a:pt x="11378" y="3199"/>
                    </a:lnTo>
                    <a:lnTo>
                      <a:pt x="11265" y="3085"/>
                    </a:lnTo>
                    <a:lnTo>
                      <a:pt x="11201" y="3010"/>
                    </a:lnTo>
                    <a:lnTo>
                      <a:pt x="11176" y="2972"/>
                    </a:lnTo>
                    <a:lnTo>
                      <a:pt x="11050" y="2997"/>
                    </a:lnTo>
                    <a:lnTo>
                      <a:pt x="10670" y="3060"/>
                    </a:lnTo>
                    <a:lnTo>
                      <a:pt x="10064" y="3123"/>
                    </a:lnTo>
                    <a:lnTo>
                      <a:pt x="9697" y="3161"/>
                    </a:lnTo>
                    <a:lnTo>
                      <a:pt x="9280" y="3174"/>
                    </a:lnTo>
                    <a:lnTo>
                      <a:pt x="8837" y="3199"/>
                    </a:lnTo>
                    <a:lnTo>
                      <a:pt x="8344" y="3199"/>
                    </a:lnTo>
                    <a:lnTo>
                      <a:pt x="7839" y="3187"/>
                    </a:lnTo>
                    <a:lnTo>
                      <a:pt x="7295" y="3161"/>
                    </a:lnTo>
                    <a:lnTo>
                      <a:pt x="6739" y="3111"/>
                    </a:lnTo>
                    <a:lnTo>
                      <a:pt x="6157" y="3035"/>
                    </a:lnTo>
                    <a:lnTo>
                      <a:pt x="5563" y="2934"/>
                    </a:lnTo>
                    <a:lnTo>
                      <a:pt x="4956" y="2807"/>
                    </a:lnTo>
                    <a:lnTo>
                      <a:pt x="4653" y="2731"/>
                    </a:lnTo>
                    <a:lnTo>
                      <a:pt x="4374" y="2643"/>
                    </a:lnTo>
                    <a:lnTo>
                      <a:pt x="4109" y="2554"/>
                    </a:lnTo>
                    <a:lnTo>
                      <a:pt x="3844" y="2466"/>
                    </a:lnTo>
                    <a:lnTo>
                      <a:pt x="3603" y="2365"/>
                    </a:lnTo>
                    <a:lnTo>
                      <a:pt x="3363" y="2264"/>
                    </a:lnTo>
                    <a:lnTo>
                      <a:pt x="3148" y="2150"/>
                    </a:lnTo>
                    <a:lnTo>
                      <a:pt x="2933" y="2049"/>
                    </a:lnTo>
                    <a:lnTo>
                      <a:pt x="2744" y="1935"/>
                    </a:lnTo>
                    <a:lnTo>
                      <a:pt x="2554" y="1808"/>
                    </a:lnTo>
                    <a:lnTo>
                      <a:pt x="2213" y="1581"/>
                    </a:lnTo>
                    <a:lnTo>
                      <a:pt x="1922" y="1353"/>
                    </a:lnTo>
                    <a:lnTo>
                      <a:pt x="1656" y="1113"/>
                    </a:lnTo>
                    <a:lnTo>
                      <a:pt x="1441" y="898"/>
                    </a:lnTo>
                    <a:lnTo>
                      <a:pt x="1264" y="683"/>
                    </a:lnTo>
                    <a:lnTo>
                      <a:pt x="1113" y="506"/>
                    </a:lnTo>
                    <a:lnTo>
                      <a:pt x="999" y="329"/>
                    </a:lnTo>
                    <a:lnTo>
                      <a:pt x="910" y="203"/>
                    </a:lnTo>
                    <a:lnTo>
                      <a:pt x="847" y="89"/>
                    </a:lnTo>
                    <a:lnTo>
                      <a:pt x="809" y="1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93;p16"/>
              <p:cNvSpPr/>
              <p:nvPr/>
            </p:nvSpPr>
            <p:spPr>
              <a:xfrm>
                <a:off x="1978875" y="3998950"/>
                <a:ext cx="694400" cy="1218775"/>
              </a:xfrm>
              <a:custGeom>
                <a:avLst/>
                <a:gdLst/>
                <a:ahLst/>
                <a:cxnLst/>
                <a:rect l="l" t="t" r="r" b="b"/>
                <a:pathLst>
                  <a:path w="27776" h="48751" extrusionOk="0">
                    <a:moveTo>
                      <a:pt x="0" y="1"/>
                    </a:moveTo>
                    <a:lnTo>
                      <a:pt x="114" y="11467"/>
                    </a:lnTo>
                    <a:lnTo>
                      <a:pt x="13970" y="13022"/>
                    </a:lnTo>
                    <a:lnTo>
                      <a:pt x="13995" y="13098"/>
                    </a:lnTo>
                    <a:lnTo>
                      <a:pt x="14084" y="13351"/>
                    </a:lnTo>
                    <a:lnTo>
                      <a:pt x="14223" y="13857"/>
                    </a:lnTo>
                    <a:lnTo>
                      <a:pt x="14312" y="14223"/>
                    </a:lnTo>
                    <a:lnTo>
                      <a:pt x="14413" y="14666"/>
                    </a:lnTo>
                    <a:lnTo>
                      <a:pt x="14514" y="15209"/>
                    </a:lnTo>
                    <a:lnTo>
                      <a:pt x="14640" y="15854"/>
                    </a:lnTo>
                    <a:lnTo>
                      <a:pt x="14767" y="16613"/>
                    </a:lnTo>
                    <a:lnTo>
                      <a:pt x="14893" y="17485"/>
                    </a:lnTo>
                    <a:lnTo>
                      <a:pt x="15045" y="18484"/>
                    </a:lnTo>
                    <a:lnTo>
                      <a:pt x="15197" y="19609"/>
                    </a:lnTo>
                    <a:lnTo>
                      <a:pt x="15348" y="20886"/>
                    </a:lnTo>
                    <a:lnTo>
                      <a:pt x="15513" y="22302"/>
                    </a:lnTo>
                    <a:lnTo>
                      <a:pt x="15626" y="23200"/>
                    </a:lnTo>
                    <a:lnTo>
                      <a:pt x="15765" y="24135"/>
                    </a:lnTo>
                    <a:lnTo>
                      <a:pt x="15942" y="25109"/>
                    </a:lnTo>
                    <a:lnTo>
                      <a:pt x="16132" y="26120"/>
                    </a:lnTo>
                    <a:lnTo>
                      <a:pt x="16347" y="27144"/>
                    </a:lnTo>
                    <a:lnTo>
                      <a:pt x="16575" y="28193"/>
                    </a:lnTo>
                    <a:lnTo>
                      <a:pt x="16827" y="29268"/>
                    </a:lnTo>
                    <a:lnTo>
                      <a:pt x="17106" y="30355"/>
                    </a:lnTo>
                    <a:lnTo>
                      <a:pt x="17384" y="31443"/>
                    </a:lnTo>
                    <a:lnTo>
                      <a:pt x="17674" y="32530"/>
                    </a:lnTo>
                    <a:lnTo>
                      <a:pt x="17978" y="33630"/>
                    </a:lnTo>
                    <a:lnTo>
                      <a:pt x="18294" y="34717"/>
                    </a:lnTo>
                    <a:lnTo>
                      <a:pt x="18926" y="36866"/>
                    </a:lnTo>
                    <a:lnTo>
                      <a:pt x="19571" y="38940"/>
                    </a:lnTo>
                    <a:lnTo>
                      <a:pt x="20203" y="40899"/>
                    </a:lnTo>
                    <a:lnTo>
                      <a:pt x="20797" y="42720"/>
                    </a:lnTo>
                    <a:lnTo>
                      <a:pt x="21353" y="44351"/>
                    </a:lnTo>
                    <a:lnTo>
                      <a:pt x="21846" y="45766"/>
                    </a:lnTo>
                    <a:lnTo>
                      <a:pt x="22567" y="47815"/>
                    </a:lnTo>
                    <a:lnTo>
                      <a:pt x="22845" y="48560"/>
                    </a:lnTo>
                    <a:lnTo>
                      <a:pt x="23060" y="48586"/>
                    </a:lnTo>
                    <a:lnTo>
                      <a:pt x="23642" y="48649"/>
                    </a:lnTo>
                    <a:lnTo>
                      <a:pt x="24451" y="48712"/>
                    </a:lnTo>
                    <a:lnTo>
                      <a:pt x="24906" y="48737"/>
                    </a:lnTo>
                    <a:lnTo>
                      <a:pt x="25374" y="48750"/>
                    </a:lnTo>
                    <a:lnTo>
                      <a:pt x="25842" y="48750"/>
                    </a:lnTo>
                    <a:lnTo>
                      <a:pt x="26284" y="48725"/>
                    </a:lnTo>
                    <a:lnTo>
                      <a:pt x="26701" y="48687"/>
                    </a:lnTo>
                    <a:lnTo>
                      <a:pt x="26891" y="48649"/>
                    </a:lnTo>
                    <a:lnTo>
                      <a:pt x="27068" y="48611"/>
                    </a:lnTo>
                    <a:lnTo>
                      <a:pt x="27232" y="48573"/>
                    </a:lnTo>
                    <a:lnTo>
                      <a:pt x="27384" y="48523"/>
                    </a:lnTo>
                    <a:lnTo>
                      <a:pt x="27510" y="48459"/>
                    </a:lnTo>
                    <a:lnTo>
                      <a:pt x="27611" y="48383"/>
                    </a:lnTo>
                    <a:lnTo>
                      <a:pt x="27687" y="48308"/>
                    </a:lnTo>
                    <a:lnTo>
                      <a:pt x="27751" y="48219"/>
                    </a:lnTo>
                    <a:lnTo>
                      <a:pt x="27776" y="48118"/>
                    </a:lnTo>
                    <a:lnTo>
                      <a:pt x="27776" y="48004"/>
                    </a:lnTo>
                    <a:lnTo>
                      <a:pt x="27485" y="45627"/>
                    </a:lnTo>
                    <a:lnTo>
                      <a:pt x="27232" y="43326"/>
                    </a:lnTo>
                    <a:lnTo>
                      <a:pt x="26992" y="41101"/>
                    </a:lnTo>
                    <a:lnTo>
                      <a:pt x="26790" y="38952"/>
                    </a:lnTo>
                    <a:lnTo>
                      <a:pt x="26613" y="36879"/>
                    </a:lnTo>
                    <a:lnTo>
                      <a:pt x="26448" y="34881"/>
                    </a:lnTo>
                    <a:lnTo>
                      <a:pt x="26297" y="32960"/>
                    </a:lnTo>
                    <a:lnTo>
                      <a:pt x="26158" y="31101"/>
                    </a:lnTo>
                    <a:lnTo>
                      <a:pt x="25905" y="27599"/>
                    </a:lnTo>
                    <a:lnTo>
                      <a:pt x="25665" y="24375"/>
                    </a:lnTo>
                    <a:lnTo>
                      <a:pt x="25538" y="22846"/>
                    </a:lnTo>
                    <a:lnTo>
                      <a:pt x="25399" y="21392"/>
                    </a:lnTo>
                    <a:lnTo>
                      <a:pt x="25260" y="20001"/>
                    </a:lnTo>
                    <a:lnTo>
                      <a:pt x="25096" y="18661"/>
                    </a:lnTo>
                    <a:lnTo>
                      <a:pt x="24919" y="17384"/>
                    </a:lnTo>
                    <a:lnTo>
                      <a:pt x="24830" y="16765"/>
                    </a:lnTo>
                    <a:lnTo>
                      <a:pt x="24729" y="16158"/>
                    </a:lnTo>
                    <a:lnTo>
                      <a:pt x="24615" y="15563"/>
                    </a:lnTo>
                    <a:lnTo>
                      <a:pt x="24501" y="14995"/>
                    </a:lnTo>
                    <a:lnTo>
                      <a:pt x="24388" y="14426"/>
                    </a:lnTo>
                    <a:lnTo>
                      <a:pt x="24261" y="13882"/>
                    </a:lnTo>
                    <a:lnTo>
                      <a:pt x="24122" y="13338"/>
                    </a:lnTo>
                    <a:lnTo>
                      <a:pt x="23983" y="12820"/>
                    </a:lnTo>
                    <a:lnTo>
                      <a:pt x="23831" y="12302"/>
                    </a:lnTo>
                    <a:lnTo>
                      <a:pt x="23667" y="11809"/>
                    </a:lnTo>
                    <a:lnTo>
                      <a:pt x="23503" y="11316"/>
                    </a:lnTo>
                    <a:lnTo>
                      <a:pt x="23326" y="10848"/>
                    </a:lnTo>
                    <a:lnTo>
                      <a:pt x="23136" y="10380"/>
                    </a:lnTo>
                    <a:lnTo>
                      <a:pt x="22934" y="9938"/>
                    </a:lnTo>
                    <a:lnTo>
                      <a:pt x="22731" y="9495"/>
                    </a:lnTo>
                    <a:lnTo>
                      <a:pt x="22504" y="9065"/>
                    </a:lnTo>
                    <a:lnTo>
                      <a:pt x="22276" y="8648"/>
                    </a:lnTo>
                    <a:lnTo>
                      <a:pt x="22036" y="8243"/>
                    </a:lnTo>
                    <a:lnTo>
                      <a:pt x="21771" y="7852"/>
                    </a:lnTo>
                    <a:lnTo>
                      <a:pt x="21505" y="7472"/>
                    </a:lnTo>
                    <a:lnTo>
                      <a:pt x="21214" y="7106"/>
                    </a:lnTo>
                    <a:lnTo>
                      <a:pt x="20924" y="6739"/>
                    </a:lnTo>
                    <a:lnTo>
                      <a:pt x="20608" y="6385"/>
                    </a:lnTo>
                    <a:lnTo>
                      <a:pt x="20291" y="6044"/>
                    </a:lnTo>
                    <a:lnTo>
                      <a:pt x="19950" y="5715"/>
                    </a:lnTo>
                    <a:lnTo>
                      <a:pt x="19596" y="5386"/>
                    </a:lnTo>
                    <a:lnTo>
                      <a:pt x="19217" y="5083"/>
                    </a:lnTo>
                    <a:lnTo>
                      <a:pt x="18825" y="4779"/>
                    </a:lnTo>
                    <a:lnTo>
                      <a:pt x="18420" y="4476"/>
                    </a:lnTo>
                    <a:lnTo>
                      <a:pt x="18003" y="4198"/>
                    </a:lnTo>
                    <a:lnTo>
                      <a:pt x="17814" y="4071"/>
                    </a:lnTo>
                    <a:lnTo>
                      <a:pt x="17599" y="3958"/>
                    </a:lnTo>
                    <a:lnTo>
                      <a:pt x="17143" y="3717"/>
                    </a:lnTo>
                    <a:lnTo>
                      <a:pt x="16638" y="3490"/>
                    </a:lnTo>
                    <a:lnTo>
                      <a:pt x="16094" y="3275"/>
                    </a:lnTo>
                    <a:lnTo>
                      <a:pt x="15500" y="3060"/>
                    </a:lnTo>
                    <a:lnTo>
                      <a:pt x="14868" y="2845"/>
                    </a:lnTo>
                    <a:lnTo>
                      <a:pt x="14210" y="2643"/>
                    </a:lnTo>
                    <a:lnTo>
                      <a:pt x="13515" y="2453"/>
                    </a:lnTo>
                    <a:lnTo>
                      <a:pt x="12807" y="2264"/>
                    </a:lnTo>
                    <a:lnTo>
                      <a:pt x="12074" y="2074"/>
                    </a:lnTo>
                    <a:lnTo>
                      <a:pt x="11328" y="1897"/>
                    </a:lnTo>
                    <a:lnTo>
                      <a:pt x="10569" y="1733"/>
                    </a:lnTo>
                    <a:lnTo>
                      <a:pt x="9798" y="1568"/>
                    </a:lnTo>
                    <a:lnTo>
                      <a:pt x="9027" y="1416"/>
                    </a:lnTo>
                    <a:lnTo>
                      <a:pt x="7510" y="1126"/>
                    </a:lnTo>
                    <a:lnTo>
                      <a:pt x="6043" y="873"/>
                    </a:lnTo>
                    <a:lnTo>
                      <a:pt x="4653" y="645"/>
                    </a:lnTo>
                    <a:lnTo>
                      <a:pt x="3376" y="456"/>
                    </a:lnTo>
                    <a:lnTo>
                      <a:pt x="2251" y="291"/>
                    </a:lnTo>
                    <a:lnTo>
                      <a:pt x="607" y="7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94;p16"/>
              <p:cNvSpPr/>
              <p:nvPr/>
            </p:nvSpPr>
            <p:spPr>
              <a:xfrm>
                <a:off x="1269000" y="2908525"/>
                <a:ext cx="586625" cy="961500"/>
              </a:xfrm>
              <a:custGeom>
                <a:avLst/>
                <a:gdLst/>
                <a:ahLst/>
                <a:cxnLst/>
                <a:rect l="l" t="t" r="r" b="b"/>
                <a:pathLst>
                  <a:path w="23465" h="38460" extrusionOk="0">
                    <a:moveTo>
                      <a:pt x="9672" y="1"/>
                    </a:moveTo>
                    <a:lnTo>
                      <a:pt x="8863" y="26"/>
                    </a:lnTo>
                    <a:lnTo>
                      <a:pt x="8066" y="64"/>
                    </a:lnTo>
                    <a:lnTo>
                      <a:pt x="7270" y="115"/>
                    </a:lnTo>
                    <a:lnTo>
                      <a:pt x="6498" y="190"/>
                    </a:lnTo>
                    <a:lnTo>
                      <a:pt x="5753" y="279"/>
                    </a:lnTo>
                    <a:lnTo>
                      <a:pt x="5019" y="393"/>
                    </a:lnTo>
                    <a:lnTo>
                      <a:pt x="4324" y="532"/>
                    </a:lnTo>
                    <a:lnTo>
                      <a:pt x="3667" y="683"/>
                    </a:lnTo>
                    <a:lnTo>
                      <a:pt x="3350" y="772"/>
                    </a:lnTo>
                    <a:lnTo>
                      <a:pt x="3047" y="860"/>
                    </a:lnTo>
                    <a:lnTo>
                      <a:pt x="2744" y="962"/>
                    </a:lnTo>
                    <a:lnTo>
                      <a:pt x="2466" y="1063"/>
                    </a:lnTo>
                    <a:lnTo>
                      <a:pt x="2200" y="1164"/>
                    </a:lnTo>
                    <a:lnTo>
                      <a:pt x="1947" y="1290"/>
                    </a:lnTo>
                    <a:lnTo>
                      <a:pt x="1694" y="1404"/>
                    </a:lnTo>
                    <a:lnTo>
                      <a:pt x="1467" y="1531"/>
                    </a:lnTo>
                    <a:lnTo>
                      <a:pt x="1264" y="1670"/>
                    </a:lnTo>
                    <a:lnTo>
                      <a:pt x="1062" y="1809"/>
                    </a:lnTo>
                    <a:lnTo>
                      <a:pt x="873" y="1948"/>
                    </a:lnTo>
                    <a:lnTo>
                      <a:pt x="708" y="2099"/>
                    </a:lnTo>
                    <a:lnTo>
                      <a:pt x="569" y="2264"/>
                    </a:lnTo>
                    <a:lnTo>
                      <a:pt x="430" y="2428"/>
                    </a:lnTo>
                    <a:lnTo>
                      <a:pt x="316" y="2592"/>
                    </a:lnTo>
                    <a:lnTo>
                      <a:pt x="228" y="2769"/>
                    </a:lnTo>
                    <a:lnTo>
                      <a:pt x="152" y="2959"/>
                    </a:lnTo>
                    <a:lnTo>
                      <a:pt x="101" y="3149"/>
                    </a:lnTo>
                    <a:lnTo>
                      <a:pt x="63" y="3351"/>
                    </a:lnTo>
                    <a:lnTo>
                      <a:pt x="38" y="3579"/>
                    </a:lnTo>
                    <a:lnTo>
                      <a:pt x="13" y="3806"/>
                    </a:lnTo>
                    <a:lnTo>
                      <a:pt x="0" y="4046"/>
                    </a:lnTo>
                    <a:lnTo>
                      <a:pt x="0" y="4299"/>
                    </a:lnTo>
                    <a:lnTo>
                      <a:pt x="13" y="4565"/>
                    </a:lnTo>
                    <a:lnTo>
                      <a:pt x="51" y="5134"/>
                    </a:lnTo>
                    <a:lnTo>
                      <a:pt x="114" y="5740"/>
                    </a:lnTo>
                    <a:lnTo>
                      <a:pt x="203" y="6385"/>
                    </a:lnTo>
                    <a:lnTo>
                      <a:pt x="329" y="7055"/>
                    </a:lnTo>
                    <a:lnTo>
                      <a:pt x="468" y="7751"/>
                    </a:lnTo>
                    <a:lnTo>
                      <a:pt x="632" y="8471"/>
                    </a:lnTo>
                    <a:lnTo>
                      <a:pt x="809" y="9217"/>
                    </a:lnTo>
                    <a:lnTo>
                      <a:pt x="1012" y="9963"/>
                    </a:lnTo>
                    <a:lnTo>
                      <a:pt x="1227" y="10722"/>
                    </a:lnTo>
                    <a:lnTo>
                      <a:pt x="1454" y="11493"/>
                    </a:lnTo>
                    <a:lnTo>
                      <a:pt x="1682" y="12264"/>
                    </a:lnTo>
                    <a:lnTo>
                      <a:pt x="2175" y="13781"/>
                    </a:lnTo>
                    <a:lnTo>
                      <a:pt x="2668" y="15260"/>
                    </a:lnTo>
                    <a:lnTo>
                      <a:pt x="3161" y="16651"/>
                    </a:lnTo>
                    <a:lnTo>
                      <a:pt x="3629" y="17915"/>
                    </a:lnTo>
                    <a:lnTo>
                      <a:pt x="4046" y="19040"/>
                    </a:lnTo>
                    <a:lnTo>
                      <a:pt x="4412" y="19963"/>
                    </a:lnTo>
                    <a:lnTo>
                      <a:pt x="4691" y="20671"/>
                    </a:lnTo>
                    <a:lnTo>
                      <a:pt x="4931" y="21278"/>
                    </a:lnTo>
                    <a:lnTo>
                      <a:pt x="6144" y="25539"/>
                    </a:lnTo>
                    <a:lnTo>
                      <a:pt x="5272" y="28409"/>
                    </a:lnTo>
                    <a:lnTo>
                      <a:pt x="5120" y="28623"/>
                    </a:lnTo>
                    <a:lnTo>
                      <a:pt x="4969" y="28851"/>
                    </a:lnTo>
                    <a:lnTo>
                      <a:pt x="4817" y="29104"/>
                    </a:lnTo>
                    <a:lnTo>
                      <a:pt x="4665" y="29357"/>
                    </a:lnTo>
                    <a:lnTo>
                      <a:pt x="4375" y="29926"/>
                    </a:lnTo>
                    <a:lnTo>
                      <a:pt x="4071" y="30520"/>
                    </a:lnTo>
                    <a:lnTo>
                      <a:pt x="3793" y="31139"/>
                    </a:lnTo>
                    <a:lnTo>
                      <a:pt x="3515" y="31771"/>
                    </a:lnTo>
                    <a:lnTo>
                      <a:pt x="3249" y="32404"/>
                    </a:lnTo>
                    <a:lnTo>
                      <a:pt x="3009" y="33023"/>
                    </a:lnTo>
                    <a:lnTo>
                      <a:pt x="2567" y="34174"/>
                    </a:lnTo>
                    <a:lnTo>
                      <a:pt x="2238" y="35122"/>
                    </a:lnTo>
                    <a:lnTo>
                      <a:pt x="2023" y="35767"/>
                    </a:lnTo>
                    <a:lnTo>
                      <a:pt x="1947" y="35994"/>
                    </a:lnTo>
                    <a:lnTo>
                      <a:pt x="2478" y="36120"/>
                    </a:lnTo>
                    <a:lnTo>
                      <a:pt x="3907" y="36437"/>
                    </a:lnTo>
                    <a:lnTo>
                      <a:pt x="4893" y="36651"/>
                    </a:lnTo>
                    <a:lnTo>
                      <a:pt x="6018" y="36879"/>
                    </a:lnTo>
                    <a:lnTo>
                      <a:pt x="7244" y="37132"/>
                    </a:lnTo>
                    <a:lnTo>
                      <a:pt x="8559" y="37385"/>
                    </a:lnTo>
                    <a:lnTo>
                      <a:pt x="9912" y="37625"/>
                    </a:lnTo>
                    <a:lnTo>
                      <a:pt x="11290" y="37853"/>
                    </a:lnTo>
                    <a:lnTo>
                      <a:pt x="12655" y="38055"/>
                    </a:lnTo>
                    <a:lnTo>
                      <a:pt x="13325" y="38143"/>
                    </a:lnTo>
                    <a:lnTo>
                      <a:pt x="13970" y="38232"/>
                    </a:lnTo>
                    <a:lnTo>
                      <a:pt x="14615" y="38308"/>
                    </a:lnTo>
                    <a:lnTo>
                      <a:pt x="15222" y="38358"/>
                    </a:lnTo>
                    <a:lnTo>
                      <a:pt x="15816" y="38409"/>
                    </a:lnTo>
                    <a:lnTo>
                      <a:pt x="16385" y="38447"/>
                    </a:lnTo>
                    <a:lnTo>
                      <a:pt x="16916" y="38459"/>
                    </a:lnTo>
                    <a:lnTo>
                      <a:pt x="17409" y="38459"/>
                    </a:lnTo>
                    <a:lnTo>
                      <a:pt x="17864" y="38447"/>
                    </a:lnTo>
                    <a:lnTo>
                      <a:pt x="18269" y="38409"/>
                    </a:lnTo>
                    <a:lnTo>
                      <a:pt x="18648" y="38371"/>
                    </a:lnTo>
                    <a:lnTo>
                      <a:pt x="19015" y="38308"/>
                    </a:lnTo>
                    <a:lnTo>
                      <a:pt x="19356" y="38244"/>
                    </a:lnTo>
                    <a:lnTo>
                      <a:pt x="19685" y="38181"/>
                    </a:lnTo>
                    <a:lnTo>
                      <a:pt x="19988" y="38105"/>
                    </a:lnTo>
                    <a:lnTo>
                      <a:pt x="20291" y="38017"/>
                    </a:lnTo>
                    <a:lnTo>
                      <a:pt x="20570" y="37928"/>
                    </a:lnTo>
                    <a:lnTo>
                      <a:pt x="20822" y="37840"/>
                    </a:lnTo>
                    <a:lnTo>
                      <a:pt x="21075" y="37751"/>
                    </a:lnTo>
                    <a:lnTo>
                      <a:pt x="21303" y="37650"/>
                    </a:lnTo>
                    <a:lnTo>
                      <a:pt x="21530" y="37549"/>
                    </a:lnTo>
                    <a:lnTo>
                      <a:pt x="21733" y="37448"/>
                    </a:lnTo>
                    <a:lnTo>
                      <a:pt x="22099" y="37246"/>
                    </a:lnTo>
                    <a:lnTo>
                      <a:pt x="22415" y="37031"/>
                    </a:lnTo>
                    <a:lnTo>
                      <a:pt x="22681" y="36828"/>
                    </a:lnTo>
                    <a:lnTo>
                      <a:pt x="22896" y="36639"/>
                    </a:lnTo>
                    <a:lnTo>
                      <a:pt x="23085" y="36462"/>
                    </a:lnTo>
                    <a:lnTo>
                      <a:pt x="23224" y="36310"/>
                    </a:lnTo>
                    <a:lnTo>
                      <a:pt x="23326" y="36184"/>
                    </a:lnTo>
                    <a:lnTo>
                      <a:pt x="23389" y="36083"/>
                    </a:lnTo>
                    <a:lnTo>
                      <a:pt x="23452" y="35994"/>
                    </a:lnTo>
                    <a:lnTo>
                      <a:pt x="21315" y="21392"/>
                    </a:lnTo>
                    <a:lnTo>
                      <a:pt x="21442" y="21139"/>
                    </a:lnTo>
                    <a:lnTo>
                      <a:pt x="21594" y="20836"/>
                    </a:lnTo>
                    <a:lnTo>
                      <a:pt x="21771" y="20431"/>
                    </a:lnTo>
                    <a:lnTo>
                      <a:pt x="21986" y="19938"/>
                    </a:lnTo>
                    <a:lnTo>
                      <a:pt x="22226" y="19369"/>
                    </a:lnTo>
                    <a:lnTo>
                      <a:pt x="22453" y="18724"/>
                    </a:lnTo>
                    <a:lnTo>
                      <a:pt x="22693" y="18016"/>
                    </a:lnTo>
                    <a:lnTo>
                      <a:pt x="22807" y="17637"/>
                    </a:lnTo>
                    <a:lnTo>
                      <a:pt x="22921" y="17258"/>
                    </a:lnTo>
                    <a:lnTo>
                      <a:pt x="23022" y="16866"/>
                    </a:lnTo>
                    <a:lnTo>
                      <a:pt x="23111" y="16461"/>
                    </a:lnTo>
                    <a:lnTo>
                      <a:pt x="23199" y="16057"/>
                    </a:lnTo>
                    <a:lnTo>
                      <a:pt x="23275" y="15640"/>
                    </a:lnTo>
                    <a:lnTo>
                      <a:pt x="23338" y="15222"/>
                    </a:lnTo>
                    <a:lnTo>
                      <a:pt x="23401" y="14793"/>
                    </a:lnTo>
                    <a:lnTo>
                      <a:pt x="23439" y="14375"/>
                    </a:lnTo>
                    <a:lnTo>
                      <a:pt x="23465" y="13945"/>
                    </a:lnTo>
                    <a:lnTo>
                      <a:pt x="23465" y="13516"/>
                    </a:lnTo>
                    <a:lnTo>
                      <a:pt x="23452" y="13098"/>
                    </a:lnTo>
                    <a:lnTo>
                      <a:pt x="23427" y="12669"/>
                    </a:lnTo>
                    <a:lnTo>
                      <a:pt x="23376" y="12264"/>
                    </a:lnTo>
                    <a:lnTo>
                      <a:pt x="23300" y="11847"/>
                    </a:lnTo>
                    <a:lnTo>
                      <a:pt x="23212" y="11442"/>
                    </a:lnTo>
                    <a:lnTo>
                      <a:pt x="22972" y="10633"/>
                    </a:lnTo>
                    <a:lnTo>
                      <a:pt x="22719" y="9786"/>
                    </a:lnTo>
                    <a:lnTo>
                      <a:pt x="22428" y="8926"/>
                    </a:lnTo>
                    <a:lnTo>
                      <a:pt x="22137" y="8054"/>
                    </a:lnTo>
                    <a:lnTo>
                      <a:pt x="21821" y="7194"/>
                    </a:lnTo>
                    <a:lnTo>
                      <a:pt x="21505" y="6347"/>
                    </a:lnTo>
                    <a:lnTo>
                      <a:pt x="20898" y="4742"/>
                    </a:lnTo>
                    <a:lnTo>
                      <a:pt x="20329" y="3351"/>
                    </a:lnTo>
                    <a:lnTo>
                      <a:pt x="19874" y="2239"/>
                    </a:lnTo>
                    <a:lnTo>
                      <a:pt x="19444" y="1240"/>
                    </a:lnTo>
                    <a:lnTo>
                      <a:pt x="19280" y="1164"/>
                    </a:lnTo>
                    <a:lnTo>
                      <a:pt x="19103" y="1088"/>
                    </a:lnTo>
                    <a:lnTo>
                      <a:pt x="18686" y="949"/>
                    </a:lnTo>
                    <a:lnTo>
                      <a:pt x="18218" y="823"/>
                    </a:lnTo>
                    <a:lnTo>
                      <a:pt x="17687" y="696"/>
                    </a:lnTo>
                    <a:lnTo>
                      <a:pt x="17118" y="570"/>
                    </a:lnTo>
                    <a:lnTo>
                      <a:pt x="16499" y="456"/>
                    </a:lnTo>
                    <a:lnTo>
                      <a:pt x="15841" y="367"/>
                    </a:lnTo>
                    <a:lnTo>
                      <a:pt x="15146" y="266"/>
                    </a:lnTo>
                    <a:lnTo>
                      <a:pt x="14413" y="190"/>
                    </a:lnTo>
                    <a:lnTo>
                      <a:pt x="13667" y="127"/>
                    </a:lnTo>
                    <a:lnTo>
                      <a:pt x="12896" y="77"/>
                    </a:lnTo>
                    <a:lnTo>
                      <a:pt x="12099" y="39"/>
                    </a:lnTo>
                    <a:lnTo>
                      <a:pt x="11303" y="13"/>
                    </a:lnTo>
                    <a:lnTo>
                      <a:pt x="10493" y="1"/>
                    </a:ln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95;p16"/>
              <p:cNvSpPr/>
              <p:nvPr/>
            </p:nvSpPr>
            <p:spPr>
              <a:xfrm>
                <a:off x="1509525" y="2517550"/>
                <a:ext cx="339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13591" h="18788" extrusionOk="0">
                    <a:moveTo>
                      <a:pt x="1151" y="1"/>
                    </a:moveTo>
                    <a:lnTo>
                      <a:pt x="645" y="11506"/>
                    </a:lnTo>
                    <a:lnTo>
                      <a:pt x="51" y="14540"/>
                    </a:lnTo>
                    <a:lnTo>
                      <a:pt x="13" y="14767"/>
                    </a:lnTo>
                    <a:lnTo>
                      <a:pt x="0" y="15008"/>
                    </a:lnTo>
                    <a:lnTo>
                      <a:pt x="0" y="15235"/>
                    </a:lnTo>
                    <a:lnTo>
                      <a:pt x="38" y="15463"/>
                    </a:lnTo>
                    <a:lnTo>
                      <a:pt x="76" y="15690"/>
                    </a:lnTo>
                    <a:lnTo>
                      <a:pt x="152" y="15905"/>
                    </a:lnTo>
                    <a:lnTo>
                      <a:pt x="240" y="16120"/>
                    </a:lnTo>
                    <a:lnTo>
                      <a:pt x="342" y="16322"/>
                    </a:lnTo>
                    <a:lnTo>
                      <a:pt x="455" y="16512"/>
                    </a:lnTo>
                    <a:lnTo>
                      <a:pt x="594" y="16689"/>
                    </a:lnTo>
                    <a:lnTo>
                      <a:pt x="746" y="16866"/>
                    </a:lnTo>
                    <a:lnTo>
                      <a:pt x="923" y="17018"/>
                    </a:lnTo>
                    <a:lnTo>
                      <a:pt x="1100" y="17157"/>
                    </a:lnTo>
                    <a:lnTo>
                      <a:pt x="1302" y="17283"/>
                    </a:lnTo>
                    <a:lnTo>
                      <a:pt x="1505" y="17397"/>
                    </a:lnTo>
                    <a:lnTo>
                      <a:pt x="1732" y="17486"/>
                    </a:lnTo>
                    <a:lnTo>
                      <a:pt x="5462" y="18788"/>
                    </a:lnTo>
                    <a:lnTo>
                      <a:pt x="6182" y="14679"/>
                    </a:lnTo>
                    <a:lnTo>
                      <a:pt x="6359" y="14692"/>
                    </a:lnTo>
                    <a:lnTo>
                      <a:pt x="6827" y="14704"/>
                    </a:lnTo>
                    <a:lnTo>
                      <a:pt x="7143" y="14692"/>
                    </a:lnTo>
                    <a:lnTo>
                      <a:pt x="7522" y="14679"/>
                    </a:lnTo>
                    <a:lnTo>
                      <a:pt x="7927" y="14641"/>
                    </a:lnTo>
                    <a:lnTo>
                      <a:pt x="8369" y="14578"/>
                    </a:lnTo>
                    <a:lnTo>
                      <a:pt x="8825" y="14502"/>
                    </a:lnTo>
                    <a:lnTo>
                      <a:pt x="9305" y="14388"/>
                    </a:lnTo>
                    <a:lnTo>
                      <a:pt x="9545" y="14325"/>
                    </a:lnTo>
                    <a:lnTo>
                      <a:pt x="9785" y="14249"/>
                    </a:lnTo>
                    <a:lnTo>
                      <a:pt x="10026" y="14173"/>
                    </a:lnTo>
                    <a:lnTo>
                      <a:pt x="10253" y="14072"/>
                    </a:lnTo>
                    <a:lnTo>
                      <a:pt x="10493" y="13971"/>
                    </a:lnTo>
                    <a:lnTo>
                      <a:pt x="10721" y="13857"/>
                    </a:lnTo>
                    <a:lnTo>
                      <a:pt x="10936" y="13743"/>
                    </a:lnTo>
                    <a:lnTo>
                      <a:pt x="11163" y="13604"/>
                    </a:lnTo>
                    <a:lnTo>
                      <a:pt x="11366" y="13453"/>
                    </a:lnTo>
                    <a:lnTo>
                      <a:pt x="11568" y="13301"/>
                    </a:lnTo>
                    <a:lnTo>
                      <a:pt x="11758" y="13124"/>
                    </a:lnTo>
                    <a:lnTo>
                      <a:pt x="11935" y="12934"/>
                    </a:lnTo>
                    <a:lnTo>
                      <a:pt x="12023" y="12833"/>
                    </a:lnTo>
                    <a:lnTo>
                      <a:pt x="12099" y="12719"/>
                    </a:lnTo>
                    <a:lnTo>
                      <a:pt x="12188" y="12606"/>
                    </a:lnTo>
                    <a:lnTo>
                      <a:pt x="12263" y="12466"/>
                    </a:lnTo>
                    <a:lnTo>
                      <a:pt x="12402" y="12176"/>
                    </a:lnTo>
                    <a:lnTo>
                      <a:pt x="12542" y="11847"/>
                    </a:lnTo>
                    <a:lnTo>
                      <a:pt x="12655" y="11480"/>
                    </a:lnTo>
                    <a:lnTo>
                      <a:pt x="12769" y="11101"/>
                    </a:lnTo>
                    <a:lnTo>
                      <a:pt x="12883" y="10684"/>
                    </a:lnTo>
                    <a:lnTo>
                      <a:pt x="12971" y="10241"/>
                    </a:lnTo>
                    <a:lnTo>
                      <a:pt x="13060" y="9786"/>
                    </a:lnTo>
                    <a:lnTo>
                      <a:pt x="13136" y="9319"/>
                    </a:lnTo>
                    <a:lnTo>
                      <a:pt x="13212" y="8825"/>
                    </a:lnTo>
                    <a:lnTo>
                      <a:pt x="13275" y="8332"/>
                    </a:lnTo>
                    <a:lnTo>
                      <a:pt x="13376" y="7321"/>
                    </a:lnTo>
                    <a:lnTo>
                      <a:pt x="13452" y="6322"/>
                    </a:lnTo>
                    <a:lnTo>
                      <a:pt x="13515" y="5336"/>
                    </a:lnTo>
                    <a:lnTo>
                      <a:pt x="13553" y="4401"/>
                    </a:lnTo>
                    <a:lnTo>
                      <a:pt x="13578" y="3541"/>
                    </a:lnTo>
                    <a:lnTo>
                      <a:pt x="13591" y="2770"/>
                    </a:lnTo>
                    <a:lnTo>
                      <a:pt x="13591" y="1657"/>
                    </a:lnTo>
                    <a:lnTo>
                      <a:pt x="13591" y="1240"/>
                    </a:lnTo>
                    <a:lnTo>
                      <a:pt x="1151" y="1"/>
                    </a:lnTo>
                    <a:close/>
                  </a:path>
                </a:pathLst>
              </a:cu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96;p16"/>
              <p:cNvSpPr/>
              <p:nvPr/>
            </p:nvSpPr>
            <p:spPr>
              <a:xfrm>
                <a:off x="1598025" y="2821300"/>
                <a:ext cx="66075" cy="105900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4236" extrusionOk="0">
                    <a:moveTo>
                      <a:pt x="25" y="0"/>
                    </a:moveTo>
                    <a:lnTo>
                      <a:pt x="13" y="140"/>
                    </a:lnTo>
                    <a:lnTo>
                      <a:pt x="0" y="304"/>
                    </a:lnTo>
                    <a:lnTo>
                      <a:pt x="0" y="519"/>
                    </a:lnTo>
                    <a:lnTo>
                      <a:pt x="13" y="772"/>
                    </a:lnTo>
                    <a:lnTo>
                      <a:pt x="38" y="1075"/>
                    </a:lnTo>
                    <a:lnTo>
                      <a:pt x="76" y="1391"/>
                    </a:lnTo>
                    <a:lnTo>
                      <a:pt x="152" y="1732"/>
                    </a:lnTo>
                    <a:lnTo>
                      <a:pt x="202" y="1909"/>
                    </a:lnTo>
                    <a:lnTo>
                      <a:pt x="253" y="2086"/>
                    </a:lnTo>
                    <a:lnTo>
                      <a:pt x="329" y="2263"/>
                    </a:lnTo>
                    <a:lnTo>
                      <a:pt x="405" y="2440"/>
                    </a:lnTo>
                    <a:lnTo>
                      <a:pt x="480" y="2617"/>
                    </a:lnTo>
                    <a:lnTo>
                      <a:pt x="582" y="2794"/>
                    </a:lnTo>
                    <a:lnTo>
                      <a:pt x="695" y="2971"/>
                    </a:lnTo>
                    <a:lnTo>
                      <a:pt x="822" y="3136"/>
                    </a:lnTo>
                    <a:lnTo>
                      <a:pt x="961" y="3300"/>
                    </a:lnTo>
                    <a:lnTo>
                      <a:pt x="1113" y="3464"/>
                    </a:lnTo>
                    <a:lnTo>
                      <a:pt x="1277" y="3616"/>
                    </a:lnTo>
                    <a:lnTo>
                      <a:pt x="1454" y="3755"/>
                    </a:lnTo>
                    <a:lnTo>
                      <a:pt x="1656" y="3894"/>
                    </a:lnTo>
                    <a:lnTo>
                      <a:pt x="1871" y="4021"/>
                    </a:lnTo>
                    <a:lnTo>
                      <a:pt x="2099" y="4135"/>
                    </a:lnTo>
                    <a:lnTo>
                      <a:pt x="2352" y="4236"/>
                    </a:lnTo>
                    <a:lnTo>
                      <a:pt x="2642" y="2529"/>
                    </a:lnTo>
                    <a:lnTo>
                      <a:pt x="2541" y="2491"/>
                    </a:lnTo>
                    <a:lnTo>
                      <a:pt x="2250" y="2339"/>
                    </a:lnTo>
                    <a:lnTo>
                      <a:pt x="1833" y="2124"/>
                    </a:lnTo>
                    <a:lnTo>
                      <a:pt x="1606" y="1973"/>
                    </a:lnTo>
                    <a:lnTo>
                      <a:pt x="1365" y="1821"/>
                    </a:lnTo>
                    <a:lnTo>
                      <a:pt x="1125" y="1644"/>
                    </a:lnTo>
                    <a:lnTo>
                      <a:pt x="885" y="1454"/>
                    </a:lnTo>
                    <a:lnTo>
                      <a:pt x="670" y="1239"/>
                    </a:lnTo>
                    <a:lnTo>
                      <a:pt x="468" y="1024"/>
                    </a:lnTo>
                    <a:lnTo>
                      <a:pt x="379" y="898"/>
                    </a:lnTo>
                    <a:lnTo>
                      <a:pt x="291" y="784"/>
                    </a:lnTo>
                    <a:lnTo>
                      <a:pt x="228" y="658"/>
                    </a:lnTo>
                    <a:lnTo>
                      <a:pt x="164" y="531"/>
                    </a:lnTo>
                    <a:lnTo>
                      <a:pt x="114" y="405"/>
                    </a:lnTo>
                    <a:lnTo>
                      <a:pt x="63" y="279"/>
                    </a:lnTo>
                    <a:lnTo>
                      <a:pt x="38" y="14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5E3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97;p16"/>
              <p:cNvSpPr/>
              <p:nvPr/>
            </p:nvSpPr>
            <p:spPr>
              <a:xfrm>
                <a:off x="1453900" y="2409150"/>
                <a:ext cx="395400" cy="388775"/>
              </a:xfrm>
              <a:custGeom>
                <a:avLst/>
                <a:gdLst/>
                <a:ahLst/>
                <a:cxnLst/>
                <a:rect l="l" t="t" r="r" b="b"/>
                <a:pathLst>
                  <a:path w="15816" h="15551" extrusionOk="0">
                    <a:moveTo>
                      <a:pt x="7093" y="1"/>
                    </a:moveTo>
                    <a:lnTo>
                      <a:pt x="6612" y="13"/>
                    </a:lnTo>
                    <a:lnTo>
                      <a:pt x="6119" y="51"/>
                    </a:lnTo>
                    <a:lnTo>
                      <a:pt x="5601" y="102"/>
                    </a:lnTo>
                    <a:lnTo>
                      <a:pt x="5095" y="190"/>
                    </a:lnTo>
                    <a:lnTo>
                      <a:pt x="4830" y="241"/>
                    </a:lnTo>
                    <a:lnTo>
                      <a:pt x="4577" y="304"/>
                    </a:lnTo>
                    <a:lnTo>
                      <a:pt x="4311" y="367"/>
                    </a:lnTo>
                    <a:lnTo>
                      <a:pt x="4058" y="443"/>
                    </a:lnTo>
                    <a:lnTo>
                      <a:pt x="3805" y="532"/>
                    </a:lnTo>
                    <a:lnTo>
                      <a:pt x="3553" y="633"/>
                    </a:lnTo>
                    <a:lnTo>
                      <a:pt x="3300" y="746"/>
                    </a:lnTo>
                    <a:lnTo>
                      <a:pt x="3047" y="873"/>
                    </a:lnTo>
                    <a:lnTo>
                      <a:pt x="2807" y="1012"/>
                    </a:lnTo>
                    <a:lnTo>
                      <a:pt x="2579" y="1164"/>
                    </a:lnTo>
                    <a:lnTo>
                      <a:pt x="2339" y="1328"/>
                    </a:lnTo>
                    <a:lnTo>
                      <a:pt x="2124" y="1505"/>
                    </a:lnTo>
                    <a:lnTo>
                      <a:pt x="1909" y="1707"/>
                    </a:lnTo>
                    <a:lnTo>
                      <a:pt x="1694" y="1922"/>
                    </a:lnTo>
                    <a:lnTo>
                      <a:pt x="1492" y="2150"/>
                    </a:lnTo>
                    <a:lnTo>
                      <a:pt x="1302" y="2390"/>
                    </a:lnTo>
                    <a:lnTo>
                      <a:pt x="1113" y="2656"/>
                    </a:lnTo>
                    <a:lnTo>
                      <a:pt x="948" y="2934"/>
                    </a:lnTo>
                    <a:lnTo>
                      <a:pt x="784" y="3237"/>
                    </a:lnTo>
                    <a:lnTo>
                      <a:pt x="632" y="3566"/>
                    </a:lnTo>
                    <a:lnTo>
                      <a:pt x="493" y="3907"/>
                    </a:lnTo>
                    <a:lnTo>
                      <a:pt x="367" y="4261"/>
                    </a:lnTo>
                    <a:lnTo>
                      <a:pt x="253" y="4653"/>
                    </a:lnTo>
                    <a:lnTo>
                      <a:pt x="152" y="5058"/>
                    </a:lnTo>
                    <a:lnTo>
                      <a:pt x="76" y="5487"/>
                    </a:lnTo>
                    <a:lnTo>
                      <a:pt x="25" y="5917"/>
                    </a:lnTo>
                    <a:lnTo>
                      <a:pt x="0" y="6347"/>
                    </a:lnTo>
                    <a:lnTo>
                      <a:pt x="0" y="6790"/>
                    </a:lnTo>
                    <a:lnTo>
                      <a:pt x="13" y="7232"/>
                    </a:lnTo>
                    <a:lnTo>
                      <a:pt x="51" y="7687"/>
                    </a:lnTo>
                    <a:lnTo>
                      <a:pt x="101" y="8130"/>
                    </a:lnTo>
                    <a:lnTo>
                      <a:pt x="177" y="8585"/>
                    </a:lnTo>
                    <a:lnTo>
                      <a:pt x="266" y="9027"/>
                    </a:lnTo>
                    <a:lnTo>
                      <a:pt x="354" y="9470"/>
                    </a:lnTo>
                    <a:lnTo>
                      <a:pt x="468" y="9912"/>
                    </a:lnTo>
                    <a:lnTo>
                      <a:pt x="594" y="10342"/>
                    </a:lnTo>
                    <a:lnTo>
                      <a:pt x="721" y="10772"/>
                    </a:lnTo>
                    <a:lnTo>
                      <a:pt x="860" y="11177"/>
                    </a:lnTo>
                    <a:lnTo>
                      <a:pt x="1011" y="11581"/>
                    </a:lnTo>
                    <a:lnTo>
                      <a:pt x="1151" y="11986"/>
                    </a:lnTo>
                    <a:lnTo>
                      <a:pt x="1454" y="12732"/>
                    </a:lnTo>
                    <a:lnTo>
                      <a:pt x="1757" y="13414"/>
                    </a:lnTo>
                    <a:lnTo>
                      <a:pt x="2048" y="14021"/>
                    </a:lnTo>
                    <a:lnTo>
                      <a:pt x="2314" y="14539"/>
                    </a:lnTo>
                    <a:lnTo>
                      <a:pt x="2541" y="14969"/>
                    </a:lnTo>
                    <a:lnTo>
                      <a:pt x="2718" y="15285"/>
                    </a:lnTo>
                    <a:lnTo>
                      <a:pt x="2883" y="15551"/>
                    </a:lnTo>
                    <a:lnTo>
                      <a:pt x="4842" y="13983"/>
                    </a:lnTo>
                    <a:lnTo>
                      <a:pt x="4792" y="13971"/>
                    </a:lnTo>
                    <a:lnTo>
                      <a:pt x="4665" y="13920"/>
                    </a:lnTo>
                    <a:lnTo>
                      <a:pt x="4577" y="13869"/>
                    </a:lnTo>
                    <a:lnTo>
                      <a:pt x="4476" y="13806"/>
                    </a:lnTo>
                    <a:lnTo>
                      <a:pt x="4374" y="13730"/>
                    </a:lnTo>
                    <a:lnTo>
                      <a:pt x="4261" y="13629"/>
                    </a:lnTo>
                    <a:lnTo>
                      <a:pt x="4147" y="13503"/>
                    </a:lnTo>
                    <a:lnTo>
                      <a:pt x="4020" y="13364"/>
                    </a:lnTo>
                    <a:lnTo>
                      <a:pt x="3907" y="13187"/>
                    </a:lnTo>
                    <a:lnTo>
                      <a:pt x="3793" y="12997"/>
                    </a:lnTo>
                    <a:lnTo>
                      <a:pt x="3692" y="12770"/>
                    </a:lnTo>
                    <a:lnTo>
                      <a:pt x="3591" y="12504"/>
                    </a:lnTo>
                    <a:lnTo>
                      <a:pt x="3502" y="12213"/>
                    </a:lnTo>
                    <a:lnTo>
                      <a:pt x="3439" y="11885"/>
                    </a:lnTo>
                    <a:lnTo>
                      <a:pt x="3401" y="11682"/>
                    </a:lnTo>
                    <a:lnTo>
                      <a:pt x="3388" y="11467"/>
                    </a:lnTo>
                    <a:lnTo>
                      <a:pt x="3376" y="11252"/>
                    </a:lnTo>
                    <a:lnTo>
                      <a:pt x="3376" y="11038"/>
                    </a:lnTo>
                    <a:lnTo>
                      <a:pt x="3376" y="10823"/>
                    </a:lnTo>
                    <a:lnTo>
                      <a:pt x="3401" y="10608"/>
                    </a:lnTo>
                    <a:lnTo>
                      <a:pt x="3426" y="10393"/>
                    </a:lnTo>
                    <a:lnTo>
                      <a:pt x="3451" y="10190"/>
                    </a:lnTo>
                    <a:lnTo>
                      <a:pt x="3489" y="9988"/>
                    </a:lnTo>
                    <a:lnTo>
                      <a:pt x="3540" y="9786"/>
                    </a:lnTo>
                    <a:lnTo>
                      <a:pt x="3591" y="9596"/>
                    </a:lnTo>
                    <a:lnTo>
                      <a:pt x="3654" y="9419"/>
                    </a:lnTo>
                    <a:lnTo>
                      <a:pt x="3717" y="9242"/>
                    </a:lnTo>
                    <a:lnTo>
                      <a:pt x="3793" y="9078"/>
                    </a:lnTo>
                    <a:lnTo>
                      <a:pt x="3869" y="8926"/>
                    </a:lnTo>
                    <a:lnTo>
                      <a:pt x="3945" y="8787"/>
                    </a:lnTo>
                    <a:lnTo>
                      <a:pt x="4046" y="8623"/>
                    </a:lnTo>
                    <a:lnTo>
                      <a:pt x="4159" y="8484"/>
                    </a:lnTo>
                    <a:lnTo>
                      <a:pt x="4273" y="8370"/>
                    </a:lnTo>
                    <a:lnTo>
                      <a:pt x="4400" y="8294"/>
                    </a:lnTo>
                    <a:lnTo>
                      <a:pt x="4513" y="8231"/>
                    </a:lnTo>
                    <a:lnTo>
                      <a:pt x="4577" y="8218"/>
                    </a:lnTo>
                    <a:lnTo>
                      <a:pt x="4640" y="8206"/>
                    </a:lnTo>
                    <a:lnTo>
                      <a:pt x="4766" y="8206"/>
                    </a:lnTo>
                    <a:lnTo>
                      <a:pt x="4830" y="8218"/>
                    </a:lnTo>
                    <a:lnTo>
                      <a:pt x="4893" y="8244"/>
                    </a:lnTo>
                    <a:lnTo>
                      <a:pt x="5007" y="8319"/>
                    </a:lnTo>
                    <a:lnTo>
                      <a:pt x="5120" y="8408"/>
                    </a:lnTo>
                    <a:lnTo>
                      <a:pt x="5221" y="8534"/>
                    </a:lnTo>
                    <a:lnTo>
                      <a:pt x="5310" y="8661"/>
                    </a:lnTo>
                    <a:lnTo>
                      <a:pt x="5310" y="8673"/>
                    </a:lnTo>
                    <a:lnTo>
                      <a:pt x="5386" y="8825"/>
                    </a:lnTo>
                    <a:lnTo>
                      <a:pt x="5449" y="8989"/>
                    </a:lnTo>
                    <a:lnTo>
                      <a:pt x="5512" y="9166"/>
                    </a:lnTo>
                    <a:lnTo>
                      <a:pt x="5563" y="9356"/>
                    </a:lnTo>
                    <a:lnTo>
                      <a:pt x="5651" y="9723"/>
                    </a:lnTo>
                    <a:lnTo>
                      <a:pt x="5702" y="10089"/>
                    </a:lnTo>
                    <a:lnTo>
                      <a:pt x="5740" y="10418"/>
                    </a:lnTo>
                    <a:lnTo>
                      <a:pt x="5752" y="10684"/>
                    </a:lnTo>
                    <a:lnTo>
                      <a:pt x="5765" y="10924"/>
                    </a:lnTo>
                    <a:lnTo>
                      <a:pt x="6005" y="10797"/>
                    </a:lnTo>
                    <a:lnTo>
                      <a:pt x="6233" y="10671"/>
                    </a:lnTo>
                    <a:lnTo>
                      <a:pt x="6448" y="10519"/>
                    </a:lnTo>
                    <a:lnTo>
                      <a:pt x="6637" y="10355"/>
                    </a:lnTo>
                    <a:lnTo>
                      <a:pt x="6814" y="10178"/>
                    </a:lnTo>
                    <a:lnTo>
                      <a:pt x="6979" y="9988"/>
                    </a:lnTo>
                    <a:lnTo>
                      <a:pt x="7130" y="9786"/>
                    </a:lnTo>
                    <a:lnTo>
                      <a:pt x="7257" y="9584"/>
                    </a:lnTo>
                    <a:lnTo>
                      <a:pt x="7383" y="9369"/>
                    </a:lnTo>
                    <a:lnTo>
                      <a:pt x="7484" y="9154"/>
                    </a:lnTo>
                    <a:lnTo>
                      <a:pt x="7573" y="8939"/>
                    </a:lnTo>
                    <a:lnTo>
                      <a:pt x="7661" y="8711"/>
                    </a:lnTo>
                    <a:lnTo>
                      <a:pt x="7737" y="8484"/>
                    </a:lnTo>
                    <a:lnTo>
                      <a:pt x="7788" y="8256"/>
                    </a:lnTo>
                    <a:lnTo>
                      <a:pt x="7838" y="8029"/>
                    </a:lnTo>
                    <a:lnTo>
                      <a:pt x="7889" y="7801"/>
                    </a:lnTo>
                    <a:lnTo>
                      <a:pt x="7952" y="7359"/>
                    </a:lnTo>
                    <a:lnTo>
                      <a:pt x="7990" y="6954"/>
                    </a:lnTo>
                    <a:lnTo>
                      <a:pt x="8003" y="6575"/>
                    </a:lnTo>
                    <a:lnTo>
                      <a:pt x="8003" y="6233"/>
                    </a:lnTo>
                    <a:lnTo>
                      <a:pt x="7990" y="5955"/>
                    </a:lnTo>
                    <a:lnTo>
                      <a:pt x="7978" y="5753"/>
                    </a:lnTo>
                    <a:lnTo>
                      <a:pt x="7952" y="5563"/>
                    </a:lnTo>
                    <a:lnTo>
                      <a:pt x="8420" y="5715"/>
                    </a:lnTo>
                    <a:lnTo>
                      <a:pt x="8938" y="5867"/>
                    </a:lnTo>
                    <a:lnTo>
                      <a:pt x="9596" y="6044"/>
                    </a:lnTo>
                    <a:lnTo>
                      <a:pt x="9962" y="6132"/>
                    </a:lnTo>
                    <a:lnTo>
                      <a:pt x="10367" y="6221"/>
                    </a:lnTo>
                    <a:lnTo>
                      <a:pt x="10771" y="6309"/>
                    </a:lnTo>
                    <a:lnTo>
                      <a:pt x="11201" y="6385"/>
                    </a:lnTo>
                    <a:lnTo>
                      <a:pt x="11644" y="6448"/>
                    </a:lnTo>
                    <a:lnTo>
                      <a:pt x="12086" y="6511"/>
                    </a:lnTo>
                    <a:lnTo>
                      <a:pt x="12529" y="6549"/>
                    </a:lnTo>
                    <a:lnTo>
                      <a:pt x="12959" y="6562"/>
                    </a:lnTo>
                    <a:lnTo>
                      <a:pt x="13376" y="6562"/>
                    </a:lnTo>
                    <a:lnTo>
                      <a:pt x="13755" y="6537"/>
                    </a:lnTo>
                    <a:lnTo>
                      <a:pt x="14084" y="6499"/>
                    </a:lnTo>
                    <a:lnTo>
                      <a:pt x="14387" y="6436"/>
                    </a:lnTo>
                    <a:lnTo>
                      <a:pt x="14653" y="6360"/>
                    </a:lnTo>
                    <a:lnTo>
                      <a:pt x="14880" y="6271"/>
                    </a:lnTo>
                    <a:lnTo>
                      <a:pt x="15083" y="6183"/>
                    </a:lnTo>
                    <a:lnTo>
                      <a:pt x="15260" y="6082"/>
                    </a:lnTo>
                    <a:lnTo>
                      <a:pt x="15399" y="5993"/>
                    </a:lnTo>
                    <a:lnTo>
                      <a:pt x="15525" y="5905"/>
                    </a:lnTo>
                    <a:lnTo>
                      <a:pt x="15614" y="5816"/>
                    </a:lnTo>
                    <a:lnTo>
                      <a:pt x="15689" y="5728"/>
                    </a:lnTo>
                    <a:lnTo>
                      <a:pt x="15778" y="5614"/>
                    </a:lnTo>
                    <a:lnTo>
                      <a:pt x="15816" y="5563"/>
                    </a:lnTo>
                    <a:lnTo>
                      <a:pt x="15753" y="5361"/>
                    </a:lnTo>
                    <a:lnTo>
                      <a:pt x="15677" y="5146"/>
                    </a:lnTo>
                    <a:lnTo>
                      <a:pt x="15601" y="4944"/>
                    </a:lnTo>
                    <a:lnTo>
                      <a:pt x="15525" y="4742"/>
                    </a:lnTo>
                    <a:lnTo>
                      <a:pt x="15424" y="4552"/>
                    </a:lnTo>
                    <a:lnTo>
                      <a:pt x="15335" y="4362"/>
                    </a:lnTo>
                    <a:lnTo>
                      <a:pt x="15222" y="4173"/>
                    </a:lnTo>
                    <a:lnTo>
                      <a:pt x="15108" y="3996"/>
                    </a:lnTo>
                    <a:lnTo>
                      <a:pt x="15108" y="3983"/>
                    </a:lnTo>
                    <a:lnTo>
                      <a:pt x="14956" y="3755"/>
                    </a:lnTo>
                    <a:lnTo>
                      <a:pt x="14792" y="3540"/>
                    </a:lnTo>
                    <a:lnTo>
                      <a:pt x="14615" y="3326"/>
                    </a:lnTo>
                    <a:lnTo>
                      <a:pt x="14438" y="3123"/>
                    </a:lnTo>
                    <a:lnTo>
                      <a:pt x="14248" y="2921"/>
                    </a:lnTo>
                    <a:lnTo>
                      <a:pt x="14046" y="2731"/>
                    </a:lnTo>
                    <a:lnTo>
                      <a:pt x="13844" y="2542"/>
                    </a:lnTo>
                    <a:lnTo>
                      <a:pt x="13629" y="2365"/>
                    </a:lnTo>
                    <a:lnTo>
                      <a:pt x="13414" y="2200"/>
                    </a:lnTo>
                    <a:lnTo>
                      <a:pt x="13186" y="2036"/>
                    </a:lnTo>
                    <a:lnTo>
                      <a:pt x="12959" y="1872"/>
                    </a:lnTo>
                    <a:lnTo>
                      <a:pt x="12731" y="1720"/>
                    </a:lnTo>
                    <a:lnTo>
                      <a:pt x="12491" y="1581"/>
                    </a:lnTo>
                    <a:lnTo>
                      <a:pt x="12251" y="1442"/>
                    </a:lnTo>
                    <a:lnTo>
                      <a:pt x="11758" y="1189"/>
                    </a:lnTo>
                    <a:lnTo>
                      <a:pt x="11442" y="1037"/>
                    </a:lnTo>
                    <a:lnTo>
                      <a:pt x="11125" y="898"/>
                    </a:lnTo>
                    <a:lnTo>
                      <a:pt x="10797" y="759"/>
                    </a:lnTo>
                    <a:lnTo>
                      <a:pt x="10481" y="645"/>
                    </a:lnTo>
                    <a:lnTo>
                      <a:pt x="10165" y="532"/>
                    </a:lnTo>
                    <a:lnTo>
                      <a:pt x="9849" y="443"/>
                    </a:lnTo>
                    <a:lnTo>
                      <a:pt x="9545" y="355"/>
                    </a:lnTo>
                    <a:lnTo>
                      <a:pt x="9242" y="266"/>
                    </a:lnTo>
                    <a:lnTo>
                      <a:pt x="8938" y="203"/>
                    </a:lnTo>
                    <a:lnTo>
                      <a:pt x="8648" y="140"/>
                    </a:lnTo>
                    <a:lnTo>
                      <a:pt x="8357" y="102"/>
                    </a:lnTo>
                    <a:lnTo>
                      <a:pt x="8079" y="64"/>
                    </a:lnTo>
                    <a:lnTo>
                      <a:pt x="7813" y="26"/>
                    </a:lnTo>
                    <a:lnTo>
                      <a:pt x="7560" y="13"/>
                    </a:lnTo>
                    <a:lnTo>
                      <a:pt x="732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98;p16"/>
              <p:cNvSpPr/>
              <p:nvPr/>
            </p:nvSpPr>
            <p:spPr>
              <a:xfrm>
                <a:off x="1301875" y="2353850"/>
                <a:ext cx="226000" cy="285725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11429" extrusionOk="0">
                    <a:moveTo>
                      <a:pt x="4829" y="0"/>
                    </a:moveTo>
                    <a:lnTo>
                      <a:pt x="4551" y="25"/>
                    </a:lnTo>
                    <a:lnTo>
                      <a:pt x="4273" y="63"/>
                    </a:lnTo>
                    <a:lnTo>
                      <a:pt x="4020" y="114"/>
                    </a:lnTo>
                    <a:lnTo>
                      <a:pt x="3768" y="177"/>
                    </a:lnTo>
                    <a:lnTo>
                      <a:pt x="3540" y="266"/>
                    </a:lnTo>
                    <a:lnTo>
                      <a:pt x="3312" y="367"/>
                    </a:lnTo>
                    <a:lnTo>
                      <a:pt x="3097" y="481"/>
                    </a:lnTo>
                    <a:lnTo>
                      <a:pt x="2895" y="607"/>
                    </a:lnTo>
                    <a:lnTo>
                      <a:pt x="2706" y="759"/>
                    </a:lnTo>
                    <a:lnTo>
                      <a:pt x="2529" y="910"/>
                    </a:lnTo>
                    <a:lnTo>
                      <a:pt x="2364" y="1087"/>
                    </a:lnTo>
                    <a:lnTo>
                      <a:pt x="2212" y="1264"/>
                    </a:lnTo>
                    <a:lnTo>
                      <a:pt x="2061" y="1467"/>
                    </a:lnTo>
                    <a:lnTo>
                      <a:pt x="1934" y="1682"/>
                    </a:lnTo>
                    <a:lnTo>
                      <a:pt x="1808" y="1897"/>
                    </a:lnTo>
                    <a:lnTo>
                      <a:pt x="1694" y="2137"/>
                    </a:lnTo>
                    <a:lnTo>
                      <a:pt x="1593" y="2377"/>
                    </a:lnTo>
                    <a:lnTo>
                      <a:pt x="1505" y="2642"/>
                    </a:lnTo>
                    <a:lnTo>
                      <a:pt x="1416" y="2908"/>
                    </a:lnTo>
                    <a:lnTo>
                      <a:pt x="1353" y="3186"/>
                    </a:lnTo>
                    <a:lnTo>
                      <a:pt x="1290" y="3477"/>
                    </a:lnTo>
                    <a:lnTo>
                      <a:pt x="1239" y="3780"/>
                    </a:lnTo>
                    <a:lnTo>
                      <a:pt x="1201" y="4096"/>
                    </a:lnTo>
                    <a:lnTo>
                      <a:pt x="1163" y="4425"/>
                    </a:lnTo>
                    <a:lnTo>
                      <a:pt x="1138" y="4754"/>
                    </a:lnTo>
                    <a:lnTo>
                      <a:pt x="1125" y="5095"/>
                    </a:lnTo>
                    <a:lnTo>
                      <a:pt x="1125" y="5449"/>
                    </a:lnTo>
                    <a:lnTo>
                      <a:pt x="1138" y="5803"/>
                    </a:lnTo>
                    <a:lnTo>
                      <a:pt x="1151" y="6170"/>
                    </a:lnTo>
                    <a:lnTo>
                      <a:pt x="1176" y="6549"/>
                    </a:lnTo>
                    <a:lnTo>
                      <a:pt x="1201" y="6916"/>
                    </a:lnTo>
                    <a:lnTo>
                      <a:pt x="1214" y="7257"/>
                    </a:lnTo>
                    <a:lnTo>
                      <a:pt x="1226" y="7573"/>
                    </a:lnTo>
                    <a:lnTo>
                      <a:pt x="1226" y="7876"/>
                    </a:lnTo>
                    <a:lnTo>
                      <a:pt x="1214" y="8142"/>
                    </a:lnTo>
                    <a:lnTo>
                      <a:pt x="1188" y="8395"/>
                    </a:lnTo>
                    <a:lnTo>
                      <a:pt x="1163" y="8622"/>
                    </a:lnTo>
                    <a:lnTo>
                      <a:pt x="1125" y="8837"/>
                    </a:lnTo>
                    <a:lnTo>
                      <a:pt x="1087" y="9027"/>
                    </a:lnTo>
                    <a:lnTo>
                      <a:pt x="1049" y="9204"/>
                    </a:lnTo>
                    <a:lnTo>
                      <a:pt x="999" y="9356"/>
                    </a:lnTo>
                    <a:lnTo>
                      <a:pt x="948" y="9495"/>
                    </a:lnTo>
                    <a:lnTo>
                      <a:pt x="885" y="9621"/>
                    </a:lnTo>
                    <a:lnTo>
                      <a:pt x="834" y="9735"/>
                    </a:lnTo>
                    <a:lnTo>
                      <a:pt x="771" y="9823"/>
                    </a:lnTo>
                    <a:lnTo>
                      <a:pt x="708" y="9912"/>
                    </a:lnTo>
                    <a:lnTo>
                      <a:pt x="645" y="9988"/>
                    </a:lnTo>
                    <a:lnTo>
                      <a:pt x="582" y="10038"/>
                    </a:lnTo>
                    <a:lnTo>
                      <a:pt x="455" y="10139"/>
                    </a:lnTo>
                    <a:lnTo>
                      <a:pt x="329" y="10190"/>
                    </a:lnTo>
                    <a:lnTo>
                      <a:pt x="228" y="10228"/>
                    </a:lnTo>
                    <a:lnTo>
                      <a:pt x="126" y="10241"/>
                    </a:lnTo>
                    <a:lnTo>
                      <a:pt x="63" y="10241"/>
                    </a:lnTo>
                    <a:lnTo>
                      <a:pt x="0" y="10228"/>
                    </a:lnTo>
                    <a:lnTo>
                      <a:pt x="38" y="10304"/>
                    </a:lnTo>
                    <a:lnTo>
                      <a:pt x="177" y="10506"/>
                    </a:lnTo>
                    <a:lnTo>
                      <a:pt x="291" y="10632"/>
                    </a:lnTo>
                    <a:lnTo>
                      <a:pt x="417" y="10759"/>
                    </a:lnTo>
                    <a:lnTo>
                      <a:pt x="569" y="10898"/>
                    </a:lnTo>
                    <a:lnTo>
                      <a:pt x="733" y="11037"/>
                    </a:lnTo>
                    <a:lnTo>
                      <a:pt x="923" y="11163"/>
                    </a:lnTo>
                    <a:lnTo>
                      <a:pt x="1138" y="11265"/>
                    </a:lnTo>
                    <a:lnTo>
                      <a:pt x="1252" y="11315"/>
                    </a:lnTo>
                    <a:lnTo>
                      <a:pt x="1378" y="11353"/>
                    </a:lnTo>
                    <a:lnTo>
                      <a:pt x="1505" y="11391"/>
                    </a:lnTo>
                    <a:lnTo>
                      <a:pt x="1631" y="11416"/>
                    </a:lnTo>
                    <a:lnTo>
                      <a:pt x="1770" y="11429"/>
                    </a:lnTo>
                    <a:lnTo>
                      <a:pt x="1909" y="11429"/>
                    </a:lnTo>
                    <a:lnTo>
                      <a:pt x="2048" y="11416"/>
                    </a:lnTo>
                    <a:lnTo>
                      <a:pt x="2200" y="11404"/>
                    </a:lnTo>
                    <a:lnTo>
                      <a:pt x="2352" y="11378"/>
                    </a:lnTo>
                    <a:lnTo>
                      <a:pt x="2516" y="11328"/>
                    </a:lnTo>
                    <a:lnTo>
                      <a:pt x="2680" y="11277"/>
                    </a:lnTo>
                    <a:lnTo>
                      <a:pt x="2845" y="11201"/>
                    </a:lnTo>
                    <a:lnTo>
                      <a:pt x="3022" y="11113"/>
                    </a:lnTo>
                    <a:lnTo>
                      <a:pt x="3186" y="11024"/>
                    </a:lnTo>
                    <a:lnTo>
                      <a:pt x="3363" y="10923"/>
                    </a:lnTo>
                    <a:lnTo>
                      <a:pt x="3527" y="10809"/>
                    </a:lnTo>
                    <a:lnTo>
                      <a:pt x="3692" y="10696"/>
                    </a:lnTo>
                    <a:lnTo>
                      <a:pt x="3843" y="10569"/>
                    </a:lnTo>
                    <a:lnTo>
                      <a:pt x="4008" y="10443"/>
                    </a:lnTo>
                    <a:lnTo>
                      <a:pt x="4159" y="10291"/>
                    </a:lnTo>
                    <a:lnTo>
                      <a:pt x="4311" y="10152"/>
                    </a:lnTo>
                    <a:lnTo>
                      <a:pt x="4450" y="9988"/>
                    </a:lnTo>
                    <a:lnTo>
                      <a:pt x="4589" y="9836"/>
                    </a:lnTo>
                    <a:lnTo>
                      <a:pt x="4716" y="9659"/>
                    </a:lnTo>
                    <a:lnTo>
                      <a:pt x="4829" y="9482"/>
                    </a:lnTo>
                    <a:lnTo>
                      <a:pt x="4943" y="9292"/>
                    </a:lnTo>
                    <a:lnTo>
                      <a:pt x="5057" y="9103"/>
                    </a:lnTo>
                    <a:lnTo>
                      <a:pt x="5146" y="8900"/>
                    </a:lnTo>
                    <a:lnTo>
                      <a:pt x="5234" y="8698"/>
                    </a:lnTo>
                    <a:lnTo>
                      <a:pt x="5310" y="8483"/>
                    </a:lnTo>
                    <a:lnTo>
                      <a:pt x="5373" y="8268"/>
                    </a:lnTo>
                    <a:lnTo>
                      <a:pt x="5424" y="8041"/>
                    </a:lnTo>
                    <a:lnTo>
                      <a:pt x="5462" y="7801"/>
                    </a:lnTo>
                    <a:lnTo>
                      <a:pt x="5500" y="7560"/>
                    </a:lnTo>
                    <a:lnTo>
                      <a:pt x="5512" y="7308"/>
                    </a:lnTo>
                    <a:lnTo>
                      <a:pt x="5512" y="7055"/>
                    </a:lnTo>
                    <a:lnTo>
                      <a:pt x="5500" y="6802"/>
                    </a:lnTo>
                    <a:lnTo>
                      <a:pt x="5462" y="6536"/>
                    </a:lnTo>
                    <a:lnTo>
                      <a:pt x="5424" y="6258"/>
                    </a:lnTo>
                    <a:lnTo>
                      <a:pt x="5360" y="5980"/>
                    </a:lnTo>
                    <a:lnTo>
                      <a:pt x="5285" y="5689"/>
                    </a:lnTo>
                    <a:lnTo>
                      <a:pt x="5196" y="5398"/>
                    </a:lnTo>
                    <a:lnTo>
                      <a:pt x="5082" y="5095"/>
                    </a:lnTo>
                    <a:lnTo>
                      <a:pt x="4943" y="4792"/>
                    </a:lnTo>
                    <a:lnTo>
                      <a:pt x="4817" y="4501"/>
                    </a:lnTo>
                    <a:lnTo>
                      <a:pt x="4728" y="4235"/>
                    </a:lnTo>
                    <a:lnTo>
                      <a:pt x="4665" y="3983"/>
                    </a:lnTo>
                    <a:lnTo>
                      <a:pt x="4640" y="3768"/>
                    </a:lnTo>
                    <a:lnTo>
                      <a:pt x="4640" y="3565"/>
                    </a:lnTo>
                    <a:lnTo>
                      <a:pt x="4665" y="3388"/>
                    </a:lnTo>
                    <a:lnTo>
                      <a:pt x="4703" y="3237"/>
                    </a:lnTo>
                    <a:lnTo>
                      <a:pt x="4779" y="3110"/>
                    </a:lnTo>
                    <a:lnTo>
                      <a:pt x="4867" y="2996"/>
                    </a:lnTo>
                    <a:lnTo>
                      <a:pt x="4969" y="2908"/>
                    </a:lnTo>
                    <a:lnTo>
                      <a:pt x="5095" y="2845"/>
                    </a:lnTo>
                    <a:lnTo>
                      <a:pt x="5234" y="2794"/>
                    </a:lnTo>
                    <a:lnTo>
                      <a:pt x="5386" y="2756"/>
                    </a:lnTo>
                    <a:lnTo>
                      <a:pt x="5550" y="2744"/>
                    </a:lnTo>
                    <a:lnTo>
                      <a:pt x="5727" y="2744"/>
                    </a:lnTo>
                    <a:lnTo>
                      <a:pt x="5904" y="2769"/>
                    </a:lnTo>
                    <a:lnTo>
                      <a:pt x="6081" y="2807"/>
                    </a:lnTo>
                    <a:lnTo>
                      <a:pt x="6271" y="2857"/>
                    </a:lnTo>
                    <a:lnTo>
                      <a:pt x="6460" y="2933"/>
                    </a:lnTo>
                    <a:lnTo>
                      <a:pt x="6650" y="3009"/>
                    </a:lnTo>
                    <a:lnTo>
                      <a:pt x="6840" y="3110"/>
                    </a:lnTo>
                    <a:lnTo>
                      <a:pt x="7017" y="3211"/>
                    </a:lnTo>
                    <a:lnTo>
                      <a:pt x="7194" y="3338"/>
                    </a:lnTo>
                    <a:lnTo>
                      <a:pt x="7371" y="3477"/>
                    </a:lnTo>
                    <a:lnTo>
                      <a:pt x="7522" y="3616"/>
                    </a:lnTo>
                    <a:lnTo>
                      <a:pt x="7674" y="3768"/>
                    </a:lnTo>
                    <a:lnTo>
                      <a:pt x="7813" y="3945"/>
                    </a:lnTo>
                    <a:lnTo>
                      <a:pt x="7927" y="4109"/>
                    </a:lnTo>
                    <a:lnTo>
                      <a:pt x="8041" y="4299"/>
                    </a:lnTo>
                    <a:lnTo>
                      <a:pt x="8117" y="4488"/>
                    </a:lnTo>
                    <a:lnTo>
                      <a:pt x="8180" y="4691"/>
                    </a:lnTo>
                    <a:lnTo>
                      <a:pt x="8230" y="4905"/>
                    </a:lnTo>
                    <a:lnTo>
                      <a:pt x="9039" y="3932"/>
                    </a:lnTo>
                    <a:lnTo>
                      <a:pt x="9014" y="3780"/>
                    </a:lnTo>
                    <a:lnTo>
                      <a:pt x="8989" y="3591"/>
                    </a:lnTo>
                    <a:lnTo>
                      <a:pt x="8938" y="3350"/>
                    </a:lnTo>
                    <a:lnTo>
                      <a:pt x="8875" y="3072"/>
                    </a:lnTo>
                    <a:lnTo>
                      <a:pt x="8774" y="2744"/>
                    </a:lnTo>
                    <a:lnTo>
                      <a:pt x="8648" y="2402"/>
                    </a:lnTo>
                    <a:lnTo>
                      <a:pt x="8572" y="2225"/>
                    </a:lnTo>
                    <a:lnTo>
                      <a:pt x="8483" y="2048"/>
                    </a:lnTo>
                    <a:lnTo>
                      <a:pt x="8382" y="1871"/>
                    </a:lnTo>
                    <a:lnTo>
                      <a:pt x="8281" y="1694"/>
                    </a:lnTo>
                    <a:lnTo>
                      <a:pt x="8167" y="1517"/>
                    </a:lnTo>
                    <a:lnTo>
                      <a:pt x="8041" y="1340"/>
                    </a:lnTo>
                    <a:lnTo>
                      <a:pt x="7902" y="1176"/>
                    </a:lnTo>
                    <a:lnTo>
                      <a:pt x="7750" y="1012"/>
                    </a:lnTo>
                    <a:lnTo>
                      <a:pt x="7573" y="860"/>
                    </a:lnTo>
                    <a:lnTo>
                      <a:pt x="7396" y="708"/>
                    </a:lnTo>
                    <a:lnTo>
                      <a:pt x="7206" y="569"/>
                    </a:lnTo>
                    <a:lnTo>
                      <a:pt x="7004" y="443"/>
                    </a:lnTo>
                    <a:lnTo>
                      <a:pt x="6776" y="341"/>
                    </a:lnTo>
                    <a:lnTo>
                      <a:pt x="6536" y="240"/>
                    </a:lnTo>
                    <a:lnTo>
                      <a:pt x="6283" y="152"/>
                    </a:lnTo>
                    <a:lnTo>
                      <a:pt x="6018" y="89"/>
                    </a:lnTo>
                    <a:lnTo>
                      <a:pt x="5727" y="38"/>
                    </a:lnTo>
                    <a:lnTo>
                      <a:pt x="54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99;p16"/>
              <p:cNvSpPr/>
              <p:nvPr/>
            </p:nvSpPr>
            <p:spPr>
              <a:xfrm>
                <a:off x="1261725" y="3801100"/>
                <a:ext cx="889750" cy="484550"/>
              </a:xfrm>
              <a:custGeom>
                <a:avLst/>
                <a:gdLst/>
                <a:ahLst/>
                <a:cxnLst/>
                <a:rect l="l" t="t" r="r" b="b"/>
                <a:pathLst>
                  <a:path w="35590" h="19382" extrusionOk="0">
                    <a:moveTo>
                      <a:pt x="15702" y="0"/>
                    </a:moveTo>
                    <a:lnTo>
                      <a:pt x="13831" y="13"/>
                    </a:lnTo>
                    <a:lnTo>
                      <a:pt x="11935" y="38"/>
                    </a:lnTo>
                    <a:lnTo>
                      <a:pt x="8294" y="114"/>
                    </a:lnTo>
                    <a:lnTo>
                      <a:pt x="5197" y="203"/>
                    </a:lnTo>
                    <a:lnTo>
                      <a:pt x="2238" y="291"/>
                    </a:lnTo>
                    <a:lnTo>
                      <a:pt x="2099" y="531"/>
                    </a:lnTo>
                    <a:lnTo>
                      <a:pt x="1947" y="809"/>
                    </a:lnTo>
                    <a:lnTo>
                      <a:pt x="1758" y="1201"/>
                    </a:lnTo>
                    <a:lnTo>
                      <a:pt x="1530" y="1682"/>
                    </a:lnTo>
                    <a:lnTo>
                      <a:pt x="1290" y="2251"/>
                    </a:lnTo>
                    <a:lnTo>
                      <a:pt x="1037" y="2908"/>
                    </a:lnTo>
                    <a:lnTo>
                      <a:pt x="911" y="3275"/>
                    </a:lnTo>
                    <a:lnTo>
                      <a:pt x="797" y="3641"/>
                    </a:lnTo>
                    <a:lnTo>
                      <a:pt x="671" y="4033"/>
                    </a:lnTo>
                    <a:lnTo>
                      <a:pt x="569" y="4450"/>
                    </a:lnTo>
                    <a:lnTo>
                      <a:pt x="456" y="4880"/>
                    </a:lnTo>
                    <a:lnTo>
                      <a:pt x="354" y="5323"/>
                    </a:lnTo>
                    <a:lnTo>
                      <a:pt x="266" y="5778"/>
                    </a:lnTo>
                    <a:lnTo>
                      <a:pt x="190" y="6246"/>
                    </a:lnTo>
                    <a:lnTo>
                      <a:pt x="127" y="6739"/>
                    </a:lnTo>
                    <a:lnTo>
                      <a:pt x="64" y="7232"/>
                    </a:lnTo>
                    <a:lnTo>
                      <a:pt x="26" y="7738"/>
                    </a:lnTo>
                    <a:lnTo>
                      <a:pt x="13" y="8269"/>
                    </a:lnTo>
                    <a:lnTo>
                      <a:pt x="0" y="8787"/>
                    </a:lnTo>
                    <a:lnTo>
                      <a:pt x="13" y="9330"/>
                    </a:lnTo>
                    <a:lnTo>
                      <a:pt x="51" y="9874"/>
                    </a:lnTo>
                    <a:lnTo>
                      <a:pt x="114" y="10430"/>
                    </a:lnTo>
                    <a:lnTo>
                      <a:pt x="190" y="10999"/>
                    </a:lnTo>
                    <a:lnTo>
                      <a:pt x="291" y="11568"/>
                    </a:lnTo>
                    <a:lnTo>
                      <a:pt x="354" y="11846"/>
                    </a:lnTo>
                    <a:lnTo>
                      <a:pt x="430" y="12124"/>
                    </a:lnTo>
                    <a:lnTo>
                      <a:pt x="506" y="12390"/>
                    </a:lnTo>
                    <a:lnTo>
                      <a:pt x="595" y="12655"/>
                    </a:lnTo>
                    <a:lnTo>
                      <a:pt x="683" y="12921"/>
                    </a:lnTo>
                    <a:lnTo>
                      <a:pt x="784" y="13161"/>
                    </a:lnTo>
                    <a:lnTo>
                      <a:pt x="898" y="13414"/>
                    </a:lnTo>
                    <a:lnTo>
                      <a:pt x="1012" y="13654"/>
                    </a:lnTo>
                    <a:lnTo>
                      <a:pt x="1138" y="13882"/>
                    </a:lnTo>
                    <a:lnTo>
                      <a:pt x="1265" y="14109"/>
                    </a:lnTo>
                    <a:lnTo>
                      <a:pt x="1404" y="14337"/>
                    </a:lnTo>
                    <a:lnTo>
                      <a:pt x="1555" y="14552"/>
                    </a:lnTo>
                    <a:lnTo>
                      <a:pt x="1695" y="14767"/>
                    </a:lnTo>
                    <a:lnTo>
                      <a:pt x="1859" y="14969"/>
                    </a:lnTo>
                    <a:lnTo>
                      <a:pt x="2023" y="15171"/>
                    </a:lnTo>
                    <a:lnTo>
                      <a:pt x="2188" y="15361"/>
                    </a:lnTo>
                    <a:lnTo>
                      <a:pt x="2365" y="15551"/>
                    </a:lnTo>
                    <a:lnTo>
                      <a:pt x="2542" y="15728"/>
                    </a:lnTo>
                    <a:lnTo>
                      <a:pt x="2731" y="15905"/>
                    </a:lnTo>
                    <a:lnTo>
                      <a:pt x="2921" y="16082"/>
                    </a:lnTo>
                    <a:lnTo>
                      <a:pt x="3325" y="16410"/>
                    </a:lnTo>
                    <a:lnTo>
                      <a:pt x="3743" y="16714"/>
                    </a:lnTo>
                    <a:lnTo>
                      <a:pt x="4185" y="17005"/>
                    </a:lnTo>
                    <a:lnTo>
                      <a:pt x="4640" y="17283"/>
                    </a:lnTo>
                    <a:lnTo>
                      <a:pt x="5108" y="17523"/>
                    </a:lnTo>
                    <a:lnTo>
                      <a:pt x="5601" y="17763"/>
                    </a:lnTo>
                    <a:lnTo>
                      <a:pt x="6107" y="17978"/>
                    </a:lnTo>
                    <a:lnTo>
                      <a:pt x="6612" y="18180"/>
                    </a:lnTo>
                    <a:lnTo>
                      <a:pt x="7143" y="18357"/>
                    </a:lnTo>
                    <a:lnTo>
                      <a:pt x="7687" y="18522"/>
                    </a:lnTo>
                    <a:lnTo>
                      <a:pt x="8231" y="18673"/>
                    </a:lnTo>
                    <a:lnTo>
                      <a:pt x="8787" y="18800"/>
                    </a:lnTo>
                    <a:lnTo>
                      <a:pt x="9343" y="18914"/>
                    </a:lnTo>
                    <a:lnTo>
                      <a:pt x="9912" y="19027"/>
                    </a:lnTo>
                    <a:lnTo>
                      <a:pt x="10494" y="19116"/>
                    </a:lnTo>
                    <a:lnTo>
                      <a:pt x="11063" y="19192"/>
                    </a:lnTo>
                    <a:lnTo>
                      <a:pt x="11644" y="19255"/>
                    </a:lnTo>
                    <a:lnTo>
                      <a:pt x="12226" y="19305"/>
                    </a:lnTo>
                    <a:lnTo>
                      <a:pt x="12807" y="19343"/>
                    </a:lnTo>
                    <a:lnTo>
                      <a:pt x="13389" y="19369"/>
                    </a:lnTo>
                    <a:lnTo>
                      <a:pt x="13970" y="19381"/>
                    </a:lnTo>
                    <a:lnTo>
                      <a:pt x="28800" y="19381"/>
                    </a:lnTo>
                    <a:lnTo>
                      <a:pt x="35589" y="4893"/>
                    </a:lnTo>
                    <a:lnTo>
                      <a:pt x="34312" y="4311"/>
                    </a:lnTo>
                    <a:lnTo>
                      <a:pt x="32909" y="3692"/>
                    </a:lnTo>
                    <a:lnTo>
                      <a:pt x="31189" y="2959"/>
                    </a:lnTo>
                    <a:lnTo>
                      <a:pt x="30254" y="2567"/>
                    </a:lnTo>
                    <a:lnTo>
                      <a:pt x="29280" y="2175"/>
                    </a:lnTo>
                    <a:lnTo>
                      <a:pt x="28294" y="1796"/>
                    </a:lnTo>
                    <a:lnTo>
                      <a:pt x="27308" y="1429"/>
                    </a:lnTo>
                    <a:lnTo>
                      <a:pt x="26347" y="1088"/>
                    </a:lnTo>
                    <a:lnTo>
                      <a:pt x="25424" y="771"/>
                    </a:lnTo>
                    <a:lnTo>
                      <a:pt x="24540" y="506"/>
                    </a:lnTo>
                    <a:lnTo>
                      <a:pt x="24135" y="392"/>
                    </a:lnTo>
                    <a:lnTo>
                      <a:pt x="23743" y="291"/>
                    </a:lnTo>
                    <a:lnTo>
                      <a:pt x="23427" y="241"/>
                    </a:lnTo>
                    <a:lnTo>
                      <a:pt x="23035" y="190"/>
                    </a:lnTo>
                    <a:lnTo>
                      <a:pt x="22555" y="139"/>
                    </a:lnTo>
                    <a:lnTo>
                      <a:pt x="22011" y="101"/>
                    </a:lnTo>
                    <a:lnTo>
                      <a:pt x="21392" y="76"/>
                    </a:lnTo>
                    <a:lnTo>
                      <a:pt x="20709" y="51"/>
                    </a:lnTo>
                    <a:lnTo>
                      <a:pt x="19192" y="13"/>
                    </a:lnTo>
                    <a:lnTo>
                      <a:pt x="175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100;p16"/>
              <p:cNvSpPr/>
              <p:nvPr/>
            </p:nvSpPr>
            <p:spPr>
              <a:xfrm>
                <a:off x="1732975" y="3812150"/>
                <a:ext cx="408050" cy="203250"/>
              </a:xfrm>
              <a:custGeom>
                <a:avLst/>
                <a:gdLst/>
                <a:ahLst/>
                <a:cxnLst/>
                <a:rect l="l" t="t" r="r" b="b"/>
                <a:pathLst>
                  <a:path w="16322" h="8130" extrusionOk="0">
                    <a:moveTo>
                      <a:pt x="16322" y="1"/>
                    </a:moveTo>
                    <a:lnTo>
                      <a:pt x="0" y="3566"/>
                    </a:lnTo>
                    <a:lnTo>
                      <a:pt x="13629" y="8130"/>
                    </a:lnTo>
                    <a:lnTo>
                      <a:pt x="16322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101;p16"/>
              <p:cNvSpPr/>
              <p:nvPr/>
            </p:nvSpPr>
            <p:spPr>
              <a:xfrm>
                <a:off x="1247500" y="2938250"/>
                <a:ext cx="653650" cy="940300"/>
              </a:xfrm>
              <a:custGeom>
                <a:avLst/>
                <a:gdLst/>
                <a:ahLst/>
                <a:cxnLst/>
                <a:rect l="l" t="t" r="r" b="b"/>
                <a:pathLst>
                  <a:path w="26146" h="37612" extrusionOk="0">
                    <a:moveTo>
                      <a:pt x="3844" y="0"/>
                    </a:moveTo>
                    <a:lnTo>
                      <a:pt x="3566" y="13"/>
                    </a:lnTo>
                    <a:lnTo>
                      <a:pt x="3275" y="51"/>
                    </a:lnTo>
                    <a:lnTo>
                      <a:pt x="3009" y="114"/>
                    </a:lnTo>
                    <a:lnTo>
                      <a:pt x="2731" y="190"/>
                    </a:lnTo>
                    <a:lnTo>
                      <a:pt x="2466" y="291"/>
                    </a:lnTo>
                    <a:lnTo>
                      <a:pt x="2213" y="405"/>
                    </a:lnTo>
                    <a:lnTo>
                      <a:pt x="1960" y="531"/>
                    </a:lnTo>
                    <a:lnTo>
                      <a:pt x="1720" y="683"/>
                    </a:lnTo>
                    <a:lnTo>
                      <a:pt x="1492" y="847"/>
                    </a:lnTo>
                    <a:lnTo>
                      <a:pt x="1265" y="1037"/>
                    </a:lnTo>
                    <a:lnTo>
                      <a:pt x="1063" y="1226"/>
                    </a:lnTo>
                    <a:lnTo>
                      <a:pt x="873" y="1441"/>
                    </a:lnTo>
                    <a:lnTo>
                      <a:pt x="696" y="1682"/>
                    </a:lnTo>
                    <a:lnTo>
                      <a:pt x="544" y="1922"/>
                    </a:lnTo>
                    <a:lnTo>
                      <a:pt x="392" y="2175"/>
                    </a:lnTo>
                    <a:lnTo>
                      <a:pt x="279" y="2453"/>
                    </a:lnTo>
                    <a:lnTo>
                      <a:pt x="178" y="2731"/>
                    </a:lnTo>
                    <a:lnTo>
                      <a:pt x="102" y="3034"/>
                    </a:lnTo>
                    <a:lnTo>
                      <a:pt x="38" y="3338"/>
                    </a:lnTo>
                    <a:lnTo>
                      <a:pt x="13" y="3654"/>
                    </a:lnTo>
                    <a:lnTo>
                      <a:pt x="1" y="3983"/>
                    </a:lnTo>
                    <a:lnTo>
                      <a:pt x="127" y="10683"/>
                    </a:lnTo>
                    <a:lnTo>
                      <a:pt x="215" y="14754"/>
                    </a:lnTo>
                    <a:lnTo>
                      <a:pt x="304" y="18901"/>
                    </a:lnTo>
                    <a:lnTo>
                      <a:pt x="405" y="22769"/>
                    </a:lnTo>
                    <a:lnTo>
                      <a:pt x="519" y="26069"/>
                    </a:lnTo>
                    <a:lnTo>
                      <a:pt x="569" y="27409"/>
                    </a:lnTo>
                    <a:lnTo>
                      <a:pt x="620" y="28471"/>
                    </a:lnTo>
                    <a:lnTo>
                      <a:pt x="683" y="29242"/>
                    </a:lnTo>
                    <a:lnTo>
                      <a:pt x="709" y="29495"/>
                    </a:lnTo>
                    <a:lnTo>
                      <a:pt x="734" y="29660"/>
                    </a:lnTo>
                    <a:lnTo>
                      <a:pt x="759" y="29735"/>
                    </a:lnTo>
                    <a:lnTo>
                      <a:pt x="822" y="29811"/>
                    </a:lnTo>
                    <a:lnTo>
                      <a:pt x="923" y="29912"/>
                    </a:lnTo>
                    <a:lnTo>
                      <a:pt x="1050" y="30001"/>
                    </a:lnTo>
                    <a:lnTo>
                      <a:pt x="1202" y="30102"/>
                    </a:lnTo>
                    <a:lnTo>
                      <a:pt x="1379" y="30216"/>
                    </a:lnTo>
                    <a:lnTo>
                      <a:pt x="1808" y="30443"/>
                    </a:lnTo>
                    <a:lnTo>
                      <a:pt x="2352" y="30696"/>
                    </a:lnTo>
                    <a:lnTo>
                      <a:pt x="2972" y="30974"/>
                    </a:lnTo>
                    <a:lnTo>
                      <a:pt x="3667" y="31253"/>
                    </a:lnTo>
                    <a:lnTo>
                      <a:pt x="4451" y="31556"/>
                    </a:lnTo>
                    <a:lnTo>
                      <a:pt x="5285" y="31872"/>
                    </a:lnTo>
                    <a:lnTo>
                      <a:pt x="6183" y="32188"/>
                    </a:lnTo>
                    <a:lnTo>
                      <a:pt x="7131" y="32517"/>
                    </a:lnTo>
                    <a:lnTo>
                      <a:pt x="8117" y="32858"/>
                    </a:lnTo>
                    <a:lnTo>
                      <a:pt x="10178" y="33541"/>
                    </a:lnTo>
                    <a:lnTo>
                      <a:pt x="12289" y="34211"/>
                    </a:lnTo>
                    <a:lnTo>
                      <a:pt x="14400" y="34881"/>
                    </a:lnTo>
                    <a:lnTo>
                      <a:pt x="16448" y="35500"/>
                    </a:lnTo>
                    <a:lnTo>
                      <a:pt x="18357" y="36082"/>
                    </a:lnTo>
                    <a:lnTo>
                      <a:pt x="20064" y="36588"/>
                    </a:lnTo>
                    <a:lnTo>
                      <a:pt x="22618" y="37334"/>
                    </a:lnTo>
                    <a:lnTo>
                      <a:pt x="23591" y="37612"/>
                    </a:lnTo>
                    <a:lnTo>
                      <a:pt x="26145" y="32631"/>
                    </a:lnTo>
                    <a:lnTo>
                      <a:pt x="8661" y="24830"/>
                    </a:lnTo>
                    <a:lnTo>
                      <a:pt x="8661" y="23920"/>
                    </a:lnTo>
                    <a:lnTo>
                      <a:pt x="8673" y="21518"/>
                    </a:lnTo>
                    <a:lnTo>
                      <a:pt x="8661" y="19887"/>
                    </a:lnTo>
                    <a:lnTo>
                      <a:pt x="8635" y="18066"/>
                    </a:lnTo>
                    <a:lnTo>
                      <a:pt x="8597" y="16094"/>
                    </a:lnTo>
                    <a:lnTo>
                      <a:pt x="8534" y="14033"/>
                    </a:lnTo>
                    <a:lnTo>
                      <a:pt x="8446" y="11947"/>
                    </a:lnTo>
                    <a:lnTo>
                      <a:pt x="8395" y="10911"/>
                    </a:lnTo>
                    <a:lnTo>
                      <a:pt x="8332" y="9887"/>
                    </a:lnTo>
                    <a:lnTo>
                      <a:pt x="8269" y="8875"/>
                    </a:lnTo>
                    <a:lnTo>
                      <a:pt x="8180" y="7914"/>
                    </a:lnTo>
                    <a:lnTo>
                      <a:pt x="8092" y="6966"/>
                    </a:lnTo>
                    <a:lnTo>
                      <a:pt x="8003" y="6081"/>
                    </a:lnTo>
                    <a:lnTo>
                      <a:pt x="7889" y="5234"/>
                    </a:lnTo>
                    <a:lnTo>
                      <a:pt x="7776" y="4450"/>
                    </a:lnTo>
                    <a:lnTo>
                      <a:pt x="7649" y="3730"/>
                    </a:lnTo>
                    <a:lnTo>
                      <a:pt x="7510" y="3085"/>
                    </a:lnTo>
                    <a:lnTo>
                      <a:pt x="7434" y="2782"/>
                    </a:lnTo>
                    <a:lnTo>
                      <a:pt x="7346" y="2516"/>
                    </a:lnTo>
                    <a:lnTo>
                      <a:pt x="7270" y="2263"/>
                    </a:lnTo>
                    <a:lnTo>
                      <a:pt x="7181" y="2036"/>
                    </a:lnTo>
                    <a:lnTo>
                      <a:pt x="7093" y="1821"/>
                    </a:lnTo>
                    <a:lnTo>
                      <a:pt x="7004" y="1644"/>
                    </a:lnTo>
                    <a:lnTo>
                      <a:pt x="6916" y="1479"/>
                    </a:lnTo>
                    <a:lnTo>
                      <a:pt x="6815" y="1353"/>
                    </a:lnTo>
                    <a:lnTo>
                      <a:pt x="6752" y="1277"/>
                    </a:lnTo>
                    <a:lnTo>
                      <a:pt x="6524" y="1037"/>
                    </a:lnTo>
                    <a:lnTo>
                      <a:pt x="6284" y="835"/>
                    </a:lnTo>
                    <a:lnTo>
                      <a:pt x="6031" y="645"/>
                    </a:lnTo>
                    <a:lnTo>
                      <a:pt x="5778" y="481"/>
                    </a:lnTo>
                    <a:lnTo>
                      <a:pt x="5513" y="342"/>
                    </a:lnTo>
                    <a:lnTo>
                      <a:pt x="5247" y="228"/>
                    </a:lnTo>
                    <a:lnTo>
                      <a:pt x="4969" y="139"/>
                    </a:lnTo>
                    <a:lnTo>
                      <a:pt x="4691" y="63"/>
                    </a:lnTo>
                    <a:lnTo>
                      <a:pt x="4413" y="25"/>
                    </a:lnTo>
                    <a:lnTo>
                      <a:pt x="4122" y="0"/>
                    </a:ln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solidFill>
                  <a:srgbClr val="000000">
                    <a:lumMod val="50000"/>
                    <a:lumOff val="50000"/>
                  </a:srgb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102;p16"/>
              <p:cNvSpPr/>
              <p:nvPr/>
            </p:nvSpPr>
            <p:spPr>
              <a:xfrm>
                <a:off x="1837275" y="3737875"/>
                <a:ext cx="341375" cy="213050"/>
              </a:xfrm>
              <a:custGeom>
                <a:avLst/>
                <a:gdLst/>
                <a:ahLst/>
                <a:cxnLst/>
                <a:rect l="l" t="t" r="r" b="b"/>
                <a:pathLst>
                  <a:path w="13655" h="8522" extrusionOk="0">
                    <a:moveTo>
                      <a:pt x="9457" y="1"/>
                    </a:moveTo>
                    <a:lnTo>
                      <a:pt x="2554" y="646"/>
                    </a:lnTo>
                    <a:lnTo>
                      <a:pt x="2352" y="734"/>
                    </a:lnTo>
                    <a:lnTo>
                      <a:pt x="2150" y="835"/>
                    </a:lnTo>
                    <a:lnTo>
                      <a:pt x="1960" y="962"/>
                    </a:lnTo>
                    <a:lnTo>
                      <a:pt x="1783" y="1101"/>
                    </a:lnTo>
                    <a:lnTo>
                      <a:pt x="1619" y="1252"/>
                    </a:lnTo>
                    <a:lnTo>
                      <a:pt x="1467" y="1417"/>
                    </a:lnTo>
                    <a:lnTo>
                      <a:pt x="1315" y="1594"/>
                    </a:lnTo>
                    <a:lnTo>
                      <a:pt x="1189" y="1783"/>
                    </a:lnTo>
                    <a:lnTo>
                      <a:pt x="1062" y="1973"/>
                    </a:lnTo>
                    <a:lnTo>
                      <a:pt x="949" y="2175"/>
                    </a:lnTo>
                    <a:lnTo>
                      <a:pt x="835" y="2390"/>
                    </a:lnTo>
                    <a:lnTo>
                      <a:pt x="734" y="2593"/>
                    </a:lnTo>
                    <a:lnTo>
                      <a:pt x="645" y="2807"/>
                    </a:lnTo>
                    <a:lnTo>
                      <a:pt x="557" y="3022"/>
                    </a:lnTo>
                    <a:lnTo>
                      <a:pt x="418" y="3452"/>
                    </a:lnTo>
                    <a:lnTo>
                      <a:pt x="291" y="3882"/>
                    </a:lnTo>
                    <a:lnTo>
                      <a:pt x="203" y="4274"/>
                    </a:lnTo>
                    <a:lnTo>
                      <a:pt x="127" y="4641"/>
                    </a:lnTo>
                    <a:lnTo>
                      <a:pt x="76" y="4969"/>
                    </a:lnTo>
                    <a:lnTo>
                      <a:pt x="13" y="5450"/>
                    </a:lnTo>
                    <a:lnTo>
                      <a:pt x="0" y="5627"/>
                    </a:lnTo>
                    <a:lnTo>
                      <a:pt x="165" y="5677"/>
                    </a:lnTo>
                    <a:lnTo>
                      <a:pt x="367" y="5728"/>
                    </a:lnTo>
                    <a:lnTo>
                      <a:pt x="620" y="5778"/>
                    </a:lnTo>
                    <a:lnTo>
                      <a:pt x="936" y="5842"/>
                    </a:lnTo>
                    <a:lnTo>
                      <a:pt x="1303" y="5905"/>
                    </a:lnTo>
                    <a:lnTo>
                      <a:pt x="1720" y="5955"/>
                    </a:lnTo>
                    <a:lnTo>
                      <a:pt x="2150" y="5993"/>
                    </a:lnTo>
                    <a:lnTo>
                      <a:pt x="3351" y="6031"/>
                    </a:lnTo>
                    <a:lnTo>
                      <a:pt x="4817" y="6069"/>
                    </a:lnTo>
                    <a:lnTo>
                      <a:pt x="6587" y="6107"/>
                    </a:lnTo>
                    <a:lnTo>
                      <a:pt x="7156" y="7043"/>
                    </a:lnTo>
                    <a:lnTo>
                      <a:pt x="7042" y="8168"/>
                    </a:lnTo>
                    <a:lnTo>
                      <a:pt x="8104" y="8522"/>
                    </a:lnTo>
                    <a:lnTo>
                      <a:pt x="8484" y="7599"/>
                    </a:lnTo>
                    <a:lnTo>
                      <a:pt x="9912" y="8231"/>
                    </a:lnTo>
                    <a:lnTo>
                      <a:pt x="10317" y="7485"/>
                    </a:lnTo>
                    <a:lnTo>
                      <a:pt x="11353" y="7763"/>
                    </a:lnTo>
                    <a:lnTo>
                      <a:pt x="11644" y="5627"/>
                    </a:lnTo>
                    <a:lnTo>
                      <a:pt x="10797" y="3275"/>
                    </a:lnTo>
                    <a:lnTo>
                      <a:pt x="12150" y="4552"/>
                    </a:lnTo>
                    <a:lnTo>
                      <a:pt x="12567" y="6537"/>
                    </a:lnTo>
                    <a:lnTo>
                      <a:pt x="13654" y="6537"/>
                    </a:lnTo>
                    <a:lnTo>
                      <a:pt x="13654" y="2529"/>
                    </a:lnTo>
                    <a:lnTo>
                      <a:pt x="9457" y="1"/>
                    </a:lnTo>
                    <a:close/>
                  </a:path>
                </a:pathLst>
              </a:cu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103;p16"/>
              <p:cNvSpPr/>
              <p:nvPr/>
            </p:nvSpPr>
            <p:spPr>
              <a:xfrm>
                <a:off x="2073700" y="3443300"/>
                <a:ext cx="689975" cy="572100"/>
              </a:xfrm>
              <a:custGeom>
                <a:avLst/>
                <a:gdLst/>
                <a:ahLst/>
                <a:cxnLst/>
                <a:rect l="l" t="t" r="r" b="b"/>
                <a:pathLst>
                  <a:path w="27599" h="22884" extrusionOk="0">
                    <a:moveTo>
                      <a:pt x="27599" y="1"/>
                    </a:moveTo>
                    <a:lnTo>
                      <a:pt x="7358" y="696"/>
                    </a:lnTo>
                    <a:lnTo>
                      <a:pt x="0" y="22884"/>
                    </a:lnTo>
                    <a:lnTo>
                      <a:pt x="21050" y="21481"/>
                    </a:lnTo>
                    <a:lnTo>
                      <a:pt x="27599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104;p16"/>
              <p:cNvSpPr/>
              <p:nvPr/>
            </p:nvSpPr>
            <p:spPr>
              <a:xfrm>
                <a:off x="2019000" y="3832075"/>
                <a:ext cx="44600" cy="102100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4084" extrusionOk="0">
                    <a:moveTo>
                      <a:pt x="292" y="0"/>
                    </a:moveTo>
                    <a:lnTo>
                      <a:pt x="1" y="177"/>
                    </a:lnTo>
                    <a:lnTo>
                      <a:pt x="1151" y="1517"/>
                    </a:lnTo>
                    <a:lnTo>
                      <a:pt x="1354" y="3275"/>
                    </a:lnTo>
                    <a:lnTo>
                      <a:pt x="1215" y="3831"/>
                    </a:lnTo>
                    <a:lnTo>
                      <a:pt x="1783" y="4084"/>
                    </a:lnTo>
                    <a:lnTo>
                      <a:pt x="1644" y="1302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5E3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105;p16"/>
              <p:cNvSpPr/>
              <p:nvPr/>
            </p:nvSpPr>
            <p:spPr>
              <a:xfrm>
                <a:off x="2055050" y="3812150"/>
                <a:ext cx="48700" cy="112875"/>
              </a:xfrm>
              <a:custGeom>
                <a:avLst/>
                <a:gdLst/>
                <a:ahLst/>
                <a:cxnLst/>
                <a:rect l="l" t="t" r="r" b="b"/>
                <a:pathLst>
                  <a:path w="1948" h="4515" extrusionOk="0">
                    <a:moveTo>
                      <a:pt x="341" y="1"/>
                    </a:moveTo>
                    <a:lnTo>
                      <a:pt x="0" y="203"/>
                    </a:lnTo>
                    <a:lnTo>
                      <a:pt x="1353" y="1948"/>
                    </a:lnTo>
                    <a:lnTo>
                      <a:pt x="1606" y="4514"/>
                    </a:lnTo>
                    <a:lnTo>
                      <a:pt x="1947" y="4514"/>
                    </a:lnTo>
                    <a:lnTo>
                      <a:pt x="1719" y="1745"/>
                    </a:lnTo>
                    <a:lnTo>
                      <a:pt x="341" y="1"/>
                    </a:lnTo>
                    <a:close/>
                  </a:path>
                </a:pathLst>
              </a:custGeom>
              <a:solidFill>
                <a:srgbClr val="5E3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106;p16"/>
              <p:cNvSpPr/>
              <p:nvPr/>
            </p:nvSpPr>
            <p:spPr>
              <a:xfrm>
                <a:off x="2093925" y="3786875"/>
                <a:ext cx="40475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2302" extrusionOk="0">
                    <a:moveTo>
                      <a:pt x="0" y="0"/>
                    </a:moveTo>
                    <a:lnTo>
                      <a:pt x="531" y="1315"/>
                    </a:lnTo>
                    <a:lnTo>
                      <a:pt x="1580" y="2301"/>
                    </a:lnTo>
                    <a:lnTo>
                      <a:pt x="1618" y="18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31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107;p16"/>
              <p:cNvSpPr/>
              <p:nvPr/>
            </p:nvSpPr>
            <p:spPr>
              <a:xfrm>
                <a:off x="1487075" y="5352025"/>
                <a:ext cx="371075" cy="124850"/>
              </a:xfrm>
              <a:custGeom>
                <a:avLst/>
                <a:gdLst/>
                <a:ahLst/>
                <a:cxnLst/>
                <a:rect l="l" t="t" r="r" b="b"/>
                <a:pathLst>
                  <a:path w="14843" h="4994" extrusionOk="0">
                    <a:moveTo>
                      <a:pt x="3224" y="0"/>
                    </a:moveTo>
                    <a:lnTo>
                      <a:pt x="3060" y="13"/>
                    </a:lnTo>
                    <a:lnTo>
                      <a:pt x="2896" y="25"/>
                    </a:lnTo>
                    <a:lnTo>
                      <a:pt x="2744" y="38"/>
                    </a:lnTo>
                    <a:lnTo>
                      <a:pt x="2580" y="63"/>
                    </a:lnTo>
                    <a:lnTo>
                      <a:pt x="2428" y="101"/>
                    </a:lnTo>
                    <a:lnTo>
                      <a:pt x="2276" y="152"/>
                    </a:lnTo>
                    <a:lnTo>
                      <a:pt x="2124" y="202"/>
                    </a:lnTo>
                    <a:lnTo>
                      <a:pt x="1973" y="253"/>
                    </a:lnTo>
                    <a:lnTo>
                      <a:pt x="1834" y="316"/>
                    </a:lnTo>
                    <a:lnTo>
                      <a:pt x="1695" y="392"/>
                    </a:lnTo>
                    <a:lnTo>
                      <a:pt x="1429" y="556"/>
                    </a:lnTo>
                    <a:lnTo>
                      <a:pt x="1176" y="733"/>
                    </a:lnTo>
                    <a:lnTo>
                      <a:pt x="949" y="948"/>
                    </a:lnTo>
                    <a:lnTo>
                      <a:pt x="746" y="1176"/>
                    </a:lnTo>
                    <a:lnTo>
                      <a:pt x="557" y="1429"/>
                    </a:lnTo>
                    <a:lnTo>
                      <a:pt x="392" y="1694"/>
                    </a:lnTo>
                    <a:lnTo>
                      <a:pt x="317" y="1833"/>
                    </a:lnTo>
                    <a:lnTo>
                      <a:pt x="253" y="1972"/>
                    </a:lnTo>
                    <a:lnTo>
                      <a:pt x="203" y="2124"/>
                    </a:lnTo>
                    <a:lnTo>
                      <a:pt x="152" y="2276"/>
                    </a:lnTo>
                    <a:lnTo>
                      <a:pt x="102" y="2428"/>
                    </a:lnTo>
                    <a:lnTo>
                      <a:pt x="64" y="2579"/>
                    </a:lnTo>
                    <a:lnTo>
                      <a:pt x="38" y="2744"/>
                    </a:lnTo>
                    <a:lnTo>
                      <a:pt x="26" y="2895"/>
                    </a:lnTo>
                    <a:lnTo>
                      <a:pt x="13" y="3060"/>
                    </a:lnTo>
                    <a:lnTo>
                      <a:pt x="1" y="3224"/>
                    </a:lnTo>
                    <a:lnTo>
                      <a:pt x="1" y="4994"/>
                    </a:lnTo>
                    <a:lnTo>
                      <a:pt x="14843" y="4994"/>
                    </a:lnTo>
                    <a:lnTo>
                      <a:pt x="14843" y="3224"/>
                    </a:lnTo>
                    <a:lnTo>
                      <a:pt x="14830" y="3060"/>
                    </a:lnTo>
                    <a:lnTo>
                      <a:pt x="14818" y="2895"/>
                    </a:lnTo>
                    <a:lnTo>
                      <a:pt x="14805" y="2744"/>
                    </a:lnTo>
                    <a:lnTo>
                      <a:pt x="14780" y="2579"/>
                    </a:lnTo>
                    <a:lnTo>
                      <a:pt x="14742" y="2428"/>
                    </a:lnTo>
                    <a:lnTo>
                      <a:pt x="14691" y="2276"/>
                    </a:lnTo>
                    <a:lnTo>
                      <a:pt x="14641" y="2124"/>
                    </a:lnTo>
                    <a:lnTo>
                      <a:pt x="14590" y="1972"/>
                    </a:lnTo>
                    <a:lnTo>
                      <a:pt x="14527" y="1833"/>
                    </a:lnTo>
                    <a:lnTo>
                      <a:pt x="14451" y="1694"/>
                    </a:lnTo>
                    <a:lnTo>
                      <a:pt x="14287" y="1429"/>
                    </a:lnTo>
                    <a:lnTo>
                      <a:pt x="14097" y="1176"/>
                    </a:lnTo>
                    <a:lnTo>
                      <a:pt x="13895" y="948"/>
                    </a:lnTo>
                    <a:lnTo>
                      <a:pt x="13667" y="733"/>
                    </a:lnTo>
                    <a:lnTo>
                      <a:pt x="13414" y="556"/>
                    </a:lnTo>
                    <a:lnTo>
                      <a:pt x="13149" y="392"/>
                    </a:lnTo>
                    <a:lnTo>
                      <a:pt x="13010" y="316"/>
                    </a:lnTo>
                    <a:lnTo>
                      <a:pt x="12871" y="253"/>
                    </a:lnTo>
                    <a:lnTo>
                      <a:pt x="12719" y="202"/>
                    </a:lnTo>
                    <a:lnTo>
                      <a:pt x="12567" y="152"/>
                    </a:lnTo>
                    <a:lnTo>
                      <a:pt x="12415" y="101"/>
                    </a:lnTo>
                    <a:lnTo>
                      <a:pt x="12264" y="63"/>
                    </a:lnTo>
                    <a:lnTo>
                      <a:pt x="12099" y="38"/>
                    </a:lnTo>
                    <a:lnTo>
                      <a:pt x="11948" y="25"/>
                    </a:lnTo>
                    <a:lnTo>
                      <a:pt x="11783" y="13"/>
                    </a:lnTo>
                    <a:lnTo>
                      <a:pt x="116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108;p16"/>
              <p:cNvSpPr/>
              <p:nvPr/>
            </p:nvSpPr>
            <p:spPr>
              <a:xfrm>
                <a:off x="1468425" y="2863975"/>
                <a:ext cx="177650" cy="17985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7194" extrusionOk="0">
                    <a:moveTo>
                      <a:pt x="1821" y="0"/>
                    </a:moveTo>
                    <a:lnTo>
                      <a:pt x="1" y="1783"/>
                    </a:lnTo>
                    <a:lnTo>
                      <a:pt x="76" y="1972"/>
                    </a:lnTo>
                    <a:lnTo>
                      <a:pt x="279" y="2503"/>
                    </a:lnTo>
                    <a:lnTo>
                      <a:pt x="595" y="3262"/>
                    </a:lnTo>
                    <a:lnTo>
                      <a:pt x="784" y="3692"/>
                    </a:lnTo>
                    <a:lnTo>
                      <a:pt x="999" y="4147"/>
                    </a:lnTo>
                    <a:lnTo>
                      <a:pt x="1240" y="4615"/>
                    </a:lnTo>
                    <a:lnTo>
                      <a:pt x="1492" y="5070"/>
                    </a:lnTo>
                    <a:lnTo>
                      <a:pt x="1758" y="5525"/>
                    </a:lnTo>
                    <a:lnTo>
                      <a:pt x="2036" y="5930"/>
                    </a:lnTo>
                    <a:lnTo>
                      <a:pt x="2188" y="6132"/>
                    </a:lnTo>
                    <a:lnTo>
                      <a:pt x="2327" y="6309"/>
                    </a:lnTo>
                    <a:lnTo>
                      <a:pt x="2479" y="6486"/>
                    </a:lnTo>
                    <a:lnTo>
                      <a:pt x="2630" y="6638"/>
                    </a:lnTo>
                    <a:lnTo>
                      <a:pt x="2782" y="6777"/>
                    </a:lnTo>
                    <a:lnTo>
                      <a:pt x="2934" y="6890"/>
                    </a:lnTo>
                    <a:lnTo>
                      <a:pt x="3085" y="6991"/>
                    </a:lnTo>
                    <a:lnTo>
                      <a:pt x="3250" y="7080"/>
                    </a:lnTo>
                    <a:lnTo>
                      <a:pt x="3401" y="7131"/>
                    </a:lnTo>
                    <a:lnTo>
                      <a:pt x="3566" y="7168"/>
                    </a:lnTo>
                    <a:lnTo>
                      <a:pt x="3730" y="7194"/>
                    </a:lnTo>
                    <a:lnTo>
                      <a:pt x="3895" y="7194"/>
                    </a:lnTo>
                    <a:lnTo>
                      <a:pt x="4059" y="7181"/>
                    </a:lnTo>
                    <a:lnTo>
                      <a:pt x="4223" y="7156"/>
                    </a:lnTo>
                    <a:lnTo>
                      <a:pt x="4388" y="7105"/>
                    </a:lnTo>
                    <a:lnTo>
                      <a:pt x="4552" y="7055"/>
                    </a:lnTo>
                    <a:lnTo>
                      <a:pt x="4716" y="6979"/>
                    </a:lnTo>
                    <a:lnTo>
                      <a:pt x="4881" y="6903"/>
                    </a:lnTo>
                    <a:lnTo>
                      <a:pt x="5045" y="6815"/>
                    </a:lnTo>
                    <a:lnTo>
                      <a:pt x="5197" y="6726"/>
                    </a:lnTo>
                    <a:lnTo>
                      <a:pt x="5513" y="6511"/>
                    </a:lnTo>
                    <a:lnTo>
                      <a:pt x="5804" y="6284"/>
                    </a:lnTo>
                    <a:lnTo>
                      <a:pt x="6069" y="6043"/>
                    </a:lnTo>
                    <a:lnTo>
                      <a:pt x="6322" y="5803"/>
                    </a:lnTo>
                    <a:lnTo>
                      <a:pt x="6549" y="5576"/>
                    </a:lnTo>
                    <a:lnTo>
                      <a:pt x="6739" y="5373"/>
                    </a:lnTo>
                    <a:lnTo>
                      <a:pt x="7017" y="5057"/>
                    </a:lnTo>
                    <a:lnTo>
                      <a:pt x="7106" y="4931"/>
                    </a:lnTo>
                    <a:lnTo>
                      <a:pt x="18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109;p16"/>
              <p:cNvSpPr/>
              <p:nvPr/>
            </p:nvSpPr>
            <p:spPr>
              <a:xfrm>
                <a:off x="1468425" y="2863975"/>
                <a:ext cx="177650" cy="17985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7194" fill="none" extrusionOk="0">
                    <a:moveTo>
                      <a:pt x="7106" y="4931"/>
                    </a:moveTo>
                    <a:lnTo>
                      <a:pt x="7106" y="4931"/>
                    </a:lnTo>
                    <a:lnTo>
                      <a:pt x="7017" y="5057"/>
                    </a:lnTo>
                    <a:lnTo>
                      <a:pt x="6739" y="5373"/>
                    </a:lnTo>
                    <a:lnTo>
                      <a:pt x="6549" y="5576"/>
                    </a:lnTo>
                    <a:lnTo>
                      <a:pt x="6322" y="5803"/>
                    </a:lnTo>
                    <a:lnTo>
                      <a:pt x="6069" y="6043"/>
                    </a:lnTo>
                    <a:lnTo>
                      <a:pt x="5804" y="6284"/>
                    </a:lnTo>
                    <a:lnTo>
                      <a:pt x="5513" y="6511"/>
                    </a:lnTo>
                    <a:lnTo>
                      <a:pt x="5197" y="6726"/>
                    </a:lnTo>
                    <a:lnTo>
                      <a:pt x="5045" y="6815"/>
                    </a:lnTo>
                    <a:lnTo>
                      <a:pt x="4881" y="6903"/>
                    </a:lnTo>
                    <a:lnTo>
                      <a:pt x="4716" y="6979"/>
                    </a:lnTo>
                    <a:lnTo>
                      <a:pt x="4552" y="7055"/>
                    </a:lnTo>
                    <a:lnTo>
                      <a:pt x="4388" y="7105"/>
                    </a:lnTo>
                    <a:lnTo>
                      <a:pt x="4223" y="7156"/>
                    </a:lnTo>
                    <a:lnTo>
                      <a:pt x="4059" y="7181"/>
                    </a:lnTo>
                    <a:lnTo>
                      <a:pt x="3895" y="7194"/>
                    </a:lnTo>
                    <a:lnTo>
                      <a:pt x="3730" y="7194"/>
                    </a:lnTo>
                    <a:lnTo>
                      <a:pt x="3566" y="7168"/>
                    </a:lnTo>
                    <a:lnTo>
                      <a:pt x="3401" y="7131"/>
                    </a:lnTo>
                    <a:lnTo>
                      <a:pt x="3250" y="7080"/>
                    </a:lnTo>
                    <a:lnTo>
                      <a:pt x="3250" y="7080"/>
                    </a:lnTo>
                    <a:lnTo>
                      <a:pt x="3085" y="6991"/>
                    </a:lnTo>
                    <a:lnTo>
                      <a:pt x="2934" y="6890"/>
                    </a:lnTo>
                    <a:lnTo>
                      <a:pt x="2782" y="6777"/>
                    </a:lnTo>
                    <a:lnTo>
                      <a:pt x="2630" y="6638"/>
                    </a:lnTo>
                    <a:lnTo>
                      <a:pt x="2479" y="6486"/>
                    </a:lnTo>
                    <a:lnTo>
                      <a:pt x="2327" y="6309"/>
                    </a:lnTo>
                    <a:lnTo>
                      <a:pt x="2188" y="6132"/>
                    </a:lnTo>
                    <a:lnTo>
                      <a:pt x="2036" y="5930"/>
                    </a:lnTo>
                    <a:lnTo>
                      <a:pt x="1758" y="5525"/>
                    </a:lnTo>
                    <a:lnTo>
                      <a:pt x="1492" y="5070"/>
                    </a:lnTo>
                    <a:lnTo>
                      <a:pt x="1240" y="4615"/>
                    </a:lnTo>
                    <a:lnTo>
                      <a:pt x="999" y="4147"/>
                    </a:lnTo>
                    <a:lnTo>
                      <a:pt x="784" y="3692"/>
                    </a:lnTo>
                    <a:lnTo>
                      <a:pt x="595" y="3262"/>
                    </a:lnTo>
                    <a:lnTo>
                      <a:pt x="279" y="2503"/>
                    </a:lnTo>
                    <a:lnTo>
                      <a:pt x="76" y="1972"/>
                    </a:lnTo>
                    <a:lnTo>
                      <a:pt x="1" y="1783"/>
                    </a:lnTo>
                    <a:lnTo>
                      <a:pt x="182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110;p16"/>
              <p:cNvSpPr/>
              <p:nvPr/>
            </p:nvSpPr>
            <p:spPr>
              <a:xfrm>
                <a:off x="1646050" y="2898100"/>
                <a:ext cx="74625" cy="122650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4906" extrusionOk="0">
                    <a:moveTo>
                      <a:pt x="633" y="1"/>
                    </a:moveTo>
                    <a:lnTo>
                      <a:pt x="1" y="3566"/>
                    </a:lnTo>
                    <a:lnTo>
                      <a:pt x="216" y="3831"/>
                    </a:lnTo>
                    <a:lnTo>
                      <a:pt x="266" y="3894"/>
                    </a:lnTo>
                    <a:lnTo>
                      <a:pt x="431" y="4046"/>
                    </a:lnTo>
                    <a:lnTo>
                      <a:pt x="671" y="4261"/>
                    </a:lnTo>
                    <a:lnTo>
                      <a:pt x="822" y="4375"/>
                    </a:lnTo>
                    <a:lnTo>
                      <a:pt x="987" y="4489"/>
                    </a:lnTo>
                    <a:lnTo>
                      <a:pt x="1164" y="4602"/>
                    </a:lnTo>
                    <a:lnTo>
                      <a:pt x="1353" y="4704"/>
                    </a:lnTo>
                    <a:lnTo>
                      <a:pt x="1543" y="4792"/>
                    </a:lnTo>
                    <a:lnTo>
                      <a:pt x="1758" y="4855"/>
                    </a:lnTo>
                    <a:lnTo>
                      <a:pt x="1973" y="4893"/>
                    </a:lnTo>
                    <a:lnTo>
                      <a:pt x="2074" y="4906"/>
                    </a:lnTo>
                    <a:lnTo>
                      <a:pt x="2302" y="4906"/>
                    </a:lnTo>
                    <a:lnTo>
                      <a:pt x="2415" y="4881"/>
                    </a:lnTo>
                    <a:lnTo>
                      <a:pt x="2517" y="4855"/>
                    </a:lnTo>
                    <a:lnTo>
                      <a:pt x="2630" y="4817"/>
                    </a:lnTo>
                    <a:lnTo>
                      <a:pt x="2731" y="4779"/>
                    </a:lnTo>
                    <a:lnTo>
                      <a:pt x="2820" y="4704"/>
                    </a:lnTo>
                    <a:lnTo>
                      <a:pt x="2883" y="4628"/>
                    </a:lnTo>
                    <a:lnTo>
                      <a:pt x="2934" y="4539"/>
                    </a:lnTo>
                    <a:lnTo>
                      <a:pt x="2959" y="4438"/>
                    </a:lnTo>
                    <a:lnTo>
                      <a:pt x="2984" y="4312"/>
                    </a:lnTo>
                    <a:lnTo>
                      <a:pt x="2984" y="4185"/>
                    </a:lnTo>
                    <a:lnTo>
                      <a:pt x="2972" y="4046"/>
                    </a:lnTo>
                    <a:lnTo>
                      <a:pt x="2946" y="3907"/>
                    </a:lnTo>
                    <a:lnTo>
                      <a:pt x="2921" y="3755"/>
                    </a:lnTo>
                    <a:lnTo>
                      <a:pt x="2871" y="3591"/>
                    </a:lnTo>
                    <a:lnTo>
                      <a:pt x="2807" y="3414"/>
                    </a:lnTo>
                    <a:lnTo>
                      <a:pt x="2668" y="3060"/>
                    </a:lnTo>
                    <a:lnTo>
                      <a:pt x="2491" y="2693"/>
                    </a:lnTo>
                    <a:lnTo>
                      <a:pt x="2289" y="2314"/>
                    </a:lnTo>
                    <a:lnTo>
                      <a:pt x="2061" y="1935"/>
                    </a:lnTo>
                    <a:lnTo>
                      <a:pt x="1834" y="1556"/>
                    </a:lnTo>
                    <a:lnTo>
                      <a:pt x="1581" y="1202"/>
                    </a:lnTo>
                    <a:lnTo>
                      <a:pt x="1328" y="848"/>
                    </a:lnTo>
                    <a:lnTo>
                      <a:pt x="1088" y="532"/>
                    </a:lnTo>
                    <a:lnTo>
                      <a:pt x="848" y="241"/>
                    </a:lnTo>
                    <a:lnTo>
                      <a:pt x="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" name="Google Shape;111;p16"/>
            <p:cNvSpPr/>
            <p:nvPr/>
          </p:nvSpPr>
          <p:spPr>
            <a:xfrm>
              <a:off x="2043704" y="1505695"/>
              <a:ext cx="588635" cy="588786"/>
            </a:xfrm>
            <a:custGeom>
              <a:avLst/>
              <a:gdLst/>
              <a:ahLst/>
              <a:cxnLst/>
              <a:rect l="l" t="t" r="r" b="b"/>
              <a:pathLst>
                <a:path w="50887" h="50900" extrusionOk="0">
                  <a:moveTo>
                    <a:pt x="25450" y="0"/>
                  </a:moveTo>
                  <a:lnTo>
                    <a:pt x="24830" y="13"/>
                  </a:lnTo>
                  <a:lnTo>
                    <a:pt x="24198" y="38"/>
                  </a:lnTo>
                  <a:lnTo>
                    <a:pt x="23579" y="76"/>
                  </a:lnTo>
                  <a:lnTo>
                    <a:pt x="22959" y="127"/>
                  </a:lnTo>
                  <a:lnTo>
                    <a:pt x="22327" y="202"/>
                  </a:lnTo>
                  <a:lnTo>
                    <a:pt x="21707" y="278"/>
                  </a:lnTo>
                  <a:lnTo>
                    <a:pt x="21075" y="379"/>
                  </a:lnTo>
                  <a:lnTo>
                    <a:pt x="20456" y="506"/>
                  </a:lnTo>
                  <a:lnTo>
                    <a:pt x="19836" y="632"/>
                  </a:lnTo>
                  <a:lnTo>
                    <a:pt x="19217" y="784"/>
                  </a:lnTo>
                  <a:lnTo>
                    <a:pt x="18585" y="948"/>
                  </a:lnTo>
                  <a:lnTo>
                    <a:pt x="17965" y="1138"/>
                  </a:lnTo>
                  <a:lnTo>
                    <a:pt x="17346" y="1340"/>
                  </a:lnTo>
                  <a:lnTo>
                    <a:pt x="16739" y="1555"/>
                  </a:lnTo>
                  <a:lnTo>
                    <a:pt x="16119" y="1783"/>
                  </a:lnTo>
                  <a:lnTo>
                    <a:pt x="15513" y="2036"/>
                  </a:lnTo>
                  <a:lnTo>
                    <a:pt x="14918" y="2288"/>
                  </a:lnTo>
                  <a:lnTo>
                    <a:pt x="14324" y="2567"/>
                  </a:lnTo>
                  <a:lnTo>
                    <a:pt x="13755" y="2857"/>
                  </a:lnTo>
                  <a:lnTo>
                    <a:pt x="13186" y="3161"/>
                  </a:lnTo>
                  <a:lnTo>
                    <a:pt x="12630" y="3477"/>
                  </a:lnTo>
                  <a:lnTo>
                    <a:pt x="12074" y="3806"/>
                  </a:lnTo>
                  <a:lnTo>
                    <a:pt x="11543" y="4147"/>
                  </a:lnTo>
                  <a:lnTo>
                    <a:pt x="11012" y="4501"/>
                  </a:lnTo>
                  <a:lnTo>
                    <a:pt x="10506" y="4855"/>
                  </a:lnTo>
                  <a:lnTo>
                    <a:pt x="10001" y="5234"/>
                  </a:lnTo>
                  <a:lnTo>
                    <a:pt x="9507" y="5626"/>
                  </a:lnTo>
                  <a:lnTo>
                    <a:pt x="9014" y="6018"/>
                  </a:lnTo>
                  <a:lnTo>
                    <a:pt x="8547" y="6423"/>
                  </a:lnTo>
                  <a:lnTo>
                    <a:pt x="8091" y="6840"/>
                  </a:lnTo>
                  <a:lnTo>
                    <a:pt x="7636" y="7270"/>
                  </a:lnTo>
                  <a:lnTo>
                    <a:pt x="7207" y="7712"/>
                  </a:lnTo>
                  <a:lnTo>
                    <a:pt x="6777" y="8155"/>
                  </a:lnTo>
                  <a:lnTo>
                    <a:pt x="6372" y="8622"/>
                  </a:lnTo>
                  <a:lnTo>
                    <a:pt x="5968" y="9090"/>
                  </a:lnTo>
                  <a:lnTo>
                    <a:pt x="5576" y="9558"/>
                  </a:lnTo>
                  <a:lnTo>
                    <a:pt x="5196" y="10038"/>
                  </a:lnTo>
                  <a:lnTo>
                    <a:pt x="4830" y="10531"/>
                  </a:lnTo>
                  <a:lnTo>
                    <a:pt x="4476" y="11037"/>
                  </a:lnTo>
                  <a:lnTo>
                    <a:pt x="4134" y="11543"/>
                  </a:lnTo>
                  <a:lnTo>
                    <a:pt x="3818" y="12061"/>
                  </a:lnTo>
                  <a:lnTo>
                    <a:pt x="3502" y="12592"/>
                  </a:lnTo>
                  <a:lnTo>
                    <a:pt x="3199" y="13123"/>
                  </a:lnTo>
                  <a:lnTo>
                    <a:pt x="2908" y="13654"/>
                  </a:lnTo>
                  <a:lnTo>
                    <a:pt x="2630" y="14198"/>
                  </a:lnTo>
                  <a:lnTo>
                    <a:pt x="2364" y="14754"/>
                  </a:lnTo>
                  <a:lnTo>
                    <a:pt x="2112" y="15310"/>
                  </a:lnTo>
                  <a:lnTo>
                    <a:pt x="1884" y="15867"/>
                  </a:lnTo>
                  <a:lnTo>
                    <a:pt x="1656" y="16435"/>
                  </a:lnTo>
                  <a:lnTo>
                    <a:pt x="1442" y="17017"/>
                  </a:lnTo>
                  <a:lnTo>
                    <a:pt x="1252" y="17586"/>
                  </a:lnTo>
                  <a:lnTo>
                    <a:pt x="1075" y="18180"/>
                  </a:lnTo>
                  <a:lnTo>
                    <a:pt x="898" y="18762"/>
                  </a:lnTo>
                  <a:lnTo>
                    <a:pt x="746" y="19356"/>
                  </a:lnTo>
                  <a:lnTo>
                    <a:pt x="607" y="19950"/>
                  </a:lnTo>
                  <a:lnTo>
                    <a:pt x="481" y="20544"/>
                  </a:lnTo>
                  <a:lnTo>
                    <a:pt x="367" y="21151"/>
                  </a:lnTo>
                  <a:lnTo>
                    <a:pt x="266" y="21758"/>
                  </a:lnTo>
                  <a:lnTo>
                    <a:pt x="190" y="22365"/>
                  </a:lnTo>
                  <a:lnTo>
                    <a:pt x="127" y="22984"/>
                  </a:lnTo>
                  <a:lnTo>
                    <a:pt x="64" y="23591"/>
                  </a:lnTo>
                  <a:lnTo>
                    <a:pt x="26" y="24211"/>
                  </a:lnTo>
                  <a:lnTo>
                    <a:pt x="13" y="24830"/>
                  </a:lnTo>
                  <a:lnTo>
                    <a:pt x="0" y="25450"/>
                  </a:lnTo>
                  <a:lnTo>
                    <a:pt x="13" y="26069"/>
                  </a:lnTo>
                  <a:lnTo>
                    <a:pt x="26" y="26689"/>
                  </a:lnTo>
                  <a:lnTo>
                    <a:pt x="64" y="27321"/>
                  </a:lnTo>
                  <a:lnTo>
                    <a:pt x="127" y="27940"/>
                  </a:lnTo>
                  <a:lnTo>
                    <a:pt x="190" y="28572"/>
                  </a:lnTo>
                  <a:lnTo>
                    <a:pt x="278" y="29192"/>
                  </a:lnTo>
                  <a:lnTo>
                    <a:pt x="380" y="29811"/>
                  </a:lnTo>
                  <a:lnTo>
                    <a:pt x="493" y="30443"/>
                  </a:lnTo>
                  <a:lnTo>
                    <a:pt x="632" y="31063"/>
                  </a:lnTo>
                  <a:lnTo>
                    <a:pt x="784" y="31682"/>
                  </a:lnTo>
                  <a:lnTo>
                    <a:pt x="948" y="32302"/>
                  </a:lnTo>
                  <a:lnTo>
                    <a:pt x="1125" y="32921"/>
                  </a:lnTo>
                  <a:lnTo>
                    <a:pt x="1328" y="33541"/>
                  </a:lnTo>
                  <a:lnTo>
                    <a:pt x="1543" y="34160"/>
                  </a:lnTo>
                  <a:lnTo>
                    <a:pt x="1783" y="34780"/>
                  </a:lnTo>
                  <a:lnTo>
                    <a:pt x="2023" y="35387"/>
                  </a:lnTo>
                  <a:lnTo>
                    <a:pt x="2289" y="35981"/>
                  </a:lnTo>
                  <a:lnTo>
                    <a:pt x="2567" y="36575"/>
                  </a:lnTo>
                  <a:lnTo>
                    <a:pt x="2857" y="37144"/>
                  </a:lnTo>
                  <a:lnTo>
                    <a:pt x="3161" y="37713"/>
                  </a:lnTo>
                  <a:lnTo>
                    <a:pt x="3464" y="38269"/>
                  </a:lnTo>
                  <a:lnTo>
                    <a:pt x="3793" y="38825"/>
                  </a:lnTo>
                  <a:lnTo>
                    <a:pt x="4134" y="39356"/>
                  </a:lnTo>
                  <a:lnTo>
                    <a:pt x="4488" y="39887"/>
                  </a:lnTo>
                  <a:lnTo>
                    <a:pt x="4855" y="40393"/>
                  </a:lnTo>
                  <a:lnTo>
                    <a:pt x="5222" y="40899"/>
                  </a:lnTo>
                  <a:lnTo>
                    <a:pt x="5614" y="41392"/>
                  </a:lnTo>
                  <a:lnTo>
                    <a:pt x="6005" y="41872"/>
                  </a:lnTo>
                  <a:lnTo>
                    <a:pt x="6423" y="42353"/>
                  </a:lnTo>
                  <a:lnTo>
                    <a:pt x="6840" y="42808"/>
                  </a:lnTo>
                  <a:lnTo>
                    <a:pt x="7270" y="43250"/>
                  </a:lnTo>
                  <a:lnTo>
                    <a:pt x="7700" y="43693"/>
                  </a:lnTo>
                  <a:lnTo>
                    <a:pt x="8155" y="44123"/>
                  </a:lnTo>
                  <a:lnTo>
                    <a:pt x="8610" y="44527"/>
                  </a:lnTo>
                  <a:lnTo>
                    <a:pt x="9078" y="44932"/>
                  </a:lnTo>
                  <a:lnTo>
                    <a:pt x="9558" y="45324"/>
                  </a:lnTo>
                  <a:lnTo>
                    <a:pt x="10038" y="45703"/>
                  </a:lnTo>
                  <a:lnTo>
                    <a:pt x="10531" y="46070"/>
                  </a:lnTo>
                  <a:lnTo>
                    <a:pt x="11037" y="46411"/>
                  </a:lnTo>
                  <a:lnTo>
                    <a:pt x="11543" y="46752"/>
                  </a:lnTo>
                  <a:lnTo>
                    <a:pt x="12061" y="47081"/>
                  </a:lnTo>
                  <a:lnTo>
                    <a:pt x="12580" y="47397"/>
                  </a:lnTo>
                  <a:lnTo>
                    <a:pt x="13111" y="47700"/>
                  </a:lnTo>
                  <a:lnTo>
                    <a:pt x="13654" y="47991"/>
                  </a:lnTo>
                  <a:lnTo>
                    <a:pt x="14198" y="48269"/>
                  </a:lnTo>
                  <a:lnTo>
                    <a:pt x="14741" y="48535"/>
                  </a:lnTo>
                  <a:lnTo>
                    <a:pt x="15298" y="48775"/>
                  </a:lnTo>
                  <a:lnTo>
                    <a:pt x="15867" y="49015"/>
                  </a:lnTo>
                  <a:lnTo>
                    <a:pt x="16436" y="49243"/>
                  </a:lnTo>
                  <a:lnTo>
                    <a:pt x="17004" y="49445"/>
                  </a:lnTo>
                  <a:lnTo>
                    <a:pt x="17586" y="49647"/>
                  </a:lnTo>
                  <a:lnTo>
                    <a:pt x="18168" y="49824"/>
                  </a:lnTo>
                  <a:lnTo>
                    <a:pt x="18762" y="50001"/>
                  </a:lnTo>
                  <a:lnTo>
                    <a:pt x="19343" y="50153"/>
                  </a:lnTo>
                  <a:lnTo>
                    <a:pt x="19937" y="50292"/>
                  </a:lnTo>
                  <a:lnTo>
                    <a:pt x="20544" y="50419"/>
                  </a:lnTo>
                  <a:lnTo>
                    <a:pt x="21151" y="50532"/>
                  </a:lnTo>
                  <a:lnTo>
                    <a:pt x="21758" y="50621"/>
                  </a:lnTo>
                  <a:lnTo>
                    <a:pt x="22365" y="50709"/>
                  </a:lnTo>
                  <a:lnTo>
                    <a:pt x="22972" y="50773"/>
                  </a:lnTo>
                  <a:lnTo>
                    <a:pt x="23591" y="50823"/>
                  </a:lnTo>
                  <a:lnTo>
                    <a:pt x="24211" y="50861"/>
                  </a:lnTo>
                  <a:lnTo>
                    <a:pt x="24817" y="50886"/>
                  </a:lnTo>
                  <a:lnTo>
                    <a:pt x="25450" y="50899"/>
                  </a:lnTo>
                  <a:lnTo>
                    <a:pt x="26069" y="50886"/>
                  </a:lnTo>
                  <a:lnTo>
                    <a:pt x="26689" y="50861"/>
                  </a:lnTo>
                  <a:lnTo>
                    <a:pt x="27308" y="50823"/>
                  </a:lnTo>
                  <a:lnTo>
                    <a:pt x="27940" y="50773"/>
                  </a:lnTo>
                  <a:lnTo>
                    <a:pt x="28560" y="50709"/>
                  </a:lnTo>
                  <a:lnTo>
                    <a:pt x="29179" y="50621"/>
                  </a:lnTo>
                  <a:lnTo>
                    <a:pt x="29811" y="50520"/>
                  </a:lnTo>
                  <a:lnTo>
                    <a:pt x="30431" y="50406"/>
                  </a:lnTo>
                  <a:lnTo>
                    <a:pt x="31063" y="50267"/>
                  </a:lnTo>
                  <a:lnTo>
                    <a:pt x="31682" y="50115"/>
                  </a:lnTo>
                  <a:lnTo>
                    <a:pt x="32302" y="49951"/>
                  </a:lnTo>
                  <a:lnTo>
                    <a:pt x="32921" y="49774"/>
                  </a:lnTo>
                  <a:lnTo>
                    <a:pt x="33541" y="49572"/>
                  </a:lnTo>
                  <a:lnTo>
                    <a:pt x="34160" y="49357"/>
                  </a:lnTo>
                  <a:lnTo>
                    <a:pt x="34767" y="49116"/>
                  </a:lnTo>
                  <a:lnTo>
                    <a:pt x="35374" y="48876"/>
                  </a:lnTo>
                  <a:lnTo>
                    <a:pt x="35981" y="48611"/>
                  </a:lnTo>
                  <a:lnTo>
                    <a:pt x="36562" y="48333"/>
                  </a:lnTo>
                  <a:lnTo>
                    <a:pt x="37144" y="48042"/>
                  </a:lnTo>
                  <a:lnTo>
                    <a:pt x="37713" y="47738"/>
                  </a:lnTo>
                  <a:lnTo>
                    <a:pt x="38269" y="47422"/>
                  </a:lnTo>
                  <a:lnTo>
                    <a:pt x="38813" y="47094"/>
                  </a:lnTo>
                  <a:lnTo>
                    <a:pt x="39344" y="46765"/>
                  </a:lnTo>
                  <a:lnTo>
                    <a:pt x="39875" y="46411"/>
                  </a:lnTo>
                  <a:lnTo>
                    <a:pt x="40393" y="46044"/>
                  </a:lnTo>
                  <a:lnTo>
                    <a:pt x="40899" y="45665"/>
                  </a:lnTo>
                  <a:lnTo>
                    <a:pt x="41392" y="45286"/>
                  </a:lnTo>
                  <a:lnTo>
                    <a:pt x="41872" y="44881"/>
                  </a:lnTo>
                  <a:lnTo>
                    <a:pt x="42340" y="44477"/>
                  </a:lnTo>
                  <a:lnTo>
                    <a:pt x="42795" y="44059"/>
                  </a:lnTo>
                  <a:lnTo>
                    <a:pt x="43250" y="43630"/>
                  </a:lnTo>
                  <a:lnTo>
                    <a:pt x="43680" y="43187"/>
                  </a:lnTo>
                  <a:lnTo>
                    <a:pt x="44110" y="42745"/>
                  </a:lnTo>
                  <a:lnTo>
                    <a:pt x="44527" y="42289"/>
                  </a:lnTo>
                  <a:lnTo>
                    <a:pt x="44919" y="41822"/>
                  </a:lnTo>
                  <a:lnTo>
                    <a:pt x="45311" y="41341"/>
                  </a:lnTo>
                  <a:lnTo>
                    <a:pt x="45690" y="40861"/>
                  </a:lnTo>
                  <a:lnTo>
                    <a:pt x="46057" y="40368"/>
                  </a:lnTo>
                  <a:lnTo>
                    <a:pt x="46411" y="39862"/>
                  </a:lnTo>
                  <a:lnTo>
                    <a:pt x="46752" y="39356"/>
                  </a:lnTo>
                  <a:lnTo>
                    <a:pt x="47081" y="38838"/>
                  </a:lnTo>
                  <a:lnTo>
                    <a:pt x="47397" y="38320"/>
                  </a:lnTo>
                  <a:lnTo>
                    <a:pt x="47700" y="37789"/>
                  </a:lnTo>
                  <a:lnTo>
                    <a:pt x="47979" y="37245"/>
                  </a:lnTo>
                  <a:lnTo>
                    <a:pt x="48257" y="36701"/>
                  </a:lnTo>
                  <a:lnTo>
                    <a:pt x="48522" y="36145"/>
                  </a:lnTo>
                  <a:lnTo>
                    <a:pt x="48775" y="35589"/>
                  </a:lnTo>
                  <a:lnTo>
                    <a:pt x="49015" y="35033"/>
                  </a:lnTo>
                  <a:lnTo>
                    <a:pt x="49230" y="34464"/>
                  </a:lnTo>
                  <a:lnTo>
                    <a:pt x="49445" y="33895"/>
                  </a:lnTo>
                  <a:lnTo>
                    <a:pt x="49635" y="33313"/>
                  </a:lnTo>
                  <a:lnTo>
                    <a:pt x="49824" y="32732"/>
                  </a:lnTo>
                  <a:lnTo>
                    <a:pt x="49989" y="32137"/>
                  </a:lnTo>
                  <a:lnTo>
                    <a:pt x="50140" y="31543"/>
                  </a:lnTo>
                  <a:lnTo>
                    <a:pt x="50279" y="30949"/>
                  </a:lnTo>
                  <a:lnTo>
                    <a:pt x="50406" y="30355"/>
                  </a:lnTo>
                  <a:lnTo>
                    <a:pt x="50520" y="29748"/>
                  </a:lnTo>
                  <a:lnTo>
                    <a:pt x="50621" y="29141"/>
                  </a:lnTo>
                  <a:lnTo>
                    <a:pt x="50697" y="28534"/>
                  </a:lnTo>
                  <a:lnTo>
                    <a:pt x="50773" y="27928"/>
                  </a:lnTo>
                  <a:lnTo>
                    <a:pt x="50823" y="27308"/>
                  </a:lnTo>
                  <a:lnTo>
                    <a:pt x="50861" y="26689"/>
                  </a:lnTo>
                  <a:lnTo>
                    <a:pt x="50886" y="26069"/>
                  </a:lnTo>
                  <a:lnTo>
                    <a:pt x="50886" y="25450"/>
                  </a:lnTo>
                  <a:lnTo>
                    <a:pt x="50886" y="24830"/>
                  </a:lnTo>
                  <a:lnTo>
                    <a:pt x="50861" y="24211"/>
                  </a:lnTo>
                  <a:lnTo>
                    <a:pt x="50823" y="23591"/>
                  </a:lnTo>
                  <a:lnTo>
                    <a:pt x="50773" y="22959"/>
                  </a:lnTo>
                  <a:lnTo>
                    <a:pt x="50697" y="22340"/>
                  </a:lnTo>
                  <a:lnTo>
                    <a:pt x="50608" y="21707"/>
                  </a:lnTo>
                  <a:lnTo>
                    <a:pt x="50507" y="21088"/>
                  </a:lnTo>
                  <a:lnTo>
                    <a:pt x="50393" y="20468"/>
                  </a:lnTo>
                  <a:lnTo>
                    <a:pt x="50267" y="19836"/>
                  </a:lnTo>
                  <a:lnTo>
                    <a:pt x="50115" y="19217"/>
                  </a:lnTo>
                  <a:lnTo>
                    <a:pt x="49951" y="18597"/>
                  </a:lnTo>
                  <a:lnTo>
                    <a:pt x="49761" y="17978"/>
                  </a:lnTo>
                  <a:lnTo>
                    <a:pt x="49559" y="17358"/>
                  </a:lnTo>
                  <a:lnTo>
                    <a:pt x="49344" y="16739"/>
                  </a:lnTo>
                  <a:lnTo>
                    <a:pt x="49116" y="16132"/>
                  </a:lnTo>
                  <a:lnTo>
                    <a:pt x="48864" y="15525"/>
                  </a:lnTo>
                  <a:lnTo>
                    <a:pt x="48598" y="14918"/>
                  </a:lnTo>
                  <a:lnTo>
                    <a:pt x="48333" y="14337"/>
                  </a:lnTo>
                  <a:lnTo>
                    <a:pt x="48042" y="13755"/>
                  </a:lnTo>
                  <a:lnTo>
                    <a:pt x="47738" y="13186"/>
                  </a:lnTo>
                  <a:lnTo>
                    <a:pt x="47422" y="12630"/>
                  </a:lnTo>
                  <a:lnTo>
                    <a:pt x="47094" y="12086"/>
                  </a:lnTo>
                  <a:lnTo>
                    <a:pt x="46752" y="11543"/>
                  </a:lnTo>
                  <a:lnTo>
                    <a:pt x="46398" y="11024"/>
                  </a:lnTo>
                  <a:lnTo>
                    <a:pt x="46044" y="10506"/>
                  </a:lnTo>
                  <a:lnTo>
                    <a:pt x="45665" y="10000"/>
                  </a:lnTo>
                  <a:lnTo>
                    <a:pt x="45273" y="9507"/>
                  </a:lnTo>
                  <a:lnTo>
                    <a:pt x="44881" y="9027"/>
                  </a:lnTo>
                  <a:lnTo>
                    <a:pt x="44477" y="8559"/>
                  </a:lnTo>
                  <a:lnTo>
                    <a:pt x="44047" y="8091"/>
                  </a:lnTo>
                  <a:lnTo>
                    <a:pt x="43630" y="7649"/>
                  </a:lnTo>
                  <a:lnTo>
                    <a:pt x="43187" y="7206"/>
                  </a:lnTo>
                  <a:lnTo>
                    <a:pt x="42732" y="6789"/>
                  </a:lnTo>
                  <a:lnTo>
                    <a:pt x="42277" y="6372"/>
                  </a:lnTo>
                  <a:lnTo>
                    <a:pt x="41809" y="5967"/>
                  </a:lnTo>
                  <a:lnTo>
                    <a:pt x="41341" y="5588"/>
                  </a:lnTo>
                  <a:lnTo>
                    <a:pt x="40848" y="5209"/>
                  </a:lnTo>
                  <a:lnTo>
                    <a:pt x="40355" y="4842"/>
                  </a:lnTo>
                  <a:lnTo>
                    <a:pt x="39862" y="4488"/>
                  </a:lnTo>
                  <a:lnTo>
                    <a:pt x="39344" y="4147"/>
                  </a:lnTo>
                  <a:lnTo>
                    <a:pt x="38838" y="3818"/>
                  </a:lnTo>
                  <a:lnTo>
                    <a:pt x="38307" y="3502"/>
                  </a:lnTo>
                  <a:lnTo>
                    <a:pt x="37776" y="3199"/>
                  </a:lnTo>
                  <a:lnTo>
                    <a:pt x="37245" y="2908"/>
                  </a:lnTo>
                  <a:lnTo>
                    <a:pt x="36701" y="2630"/>
                  </a:lnTo>
                  <a:lnTo>
                    <a:pt x="36145" y="2377"/>
                  </a:lnTo>
                  <a:lnTo>
                    <a:pt x="35589" y="2124"/>
                  </a:lnTo>
                  <a:lnTo>
                    <a:pt x="35020" y="1884"/>
                  </a:lnTo>
                  <a:lnTo>
                    <a:pt x="34464" y="1669"/>
                  </a:lnTo>
                  <a:lnTo>
                    <a:pt x="33882" y="1454"/>
                  </a:lnTo>
                  <a:lnTo>
                    <a:pt x="33301" y="1252"/>
                  </a:lnTo>
                  <a:lnTo>
                    <a:pt x="32719" y="1075"/>
                  </a:lnTo>
                  <a:lnTo>
                    <a:pt x="32137" y="910"/>
                  </a:lnTo>
                  <a:lnTo>
                    <a:pt x="31543" y="759"/>
                  </a:lnTo>
                  <a:lnTo>
                    <a:pt x="30949" y="607"/>
                  </a:lnTo>
                  <a:lnTo>
                    <a:pt x="30342" y="481"/>
                  </a:lnTo>
                  <a:lnTo>
                    <a:pt x="29748" y="379"/>
                  </a:lnTo>
                  <a:lnTo>
                    <a:pt x="29141" y="278"/>
                  </a:lnTo>
                  <a:lnTo>
                    <a:pt x="28534" y="190"/>
                  </a:lnTo>
                  <a:lnTo>
                    <a:pt x="27915" y="127"/>
                  </a:lnTo>
                  <a:lnTo>
                    <a:pt x="27308" y="76"/>
                  </a:lnTo>
                  <a:lnTo>
                    <a:pt x="26689" y="38"/>
                  </a:lnTo>
                  <a:lnTo>
                    <a:pt x="26069" y="13"/>
                  </a:lnTo>
                  <a:lnTo>
                    <a:pt x="25450" y="0"/>
                  </a:lnTo>
                  <a:close/>
                </a:path>
              </a:pathLst>
            </a:custGeom>
            <a:solidFill>
              <a:srgbClr val="001B5C">
                <a:lumMod val="10000"/>
                <a:lumOff val="90000"/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5869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2690" y="1788011"/>
            <a:ext cx="6954473" cy="4681056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D9D9D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r-Latn-RS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41196" y="2147026"/>
            <a:ext cx="5957637" cy="89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layfair Display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Osnov za isključenje kandidata/ponuđača iz učešća u kasnijim postupcima JN</a:t>
            </a: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2467" y="3256084"/>
            <a:ext cx="4732866" cy="2328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buClr>
                <a:srgbClr val="000000"/>
              </a:buClr>
              <a:buFont typeface="Arial"/>
              <a:buNone/>
            </a:pPr>
            <a:endParaRPr lang="en-US" sz="16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spcBef>
                <a:spcPts val="1000"/>
              </a:spcBef>
              <a:buClr>
                <a:srgbClr val="000000"/>
              </a:buClr>
              <a:buFont typeface="Arial"/>
              <a:buNone/>
            </a:pPr>
            <a:r>
              <a:rPr lang="en-US" sz="16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Ako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se 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utvrde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značajni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nedostaci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tokom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sprovođenja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prethodnog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ugovora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čija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je 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posljedica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bila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</a:p>
          <a:p>
            <a:pPr marL="285750" indent="-28575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Prijevremeni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raskid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ugovora</a:t>
            </a:r>
            <a:endParaRPr lang="en-US" sz="16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50" indent="-28575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Naknada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štete</a:t>
            </a:r>
            <a:endParaRPr lang="en-US" sz="16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50" indent="-28575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Druga 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slična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sankcija</a:t>
            </a:r>
            <a:endParaRPr lang="en-US" sz="16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2" descr="How to deal with a rejected insurance claim - Adds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46" y="3688542"/>
            <a:ext cx="3476626" cy="260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6905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consultation for long term disability cases. | Tullio A. D'Angela  Professional Corporation posted on the topic | Linked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449" y="2352363"/>
            <a:ext cx="2179696" cy="217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12;p21"/>
          <p:cNvSpPr txBox="1">
            <a:spLocks/>
          </p:cNvSpPr>
          <p:nvPr/>
        </p:nvSpPr>
        <p:spPr>
          <a:xfrm>
            <a:off x="457200" y="1651694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layfair Display"/>
              <a:buNone/>
              <a:tabLst/>
              <a:defRPr/>
            </a:pPr>
            <a:r>
              <a:rPr kumimoji="0" lang="sr-Latn-RS" sz="3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Ugovorna odgovornost pretpostavlja:</a:t>
            </a:r>
            <a:endParaRPr kumimoji="0" lang="sr-Latn-R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grpSp>
        <p:nvGrpSpPr>
          <p:cNvPr id="4" name="Google Shape;315;p21"/>
          <p:cNvGrpSpPr/>
          <p:nvPr/>
        </p:nvGrpSpPr>
        <p:grpSpPr>
          <a:xfrm>
            <a:off x="931903" y="4834336"/>
            <a:ext cx="3540158" cy="595200"/>
            <a:chOff x="-426770" y="3393814"/>
            <a:chExt cx="3540158" cy="595200"/>
          </a:xfrm>
        </p:grpSpPr>
        <p:sp>
          <p:nvSpPr>
            <p:cNvPr id="5" name="Google Shape;317;p21"/>
            <p:cNvSpPr txBox="1"/>
            <p:nvPr/>
          </p:nvSpPr>
          <p:spPr>
            <a:xfrm>
              <a:off x="-426770" y="3507837"/>
              <a:ext cx="2743196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b="1" kern="0" dirty="0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Da ne postoje okolnosti koje isključuju odgovornost </a:t>
              </a:r>
              <a:r>
                <a:rPr lang="en" kern="0" dirty="0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(viša sila </a:t>
              </a:r>
              <a:r>
                <a:rPr lang="en-US" kern="0" dirty="0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dr. </a:t>
              </a:r>
              <a:r>
                <a:rPr lang="en-US" kern="0" dirty="0" err="1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događaji</a:t>
              </a:r>
              <a:r>
                <a:rPr lang="en-US" kern="0" dirty="0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-US" kern="0" dirty="0" err="1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za</a:t>
              </a:r>
              <a:r>
                <a:rPr lang="en-US" kern="0" dirty="0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-US" kern="0" dirty="0" err="1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koje</a:t>
              </a:r>
              <a:r>
                <a:rPr lang="en-US" kern="0" dirty="0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-US" kern="0" dirty="0" err="1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dužnik</a:t>
              </a:r>
              <a:r>
                <a:rPr lang="en-US" kern="0" dirty="0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ne </a:t>
              </a:r>
              <a:r>
                <a:rPr lang="en-US" kern="0" dirty="0" err="1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odgovara</a:t>
              </a:r>
              <a:r>
                <a:rPr lang="en-US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-US" kern="0" dirty="0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– </a:t>
              </a:r>
              <a:r>
                <a:rPr lang="en-US" kern="0" dirty="0" err="1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objektivna</a:t>
              </a:r>
              <a:r>
                <a:rPr lang="en-US" kern="0" dirty="0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-US" kern="0" dirty="0" err="1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naknadna</a:t>
              </a:r>
              <a:r>
                <a:rPr lang="en-US" kern="0" dirty="0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-US" kern="0" dirty="0" err="1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nemogućnost</a:t>
              </a:r>
              <a:r>
                <a:rPr lang="en-US" kern="0" dirty="0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-US" kern="0" dirty="0" err="1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ispunjenja</a:t>
              </a:r>
              <a:r>
                <a:rPr lang="en-US" kern="0" dirty="0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)</a:t>
              </a:r>
              <a:endParaRPr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" name="Google Shape;319;p21"/>
            <p:cNvSpPr/>
            <p:nvPr/>
          </p:nvSpPr>
          <p:spPr>
            <a:xfrm>
              <a:off x="2518188" y="3393814"/>
              <a:ext cx="595200" cy="595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b="1" ker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b="1" ker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" name="Google Shape;321;p21"/>
          <p:cNvGrpSpPr/>
          <p:nvPr/>
        </p:nvGrpSpPr>
        <p:grpSpPr>
          <a:xfrm>
            <a:off x="1297657" y="2575771"/>
            <a:ext cx="3174404" cy="919968"/>
            <a:chOff x="-61016" y="1135249"/>
            <a:chExt cx="3174404" cy="919968"/>
          </a:xfrm>
        </p:grpSpPr>
        <p:sp>
          <p:nvSpPr>
            <p:cNvPr id="8" name="Google Shape;323;p21"/>
            <p:cNvSpPr txBox="1"/>
            <p:nvPr/>
          </p:nvSpPr>
          <p:spPr>
            <a:xfrm>
              <a:off x="-61016" y="1135249"/>
              <a:ext cx="2333795" cy="919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Neispunjenu punovažnu obavezu iz ugovora</a:t>
              </a:r>
              <a:endParaRPr kumimoji="0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" name="Google Shape;325;p21"/>
            <p:cNvSpPr/>
            <p:nvPr/>
          </p:nvSpPr>
          <p:spPr>
            <a:xfrm>
              <a:off x="2518188" y="1199077"/>
              <a:ext cx="595200" cy="595200"/>
            </a:xfrm>
            <a:prstGeom prst="ellipse">
              <a:avLst/>
            </a:prstGeom>
            <a:solidFill>
              <a:srgbClr val="001B5C">
                <a:lumMod val="25000"/>
                <a:lumOff val="7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kumimoji="0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0" name="Google Shape;327;p21"/>
          <p:cNvGrpSpPr/>
          <p:nvPr/>
        </p:nvGrpSpPr>
        <p:grpSpPr>
          <a:xfrm>
            <a:off x="4985508" y="4671396"/>
            <a:ext cx="2656209" cy="758140"/>
            <a:chOff x="6030588" y="3230874"/>
            <a:chExt cx="2656209" cy="758140"/>
          </a:xfrm>
        </p:grpSpPr>
        <p:sp>
          <p:nvSpPr>
            <p:cNvPr id="11" name="Google Shape;329;p21"/>
            <p:cNvSpPr txBox="1"/>
            <p:nvPr/>
          </p:nvSpPr>
          <p:spPr>
            <a:xfrm>
              <a:off x="6827550" y="3230874"/>
              <a:ext cx="1859247" cy="758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Uzročnu vezu između povrede ugovora </a:t>
              </a:r>
              <a:r>
                <a:rPr kumimoji="0" lang="en-US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štete</a:t>
              </a:r>
              <a:endParaRPr kumimoji="0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" name="Google Shape;331;p21"/>
            <p:cNvSpPr/>
            <p:nvPr/>
          </p:nvSpPr>
          <p:spPr>
            <a:xfrm>
              <a:off x="6030588" y="3393814"/>
              <a:ext cx="595200" cy="595200"/>
            </a:xfrm>
            <a:prstGeom prst="ellipse">
              <a:avLst/>
            </a:prstGeom>
            <a:solidFill>
              <a:srgbClr val="000000">
                <a:lumMod val="85000"/>
                <a:lumOff val="1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kumimoji="0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3" name="Google Shape;333;p21"/>
          <p:cNvGrpSpPr/>
          <p:nvPr/>
        </p:nvGrpSpPr>
        <p:grpSpPr>
          <a:xfrm>
            <a:off x="4985508" y="2575772"/>
            <a:ext cx="1711383" cy="659027"/>
            <a:chOff x="6030588" y="1135250"/>
            <a:chExt cx="1711383" cy="659027"/>
          </a:xfrm>
        </p:grpSpPr>
        <p:sp>
          <p:nvSpPr>
            <p:cNvPr id="14" name="Google Shape;335;p21"/>
            <p:cNvSpPr txBox="1"/>
            <p:nvPr/>
          </p:nvSpPr>
          <p:spPr>
            <a:xfrm>
              <a:off x="6827550" y="1135250"/>
              <a:ext cx="914421" cy="562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Štetu</a:t>
              </a:r>
              <a:endParaRPr kumimoji="0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" name="Google Shape;337;p21"/>
            <p:cNvSpPr/>
            <p:nvPr/>
          </p:nvSpPr>
          <p:spPr>
            <a:xfrm>
              <a:off x="6030588" y="1199077"/>
              <a:ext cx="595200" cy="595200"/>
            </a:xfrm>
            <a:prstGeom prst="ellipse">
              <a:avLst/>
            </a:prstGeom>
            <a:solidFill>
              <a:srgbClr val="FFFFFF">
                <a:lumMod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kumimoji="0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16" name="Google Shape;339;p21"/>
          <p:cNvCxnSpPr>
            <a:stCxn id="9" idx="4"/>
          </p:cNvCxnSpPr>
          <p:nvPr/>
        </p:nvCxnSpPr>
        <p:spPr>
          <a:xfrm rot="-5400000" flipH="1">
            <a:off x="3933861" y="3475399"/>
            <a:ext cx="789300" cy="308100"/>
          </a:xfrm>
          <a:prstGeom prst="bentConnector2">
            <a:avLst/>
          </a:prstGeom>
          <a:noFill/>
          <a:ln w="9525" cap="flat" cmpd="sng">
            <a:solidFill>
              <a:srgbClr val="001B5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340;p21"/>
          <p:cNvCxnSpPr>
            <a:stCxn id="6" idx="0"/>
          </p:cNvCxnSpPr>
          <p:nvPr/>
        </p:nvCxnSpPr>
        <p:spPr>
          <a:xfrm rot="-5400000">
            <a:off x="3923361" y="4275136"/>
            <a:ext cx="810300" cy="308100"/>
          </a:xfrm>
          <a:prstGeom prst="bentConnector2">
            <a:avLst/>
          </a:prstGeom>
          <a:noFill/>
          <a:ln w="9525" cap="flat" cmpd="sng">
            <a:solidFill>
              <a:srgbClr val="001B5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341;p21"/>
          <p:cNvCxnSpPr>
            <a:stCxn id="15" idx="4"/>
          </p:cNvCxnSpPr>
          <p:nvPr/>
        </p:nvCxnSpPr>
        <p:spPr>
          <a:xfrm rot="5400000">
            <a:off x="4734558" y="3475549"/>
            <a:ext cx="789300" cy="307800"/>
          </a:xfrm>
          <a:prstGeom prst="bentConnector2">
            <a:avLst/>
          </a:prstGeom>
          <a:noFill/>
          <a:ln w="9525" cap="flat" cmpd="sng">
            <a:solidFill>
              <a:srgbClr val="001B5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342;p21"/>
          <p:cNvCxnSpPr>
            <a:stCxn id="12" idx="0"/>
          </p:cNvCxnSpPr>
          <p:nvPr/>
        </p:nvCxnSpPr>
        <p:spPr>
          <a:xfrm rot="5400000" flipH="1">
            <a:off x="4724058" y="4275286"/>
            <a:ext cx="810300" cy="307800"/>
          </a:xfrm>
          <a:prstGeom prst="bentConnector2">
            <a:avLst/>
          </a:prstGeom>
          <a:noFill/>
          <a:ln w="9525" cap="flat" cmpd="sng">
            <a:solidFill>
              <a:srgbClr val="001B5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395031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629842" y="1553837"/>
            <a:ext cx="386834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Rokovi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REKLAMACIJU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29842" y="2288541"/>
            <a:ext cx="3868340" cy="3684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r-Cyrl-R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 smtClean="0">
                <a:solidFill>
                  <a:sysClr val="windowText" lastClr="000000"/>
                </a:solidFill>
                <a:latin typeface="Calibri" panose="020F0502020204030204"/>
              </a:rPr>
              <a:t>Ugovorom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Calibri" panose="020F0502020204030204"/>
              </a:rPr>
              <a:t>definisani</a:t>
            </a:r>
            <a:endParaRPr kumimoji="0" lang="sr-Cyrl-R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Zakonom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utvrđeni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pojedinim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vrstama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ugovornih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odnosa</a:t>
            </a:r>
            <a:endParaRPr kumimoji="0" lang="sr-Cyrl-R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Primjereni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rokovi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pregled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predmeta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ugovora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upućivanje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zahtjeva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otklanjanje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uočenih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nedostataka</a:t>
            </a:r>
            <a:endParaRPr kumimoji="0" lang="sr-Latn-RS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4629150" y="1553837"/>
            <a:ext cx="3887391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Rokovi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ZASTARJELOSTI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629150" y="2377749"/>
            <a:ext cx="3887391" cy="4074146"/>
          </a:xfrm>
          <a:prstGeom prst="rect">
            <a:avLst/>
          </a:prstGeom>
          <a:ln>
            <a:solidFill>
              <a:sysClr val="windowText" lastClr="000000"/>
            </a:solidFill>
            <a:prstDash val="sysDot"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r-Cyrl-R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Opšti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zastarjelosti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/>
              </a:rPr>
              <a:t>: 5/10 </a:t>
            </a:r>
            <a:r>
              <a:rPr lang="en-US" dirty="0" err="1" smtClean="0">
                <a:solidFill>
                  <a:sysClr val="windowText" lastClr="000000"/>
                </a:solidFill>
                <a:latin typeface="Calibri" panose="020F0502020204030204"/>
              </a:rPr>
              <a:t>godina</a:t>
            </a:r>
            <a:r>
              <a:rPr kumimoji="0" lang="sr-Cyrl-R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Posebni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rokovi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zastarjelosti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pojedinim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slučajevima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međusobna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potraživanja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pravnih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lica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ugovora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promenu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robe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usluga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zastarjevaju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godine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endParaRPr kumimoji="0" lang="sr-Cyrl-R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Potraživanje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naknade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štete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zastarjeva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godine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saznanja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 5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godina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od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nastanka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štete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sr-Latn-R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784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99;p39"/>
          <p:cNvSpPr txBox="1">
            <a:spLocks/>
          </p:cNvSpPr>
          <p:nvPr/>
        </p:nvSpPr>
        <p:spPr>
          <a:xfrm>
            <a:off x="1124700" y="2426199"/>
            <a:ext cx="6894600" cy="632926"/>
          </a:xfrm>
          <a:prstGeom prst="rect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layfair Display"/>
              <a:buNone/>
              <a:defRPr sz="74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layfair Display"/>
              <a:buNone/>
              <a:defRPr sz="9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layfair Display"/>
              <a:buNone/>
              <a:defRPr sz="9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layfair Display"/>
              <a:buNone/>
              <a:defRPr sz="9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layfair Display"/>
              <a:buNone/>
              <a:defRPr sz="9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layfair Display"/>
              <a:buNone/>
              <a:defRPr sz="9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layfair Display"/>
              <a:buNone/>
              <a:defRPr sz="9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layfair Display"/>
              <a:buNone/>
              <a:defRPr sz="9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layfair Display"/>
              <a:buNone/>
              <a:defRPr sz="9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Playfair Display"/>
              <a:buNone/>
              <a:tabLst/>
              <a:defRPr/>
            </a:pPr>
            <a:r>
              <a:rPr kumimoji="0" lang="sr-Latn-RS" sz="3200" b="1" i="0" u="none" strike="noStrike" kern="0" cap="none" spc="0" normalizeH="0" baseline="0" noProof="0" smtClean="0">
                <a:ln>
                  <a:noFill/>
                </a:ln>
                <a:solidFill>
                  <a:srgbClr val="001B5C"/>
                </a:solidFill>
                <a:effectLst/>
                <a:uLnTx/>
                <a:uFillTx/>
                <a:latin typeface="Playfair Display"/>
                <a:sym typeface="Playfair Display"/>
              </a:rPr>
              <a:t>Ugovor o javnoj nabavci</a:t>
            </a:r>
            <a:endParaRPr kumimoji="0" lang="sr-Latn-RS" sz="3200" b="1" i="0" u="none" strike="noStrike" kern="0" cap="none" spc="0" normalizeH="0" baseline="0" noProof="0" dirty="0">
              <a:ln>
                <a:noFill/>
              </a:ln>
              <a:solidFill>
                <a:srgbClr val="001B5C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3" name="Google Shape;500;p39"/>
          <p:cNvSpPr txBox="1">
            <a:spLocks/>
          </p:cNvSpPr>
          <p:nvPr/>
        </p:nvSpPr>
        <p:spPr>
          <a:xfrm>
            <a:off x="1124700" y="3517134"/>
            <a:ext cx="6894600" cy="243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kinson Hyperlegible"/>
              <a:buNone/>
              <a:def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kinson Hyperlegible"/>
              <a:buNone/>
              <a:def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kinson Hyperlegible"/>
              <a:buNone/>
              <a:def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kinson Hyperlegible"/>
              <a:buNone/>
              <a:def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kinson Hyperlegible"/>
              <a:buNone/>
              <a:def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kinson Hyperlegible"/>
              <a:buNone/>
              <a:def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kinson Hyperlegible"/>
              <a:buNone/>
              <a:def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kinson Hyperlegible"/>
              <a:buNone/>
              <a:def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tkinson Hyperlegible"/>
              <a:buNone/>
              <a:def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tkinson Hyperlegible"/>
              <a:buNone/>
              <a:tabLst/>
              <a:defRPr/>
            </a:pPr>
            <a:r>
              <a:rPr kumimoji="0" lang="sr-Latn-R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Pojam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tkinson Hyperlegible"/>
              <a:buNone/>
              <a:tabLst/>
              <a:defRPr/>
            </a:pPr>
            <a:endParaRPr kumimoji="0" lang="sr-Latn-R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tkinson Hyperlegible"/>
              <a:buNone/>
              <a:tabLst/>
              <a:defRPr/>
            </a:pPr>
            <a:r>
              <a:rPr kumimoji="0" lang="sr-Latn-R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Ugovor sa finansijskim interesom, koji se zaključuje u pisanoj formi, između jednog ili više dobavljača i jednog ili više ugovornih organa s ciljem nabavke robe, usluga ili izvođenja radova u okviru značenja ZJN.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</p:txBody>
      </p:sp>
      <p:grpSp>
        <p:nvGrpSpPr>
          <p:cNvPr id="4" name="Google Shape;501;p39"/>
          <p:cNvGrpSpPr/>
          <p:nvPr/>
        </p:nvGrpSpPr>
        <p:grpSpPr>
          <a:xfrm>
            <a:off x="6092156" y="4468802"/>
            <a:ext cx="3460054" cy="1983215"/>
            <a:chOff x="5840492" y="3042275"/>
            <a:chExt cx="3711707" cy="2127456"/>
          </a:xfrm>
        </p:grpSpPr>
        <p:pic>
          <p:nvPicPr>
            <p:cNvPr id="5" name="Google Shape;502;p39"/>
            <p:cNvPicPr preferRelativeResize="0"/>
            <p:nvPr/>
          </p:nvPicPr>
          <p:blipFill rotWithShape="1">
            <a:blip r:embed="rId2">
              <a:alphaModFix/>
            </a:blip>
            <a:srcRect l="5517" t="-5104" b="30035"/>
            <a:stretch/>
          </p:blipFill>
          <p:spPr>
            <a:xfrm>
              <a:off x="6270650" y="3042281"/>
              <a:ext cx="2873350" cy="212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503;p39"/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>
              <a:off x="6270650" y="4058900"/>
              <a:ext cx="1965300" cy="109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504;p39"/>
            <p:cNvPicPr preferRelativeResize="0"/>
            <p:nvPr/>
          </p:nvPicPr>
          <p:blipFill rotWithShape="1">
            <a:blip r:embed="rId2">
              <a:alphaModFix/>
            </a:blip>
            <a:srcRect t="4102" b="50813"/>
            <a:stretch/>
          </p:blipFill>
          <p:spPr>
            <a:xfrm>
              <a:off x="6957325" y="4058905"/>
              <a:ext cx="2594875" cy="109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505;p39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>
              <a:off x="6957313" y="4407050"/>
              <a:ext cx="1651475" cy="762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506;p39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>
              <a:off x="5840492" y="4604000"/>
              <a:ext cx="1224986" cy="565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507;p39"/>
            <p:cNvPicPr preferRelativeResize="0"/>
            <p:nvPr/>
          </p:nvPicPr>
          <p:blipFill rotWithShape="1">
            <a:blip r:embed="rId2">
              <a:alphaModFix/>
            </a:blip>
            <a:srcRect l="5518" t="-5104" r="50852" b="30035"/>
            <a:stretch/>
          </p:blipFill>
          <p:spPr>
            <a:xfrm>
              <a:off x="7817175" y="3042275"/>
              <a:ext cx="1326825" cy="2127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oogle Shape;508;p39"/>
          <p:cNvGrpSpPr/>
          <p:nvPr/>
        </p:nvGrpSpPr>
        <p:grpSpPr>
          <a:xfrm>
            <a:off x="-1" y="1276656"/>
            <a:ext cx="2932065" cy="1905885"/>
            <a:chOff x="-8" y="-5599"/>
            <a:chExt cx="3281550" cy="2133055"/>
          </a:xfrm>
        </p:grpSpPr>
        <p:grpSp>
          <p:nvGrpSpPr>
            <p:cNvPr id="12" name="Google Shape;509;p39"/>
            <p:cNvGrpSpPr/>
            <p:nvPr/>
          </p:nvGrpSpPr>
          <p:grpSpPr>
            <a:xfrm>
              <a:off x="-8" y="0"/>
              <a:ext cx="3281550" cy="2127456"/>
              <a:chOff x="-8" y="0"/>
              <a:chExt cx="3281550" cy="2127456"/>
            </a:xfrm>
          </p:grpSpPr>
          <p:pic>
            <p:nvPicPr>
              <p:cNvPr id="14" name="Google Shape;510;p39"/>
              <p:cNvPicPr preferRelativeResize="0"/>
              <p:nvPr/>
            </p:nvPicPr>
            <p:blipFill rotWithShape="1">
              <a:blip r:embed="rId2">
                <a:alphaModFix/>
              </a:blip>
              <a:srcRect l="5517" t="-5104" b="30035"/>
              <a:stretch/>
            </p:blipFill>
            <p:spPr>
              <a:xfrm rot="10800000">
                <a:off x="408192" y="0"/>
                <a:ext cx="2873350" cy="2127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Google Shape;511;p39"/>
              <p:cNvPicPr preferRelativeResize="0"/>
              <p:nvPr/>
            </p:nvPicPr>
            <p:blipFill rotWithShape="1">
              <a:blip r:embed="rId3">
                <a:alphaModFix/>
              </a:blip>
              <a:srcRect l="11254" r="13011" b="50881"/>
              <a:stretch/>
            </p:blipFill>
            <p:spPr>
              <a:xfrm rot="10800000">
                <a:off x="1316242" y="20631"/>
                <a:ext cx="1965300" cy="1090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Google Shape;512;p39"/>
              <p:cNvPicPr preferRelativeResize="0"/>
              <p:nvPr/>
            </p:nvPicPr>
            <p:blipFill rotWithShape="1">
              <a:blip r:embed="rId2">
                <a:alphaModFix/>
              </a:blip>
              <a:srcRect t="4102" b="50813"/>
              <a:stretch/>
            </p:blipFill>
            <p:spPr>
              <a:xfrm rot="10800000">
                <a:off x="-8" y="20626"/>
                <a:ext cx="2594875" cy="1090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Google Shape;513;p39"/>
              <p:cNvPicPr preferRelativeResize="0"/>
              <p:nvPr/>
            </p:nvPicPr>
            <p:blipFill rotWithShape="1">
              <a:blip r:embed="rId2">
                <a:alphaModFix/>
              </a:blip>
              <a:srcRect l="5518" t="-5104" r="50852" b="30035"/>
              <a:stretch/>
            </p:blipFill>
            <p:spPr>
              <a:xfrm rot="10800000">
                <a:off x="408192" y="6"/>
                <a:ext cx="1326825" cy="2127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Google Shape;514;p39"/>
              <p:cNvPicPr preferRelativeResize="0"/>
              <p:nvPr/>
            </p:nvPicPr>
            <p:blipFill rotWithShape="1">
              <a:blip r:embed="rId4">
                <a:alphaModFix/>
              </a:blip>
              <a:srcRect b="50443"/>
              <a:stretch/>
            </p:blipFill>
            <p:spPr>
              <a:xfrm rot="10800000">
                <a:off x="5" y="6"/>
                <a:ext cx="1651475" cy="762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Google Shape;515;p39"/>
              <p:cNvPicPr preferRelativeResize="0"/>
              <p:nvPr/>
            </p:nvPicPr>
            <p:blipFill rotWithShape="1">
              <a:blip r:embed="rId4">
                <a:alphaModFix/>
              </a:blip>
              <a:srcRect b="50443"/>
              <a:stretch/>
            </p:blipFill>
            <p:spPr>
              <a:xfrm rot="10800000">
                <a:off x="5" y="682393"/>
                <a:ext cx="1651475" cy="762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" name="Google Shape;516;p39"/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 rot="10800000">
              <a:off x="809424" y="-5599"/>
              <a:ext cx="1611750" cy="8940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659275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consultation for long term disability cases. | Tullio A. D'Angela  Professional Corporation posted on the topic | Linked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648" y="1057437"/>
            <a:ext cx="2554172" cy="255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1083" y="1467561"/>
            <a:ext cx="8463776" cy="5031779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/>
            </a:r>
            <a:b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</a:b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Naknada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štete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zbog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povrede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ugovora</a:t>
            </a:r>
            <a:endParaRPr kumimoji="0" lang="sr-Latn-RS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85965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72894" y="1660924"/>
            <a:ext cx="8024696" cy="1943001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3175">
            <a:solidFill>
              <a:srgbClr val="5B9BD5">
                <a:lumMod val="40000"/>
                <a:lumOff val="60000"/>
              </a:srgbClr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U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dvostranim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ugovorima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kad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jedna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strana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ne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ispuni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svoju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obavezu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,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druga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strana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može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,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ako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nije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šta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drugo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određeno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,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zahtjevati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ispunjenje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obaveze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,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ili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pod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zakonom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propisanim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uslovima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,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raskinuti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ugovor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prostom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izjavom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,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ako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raskid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ne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nastupa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po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samom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zakonu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, a u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svakom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slučaju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ima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pravo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na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naknadu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štete</a:t>
            </a:r>
            <a:r>
              <a:rPr lang="sr-Cyrl-RS" sz="2400" dirty="0" smtClean="0">
                <a:solidFill>
                  <a:sysClr val="windowText" lastClr="000000"/>
                </a:solidFill>
                <a:latin typeface="Calibri" panose="020F0502020204030204"/>
                <a:sym typeface="Arial"/>
              </a:rPr>
              <a:t>.</a:t>
            </a:r>
            <a:endParaRPr lang="sr-Latn-RS" sz="2400" dirty="0">
              <a:solidFill>
                <a:sysClr val="windowText" lastClr="00000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209" y="3882705"/>
            <a:ext cx="4538545" cy="2096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Kod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neizvršenja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ugovora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povjerilac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ima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pravo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izbora</a:t>
            </a:r>
            <a:r>
              <a:rPr kumimoji="0" lang="sr-Cyrl-R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Da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zahtjeva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izvršenje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naknadu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štete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zbog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kašnjenja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endParaRPr kumimoji="0" lang="sr-Cyrl-R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sr-Cyrl-R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Raskid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ugovora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naknada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štete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koja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zamjenjuje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ugovornu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obavezu</a:t>
            </a:r>
            <a:endParaRPr kumimoji="0" lang="sr-Latn-R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05814" y="3882704"/>
            <a:ext cx="4493941" cy="2653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Kod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manjivog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izvršenja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ugovora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povjerilac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ima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pravo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izbora</a:t>
            </a:r>
            <a:r>
              <a:rPr kumimoji="0" lang="sr-Cyrl-R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Da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zahtjeva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uredno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izvršenje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naknadu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štete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zbog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zakašnjenja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endParaRPr kumimoji="0" lang="sr-Cyrl-R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sr-Cyrl-R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Raskid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ugovora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naknada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štete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zbog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neispunjenja</a:t>
            </a:r>
            <a:endParaRPr kumimoji="0" lang="sr-Cyrl-R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sr-Cyrl-R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Prihvat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manjivog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ispunjenja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I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naknada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štete</a:t>
            </a:r>
            <a:endParaRPr kumimoji="0" lang="sr-Latn-R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48798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2956" y="1912297"/>
            <a:ext cx="8140390" cy="3447980"/>
          </a:xfrm>
          <a:prstGeom prst="rect">
            <a:avLst/>
          </a:prstGeom>
          <a:ln>
            <a:solidFill>
              <a:sysClr val="windowText" lastClr="000000"/>
            </a:solidFill>
            <a:prstDash val="sysDot"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Načelo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potpune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naknade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štete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u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slučaju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povrede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ugovora</a:t>
            </a:r>
            <a:r>
              <a:rPr kumimoji="0" lang="sr-Cyrl-B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: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Naknada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štete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koju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neuredni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dužnik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duguje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povjeriocu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mora da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odgovara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ukupnoj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šteti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koju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je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povjerilac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pretrpio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usljed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povrede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ugovora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. </a:t>
            </a:r>
            <a:endParaRPr kumimoji="0" lang="sr-Cyrl-BA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B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Povjerilac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ima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pravo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na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naknadu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obične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štete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(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umanjenje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imovine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)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izmakle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koristi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(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osnovano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očekivana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dobit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)</a:t>
            </a:r>
            <a:r>
              <a:rPr kumimoji="0" lang="sr-Cyrl-B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BA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Naknada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za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štetu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se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uvijek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isplaćuje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u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novcu</a:t>
            </a:r>
            <a:r>
              <a:rPr kumimoji="0" lang="sr-Cyrl-B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BA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Izbor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načina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naknade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je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na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povjeriocu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uz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uslov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da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odabrani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način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ne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proizvodi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teže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posljedice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dužniku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od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nekog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drugog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mogućeg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izbora</a:t>
            </a:r>
            <a:r>
              <a:rPr kumimoji="0" lang="sr-Cyrl-B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</a:br>
            <a:endParaRPr kumimoji="0" lang="sr-Latn-R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897146" y="5704246"/>
            <a:ext cx="7384211" cy="460200"/>
          </a:xfrm>
          <a:prstGeom prst="rect">
            <a:avLst/>
          </a:prstGeom>
          <a:solidFill>
            <a:srgbClr val="E7E6E6">
              <a:lumMod val="90000"/>
            </a:srgbClr>
          </a:solidFill>
          <a:ln>
            <a:solidFill>
              <a:sysClr val="window" lastClr="FFFFFF">
                <a:lumMod val="85000"/>
              </a:sys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Iz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Zakona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o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obligacionim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odnosima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49976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9841" y="1317645"/>
            <a:ext cx="7886700" cy="858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Pretpostavljeni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iznosi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štete</a:t>
            </a:r>
            <a:endParaRPr kumimoji="0" lang="sr-Latn-R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29842" y="1756767"/>
            <a:ext cx="386834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UGOVORNA KAZNA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29842" y="2580678"/>
            <a:ext cx="3868340" cy="3766377"/>
          </a:xfrm>
          <a:prstGeom prst="rect">
            <a:avLst/>
          </a:prstGeom>
          <a:ln>
            <a:solidFill>
              <a:sysClr val="windowText" lastClr="000000"/>
            </a:solidFill>
            <a:prstDash val="sysDot"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Nenovčane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obaveze</a:t>
            </a:r>
            <a:endParaRPr kumimoji="0" lang="sr-Cyrl-R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Paušalna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naknada</a:t>
            </a:r>
            <a:endParaRPr kumimoji="0" lang="sr-Cyrl-RS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Klauzula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u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ugovoru</a:t>
            </a:r>
            <a:endParaRPr kumimoji="0" lang="sr-Cyrl-RS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Mora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biti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tačno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unaprijed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određena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sr-Cyrl-R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(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novac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ili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druga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materijalna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korist</a:t>
            </a:r>
            <a:r>
              <a:rPr kumimoji="0" lang="sr-Cyrl-R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Akcesorna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obaveza</a:t>
            </a:r>
            <a:endParaRPr kumimoji="0" lang="sr-Cyrl-RS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Korištenje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zavisi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od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volje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povjerioca</a:t>
            </a:r>
            <a:endParaRPr kumimoji="0" lang="sr-Cyrl-RS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Zamjenjuje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naknadu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štete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sredstvo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je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obezbjeđenja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uredno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izvršenja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sr-Cyrl-R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Može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biti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ugovorena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za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slučaj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neispunjenja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/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ili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zakašnjenja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Na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prigovor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dužnika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Sud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može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umanjiti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iznos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ugovorne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kazne</a:t>
            </a:r>
            <a:endParaRPr kumimoji="0" lang="sr-Latn-R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629150" y="1756767"/>
            <a:ext cx="3887391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PENALI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629150" y="2580679"/>
            <a:ext cx="3887391" cy="3766376"/>
          </a:xfrm>
          <a:prstGeom prst="rect">
            <a:avLst/>
          </a:prstGeom>
          <a:ln>
            <a:solidFill>
              <a:sysClr val="windowText" lastClr="000000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Nenovčane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obaveze</a:t>
            </a:r>
            <a:endParaRPr kumimoji="0" lang="sr-Cyrl-R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Iznos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utvrđen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propisom</a:t>
            </a:r>
            <a:endParaRPr kumimoji="0" lang="sr-Cyrl-R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Zamjenjuje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naknadu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štete</a:t>
            </a:r>
            <a:endParaRPr kumimoji="0" lang="sr-Cyrl-R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Može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biti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ugovorena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za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slučaj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neispunjenja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ili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zakašnjenja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Sud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ne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može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smanjiti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penale</a:t>
            </a:r>
            <a:endParaRPr kumimoji="0" lang="sr-Cyrl-R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Kad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je u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pogledu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iste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obaveze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ugovorena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kazna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povjerilac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može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da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zahtjeva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samo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penale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ili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samo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kaznu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osim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ako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zakon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dozvoljava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drukčije</a:t>
            </a:r>
            <a:endParaRPr kumimoji="0" lang="sr-Cyrl-R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Povjerilac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ima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pravo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ili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penale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ili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štetu</a:t>
            </a:r>
            <a:endParaRPr kumimoji="0" lang="sr-Cyrl-R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65817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9841" y="1491572"/>
            <a:ext cx="7886700" cy="500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Pretpostavljeni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iznosi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štete</a:t>
            </a:r>
            <a:endParaRPr kumimoji="0" lang="sr-Latn-R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29842" y="1719893"/>
            <a:ext cx="386834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ZATEZNA KAMATA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34537" y="2587351"/>
            <a:ext cx="4163645" cy="3754898"/>
          </a:xfrm>
          <a:prstGeom prst="rect">
            <a:avLst/>
          </a:prstGeom>
          <a:ln>
            <a:solidFill>
              <a:sysClr val="windowText" lastClr="000000"/>
            </a:solidFill>
            <a:prstDash val="sysDot"/>
          </a:ln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Novčane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obaveze</a:t>
            </a:r>
            <a:endParaRPr kumimoji="0" lang="sr-Cyrl-RS" sz="5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Imperativni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karakter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propisa</a:t>
            </a:r>
            <a:endParaRPr kumimoji="0" lang="sr-Cyrl-RS" sz="4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Obačunava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 od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prvog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dana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proteku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roka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određenog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plaćanje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prestaje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istekom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dana u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4000" dirty="0" smtClean="0">
                <a:solidFill>
                  <a:sysClr val="windowText" lastClr="000000"/>
                </a:solidFill>
                <a:latin typeface="Calibri" panose="020F0502020204030204"/>
              </a:rPr>
              <a:t>je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Calibri" panose="020F0502020204030204"/>
              </a:rPr>
              <a:t>izvršeno</a:t>
            </a:r>
            <a:r>
              <a:rPr lang="en-US" sz="4000" dirty="0" smtClean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Calibri" panose="020F0502020204030204"/>
              </a:rPr>
              <a:t>plaćanje</a:t>
            </a:r>
            <a:endParaRPr kumimoji="0" lang="sr-Cyrl-RS" sz="4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Iznos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može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veći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od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glavnog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duga</a:t>
            </a:r>
            <a:endParaRPr kumimoji="0" lang="sr-Cyrl-RS" sz="4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Naknada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povjeriocu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nekorištenje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novca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zaštita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od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smanjenja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njegove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kupovne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moći</a:t>
            </a:r>
            <a:endParaRPr kumimoji="0" lang="sr-Cyrl-RS" sz="4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Nije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dozvoljeno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ugovoriti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višu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stopu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kamate</a:t>
            </a:r>
            <a:endParaRPr kumimoji="0" lang="sr-Cyrl-RS" sz="4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Povjerilac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pravo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zateznu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kamatu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bez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obzira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 </a:t>
            </a:r>
            <a:r>
              <a:rPr lang="en-US" sz="4000" dirty="0" smtClean="0">
                <a:solidFill>
                  <a:sysClr val="windowText" lastClr="000000"/>
                </a:solidFill>
                <a:latin typeface="Calibri" panose="020F0502020204030204"/>
              </a:rPr>
              <a:t>li je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Calibri" panose="020F0502020204030204"/>
              </a:rPr>
              <a:t>pretrpio</a:t>
            </a:r>
            <a:r>
              <a:rPr lang="en-US" sz="4000" dirty="0" smtClean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Calibri" panose="020F0502020204030204"/>
              </a:rPr>
              <a:t>štetu</a:t>
            </a:r>
            <a:r>
              <a:rPr lang="en-US" sz="4000" dirty="0" smtClean="0">
                <a:solidFill>
                  <a:sysClr val="windowText" lastClr="000000"/>
                </a:solidFill>
                <a:latin typeface="Calibri" panose="020F0502020204030204"/>
              </a:rPr>
              <a:t>,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Calibri" panose="020F0502020204030204"/>
              </a:rPr>
              <a:t>kao</a:t>
            </a:r>
            <a:r>
              <a:rPr lang="en-US" sz="4000" dirty="0" smtClean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Calibri" panose="020F0502020204030204"/>
              </a:rPr>
              <a:t>i</a:t>
            </a:r>
            <a:r>
              <a:rPr lang="en-US" sz="4000" dirty="0" smtClean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Calibri" panose="020F0502020204030204"/>
              </a:rPr>
              <a:t>na</a:t>
            </a:r>
            <a:r>
              <a:rPr lang="en-US" sz="4000" dirty="0" smtClean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Calibri" panose="020F0502020204030204"/>
              </a:rPr>
              <a:t>razliku</a:t>
            </a:r>
            <a:r>
              <a:rPr lang="en-US" sz="4000" dirty="0" smtClean="0">
                <a:solidFill>
                  <a:sysClr val="windowText" lastClr="000000"/>
                </a:solidFill>
                <a:latin typeface="Calibri" panose="020F0502020204030204"/>
              </a:rPr>
              <a:t> do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Calibri" panose="020F0502020204030204"/>
              </a:rPr>
              <a:t>punog</a:t>
            </a:r>
            <a:r>
              <a:rPr lang="en-US" sz="4000" dirty="0" smtClean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Calibri" panose="020F0502020204030204"/>
              </a:rPr>
              <a:t>obeštećenja</a:t>
            </a:r>
            <a:endParaRPr kumimoji="0" lang="sr-Cyrl-RS" sz="4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Zabrana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anatocizma</a:t>
            </a:r>
            <a:endParaRPr kumimoji="0" lang="sr-Cyrl-RS" sz="4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Procesna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kamata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kamata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koja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plaća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kamatu</a:t>
            </a:r>
            <a:endParaRPr kumimoji="0" lang="sr-Cyrl-R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629150" y="2096348"/>
            <a:ext cx="4191465" cy="491002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>
                <a:solidFill>
                  <a:sysClr val="windowText" lastClr="000000"/>
                </a:solidFill>
                <a:latin typeface="Calibri" panose="020F0502020204030204"/>
              </a:rPr>
              <a:t>Garancija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Calibri" panose="020F0502020204030204"/>
              </a:rPr>
              <a:t>uz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Calibri" panose="020F0502020204030204"/>
              </a:rPr>
              <a:t>ugovor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629150" y="2587350"/>
            <a:ext cx="4191465" cy="3754899"/>
          </a:xfrm>
          <a:prstGeom prst="rect">
            <a:avLst/>
          </a:prstGeom>
          <a:ln>
            <a:solidFill>
              <a:sysClr val="windowText" lastClr="000000"/>
            </a:solidFill>
            <a:prstDash val="sysDot"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Garancija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uredno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izvršenje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ugovora</a:t>
            </a:r>
            <a:endParaRPr kumimoji="0" lang="sr-Cyrl-R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Garancija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slučaju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ponuđač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kojem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dodjeljen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ugovor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izvršava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svoje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obaveze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ugovora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ili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ih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neuredno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izvršava</a:t>
            </a:r>
            <a:endParaRPr kumimoji="0" lang="sr-Cyrl-R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Mora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navedena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 TD</a:t>
            </a:r>
            <a:endParaRPr kumimoji="0" lang="sr-Cyrl-R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može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zahtijevati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iznosu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većem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od 10%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vrijednosti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ugovora</a:t>
            </a:r>
            <a:endParaRPr kumimoji="0" lang="sr-Cyrl-R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Grupa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ponuđača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dostavlja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garanciju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traženom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iznosu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jedan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član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više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ili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svi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članovi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sr-Cyrl-R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oblik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garancije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definisani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podzakonskim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aktom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bezuslovna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bankarska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garancija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izuzetno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ček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mjenica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gotovina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gotovinski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ekvivalent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bankovni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transfer</a:t>
            </a:r>
            <a:endParaRPr kumimoji="0" lang="sr-Cyrl-R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1541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1;p43"/>
          <p:cNvSpPr txBox="1"/>
          <p:nvPr/>
        </p:nvSpPr>
        <p:spPr>
          <a:xfrm>
            <a:off x="2286301" y="2631481"/>
            <a:ext cx="2137910" cy="15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Bankarskom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garancijom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se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obavezuje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banka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prema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primaocu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garancije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da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će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mu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za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slučaju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da mu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treće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lice ne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ispuni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obavezu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o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dospjelosti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izmiriti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obavezu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ako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budu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ispunjeni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uslovi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navedeni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u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garanaciji</a:t>
            </a:r>
            <a:endParaRPr sz="1200" kern="0" dirty="0">
              <a:solidFill>
                <a:srgbClr val="191919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" name="Google Shape;582;p43"/>
          <p:cNvSpPr txBox="1"/>
          <p:nvPr/>
        </p:nvSpPr>
        <p:spPr>
          <a:xfrm>
            <a:off x="4681057" y="2972677"/>
            <a:ext cx="2555595" cy="2044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Ako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BK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sadrži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ovu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klauzulu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banka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ne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može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isticati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prema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korisniku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prigovore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koje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nalogodavac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može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isticati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korisniku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po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obezbjeđenoj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obavezi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.</a:t>
            </a: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Nalogodavac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je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dužan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platiti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banci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svaki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iznos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koji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je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ona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platila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po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osnovu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ove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garancije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, a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korisnik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garancije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duguje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nalogodavcu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iznos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primljen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po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osnovu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garancije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na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koji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inače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ne bi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imao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pravo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zbog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opravdanih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prigovora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nalogodavca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. </a:t>
            </a:r>
            <a:endParaRPr sz="1200" kern="0" dirty="0">
              <a:solidFill>
                <a:srgbClr val="191919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" name="Google Shape;583;p43"/>
          <p:cNvSpPr txBox="1"/>
          <p:nvPr/>
        </p:nvSpPr>
        <p:spPr>
          <a:xfrm>
            <a:off x="2286300" y="4833809"/>
            <a:ext cx="2140651" cy="122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Banka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izmiruje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obavezu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iz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garancije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u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novcu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bilo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da se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garancijom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obezbjeđuje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novčana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ili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nenovčana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r>
              <a:rPr lang="en-US" sz="1200" kern="0" dirty="0" err="1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obaveza</a:t>
            </a:r>
            <a:r>
              <a:rPr lang="en-US" sz="1200" kern="0" dirty="0" smtClean="0">
                <a:solidFill>
                  <a:srgbClr val="191919"/>
                </a:solidFill>
                <a:latin typeface="Pontano Sans"/>
                <a:ea typeface="Pontano Sans"/>
                <a:cs typeface="Pontano Sans"/>
                <a:sym typeface="Pontano Sans"/>
              </a:rPr>
              <a:t>.</a:t>
            </a:r>
            <a:endParaRPr sz="1200" kern="0" dirty="0">
              <a:solidFill>
                <a:srgbClr val="191919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" name="Google Shape;584;p43"/>
          <p:cNvSpPr txBox="1"/>
          <p:nvPr/>
        </p:nvSpPr>
        <p:spPr>
          <a:xfrm flipH="1">
            <a:off x="2288849" y="2504650"/>
            <a:ext cx="1980448" cy="28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kern="0" dirty="0" smtClean="0">
                <a:solidFill>
                  <a:srgbClr val="19191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POJAM</a:t>
            </a:r>
            <a:endParaRPr sz="1600" kern="0" dirty="0">
              <a:solidFill>
                <a:srgbClr val="19191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" name="Google Shape;585;p43"/>
          <p:cNvSpPr txBox="1"/>
          <p:nvPr/>
        </p:nvSpPr>
        <p:spPr>
          <a:xfrm flipH="1">
            <a:off x="4757257" y="2808646"/>
            <a:ext cx="2479394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n-US" sz="1600" kern="0" dirty="0" smtClean="0">
                <a:solidFill>
                  <a:srgbClr val="19191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GARANCIJA “BEZ PRIGOVORA”</a:t>
            </a:r>
            <a:endParaRPr sz="1600" kern="0" dirty="0">
              <a:solidFill>
                <a:srgbClr val="19191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" name="Google Shape;586;p43"/>
          <p:cNvSpPr txBox="1"/>
          <p:nvPr/>
        </p:nvSpPr>
        <p:spPr>
          <a:xfrm flipH="1">
            <a:off x="2286477" y="4665098"/>
            <a:ext cx="198282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kern="0" dirty="0" smtClean="0">
                <a:solidFill>
                  <a:srgbClr val="19191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IZMIRENJE U NOVCU</a:t>
            </a:r>
            <a:endParaRPr sz="1600" kern="0" dirty="0">
              <a:solidFill>
                <a:srgbClr val="19191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" name="Google Shape;588;p43"/>
          <p:cNvSpPr txBox="1">
            <a:spLocks/>
          </p:cNvSpPr>
          <p:nvPr/>
        </p:nvSpPr>
        <p:spPr>
          <a:xfrm>
            <a:off x="846278" y="1542859"/>
            <a:ext cx="5009238" cy="59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udea"/>
              <a:buNone/>
              <a:defRPr sz="4000" b="1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Gudea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Gudea"/>
                <a:sym typeface="Gudea"/>
              </a:rPr>
              <a:t>BANKARSKA GARANCIJA</a:t>
            </a:r>
            <a:endParaRPr kumimoji="0" lang="sr-Cyrl-BA" sz="28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Gudea"/>
              <a:sym typeface="Gudea"/>
            </a:endParaRPr>
          </a:p>
        </p:txBody>
      </p:sp>
      <p:sp>
        <p:nvSpPr>
          <p:cNvPr id="9" name="Google Shape;589;p43"/>
          <p:cNvSpPr/>
          <p:nvPr/>
        </p:nvSpPr>
        <p:spPr>
          <a:xfrm>
            <a:off x="1332063" y="2490834"/>
            <a:ext cx="637200" cy="637200"/>
          </a:xfrm>
          <a:prstGeom prst="roundRect">
            <a:avLst>
              <a:gd name="adj" fmla="val 21049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 kern="0" smtClean="0">
              <a:solidFill>
                <a:srgbClr val="19191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590;p43"/>
          <p:cNvSpPr txBox="1"/>
          <p:nvPr/>
        </p:nvSpPr>
        <p:spPr>
          <a:xfrm flipH="1">
            <a:off x="1373697" y="2603274"/>
            <a:ext cx="5334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4800" b="1" kern="0" dirty="0" smtClean="0">
                <a:solidFill>
                  <a:srgbClr val="19191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</a:t>
            </a:r>
            <a:endParaRPr sz="4800" b="1" kern="0" dirty="0">
              <a:solidFill>
                <a:srgbClr val="19191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11" name="Google Shape;591;p43"/>
          <p:cNvCxnSpPr/>
          <p:nvPr/>
        </p:nvCxnSpPr>
        <p:spPr>
          <a:xfrm>
            <a:off x="2175774" y="2455374"/>
            <a:ext cx="0" cy="27966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592;p43"/>
          <p:cNvSpPr/>
          <p:nvPr/>
        </p:nvSpPr>
        <p:spPr>
          <a:xfrm>
            <a:off x="1332063" y="4379675"/>
            <a:ext cx="637200" cy="637200"/>
          </a:xfrm>
          <a:prstGeom prst="roundRect">
            <a:avLst>
              <a:gd name="adj" fmla="val 21049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 kern="0" smtClean="0">
              <a:solidFill>
                <a:srgbClr val="19191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593;p43"/>
          <p:cNvSpPr txBox="1"/>
          <p:nvPr/>
        </p:nvSpPr>
        <p:spPr>
          <a:xfrm flipH="1">
            <a:off x="1373697" y="426779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4800" b="1" kern="0" dirty="0">
                <a:solidFill>
                  <a:srgbClr val="19191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</a:t>
            </a:r>
            <a:endParaRPr sz="4800" b="1" kern="0" dirty="0">
              <a:solidFill>
                <a:srgbClr val="19191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4" name="Google Shape;594;p43"/>
          <p:cNvSpPr/>
          <p:nvPr/>
        </p:nvSpPr>
        <p:spPr>
          <a:xfrm>
            <a:off x="7508758" y="2482199"/>
            <a:ext cx="705851" cy="637200"/>
          </a:xfrm>
          <a:prstGeom prst="roundRect">
            <a:avLst>
              <a:gd name="adj" fmla="val 21049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 kern="0" smtClean="0">
              <a:solidFill>
                <a:srgbClr val="19191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595;p43"/>
          <p:cNvSpPr txBox="1"/>
          <p:nvPr/>
        </p:nvSpPr>
        <p:spPr>
          <a:xfrm flipH="1">
            <a:off x="7514925" y="2603274"/>
            <a:ext cx="49815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4800" b="1" kern="0" dirty="0">
                <a:solidFill>
                  <a:srgbClr val="19191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</a:t>
            </a:r>
            <a:endParaRPr sz="4800" b="1" kern="0" dirty="0">
              <a:solidFill>
                <a:srgbClr val="19191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16" name="Google Shape;598;p43"/>
          <p:cNvCxnSpPr/>
          <p:nvPr/>
        </p:nvCxnSpPr>
        <p:spPr>
          <a:xfrm>
            <a:off x="7376152" y="2522424"/>
            <a:ext cx="0" cy="27294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601243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8;p41"/>
          <p:cNvSpPr txBox="1">
            <a:spLocks/>
          </p:cNvSpPr>
          <p:nvPr/>
        </p:nvSpPr>
        <p:spPr>
          <a:xfrm>
            <a:off x="457200" y="1484009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sym typeface="Fira Sans Extra Condensed"/>
              </a:rPr>
              <a:t>Koje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sym typeface="Fira Sans Extra Condensed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sym typeface="Fira Sans Extra Condensed"/>
              </a:rPr>
              <a:t>ugovorne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sym typeface="Fira Sans Extra Condensed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sym typeface="Fira Sans Extra Condensed"/>
              </a:rPr>
              <a:t>obaveze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sym typeface="Fira Sans Extra Condensed"/>
              </a:rPr>
              <a:t> se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sym typeface="Fira Sans Extra Condensed"/>
              </a:rPr>
              <a:t>mogu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sym typeface="Fira Sans Extra Condensed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sym typeface="Fira Sans Extra Condensed"/>
              </a:rPr>
              <a:t>obezbijediti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sym typeface="Fira Sans Extra Condensed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sym typeface="Fira Sans Extra Condensed"/>
              </a:rPr>
              <a:t>garancijom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sym typeface="Fira Sans Extra Condensed"/>
              </a:rPr>
              <a:t>?</a:t>
            </a:r>
          </a:p>
        </p:txBody>
      </p:sp>
      <p:sp>
        <p:nvSpPr>
          <p:cNvPr id="3" name="Google Shape;1199;p41"/>
          <p:cNvSpPr/>
          <p:nvPr/>
        </p:nvSpPr>
        <p:spPr>
          <a:xfrm>
            <a:off x="4870978" y="2570154"/>
            <a:ext cx="1074600" cy="1074300"/>
          </a:xfrm>
          <a:prstGeom prst="ellipse">
            <a:avLst/>
          </a:prstGeom>
          <a:solidFill>
            <a:srgbClr val="001B5C">
              <a:lumMod val="25000"/>
              <a:lumOff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4" name="Google Shape;1200;p41"/>
          <p:cNvGrpSpPr/>
          <p:nvPr/>
        </p:nvGrpSpPr>
        <p:grpSpPr>
          <a:xfrm>
            <a:off x="6090003" y="3251056"/>
            <a:ext cx="2907290" cy="1313098"/>
            <a:chOff x="5863500" y="1761084"/>
            <a:chExt cx="2907290" cy="1313098"/>
          </a:xfrm>
        </p:grpSpPr>
        <p:grpSp>
          <p:nvGrpSpPr>
            <p:cNvPr id="5" name="Google Shape;1201;p41"/>
            <p:cNvGrpSpPr/>
            <p:nvPr/>
          </p:nvGrpSpPr>
          <p:grpSpPr>
            <a:xfrm>
              <a:off x="6557390" y="1761084"/>
              <a:ext cx="2213400" cy="1313098"/>
              <a:chOff x="6557390" y="1761098"/>
              <a:chExt cx="2213400" cy="1313098"/>
            </a:xfrm>
          </p:grpSpPr>
          <p:sp>
            <p:nvSpPr>
              <p:cNvPr id="7" name="Google Shape;1202;p41"/>
              <p:cNvSpPr txBox="1"/>
              <p:nvPr/>
            </p:nvSpPr>
            <p:spPr>
              <a:xfrm>
                <a:off x="6557390" y="1761098"/>
                <a:ext cx="2213400" cy="27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Zakašnjenje</a:t>
                </a:r>
                <a:endParaRPr kumimoji="0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" name="Google Shape;1203;p41"/>
              <p:cNvSpPr txBox="1"/>
              <p:nvPr/>
            </p:nvSpPr>
            <p:spPr>
              <a:xfrm>
                <a:off x="6557390" y="2185674"/>
                <a:ext cx="2213400" cy="8885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Kada dužnik zakasni sa ispunjenjem ugovorne obaveze</a:t>
                </a:r>
                <a:endParaRPr kumimoji="0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6" name="Google Shape;1204;p41"/>
            <p:cNvSpPr/>
            <p:nvPr/>
          </p:nvSpPr>
          <p:spPr>
            <a:xfrm>
              <a:off x="5863500" y="2157193"/>
              <a:ext cx="609900" cy="609900"/>
            </a:xfrm>
            <a:prstGeom prst="ellipse">
              <a:avLst/>
            </a:prstGeom>
            <a:solidFill>
              <a:srgbClr val="001B5C">
                <a:lumMod val="50000"/>
                <a:lumOff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kumimoji="0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9" name="Google Shape;1205;p41"/>
          <p:cNvGrpSpPr/>
          <p:nvPr/>
        </p:nvGrpSpPr>
        <p:grpSpPr>
          <a:xfrm>
            <a:off x="457200" y="4448021"/>
            <a:ext cx="3102637" cy="1475440"/>
            <a:chOff x="457199" y="2958049"/>
            <a:chExt cx="2876135" cy="1475440"/>
          </a:xfrm>
        </p:grpSpPr>
        <p:grpSp>
          <p:nvGrpSpPr>
            <p:cNvPr id="10" name="Google Shape;1206;p41"/>
            <p:cNvGrpSpPr/>
            <p:nvPr/>
          </p:nvGrpSpPr>
          <p:grpSpPr>
            <a:xfrm>
              <a:off x="457199" y="2958049"/>
              <a:ext cx="2876135" cy="1475440"/>
              <a:chOff x="457199" y="2958071"/>
              <a:chExt cx="2876135" cy="1475440"/>
            </a:xfrm>
          </p:grpSpPr>
          <p:sp>
            <p:nvSpPr>
              <p:cNvPr id="12" name="Google Shape;1207;p41"/>
              <p:cNvSpPr txBox="1"/>
              <p:nvPr/>
            </p:nvSpPr>
            <p:spPr>
              <a:xfrm>
                <a:off x="457200" y="2958071"/>
                <a:ext cx="22134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b="1" kern="0" dirty="0" smtClean="0">
                  <a:solidFill>
                    <a:sysClr val="windowText" lastClr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3" name="Google Shape;1208;p41"/>
              <p:cNvSpPr txBox="1"/>
              <p:nvPr/>
            </p:nvSpPr>
            <p:spPr>
              <a:xfrm>
                <a:off x="457199" y="3586608"/>
                <a:ext cx="2876135" cy="8469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600" kern="0" dirty="0" err="1" smtClean="0">
                    <a:solidFill>
                      <a:sysClr val="windowText" lastClr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Kašnjenje</a:t>
                </a:r>
                <a:r>
                  <a:rPr lang="en-US" sz="1600" kern="0" dirty="0" smtClean="0">
                    <a:solidFill>
                      <a:sysClr val="windowText" lastClr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r>
                  <a:rPr lang="en-US" sz="1600" kern="0" dirty="0" err="1" smtClean="0">
                    <a:solidFill>
                      <a:sysClr val="windowText" lastClr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sa</a:t>
                </a:r>
                <a:r>
                  <a:rPr lang="en-US" sz="1600" kern="0" dirty="0" smtClean="0">
                    <a:solidFill>
                      <a:sysClr val="windowText" lastClr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r>
                  <a:rPr lang="en-US" sz="1600" kern="0" dirty="0" err="1" smtClean="0">
                    <a:solidFill>
                      <a:sysClr val="windowText" lastClr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dostavljanjem</a:t>
                </a:r>
                <a:r>
                  <a:rPr lang="en-US" sz="1600" kern="0" dirty="0" smtClean="0">
                    <a:solidFill>
                      <a:sysClr val="windowText" lastClr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r>
                  <a:rPr lang="en-US" sz="1600" kern="0" dirty="0" err="1" smtClean="0">
                    <a:solidFill>
                      <a:sysClr val="windowText" lastClr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teh</a:t>
                </a:r>
                <a:r>
                  <a:rPr lang="en-US" sz="1600" kern="0" dirty="0" smtClean="0">
                    <a:solidFill>
                      <a:sysClr val="windowText" lastClr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. </a:t>
                </a:r>
                <a:r>
                  <a:rPr lang="en-US" sz="1600" kern="0" dirty="0" err="1">
                    <a:solidFill>
                      <a:sysClr val="windowText" lastClr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d</a:t>
                </a:r>
                <a:r>
                  <a:rPr lang="en-US" sz="1600" kern="0" dirty="0" err="1" smtClean="0">
                    <a:solidFill>
                      <a:sysClr val="windowText" lastClr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okum</a:t>
                </a:r>
                <a:r>
                  <a:rPr lang="en-US" sz="1600" kern="0" dirty="0" smtClean="0">
                    <a:solidFill>
                      <a:sysClr val="windowText" lastClr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600" kern="0" dirty="0" err="1" smtClean="0">
                    <a:solidFill>
                      <a:sysClr val="windowText" lastClr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Materijalni</a:t>
                </a:r>
                <a:r>
                  <a:rPr lang="en-US" sz="1600" kern="0" dirty="0" smtClean="0">
                    <a:solidFill>
                      <a:sysClr val="windowText" lastClr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r>
                  <a:rPr lang="en-US" sz="1600" kern="0" dirty="0" err="1" smtClean="0">
                    <a:solidFill>
                      <a:sysClr val="windowText" lastClr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nedostaci</a:t>
                </a:r>
                <a:r>
                  <a:rPr lang="en-US" sz="1600" kern="0" dirty="0" smtClean="0">
                    <a:solidFill>
                      <a:sysClr val="windowText" lastClr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robe ... </a:t>
                </a:r>
                <a:endParaRPr sz="1600" kern="0" dirty="0" smtClean="0">
                  <a:solidFill>
                    <a:sysClr val="windowText" lastClr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1" name="Google Shape;1209;p41"/>
            <p:cNvSpPr/>
            <p:nvPr/>
          </p:nvSpPr>
          <p:spPr>
            <a:xfrm>
              <a:off x="2670600" y="2993438"/>
              <a:ext cx="609900" cy="6099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defRPr/>
              </a:pPr>
              <a:r>
                <a:rPr lang="en" b="1" kern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b="1" kern="0" smtClea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4" name="Google Shape;1210;p41"/>
          <p:cNvGrpSpPr/>
          <p:nvPr/>
        </p:nvGrpSpPr>
        <p:grpSpPr>
          <a:xfrm>
            <a:off x="6090003" y="5052965"/>
            <a:ext cx="2907290" cy="1003310"/>
            <a:chOff x="5863500" y="3562993"/>
            <a:chExt cx="2907290" cy="1003310"/>
          </a:xfrm>
        </p:grpSpPr>
        <p:grpSp>
          <p:nvGrpSpPr>
            <p:cNvPr id="15" name="Google Shape;1211;p41"/>
            <p:cNvGrpSpPr/>
            <p:nvPr/>
          </p:nvGrpSpPr>
          <p:grpSpPr>
            <a:xfrm>
              <a:off x="6549001" y="3562993"/>
              <a:ext cx="2221789" cy="1003310"/>
              <a:chOff x="6549001" y="3577444"/>
              <a:chExt cx="2221789" cy="1003310"/>
            </a:xfrm>
          </p:grpSpPr>
          <p:sp>
            <p:nvSpPr>
              <p:cNvPr id="17" name="Google Shape;1212;p41"/>
              <p:cNvSpPr txBox="1"/>
              <p:nvPr/>
            </p:nvSpPr>
            <p:spPr>
              <a:xfrm>
                <a:off x="6557390" y="3577444"/>
                <a:ext cx="22134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r>
                  <a:rPr lang="en" b="1" kern="0" dirty="0" smtClean="0">
                    <a:solidFill>
                      <a:sysClr val="windowText" lastClr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Avans</a:t>
                </a:r>
                <a:endParaRPr b="1" kern="0" dirty="0" smtClean="0">
                  <a:solidFill>
                    <a:sysClr val="windowText" lastClr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8" name="Google Shape;1213;p41"/>
              <p:cNvSpPr txBox="1"/>
              <p:nvPr/>
            </p:nvSpPr>
            <p:spPr>
              <a:xfrm>
                <a:off x="6549001" y="3980458"/>
                <a:ext cx="2213400" cy="6002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r>
                  <a:rPr lang="en" kern="0" dirty="0" smtClean="0">
                    <a:solidFill>
                      <a:sysClr val="windowText" lastClr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Obezbjeđenje povrata avansnog plaćanja</a:t>
                </a:r>
                <a:endParaRPr kern="0" dirty="0" smtClean="0">
                  <a:solidFill>
                    <a:sysClr val="windowText" lastClr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6" name="Google Shape;1214;p41"/>
            <p:cNvSpPr/>
            <p:nvPr/>
          </p:nvSpPr>
          <p:spPr>
            <a:xfrm>
              <a:off x="5863500" y="3824886"/>
              <a:ext cx="609900" cy="6099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defRPr/>
              </a:pPr>
              <a:r>
                <a:rPr lang="en" b="1" kern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b="1" kern="0" smtClea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9" name="Google Shape;1215;p41"/>
          <p:cNvSpPr/>
          <p:nvPr/>
        </p:nvSpPr>
        <p:spPr>
          <a:xfrm>
            <a:off x="3651666" y="3407559"/>
            <a:ext cx="1074600" cy="1074300"/>
          </a:xfrm>
          <a:prstGeom prst="ellipse">
            <a:avLst/>
          </a:prstGeom>
          <a:solidFill>
            <a:srgbClr val="001B5C">
              <a:lumMod val="50000"/>
              <a:lumOff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" name="Google Shape;1216;p41"/>
          <p:cNvSpPr/>
          <p:nvPr/>
        </p:nvSpPr>
        <p:spPr>
          <a:xfrm>
            <a:off x="4870903" y="4245118"/>
            <a:ext cx="1074600" cy="10743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endParaRPr b="1" kern="0" smtClean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1" name="Google Shape;1217;p41"/>
          <p:cNvSpPr/>
          <p:nvPr/>
        </p:nvSpPr>
        <p:spPr>
          <a:xfrm>
            <a:off x="3651703" y="5082643"/>
            <a:ext cx="1074600" cy="10743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endParaRPr b="1" kern="0" smtClean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2" name="Google Shape;1218;p41"/>
          <p:cNvGrpSpPr/>
          <p:nvPr/>
        </p:nvGrpSpPr>
        <p:grpSpPr>
          <a:xfrm>
            <a:off x="457200" y="2716572"/>
            <a:ext cx="3049803" cy="1225819"/>
            <a:chOff x="457192" y="1226600"/>
            <a:chExt cx="2823308" cy="1225819"/>
          </a:xfrm>
        </p:grpSpPr>
        <p:grpSp>
          <p:nvGrpSpPr>
            <p:cNvPr id="23" name="Google Shape;1219;p41"/>
            <p:cNvGrpSpPr/>
            <p:nvPr/>
          </p:nvGrpSpPr>
          <p:grpSpPr>
            <a:xfrm>
              <a:off x="457192" y="1226600"/>
              <a:ext cx="2213310" cy="1225819"/>
              <a:chOff x="457199" y="1362516"/>
              <a:chExt cx="2061001" cy="1225819"/>
            </a:xfrm>
          </p:grpSpPr>
          <p:sp>
            <p:nvSpPr>
              <p:cNvPr id="25" name="Google Shape;1220;p41"/>
              <p:cNvSpPr txBox="1"/>
              <p:nvPr/>
            </p:nvSpPr>
            <p:spPr>
              <a:xfrm>
                <a:off x="457200" y="1362516"/>
                <a:ext cx="2061000" cy="27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Neizvršenje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 </a:t>
                </a:r>
                <a:r>
                  <a:rPr kumimoji="0" lang="en-US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ugovorne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 </a:t>
                </a:r>
                <a:r>
                  <a:rPr kumimoji="0" lang="en-US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obaveze</a:t>
                </a:r>
                <a:endParaRPr kumimoji="0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6" name="Google Shape;1221;p41"/>
              <p:cNvSpPr txBox="1"/>
              <p:nvPr/>
            </p:nvSpPr>
            <p:spPr>
              <a:xfrm>
                <a:off x="457199" y="1669646"/>
                <a:ext cx="2061000" cy="9186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Kada dužnik ne izvrši ugovor</a:t>
                </a:r>
                <a:endParaRPr kumimoji="0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4" name="Google Shape;1222;p41"/>
            <p:cNvSpPr/>
            <p:nvPr/>
          </p:nvSpPr>
          <p:spPr>
            <a:xfrm>
              <a:off x="2670600" y="1312316"/>
              <a:ext cx="609900" cy="609900"/>
            </a:xfrm>
            <a:prstGeom prst="ellipse">
              <a:avLst/>
            </a:prstGeom>
            <a:solidFill>
              <a:srgbClr val="001B5C">
                <a:lumMod val="25000"/>
                <a:lumOff val="7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kumimoji="0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27" name="Google Shape;1223;p41"/>
          <p:cNvCxnSpPr>
            <a:endCxn id="3" idx="2"/>
          </p:cNvCxnSpPr>
          <p:nvPr/>
        </p:nvCxnSpPr>
        <p:spPr>
          <a:xfrm>
            <a:off x="3507003" y="3107238"/>
            <a:ext cx="13641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8" name="Google Shape;1224;p41"/>
          <p:cNvCxnSpPr>
            <a:stCxn id="19" idx="6"/>
          </p:cNvCxnSpPr>
          <p:nvPr/>
        </p:nvCxnSpPr>
        <p:spPr>
          <a:xfrm>
            <a:off x="4726266" y="3944709"/>
            <a:ext cx="1363800" cy="75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9" name="Google Shape;1225;p41"/>
          <p:cNvCxnSpPr>
            <a:endCxn id="20" idx="2"/>
          </p:cNvCxnSpPr>
          <p:nvPr/>
        </p:nvCxnSpPr>
        <p:spPr>
          <a:xfrm rot="10800000" flipH="1">
            <a:off x="3507003" y="4782360"/>
            <a:ext cx="1363800" cy="60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0" name="Google Shape;1226;p41"/>
          <p:cNvCxnSpPr>
            <a:stCxn id="21" idx="6"/>
          </p:cNvCxnSpPr>
          <p:nvPr/>
        </p:nvCxnSpPr>
        <p:spPr>
          <a:xfrm>
            <a:off x="4726303" y="5619793"/>
            <a:ext cx="1363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1" name="Google Shape;1227;p41"/>
          <p:cNvCxnSpPr>
            <a:stCxn id="3" idx="6"/>
          </p:cNvCxnSpPr>
          <p:nvPr/>
        </p:nvCxnSpPr>
        <p:spPr>
          <a:xfrm>
            <a:off x="5945578" y="3107304"/>
            <a:ext cx="449400" cy="540000"/>
          </a:xfrm>
          <a:prstGeom prst="curvedConnector2">
            <a:avLst/>
          </a:prstGeom>
          <a:noFill/>
          <a:ln w="9525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2" name="Google Shape;1228;p41"/>
          <p:cNvCxnSpPr>
            <a:stCxn id="19" idx="2"/>
          </p:cNvCxnSpPr>
          <p:nvPr/>
        </p:nvCxnSpPr>
        <p:spPr>
          <a:xfrm flipH="1">
            <a:off x="3201966" y="3944709"/>
            <a:ext cx="449700" cy="538800"/>
          </a:xfrm>
          <a:prstGeom prst="curvedConnector2">
            <a:avLst/>
          </a:prstGeom>
          <a:noFill/>
          <a:ln w="9525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3" name="Google Shape;1229;p41"/>
          <p:cNvCxnSpPr>
            <a:stCxn id="20" idx="6"/>
          </p:cNvCxnSpPr>
          <p:nvPr/>
        </p:nvCxnSpPr>
        <p:spPr>
          <a:xfrm>
            <a:off x="5945503" y="4782268"/>
            <a:ext cx="449400" cy="532500"/>
          </a:xfrm>
          <a:prstGeom prst="curvedConnector2">
            <a:avLst/>
          </a:prstGeom>
          <a:noFill/>
          <a:ln w="9525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34" name="Google Shape;1240;p41"/>
          <p:cNvGrpSpPr/>
          <p:nvPr/>
        </p:nvGrpSpPr>
        <p:grpSpPr>
          <a:xfrm>
            <a:off x="5196620" y="4574477"/>
            <a:ext cx="423079" cy="423043"/>
            <a:chOff x="-4478975" y="3251700"/>
            <a:chExt cx="293825" cy="293800"/>
          </a:xfrm>
        </p:grpSpPr>
        <p:sp>
          <p:nvSpPr>
            <p:cNvPr id="35" name="Google Shape;1241;p41"/>
            <p:cNvSpPr/>
            <p:nvPr/>
          </p:nvSpPr>
          <p:spPr>
            <a:xfrm>
              <a:off x="-4375000" y="3365100"/>
              <a:ext cx="85075" cy="110900"/>
            </a:xfrm>
            <a:custGeom>
              <a:avLst/>
              <a:gdLst/>
              <a:ahLst/>
              <a:cxnLst/>
              <a:rect l="l" t="t" r="r" b="b"/>
              <a:pathLst>
                <a:path w="3403" h="4436" extrusionOk="0">
                  <a:moveTo>
                    <a:pt x="662" y="1"/>
                  </a:moveTo>
                  <a:cubicBezTo>
                    <a:pt x="221" y="316"/>
                    <a:pt x="0" y="820"/>
                    <a:pt x="0" y="1387"/>
                  </a:cubicBezTo>
                  <a:cubicBezTo>
                    <a:pt x="0" y="2080"/>
                    <a:pt x="473" y="2773"/>
                    <a:pt x="1135" y="2994"/>
                  </a:cubicBezTo>
                  <a:cubicBezTo>
                    <a:pt x="1261" y="3025"/>
                    <a:pt x="1355" y="3183"/>
                    <a:pt x="1355" y="3309"/>
                  </a:cubicBezTo>
                  <a:lnTo>
                    <a:pt x="1355" y="4412"/>
                  </a:lnTo>
                  <a:cubicBezTo>
                    <a:pt x="1576" y="4427"/>
                    <a:pt x="1647" y="4435"/>
                    <a:pt x="1714" y="4435"/>
                  </a:cubicBezTo>
                  <a:cubicBezTo>
                    <a:pt x="1780" y="4435"/>
                    <a:pt x="1843" y="4427"/>
                    <a:pt x="2048" y="4412"/>
                  </a:cubicBezTo>
                  <a:lnTo>
                    <a:pt x="2048" y="3309"/>
                  </a:lnTo>
                  <a:cubicBezTo>
                    <a:pt x="2048" y="3151"/>
                    <a:pt x="2111" y="3025"/>
                    <a:pt x="2269" y="2994"/>
                  </a:cubicBezTo>
                  <a:cubicBezTo>
                    <a:pt x="2962" y="2710"/>
                    <a:pt x="3403" y="2080"/>
                    <a:pt x="3403" y="1387"/>
                  </a:cubicBezTo>
                  <a:cubicBezTo>
                    <a:pt x="3403" y="820"/>
                    <a:pt x="3119" y="316"/>
                    <a:pt x="2741" y="1"/>
                  </a:cubicBezTo>
                  <a:lnTo>
                    <a:pt x="2741" y="1387"/>
                  </a:lnTo>
                  <a:cubicBezTo>
                    <a:pt x="2741" y="1576"/>
                    <a:pt x="2584" y="1734"/>
                    <a:pt x="2395" y="1734"/>
                  </a:cubicBezTo>
                  <a:lnTo>
                    <a:pt x="1009" y="1734"/>
                  </a:lnTo>
                  <a:cubicBezTo>
                    <a:pt x="820" y="1734"/>
                    <a:pt x="662" y="1576"/>
                    <a:pt x="662" y="1387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242;p41"/>
            <p:cNvSpPr/>
            <p:nvPr/>
          </p:nvSpPr>
          <p:spPr>
            <a:xfrm>
              <a:off x="-4408875" y="3321800"/>
              <a:ext cx="154400" cy="148875"/>
            </a:xfrm>
            <a:custGeom>
              <a:avLst/>
              <a:gdLst/>
              <a:ahLst/>
              <a:cxnLst/>
              <a:rect l="l" t="t" r="r" b="b"/>
              <a:pathLst>
                <a:path w="6176" h="5955" extrusionOk="0">
                  <a:moveTo>
                    <a:pt x="3057" y="0"/>
                  </a:moveTo>
                  <a:cubicBezTo>
                    <a:pt x="1387" y="0"/>
                    <a:pt x="1" y="1386"/>
                    <a:pt x="1" y="3088"/>
                  </a:cubicBezTo>
                  <a:cubicBezTo>
                    <a:pt x="1" y="4411"/>
                    <a:pt x="851" y="5545"/>
                    <a:pt x="2049" y="5954"/>
                  </a:cubicBezTo>
                  <a:lnTo>
                    <a:pt x="2049" y="5230"/>
                  </a:lnTo>
                  <a:cubicBezTo>
                    <a:pt x="1229" y="4852"/>
                    <a:pt x="662" y="4001"/>
                    <a:pt x="662" y="3088"/>
                  </a:cubicBezTo>
                  <a:cubicBezTo>
                    <a:pt x="662" y="2048"/>
                    <a:pt x="1292" y="1134"/>
                    <a:pt x="2269" y="819"/>
                  </a:cubicBezTo>
                  <a:cubicBezTo>
                    <a:pt x="2307" y="810"/>
                    <a:pt x="2344" y="805"/>
                    <a:pt x="2380" y="805"/>
                  </a:cubicBezTo>
                  <a:cubicBezTo>
                    <a:pt x="2583" y="805"/>
                    <a:pt x="2742" y="947"/>
                    <a:pt x="2742" y="1134"/>
                  </a:cubicBezTo>
                  <a:lnTo>
                    <a:pt x="2742" y="2710"/>
                  </a:lnTo>
                  <a:lnTo>
                    <a:pt x="3435" y="2710"/>
                  </a:lnTo>
                  <a:lnTo>
                    <a:pt x="3435" y="1134"/>
                  </a:lnTo>
                  <a:cubicBezTo>
                    <a:pt x="3435" y="947"/>
                    <a:pt x="3594" y="805"/>
                    <a:pt x="3796" y="805"/>
                  </a:cubicBezTo>
                  <a:cubicBezTo>
                    <a:pt x="3832" y="805"/>
                    <a:pt x="3869" y="810"/>
                    <a:pt x="3907" y="819"/>
                  </a:cubicBezTo>
                  <a:cubicBezTo>
                    <a:pt x="4852" y="1197"/>
                    <a:pt x="5514" y="2079"/>
                    <a:pt x="5514" y="3088"/>
                  </a:cubicBezTo>
                  <a:cubicBezTo>
                    <a:pt x="5514" y="4001"/>
                    <a:pt x="4947" y="4852"/>
                    <a:pt x="4128" y="5230"/>
                  </a:cubicBezTo>
                  <a:lnTo>
                    <a:pt x="4128" y="5954"/>
                  </a:lnTo>
                  <a:cubicBezTo>
                    <a:pt x="5325" y="5513"/>
                    <a:pt x="6176" y="4411"/>
                    <a:pt x="6176" y="3088"/>
                  </a:cubicBezTo>
                  <a:cubicBezTo>
                    <a:pt x="6144" y="1386"/>
                    <a:pt x="4758" y="0"/>
                    <a:pt x="30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243;p41"/>
            <p:cNvSpPr/>
            <p:nvPr/>
          </p:nvSpPr>
          <p:spPr>
            <a:xfrm>
              <a:off x="-4478975" y="3251700"/>
              <a:ext cx="293825" cy="293800"/>
            </a:xfrm>
            <a:custGeom>
              <a:avLst/>
              <a:gdLst/>
              <a:ahLst/>
              <a:cxnLst/>
              <a:rect l="l" t="t" r="r" b="b"/>
              <a:pathLst>
                <a:path w="11753" h="11752" extrusionOk="0">
                  <a:moveTo>
                    <a:pt x="5861" y="2111"/>
                  </a:moveTo>
                  <a:cubicBezTo>
                    <a:pt x="7972" y="2111"/>
                    <a:pt x="9641" y="3781"/>
                    <a:pt x="9641" y="5892"/>
                  </a:cubicBezTo>
                  <a:cubicBezTo>
                    <a:pt x="9610" y="7971"/>
                    <a:pt x="7909" y="9672"/>
                    <a:pt x="5861" y="9672"/>
                  </a:cubicBezTo>
                  <a:cubicBezTo>
                    <a:pt x="3781" y="9672"/>
                    <a:pt x="2080" y="7971"/>
                    <a:pt x="2080" y="5892"/>
                  </a:cubicBezTo>
                  <a:cubicBezTo>
                    <a:pt x="2080" y="3781"/>
                    <a:pt x="3781" y="2111"/>
                    <a:pt x="5861" y="2111"/>
                  </a:cubicBezTo>
                  <a:close/>
                  <a:moveTo>
                    <a:pt x="5168" y="0"/>
                  </a:moveTo>
                  <a:cubicBezTo>
                    <a:pt x="5010" y="0"/>
                    <a:pt x="4884" y="126"/>
                    <a:pt x="4853" y="284"/>
                  </a:cubicBezTo>
                  <a:lnTo>
                    <a:pt x="4695" y="882"/>
                  </a:lnTo>
                  <a:cubicBezTo>
                    <a:pt x="4128" y="1008"/>
                    <a:pt x="3624" y="1229"/>
                    <a:pt x="3120" y="1512"/>
                  </a:cubicBezTo>
                  <a:lnTo>
                    <a:pt x="2616" y="1197"/>
                  </a:lnTo>
                  <a:cubicBezTo>
                    <a:pt x="2557" y="1153"/>
                    <a:pt x="2485" y="1130"/>
                    <a:pt x="2412" y="1130"/>
                  </a:cubicBezTo>
                  <a:cubicBezTo>
                    <a:pt x="2328" y="1130"/>
                    <a:pt x="2242" y="1161"/>
                    <a:pt x="2175" y="1229"/>
                  </a:cubicBezTo>
                  <a:lnTo>
                    <a:pt x="1198" y="2205"/>
                  </a:lnTo>
                  <a:cubicBezTo>
                    <a:pt x="1072" y="2332"/>
                    <a:pt x="1072" y="2489"/>
                    <a:pt x="1135" y="2647"/>
                  </a:cubicBezTo>
                  <a:lnTo>
                    <a:pt x="1450" y="3151"/>
                  </a:lnTo>
                  <a:cubicBezTo>
                    <a:pt x="1135" y="3623"/>
                    <a:pt x="946" y="4190"/>
                    <a:pt x="820" y="4726"/>
                  </a:cubicBezTo>
                  <a:lnTo>
                    <a:pt x="284" y="4883"/>
                  </a:lnTo>
                  <a:cubicBezTo>
                    <a:pt x="127" y="4946"/>
                    <a:pt x="1" y="5041"/>
                    <a:pt x="1" y="5198"/>
                  </a:cubicBezTo>
                  <a:lnTo>
                    <a:pt x="1" y="6585"/>
                  </a:lnTo>
                  <a:cubicBezTo>
                    <a:pt x="1" y="6742"/>
                    <a:pt x="127" y="6868"/>
                    <a:pt x="284" y="6900"/>
                  </a:cubicBezTo>
                  <a:lnTo>
                    <a:pt x="820" y="7057"/>
                  </a:lnTo>
                  <a:cubicBezTo>
                    <a:pt x="946" y="7593"/>
                    <a:pt x="1198" y="8128"/>
                    <a:pt x="1450" y="8632"/>
                  </a:cubicBezTo>
                  <a:lnTo>
                    <a:pt x="1135" y="9137"/>
                  </a:lnTo>
                  <a:cubicBezTo>
                    <a:pt x="1072" y="9263"/>
                    <a:pt x="1072" y="9452"/>
                    <a:pt x="1198" y="9578"/>
                  </a:cubicBezTo>
                  <a:lnTo>
                    <a:pt x="2175" y="10554"/>
                  </a:lnTo>
                  <a:cubicBezTo>
                    <a:pt x="2248" y="10628"/>
                    <a:pt x="2333" y="10659"/>
                    <a:pt x="2422" y="10659"/>
                  </a:cubicBezTo>
                  <a:cubicBezTo>
                    <a:pt x="2485" y="10659"/>
                    <a:pt x="2550" y="10643"/>
                    <a:pt x="2616" y="10617"/>
                  </a:cubicBezTo>
                  <a:lnTo>
                    <a:pt x="3120" y="10302"/>
                  </a:lnTo>
                  <a:cubicBezTo>
                    <a:pt x="3592" y="10617"/>
                    <a:pt x="4128" y="10806"/>
                    <a:pt x="4695" y="10932"/>
                  </a:cubicBezTo>
                  <a:lnTo>
                    <a:pt x="4853" y="11468"/>
                  </a:lnTo>
                  <a:cubicBezTo>
                    <a:pt x="4884" y="11625"/>
                    <a:pt x="5010" y="11751"/>
                    <a:pt x="5168" y="11751"/>
                  </a:cubicBezTo>
                  <a:lnTo>
                    <a:pt x="6554" y="11751"/>
                  </a:lnTo>
                  <a:cubicBezTo>
                    <a:pt x="6711" y="11751"/>
                    <a:pt x="6806" y="11625"/>
                    <a:pt x="6869" y="11468"/>
                  </a:cubicBezTo>
                  <a:lnTo>
                    <a:pt x="7026" y="10932"/>
                  </a:lnTo>
                  <a:cubicBezTo>
                    <a:pt x="7562" y="10806"/>
                    <a:pt x="8066" y="10554"/>
                    <a:pt x="8602" y="10302"/>
                  </a:cubicBezTo>
                  <a:lnTo>
                    <a:pt x="9106" y="10617"/>
                  </a:lnTo>
                  <a:cubicBezTo>
                    <a:pt x="9158" y="10643"/>
                    <a:pt x="9221" y="10659"/>
                    <a:pt x="9286" y="10659"/>
                  </a:cubicBezTo>
                  <a:cubicBezTo>
                    <a:pt x="9378" y="10659"/>
                    <a:pt x="9473" y="10628"/>
                    <a:pt x="9547" y="10554"/>
                  </a:cubicBezTo>
                  <a:lnTo>
                    <a:pt x="10523" y="9578"/>
                  </a:lnTo>
                  <a:cubicBezTo>
                    <a:pt x="10649" y="9452"/>
                    <a:pt x="10649" y="9294"/>
                    <a:pt x="10555" y="9137"/>
                  </a:cubicBezTo>
                  <a:lnTo>
                    <a:pt x="10240" y="8632"/>
                  </a:lnTo>
                  <a:cubicBezTo>
                    <a:pt x="10555" y="8160"/>
                    <a:pt x="10744" y="7593"/>
                    <a:pt x="10870" y="7057"/>
                  </a:cubicBezTo>
                  <a:lnTo>
                    <a:pt x="11469" y="6900"/>
                  </a:lnTo>
                  <a:cubicBezTo>
                    <a:pt x="11626" y="6868"/>
                    <a:pt x="11752" y="6742"/>
                    <a:pt x="11752" y="6585"/>
                  </a:cubicBezTo>
                  <a:lnTo>
                    <a:pt x="11752" y="5198"/>
                  </a:lnTo>
                  <a:cubicBezTo>
                    <a:pt x="11752" y="5041"/>
                    <a:pt x="11626" y="4946"/>
                    <a:pt x="11469" y="4883"/>
                  </a:cubicBezTo>
                  <a:lnTo>
                    <a:pt x="10870" y="4726"/>
                  </a:lnTo>
                  <a:cubicBezTo>
                    <a:pt x="10744" y="4190"/>
                    <a:pt x="10523" y="3686"/>
                    <a:pt x="10240" y="3151"/>
                  </a:cubicBezTo>
                  <a:lnTo>
                    <a:pt x="10555" y="2647"/>
                  </a:lnTo>
                  <a:cubicBezTo>
                    <a:pt x="10649" y="2521"/>
                    <a:pt x="10649" y="2332"/>
                    <a:pt x="10523" y="2205"/>
                  </a:cubicBezTo>
                  <a:lnTo>
                    <a:pt x="9547" y="1229"/>
                  </a:lnTo>
                  <a:cubicBezTo>
                    <a:pt x="9479" y="1161"/>
                    <a:pt x="9403" y="1130"/>
                    <a:pt x="9322" y="1130"/>
                  </a:cubicBezTo>
                  <a:cubicBezTo>
                    <a:pt x="9252" y="1130"/>
                    <a:pt x="9179" y="1153"/>
                    <a:pt x="9106" y="1197"/>
                  </a:cubicBezTo>
                  <a:lnTo>
                    <a:pt x="8602" y="1512"/>
                  </a:lnTo>
                  <a:cubicBezTo>
                    <a:pt x="8129" y="1197"/>
                    <a:pt x="7562" y="1008"/>
                    <a:pt x="7026" y="882"/>
                  </a:cubicBezTo>
                  <a:lnTo>
                    <a:pt x="6869" y="284"/>
                  </a:lnTo>
                  <a:cubicBezTo>
                    <a:pt x="6806" y="126"/>
                    <a:pt x="6711" y="0"/>
                    <a:pt x="65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1244;p41"/>
          <p:cNvGrpSpPr/>
          <p:nvPr/>
        </p:nvGrpSpPr>
        <p:grpSpPr>
          <a:xfrm>
            <a:off x="3975673" y="5443944"/>
            <a:ext cx="426462" cy="418363"/>
            <a:chOff x="-1183550" y="3586525"/>
            <a:chExt cx="296175" cy="290550"/>
          </a:xfrm>
        </p:grpSpPr>
        <p:sp>
          <p:nvSpPr>
            <p:cNvPr id="39" name="Google Shape;1245;p41"/>
            <p:cNvSpPr/>
            <p:nvPr/>
          </p:nvSpPr>
          <p:spPr>
            <a:xfrm>
              <a:off x="-927575" y="3671500"/>
              <a:ext cx="40200" cy="16575"/>
            </a:xfrm>
            <a:custGeom>
              <a:avLst/>
              <a:gdLst/>
              <a:ahLst/>
              <a:cxnLst/>
              <a:rect l="l" t="t" r="r" b="b"/>
              <a:pathLst>
                <a:path w="1608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6" y="663"/>
                    <a:pt x="1166" y="663"/>
                  </a:cubicBezTo>
                  <a:cubicBezTo>
                    <a:pt x="1607" y="663"/>
                    <a:pt x="1597" y="0"/>
                    <a:pt x="1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246;p41"/>
            <p:cNvSpPr/>
            <p:nvPr/>
          </p:nvSpPr>
          <p:spPr>
            <a:xfrm>
              <a:off x="-1183550" y="3671500"/>
              <a:ext cx="39400" cy="16575"/>
            </a:xfrm>
            <a:custGeom>
              <a:avLst/>
              <a:gdLst/>
              <a:ahLst/>
              <a:cxnLst/>
              <a:rect l="l" t="t" r="r" b="b"/>
              <a:pathLst>
                <a:path w="1576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4" y="663"/>
                    <a:pt x="1163" y="663"/>
                  </a:cubicBezTo>
                  <a:cubicBezTo>
                    <a:pt x="1576" y="663"/>
                    <a:pt x="1566" y="0"/>
                    <a:pt x="1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247;p41"/>
            <p:cNvSpPr/>
            <p:nvPr/>
          </p:nvSpPr>
          <p:spPr>
            <a:xfrm>
              <a:off x="-944250" y="3603025"/>
              <a:ext cx="39525" cy="26375"/>
            </a:xfrm>
            <a:custGeom>
              <a:avLst/>
              <a:gdLst/>
              <a:ahLst/>
              <a:cxnLst/>
              <a:rect l="l" t="t" r="r" b="b"/>
              <a:pathLst>
                <a:path w="1581" h="1055" extrusionOk="0">
                  <a:moveTo>
                    <a:pt x="1086" y="1"/>
                  </a:moveTo>
                  <a:cubicBezTo>
                    <a:pt x="1024" y="1"/>
                    <a:pt x="957" y="19"/>
                    <a:pt x="888" y="61"/>
                  </a:cubicBezTo>
                  <a:lnTo>
                    <a:pt x="321" y="408"/>
                  </a:lnTo>
                  <a:cubicBezTo>
                    <a:pt x="0" y="595"/>
                    <a:pt x="179" y="1054"/>
                    <a:pt x="490" y="1054"/>
                  </a:cubicBezTo>
                  <a:cubicBezTo>
                    <a:pt x="546" y="1054"/>
                    <a:pt x="606" y="1040"/>
                    <a:pt x="668" y="1006"/>
                  </a:cubicBezTo>
                  <a:lnTo>
                    <a:pt x="1266" y="660"/>
                  </a:lnTo>
                  <a:cubicBezTo>
                    <a:pt x="1581" y="450"/>
                    <a:pt x="1394" y="1"/>
                    <a:pt x="1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248;p41"/>
            <p:cNvSpPr/>
            <p:nvPr/>
          </p:nvSpPr>
          <p:spPr>
            <a:xfrm>
              <a:off x="-1166200" y="3731225"/>
              <a:ext cx="39700" cy="26075"/>
            </a:xfrm>
            <a:custGeom>
              <a:avLst/>
              <a:gdLst/>
              <a:ahLst/>
              <a:cxnLst/>
              <a:rect l="l" t="t" r="r" b="b"/>
              <a:pathLst>
                <a:path w="1588" h="1043" extrusionOk="0">
                  <a:moveTo>
                    <a:pt x="1071" y="1"/>
                  </a:moveTo>
                  <a:cubicBezTo>
                    <a:pt x="1021" y="1"/>
                    <a:pt x="968" y="12"/>
                    <a:pt x="913" y="37"/>
                  </a:cubicBezTo>
                  <a:lnTo>
                    <a:pt x="315" y="384"/>
                  </a:lnTo>
                  <a:cubicBezTo>
                    <a:pt x="0" y="593"/>
                    <a:pt x="187" y="1043"/>
                    <a:pt x="495" y="1043"/>
                  </a:cubicBezTo>
                  <a:cubicBezTo>
                    <a:pt x="557" y="1043"/>
                    <a:pt x="624" y="1025"/>
                    <a:pt x="693" y="982"/>
                  </a:cubicBezTo>
                  <a:lnTo>
                    <a:pt x="1260" y="636"/>
                  </a:lnTo>
                  <a:cubicBezTo>
                    <a:pt x="1587" y="472"/>
                    <a:pt x="1395" y="1"/>
                    <a:pt x="10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249;p41"/>
            <p:cNvSpPr/>
            <p:nvPr/>
          </p:nvSpPr>
          <p:spPr>
            <a:xfrm>
              <a:off x="-944925" y="3730950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515" y="0"/>
                  </a:moveTo>
                  <a:cubicBezTo>
                    <a:pt x="198" y="0"/>
                    <a:pt x="1" y="460"/>
                    <a:pt x="348" y="647"/>
                  </a:cubicBezTo>
                  <a:lnTo>
                    <a:pt x="915" y="993"/>
                  </a:lnTo>
                  <a:cubicBezTo>
                    <a:pt x="984" y="1036"/>
                    <a:pt x="1052" y="1054"/>
                    <a:pt x="1114" y="1054"/>
                  </a:cubicBezTo>
                  <a:cubicBezTo>
                    <a:pt x="1421" y="1054"/>
                    <a:pt x="1608" y="609"/>
                    <a:pt x="1293" y="426"/>
                  </a:cubicBezTo>
                  <a:lnTo>
                    <a:pt x="695" y="48"/>
                  </a:lnTo>
                  <a:cubicBezTo>
                    <a:pt x="633" y="15"/>
                    <a:pt x="572" y="0"/>
                    <a:pt x="5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250;p41"/>
            <p:cNvSpPr/>
            <p:nvPr/>
          </p:nvSpPr>
          <p:spPr>
            <a:xfrm>
              <a:off x="-1167000" y="3603025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477" y="1"/>
                  </a:moveTo>
                  <a:cubicBezTo>
                    <a:pt x="188" y="1"/>
                    <a:pt x="1" y="450"/>
                    <a:pt x="315" y="660"/>
                  </a:cubicBezTo>
                  <a:lnTo>
                    <a:pt x="914" y="1006"/>
                  </a:lnTo>
                  <a:cubicBezTo>
                    <a:pt x="981" y="1040"/>
                    <a:pt x="1044" y="1054"/>
                    <a:pt x="1103" y="1054"/>
                  </a:cubicBezTo>
                  <a:cubicBezTo>
                    <a:pt x="1434" y="1054"/>
                    <a:pt x="1608" y="595"/>
                    <a:pt x="1260" y="408"/>
                  </a:cubicBezTo>
                  <a:lnTo>
                    <a:pt x="662" y="61"/>
                  </a:lnTo>
                  <a:cubicBezTo>
                    <a:pt x="598" y="19"/>
                    <a:pt x="536" y="1"/>
                    <a:pt x="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251;p41"/>
            <p:cNvSpPr/>
            <p:nvPr/>
          </p:nvSpPr>
          <p:spPr>
            <a:xfrm>
              <a:off x="-1065400" y="3658900"/>
              <a:ext cx="59875" cy="77200"/>
            </a:xfrm>
            <a:custGeom>
              <a:avLst/>
              <a:gdLst/>
              <a:ahLst/>
              <a:cxnLst/>
              <a:rect l="l" t="t" r="r" b="b"/>
              <a:pathLst>
                <a:path w="2395" h="3088" extrusionOk="0">
                  <a:moveTo>
                    <a:pt x="882" y="0"/>
                  </a:moveTo>
                  <a:lnTo>
                    <a:pt x="0" y="1355"/>
                  </a:lnTo>
                  <a:lnTo>
                    <a:pt x="1355" y="1922"/>
                  </a:lnTo>
                  <a:cubicBezTo>
                    <a:pt x="1450" y="1953"/>
                    <a:pt x="1544" y="2111"/>
                    <a:pt x="1544" y="2237"/>
                  </a:cubicBezTo>
                  <a:lnTo>
                    <a:pt x="1544" y="3088"/>
                  </a:lnTo>
                  <a:lnTo>
                    <a:pt x="2395" y="1733"/>
                  </a:lnTo>
                  <a:lnTo>
                    <a:pt x="1071" y="1166"/>
                  </a:lnTo>
                  <a:cubicBezTo>
                    <a:pt x="945" y="1134"/>
                    <a:pt x="882" y="1008"/>
                    <a:pt x="882" y="851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252;p41"/>
            <p:cNvSpPr/>
            <p:nvPr/>
          </p:nvSpPr>
          <p:spPr>
            <a:xfrm>
              <a:off x="-1078000" y="3809325"/>
              <a:ext cx="85075" cy="67750"/>
            </a:xfrm>
            <a:custGeom>
              <a:avLst/>
              <a:gdLst/>
              <a:ahLst/>
              <a:cxnLst/>
              <a:rect l="l" t="t" r="r" b="b"/>
              <a:pathLst>
                <a:path w="3403" h="2710" extrusionOk="0">
                  <a:moveTo>
                    <a:pt x="0" y="1"/>
                  </a:moveTo>
                  <a:lnTo>
                    <a:pt x="0" y="662"/>
                  </a:lnTo>
                  <a:lnTo>
                    <a:pt x="1008" y="662"/>
                  </a:lnTo>
                  <a:cubicBezTo>
                    <a:pt x="1449" y="662"/>
                    <a:pt x="1481" y="1324"/>
                    <a:pt x="1008" y="1324"/>
                  </a:cubicBezTo>
                  <a:lnTo>
                    <a:pt x="0" y="1324"/>
                  </a:lnTo>
                  <a:lnTo>
                    <a:pt x="0" y="1670"/>
                  </a:lnTo>
                  <a:cubicBezTo>
                    <a:pt x="0" y="2237"/>
                    <a:pt x="473" y="2710"/>
                    <a:pt x="1008" y="2710"/>
                  </a:cubicBezTo>
                  <a:lnTo>
                    <a:pt x="2395" y="2710"/>
                  </a:lnTo>
                  <a:cubicBezTo>
                    <a:pt x="2962" y="2710"/>
                    <a:pt x="3403" y="2237"/>
                    <a:pt x="3403" y="1670"/>
                  </a:cubicBezTo>
                  <a:lnTo>
                    <a:pt x="3403" y="1324"/>
                  </a:lnTo>
                  <a:lnTo>
                    <a:pt x="2395" y="1324"/>
                  </a:lnTo>
                  <a:cubicBezTo>
                    <a:pt x="1954" y="1324"/>
                    <a:pt x="1922" y="662"/>
                    <a:pt x="2395" y="662"/>
                  </a:cubicBezTo>
                  <a:lnTo>
                    <a:pt x="3403" y="662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253;p41"/>
            <p:cNvSpPr/>
            <p:nvPr/>
          </p:nvSpPr>
          <p:spPr>
            <a:xfrm>
              <a:off x="-1135500" y="3586525"/>
              <a:ext cx="193775" cy="204700"/>
            </a:xfrm>
            <a:custGeom>
              <a:avLst/>
              <a:gdLst/>
              <a:ahLst/>
              <a:cxnLst/>
              <a:rect l="l" t="t" r="r" b="b"/>
              <a:pathLst>
                <a:path w="7751" h="8188" extrusionOk="0">
                  <a:moveTo>
                    <a:pt x="4023" y="1424"/>
                  </a:moveTo>
                  <a:cubicBezTo>
                    <a:pt x="4201" y="1424"/>
                    <a:pt x="4380" y="1561"/>
                    <a:pt x="4380" y="1761"/>
                  </a:cubicBezTo>
                  <a:lnTo>
                    <a:pt x="4380" y="3588"/>
                  </a:lnTo>
                  <a:lnTo>
                    <a:pt x="5892" y="4124"/>
                  </a:lnTo>
                  <a:cubicBezTo>
                    <a:pt x="5955" y="4187"/>
                    <a:pt x="6049" y="4250"/>
                    <a:pt x="6081" y="4344"/>
                  </a:cubicBezTo>
                  <a:cubicBezTo>
                    <a:pt x="6081" y="4407"/>
                    <a:pt x="6081" y="4533"/>
                    <a:pt x="5986" y="4628"/>
                  </a:cubicBezTo>
                  <a:lnTo>
                    <a:pt x="4285" y="7369"/>
                  </a:lnTo>
                  <a:cubicBezTo>
                    <a:pt x="4222" y="7495"/>
                    <a:pt x="4127" y="7526"/>
                    <a:pt x="4033" y="7526"/>
                  </a:cubicBezTo>
                  <a:lnTo>
                    <a:pt x="3938" y="7526"/>
                  </a:lnTo>
                  <a:cubicBezTo>
                    <a:pt x="3781" y="7495"/>
                    <a:pt x="3718" y="7369"/>
                    <a:pt x="3718" y="7211"/>
                  </a:cubicBezTo>
                  <a:lnTo>
                    <a:pt x="3718" y="5384"/>
                  </a:lnTo>
                  <a:lnTo>
                    <a:pt x="2206" y="4817"/>
                  </a:lnTo>
                  <a:cubicBezTo>
                    <a:pt x="2143" y="4754"/>
                    <a:pt x="2048" y="4691"/>
                    <a:pt x="2017" y="4596"/>
                  </a:cubicBezTo>
                  <a:cubicBezTo>
                    <a:pt x="1985" y="4533"/>
                    <a:pt x="2017" y="4407"/>
                    <a:pt x="2048" y="4344"/>
                  </a:cubicBezTo>
                  <a:lnTo>
                    <a:pt x="3749" y="1572"/>
                  </a:lnTo>
                  <a:cubicBezTo>
                    <a:pt x="3818" y="1469"/>
                    <a:pt x="3920" y="1424"/>
                    <a:pt x="4023" y="1424"/>
                  </a:cubicBezTo>
                  <a:close/>
                  <a:moveTo>
                    <a:pt x="4019" y="1"/>
                  </a:moveTo>
                  <a:cubicBezTo>
                    <a:pt x="3743" y="1"/>
                    <a:pt x="3463" y="31"/>
                    <a:pt x="3182" y="91"/>
                  </a:cubicBezTo>
                  <a:cubicBezTo>
                    <a:pt x="1733" y="406"/>
                    <a:pt x="567" y="1572"/>
                    <a:pt x="284" y="3084"/>
                  </a:cubicBezTo>
                  <a:cubicBezTo>
                    <a:pt x="0" y="4533"/>
                    <a:pt x="599" y="5479"/>
                    <a:pt x="1040" y="6140"/>
                  </a:cubicBezTo>
                  <a:cubicBezTo>
                    <a:pt x="1922" y="7526"/>
                    <a:pt x="1387" y="7526"/>
                    <a:pt x="1670" y="8188"/>
                  </a:cubicBezTo>
                  <a:lnTo>
                    <a:pt x="6301" y="8188"/>
                  </a:lnTo>
                  <a:cubicBezTo>
                    <a:pt x="6553" y="7526"/>
                    <a:pt x="6018" y="7526"/>
                    <a:pt x="6931" y="6109"/>
                  </a:cubicBezTo>
                  <a:cubicBezTo>
                    <a:pt x="7373" y="5447"/>
                    <a:pt x="7719" y="4817"/>
                    <a:pt x="7719" y="3746"/>
                  </a:cubicBezTo>
                  <a:cubicBezTo>
                    <a:pt x="7751" y="2612"/>
                    <a:pt x="7246" y="1540"/>
                    <a:pt x="6396" y="847"/>
                  </a:cubicBezTo>
                  <a:cubicBezTo>
                    <a:pt x="5726" y="297"/>
                    <a:pt x="4892" y="1"/>
                    <a:pt x="4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897003" y="1928211"/>
            <a:ext cx="380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NENOVČANE OBAVEZE!</a:t>
            </a:r>
            <a:endParaRPr lang="sr-Latn-RS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9" name="Google Shape;785;p31"/>
          <p:cNvGrpSpPr/>
          <p:nvPr/>
        </p:nvGrpSpPr>
        <p:grpSpPr>
          <a:xfrm>
            <a:off x="5188231" y="2906705"/>
            <a:ext cx="416673" cy="365801"/>
            <a:chOff x="7096292" y="4635382"/>
            <a:chExt cx="416673" cy="365801"/>
          </a:xfrm>
        </p:grpSpPr>
        <p:sp>
          <p:nvSpPr>
            <p:cNvPr id="50" name="Google Shape;786;p31"/>
            <p:cNvSpPr/>
            <p:nvPr/>
          </p:nvSpPr>
          <p:spPr>
            <a:xfrm>
              <a:off x="7096292" y="4679192"/>
              <a:ext cx="223281" cy="266614"/>
            </a:xfrm>
            <a:custGeom>
              <a:avLst/>
              <a:gdLst/>
              <a:ahLst/>
              <a:cxnLst/>
              <a:rect l="l" t="t" r="r" b="b"/>
              <a:pathLst>
                <a:path w="6544" h="7814" extrusionOk="0">
                  <a:moveTo>
                    <a:pt x="6251" y="0"/>
                  </a:moveTo>
                  <a:cubicBezTo>
                    <a:pt x="6237" y="0"/>
                    <a:pt x="6224" y="1"/>
                    <a:pt x="6210" y="3"/>
                  </a:cubicBezTo>
                  <a:cubicBezTo>
                    <a:pt x="6200" y="3"/>
                    <a:pt x="6190" y="3"/>
                    <a:pt x="6180" y="3"/>
                  </a:cubicBezTo>
                  <a:cubicBezTo>
                    <a:pt x="2151" y="3"/>
                    <a:pt x="1" y="4773"/>
                    <a:pt x="2661" y="7814"/>
                  </a:cubicBezTo>
                  <a:lnTo>
                    <a:pt x="6543" y="3956"/>
                  </a:lnTo>
                  <a:lnTo>
                    <a:pt x="6543" y="312"/>
                  </a:lnTo>
                  <a:cubicBezTo>
                    <a:pt x="6521" y="136"/>
                    <a:pt x="6417" y="0"/>
                    <a:pt x="6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787;p31"/>
            <p:cNvSpPr/>
            <p:nvPr/>
          </p:nvSpPr>
          <p:spPr>
            <a:xfrm>
              <a:off x="7202508" y="4850713"/>
              <a:ext cx="110549" cy="150469"/>
            </a:xfrm>
            <a:custGeom>
              <a:avLst/>
              <a:gdLst/>
              <a:ahLst/>
              <a:cxnLst/>
              <a:rect l="l" t="t" r="r" b="b"/>
              <a:pathLst>
                <a:path w="3240" h="4410" extrusionOk="0">
                  <a:moveTo>
                    <a:pt x="3240" y="1"/>
                  </a:moveTo>
                  <a:lnTo>
                    <a:pt x="1" y="3239"/>
                  </a:lnTo>
                  <a:cubicBezTo>
                    <a:pt x="838" y="3986"/>
                    <a:pt x="1932" y="4410"/>
                    <a:pt x="3060" y="4410"/>
                  </a:cubicBezTo>
                  <a:cubicBezTo>
                    <a:pt x="3120" y="4410"/>
                    <a:pt x="3180" y="4409"/>
                    <a:pt x="3240" y="4406"/>
                  </a:cubicBezTo>
                  <a:lnTo>
                    <a:pt x="32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788;p31"/>
            <p:cNvSpPr/>
            <p:nvPr/>
          </p:nvSpPr>
          <p:spPr>
            <a:xfrm>
              <a:off x="7334143" y="4829593"/>
              <a:ext cx="135729" cy="169849"/>
            </a:xfrm>
            <a:custGeom>
              <a:avLst/>
              <a:gdLst/>
              <a:ahLst/>
              <a:cxnLst/>
              <a:rect l="l" t="t" r="r" b="b"/>
              <a:pathLst>
                <a:path w="3978" h="4978" extrusionOk="0">
                  <a:moveTo>
                    <a:pt x="1" y="1"/>
                  </a:moveTo>
                  <a:lnTo>
                    <a:pt x="1" y="4978"/>
                  </a:lnTo>
                  <a:cubicBezTo>
                    <a:pt x="2287" y="4597"/>
                    <a:pt x="3978" y="2620"/>
                    <a:pt x="3978" y="310"/>
                  </a:cubicBezTo>
                  <a:cubicBezTo>
                    <a:pt x="3978" y="120"/>
                    <a:pt x="3835" y="1"/>
                    <a:pt x="36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789;p31"/>
            <p:cNvSpPr/>
            <p:nvPr/>
          </p:nvSpPr>
          <p:spPr>
            <a:xfrm>
              <a:off x="7341478" y="4635382"/>
              <a:ext cx="171487" cy="172306"/>
            </a:xfrm>
            <a:custGeom>
              <a:avLst/>
              <a:gdLst/>
              <a:ahLst/>
              <a:cxnLst/>
              <a:rect l="l" t="t" r="r" b="b"/>
              <a:pathLst>
                <a:path w="5026" h="5050" extrusionOk="0">
                  <a:moveTo>
                    <a:pt x="310" y="1"/>
                  </a:moveTo>
                  <a:cubicBezTo>
                    <a:pt x="119" y="1"/>
                    <a:pt x="0" y="144"/>
                    <a:pt x="0" y="310"/>
                  </a:cubicBezTo>
                  <a:lnTo>
                    <a:pt x="0" y="4716"/>
                  </a:lnTo>
                  <a:cubicBezTo>
                    <a:pt x="0" y="4907"/>
                    <a:pt x="119" y="5050"/>
                    <a:pt x="310" y="5050"/>
                  </a:cubicBezTo>
                  <a:lnTo>
                    <a:pt x="4739" y="5050"/>
                  </a:lnTo>
                  <a:cubicBezTo>
                    <a:pt x="4906" y="5026"/>
                    <a:pt x="5025" y="4883"/>
                    <a:pt x="5025" y="4716"/>
                  </a:cubicBezTo>
                  <a:cubicBezTo>
                    <a:pt x="5025" y="3478"/>
                    <a:pt x="4525" y="2263"/>
                    <a:pt x="3644" y="1382"/>
                  </a:cubicBezTo>
                  <a:cubicBezTo>
                    <a:pt x="2763" y="501"/>
                    <a:pt x="1548" y="1"/>
                    <a:pt x="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4" name="Google Shape;9223;p62"/>
          <p:cNvGrpSpPr/>
          <p:nvPr/>
        </p:nvGrpSpPr>
        <p:grpSpPr>
          <a:xfrm>
            <a:off x="4019797" y="3756002"/>
            <a:ext cx="345997" cy="345997"/>
            <a:chOff x="1756921" y="1509739"/>
            <a:chExt cx="345997" cy="345997"/>
          </a:xfrm>
          <a:solidFill>
            <a:srgbClr val="FFFFFF"/>
          </a:solidFill>
        </p:grpSpPr>
        <p:sp>
          <p:nvSpPr>
            <p:cNvPr id="55" name="Google Shape;9224;p62"/>
            <p:cNvSpPr/>
            <p:nvPr/>
          </p:nvSpPr>
          <p:spPr>
            <a:xfrm>
              <a:off x="1756921" y="1509739"/>
              <a:ext cx="345997" cy="345997"/>
            </a:xfrm>
            <a:custGeom>
              <a:avLst/>
              <a:gdLst/>
              <a:ahLst/>
              <a:cxnLst/>
              <a:rect l="l" t="t" r="r" b="b"/>
              <a:pathLst>
                <a:path w="10871" h="10871" extrusionOk="0">
                  <a:moveTo>
                    <a:pt x="5442" y="0"/>
                  </a:moveTo>
                  <a:cubicBezTo>
                    <a:pt x="3977" y="0"/>
                    <a:pt x="2620" y="572"/>
                    <a:pt x="1596" y="1596"/>
                  </a:cubicBezTo>
                  <a:cubicBezTo>
                    <a:pt x="572" y="2620"/>
                    <a:pt x="1" y="3989"/>
                    <a:pt x="1" y="5441"/>
                  </a:cubicBezTo>
                  <a:cubicBezTo>
                    <a:pt x="1" y="6882"/>
                    <a:pt x="572" y="8251"/>
                    <a:pt x="1596" y="9275"/>
                  </a:cubicBezTo>
                  <a:cubicBezTo>
                    <a:pt x="2620" y="10299"/>
                    <a:pt x="3989" y="10871"/>
                    <a:pt x="5442" y="10871"/>
                  </a:cubicBezTo>
                  <a:cubicBezTo>
                    <a:pt x="6882" y="10871"/>
                    <a:pt x="8252" y="10299"/>
                    <a:pt x="9276" y="9275"/>
                  </a:cubicBezTo>
                  <a:cubicBezTo>
                    <a:pt x="10299" y="8251"/>
                    <a:pt x="10871" y="6882"/>
                    <a:pt x="10871" y="5441"/>
                  </a:cubicBezTo>
                  <a:cubicBezTo>
                    <a:pt x="10871" y="5346"/>
                    <a:pt x="10871" y="5263"/>
                    <a:pt x="10859" y="5156"/>
                  </a:cubicBezTo>
                  <a:cubicBezTo>
                    <a:pt x="10859" y="5060"/>
                    <a:pt x="10788" y="5001"/>
                    <a:pt x="10692" y="5001"/>
                  </a:cubicBezTo>
                  <a:cubicBezTo>
                    <a:pt x="10609" y="5001"/>
                    <a:pt x="10549" y="5084"/>
                    <a:pt x="10549" y="5168"/>
                  </a:cubicBezTo>
                  <a:lnTo>
                    <a:pt x="10549" y="5441"/>
                  </a:lnTo>
                  <a:cubicBezTo>
                    <a:pt x="10549" y="6811"/>
                    <a:pt x="10014" y="8085"/>
                    <a:pt x="9037" y="9049"/>
                  </a:cubicBezTo>
                  <a:cubicBezTo>
                    <a:pt x="8073" y="10025"/>
                    <a:pt x="6787" y="10561"/>
                    <a:pt x="5418" y="10561"/>
                  </a:cubicBezTo>
                  <a:cubicBezTo>
                    <a:pt x="4061" y="10561"/>
                    <a:pt x="2775" y="10025"/>
                    <a:pt x="1810" y="9049"/>
                  </a:cubicBezTo>
                  <a:cubicBezTo>
                    <a:pt x="834" y="8085"/>
                    <a:pt x="298" y="6811"/>
                    <a:pt x="298" y="5441"/>
                  </a:cubicBezTo>
                  <a:cubicBezTo>
                    <a:pt x="298" y="4072"/>
                    <a:pt x="834" y="2786"/>
                    <a:pt x="1810" y="1822"/>
                  </a:cubicBezTo>
                  <a:cubicBezTo>
                    <a:pt x="2775" y="858"/>
                    <a:pt x="4061" y="322"/>
                    <a:pt x="5418" y="322"/>
                  </a:cubicBezTo>
                  <a:cubicBezTo>
                    <a:pt x="6632" y="322"/>
                    <a:pt x="7799" y="750"/>
                    <a:pt x="8728" y="1524"/>
                  </a:cubicBezTo>
                  <a:cubicBezTo>
                    <a:pt x="9633" y="2298"/>
                    <a:pt x="10264" y="3358"/>
                    <a:pt x="10466" y="4513"/>
                  </a:cubicBezTo>
                  <a:cubicBezTo>
                    <a:pt x="10476" y="4594"/>
                    <a:pt x="10547" y="4649"/>
                    <a:pt x="10612" y="4649"/>
                  </a:cubicBezTo>
                  <a:cubicBezTo>
                    <a:pt x="10623" y="4649"/>
                    <a:pt x="10634" y="4647"/>
                    <a:pt x="10645" y="4644"/>
                  </a:cubicBezTo>
                  <a:cubicBezTo>
                    <a:pt x="10740" y="4632"/>
                    <a:pt x="10800" y="4548"/>
                    <a:pt x="10776" y="4465"/>
                  </a:cubicBezTo>
                  <a:cubicBezTo>
                    <a:pt x="10561" y="3239"/>
                    <a:pt x="9907" y="2108"/>
                    <a:pt x="8930" y="1286"/>
                  </a:cubicBezTo>
                  <a:cubicBezTo>
                    <a:pt x="7954" y="465"/>
                    <a:pt x="6716" y="0"/>
                    <a:pt x="5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9225;p62"/>
            <p:cNvSpPr/>
            <p:nvPr/>
          </p:nvSpPr>
          <p:spPr>
            <a:xfrm>
              <a:off x="1781937" y="1535488"/>
              <a:ext cx="295614" cy="295614"/>
            </a:xfrm>
            <a:custGeom>
              <a:avLst/>
              <a:gdLst/>
              <a:ahLst/>
              <a:cxnLst/>
              <a:rect l="l" t="t" r="r" b="b"/>
              <a:pathLst>
                <a:path w="9288" h="9288" extrusionOk="0">
                  <a:moveTo>
                    <a:pt x="4644" y="1"/>
                  </a:moveTo>
                  <a:cubicBezTo>
                    <a:pt x="3989" y="1"/>
                    <a:pt x="3346" y="132"/>
                    <a:pt x="2751" y="406"/>
                  </a:cubicBezTo>
                  <a:cubicBezTo>
                    <a:pt x="2167" y="656"/>
                    <a:pt x="1667" y="1025"/>
                    <a:pt x="1227" y="1489"/>
                  </a:cubicBezTo>
                  <a:cubicBezTo>
                    <a:pt x="1167" y="1549"/>
                    <a:pt x="1167" y="1656"/>
                    <a:pt x="1251" y="1715"/>
                  </a:cubicBezTo>
                  <a:cubicBezTo>
                    <a:pt x="1278" y="1743"/>
                    <a:pt x="1313" y="1757"/>
                    <a:pt x="1348" y="1757"/>
                  </a:cubicBezTo>
                  <a:cubicBezTo>
                    <a:pt x="1390" y="1757"/>
                    <a:pt x="1433" y="1737"/>
                    <a:pt x="1465" y="1692"/>
                  </a:cubicBezTo>
                  <a:cubicBezTo>
                    <a:pt x="1870" y="1263"/>
                    <a:pt x="2346" y="918"/>
                    <a:pt x="2882" y="680"/>
                  </a:cubicBezTo>
                  <a:cubicBezTo>
                    <a:pt x="3429" y="430"/>
                    <a:pt x="4025" y="310"/>
                    <a:pt x="4644" y="310"/>
                  </a:cubicBezTo>
                  <a:cubicBezTo>
                    <a:pt x="7025" y="310"/>
                    <a:pt x="8966" y="2239"/>
                    <a:pt x="8966" y="4644"/>
                  </a:cubicBezTo>
                  <a:cubicBezTo>
                    <a:pt x="8966" y="7037"/>
                    <a:pt x="7037" y="8978"/>
                    <a:pt x="4644" y="8978"/>
                  </a:cubicBezTo>
                  <a:cubicBezTo>
                    <a:pt x="2263" y="8978"/>
                    <a:pt x="310" y="7037"/>
                    <a:pt x="310" y="4644"/>
                  </a:cubicBezTo>
                  <a:cubicBezTo>
                    <a:pt x="310" y="3799"/>
                    <a:pt x="560" y="2966"/>
                    <a:pt x="1024" y="2263"/>
                  </a:cubicBezTo>
                  <a:cubicBezTo>
                    <a:pt x="1084" y="2192"/>
                    <a:pt x="1072" y="2084"/>
                    <a:pt x="989" y="2037"/>
                  </a:cubicBezTo>
                  <a:cubicBezTo>
                    <a:pt x="963" y="2020"/>
                    <a:pt x="933" y="2012"/>
                    <a:pt x="904" y="2012"/>
                  </a:cubicBezTo>
                  <a:cubicBezTo>
                    <a:pt x="850" y="2012"/>
                    <a:pt x="797" y="2038"/>
                    <a:pt x="774" y="2084"/>
                  </a:cubicBezTo>
                  <a:cubicBezTo>
                    <a:pt x="262" y="2846"/>
                    <a:pt x="0" y="3716"/>
                    <a:pt x="0" y="4644"/>
                  </a:cubicBezTo>
                  <a:cubicBezTo>
                    <a:pt x="0" y="5883"/>
                    <a:pt x="477" y="7049"/>
                    <a:pt x="1346" y="7930"/>
                  </a:cubicBezTo>
                  <a:cubicBezTo>
                    <a:pt x="2227" y="8811"/>
                    <a:pt x="3394" y="9288"/>
                    <a:pt x="4644" y="9288"/>
                  </a:cubicBezTo>
                  <a:cubicBezTo>
                    <a:pt x="5894" y="9288"/>
                    <a:pt x="7049" y="8811"/>
                    <a:pt x="7930" y="7930"/>
                  </a:cubicBezTo>
                  <a:cubicBezTo>
                    <a:pt x="8811" y="7049"/>
                    <a:pt x="9287" y="5894"/>
                    <a:pt x="9287" y="4644"/>
                  </a:cubicBezTo>
                  <a:cubicBezTo>
                    <a:pt x="9287" y="3394"/>
                    <a:pt x="8811" y="2227"/>
                    <a:pt x="7930" y="1346"/>
                  </a:cubicBezTo>
                  <a:cubicBezTo>
                    <a:pt x="7049" y="477"/>
                    <a:pt x="5894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9226;p62"/>
            <p:cNvSpPr/>
            <p:nvPr/>
          </p:nvSpPr>
          <p:spPr>
            <a:xfrm>
              <a:off x="1806954" y="1677980"/>
              <a:ext cx="17441" cy="10630"/>
            </a:xfrm>
            <a:custGeom>
              <a:avLst/>
              <a:gdLst/>
              <a:ahLst/>
              <a:cxnLst/>
              <a:rect l="l" t="t" r="r" b="b"/>
              <a:pathLst>
                <a:path w="548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381" y="334"/>
                  </a:lnTo>
                  <a:cubicBezTo>
                    <a:pt x="476" y="334"/>
                    <a:pt x="548" y="251"/>
                    <a:pt x="548" y="167"/>
                  </a:cubicBezTo>
                  <a:cubicBezTo>
                    <a:pt x="548" y="72"/>
                    <a:pt x="476" y="1"/>
                    <a:pt x="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9227;p62"/>
            <p:cNvSpPr/>
            <p:nvPr/>
          </p:nvSpPr>
          <p:spPr>
            <a:xfrm>
              <a:off x="1924429" y="1560122"/>
              <a:ext cx="128106" cy="128488"/>
            </a:xfrm>
            <a:custGeom>
              <a:avLst/>
              <a:gdLst/>
              <a:ahLst/>
              <a:cxnLst/>
              <a:rect l="l" t="t" r="r" b="b"/>
              <a:pathLst>
                <a:path w="4025" h="4037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870"/>
                  </a:lnTo>
                  <a:cubicBezTo>
                    <a:pt x="0" y="3954"/>
                    <a:pt x="72" y="4037"/>
                    <a:pt x="155" y="4037"/>
                  </a:cubicBezTo>
                  <a:lnTo>
                    <a:pt x="3870" y="4037"/>
                  </a:lnTo>
                  <a:cubicBezTo>
                    <a:pt x="3953" y="4037"/>
                    <a:pt x="4024" y="3954"/>
                    <a:pt x="4024" y="3870"/>
                  </a:cubicBezTo>
                  <a:cubicBezTo>
                    <a:pt x="4024" y="3775"/>
                    <a:pt x="3953" y="3704"/>
                    <a:pt x="3870" y="3704"/>
                  </a:cubicBezTo>
                  <a:lnTo>
                    <a:pt x="322" y="3704"/>
                  </a:ln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9228;p62"/>
            <p:cNvSpPr/>
            <p:nvPr/>
          </p:nvSpPr>
          <p:spPr>
            <a:xfrm>
              <a:off x="1924811" y="1788644"/>
              <a:ext cx="10630" cy="17823"/>
            </a:xfrm>
            <a:custGeom>
              <a:avLst/>
              <a:gdLst/>
              <a:ahLst/>
              <a:cxnLst/>
              <a:rect l="l" t="t" r="r" b="b"/>
              <a:pathLst>
                <a:path w="334" h="560" extrusionOk="0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lnTo>
                    <a:pt x="0" y="393"/>
                  </a:lnTo>
                  <a:cubicBezTo>
                    <a:pt x="0" y="488"/>
                    <a:pt x="71" y="560"/>
                    <a:pt x="167" y="560"/>
                  </a:cubicBezTo>
                  <a:cubicBezTo>
                    <a:pt x="250" y="560"/>
                    <a:pt x="333" y="488"/>
                    <a:pt x="333" y="393"/>
                  </a:cubicBezTo>
                  <a:lnTo>
                    <a:pt x="333" y="167"/>
                  </a:lnTo>
                  <a:cubicBezTo>
                    <a:pt x="333" y="84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9229;p62"/>
            <p:cNvSpPr/>
            <p:nvPr/>
          </p:nvSpPr>
          <p:spPr>
            <a:xfrm>
              <a:off x="1841423" y="1594719"/>
              <a:ext cx="16328" cy="15086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12"/>
                    <a:pt x="60" y="259"/>
                  </a:cubicBezTo>
                  <a:lnTo>
                    <a:pt x="215" y="426"/>
                  </a:lnTo>
                  <a:cubicBezTo>
                    <a:pt x="239" y="462"/>
                    <a:pt x="286" y="474"/>
                    <a:pt x="334" y="474"/>
                  </a:cubicBezTo>
                  <a:cubicBezTo>
                    <a:pt x="370" y="474"/>
                    <a:pt x="405" y="462"/>
                    <a:pt x="453" y="426"/>
                  </a:cubicBezTo>
                  <a:cubicBezTo>
                    <a:pt x="513" y="366"/>
                    <a:pt x="513" y="259"/>
                    <a:pt x="453" y="212"/>
                  </a:cubicBezTo>
                  <a:lnTo>
                    <a:pt x="286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9230;p62"/>
            <p:cNvSpPr/>
            <p:nvPr/>
          </p:nvSpPr>
          <p:spPr>
            <a:xfrm>
              <a:off x="2002470" y="1756243"/>
              <a:ext cx="16709" cy="15755"/>
            </a:xfrm>
            <a:custGeom>
              <a:avLst/>
              <a:gdLst/>
              <a:ahLst/>
              <a:cxnLst/>
              <a:rect l="l" t="t" r="r" b="b"/>
              <a:pathLst>
                <a:path w="525" h="495" extrusionOk="0">
                  <a:moveTo>
                    <a:pt x="175" y="0"/>
                  </a:moveTo>
                  <a:cubicBezTo>
                    <a:pt x="132" y="0"/>
                    <a:pt x="90" y="18"/>
                    <a:pt x="60" y="54"/>
                  </a:cubicBezTo>
                  <a:cubicBezTo>
                    <a:pt x="1" y="113"/>
                    <a:pt x="1" y="221"/>
                    <a:pt x="60" y="280"/>
                  </a:cubicBezTo>
                  <a:lnTo>
                    <a:pt x="227" y="447"/>
                  </a:lnTo>
                  <a:cubicBezTo>
                    <a:pt x="251" y="471"/>
                    <a:pt x="298" y="494"/>
                    <a:pt x="346" y="494"/>
                  </a:cubicBezTo>
                  <a:cubicBezTo>
                    <a:pt x="394" y="494"/>
                    <a:pt x="418" y="471"/>
                    <a:pt x="465" y="447"/>
                  </a:cubicBezTo>
                  <a:cubicBezTo>
                    <a:pt x="525" y="387"/>
                    <a:pt x="525" y="280"/>
                    <a:pt x="465" y="221"/>
                  </a:cubicBezTo>
                  <a:lnTo>
                    <a:pt x="298" y="54"/>
                  </a:lnTo>
                  <a:cubicBezTo>
                    <a:pt x="263" y="18"/>
                    <a:pt x="218" y="0"/>
                    <a:pt x="1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9231;p62"/>
            <p:cNvSpPr/>
            <p:nvPr/>
          </p:nvSpPr>
          <p:spPr>
            <a:xfrm>
              <a:off x="2002470" y="1594719"/>
              <a:ext cx="16328" cy="15086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340" y="0"/>
                  </a:moveTo>
                  <a:cubicBezTo>
                    <a:pt x="298" y="0"/>
                    <a:pt x="257" y="15"/>
                    <a:pt x="227" y="45"/>
                  </a:cubicBezTo>
                  <a:lnTo>
                    <a:pt x="60" y="212"/>
                  </a:lnTo>
                  <a:cubicBezTo>
                    <a:pt x="1" y="259"/>
                    <a:pt x="1" y="366"/>
                    <a:pt x="60" y="426"/>
                  </a:cubicBezTo>
                  <a:cubicBezTo>
                    <a:pt x="96" y="462"/>
                    <a:pt x="132" y="474"/>
                    <a:pt x="179" y="474"/>
                  </a:cubicBezTo>
                  <a:cubicBezTo>
                    <a:pt x="227" y="474"/>
                    <a:pt x="251" y="462"/>
                    <a:pt x="287" y="426"/>
                  </a:cubicBezTo>
                  <a:lnTo>
                    <a:pt x="453" y="259"/>
                  </a:lnTo>
                  <a:cubicBezTo>
                    <a:pt x="513" y="212"/>
                    <a:pt x="513" y="104"/>
                    <a:pt x="453" y="45"/>
                  </a:cubicBezTo>
                  <a:cubicBezTo>
                    <a:pt x="423" y="15"/>
                    <a:pt x="382" y="0"/>
                    <a:pt x="3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9232;p62"/>
            <p:cNvSpPr/>
            <p:nvPr/>
          </p:nvSpPr>
          <p:spPr>
            <a:xfrm>
              <a:off x="1841041" y="1756530"/>
              <a:ext cx="16709" cy="15468"/>
            </a:xfrm>
            <a:custGeom>
              <a:avLst/>
              <a:gdLst/>
              <a:ahLst/>
              <a:cxnLst/>
              <a:rect l="l" t="t" r="r" b="b"/>
              <a:pathLst>
                <a:path w="525" h="486" extrusionOk="0">
                  <a:moveTo>
                    <a:pt x="352" y="0"/>
                  </a:moveTo>
                  <a:cubicBezTo>
                    <a:pt x="310" y="0"/>
                    <a:pt x="269" y="15"/>
                    <a:pt x="239" y="45"/>
                  </a:cubicBezTo>
                  <a:lnTo>
                    <a:pt x="72" y="212"/>
                  </a:lnTo>
                  <a:cubicBezTo>
                    <a:pt x="1" y="271"/>
                    <a:pt x="1" y="354"/>
                    <a:pt x="60" y="438"/>
                  </a:cubicBezTo>
                  <a:cubicBezTo>
                    <a:pt x="84" y="462"/>
                    <a:pt x="132" y="485"/>
                    <a:pt x="179" y="485"/>
                  </a:cubicBezTo>
                  <a:cubicBezTo>
                    <a:pt x="227" y="485"/>
                    <a:pt x="251" y="462"/>
                    <a:pt x="298" y="438"/>
                  </a:cubicBezTo>
                  <a:lnTo>
                    <a:pt x="465" y="271"/>
                  </a:lnTo>
                  <a:cubicBezTo>
                    <a:pt x="525" y="212"/>
                    <a:pt x="525" y="104"/>
                    <a:pt x="465" y="45"/>
                  </a:cubicBezTo>
                  <a:cubicBezTo>
                    <a:pt x="435" y="15"/>
                    <a:pt x="394" y="0"/>
                    <a:pt x="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9233;p62"/>
            <p:cNvSpPr/>
            <p:nvPr/>
          </p:nvSpPr>
          <p:spPr>
            <a:xfrm>
              <a:off x="1816025" y="1632084"/>
              <a:ext cx="17855" cy="13336"/>
            </a:xfrm>
            <a:custGeom>
              <a:avLst/>
              <a:gdLst/>
              <a:ahLst/>
              <a:cxnLst/>
              <a:rect l="l" t="t" r="r" b="b"/>
              <a:pathLst>
                <a:path w="561" h="419" extrusionOk="0">
                  <a:moveTo>
                    <a:pt x="173" y="0"/>
                  </a:moveTo>
                  <a:cubicBezTo>
                    <a:pt x="110" y="0"/>
                    <a:pt x="51" y="36"/>
                    <a:pt x="25" y="97"/>
                  </a:cubicBezTo>
                  <a:cubicBezTo>
                    <a:pt x="1" y="181"/>
                    <a:pt x="25" y="276"/>
                    <a:pt x="120" y="312"/>
                  </a:cubicBezTo>
                  <a:lnTo>
                    <a:pt x="322" y="395"/>
                  </a:lnTo>
                  <a:cubicBezTo>
                    <a:pt x="334" y="419"/>
                    <a:pt x="370" y="419"/>
                    <a:pt x="382" y="419"/>
                  </a:cubicBezTo>
                  <a:cubicBezTo>
                    <a:pt x="441" y="419"/>
                    <a:pt x="501" y="383"/>
                    <a:pt x="537" y="312"/>
                  </a:cubicBezTo>
                  <a:cubicBezTo>
                    <a:pt x="561" y="228"/>
                    <a:pt x="513" y="133"/>
                    <a:pt x="441" y="97"/>
                  </a:cubicBezTo>
                  <a:lnTo>
                    <a:pt x="239" y="14"/>
                  </a:lnTo>
                  <a:cubicBezTo>
                    <a:pt x="217" y="5"/>
                    <a:pt x="19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9234;p62"/>
            <p:cNvSpPr/>
            <p:nvPr/>
          </p:nvSpPr>
          <p:spPr>
            <a:xfrm>
              <a:off x="2026341" y="1721297"/>
              <a:ext cx="17855" cy="13177"/>
            </a:xfrm>
            <a:custGeom>
              <a:avLst/>
              <a:gdLst/>
              <a:ahLst/>
              <a:cxnLst/>
              <a:rect l="l" t="t" r="r" b="b"/>
              <a:pathLst>
                <a:path w="561" h="414" extrusionOk="0">
                  <a:moveTo>
                    <a:pt x="179" y="0"/>
                  </a:moveTo>
                  <a:cubicBezTo>
                    <a:pt x="114" y="0"/>
                    <a:pt x="52" y="31"/>
                    <a:pt x="25" y="104"/>
                  </a:cubicBezTo>
                  <a:cubicBezTo>
                    <a:pt x="1" y="176"/>
                    <a:pt x="25" y="283"/>
                    <a:pt x="120" y="307"/>
                  </a:cubicBezTo>
                  <a:lnTo>
                    <a:pt x="322" y="402"/>
                  </a:lnTo>
                  <a:cubicBezTo>
                    <a:pt x="334" y="414"/>
                    <a:pt x="370" y="414"/>
                    <a:pt x="382" y="414"/>
                  </a:cubicBezTo>
                  <a:cubicBezTo>
                    <a:pt x="441" y="414"/>
                    <a:pt x="501" y="378"/>
                    <a:pt x="537" y="307"/>
                  </a:cubicBezTo>
                  <a:cubicBezTo>
                    <a:pt x="560" y="235"/>
                    <a:pt x="537" y="128"/>
                    <a:pt x="441" y="104"/>
                  </a:cubicBezTo>
                  <a:lnTo>
                    <a:pt x="239" y="9"/>
                  </a:lnTo>
                  <a:cubicBezTo>
                    <a:pt x="219" y="3"/>
                    <a:pt x="199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9235;p62"/>
            <p:cNvSpPr/>
            <p:nvPr/>
          </p:nvSpPr>
          <p:spPr>
            <a:xfrm>
              <a:off x="1967619" y="1569702"/>
              <a:ext cx="14036" cy="16996"/>
            </a:xfrm>
            <a:custGeom>
              <a:avLst/>
              <a:gdLst/>
              <a:ahLst/>
              <a:cxnLst/>
              <a:rect l="l" t="t" r="r" b="b"/>
              <a:pathLst>
                <a:path w="441" h="534" extrusionOk="0">
                  <a:moveTo>
                    <a:pt x="267" y="1"/>
                  </a:moveTo>
                  <a:cubicBezTo>
                    <a:pt x="204" y="1"/>
                    <a:pt x="138" y="32"/>
                    <a:pt x="119" y="105"/>
                  </a:cubicBezTo>
                  <a:lnTo>
                    <a:pt x="24" y="307"/>
                  </a:lnTo>
                  <a:cubicBezTo>
                    <a:pt x="0" y="378"/>
                    <a:pt x="24" y="486"/>
                    <a:pt x="119" y="521"/>
                  </a:cubicBezTo>
                  <a:cubicBezTo>
                    <a:pt x="131" y="521"/>
                    <a:pt x="155" y="533"/>
                    <a:pt x="179" y="533"/>
                  </a:cubicBezTo>
                  <a:cubicBezTo>
                    <a:pt x="239" y="533"/>
                    <a:pt x="298" y="498"/>
                    <a:pt x="322" y="426"/>
                  </a:cubicBezTo>
                  <a:lnTo>
                    <a:pt x="417" y="224"/>
                  </a:lnTo>
                  <a:cubicBezTo>
                    <a:pt x="441" y="140"/>
                    <a:pt x="417" y="45"/>
                    <a:pt x="322" y="9"/>
                  </a:cubicBezTo>
                  <a:cubicBezTo>
                    <a:pt x="305" y="4"/>
                    <a:pt x="286" y="1"/>
                    <a:pt x="2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9236;p62"/>
            <p:cNvSpPr/>
            <p:nvPr/>
          </p:nvSpPr>
          <p:spPr>
            <a:xfrm>
              <a:off x="1877802" y="1780019"/>
              <a:ext cx="14450" cy="16996"/>
            </a:xfrm>
            <a:custGeom>
              <a:avLst/>
              <a:gdLst/>
              <a:ahLst/>
              <a:cxnLst/>
              <a:rect l="l" t="t" r="r" b="b"/>
              <a:pathLst>
                <a:path w="454" h="534" extrusionOk="0">
                  <a:moveTo>
                    <a:pt x="279" y="1"/>
                  </a:moveTo>
                  <a:cubicBezTo>
                    <a:pt x="216" y="1"/>
                    <a:pt x="147" y="32"/>
                    <a:pt x="120" y="105"/>
                  </a:cubicBezTo>
                  <a:lnTo>
                    <a:pt x="36" y="307"/>
                  </a:lnTo>
                  <a:cubicBezTo>
                    <a:pt x="1" y="378"/>
                    <a:pt x="48" y="486"/>
                    <a:pt x="120" y="509"/>
                  </a:cubicBezTo>
                  <a:cubicBezTo>
                    <a:pt x="144" y="533"/>
                    <a:pt x="167" y="533"/>
                    <a:pt x="179" y="533"/>
                  </a:cubicBezTo>
                  <a:cubicBezTo>
                    <a:pt x="239" y="533"/>
                    <a:pt x="298" y="497"/>
                    <a:pt x="334" y="426"/>
                  </a:cubicBezTo>
                  <a:lnTo>
                    <a:pt x="417" y="224"/>
                  </a:lnTo>
                  <a:cubicBezTo>
                    <a:pt x="453" y="140"/>
                    <a:pt x="417" y="45"/>
                    <a:pt x="334" y="9"/>
                  </a:cubicBezTo>
                  <a:cubicBezTo>
                    <a:pt x="317" y="4"/>
                    <a:pt x="298" y="1"/>
                    <a:pt x="2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9237;p62"/>
            <p:cNvSpPr/>
            <p:nvPr/>
          </p:nvSpPr>
          <p:spPr>
            <a:xfrm>
              <a:off x="1879711" y="1568652"/>
              <a:ext cx="14418" cy="16900"/>
            </a:xfrm>
            <a:custGeom>
              <a:avLst/>
              <a:gdLst/>
              <a:ahLst/>
              <a:cxnLst/>
              <a:rect l="l" t="t" r="r" b="b"/>
              <a:pathLst>
                <a:path w="453" h="531" extrusionOk="0">
                  <a:moveTo>
                    <a:pt x="169" y="0"/>
                  </a:moveTo>
                  <a:cubicBezTo>
                    <a:pt x="153" y="0"/>
                    <a:pt x="136" y="2"/>
                    <a:pt x="119" y="7"/>
                  </a:cubicBezTo>
                  <a:cubicBezTo>
                    <a:pt x="48" y="42"/>
                    <a:pt x="0" y="138"/>
                    <a:pt x="36" y="221"/>
                  </a:cubicBezTo>
                  <a:lnTo>
                    <a:pt x="119" y="423"/>
                  </a:lnTo>
                  <a:cubicBezTo>
                    <a:pt x="155" y="495"/>
                    <a:pt x="214" y="531"/>
                    <a:pt x="274" y="531"/>
                  </a:cubicBezTo>
                  <a:cubicBezTo>
                    <a:pt x="286" y="531"/>
                    <a:pt x="322" y="531"/>
                    <a:pt x="334" y="519"/>
                  </a:cubicBezTo>
                  <a:cubicBezTo>
                    <a:pt x="405" y="483"/>
                    <a:pt x="453" y="400"/>
                    <a:pt x="417" y="304"/>
                  </a:cubicBezTo>
                  <a:lnTo>
                    <a:pt x="334" y="102"/>
                  </a:lnTo>
                  <a:cubicBezTo>
                    <a:pt x="304" y="43"/>
                    <a:pt x="243" y="0"/>
                    <a:pt x="1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9238;p62"/>
            <p:cNvSpPr/>
            <p:nvPr/>
          </p:nvSpPr>
          <p:spPr>
            <a:xfrm>
              <a:off x="1965709" y="1780846"/>
              <a:ext cx="14068" cy="16900"/>
            </a:xfrm>
            <a:custGeom>
              <a:avLst/>
              <a:gdLst/>
              <a:ahLst/>
              <a:cxnLst/>
              <a:rect l="l" t="t" r="r" b="b"/>
              <a:pathLst>
                <a:path w="442" h="531" extrusionOk="0">
                  <a:moveTo>
                    <a:pt x="189" y="0"/>
                  </a:moveTo>
                  <a:cubicBezTo>
                    <a:pt x="166" y="0"/>
                    <a:pt x="143" y="6"/>
                    <a:pt x="120" y="19"/>
                  </a:cubicBezTo>
                  <a:cubicBezTo>
                    <a:pt x="37" y="43"/>
                    <a:pt x="1" y="138"/>
                    <a:pt x="25" y="221"/>
                  </a:cubicBezTo>
                  <a:lnTo>
                    <a:pt x="120" y="424"/>
                  </a:lnTo>
                  <a:cubicBezTo>
                    <a:pt x="144" y="483"/>
                    <a:pt x="203" y="531"/>
                    <a:pt x="263" y="531"/>
                  </a:cubicBezTo>
                  <a:cubicBezTo>
                    <a:pt x="275" y="531"/>
                    <a:pt x="310" y="531"/>
                    <a:pt x="322" y="519"/>
                  </a:cubicBezTo>
                  <a:cubicBezTo>
                    <a:pt x="394" y="483"/>
                    <a:pt x="441" y="400"/>
                    <a:pt x="418" y="305"/>
                  </a:cubicBezTo>
                  <a:lnTo>
                    <a:pt x="322" y="102"/>
                  </a:lnTo>
                  <a:cubicBezTo>
                    <a:pt x="305" y="42"/>
                    <a:pt x="250" y="0"/>
                    <a:pt x="1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9239;p62"/>
            <p:cNvSpPr/>
            <p:nvPr/>
          </p:nvSpPr>
          <p:spPr>
            <a:xfrm>
              <a:off x="2026723" y="1633644"/>
              <a:ext cx="17855" cy="13304"/>
            </a:xfrm>
            <a:custGeom>
              <a:avLst/>
              <a:gdLst/>
              <a:ahLst/>
              <a:cxnLst/>
              <a:rect l="l" t="t" r="r" b="b"/>
              <a:pathLst>
                <a:path w="561" h="418" extrusionOk="0">
                  <a:moveTo>
                    <a:pt x="387" y="0"/>
                  </a:moveTo>
                  <a:cubicBezTo>
                    <a:pt x="366" y="0"/>
                    <a:pt x="345" y="4"/>
                    <a:pt x="322" y="13"/>
                  </a:cubicBezTo>
                  <a:lnTo>
                    <a:pt x="120" y="96"/>
                  </a:lnTo>
                  <a:cubicBezTo>
                    <a:pt x="48" y="132"/>
                    <a:pt x="1" y="215"/>
                    <a:pt x="25" y="310"/>
                  </a:cubicBezTo>
                  <a:cubicBezTo>
                    <a:pt x="60" y="382"/>
                    <a:pt x="120" y="417"/>
                    <a:pt x="179" y="417"/>
                  </a:cubicBezTo>
                  <a:cubicBezTo>
                    <a:pt x="191" y="417"/>
                    <a:pt x="227" y="417"/>
                    <a:pt x="239" y="394"/>
                  </a:cubicBezTo>
                  <a:lnTo>
                    <a:pt x="441" y="310"/>
                  </a:lnTo>
                  <a:cubicBezTo>
                    <a:pt x="513" y="274"/>
                    <a:pt x="560" y="191"/>
                    <a:pt x="537" y="96"/>
                  </a:cubicBezTo>
                  <a:cubicBezTo>
                    <a:pt x="509" y="41"/>
                    <a:pt x="454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9240;p62"/>
            <p:cNvSpPr/>
            <p:nvPr/>
          </p:nvSpPr>
          <p:spPr>
            <a:xfrm>
              <a:off x="1814911" y="1719419"/>
              <a:ext cx="18205" cy="13177"/>
            </a:xfrm>
            <a:custGeom>
              <a:avLst/>
              <a:gdLst/>
              <a:ahLst/>
              <a:cxnLst/>
              <a:rect l="l" t="t" r="r" b="b"/>
              <a:pathLst>
                <a:path w="572" h="414" extrusionOk="0">
                  <a:moveTo>
                    <a:pt x="382" y="1"/>
                  </a:moveTo>
                  <a:cubicBezTo>
                    <a:pt x="365" y="1"/>
                    <a:pt x="348" y="3"/>
                    <a:pt x="334" y="8"/>
                  </a:cubicBezTo>
                  <a:lnTo>
                    <a:pt x="119" y="104"/>
                  </a:lnTo>
                  <a:cubicBezTo>
                    <a:pt x="48" y="127"/>
                    <a:pt x="0" y="223"/>
                    <a:pt x="36" y="306"/>
                  </a:cubicBezTo>
                  <a:cubicBezTo>
                    <a:pt x="60" y="366"/>
                    <a:pt x="119" y="413"/>
                    <a:pt x="179" y="413"/>
                  </a:cubicBezTo>
                  <a:cubicBezTo>
                    <a:pt x="191" y="413"/>
                    <a:pt x="226" y="413"/>
                    <a:pt x="238" y="389"/>
                  </a:cubicBezTo>
                  <a:lnTo>
                    <a:pt x="453" y="306"/>
                  </a:lnTo>
                  <a:cubicBezTo>
                    <a:pt x="524" y="270"/>
                    <a:pt x="572" y="187"/>
                    <a:pt x="536" y="92"/>
                  </a:cubicBezTo>
                  <a:cubicBezTo>
                    <a:pt x="517" y="35"/>
                    <a:pt x="446" y="1"/>
                    <a:pt x="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2" name="Google Shape;1220;p41"/>
          <p:cNvSpPr txBox="1"/>
          <p:nvPr/>
        </p:nvSpPr>
        <p:spPr>
          <a:xfrm>
            <a:off x="457200" y="4275641"/>
            <a:ext cx="2826335" cy="6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en-US" b="1" kern="0" dirty="0" err="1" smtClean="0">
                <a:solidFill>
                  <a:sysClr val="windowText" lastClr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Neizvršenje</a:t>
            </a:r>
            <a:r>
              <a:rPr lang="en-US" b="1" kern="0" dirty="0" smtClean="0">
                <a:solidFill>
                  <a:sysClr val="windowText" lastClr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n-US" b="1" kern="0" dirty="0" err="1" smtClean="0">
                <a:solidFill>
                  <a:sysClr val="windowText" lastClr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ili</a:t>
            </a:r>
            <a:r>
              <a:rPr lang="en-US" b="1" kern="0" dirty="0" smtClean="0">
                <a:solidFill>
                  <a:sysClr val="windowText" lastClr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n-US" b="1" kern="0" dirty="0" err="1" smtClean="0">
                <a:solidFill>
                  <a:sysClr val="windowText" lastClr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neuredno</a:t>
            </a:r>
            <a:r>
              <a:rPr lang="en-US" b="1" kern="0" dirty="0" smtClean="0">
                <a:solidFill>
                  <a:sysClr val="windowText" lastClr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n-US" b="1" kern="0" dirty="0" err="1" smtClean="0">
                <a:solidFill>
                  <a:sysClr val="windowText" lastClr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izvršenje</a:t>
            </a:r>
            <a:r>
              <a:rPr lang="en-US" b="1" kern="0" dirty="0" smtClean="0">
                <a:solidFill>
                  <a:sysClr val="windowText" lastClr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n-US" b="1" kern="0" dirty="0" err="1" smtClean="0">
                <a:solidFill>
                  <a:sysClr val="windowText" lastClr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pojedinih</a:t>
            </a:r>
            <a:r>
              <a:rPr lang="en-US" b="1" kern="0" dirty="0" smtClean="0">
                <a:solidFill>
                  <a:sysClr val="windowText" lastClr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n-US" b="1" kern="0" dirty="0" err="1" smtClean="0">
                <a:solidFill>
                  <a:sysClr val="windowText" lastClr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ugovornih</a:t>
            </a:r>
            <a:r>
              <a:rPr lang="en-US" b="1" kern="0" dirty="0" smtClean="0">
                <a:solidFill>
                  <a:sysClr val="windowText" lastClr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n-US" b="1" kern="0" dirty="0" err="1" smtClean="0">
                <a:solidFill>
                  <a:sysClr val="windowText" lastClr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obaveza</a:t>
            </a:r>
            <a:endParaRPr b="1" kern="0" dirty="0" smtClean="0">
              <a:solidFill>
                <a:sysClr val="windowText" lastClr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69809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08;p36"/>
          <p:cNvSpPr txBox="1"/>
          <p:nvPr/>
        </p:nvSpPr>
        <p:spPr>
          <a:xfrm>
            <a:off x="608201" y="1754834"/>
            <a:ext cx="7339108" cy="880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Visina garancije</a:t>
            </a:r>
          </a:p>
        </p:txBody>
      </p:sp>
      <p:sp>
        <p:nvSpPr>
          <p:cNvPr id="3" name="Google Shape;1009;p36"/>
          <p:cNvSpPr txBox="1"/>
          <p:nvPr/>
        </p:nvSpPr>
        <p:spPr>
          <a:xfrm>
            <a:off x="608201" y="2596508"/>
            <a:ext cx="7339108" cy="3706707"/>
          </a:xfrm>
          <a:prstGeom prst="rect">
            <a:avLst/>
          </a:prstGeom>
          <a:solidFill>
            <a:srgbClr val="001B5C">
              <a:lumMod val="50000"/>
              <a:lumOff val="50000"/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Za slučaj neispunjenja obaveze: u jednom ukupnom iznosu ili u određenom procentu od vrijednosti neizvršene obaveze.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Za slučaj zakašnjenja sa ispunjenjem obaveze: u određenom iznosu ili procentu od vrijednosti neizvršene obaveze za svaki dan, nedjelju ili mjesec dana zakašnjenja; limitiranje određenim procentom ili iznosom.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Npr: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7% vrijednosti obaveze;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za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svaki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dan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zakašnjenja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- 0,05 %</a:t>
            </a:r>
            <a:r>
              <a:rPr kumimoji="0" lang="e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vrijednosti obaveze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za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svaki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dan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prekoračenja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roka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isporuke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dostavljanja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/period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čekanja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na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otkanjanje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mana u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toku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prvih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30 dana - 0,05%,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za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svaki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dan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poslije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toga - 0,15%;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U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slučaju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materijalnih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nedostataka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robe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kao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kod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zakašnjenja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za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svaki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dan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od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izjavljene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reklamacije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do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otklanjanja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mane;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Garancija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za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povrat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avansnog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plaćanja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- u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visini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avansa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erpetua" panose="02020502060401020303" pitchFamily="18" charset="0"/>
              <a:ea typeface="Roboto"/>
              <a:cs typeface="Roboto"/>
              <a:sym typeface="Roboto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Google Shape;1011;p36"/>
          <p:cNvSpPr/>
          <p:nvPr/>
        </p:nvSpPr>
        <p:spPr>
          <a:xfrm rot="2700000">
            <a:off x="6781273" y="1532129"/>
            <a:ext cx="748826" cy="748826"/>
          </a:xfrm>
          <a:prstGeom prst="roundRect">
            <a:avLst>
              <a:gd name="adj" fmla="val 16667"/>
            </a:avLst>
          </a:prstGeom>
          <a:solidFill>
            <a:srgbClr val="001B5C">
              <a:lumMod val="90000"/>
              <a:lumOff val="10000"/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1013;p36"/>
          <p:cNvSpPr/>
          <p:nvPr/>
        </p:nvSpPr>
        <p:spPr>
          <a:xfrm rot="2700000">
            <a:off x="7666191" y="1791146"/>
            <a:ext cx="748826" cy="748826"/>
          </a:xfrm>
          <a:prstGeom prst="roundRect">
            <a:avLst>
              <a:gd name="adj" fmla="val 16667"/>
            </a:avLst>
          </a:prstGeom>
          <a:solidFill>
            <a:srgbClr val="000000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oogle Shape;1040;p36"/>
          <p:cNvGrpSpPr/>
          <p:nvPr/>
        </p:nvGrpSpPr>
        <p:grpSpPr>
          <a:xfrm>
            <a:off x="6962375" y="1726007"/>
            <a:ext cx="361055" cy="361055"/>
            <a:chOff x="2419414" y="4045708"/>
            <a:chExt cx="361055" cy="361055"/>
          </a:xfrm>
        </p:grpSpPr>
        <p:sp>
          <p:nvSpPr>
            <p:cNvPr id="7" name="Google Shape;1041;p36"/>
            <p:cNvSpPr/>
            <p:nvPr/>
          </p:nvSpPr>
          <p:spPr>
            <a:xfrm>
              <a:off x="2658167" y="4203291"/>
              <a:ext cx="76653" cy="72273"/>
            </a:xfrm>
            <a:custGeom>
              <a:avLst/>
              <a:gdLst/>
              <a:ahLst/>
              <a:cxnLst/>
              <a:rect l="l" t="t" r="r" b="b"/>
              <a:pathLst>
                <a:path w="2240" h="2112" extrusionOk="0">
                  <a:moveTo>
                    <a:pt x="1150" y="0"/>
                  </a:moveTo>
                  <a:cubicBezTo>
                    <a:pt x="576" y="0"/>
                    <a:pt x="1" y="402"/>
                    <a:pt x="1" y="1135"/>
                  </a:cubicBezTo>
                  <a:lnTo>
                    <a:pt x="1" y="2111"/>
                  </a:lnTo>
                  <a:lnTo>
                    <a:pt x="835" y="1373"/>
                  </a:lnTo>
                  <a:cubicBezTo>
                    <a:pt x="1216" y="1040"/>
                    <a:pt x="1716" y="849"/>
                    <a:pt x="2240" y="849"/>
                  </a:cubicBezTo>
                  <a:cubicBezTo>
                    <a:pt x="2089" y="270"/>
                    <a:pt x="1620" y="0"/>
                    <a:pt x="1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042;p36"/>
            <p:cNvSpPr/>
            <p:nvPr/>
          </p:nvSpPr>
          <p:spPr>
            <a:xfrm>
              <a:off x="2465030" y="4203805"/>
              <a:ext cx="315440" cy="202959"/>
            </a:xfrm>
            <a:custGeom>
              <a:avLst/>
              <a:gdLst/>
              <a:ahLst/>
              <a:cxnLst/>
              <a:rect l="l" t="t" r="r" b="b"/>
              <a:pathLst>
                <a:path w="9218" h="5931" extrusionOk="0">
                  <a:moveTo>
                    <a:pt x="977" y="1"/>
                  </a:moveTo>
                  <a:cubicBezTo>
                    <a:pt x="715" y="1"/>
                    <a:pt x="477" y="120"/>
                    <a:pt x="287" y="310"/>
                  </a:cubicBezTo>
                  <a:cubicBezTo>
                    <a:pt x="96" y="477"/>
                    <a:pt x="1" y="739"/>
                    <a:pt x="1" y="1001"/>
                  </a:cubicBezTo>
                  <a:lnTo>
                    <a:pt x="1" y="5621"/>
                  </a:lnTo>
                  <a:cubicBezTo>
                    <a:pt x="1" y="5788"/>
                    <a:pt x="120" y="5931"/>
                    <a:pt x="287" y="5931"/>
                  </a:cubicBezTo>
                  <a:lnTo>
                    <a:pt x="5169" y="5931"/>
                  </a:lnTo>
                  <a:cubicBezTo>
                    <a:pt x="5716" y="5931"/>
                    <a:pt x="6264" y="5716"/>
                    <a:pt x="6693" y="5335"/>
                  </a:cubicBezTo>
                  <a:lnTo>
                    <a:pt x="8884" y="3359"/>
                  </a:lnTo>
                  <a:cubicBezTo>
                    <a:pt x="9098" y="3168"/>
                    <a:pt x="9217" y="2906"/>
                    <a:pt x="9217" y="2620"/>
                  </a:cubicBezTo>
                  <a:cubicBezTo>
                    <a:pt x="9217" y="2335"/>
                    <a:pt x="9122" y="2073"/>
                    <a:pt x="8908" y="1882"/>
                  </a:cubicBezTo>
                  <a:lnTo>
                    <a:pt x="8908" y="1882"/>
                  </a:lnTo>
                  <a:lnTo>
                    <a:pt x="8955" y="1906"/>
                  </a:lnTo>
                  <a:cubicBezTo>
                    <a:pt x="8657" y="1608"/>
                    <a:pt x="8268" y="1459"/>
                    <a:pt x="7880" y="1459"/>
                  </a:cubicBezTo>
                  <a:cubicBezTo>
                    <a:pt x="7524" y="1459"/>
                    <a:pt x="7168" y="1584"/>
                    <a:pt x="6883" y="1834"/>
                  </a:cubicBezTo>
                  <a:lnTo>
                    <a:pt x="5169" y="3311"/>
                  </a:lnTo>
                  <a:lnTo>
                    <a:pt x="3287" y="3311"/>
                  </a:lnTo>
                  <a:cubicBezTo>
                    <a:pt x="2740" y="3311"/>
                    <a:pt x="2287" y="2858"/>
                    <a:pt x="2287" y="2311"/>
                  </a:cubicBezTo>
                  <a:lnTo>
                    <a:pt x="2287" y="1311"/>
                  </a:lnTo>
                  <a:cubicBezTo>
                    <a:pt x="2287" y="596"/>
                    <a:pt x="1692" y="1"/>
                    <a:pt x="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043;p36"/>
            <p:cNvSpPr/>
            <p:nvPr/>
          </p:nvSpPr>
          <p:spPr>
            <a:xfrm>
              <a:off x="2419414" y="4280355"/>
              <a:ext cx="24467" cy="126409"/>
            </a:xfrm>
            <a:custGeom>
              <a:avLst/>
              <a:gdLst/>
              <a:ahLst/>
              <a:cxnLst/>
              <a:rect l="l" t="t" r="r" b="b"/>
              <a:pathLst>
                <a:path w="715" h="3694" extrusionOk="0">
                  <a:moveTo>
                    <a:pt x="321" y="0"/>
                  </a:moveTo>
                  <a:cubicBezTo>
                    <a:pt x="146" y="0"/>
                    <a:pt x="0" y="159"/>
                    <a:pt x="0" y="360"/>
                  </a:cubicBezTo>
                  <a:lnTo>
                    <a:pt x="0" y="3336"/>
                  </a:lnTo>
                  <a:cubicBezTo>
                    <a:pt x="0" y="3574"/>
                    <a:pt x="179" y="3694"/>
                    <a:pt x="358" y="3694"/>
                  </a:cubicBezTo>
                  <a:cubicBezTo>
                    <a:pt x="536" y="3694"/>
                    <a:pt x="715" y="3574"/>
                    <a:pt x="715" y="3336"/>
                  </a:cubicBezTo>
                  <a:lnTo>
                    <a:pt x="715" y="360"/>
                  </a:lnTo>
                  <a:cubicBezTo>
                    <a:pt x="715" y="145"/>
                    <a:pt x="548" y="2"/>
                    <a:pt x="358" y="2"/>
                  </a:cubicBezTo>
                  <a:cubicBezTo>
                    <a:pt x="345" y="1"/>
                    <a:pt x="333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044;p36"/>
            <p:cNvSpPr/>
            <p:nvPr/>
          </p:nvSpPr>
          <p:spPr>
            <a:xfrm>
              <a:off x="2538397" y="4045708"/>
              <a:ext cx="124698" cy="36718"/>
            </a:xfrm>
            <a:custGeom>
              <a:avLst/>
              <a:gdLst/>
              <a:ahLst/>
              <a:cxnLst/>
              <a:rect l="l" t="t" r="r" b="b"/>
              <a:pathLst>
                <a:path w="3644" h="1073" extrusionOk="0">
                  <a:moveTo>
                    <a:pt x="715" y="1"/>
                  </a:moveTo>
                  <a:cubicBezTo>
                    <a:pt x="0" y="1"/>
                    <a:pt x="0" y="1072"/>
                    <a:pt x="715" y="1072"/>
                  </a:cubicBezTo>
                  <a:lnTo>
                    <a:pt x="2929" y="1072"/>
                  </a:lnTo>
                  <a:cubicBezTo>
                    <a:pt x="3644" y="1049"/>
                    <a:pt x="3644" y="1"/>
                    <a:pt x="29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045;p36"/>
            <p:cNvSpPr/>
            <p:nvPr/>
          </p:nvSpPr>
          <p:spPr>
            <a:xfrm>
              <a:off x="2538397" y="4106038"/>
              <a:ext cx="124698" cy="36684"/>
            </a:xfrm>
            <a:custGeom>
              <a:avLst/>
              <a:gdLst/>
              <a:ahLst/>
              <a:cxnLst/>
              <a:rect l="l" t="t" r="r" b="b"/>
              <a:pathLst>
                <a:path w="3644" h="1072" extrusionOk="0">
                  <a:moveTo>
                    <a:pt x="715" y="0"/>
                  </a:moveTo>
                  <a:cubicBezTo>
                    <a:pt x="0" y="0"/>
                    <a:pt x="0" y="1072"/>
                    <a:pt x="715" y="1072"/>
                  </a:cubicBezTo>
                  <a:lnTo>
                    <a:pt x="2929" y="1072"/>
                  </a:lnTo>
                  <a:cubicBezTo>
                    <a:pt x="3644" y="1072"/>
                    <a:pt x="3644" y="0"/>
                    <a:pt x="29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046;p36"/>
            <p:cNvSpPr/>
            <p:nvPr/>
          </p:nvSpPr>
          <p:spPr>
            <a:xfrm>
              <a:off x="2540006" y="4166334"/>
              <a:ext cx="120660" cy="36684"/>
            </a:xfrm>
            <a:custGeom>
              <a:avLst/>
              <a:gdLst/>
              <a:ahLst/>
              <a:cxnLst/>
              <a:rect l="l" t="t" r="r" b="b"/>
              <a:pathLst>
                <a:path w="3526" h="1072" extrusionOk="0">
                  <a:moveTo>
                    <a:pt x="668" y="0"/>
                  </a:moveTo>
                  <a:cubicBezTo>
                    <a:pt x="1" y="48"/>
                    <a:pt x="1" y="1024"/>
                    <a:pt x="668" y="1072"/>
                  </a:cubicBezTo>
                  <a:lnTo>
                    <a:pt x="2882" y="1072"/>
                  </a:lnTo>
                  <a:cubicBezTo>
                    <a:pt x="3525" y="1024"/>
                    <a:pt x="3525" y="48"/>
                    <a:pt x="2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1047;p36"/>
          <p:cNvGrpSpPr/>
          <p:nvPr/>
        </p:nvGrpSpPr>
        <p:grpSpPr>
          <a:xfrm>
            <a:off x="7856010" y="1982136"/>
            <a:ext cx="369200" cy="366838"/>
            <a:chOff x="3996306" y="3462223"/>
            <a:chExt cx="369200" cy="366838"/>
          </a:xfrm>
        </p:grpSpPr>
        <p:sp>
          <p:nvSpPr>
            <p:cNvPr id="14" name="Google Shape;1048;p36"/>
            <p:cNvSpPr/>
            <p:nvPr/>
          </p:nvSpPr>
          <p:spPr>
            <a:xfrm>
              <a:off x="4129148" y="3759663"/>
              <a:ext cx="101873" cy="69330"/>
            </a:xfrm>
            <a:custGeom>
              <a:avLst/>
              <a:gdLst/>
              <a:ahLst/>
              <a:cxnLst/>
              <a:rect l="l" t="t" r="r" b="b"/>
              <a:pathLst>
                <a:path w="2977" h="2026" extrusionOk="0">
                  <a:moveTo>
                    <a:pt x="1477" y="1"/>
                  </a:moveTo>
                  <a:cubicBezTo>
                    <a:pt x="667" y="1"/>
                    <a:pt x="0" y="668"/>
                    <a:pt x="0" y="1477"/>
                  </a:cubicBezTo>
                  <a:lnTo>
                    <a:pt x="0" y="1716"/>
                  </a:lnTo>
                  <a:cubicBezTo>
                    <a:pt x="0" y="1882"/>
                    <a:pt x="143" y="2025"/>
                    <a:pt x="310" y="2025"/>
                  </a:cubicBezTo>
                  <a:lnTo>
                    <a:pt x="2667" y="2025"/>
                  </a:lnTo>
                  <a:cubicBezTo>
                    <a:pt x="2834" y="2025"/>
                    <a:pt x="2977" y="1882"/>
                    <a:pt x="2977" y="1692"/>
                  </a:cubicBezTo>
                  <a:lnTo>
                    <a:pt x="2977" y="1477"/>
                  </a:lnTo>
                  <a:cubicBezTo>
                    <a:pt x="2977" y="668"/>
                    <a:pt x="2310" y="1"/>
                    <a:pt x="1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049;p36"/>
            <p:cNvSpPr/>
            <p:nvPr/>
          </p:nvSpPr>
          <p:spPr>
            <a:xfrm>
              <a:off x="4140543" y="3680615"/>
              <a:ext cx="92120" cy="78980"/>
            </a:xfrm>
            <a:custGeom>
              <a:avLst/>
              <a:gdLst/>
              <a:ahLst/>
              <a:cxnLst/>
              <a:rect l="l" t="t" r="r" b="b"/>
              <a:pathLst>
                <a:path w="2692" h="2308" extrusionOk="0">
                  <a:moveTo>
                    <a:pt x="1144" y="1"/>
                  </a:moveTo>
                  <a:cubicBezTo>
                    <a:pt x="524" y="1"/>
                    <a:pt x="1" y="501"/>
                    <a:pt x="1" y="1144"/>
                  </a:cubicBezTo>
                  <a:cubicBezTo>
                    <a:pt x="1" y="1842"/>
                    <a:pt x="575" y="2307"/>
                    <a:pt x="1175" y="2307"/>
                  </a:cubicBezTo>
                  <a:cubicBezTo>
                    <a:pt x="1456" y="2307"/>
                    <a:pt x="1742" y="2205"/>
                    <a:pt x="1977" y="1978"/>
                  </a:cubicBezTo>
                  <a:cubicBezTo>
                    <a:pt x="2692" y="1239"/>
                    <a:pt x="2191" y="1"/>
                    <a:pt x="1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050;p36"/>
            <p:cNvSpPr/>
            <p:nvPr/>
          </p:nvSpPr>
          <p:spPr>
            <a:xfrm>
              <a:off x="3996306" y="3759663"/>
              <a:ext cx="102694" cy="69330"/>
            </a:xfrm>
            <a:custGeom>
              <a:avLst/>
              <a:gdLst/>
              <a:ahLst/>
              <a:cxnLst/>
              <a:rect l="l" t="t" r="r" b="b"/>
              <a:pathLst>
                <a:path w="3001" h="2026" extrusionOk="0">
                  <a:moveTo>
                    <a:pt x="1501" y="1"/>
                  </a:moveTo>
                  <a:cubicBezTo>
                    <a:pt x="667" y="1"/>
                    <a:pt x="24" y="668"/>
                    <a:pt x="24" y="1477"/>
                  </a:cubicBezTo>
                  <a:lnTo>
                    <a:pt x="24" y="1716"/>
                  </a:lnTo>
                  <a:cubicBezTo>
                    <a:pt x="0" y="1882"/>
                    <a:pt x="143" y="2025"/>
                    <a:pt x="334" y="2025"/>
                  </a:cubicBezTo>
                  <a:lnTo>
                    <a:pt x="2668" y="2025"/>
                  </a:lnTo>
                  <a:cubicBezTo>
                    <a:pt x="2858" y="2025"/>
                    <a:pt x="3001" y="1882"/>
                    <a:pt x="3001" y="1692"/>
                  </a:cubicBezTo>
                  <a:lnTo>
                    <a:pt x="3001" y="1477"/>
                  </a:lnTo>
                  <a:cubicBezTo>
                    <a:pt x="3001" y="668"/>
                    <a:pt x="2334" y="1"/>
                    <a:pt x="1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051;p36"/>
            <p:cNvSpPr/>
            <p:nvPr/>
          </p:nvSpPr>
          <p:spPr>
            <a:xfrm>
              <a:off x="4008523" y="3680615"/>
              <a:ext cx="92120" cy="78980"/>
            </a:xfrm>
            <a:custGeom>
              <a:avLst/>
              <a:gdLst/>
              <a:ahLst/>
              <a:cxnLst/>
              <a:rect l="l" t="t" r="r" b="b"/>
              <a:pathLst>
                <a:path w="2692" h="2308" extrusionOk="0">
                  <a:moveTo>
                    <a:pt x="1144" y="1"/>
                  </a:moveTo>
                  <a:cubicBezTo>
                    <a:pt x="501" y="1"/>
                    <a:pt x="1" y="501"/>
                    <a:pt x="1" y="1144"/>
                  </a:cubicBezTo>
                  <a:cubicBezTo>
                    <a:pt x="1" y="1842"/>
                    <a:pt x="575" y="2307"/>
                    <a:pt x="1168" y="2307"/>
                  </a:cubicBezTo>
                  <a:cubicBezTo>
                    <a:pt x="1445" y="2307"/>
                    <a:pt x="1726" y="2205"/>
                    <a:pt x="1953" y="1978"/>
                  </a:cubicBezTo>
                  <a:cubicBezTo>
                    <a:pt x="2692" y="1239"/>
                    <a:pt x="2168" y="1"/>
                    <a:pt x="1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052;p36"/>
            <p:cNvSpPr/>
            <p:nvPr/>
          </p:nvSpPr>
          <p:spPr>
            <a:xfrm>
              <a:off x="4261169" y="3759663"/>
              <a:ext cx="102694" cy="69398"/>
            </a:xfrm>
            <a:custGeom>
              <a:avLst/>
              <a:gdLst/>
              <a:ahLst/>
              <a:cxnLst/>
              <a:rect l="l" t="t" r="r" b="b"/>
              <a:pathLst>
                <a:path w="3001" h="2028" extrusionOk="0">
                  <a:moveTo>
                    <a:pt x="1500" y="1"/>
                  </a:moveTo>
                  <a:cubicBezTo>
                    <a:pt x="667" y="1"/>
                    <a:pt x="0" y="668"/>
                    <a:pt x="0" y="1477"/>
                  </a:cubicBezTo>
                  <a:lnTo>
                    <a:pt x="0" y="1716"/>
                  </a:lnTo>
                  <a:cubicBezTo>
                    <a:pt x="0" y="1882"/>
                    <a:pt x="143" y="2025"/>
                    <a:pt x="333" y="2025"/>
                  </a:cubicBezTo>
                  <a:lnTo>
                    <a:pt x="2667" y="2025"/>
                  </a:lnTo>
                  <a:cubicBezTo>
                    <a:pt x="2680" y="2027"/>
                    <a:pt x="2692" y="2027"/>
                    <a:pt x="2704" y="2027"/>
                  </a:cubicBezTo>
                  <a:cubicBezTo>
                    <a:pt x="2876" y="2027"/>
                    <a:pt x="3001" y="1871"/>
                    <a:pt x="3001" y="1716"/>
                  </a:cubicBezTo>
                  <a:lnTo>
                    <a:pt x="3001" y="1501"/>
                  </a:lnTo>
                  <a:cubicBezTo>
                    <a:pt x="3001" y="668"/>
                    <a:pt x="2334" y="25"/>
                    <a:pt x="1500" y="25"/>
                  </a:cubicBezTo>
                  <a:lnTo>
                    <a:pt x="15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053;p36"/>
            <p:cNvSpPr/>
            <p:nvPr/>
          </p:nvSpPr>
          <p:spPr>
            <a:xfrm>
              <a:off x="4272564" y="3680615"/>
              <a:ext cx="92942" cy="78980"/>
            </a:xfrm>
            <a:custGeom>
              <a:avLst/>
              <a:gdLst/>
              <a:ahLst/>
              <a:cxnLst/>
              <a:rect l="l" t="t" r="r" b="b"/>
              <a:pathLst>
                <a:path w="2716" h="2308" extrusionOk="0">
                  <a:moveTo>
                    <a:pt x="1167" y="1"/>
                  </a:moveTo>
                  <a:cubicBezTo>
                    <a:pt x="524" y="1"/>
                    <a:pt x="0" y="501"/>
                    <a:pt x="0" y="1144"/>
                  </a:cubicBezTo>
                  <a:cubicBezTo>
                    <a:pt x="0" y="1842"/>
                    <a:pt x="575" y="2307"/>
                    <a:pt x="1175" y="2307"/>
                  </a:cubicBezTo>
                  <a:cubicBezTo>
                    <a:pt x="1456" y="2307"/>
                    <a:pt x="1742" y="2205"/>
                    <a:pt x="1977" y="1978"/>
                  </a:cubicBezTo>
                  <a:cubicBezTo>
                    <a:pt x="2715" y="1239"/>
                    <a:pt x="2191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054;p36"/>
            <p:cNvSpPr/>
            <p:nvPr/>
          </p:nvSpPr>
          <p:spPr>
            <a:xfrm>
              <a:off x="4031347" y="3462223"/>
              <a:ext cx="298296" cy="193993"/>
            </a:xfrm>
            <a:custGeom>
              <a:avLst/>
              <a:gdLst/>
              <a:ahLst/>
              <a:cxnLst/>
              <a:rect l="l" t="t" r="r" b="b"/>
              <a:pathLst>
                <a:path w="8717" h="5669" extrusionOk="0">
                  <a:moveTo>
                    <a:pt x="3711" y="1332"/>
                  </a:moveTo>
                  <a:cubicBezTo>
                    <a:pt x="4130" y="1332"/>
                    <a:pt x="4130" y="1979"/>
                    <a:pt x="3711" y="1979"/>
                  </a:cubicBezTo>
                  <a:cubicBezTo>
                    <a:pt x="3697" y="1979"/>
                    <a:pt x="3683" y="1979"/>
                    <a:pt x="3668" y="1977"/>
                  </a:cubicBezTo>
                  <a:lnTo>
                    <a:pt x="1644" y="1977"/>
                  </a:lnTo>
                  <a:cubicBezTo>
                    <a:pt x="1263" y="1930"/>
                    <a:pt x="1263" y="1382"/>
                    <a:pt x="1644" y="1334"/>
                  </a:cubicBezTo>
                  <a:lnTo>
                    <a:pt x="3668" y="1334"/>
                  </a:lnTo>
                  <a:cubicBezTo>
                    <a:pt x="3683" y="1333"/>
                    <a:pt x="3697" y="1332"/>
                    <a:pt x="3711" y="1332"/>
                  </a:cubicBezTo>
                  <a:close/>
                  <a:moveTo>
                    <a:pt x="7029" y="1340"/>
                  </a:moveTo>
                  <a:cubicBezTo>
                    <a:pt x="7109" y="1340"/>
                    <a:pt x="7192" y="1370"/>
                    <a:pt x="7264" y="1430"/>
                  </a:cubicBezTo>
                  <a:cubicBezTo>
                    <a:pt x="7383" y="1549"/>
                    <a:pt x="7383" y="1763"/>
                    <a:pt x="7264" y="1882"/>
                  </a:cubicBezTo>
                  <a:lnTo>
                    <a:pt x="5906" y="3216"/>
                  </a:lnTo>
                  <a:cubicBezTo>
                    <a:pt x="5859" y="3287"/>
                    <a:pt x="5764" y="3311"/>
                    <a:pt x="5692" y="3311"/>
                  </a:cubicBezTo>
                  <a:lnTo>
                    <a:pt x="2787" y="3311"/>
                  </a:lnTo>
                  <a:lnTo>
                    <a:pt x="1882" y="4216"/>
                  </a:lnTo>
                  <a:cubicBezTo>
                    <a:pt x="1810" y="4287"/>
                    <a:pt x="1739" y="4311"/>
                    <a:pt x="1644" y="4311"/>
                  </a:cubicBezTo>
                  <a:cubicBezTo>
                    <a:pt x="1572" y="4311"/>
                    <a:pt x="1477" y="4287"/>
                    <a:pt x="1429" y="4216"/>
                  </a:cubicBezTo>
                  <a:cubicBezTo>
                    <a:pt x="1286" y="4097"/>
                    <a:pt x="1286" y="3906"/>
                    <a:pt x="1429" y="3787"/>
                  </a:cubicBezTo>
                  <a:lnTo>
                    <a:pt x="2429" y="2763"/>
                  </a:lnTo>
                  <a:cubicBezTo>
                    <a:pt x="2488" y="2724"/>
                    <a:pt x="2546" y="2685"/>
                    <a:pt x="2617" y="2685"/>
                  </a:cubicBezTo>
                  <a:cubicBezTo>
                    <a:pt x="2633" y="2685"/>
                    <a:pt x="2650" y="2687"/>
                    <a:pt x="2668" y="2692"/>
                  </a:cubicBezTo>
                  <a:lnTo>
                    <a:pt x="5549" y="2692"/>
                  </a:lnTo>
                  <a:lnTo>
                    <a:pt x="6811" y="1430"/>
                  </a:lnTo>
                  <a:cubicBezTo>
                    <a:pt x="6871" y="1370"/>
                    <a:pt x="6948" y="1340"/>
                    <a:pt x="7029" y="1340"/>
                  </a:cubicBezTo>
                  <a:close/>
                  <a:moveTo>
                    <a:pt x="977" y="1"/>
                  </a:moveTo>
                  <a:cubicBezTo>
                    <a:pt x="429" y="1"/>
                    <a:pt x="0" y="429"/>
                    <a:pt x="0" y="977"/>
                  </a:cubicBezTo>
                  <a:lnTo>
                    <a:pt x="0" y="4668"/>
                  </a:lnTo>
                  <a:cubicBezTo>
                    <a:pt x="0" y="4930"/>
                    <a:pt x="96" y="5192"/>
                    <a:pt x="286" y="5383"/>
                  </a:cubicBezTo>
                  <a:cubicBezTo>
                    <a:pt x="477" y="5549"/>
                    <a:pt x="715" y="5668"/>
                    <a:pt x="977" y="5668"/>
                  </a:cubicBezTo>
                  <a:lnTo>
                    <a:pt x="7716" y="5668"/>
                  </a:lnTo>
                  <a:cubicBezTo>
                    <a:pt x="7978" y="5668"/>
                    <a:pt x="8240" y="5549"/>
                    <a:pt x="8407" y="5383"/>
                  </a:cubicBezTo>
                  <a:cubicBezTo>
                    <a:pt x="8597" y="5192"/>
                    <a:pt x="8717" y="4930"/>
                    <a:pt x="8717" y="4668"/>
                  </a:cubicBezTo>
                  <a:lnTo>
                    <a:pt x="8717" y="977"/>
                  </a:lnTo>
                  <a:cubicBezTo>
                    <a:pt x="8717" y="715"/>
                    <a:pt x="8597" y="453"/>
                    <a:pt x="8407" y="286"/>
                  </a:cubicBezTo>
                  <a:cubicBezTo>
                    <a:pt x="8216" y="96"/>
                    <a:pt x="7978" y="1"/>
                    <a:pt x="77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466020" y="2447786"/>
            <a:ext cx="4320332" cy="461665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>
            <a:noFill/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≥ 10 %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vrijednosti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ugovora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!</a:t>
            </a:r>
            <a:endParaRPr kumimoji="0" lang="sr-Latn-RS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48359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45;p37"/>
          <p:cNvGrpSpPr/>
          <p:nvPr/>
        </p:nvGrpSpPr>
        <p:grpSpPr>
          <a:xfrm>
            <a:off x="6817625" y="2842659"/>
            <a:ext cx="2326375" cy="3885008"/>
            <a:chOff x="6817625" y="1297642"/>
            <a:chExt cx="2326375" cy="3885008"/>
          </a:xfrm>
        </p:grpSpPr>
        <p:pic>
          <p:nvPicPr>
            <p:cNvPr id="3" name="Google Shape;446;p37"/>
            <p:cNvPicPr preferRelativeResize="0"/>
            <p:nvPr/>
          </p:nvPicPr>
          <p:blipFill rotWithShape="1">
            <a:blip r:embed="rId2">
              <a:alphaModFix/>
            </a:blip>
            <a:srcRect l="17266" t="-5105" b="64000"/>
            <a:stretch/>
          </p:blipFill>
          <p:spPr>
            <a:xfrm rot="-5400000">
              <a:off x="7131375" y="3170050"/>
              <a:ext cx="2751375" cy="1273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447;p37"/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 rot="-5400000">
              <a:off x="7662509" y="1721936"/>
              <a:ext cx="1905760" cy="1057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448;p37"/>
            <p:cNvPicPr preferRelativeResize="0"/>
            <p:nvPr/>
          </p:nvPicPr>
          <p:blipFill rotWithShape="1">
            <a:blip r:embed="rId2">
              <a:alphaModFix/>
            </a:blip>
            <a:srcRect l="57583" t="1038" r="12099" b="47015"/>
            <a:stretch/>
          </p:blipFill>
          <p:spPr>
            <a:xfrm rot="-5400000">
              <a:off x="7252225" y="3251753"/>
              <a:ext cx="1457151" cy="2326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449;p37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-5400000">
              <a:off x="8463824" y="3592096"/>
              <a:ext cx="930577" cy="429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450;p37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-5400000">
              <a:off x="8178413" y="4041863"/>
              <a:ext cx="1321100" cy="610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oogle Shape;451;p37"/>
          <p:cNvGrpSpPr/>
          <p:nvPr/>
        </p:nvGrpSpPr>
        <p:grpSpPr>
          <a:xfrm>
            <a:off x="0" y="1544991"/>
            <a:ext cx="2451069" cy="2989790"/>
            <a:chOff x="-52973" y="-32"/>
            <a:chExt cx="2858723" cy="3487042"/>
          </a:xfrm>
        </p:grpSpPr>
        <p:pic>
          <p:nvPicPr>
            <p:cNvPr id="9" name="Google Shape;452;p37"/>
            <p:cNvPicPr preferRelativeResize="0"/>
            <p:nvPr/>
          </p:nvPicPr>
          <p:blipFill rotWithShape="1">
            <a:blip r:embed="rId2">
              <a:alphaModFix/>
            </a:blip>
            <a:srcRect t="4102" b="50813"/>
            <a:stretch/>
          </p:blipFill>
          <p:spPr>
            <a:xfrm rot="5400000" flipH="1">
              <a:off x="-1036293" y="1011032"/>
              <a:ext cx="3487035" cy="14649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453;p37"/>
            <p:cNvPicPr preferRelativeResize="0"/>
            <p:nvPr/>
          </p:nvPicPr>
          <p:blipFill rotWithShape="1">
            <a:blip r:embed="rId2">
              <a:alphaModFix/>
            </a:blip>
            <a:srcRect l="5516" t="-5104" r="37551" b="30035"/>
            <a:stretch/>
          </p:blipFill>
          <p:spPr>
            <a:xfrm rot="5400000" flipH="1">
              <a:off x="213027" y="-261194"/>
              <a:ext cx="2326757" cy="28586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454;p37"/>
            <p:cNvPicPr preferRelativeResize="0"/>
            <p:nvPr/>
          </p:nvPicPr>
          <p:blipFill rotWithShape="1">
            <a:blip r:embed="rId2">
              <a:alphaModFix/>
            </a:blip>
            <a:srcRect l="5517" t="-5104" b="30035"/>
            <a:stretch/>
          </p:blipFill>
          <p:spPr>
            <a:xfrm rot="5400000" flipH="1">
              <a:off x="-373534" y="716351"/>
              <a:ext cx="2469720" cy="1828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455;p37"/>
            <p:cNvPicPr preferRelativeResize="0"/>
            <p:nvPr/>
          </p:nvPicPr>
          <p:blipFill rotWithShape="1">
            <a:blip r:embed="rId2">
              <a:alphaModFix/>
            </a:blip>
            <a:srcRect t="4102" b="50813"/>
            <a:stretch/>
          </p:blipFill>
          <p:spPr>
            <a:xfrm rot="5400000" flipH="1">
              <a:off x="-762517" y="729513"/>
              <a:ext cx="2516261" cy="1057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456;p37"/>
            <p:cNvPicPr preferRelativeResize="0"/>
            <p:nvPr/>
          </p:nvPicPr>
          <p:blipFill rotWithShape="1">
            <a:blip r:embed="rId2">
              <a:alphaModFix/>
            </a:blip>
            <a:srcRect l="5518" t="-5104" r="50852" b="30035"/>
            <a:stretch/>
          </p:blipFill>
          <p:spPr>
            <a:xfrm rot="5400000" flipH="1">
              <a:off x="335217" y="7616"/>
              <a:ext cx="1286629" cy="2062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457;p37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 flipH="1">
              <a:off x="-483904" y="430917"/>
              <a:ext cx="1601443" cy="73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458;p37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 flipH="1">
              <a:off x="177810" y="430917"/>
              <a:ext cx="1601443" cy="73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459;p37"/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 rot="5400000" flipH="1">
              <a:off x="-400940" y="1132844"/>
              <a:ext cx="1562921" cy="866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Google Shape;460;p37"/>
          <p:cNvSpPr txBox="1">
            <a:spLocks/>
          </p:cNvSpPr>
          <p:nvPr/>
        </p:nvSpPr>
        <p:spPr>
          <a:xfrm>
            <a:off x="923567" y="5287566"/>
            <a:ext cx="7336105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layfair Display"/>
              <a:buNone/>
              <a:tabLst/>
              <a:defRPr/>
            </a:pPr>
            <a:r>
              <a:rPr kumimoji="0" lang="sr-Latn-RS" sz="2000" b="1" i="0" u="none" strike="noStrike" kern="0" cap="none" spc="0" normalizeH="0" baseline="0" noProof="0" smtClean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Playfair Display"/>
                <a:sym typeface="Playfair Display"/>
              </a:rPr>
              <a:t>—</a:t>
            </a:r>
            <a:r>
              <a:rPr kumimoji="0" lang="sr-Latn-R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Iz obrazloženja Rješenja KRŽ-a broj: JN2-01-07-1-1842-8/23 od 9.8.2023. godine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18" name="Google Shape;461;p37"/>
          <p:cNvSpPr txBox="1">
            <a:spLocks/>
          </p:cNvSpPr>
          <p:nvPr/>
        </p:nvSpPr>
        <p:spPr>
          <a:xfrm>
            <a:off x="1036321" y="3450395"/>
            <a:ext cx="7223352" cy="14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tkinson Hyperlegible"/>
              <a:buNone/>
              <a:tabLst/>
              <a:defRPr/>
            </a:pPr>
            <a:r>
              <a:rPr kumimoji="0" lang="sr-Latn-R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“UO je u vezi sa pitanjem definisanja ugovorne kazne (0.1% od ukupne vrijednosti ugovora) trebao ponuditi konkretno obrazloženje zbog čega sredstva obezbjeđenja koja su regulisana ZJN nisu dovoljna, već je potrebno definisati ovakav način kazne za svaki dan kašnjenja”</a:t>
            </a: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</p:txBody>
      </p:sp>
    </p:spTree>
    <p:extLst>
      <p:ext uri="{BB962C8B-B14F-4D97-AF65-F5344CB8AC3E}">
        <p14:creationId xmlns:p14="http://schemas.microsoft.com/office/powerpoint/2010/main" val="293214083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9841" y="708393"/>
            <a:ext cx="7886700" cy="1937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Nevažnost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ugovora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(ZOO)</a:t>
            </a:r>
            <a:endParaRPr kumimoji="0" lang="sr-Latn-R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29842" y="1687056"/>
            <a:ext cx="386834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Ništavi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ugovori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12234" y="2642974"/>
            <a:ext cx="4304374" cy="3810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700" dirty="0" err="1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Ugovori</a:t>
            </a:r>
            <a:r>
              <a:rPr lang="en-US" sz="1700" dirty="0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700" dirty="0" err="1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protivni</a:t>
            </a:r>
            <a:r>
              <a:rPr lang="en-US" sz="1700" dirty="0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700" dirty="0" err="1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prinudnim</a:t>
            </a:r>
            <a:r>
              <a:rPr lang="en-US" sz="1700" dirty="0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700" dirty="0" err="1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propisima</a:t>
            </a:r>
            <a:r>
              <a:rPr lang="en-US" sz="1700" dirty="0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, </a:t>
            </a:r>
            <a:r>
              <a:rPr lang="en-US" sz="1700" dirty="0" err="1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javnom</a:t>
            </a:r>
            <a:r>
              <a:rPr lang="en-US" sz="1700" dirty="0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700" dirty="0" err="1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poretku</a:t>
            </a:r>
            <a:r>
              <a:rPr lang="en-US" sz="1700" dirty="0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700" dirty="0" err="1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ili</a:t>
            </a:r>
            <a:r>
              <a:rPr lang="en-US" sz="1700" dirty="0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700" dirty="0" err="1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dobrim</a:t>
            </a:r>
            <a:r>
              <a:rPr lang="en-US" sz="1700" dirty="0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700" dirty="0" err="1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običajima</a:t>
            </a:r>
            <a:endParaRPr lang="en-US" sz="1700" dirty="0" smtClean="0">
              <a:solidFill>
                <a:srgbClr val="C00000"/>
              </a:solidFill>
              <a:latin typeface="Calibri Light" panose="020F0302020204030204"/>
              <a:sym typeface="Arial"/>
            </a:endParaRPr>
          </a:p>
          <a:p>
            <a:pPr>
              <a:defRPr/>
            </a:pP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Ništavost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u 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drugim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slučajevima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(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nemoguć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, 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nedopušten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, 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neodrediv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predmet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obaveze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, 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nepostojeći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ili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nedopušten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osnov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, 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ugovor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koji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nije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zaključen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u 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propisanoj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formi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, 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ugovori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poslovno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nesposobnih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lica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)</a:t>
            </a:r>
            <a:endParaRPr lang="sr-Cyrl-RS" sz="1700" dirty="0" smtClean="0">
              <a:solidFill>
                <a:sysClr val="windowText" lastClr="000000"/>
              </a:solidFill>
              <a:latin typeface="Calibri Light" panose="020F0302020204030204"/>
              <a:sym typeface="Arial"/>
            </a:endParaRPr>
          </a:p>
          <a:p>
            <a:pPr>
              <a:defRPr/>
            </a:pP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Zaštita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opšteg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interesa</a:t>
            </a:r>
            <a:endParaRPr lang="sr-Cyrl-RS" sz="1700" dirty="0" smtClean="0">
              <a:solidFill>
                <a:sysClr val="windowText" lastClr="000000"/>
              </a:solidFill>
              <a:latin typeface="Calibri Light" panose="020F0302020204030204"/>
              <a:sym typeface="Arial"/>
            </a:endParaRPr>
          </a:p>
          <a:p>
            <a:pPr>
              <a:defRPr/>
            </a:pP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Ne 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proizvode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dejstva</a:t>
            </a:r>
            <a:endParaRPr lang="sr-Cyrl-RS" sz="1700" dirty="0" smtClean="0">
              <a:solidFill>
                <a:sysClr val="windowText" lastClr="000000"/>
              </a:solidFill>
              <a:latin typeface="Calibri Light" panose="020F0302020204030204"/>
              <a:sym typeface="Arial"/>
            </a:endParaRPr>
          </a:p>
          <a:p>
            <a:pPr>
              <a:defRPr/>
            </a:pP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Sva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zainteresovana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lica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se 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mogu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pozvati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na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ništavost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, 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pravo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ne 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zastarjeva</a:t>
            </a:r>
            <a:endParaRPr lang="sr-Cyrl-RS" sz="1700" dirty="0" smtClean="0">
              <a:solidFill>
                <a:sysClr val="windowText" lastClr="000000"/>
              </a:solidFill>
              <a:latin typeface="Calibri Light" panose="020F0302020204030204"/>
              <a:sym typeface="Arial"/>
            </a:endParaRPr>
          </a:p>
          <a:p>
            <a:pPr>
              <a:defRPr/>
            </a:pP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Sud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na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ništavost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pazi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po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službenoj</a:t>
            </a:r>
            <a:r>
              <a:rPr lang="en-US" sz="17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7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dužnosti</a:t>
            </a:r>
            <a:endParaRPr lang="sr-Latn-RS" sz="1700" dirty="0">
              <a:solidFill>
                <a:sysClr val="windowText" lastClr="000000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5086346" y="2510968"/>
            <a:ext cx="3887391" cy="592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Rušljivi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ugovori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795024" y="3207757"/>
            <a:ext cx="4081347" cy="2969622"/>
          </a:xfrm>
          <a:prstGeom prst="rect">
            <a:avLst/>
          </a:prstGeom>
          <a:ln>
            <a:solidFill>
              <a:sysClr val="windowText" lastClr="000000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dirty="0" err="1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Ugovor</a:t>
            </a:r>
            <a:r>
              <a:rPr lang="en-US" sz="1800" dirty="0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koji</a:t>
            </a:r>
            <a:r>
              <a:rPr lang="en-US" sz="1800" dirty="0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 je </a:t>
            </a:r>
            <a:r>
              <a:rPr lang="en-US" sz="1800" dirty="0" err="1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zaključila</a:t>
            </a:r>
            <a:r>
              <a:rPr lang="en-US" sz="1800" dirty="0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strana</a:t>
            </a:r>
            <a:r>
              <a:rPr lang="en-US" sz="1800" dirty="0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ograničeno</a:t>
            </a:r>
            <a:r>
              <a:rPr lang="en-US" sz="1800" dirty="0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poslovno</a:t>
            </a:r>
            <a:r>
              <a:rPr lang="en-US" sz="1800" dirty="0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sposobna</a:t>
            </a:r>
            <a:r>
              <a:rPr lang="en-US" sz="1800" dirty="0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kad</a:t>
            </a:r>
            <a:r>
              <a:rPr lang="en-US" sz="1800" dirty="0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 je u </a:t>
            </a:r>
            <a:r>
              <a:rPr lang="en-US" sz="1800" dirty="0" err="1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njegovom</a:t>
            </a:r>
            <a:r>
              <a:rPr lang="en-US" sz="1800" dirty="0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zaključenju</a:t>
            </a:r>
            <a:r>
              <a:rPr lang="en-US" sz="1800" dirty="0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bilo</a:t>
            </a:r>
            <a:r>
              <a:rPr lang="en-US" sz="1800" dirty="0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 mana u </a:t>
            </a:r>
            <a:r>
              <a:rPr lang="en-US" sz="1800" dirty="0" err="1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pogledu</a:t>
            </a:r>
            <a:r>
              <a:rPr lang="en-US" sz="1800" dirty="0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volje</a:t>
            </a:r>
            <a:r>
              <a:rPr lang="en-US" sz="1800" dirty="0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strana</a:t>
            </a:r>
            <a:r>
              <a:rPr lang="en-US" sz="1800" dirty="0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kao</a:t>
            </a:r>
            <a:r>
              <a:rPr lang="en-US" sz="1800" dirty="0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i</a:t>
            </a:r>
            <a:r>
              <a:rPr lang="en-US" sz="1800" dirty="0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kad</a:t>
            </a:r>
            <a:r>
              <a:rPr lang="en-US" sz="1800" dirty="0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 je to ZOO </a:t>
            </a:r>
            <a:r>
              <a:rPr lang="en-US" sz="1800" dirty="0" err="1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ili</a:t>
            </a:r>
            <a:r>
              <a:rPr lang="en-US" sz="1800" dirty="0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posebnim</a:t>
            </a:r>
            <a:r>
              <a:rPr lang="en-US" sz="1800" dirty="0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propisom</a:t>
            </a:r>
            <a:r>
              <a:rPr lang="en-US" sz="1800" dirty="0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Calibri Light" panose="020F0302020204030204"/>
                <a:sym typeface="Arial"/>
              </a:rPr>
              <a:t>određeno</a:t>
            </a:r>
            <a:endParaRPr lang="sr-Cyrl-RS" sz="1800" dirty="0" smtClean="0">
              <a:solidFill>
                <a:srgbClr val="C00000"/>
              </a:solidFill>
              <a:latin typeface="Calibri Light" panose="020F0302020204030204"/>
              <a:sym typeface="Arial"/>
            </a:endParaRPr>
          </a:p>
          <a:p>
            <a:pPr>
              <a:defRPr/>
            </a:pP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Zaštita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pojedinačnih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interesa</a:t>
            </a:r>
            <a:endParaRPr lang="sr-Cyrl-RS" sz="1800" dirty="0" smtClean="0">
              <a:solidFill>
                <a:sysClr val="windowText" lastClr="000000"/>
              </a:solidFill>
              <a:latin typeface="Calibri Light" panose="020F0302020204030204"/>
              <a:sym typeface="Arial"/>
            </a:endParaRPr>
          </a:p>
          <a:p>
            <a:pPr>
              <a:defRPr/>
            </a:pP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Pravo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tražiti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poništenje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ugovora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imaju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samo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ugovarači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u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čijem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je to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interesu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i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ono je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zastarivo</a:t>
            </a:r>
            <a:endParaRPr lang="sr-Cyrl-RS" sz="1800" dirty="0" smtClean="0">
              <a:solidFill>
                <a:sysClr val="windowText" lastClr="000000"/>
              </a:solidFill>
              <a:latin typeface="Calibri Light" panose="020F0302020204030204"/>
              <a:sym typeface="Arial"/>
            </a:endParaRPr>
          </a:p>
          <a:p>
            <a:pPr>
              <a:defRPr/>
            </a:pP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Ugovor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može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biti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konvalidiran</a:t>
            </a:r>
            <a:endParaRPr lang="sr-Latn-RS" sz="1800" dirty="0">
              <a:solidFill>
                <a:sysClr val="windowText" lastClr="000000"/>
              </a:solidFill>
              <a:latin typeface="Calibri Light" panose="020F030202020403020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611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99;p39"/>
          <p:cNvSpPr txBox="1">
            <a:spLocks/>
          </p:cNvSpPr>
          <p:nvPr/>
        </p:nvSpPr>
        <p:spPr>
          <a:xfrm>
            <a:off x="1124700" y="2573354"/>
            <a:ext cx="6894600" cy="632926"/>
          </a:xfrm>
          <a:prstGeom prst="rect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layfair Display"/>
              <a:buNone/>
              <a:defRPr sz="74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layfair Display"/>
              <a:buNone/>
              <a:defRPr sz="9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layfair Display"/>
              <a:buNone/>
              <a:defRPr sz="9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layfair Display"/>
              <a:buNone/>
              <a:defRPr sz="9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layfair Display"/>
              <a:buNone/>
              <a:defRPr sz="9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layfair Display"/>
              <a:buNone/>
              <a:defRPr sz="9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layfair Display"/>
              <a:buNone/>
              <a:defRPr sz="9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layfair Display"/>
              <a:buNone/>
              <a:defRPr sz="9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layfair Display"/>
              <a:buNone/>
              <a:defRPr sz="9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Playfair Display"/>
              <a:buNone/>
              <a:tabLst/>
              <a:defRPr/>
            </a:pPr>
            <a:r>
              <a:rPr kumimoji="0" lang="sr-Latn-RS" sz="3200" b="1" i="0" u="none" strike="noStrike" kern="0" cap="none" spc="0" normalizeH="0" baseline="0" noProof="0" smtClean="0">
                <a:ln>
                  <a:noFill/>
                </a:ln>
                <a:solidFill>
                  <a:srgbClr val="001B5C"/>
                </a:solidFill>
                <a:effectLst/>
                <a:uLnTx/>
                <a:uFillTx/>
                <a:latin typeface="Playfair Display"/>
                <a:sym typeface="Playfair Display"/>
              </a:rPr>
              <a:t>Ponuda</a:t>
            </a:r>
            <a:endParaRPr kumimoji="0" lang="sr-Latn-RS" sz="3200" b="1" i="0" u="none" strike="noStrike" kern="0" cap="none" spc="0" normalizeH="0" baseline="0" noProof="0" dirty="0">
              <a:ln>
                <a:noFill/>
              </a:ln>
              <a:solidFill>
                <a:srgbClr val="001B5C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3" name="Google Shape;500;p39"/>
          <p:cNvSpPr txBox="1">
            <a:spLocks/>
          </p:cNvSpPr>
          <p:nvPr/>
        </p:nvSpPr>
        <p:spPr>
          <a:xfrm>
            <a:off x="1124700" y="3664289"/>
            <a:ext cx="6894600" cy="243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kinson Hyperlegible"/>
              <a:buNone/>
              <a:def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kinson Hyperlegible"/>
              <a:buNone/>
              <a:def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kinson Hyperlegible"/>
              <a:buNone/>
              <a:def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kinson Hyperlegible"/>
              <a:buNone/>
              <a:def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kinson Hyperlegible"/>
              <a:buNone/>
              <a:def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kinson Hyperlegible"/>
              <a:buNone/>
              <a:def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kinson Hyperlegible"/>
              <a:buNone/>
              <a:def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tkinson Hyperlegible"/>
              <a:buNone/>
              <a:def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tkinson Hyperlegible"/>
              <a:buNone/>
              <a:def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tkinson Hyperlegible"/>
              <a:buNone/>
              <a:tabLst/>
              <a:defRPr/>
            </a:pPr>
            <a:r>
              <a:rPr kumimoji="0" lang="sr-Latn-R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Pojam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tkinson Hyperlegible"/>
              <a:buNone/>
              <a:tabLst/>
              <a:defRPr/>
            </a:pPr>
            <a:endParaRPr kumimoji="0" lang="sr-Latn-R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tkinson Hyperlegible"/>
              <a:buNone/>
              <a:tabLst/>
              <a:defRPr/>
            </a:pPr>
            <a:r>
              <a:rPr kumimoji="0" lang="sr-Latn-R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Dokument koji podnosi ponuđač, pri čemu nudi isporuku robe, pružanje usluga ili izvođenje radova, pod uslovima koje određuje UO u TD.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tkinson Hyperlegible"/>
              <a:buNone/>
              <a:tabLst/>
              <a:defRPr/>
            </a:pPr>
            <a:endParaRPr kumimoji="0" lang="sr-Latn-R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tkinson Hyperlegible"/>
              <a:buNone/>
              <a:tabLst/>
              <a:defRPr/>
            </a:pPr>
            <a:r>
              <a:rPr kumimoji="0" lang="sr-Latn-R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Izuzetak: alternativna ponuda, ako je dozvoljeno!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</p:txBody>
      </p:sp>
      <p:grpSp>
        <p:nvGrpSpPr>
          <p:cNvPr id="4" name="Google Shape;501;p39"/>
          <p:cNvGrpSpPr/>
          <p:nvPr/>
        </p:nvGrpSpPr>
        <p:grpSpPr>
          <a:xfrm>
            <a:off x="6092156" y="4615957"/>
            <a:ext cx="3460054" cy="1983215"/>
            <a:chOff x="5840492" y="3042275"/>
            <a:chExt cx="3711707" cy="2127456"/>
          </a:xfrm>
        </p:grpSpPr>
        <p:pic>
          <p:nvPicPr>
            <p:cNvPr id="5" name="Google Shape;502;p39"/>
            <p:cNvPicPr preferRelativeResize="0"/>
            <p:nvPr/>
          </p:nvPicPr>
          <p:blipFill rotWithShape="1">
            <a:blip r:embed="rId2">
              <a:alphaModFix/>
            </a:blip>
            <a:srcRect l="5517" t="-5104" b="30035"/>
            <a:stretch/>
          </p:blipFill>
          <p:spPr>
            <a:xfrm>
              <a:off x="6270650" y="3042281"/>
              <a:ext cx="2873350" cy="212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503;p39"/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>
              <a:off x="6270650" y="4058900"/>
              <a:ext cx="1965300" cy="109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504;p39"/>
            <p:cNvPicPr preferRelativeResize="0"/>
            <p:nvPr/>
          </p:nvPicPr>
          <p:blipFill rotWithShape="1">
            <a:blip r:embed="rId2">
              <a:alphaModFix/>
            </a:blip>
            <a:srcRect t="4102" b="50813"/>
            <a:stretch/>
          </p:blipFill>
          <p:spPr>
            <a:xfrm>
              <a:off x="6957325" y="4058905"/>
              <a:ext cx="2594875" cy="109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505;p39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>
              <a:off x="6957313" y="4407050"/>
              <a:ext cx="1651475" cy="762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506;p39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>
              <a:off x="5840492" y="4604000"/>
              <a:ext cx="1224986" cy="565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507;p39"/>
            <p:cNvPicPr preferRelativeResize="0"/>
            <p:nvPr/>
          </p:nvPicPr>
          <p:blipFill rotWithShape="1">
            <a:blip r:embed="rId2">
              <a:alphaModFix/>
            </a:blip>
            <a:srcRect l="5518" t="-5104" r="50852" b="30035"/>
            <a:stretch/>
          </p:blipFill>
          <p:spPr>
            <a:xfrm>
              <a:off x="7817175" y="3042275"/>
              <a:ext cx="1326825" cy="2127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oogle Shape;508;p39"/>
          <p:cNvGrpSpPr/>
          <p:nvPr/>
        </p:nvGrpSpPr>
        <p:grpSpPr>
          <a:xfrm>
            <a:off x="-1" y="1423811"/>
            <a:ext cx="2932065" cy="1905885"/>
            <a:chOff x="-8" y="-5599"/>
            <a:chExt cx="3281550" cy="2133055"/>
          </a:xfrm>
        </p:grpSpPr>
        <p:grpSp>
          <p:nvGrpSpPr>
            <p:cNvPr id="12" name="Google Shape;509;p39"/>
            <p:cNvGrpSpPr/>
            <p:nvPr/>
          </p:nvGrpSpPr>
          <p:grpSpPr>
            <a:xfrm>
              <a:off x="-8" y="0"/>
              <a:ext cx="3281550" cy="2127456"/>
              <a:chOff x="-8" y="0"/>
              <a:chExt cx="3281550" cy="2127456"/>
            </a:xfrm>
          </p:grpSpPr>
          <p:pic>
            <p:nvPicPr>
              <p:cNvPr id="14" name="Google Shape;510;p39"/>
              <p:cNvPicPr preferRelativeResize="0"/>
              <p:nvPr/>
            </p:nvPicPr>
            <p:blipFill rotWithShape="1">
              <a:blip r:embed="rId2">
                <a:alphaModFix/>
              </a:blip>
              <a:srcRect l="5517" t="-5104" b="30035"/>
              <a:stretch/>
            </p:blipFill>
            <p:spPr>
              <a:xfrm rot="10800000">
                <a:off x="408192" y="0"/>
                <a:ext cx="2873350" cy="2127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Google Shape;511;p39"/>
              <p:cNvPicPr preferRelativeResize="0"/>
              <p:nvPr/>
            </p:nvPicPr>
            <p:blipFill rotWithShape="1">
              <a:blip r:embed="rId3">
                <a:alphaModFix/>
              </a:blip>
              <a:srcRect l="11254" r="13011" b="50881"/>
              <a:stretch/>
            </p:blipFill>
            <p:spPr>
              <a:xfrm rot="10800000">
                <a:off x="1316242" y="20631"/>
                <a:ext cx="1965300" cy="1090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Google Shape;512;p39"/>
              <p:cNvPicPr preferRelativeResize="0"/>
              <p:nvPr/>
            </p:nvPicPr>
            <p:blipFill rotWithShape="1">
              <a:blip r:embed="rId2">
                <a:alphaModFix/>
              </a:blip>
              <a:srcRect t="4102" b="50813"/>
              <a:stretch/>
            </p:blipFill>
            <p:spPr>
              <a:xfrm rot="10800000">
                <a:off x="-8" y="20626"/>
                <a:ext cx="2594875" cy="1090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Google Shape;513;p39"/>
              <p:cNvPicPr preferRelativeResize="0"/>
              <p:nvPr/>
            </p:nvPicPr>
            <p:blipFill rotWithShape="1">
              <a:blip r:embed="rId2">
                <a:alphaModFix/>
              </a:blip>
              <a:srcRect l="5518" t="-5104" r="50852" b="30035"/>
              <a:stretch/>
            </p:blipFill>
            <p:spPr>
              <a:xfrm rot="10800000">
                <a:off x="408192" y="6"/>
                <a:ext cx="1326825" cy="2127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Google Shape;514;p39"/>
              <p:cNvPicPr preferRelativeResize="0"/>
              <p:nvPr/>
            </p:nvPicPr>
            <p:blipFill rotWithShape="1">
              <a:blip r:embed="rId4">
                <a:alphaModFix/>
              </a:blip>
              <a:srcRect b="50443"/>
              <a:stretch/>
            </p:blipFill>
            <p:spPr>
              <a:xfrm rot="10800000">
                <a:off x="5" y="6"/>
                <a:ext cx="1651475" cy="762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Google Shape;515;p39"/>
              <p:cNvPicPr preferRelativeResize="0"/>
              <p:nvPr/>
            </p:nvPicPr>
            <p:blipFill rotWithShape="1">
              <a:blip r:embed="rId4">
                <a:alphaModFix/>
              </a:blip>
              <a:srcRect b="50443"/>
              <a:stretch/>
            </p:blipFill>
            <p:spPr>
              <a:xfrm rot="10800000">
                <a:off x="5" y="682393"/>
                <a:ext cx="1651475" cy="762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" name="Google Shape;516;p39"/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 rot="10800000">
              <a:off x="809424" y="-5599"/>
              <a:ext cx="1611750" cy="8940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808385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45;p37"/>
          <p:cNvGrpSpPr/>
          <p:nvPr/>
        </p:nvGrpSpPr>
        <p:grpSpPr>
          <a:xfrm>
            <a:off x="6817625" y="2642964"/>
            <a:ext cx="2326375" cy="3885008"/>
            <a:chOff x="6817625" y="1297642"/>
            <a:chExt cx="2326375" cy="3885008"/>
          </a:xfrm>
        </p:grpSpPr>
        <p:pic>
          <p:nvPicPr>
            <p:cNvPr id="3" name="Google Shape;446;p37"/>
            <p:cNvPicPr preferRelativeResize="0"/>
            <p:nvPr/>
          </p:nvPicPr>
          <p:blipFill rotWithShape="1">
            <a:blip r:embed="rId2">
              <a:alphaModFix/>
            </a:blip>
            <a:srcRect l="17266" t="-5105" b="64000"/>
            <a:stretch/>
          </p:blipFill>
          <p:spPr>
            <a:xfrm rot="-5400000">
              <a:off x="7131375" y="3170050"/>
              <a:ext cx="2751375" cy="1273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447;p37"/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 rot="-5400000">
              <a:off x="7662509" y="1721936"/>
              <a:ext cx="1905760" cy="1057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448;p37"/>
            <p:cNvPicPr preferRelativeResize="0"/>
            <p:nvPr/>
          </p:nvPicPr>
          <p:blipFill rotWithShape="1">
            <a:blip r:embed="rId2">
              <a:alphaModFix/>
            </a:blip>
            <a:srcRect l="57583" t="1038" r="12099" b="47015"/>
            <a:stretch/>
          </p:blipFill>
          <p:spPr>
            <a:xfrm rot="-5400000">
              <a:off x="7252225" y="3251753"/>
              <a:ext cx="1457151" cy="2326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449;p37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-5400000">
              <a:off x="8463824" y="3592096"/>
              <a:ext cx="930577" cy="429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450;p37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-5400000">
              <a:off x="8178413" y="4041863"/>
              <a:ext cx="1321100" cy="610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oogle Shape;451;p37"/>
          <p:cNvGrpSpPr/>
          <p:nvPr/>
        </p:nvGrpSpPr>
        <p:grpSpPr>
          <a:xfrm>
            <a:off x="0" y="1345296"/>
            <a:ext cx="2451069" cy="2989790"/>
            <a:chOff x="-52973" y="-32"/>
            <a:chExt cx="2858723" cy="3487042"/>
          </a:xfrm>
        </p:grpSpPr>
        <p:pic>
          <p:nvPicPr>
            <p:cNvPr id="9" name="Google Shape;452;p37"/>
            <p:cNvPicPr preferRelativeResize="0"/>
            <p:nvPr/>
          </p:nvPicPr>
          <p:blipFill rotWithShape="1">
            <a:blip r:embed="rId2">
              <a:alphaModFix/>
            </a:blip>
            <a:srcRect t="4102" b="50813"/>
            <a:stretch/>
          </p:blipFill>
          <p:spPr>
            <a:xfrm rot="5400000" flipH="1">
              <a:off x="-1036293" y="1011032"/>
              <a:ext cx="3487035" cy="14649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453;p37"/>
            <p:cNvPicPr preferRelativeResize="0"/>
            <p:nvPr/>
          </p:nvPicPr>
          <p:blipFill rotWithShape="1">
            <a:blip r:embed="rId2">
              <a:alphaModFix/>
            </a:blip>
            <a:srcRect l="5516" t="-5104" r="37551" b="30035"/>
            <a:stretch/>
          </p:blipFill>
          <p:spPr>
            <a:xfrm rot="5400000" flipH="1">
              <a:off x="213027" y="-261194"/>
              <a:ext cx="2326757" cy="28586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454;p37"/>
            <p:cNvPicPr preferRelativeResize="0"/>
            <p:nvPr/>
          </p:nvPicPr>
          <p:blipFill rotWithShape="1">
            <a:blip r:embed="rId2">
              <a:alphaModFix/>
            </a:blip>
            <a:srcRect l="5517" t="-5104" b="30035"/>
            <a:stretch/>
          </p:blipFill>
          <p:spPr>
            <a:xfrm rot="5400000" flipH="1">
              <a:off x="-373534" y="716351"/>
              <a:ext cx="2469720" cy="1828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455;p37"/>
            <p:cNvPicPr preferRelativeResize="0"/>
            <p:nvPr/>
          </p:nvPicPr>
          <p:blipFill rotWithShape="1">
            <a:blip r:embed="rId2">
              <a:alphaModFix/>
            </a:blip>
            <a:srcRect t="4102" b="50813"/>
            <a:stretch/>
          </p:blipFill>
          <p:spPr>
            <a:xfrm rot="5400000" flipH="1">
              <a:off x="-762517" y="729513"/>
              <a:ext cx="2516261" cy="1057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456;p37"/>
            <p:cNvPicPr preferRelativeResize="0"/>
            <p:nvPr/>
          </p:nvPicPr>
          <p:blipFill rotWithShape="1">
            <a:blip r:embed="rId2">
              <a:alphaModFix/>
            </a:blip>
            <a:srcRect l="5518" t="-5104" r="50852" b="30035"/>
            <a:stretch/>
          </p:blipFill>
          <p:spPr>
            <a:xfrm rot="5400000" flipH="1">
              <a:off x="335217" y="7616"/>
              <a:ext cx="1286629" cy="2062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457;p37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 flipH="1">
              <a:off x="-483904" y="430917"/>
              <a:ext cx="1601443" cy="73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458;p37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 flipH="1">
              <a:off x="177810" y="430917"/>
              <a:ext cx="1601443" cy="73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459;p37"/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 rot="5400000" flipH="1">
              <a:off x="-400940" y="1132844"/>
              <a:ext cx="1562921" cy="86698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832" y="2489208"/>
            <a:ext cx="6084335" cy="33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92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48" y="1674808"/>
            <a:ext cx="8772904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7588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0" y="1373445"/>
            <a:ext cx="9018008" cy="497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7860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91" y="1808625"/>
            <a:ext cx="7870618" cy="40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8451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45;p37"/>
          <p:cNvGrpSpPr/>
          <p:nvPr/>
        </p:nvGrpSpPr>
        <p:grpSpPr>
          <a:xfrm>
            <a:off x="6817625" y="2495821"/>
            <a:ext cx="2326375" cy="3885008"/>
            <a:chOff x="6817625" y="1297642"/>
            <a:chExt cx="2326375" cy="3885008"/>
          </a:xfrm>
        </p:grpSpPr>
        <p:pic>
          <p:nvPicPr>
            <p:cNvPr id="3" name="Google Shape;446;p37"/>
            <p:cNvPicPr preferRelativeResize="0"/>
            <p:nvPr/>
          </p:nvPicPr>
          <p:blipFill rotWithShape="1">
            <a:blip r:embed="rId2">
              <a:alphaModFix/>
            </a:blip>
            <a:srcRect l="17266" t="-5105" b="64000"/>
            <a:stretch/>
          </p:blipFill>
          <p:spPr>
            <a:xfrm rot="-5400000">
              <a:off x="7131375" y="3170050"/>
              <a:ext cx="2751375" cy="1273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447;p37"/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 rot="-5400000">
              <a:off x="7662509" y="1721936"/>
              <a:ext cx="1905760" cy="1057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448;p37"/>
            <p:cNvPicPr preferRelativeResize="0"/>
            <p:nvPr/>
          </p:nvPicPr>
          <p:blipFill rotWithShape="1">
            <a:blip r:embed="rId2">
              <a:alphaModFix/>
            </a:blip>
            <a:srcRect l="57583" t="1038" r="12099" b="47015"/>
            <a:stretch/>
          </p:blipFill>
          <p:spPr>
            <a:xfrm rot="-5400000">
              <a:off x="7252225" y="3251753"/>
              <a:ext cx="1457151" cy="2326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449;p37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-5400000">
              <a:off x="8463824" y="3592096"/>
              <a:ext cx="930577" cy="429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450;p37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-5400000">
              <a:off x="8178413" y="4041863"/>
              <a:ext cx="1321100" cy="610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oogle Shape;451;p37"/>
          <p:cNvGrpSpPr/>
          <p:nvPr/>
        </p:nvGrpSpPr>
        <p:grpSpPr>
          <a:xfrm>
            <a:off x="0" y="1198153"/>
            <a:ext cx="2451069" cy="2989790"/>
            <a:chOff x="-52973" y="-32"/>
            <a:chExt cx="2858723" cy="3487042"/>
          </a:xfrm>
        </p:grpSpPr>
        <p:pic>
          <p:nvPicPr>
            <p:cNvPr id="9" name="Google Shape;452;p37"/>
            <p:cNvPicPr preferRelativeResize="0"/>
            <p:nvPr/>
          </p:nvPicPr>
          <p:blipFill rotWithShape="1">
            <a:blip r:embed="rId2">
              <a:alphaModFix/>
            </a:blip>
            <a:srcRect t="4102" b="50813"/>
            <a:stretch/>
          </p:blipFill>
          <p:spPr>
            <a:xfrm rot="5400000" flipH="1">
              <a:off x="-1036293" y="1011032"/>
              <a:ext cx="3487035" cy="14649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453;p37"/>
            <p:cNvPicPr preferRelativeResize="0"/>
            <p:nvPr/>
          </p:nvPicPr>
          <p:blipFill rotWithShape="1">
            <a:blip r:embed="rId2">
              <a:alphaModFix/>
            </a:blip>
            <a:srcRect l="5516" t="-5104" r="37551" b="30035"/>
            <a:stretch/>
          </p:blipFill>
          <p:spPr>
            <a:xfrm rot="5400000" flipH="1">
              <a:off x="213027" y="-261194"/>
              <a:ext cx="2326757" cy="28586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454;p37"/>
            <p:cNvPicPr preferRelativeResize="0"/>
            <p:nvPr/>
          </p:nvPicPr>
          <p:blipFill rotWithShape="1">
            <a:blip r:embed="rId2">
              <a:alphaModFix/>
            </a:blip>
            <a:srcRect l="5517" t="-5104" b="30035"/>
            <a:stretch/>
          </p:blipFill>
          <p:spPr>
            <a:xfrm rot="5400000" flipH="1">
              <a:off x="-373534" y="716351"/>
              <a:ext cx="2469720" cy="1828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455;p37"/>
            <p:cNvPicPr preferRelativeResize="0"/>
            <p:nvPr/>
          </p:nvPicPr>
          <p:blipFill rotWithShape="1">
            <a:blip r:embed="rId2">
              <a:alphaModFix/>
            </a:blip>
            <a:srcRect t="4102" b="50813"/>
            <a:stretch/>
          </p:blipFill>
          <p:spPr>
            <a:xfrm rot="5400000" flipH="1">
              <a:off x="-762517" y="729513"/>
              <a:ext cx="2516261" cy="1057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456;p37"/>
            <p:cNvPicPr preferRelativeResize="0"/>
            <p:nvPr/>
          </p:nvPicPr>
          <p:blipFill rotWithShape="1">
            <a:blip r:embed="rId2">
              <a:alphaModFix/>
            </a:blip>
            <a:srcRect l="5518" t="-5104" r="50852" b="30035"/>
            <a:stretch/>
          </p:blipFill>
          <p:spPr>
            <a:xfrm rot="5400000" flipH="1">
              <a:off x="335217" y="7616"/>
              <a:ext cx="1286629" cy="2062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457;p37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 flipH="1">
              <a:off x="-483904" y="430917"/>
              <a:ext cx="1601443" cy="73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458;p37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 flipH="1">
              <a:off x="177810" y="430917"/>
              <a:ext cx="1601443" cy="73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459;p37"/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 rot="5400000" flipH="1">
              <a:off x="-400940" y="1132844"/>
              <a:ext cx="1562921" cy="866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Google Shape;460;p37"/>
          <p:cNvSpPr txBox="1">
            <a:spLocks/>
          </p:cNvSpPr>
          <p:nvPr/>
        </p:nvSpPr>
        <p:spPr>
          <a:xfrm>
            <a:off x="287867" y="4653343"/>
            <a:ext cx="7214383" cy="1446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layfair Display"/>
              <a:buNone/>
              <a:tabLst/>
              <a:defRPr/>
            </a:pPr>
            <a:r>
              <a:rPr kumimoji="0" lang="sr-Latn-RS" sz="2000" b="1" i="0" u="none" strike="noStrike" kern="0" cap="none" spc="0" normalizeH="0" baseline="0" noProof="0" smtClean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Playfair Display"/>
                <a:sym typeface="Playfair Display"/>
              </a:rPr>
              <a:t>—</a:t>
            </a:r>
            <a:r>
              <a:rPr kumimoji="0" lang="sr-Latn-R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Član 72. stav 4. ZJN</a:t>
            </a:r>
            <a:br>
              <a:rPr kumimoji="0" lang="sr-Latn-R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</a:br>
            <a:r>
              <a:rPr kumimoji="0" lang="sr-Latn-RS" sz="2000" b="1" i="0" u="none" strike="noStrike" kern="0" cap="none" spc="0" normalizeH="0" baseline="0" noProof="0" smtClean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Playfair Display"/>
                <a:sym typeface="Playfair Display"/>
              </a:rPr>
              <a:t>— </a:t>
            </a:r>
            <a:r>
              <a:rPr kumimoji="0" lang="sr-Latn-R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Član 7. stav 3. Pravilnika o obliku garancije za ozbiljnost ponude i izvršenje ugovora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18" name="Google Shape;461;p37"/>
          <p:cNvSpPr txBox="1">
            <a:spLocks/>
          </p:cNvSpPr>
          <p:nvPr/>
        </p:nvSpPr>
        <p:spPr>
          <a:xfrm>
            <a:off x="1303585" y="2911968"/>
            <a:ext cx="6198665" cy="14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tkinson Hyperlegible"/>
              <a:buNone/>
              <a:tabLst/>
              <a:defRPr/>
            </a:pPr>
            <a:r>
              <a:rPr kumimoji="0" lang="sr-Latn-R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“Ako izabrani ponuđač ne dostavi garanciju za izvršenje ugovora u ostavljenom roku i na propisan način nakon zaključenja ugovora, ugovor se smatra apsolutno NIŠTAVIM”</a:t>
            </a: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</p:txBody>
      </p:sp>
    </p:spTree>
    <p:extLst>
      <p:ext uri="{BB962C8B-B14F-4D97-AF65-F5344CB8AC3E}">
        <p14:creationId xmlns:p14="http://schemas.microsoft.com/office/powerpoint/2010/main" val="37587183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3888" y="1916183"/>
            <a:ext cx="7886700" cy="3169921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67000"/>
                </a:srgbClr>
              </a:gs>
              <a:gs pos="48000">
                <a:srgbClr val="A5A5A5">
                  <a:lumMod val="97000"/>
                  <a:lumOff val="3000"/>
                </a:srgbClr>
              </a:gs>
              <a:gs pos="100000">
                <a:srgbClr val="A5A5A5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postupku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pravne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zaštite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KRŽ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može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5C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PONIŠTITI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1B5C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ugovor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5C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sr-Cyrl-R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о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JN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ili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OS u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okolnostima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iz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člana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111.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stav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2. ZJN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23888" y="5295707"/>
            <a:ext cx="7886700" cy="687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Član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111.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Zakona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o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javnim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nabavkama</a:t>
            </a: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627279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1" y="1070663"/>
            <a:ext cx="8925318" cy="53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250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68;p47"/>
          <p:cNvSpPr txBox="1">
            <a:spLocks/>
          </p:cNvSpPr>
          <p:nvPr/>
        </p:nvSpPr>
        <p:spPr>
          <a:xfrm>
            <a:off x="457200" y="1567604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sym typeface="Fira Sans Extra Condensed"/>
              </a:rPr>
              <a:t>KRŽ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sym typeface="Fira Sans Extra Condensed"/>
              </a:rPr>
              <a:t>ugovor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sym typeface="Fira Sans Extra Condensed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sym typeface="Fira Sans Extra Condensed"/>
              </a:rPr>
              <a:t>ili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sym typeface="Fira Sans Extra Condensed"/>
              </a:rPr>
              <a:t> OS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sym typeface="Fira Sans Extra Condensed"/>
              </a:rPr>
              <a:t>neće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sym typeface="Fira Sans Extra Condensed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sym typeface="Fira Sans Extra Condensed"/>
              </a:rPr>
              <a:t>poništiti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sym typeface="Fira Sans Extra Condensed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sym typeface="Fira Sans Extra Condensed"/>
              </a:rPr>
              <a:t>ako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sym typeface="Fira Sans Extra Condensed"/>
              </a:rPr>
              <a:t>: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"/>
              <a:sym typeface="Fira Sans Extra Condensed"/>
            </a:endParaRPr>
          </a:p>
        </p:txBody>
      </p:sp>
      <p:grpSp>
        <p:nvGrpSpPr>
          <p:cNvPr id="3" name="Google Shape;1469;p47"/>
          <p:cNvGrpSpPr/>
          <p:nvPr/>
        </p:nvGrpSpPr>
        <p:grpSpPr>
          <a:xfrm>
            <a:off x="640082" y="2565453"/>
            <a:ext cx="7075714" cy="939300"/>
            <a:chOff x="457200" y="1209025"/>
            <a:chExt cx="2983925" cy="9393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" name="Google Shape;1474;p47"/>
            <p:cNvSpPr/>
            <p:nvPr/>
          </p:nvSpPr>
          <p:spPr>
            <a:xfrm>
              <a:off x="457200" y="1407298"/>
              <a:ext cx="542700" cy="542700"/>
            </a:xfrm>
            <a:prstGeom prst="ellipse">
              <a:avLst/>
            </a:prstGeom>
            <a:solidFill>
              <a:srgbClr val="001B5C">
                <a:lumMod val="50000"/>
                <a:lumOff val="50000"/>
              </a:srgbClr>
            </a:solidFill>
            <a:ln>
              <a:noFill/>
              <a:prstDash val="sysDot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kumimoji="0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" name="Google Shape;1475;p47"/>
            <p:cNvSpPr txBox="1"/>
            <p:nvPr/>
          </p:nvSpPr>
          <p:spPr>
            <a:xfrm>
              <a:off x="1164425" y="1209025"/>
              <a:ext cx="2276700" cy="93930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  <a:prstDash val="sysDot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Je UO ima opravdane razloge da smatra da postupa u skladu sa ZJN, ako je objavio ex ante obavještenje o nabavci </a:t>
              </a:r>
              <a:r>
                <a:rPr kumimoji="0" lang="en-US" sz="1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</a:t>
              </a:r>
              <a:r>
                <a:rPr kumimoji="0" 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kumimoji="0" lang="en-US" sz="1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ugovor</a:t>
              </a:r>
              <a:r>
                <a:rPr kumimoji="0" 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kumimoji="0" lang="en-US" sz="1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nije</a:t>
              </a:r>
              <a:r>
                <a:rPr kumimoji="0" 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kumimoji="0" lang="en-US" sz="1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zaključen</a:t>
              </a:r>
              <a:r>
                <a:rPr kumimoji="0" 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kumimoji="0" lang="en-US" sz="1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prije</a:t>
              </a:r>
              <a:r>
                <a:rPr kumimoji="0" 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kumimoji="0" lang="en-US" sz="1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isteka</a:t>
              </a:r>
              <a:r>
                <a:rPr kumimoji="0" 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15 dana od </a:t>
              </a:r>
              <a:r>
                <a:rPr kumimoji="0" lang="en-US" sz="1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objave</a:t>
              </a:r>
              <a:endParaRPr kumimoji="0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6" name="Google Shape;1476;p47"/>
          <p:cNvCxnSpPr>
            <a:stCxn id="4" idx="6"/>
            <a:endCxn id="5" idx="1"/>
          </p:cNvCxnSpPr>
          <p:nvPr/>
        </p:nvCxnSpPr>
        <p:spPr>
          <a:xfrm>
            <a:off x="1926974" y="3035076"/>
            <a:ext cx="390135" cy="27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" name="Google Shape;1481;p47"/>
          <p:cNvGrpSpPr/>
          <p:nvPr/>
        </p:nvGrpSpPr>
        <p:grpSpPr>
          <a:xfrm>
            <a:off x="640082" y="3786953"/>
            <a:ext cx="7075714" cy="939300"/>
            <a:chOff x="457200" y="2430525"/>
            <a:chExt cx="2983925" cy="939300"/>
          </a:xfrm>
          <a:solidFill>
            <a:srgbClr val="001B5C">
              <a:lumMod val="50000"/>
              <a:lumOff val="50000"/>
            </a:srgb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" name="Google Shape;1486;p47"/>
            <p:cNvSpPr/>
            <p:nvPr/>
          </p:nvSpPr>
          <p:spPr>
            <a:xfrm>
              <a:off x="457200" y="2628798"/>
              <a:ext cx="542700" cy="542700"/>
            </a:xfrm>
            <a:prstGeom prst="ellipse">
              <a:avLst/>
            </a:prstGeom>
            <a:solidFill>
              <a:srgbClr val="001B5C">
                <a:lumMod val="50000"/>
                <a:lumOff val="50000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kumimoji="0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" name="Google Shape;1487;p47"/>
            <p:cNvSpPr txBox="1"/>
            <p:nvPr/>
          </p:nvSpPr>
          <p:spPr>
            <a:xfrm>
              <a:off x="1164425" y="2430525"/>
              <a:ext cx="2276700" cy="93930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  <a:prstDash val="sysDot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U opravdanim slučajevima (preovladavajući razlozi u vezi sa opštim interesom) u obimu u kojem je ugovor već izvršen, uz novčanu kaznu UO do 5% vrijednosti ugovora</a:t>
              </a:r>
              <a:endParaRPr kumimoji="0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10" name="Google Shape;1488;p47"/>
          <p:cNvCxnSpPr>
            <a:stCxn id="8" idx="6"/>
            <a:endCxn id="9" idx="1"/>
          </p:cNvCxnSpPr>
          <p:nvPr/>
        </p:nvCxnSpPr>
        <p:spPr>
          <a:xfrm>
            <a:off x="1926974" y="4256576"/>
            <a:ext cx="390135" cy="27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" name="Google Shape;1493;p47"/>
          <p:cNvGrpSpPr/>
          <p:nvPr/>
        </p:nvGrpSpPr>
        <p:grpSpPr>
          <a:xfrm>
            <a:off x="640082" y="5008453"/>
            <a:ext cx="7075714" cy="939300"/>
            <a:chOff x="457200" y="3652025"/>
            <a:chExt cx="2983925" cy="939300"/>
          </a:xfrm>
          <a:solidFill>
            <a:srgbClr val="001B5C">
              <a:lumMod val="75000"/>
              <a:lumOff val="25000"/>
            </a:srgb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2" name="Google Shape;1498;p47"/>
            <p:cNvSpPr/>
            <p:nvPr/>
          </p:nvSpPr>
          <p:spPr>
            <a:xfrm>
              <a:off x="457200" y="3850298"/>
              <a:ext cx="542700" cy="542700"/>
            </a:xfrm>
            <a:prstGeom prst="ellipse">
              <a:avLst/>
            </a:prstGeom>
            <a:solidFill>
              <a:srgbClr val="001B5C">
                <a:lumMod val="50000"/>
                <a:lumOff val="50000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kumimoji="0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" name="Google Shape;1499;p47"/>
            <p:cNvSpPr txBox="1"/>
            <p:nvPr/>
          </p:nvSpPr>
          <p:spPr>
            <a:xfrm>
              <a:off x="1164425" y="3652025"/>
              <a:ext cx="2276700" cy="93930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  <a:prstDash val="sysDot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Ako utvrdi da preovladavajući razlozi u vezi sa opštim interesom zahtijevaju da ugovor ostane na snazi</a:t>
              </a:r>
              <a:r>
                <a:rPr kumimoji="0" lang="e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.</a:t>
              </a:r>
              <a:endParaRPr kumimoji="0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14" name="Google Shape;1500;p47"/>
          <p:cNvCxnSpPr>
            <a:stCxn id="12" idx="6"/>
            <a:endCxn id="13" idx="1"/>
          </p:cNvCxnSpPr>
          <p:nvPr/>
        </p:nvCxnSpPr>
        <p:spPr>
          <a:xfrm>
            <a:off x="1926974" y="5478076"/>
            <a:ext cx="390135" cy="27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7331246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45;p37"/>
          <p:cNvGrpSpPr/>
          <p:nvPr/>
        </p:nvGrpSpPr>
        <p:grpSpPr>
          <a:xfrm>
            <a:off x="6817625" y="2832150"/>
            <a:ext cx="2326375" cy="3885008"/>
            <a:chOff x="6817625" y="1297642"/>
            <a:chExt cx="2326375" cy="3885008"/>
          </a:xfrm>
        </p:grpSpPr>
        <p:pic>
          <p:nvPicPr>
            <p:cNvPr id="3" name="Google Shape;446;p37"/>
            <p:cNvPicPr preferRelativeResize="0"/>
            <p:nvPr/>
          </p:nvPicPr>
          <p:blipFill rotWithShape="1">
            <a:blip r:embed="rId2">
              <a:alphaModFix/>
            </a:blip>
            <a:srcRect l="17266" t="-5105" b="64000"/>
            <a:stretch/>
          </p:blipFill>
          <p:spPr>
            <a:xfrm rot="-5400000">
              <a:off x="7131375" y="3170050"/>
              <a:ext cx="2751375" cy="1273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447;p37"/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 rot="-5400000">
              <a:off x="7662509" y="1721936"/>
              <a:ext cx="1905760" cy="1057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448;p37"/>
            <p:cNvPicPr preferRelativeResize="0"/>
            <p:nvPr/>
          </p:nvPicPr>
          <p:blipFill rotWithShape="1">
            <a:blip r:embed="rId2">
              <a:alphaModFix/>
            </a:blip>
            <a:srcRect l="57583" t="1038" r="12099" b="47015"/>
            <a:stretch/>
          </p:blipFill>
          <p:spPr>
            <a:xfrm rot="-5400000">
              <a:off x="7252225" y="3251753"/>
              <a:ext cx="1457151" cy="2326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449;p37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-5400000">
              <a:off x="8463824" y="3592096"/>
              <a:ext cx="930577" cy="429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450;p37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-5400000">
              <a:off x="8178413" y="4041863"/>
              <a:ext cx="1321100" cy="610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oogle Shape;451;p37"/>
          <p:cNvGrpSpPr/>
          <p:nvPr/>
        </p:nvGrpSpPr>
        <p:grpSpPr>
          <a:xfrm>
            <a:off x="0" y="1534482"/>
            <a:ext cx="2451069" cy="2989790"/>
            <a:chOff x="-52973" y="-32"/>
            <a:chExt cx="2858723" cy="3487042"/>
          </a:xfrm>
        </p:grpSpPr>
        <p:pic>
          <p:nvPicPr>
            <p:cNvPr id="9" name="Google Shape;452;p37"/>
            <p:cNvPicPr preferRelativeResize="0"/>
            <p:nvPr/>
          </p:nvPicPr>
          <p:blipFill rotWithShape="1">
            <a:blip r:embed="rId2">
              <a:alphaModFix/>
            </a:blip>
            <a:srcRect t="4102" b="50813"/>
            <a:stretch/>
          </p:blipFill>
          <p:spPr>
            <a:xfrm rot="5400000" flipH="1">
              <a:off x="-1036293" y="1011032"/>
              <a:ext cx="3487035" cy="14649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453;p37"/>
            <p:cNvPicPr preferRelativeResize="0"/>
            <p:nvPr/>
          </p:nvPicPr>
          <p:blipFill rotWithShape="1">
            <a:blip r:embed="rId2">
              <a:alphaModFix/>
            </a:blip>
            <a:srcRect l="5516" t="-5104" r="37551" b="30035"/>
            <a:stretch/>
          </p:blipFill>
          <p:spPr>
            <a:xfrm rot="5400000" flipH="1">
              <a:off x="213027" y="-261194"/>
              <a:ext cx="2326757" cy="28586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454;p37"/>
            <p:cNvPicPr preferRelativeResize="0"/>
            <p:nvPr/>
          </p:nvPicPr>
          <p:blipFill rotWithShape="1">
            <a:blip r:embed="rId2">
              <a:alphaModFix/>
            </a:blip>
            <a:srcRect l="5517" t="-5104" b="30035"/>
            <a:stretch/>
          </p:blipFill>
          <p:spPr>
            <a:xfrm rot="5400000" flipH="1">
              <a:off x="-373534" y="716351"/>
              <a:ext cx="2469720" cy="1828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455;p37"/>
            <p:cNvPicPr preferRelativeResize="0"/>
            <p:nvPr/>
          </p:nvPicPr>
          <p:blipFill rotWithShape="1">
            <a:blip r:embed="rId2">
              <a:alphaModFix/>
            </a:blip>
            <a:srcRect t="4102" b="50813"/>
            <a:stretch/>
          </p:blipFill>
          <p:spPr>
            <a:xfrm rot="5400000" flipH="1">
              <a:off x="-762517" y="729513"/>
              <a:ext cx="2516261" cy="1057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456;p37"/>
            <p:cNvPicPr preferRelativeResize="0"/>
            <p:nvPr/>
          </p:nvPicPr>
          <p:blipFill rotWithShape="1">
            <a:blip r:embed="rId2">
              <a:alphaModFix/>
            </a:blip>
            <a:srcRect l="5518" t="-5104" r="50852" b="30035"/>
            <a:stretch/>
          </p:blipFill>
          <p:spPr>
            <a:xfrm rot="5400000" flipH="1">
              <a:off x="335217" y="7616"/>
              <a:ext cx="1286629" cy="2062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457;p37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 flipH="1">
              <a:off x="-483904" y="430917"/>
              <a:ext cx="1601443" cy="73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458;p37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 flipH="1">
              <a:off x="177810" y="430917"/>
              <a:ext cx="1601443" cy="73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459;p37"/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 rot="5400000" flipH="1">
              <a:off x="-400940" y="1132844"/>
              <a:ext cx="1562921" cy="866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Google Shape;460;p37"/>
          <p:cNvSpPr txBox="1">
            <a:spLocks/>
          </p:cNvSpPr>
          <p:nvPr/>
        </p:nvSpPr>
        <p:spPr>
          <a:xfrm>
            <a:off x="923567" y="5338020"/>
            <a:ext cx="7336105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2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layfair Display"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smtClean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Playfair Display"/>
                <a:sym typeface="Playfair Display"/>
              </a:rPr>
              <a:t>—</a:t>
            </a:r>
            <a:r>
              <a:rPr kumimoji="0" lang="pl-PL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Iz obrazloženja Presude Suda BiH br. S1 3 U 036550 20 U od 21.01.2023. godine</a:t>
            </a: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18" name="Google Shape;461;p37"/>
          <p:cNvSpPr txBox="1">
            <a:spLocks/>
          </p:cNvSpPr>
          <p:nvPr/>
        </p:nvSpPr>
        <p:spPr>
          <a:xfrm>
            <a:off x="1036321" y="3500849"/>
            <a:ext cx="7223352" cy="14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tkinson Hyperlegible"/>
              <a:buNone/>
              <a:tabLst/>
              <a:defRPr/>
            </a:pPr>
            <a:r>
              <a:rPr kumimoji="0" lang="sr-Latn-R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“Ovlaštenje tuženog KRŽ za poništenje ugovora prema čl. 111. ZJN je u direktnoj suprotnosti sa odredbom čl. 72. ZJN.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tkinson Hyperlegible"/>
              <a:buNone/>
              <a:tabLst/>
              <a:defRPr/>
            </a:pPr>
            <a:r>
              <a:rPr kumimoji="0" lang="sr-Latn-R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Odredbom čl. 72. stav 2. propisano je da se ugovor o JN zaključuje u skladu sa ZOO, a prema odredbama ZOO </a:t>
            </a:r>
            <a:r>
              <a:rPr kumimoji="0" lang="sr-Latn-RS" sz="2400" b="0" i="0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poništenje ugovora je u isključivoj nadležnosti sudova</a:t>
            </a:r>
            <a:r>
              <a:rPr kumimoji="0" lang="sr-Latn-R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”</a:t>
            </a: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</p:txBody>
      </p:sp>
    </p:spTree>
    <p:extLst>
      <p:ext uri="{BB962C8B-B14F-4D97-AF65-F5344CB8AC3E}">
        <p14:creationId xmlns:p14="http://schemas.microsoft.com/office/powerpoint/2010/main" val="372093138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612435"/>
            <a:ext cx="7772400" cy="49065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Pitanje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punovažnosti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ugovora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u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situaciji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kada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se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odluko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m KRŽ-a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ili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Suda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BiH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u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cjelini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ili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djelimično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poništi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predmetni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postupak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javne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nabavke</a:t>
            </a:r>
            <a:r>
              <a:rPr kumimoji="0" lang="sr-Cyrl-R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.</a:t>
            </a:r>
            <a:br>
              <a:rPr kumimoji="0" lang="sr-Cyrl-R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</a:br>
            <a:r>
              <a:rPr kumimoji="0" lang="sr-Cyrl-R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/>
            </a:r>
            <a:br>
              <a:rPr kumimoji="0" lang="sr-Cyrl-R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</a:br>
            <a:r>
              <a:rPr kumimoji="0" lang="sr-Cyrl-R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_____________________________________________</a:t>
            </a:r>
            <a:br>
              <a:rPr kumimoji="0" lang="sr-Cyrl-R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</a:br>
            <a:r>
              <a:rPr kumimoji="0" lang="sr-Cyrl-RS" sz="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/>
            </a:r>
            <a:br>
              <a:rPr kumimoji="0" lang="sr-Cyrl-RS" sz="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</a:b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Suspenzivno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djelovanje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žalbe</a:t>
            </a: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/>
            </a:r>
            <a:b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</a:b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Odluka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KRŽ-a o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nastavku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postupka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JN</a:t>
            </a: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/>
            </a:r>
            <a:b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</a:b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Zahtjev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Sudu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BiH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za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odgađanje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izvršenja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odluke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KRŽ-a</a:t>
            </a:r>
            <a:r>
              <a:rPr kumimoji="0" lang="sr-Cyrl-R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/>
            </a:r>
            <a:br>
              <a:rPr kumimoji="0" lang="sr-Cyrl-R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</a:br>
            <a:endParaRPr kumimoji="0" lang="sr-Latn-RS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2856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0000" y="1001656"/>
            <a:ext cx="7704000" cy="572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smtClean="0"/>
              <a:t>Ponuda može biti</a:t>
            </a:r>
            <a:r>
              <a:rPr lang="en-US" smtClean="0"/>
              <a:t>:</a:t>
            </a:r>
            <a:endParaRPr lang="sr-Latn-R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20000" y="1751487"/>
            <a:ext cx="7704000" cy="318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/>
              <a:t>PRIHVATLJIVA</a:t>
            </a:r>
          </a:p>
          <a:p>
            <a:pPr marL="152400" indent="0" algn="just">
              <a:buFont typeface="Arial" panose="020B0604020202020204" pitchFamily="34" charset="0"/>
              <a:buNone/>
            </a:pPr>
            <a:r>
              <a:rPr lang="en-US" smtClean="0"/>
              <a:t>	</a:t>
            </a:r>
            <a:r>
              <a:rPr lang="en-US" sz="1600" smtClean="0">
                <a:solidFill>
                  <a:srgbClr val="002060"/>
                </a:solidFill>
              </a:rPr>
              <a:t>Koju je podnio ponuđač koji nije bio isključen u skladu sa članom 45. ZJN i koji ispunjava kriterijume za izbor najpovoljinije ponude, te čija je ponuda u skladu sa tehničkim specifikacijama bez da je nepravilna iil neprihvatljiva</a:t>
            </a:r>
          </a:p>
          <a:p>
            <a:pPr marL="152400" indent="0">
              <a:buFont typeface="Arial" panose="020B0604020202020204" pitchFamily="34" charset="0"/>
              <a:buNone/>
            </a:pPr>
            <a:endParaRPr lang="en-US" smtClean="0"/>
          </a:p>
          <a:p>
            <a:r>
              <a:rPr lang="en-US" sz="2000" smtClean="0"/>
              <a:t>NEPRIHVATLJIVA</a:t>
            </a:r>
          </a:p>
          <a:p>
            <a:pPr marL="152400" indent="0" algn="just">
              <a:buFont typeface="Arial" panose="020B0604020202020204" pitchFamily="34" charset="0"/>
              <a:buNone/>
            </a:pPr>
            <a:r>
              <a:rPr lang="en-US" smtClean="0"/>
              <a:t>	</a:t>
            </a:r>
            <a:r>
              <a:rPr lang="en-US" sz="1600" smtClean="0">
                <a:solidFill>
                  <a:srgbClr val="C00000"/>
                </a:solidFill>
              </a:rPr>
              <a:t>Čija cijena prelazi planirana, odnosno obezbjeđena novčana sredstva UO za nabavku ili ponuda ponuđača koji ne ispunjava kriterijume za kvalifikaciju privrednog subjekta</a:t>
            </a:r>
          </a:p>
          <a:p>
            <a:pPr marL="152400" indent="0">
              <a:buFont typeface="Arial" panose="020B0604020202020204" pitchFamily="34" charset="0"/>
              <a:buNone/>
            </a:pPr>
            <a:endParaRPr lang="en-US" smtClean="0"/>
          </a:p>
          <a:p>
            <a:r>
              <a:rPr lang="en-US" sz="2000" smtClean="0"/>
              <a:t>NEPRAVILNA</a:t>
            </a:r>
          </a:p>
          <a:p>
            <a:pPr marL="152400" indent="0" algn="just">
              <a:buFont typeface="Arial" panose="020B0604020202020204" pitchFamily="34" charset="0"/>
              <a:buNone/>
            </a:pPr>
            <a:r>
              <a:rPr lang="en-US" smtClean="0"/>
              <a:t>	</a:t>
            </a:r>
            <a:r>
              <a:rPr lang="en-US" sz="1600" smtClean="0">
                <a:solidFill>
                  <a:schemeClr val="accent1">
                    <a:lumMod val="50000"/>
                  </a:schemeClr>
                </a:solidFill>
              </a:rPr>
              <a:t>Koja nije u skladu sa TD ili je primljena van roka za dostavljanje ponuda ili postoje dokazi o tajnom sporazumu ili korupciji ili nije rezultat tržišne konkurencije ili je UO utvrdio da je cijena ponude izuzetno niska</a:t>
            </a:r>
          </a:p>
          <a:p>
            <a:pPr marL="152400" indent="0">
              <a:buFont typeface="Arial" panose="020B0604020202020204" pitchFamily="34" charset="0"/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4859726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28078" y="1522643"/>
            <a:ext cx="5988205" cy="713677"/>
          </a:xfrm>
          <a:prstGeom prst="rect">
            <a:avLst/>
          </a:prstGeom>
          <a:ln>
            <a:noFill/>
            <a:prstDash val="sysDot"/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Posljedice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poništenja</a:t>
            </a:r>
            <a:r>
              <a:rPr kumimoji="0" lang="sr-Cyrl-R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:</a:t>
            </a:r>
            <a:endParaRPr kumimoji="0" lang="sr-Latn-R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401124" y="2573832"/>
            <a:ext cx="5459098" cy="40200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Obaveze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iz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ugovora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su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ništave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i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strane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nisu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dužne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da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ih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ispune</a:t>
            </a:r>
            <a:r>
              <a:rPr lang="sr-Cyrl-R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;</a:t>
            </a:r>
          </a:p>
          <a:p>
            <a:pPr>
              <a:defRPr/>
            </a:pP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Ako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je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ugovor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izvršen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strane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su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dužne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da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vrate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ono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što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su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jedna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drugoj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dale, a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ako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je to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nemoguće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ili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se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priroda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ispunjenog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protivi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vraćanju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,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daje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se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odgovarajuća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naknada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u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novcu</a:t>
            </a:r>
            <a:r>
              <a:rPr lang="sr-Cyrl-R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;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Na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vraćanje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nema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pravo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nesavjesna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strana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;</a:t>
            </a:r>
            <a:endParaRPr lang="sr-Cyrl-RS" sz="1800" dirty="0" smtClean="0">
              <a:solidFill>
                <a:sysClr val="windowText" lastClr="000000"/>
              </a:solidFill>
              <a:latin typeface="Calibri Light" panose="020F0302020204030204"/>
              <a:sym typeface="Arial"/>
            </a:endParaRPr>
          </a:p>
          <a:p>
            <a:pPr>
              <a:defRPr/>
            </a:pP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Ništavost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neke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odredbe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ugovora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ne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povlači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ništavost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i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samog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ugovora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ako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on bez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te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odredbe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može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opstati</a:t>
            </a:r>
            <a:r>
              <a:rPr lang="sr-Cyrl-R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;</a:t>
            </a:r>
          </a:p>
          <a:p>
            <a:pPr>
              <a:defRPr/>
            </a:pP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Konverzija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: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ako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ništav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ugovor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ispunjava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uslove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za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punovažnost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nekog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drugog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ugovora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i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ako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je to u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saglasnosti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sa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ciljem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ugovarača</a:t>
            </a:r>
            <a:r>
              <a:rPr lang="en-US" sz="1800" dirty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;</a:t>
            </a:r>
            <a:endParaRPr lang="sr-Cyrl-RS" sz="1800" dirty="0" smtClean="0">
              <a:solidFill>
                <a:sysClr val="windowText" lastClr="000000"/>
              </a:solidFill>
              <a:latin typeface="Calibri Light" panose="020F0302020204030204"/>
              <a:sym typeface="Arial"/>
            </a:endParaRPr>
          </a:p>
          <a:p>
            <a:pPr>
              <a:defRPr/>
            </a:pP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Mogućnost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konvalidacije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: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ako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je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ugovor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izvršen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, a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zabrana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je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bila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manjeg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značaja</a:t>
            </a:r>
            <a:r>
              <a:rPr lang="en-US" sz="1800" dirty="0" smtClean="0">
                <a:solidFill>
                  <a:sysClr val="windowText" lastClr="000000"/>
                </a:solidFill>
                <a:latin typeface="Calibri Light" panose="020F0302020204030204"/>
                <a:sym typeface="Arial"/>
              </a:rPr>
              <a:t>.</a:t>
            </a:r>
            <a:endParaRPr lang="sr-Latn-RS" sz="1800" dirty="0">
              <a:solidFill>
                <a:sysClr val="windowText" lastClr="000000"/>
              </a:solidFill>
              <a:latin typeface="Calibri Light" panose="020F0302020204030204"/>
              <a:sym typeface="Arial"/>
            </a:endParaRPr>
          </a:p>
        </p:txBody>
      </p:sp>
      <p:pic>
        <p:nvPicPr>
          <p:cNvPr id="4" name="Picture 4" descr="Cancelling a contract? The do's and dont's to consider beforeh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6" y="3258233"/>
            <a:ext cx="3022523" cy="224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12705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rchive Boxes | Cardboard Archive Boxes With Lid | phs teacr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59" y="3519407"/>
            <a:ext cx="4253109" cy="283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23888" y="1909414"/>
            <a:ext cx="7886700" cy="1859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Zaključeni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ugovori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o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nabavci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zahtjevi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ponude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TD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dokumenti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koji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se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odnose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na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ispitivanje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ocjenjivanje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zahtjeva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ponuda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kao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drugi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dokumenti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vezani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za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nabavku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čuvaju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se u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skladu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sa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zakonim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BiH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koji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se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odnose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na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arhiviranje</a:t>
            </a:r>
            <a:r>
              <a:rPr kumimoji="0" lang="sr-Cyrl-R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Arhivska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građa</a:t>
            </a:r>
            <a:endParaRPr kumimoji="0" lang="sr-Cyrl-RS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Odabiranje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vrši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osnovu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kategorija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dokumentarne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građe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rokovima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čuvanja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koju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utvrđuje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imalac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dokumentarne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građe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čijem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je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radu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nastala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ili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kod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njega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nalazi</a:t>
            </a:r>
            <a:r>
              <a:rPr kumimoji="0" lang="sr-Cyrl-R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176" y="3839333"/>
            <a:ext cx="5333889" cy="2139047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Trajno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čuva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građa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koja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je</a:t>
            </a:r>
            <a:r>
              <a:rPr kumimoji="0" lang="sr-Cyrl-R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značaja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pravnu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zaštitu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pojedinaca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grupa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koje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odnosi</a:t>
            </a:r>
            <a:endParaRPr kumimoji="0" lang="sr-Cyrl-R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Omogućava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pouzdan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autentičan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cjelovit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uvid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djelatnost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fukcije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njenog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stvaraoca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potrebna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poslovanju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svrhu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sprovođenja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nadzora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nad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poslovanjem</a:t>
            </a:r>
            <a:endParaRPr kumimoji="0" lang="sr-Cyrl-R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od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interesa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uvid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javnosti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činjenice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sadržane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njoj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  <a:endParaRPr kumimoji="0" lang="sr-Latn-R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69469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50;p47"/>
          <p:cNvSpPr txBox="1">
            <a:spLocks/>
          </p:cNvSpPr>
          <p:nvPr/>
        </p:nvSpPr>
        <p:spPr>
          <a:xfrm>
            <a:off x="2347938" y="2990251"/>
            <a:ext cx="44481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7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layfair Display"/>
              <a:buNone/>
              <a:tabLst/>
              <a:defRPr/>
            </a:pPr>
            <a:r>
              <a:rPr kumimoji="0" lang="sr-Latn-RS" sz="7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sym typeface="Playfair Display"/>
              </a:rPr>
              <a:t>HVALA!</a:t>
            </a:r>
            <a:endParaRPr kumimoji="0" lang="sr-Latn-RS" sz="7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  <p:sp>
        <p:nvSpPr>
          <p:cNvPr id="3" name="Google Shape;651;p47"/>
          <p:cNvSpPr txBox="1">
            <a:spLocks/>
          </p:cNvSpPr>
          <p:nvPr/>
        </p:nvSpPr>
        <p:spPr>
          <a:xfrm>
            <a:off x="2347900" y="3850198"/>
            <a:ext cx="4448100" cy="11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tkinson Hyperlegible"/>
              <a:buNone/>
              <a:tabLst/>
              <a:defRPr/>
            </a:pPr>
            <a:r>
              <a:rPr kumimoji="0" lang="sr-Latn-R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sym typeface="Atkinson Hyperlegible"/>
              </a:rPr>
              <a:t>Imate li pitanja?</a:t>
            </a:r>
            <a:endParaRPr kumimoji="0" lang="sr-Latn-R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</p:txBody>
      </p:sp>
      <p:grpSp>
        <p:nvGrpSpPr>
          <p:cNvPr id="4" name="Google Shape;665;p47"/>
          <p:cNvGrpSpPr/>
          <p:nvPr/>
        </p:nvGrpSpPr>
        <p:grpSpPr>
          <a:xfrm rot="10800000" flipH="1">
            <a:off x="9" y="3086410"/>
            <a:ext cx="1884794" cy="4096088"/>
            <a:chOff x="-22726" y="0"/>
            <a:chExt cx="2370810" cy="5152312"/>
          </a:xfrm>
        </p:grpSpPr>
        <p:pic>
          <p:nvPicPr>
            <p:cNvPr id="5" name="Google Shape;666;p47"/>
            <p:cNvPicPr preferRelativeResize="0"/>
            <p:nvPr/>
          </p:nvPicPr>
          <p:blipFill rotWithShape="1">
            <a:blip r:embed="rId2">
              <a:alphaModFix/>
            </a:blip>
            <a:srcRect l="5517" t="-5104" b="30035"/>
            <a:stretch/>
          </p:blipFill>
          <p:spPr>
            <a:xfrm rot="5400000">
              <a:off x="-361014" y="877812"/>
              <a:ext cx="2605925" cy="192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667;p47"/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 rot="5400000">
              <a:off x="-487394" y="1982825"/>
              <a:ext cx="2190249" cy="121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668;p47"/>
            <p:cNvPicPr preferRelativeResize="0"/>
            <p:nvPr/>
          </p:nvPicPr>
          <p:blipFill rotWithShape="1">
            <a:blip r:embed="rId2">
              <a:alphaModFix/>
            </a:blip>
            <a:srcRect t="4102" b="50813"/>
            <a:stretch/>
          </p:blipFill>
          <p:spPr>
            <a:xfrm rot="5400000">
              <a:off x="-838218" y="3098916"/>
              <a:ext cx="2891885" cy="121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669;p47"/>
            <p:cNvPicPr preferRelativeResize="0"/>
            <p:nvPr/>
          </p:nvPicPr>
          <p:blipFill rotWithShape="1">
            <a:blip r:embed="rId2">
              <a:alphaModFix/>
            </a:blip>
            <a:srcRect l="5516" t="-5104" r="37551" b="30035"/>
            <a:stretch/>
          </p:blipFill>
          <p:spPr>
            <a:xfrm rot="5400000">
              <a:off x="197874" y="2998120"/>
              <a:ext cx="1929638" cy="2370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670;p47"/>
            <p:cNvPicPr preferRelativeResize="0"/>
            <p:nvPr/>
          </p:nvPicPr>
          <p:blipFill rotWithShape="1">
            <a:blip r:embed="rId2">
              <a:alphaModFix/>
            </a:blip>
            <a:srcRect l="5517" t="-5104" b="30035"/>
            <a:stretch/>
          </p:blipFill>
          <p:spPr>
            <a:xfrm rot="5400000">
              <a:off x="-288575" y="3041699"/>
              <a:ext cx="2048200" cy="151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671;p47"/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 rot="5400000">
              <a:off x="-358013" y="2865168"/>
              <a:ext cx="1580494" cy="876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672;p47"/>
            <p:cNvPicPr preferRelativeResize="0"/>
            <p:nvPr/>
          </p:nvPicPr>
          <p:blipFill rotWithShape="1">
            <a:blip r:embed="rId2">
              <a:alphaModFix/>
            </a:blip>
            <a:srcRect t="4102" b="50813"/>
            <a:stretch/>
          </p:blipFill>
          <p:spPr>
            <a:xfrm rot="5400000">
              <a:off x="-611169" y="3670544"/>
              <a:ext cx="2086798" cy="876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673;p47"/>
            <p:cNvPicPr preferRelativeResize="0"/>
            <p:nvPr/>
          </p:nvPicPr>
          <p:blipFill rotWithShape="1">
            <a:blip r:embed="rId2">
              <a:alphaModFix/>
            </a:blip>
            <a:srcRect l="5518" t="-5104" r="50852" b="30035"/>
            <a:stretch/>
          </p:blipFill>
          <p:spPr>
            <a:xfrm rot="5400000">
              <a:off x="299210" y="3435075"/>
              <a:ext cx="1067033" cy="17108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674;p47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>
              <a:off x="-380108" y="4181573"/>
              <a:ext cx="1328116" cy="613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675;p47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>
              <a:off x="168668" y="4181573"/>
              <a:ext cx="1328116" cy="613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676;p47"/>
            <p:cNvPicPr preferRelativeResize="0"/>
            <p:nvPr/>
          </p:nvPicPr>
          <p:blipFill rotWithShape="1">
            <a:blip r:embed="rId2">
              <a:alphaModFix/>
            </a:blip>
            <a:srcRect l="35435" t="1038" r="12098" b="47015"/>
            <a:stretch/>
          </p:blipFill>
          <p:spPr>
            <a:xfrm rot="5400000">
              <a:off x="-103713" y="81012"/>
              <a:ext cx="2091325" cy="192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677;p47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>
              <a:off x="-230383" y="1816890"/>
              <a:ext cx="771750" cy="356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78;p47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>
              <a:off x="-517999" y="2755704"/>
              <a:ext cx="1840503" cy="849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79;p47"/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 rot="5400000">
              <a:off x="-311303" y="3493776"/>
              <a:ext cx="1296169" cy="7190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oogle Shape;680;p47"/>
          <p:cNvGrpSpPr/>
          <p:nvPr/>
        </p:nvGrpSpPr>
        <p:grpSpPr>
          <a:xfrm rot="-5400000" flipH="1">
            <a:off x="6510233" y="1062282"/>
            <a:ext cx="1665020" cy="3618460"/>
            <a:chOff x="-22726" y="12"/>
            <a:chExt cx="2370810" cy="5152300"/>
          </a:xfrm>
        </p:grpSpPr>
        <p:pic>
          <p:nvPicPr>
            <p:cNvPr id="20" name="Google Shape;681;p47"/>
            <p:cNvPicPr preferRelativeResize="0"/>
            <p:nvPr/>
          </p:nvPicPr>
          <p:blipFill rotWithShape="1">
            <a:blip r:embed="rId2">
              <a:alphaModFix/>
            </a:blip>
            <a:srcRect l="5517" t="-5104" b="30035"/>
            <a:stretch/>
          </p:blipFill>
          <p:spPr>
            <a:xfrm rot="5400000">
              <a:off x="-361014" y="877812"/>
              <a:ext cx="2605925" cy="192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682;p47"/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 rot="5400000">
              <a:off x="-487394" y="1982825"/>
              <a:ext cx="2190249" cy="121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83;p47"/>
            <p:cNvPicPr preferRelativeResize="0"/>
            <p:nvPr/>
          </p:nvPicPr>
          <p:blipFill rotWithShape="1">
            <a:blip r:embed="rId2">
              <a:alphaModFix/>
            </a:blip>
            <a:srcRect t="4102" b="50813"/>
            <a:stretch/>
          </p:blipFill>
          <p:spPr>
            <a:xfrm rot="5400000">
              <a:off x="-838218" y="3098916"/>
              <a:ext cx="2891885" cy="1214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84;p47"/>
            <p:cNvPicPr preferRelativeResize="0"/>
            <p:nvPr/>
          </p:nvPicPr>
          <p:blipFill rotWithShape="1">
            <a:blip r:embed="rId2">
              <a:alphaModFix/>
            </a:blip>
            <a:srcRect l="5516" t="-5104" r="37551" b="30035"/>
            <a:stretch/>
          </p:blipFill>
          <p:spPr>
            <a:xfrm rot="5400000">
              <a:off x="197874" y="2998120"/>
              <a:ext cx="1929638" cy="2370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85;p47"/>
            <p:cNvPicPr preferRelativeResize="0"/>
            <p:nvPr/>
          </p:nvPicPr>
          <p:blipFill rotWithShape="1">
            <a:blip r:embed="rId2">
              <a:alphaModFix/>
            </a:blip>
            <a:srcRect l="5517" t="-5104" b="30035"/>
            <a:stretch/>
          </p:blipFill>
          <p:spPr>
            <a:xfrm rot="5400000">
              <a:off x="-288575" y="3041699"/>
              <a:ext cx="2048200" cy="151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686;p47"/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 rot="5400000">
              <a:off x="-358013" y="2865168"/>
              <a:ext cx="1580494" cy="876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687;p47"/>
            <p:cNvPicPr preferRelativeResize="0"/>
            <p:nvPr/>
          </p:nvPicPr>
          <p:blipFill rotWithShape="1">
            <a:blip r:embed="rId2">
              <a:alphaModFix/>
            </a:blip>
            <a:srcRect t="4102" b="50813"/>
            <a:stretch/>
          </p:blipFill>
          <p:spPr>
            <a:xfrm rot="5400000">
              <a:off x="-611169" y="3670544"/>
              <a:ext cx="2086798" cy="876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88;p47"/>
            <p:cNvPicPr preferRelativeResize="0"/>
            <p:nvPr/>
          </p:nvPicPr>
          <p:blipFill rotWithShape="1">
            <a:blip r:embed="rId2">
              <a:alphaModFix/>
            </a:blip>
            <a:srcRect l="5518" t="-5104" r="50852" b="30035"/>
            <a:stretch/>
          </p:blipFill>
          <p:spPr>
            <a:xfrm rot="5400000">
              <a:off x="299210" y="3435075"/>
              <a:ext cx="1067033" cy="17108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89;p47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>
              <a:off x="-380108" y="4181573"/>
              <a:ext cx="1328116" cy="613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90;p47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>
              <a:off x="168668" y="4181573"/>
              <a:ext cx="1328116" cy="613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691;p47"/>
            <p:cNvPicPr preferRelativeResize="0"/>
            <p:nvPr/>
          </p:nvPicPr>
          <p:blipFill rotWithShape="1">
            <a:blip r:embed="rId2">
              <a:alphaModFix/>
            </a:blip>
            <a:srcRect l="1558" t="1038" r="7837" b="47015"/>
            <a:stretch/>
          </p:blipFill>
          <p:spPr>
            <a:xfrm rot="5400000">
              <a:off x="-863858" y="841176"/>
              <a:ext cx="3611629" cy="1929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692;p47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>
              <a:off x="-230383" y="1816890"/>
              <a:ext cx="771750" cy="356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693;p47"/>
            <p:cNvPicPr preferRelativeResize="0"/>
            <p:nvPr/>
          </p:nvPicPr>
          <p:blipFill rotWithShape="1">
            <a:blip r:embed="rId4">
              <a:alphaModFix/>
            </a:blip>
            <a:srcRect b="50443"/>
            <a:stretch/>
          </p:blipFill>
          <p:spPr>
            <a:xfrm rot="5400000">
              <a:off x="-517999" y="2755704"/>
              <a:ext cx="1840503" cy="849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694;p47"/>
            <p:cNvPicPr preferRelativeResize="0"/>
            <p:nvPr/>
          </p:nvPicPr>
          <p:blipFill rotWithShape="1">
            <a:blip r:embed="rId3">
              <a:alphaModFix/>
            </a:blip>
            <a:srcRect l="11254" r="13011" b="50881"/>
            <a:stretch/>
          </p:blipFill>
          <p:spPr>
            <a:xfrm rot="5400000">
              <a:off x="-311303" y="3493776"/>
              <a:ext cx="1296169" cy="7190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86397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</TotalTime>
  <Words>6529</Words>
  <Application>Microsoft Office PowerPoint</Application>
  <PresentationFormat>On-screen Show (4:3)</PresentationFormat>
  <Paragraphs>720</Paragraphs>
  <Slides>92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11" baseType="lpstr">
      <vt:lpstr>Arial</vt:lpstr>
      <vt:lpstr>Assistant</vt:lpstr>
      <vt:lpstr>Atkinson Hyperlegible</vt:lpstr>
      <vt:lpstr>Bebas Neue</vt:lpstr>
      <vt:lpstr>Calibri</vt:lpstr>
      <vt:lpstr>Calibri Light</vt:lpstr>
      <vt:lpstr>Fira Sans Extra Condensed</vt:lpstr>
      <vt:lpstr>Gudea</vt:lpstr>
      <vt:lpstr>Nunito Light</vt:lpstr>
      <vt:lpstr>Perpetua</vt:lpstr>
      <vt:lpstr>Playfair Display</vt:lpstr>
      <vt:lpstr>Pontano Sans</vt:lpstr>
      <vt:lpstr>Poppins</vt:lpstr>
      <vt:lpstr>Poppins SemiBold</vt:lpstr>
      <vt:lpstr>PT Sans</vt:lpstr>
      <vt:lpstr>Roboto</vt:lpstr>
      <vt:lpstr>Wingdings</vt:lpstr>
      <vt:lpstr>Yeseva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Velickovic</dc:creator>
  <cp:lastModifiedBy>Sanja Ubovic</cp:lastModifiedBy>
  <cp:revision>31</cp:revision>
  <dcterms:created xsi:type="dcterms:W3CDTF">2019-04-24T11:33:41Z</dcterms:created>
  <dcterms:modified xsi:type="dcterms:W3CDTF">2024-04-16T10:51:25Z</dcterms:modified>
</cp:coreProperties>
</file>