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77" r:id="rId8"/>
    <p:sldId id="279" r:id="rId9"/>
    <p:sldId id="278" r:id="rId10"/>
    <p:sldId id="280" r:id="rId11"/>
    <p:sldId id="281" r:id="rId12"/>
    <p:sldId id="282" r:id="rId13"/>
    <p:sldId id="265" r:id="rId14"/>
    <p:sldId id="266" r:id="rId15"/>
    <p:sldId id="270" r:id="rId16"/>
    <p:sldId id="271" r:id="rId17"/>
    <p:sldId id="272" r:id="rId18"/>
    <p:sldId id="273" r:id="rId19"/>
    <p:sldId id="267" r:id="rId20"/>
    <p:sldId id="275" r:id="rId21"/>
    <p:sldId id="269" r:id="rId22"/>
    <p:sldId id="283" r:id="rId23"/>
    <p:sldId id="274" r:id="rId24"/>
    <p:sldId id="259" r:id="rId25"/>
    <p:sldId id="27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6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1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2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1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0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3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1FBF5-2EA4-428B-B3E2-E425E4BEFE66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98515"/>
            <a:ext cx="7772400" cy="2387600"/>
          </a:xfrm>
        </p:spPr>
        <p:txBody>
          <a:bodyPr>
            <a:normAutofit fontScale="90000"/>
          </a:bodyPr>
          <a:lstStyle/>
          <a:p>
            <a:br>
              <a:rPr lang="sr-Latn-RS" dirty="0"/>
            </a:br>
            <a:br>
              <a:rPr lang="sr-Latn-RS" dirty="0"/>
            </a:br>
            <a:r>
              <a:rPr lang="sr-Latn-BA" dirty="0"/>
              <a:t>IZRADA</a:t>
            </a:r>
            <a:r>
              <a:rPr lang="en-US" dirty="0"/>
              <a:t> </a:t>
            </a:r>
            <a:r>
              <a:rPr lang="sr-Latn-RS" dirty="0"/>
              <a:t>TD</a:t>
            </a:r>
            <a:r>
              <a:rPr lang="en-US" dirty="0"/>
              <a:t> </a:t>
            </a:r>
            <a:br>
              <a:rPr lang="sr-Latn-BA" dirty="0"/>
            </a:br>
            <a:r>
              <a:rPr lang="sr-Latn-BA" dirty="0"/>
              <a:t>(</a:t>
            </a:r>
            <a:r>
              <a:rPr lang="en-US" dirty="0"/>
              <a:t>u </a:t>
            </a:r>
            <a:r>
              <a:rPr lang="en-US" dirty="0" err="1"/>
              <a:t>otvorenom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nabavke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RS" dirty="0"/>
              <a:t>KZ</a:t>
            </a:r>
            <a:r>
              <a:rPr lang="sr-Latn-BA" dirty="0"/>
              <a:t>)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538" y="4965325"/>
            <a:ext cx="6858000" cy="1655762"/>
          </a:xfrm>
        </p:spPr>
        <p:txBody>
          <a:bodyPr>
            <a:normAutofit lnSpcReduction="10000"/>
          </a:bodyPr>
          <a:lstStyle/>
          <a:p>
            <a:pPr algn="l"/>
            <a:endParaRPr lang="sr-Latn-RS" dirty="0"/>
          </a:p>
          <a:p>
            <a:pPr algn="l"/>
            <a:endParaRPr lang="sr-Latn-RS" dirty="0"/>
          </a:p>
          <a:p>
            <a:pPr algn="l"/>
            <a:r>
              <a:rPr lang="sr-Latn-RS" dirty="0"/>
              <a:t>Ivana Grgić, dipl. </a:t>
            </a:r>
            <a:r>
              <a:rPr lang="en-US" dirty="0"/>
              <a:t>e</a:t>
            </a:r>
            <a:r>
              <a:rPr lang="sr-Latn-RS" dirty="0" err="1"/>
              <a:t>konomista</a:t>
            </a:r>
            <a:endParaRPr lang="sr-Latn-RS" dirty="0"/>
          </a:p>
          <a:p>
            <a:pPr algn="l"/>
            <a:r>
              <a:rPr lang="sr-Latn-RS" dirty="0"/>
              <a:t>April, 2024.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053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Član 46.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s-Latn-BA" b="1" dirty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bs-Latn-BA" sz="3000" dirty="0">
                <a:solidFill>
                  <a:prstClr val="black"/>
                </a:solidFill>
              </a:rPr>
              <a:t>Dokaz o registraciji za obavljanje djelatnosti</a:t>
            </a:r>
          </a:p>
          <a:p>
            <a:pPr>
              <a:buFont typeface="Wingdings" panose="05000000000000000000" pitchFamily="2" charset="2"/>
              <a:buChar char="q"/>
            </a:pPr>
            <a:endParaRPr lang="bs-Latn-BA" b="1" dirty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bs-Latn-BA" dirty="0">
                <a:solidFill>
                  <a:srgbClr val="FF0000"/>
                </a:solidFill>
              </a:rPr>
              <a:t>PRIMJERI IZ PRAKSE</a:t>
            </a:r>
            <a:endParaRPr lang="bs-Latn-BA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bs-Latn-BA" b="1" dirty="0">
              <a:solidFill>
                <a:prstClr val="black"/>
              </a:solidFill>
            </a:endParaRPr>
          </a:p>
        </p:txBody>
      </p:sp>
      <p:pic>
        <p:nvPicPr>
          <p:cNvPr id="4" name="Picture 2" descr="D:\javne nabavke\cikice\j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5602779"/>
            <a:ext cx="2520344" cy="1239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754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Član 47. ZJN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r-Latn-RS" sz="3000" dirty="0"/>
              <a:t>Ekonomska i finansijska sposobnost:</a:t>
            </a:r>
          </a:p>
          <a:p>
            <a:r>
              <a:rPr lang="bs-Latn-BA" dirty="0">
                <a:solidFill>
                  <a:prstClr val="black"/>
                </a:solidFill>
              </a:rPr>
              <a:t>Odgovarajući dokument koji izdaje banka ili druga finansijska institucija</a:t>
            </a:r>
          </a:p>
          <a:p>
            <a:r>
              <a:rPr lang="bs-Latn-BA" dirty="0">
                <a:solidFill>
                  <a:prstClr val="black"/>
                </a:solidFill>
              </a:rPr>
              <a:t>Garancija za pokriće osiguranja od odgovornosti</a:t>
            </a:r>
          </a:p>
          <a:p>
            <a:r>
              <a:rPr lang="bs-Latn-BA" dirty="0">
                <a:solidFill>
                  <a:prstClr val="black"/>
                </a:solidFill>
              </a:rPr>
              <a:t>Poslovni bilansi ili izvodi iz poslovnih bilansa za posljednje tri godine</a:t>
            </a:r>
          </a:p>
          <a:p>
            <a:r>
              <a:rPr lang="bs-Latn-BA" dirty="0">
                <a:solidFill>
                  <a:prstClr val="black"/>
                </a:solidFill>
              </a:rPr>
              <a:t>Izjava o ukupnom prometu</a:t>
            </a:r>
          </a:p>
          <a:p>
            <a:endParaRPr lang="bs-Latn-BA" dirty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bs-Latn-BA" dirty="0">
                <a:solidFill>
                  <a:prstClr val="black"/>
                </a:solidFill>
              </a:rPr>
              <a:t> </a:t>
            </a:r>
            <a:r>
              <a:rPr lang="bs-Latn-BA" dirty="0">
                <a:solidFill>
                  <a:srgbClr val="FF0000"/>
                </a:solidFill>
              </a:rPr>
              <a:t>PRIMJERI IZ PRAKSE </a:t>
            </a:r>
          </a:p>
          <a:p>
            <a:pPr marL="0" indent="0">
              <a:buNone/>
            </a:pPr>
            <a:endParaRPr lang="sr-Latn-RS" dirty="0"/>
          </a:p>
          <a:p>
            <a:pPr>
              <a:buFont typeface="Wingdings" panose="05000000000000000000" pitchFamily="2" charset="2"/>
              <a:buChar char="q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7743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Član 48 – 51.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r-Latn-RS" sz="4800" dirty="0"/>
              <a:t>Tehnička i profesionalna sposobnost </a:t>
            </a:r>
          </a:p>
          <a:p>
            <a:r>
              <a:rPr lang="en-US" dirty="0" err="1"/>
              <a:t>Referenc</a:t>
            </a:r>
            <a:r>
              <a:rPr lang="en-US" dirty="0"/>
              <a:t> </a:t>
            </a:r>
            <a:r>
              <a:rPr lang="en-US" dirty="0" err="1"/>
              <a:t>liste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potvrdama</a:t>
            </a:r>
            <a:r>
              <a:rPr lang="en-US" dirty="0"/>
              <a:t> </a:t>
            </a:r>
            <a:r>
              <a:rPr lang="sr-Latn-RS" dirty="0"/>
              <a:t>druge ugovorne strane</a:t>
            </a:r>
            <a:endParaRPr lang="en-US" dirty="0"/>
          </a:p>
          <a:p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tehničke</a:t>
            </a:r>
            <a:r>
              <a:rPr lang="en-US" dirty="0"/>
              <a:t> </a:t>
            </a:r>
            <a:r>
              <a:rPr lang="en-US" dirty="0" err="1"/>
              <a:t>opremljenosti</a:t>
            </a:r>
            <a:r>
              <a:rPr lang="en-US" dirty="0"/>
              <a:t> i </a:t>
            </a:r>
            <a:r>
              <a:rPr lang="en-US" dirty="0" err="1"/>
              <a:t>osposobljenosti</a:t>
            </a:r>
            <a:r>
              <a:rPr lang="en-US" dirty="0"/>
              <a:t>, </a:t>
            </a:r>
            <a:r>
              <a:rPr lang="en-US" dirty="0" err="1"/>
              <a:t>mjere</a:t>
            </a:r>
            <a:r>
              <a:rPr lang="en-US" dirty="0"/>
              <a:t> za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Navode</a:t>
            </a:r>
            <a:r>
              <a:rPr lang="en-US" dirty="0"/>
              <a:t> (</a:t>
            </a:r>
            <a:r>
              <a:rPr lang="en-US" dirty="0" err="1"/>
              <a:t>izjavu</a:t>
            </a:r>
            <a:r>
              <a:rPr lang="en-US" dirty="0"/>
              <a:t>) o </a:t>
            </a:r>
            <a:r>
              <a:rPr lang="en-US" dirty="0" err="1"/>
              <a:t>angažiranom</a:t>
            </a:r>
            <a:r>
              <a:rPr lang="en-US" dirty="0"/>
              <a:t> </a:t>
            </a:r>
            <a:r>
              <a:rPr lang="en-US" dirty="0" err="1"/>
              <a:t>tehničkom</a:t>
            </a:r>
            <a:r>
              <a:rPr lang="en-US" dirty="0"/>
              <a:t> </a:t>
            </a:r>
            <a:r>
              <a:rPr lang="en-US" dirty="0" err="1"/>
              <a:t>osoblju</a:t>
            </a:r>
            <a:endParaRPr lang="en-US" dirty="0"/>
          </a:p>
          <a:p>
            <a:r>
              <a:rPr lang="en-US" dirty="0" err="1"/>
              <a:t>Uzorke</a:t>
            </a:r>
            <a:r>
              <a:rPr lang="en-US" dirty="0"/>
              <a:t>, </a:t>
            </a:r>
            <a:r>
              <a:rPr lang="en-US" dirty="0" err="1"/>
              <a:t>opise</a:t>
            </a:r>
            <a:r>
              <a:rPr lang="en-US" dirty="0"/>
              <a:t>, </a:t>
            </a:r>
            <a:r>
              <a:rPr lang="en-US" dirty="0" err="1"/>
              <a:t>fotografije</a:t>
            </a:r>
            <a:endParaRPr lang="en-US" dirty="0"/>
          </a:p>
          <a:p>
            <a:r>
              <a:rPr lang="en-US" dirty="0" err="1"/>
              <a:t>Uvjerenje</a:t>
            </a:r>
            <a:r>
              <a:rPr lang="en-US" dirty="0"/>
              <a:t> </a:t>
            </a:r>
            <a:r>
              <a:rPr lang="en-US" dirty="0" err="1"/>
              <a:t>agencija</a:t>
            </a:r>
            <a:r>
              <a:rPr lang="en-US" dirty="0"/>
              <a:t> – </a:t>
            </a:r>
            <a:r>
              <a:rPr lang="en-US" dirty="0" err="1"/>
              <a:t>institucija</a:t>
            </a:r>
            <a:r>
              <a:rPr lang="en-US" dirty="0"/>
              <a:t> za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prihvatanju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robe </a:t>
            </a:r>
            <a:r>
              <a:rPr lang="en-US" dirty="0" err="1"/>
              <a:t>složenije</a:t>
            </a:r>
            <a:r>
              <a:rPr lang="en-US" dirty="0"/>
              <a:t> </a:t>
            </a:r>
            <a:r>
              <a:rPr lang="en-US" dirty="0" err="1"/>
              <a:t>vrste</a:t>
            </a:r>
            <a:endParaRPr lang="en-US" dirty="0"/>
          </a:p>
          <a:p>
            <a:r>
              <a:rPr lang="en-US" dirty="0" err="1"/>
              <a:t>Obrazovne</a:t>
            </a:r>
            <a:r>
              <a:rPr lang="en-US" dirty="0"/>
              <a:t> i </a:t>
            </a:r>
            <a:r>
              <a:rPr lang="en-US" dirty="0" err="1"/>
              <a:t>profesionalne</a:t>
            </a:r>
            <a:r>
              <a:rPr lang="en-US" dirty="0"/>
              <a:t>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/>
              <a:t>pružaoca</a:t>
            </a:r>
            <a:r>
              <a:rPr lang="en-US" dirty="0"/>
              <a:t> </a:t>
            </a:r>
            <a:r>
              <a:rPr lang="en-US" dirty="0" err="1"/>
              <a:t>usluga</a:t>
            </a:r>
            <a:endParaRPr lang="en-US" dirty="0"/>
          </a:p>
          <a:p>
            <a:r>
              <a:rPr lang="en-US" dirty="0" err="1"/>
              <a:t>Izjavu</a:t>
            </a:r>
            <a:r>
              <a:rPr lang="en-US" dirty="0"/>
              <a:t> o </a:t>
            </a:r>
            <a:r>
              <a:rPr lang="en-US" dirty="0" err="1"/>
              <a:t>prosječnom</a:t>
            </a:r>
            <a:r>
              <a:rPr lang="en-US" dirty="0"/>
              <a:t> </a:t>
            </a:r>
            <a:r>
              <a:rPr lang="en-US" dirty="0" err="1"/>
              <a:t>godišnjem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i </a:t>
            </a:r>
            <a:r>
              <a:rPr lang="en-US" dirty="0" err="1"/>
              <a:t>rukovodećeg</a:t>
            </a:r>
            <a:r>
              <a:rPr lang="en-US" dirty="0"/>
              <a:t> </a:t>
            </a:r>
            <a:r>
              <a:rPr lang="en-US" dirty="0" err="1"/>
              <a:t>osoblja</a:t>
            </a:r>
            <a:endParaRPr lang="en-US" dirty="0"/>
          </a:p>
          <a:p>
            <a:r>
              <a:rPr lang="en-US" dirty="0" err="1"/>
              <a:t>Izjavu</a:t>
            </a:r>
            <a:r>
              <a:rPr lang="en-US" dirty="0"/>
              <a:t> o </a:t>
            </a:r>
            <a:r>
              <a:rPr lang="en-US" dirty="0" err="1"/>
              <a:t>tehničkoj</a:t>
            </a:r>
            <a:r>
              <a:rPr lang="en-US" dirty="0"/>
              <a:t> </a:t>
            </a:r>
            <a:r>
              <a:rPr lang="en-US" dirty="0" err="1"/>
              <a:t>opremljenosti</a:t>
            </a:r>
            <a:r>
              <a:rPr lang="en-US" dirty="0"/>
              <a:t> i </a:t>
            </a:r>
            <a:r>
              <a:rPr lang="en-US" dirty="0" err="1"/>
              <a:t>osposobljenosti</a:t>
            </a:r>
            <a:r>
              <a:rPr lang="en-US" dirty="0"/>
              <a:t> i </a:t>
            </a:r>
            <a:r>
              <a:rPr lang="en-US" dirty="0" err="1"/>
              <a:t>mjerama</a:t>
            </a:r>
            <a:r>
              <a:rPr lang="en-US" dirty="0"/>
              <a:t> za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Izjava</a:t>
            </a:r>
            <a:r>
              <a:rPr lang="en-US" dirty="0"/>
              <a:t> o </a:t>
            </a:r>
            <a:r>
              <a:rPr lang="en-US" dirty="0" err="1"/>
              <a:t>prihvatanju</a:t>
            </a:r>
            <a:r>
              <a:rPr lang="en-US" dirty="0"/>
              <a:t> </a:t>
            </a:r>
            <a:r>
              <a:rPr lang="en-US" dirty="0" err="1"/>
              <a:t>mjera</a:t>
            </a:r>
            <a:r>
              <a:rPr lang="en-US" dirty="0"/>
              <a:t> za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zaštitom</a:t>
            </a:r>
            <a:r>
              <a:rPr lang="en-US" dirty="0"/>
              <a:t> </a:t>
            </a:r>
            <a:r>
              <a:rPr lang="en-US" dirty="0" err="1"/>
              <a:t>okoline</a:t>
            </a:r>
            <a:r>
              <a:rPr lang="en-US" dirty="0"/>
              <a:t> i </a:t>
            </a:r>
            <a:r>
              <a:rPr lang="en-US" dirty="0" err="1"/>
              <a:t>mjera</a:t>
            </a:r>
            <a:r>
              <a:rPr lang="en-US" dirty="0"/>
              <a:t> </a:t>
            </a:r>
            <a:r>
              <a:rPr lang="en-US" dirty="0" err="1"/>
              <a:t>energetske</a:t>
            </a:r>
            <a:r>
              <a:rPr lang="en-US" dirty="0"/>
              <a:t> </a:t>
            </a:r>
            <a:r>
              <a:rPr lang="en-US" dirty="0" err="1"/>
              <a:t>efikasnosti</a:t>
            </a:r>
            <a:endParaRPr lang="en-US" dirty="0"/>
          </a:p>
          <a:p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građevinskim</a:t>
            </a:r>
            <a:r>
              <a:rPr lang="en-US" dirty="0"/>
              <a:t> </a:t>
            </a:r>
            <a:r>
              <a:rPr lang="en-US" dirty="0" err="1"/>
              <a:t>mašinama</a:t>
            </a:r>
            <a:r>
              <a:rPr lang="en-US" dirty="0"/>
              <a:t> i </a:t>
            </a:r>
            <a:r>
              <a:rPr lang="en-US" dirty="0" err="1"/>
              <a:t>tehničkoj</a:t>
            </a:r>
            <a:r>
              <a:rPr lang="en-US" dirty="0"/>
              <a:t> </a:t>
            </a:r>
            <a:r>
              <a:rPr lang="en-US" dirty="0" err="1"/>
              <a:t>opremi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194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Podaci o ponudi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Sadržaj ponude i način izrade ponude, </a:t>
            </a: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Način dostave ponude, način dostave dokumentacije za više lotova, </a:t>
            </a: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Alternativna ponuda ako je dozvoljena, </a:t>
            </a: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Način određivanja cijene (valuta, svi zavisni troškovi...), </a:t>
            </a: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Kriterij za dodjelu ugovora, </a:t>
            </a: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Uzorci-način dostavljanja, </a:t>
            </a: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Nacrt ugovora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osnovn</a:t>
            </a:r>
            <a:r>
              <a:rPr lang="sr-Latn-RS" dirty="0"/>
              <a:t>i</a:t>
            </a:r>
            <a:r>
              <a:rPr lang="en-US" dirty="0"/>
              <a:t> element</a:t>
            </a:r>
            <a:r>
              <a:rPr lang="sr-Latn-RS" dirty="0"/>
              <a:t>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sr-Latn-RS" dirty="0"/>
              <a:t>OS</a:t>
            </a:r>
            <a:endParaRPr lang="hr-HR" dirty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Mjesto-datum–vrijeme prijema ponuda, m/d/v otvaranja ponuda...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08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Kriterij za dodjelu ugovora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r-Latn-RS" dirty="0"/>
          </a:p>
          <a:p>
            <a:pPr>
              <a:buFont typeface="Wingdings" panose="05000000000000000000" pitchFamily="2" charset="2"/>
              <a:buChar char="q"/>
            </a:pPr>
            <a:r>
              <a:rPr lang="sr-Latn-RS" dirty="0"/>
              <a:t>Član 54. ZJN:</a:t>
            </a:r>
          </a:p>
          <a:p>
            <a:pPr marL="514350" indent="-514350">
              <a:buAutoNum type="arabicParenR"/>
            </a:pPr>
            <a:r>
              <a:rPr lang="sr-Latn-RS" dirty="0"/>
              <a:t>Najniža cijena ili</a:t>
            </a:r>
          </a:p>
          <a:p>
            <a:pPr marL="514350" indent="-514350">
              <a:buAutoNum type="arabicParenR"/>
            </a:pPr>
            <a:r>
              <a:rPr lang="sr-Latn-RS" dirty="0"/>
              <a:t>Ekonomski najpovoljnija ponuda (ENP)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8893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205366"/>
              </p:ext>
            </p:extLst>
          </p:nvPr>
        </p:nvGraphicFramePr>
        <p:xfrm>
          <a:off x="45720" y="1126526"/>
          <a:ext cx="9052560" cy="57314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89421">
                  <a:extLst>
                    <a:ext uri="{9D8B030D-6E8A-4147-A177-3AD203B41FA5}">
                      <a16:colId xmlns:a16="http://schemas.microsoft.com/office/drawing/2014/main" val="657676291"/>
                    </a:ext>
                  </a:extLst>
                </a:gridCol>
                <a:gridCol w="3675398">
                  <a:extLst>
                    <a:ext uri="{9D8B030D-6E8A-4147-A177-3AD203B41FA5}">
                      <a16:colId xmlns:a16="http://schemas.microsoft.com/office/drawing/2014/main" val="493489948"/>
                    </a:ext>
                  </a:extLst>
                </a:gridCol>
                <a:gridCol w="4287741">
                  <a:extLst>
                    <a:ext uri="{9D8B030D-6E8A-4147-A177-3AD203B41FA5}">
                      <a16:colId xmlns:a16="http://schemas.microsoft.com/office/drawing/2014/main" val="2135763193"/>
                    </a:ext>
                  </a:extLst>
                </a:gridCol>
              </a:tblGrid>
              <a:tr h="4601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dirty="0"/>
                        <a:t>Prednosti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dirty="0"/>
                        <a:t>Nedostaci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6992318"/>
                  </a:ext>
                </a:extLst>
              </a:tr>
              <a:tr h="1997520"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Najniža cijena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jednostavnost</a:t>
                      </a:r>
                      <a:endParaRPr kumimoji="0" lang="bs-Latn-BA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brzina primjene</a:t>
                      </a:r>
                      <a:endParaRPr kumimoji="0" lang="bs-Latn-BA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„t</a:t>
                      </a:r>
                      <a:r>
                        <a:rPr kumimoji="0" lang="en-US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ransparentnost</a:t>
                      </a:r>
                      <a:r>
                        <a:rPr kumimoji="0" lang="sr-Latn-B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endParaRPr kumimoji="0" lang="bs-Latn-BA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Calibri"/>
                      </a:endParaRPr>
                    </a:p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sr-Latn-BA" sz="1600" dirty="0">
                          <a:effectLst/>
                        </a:rPr>
                        <a:t>Ne uzima u obzir kvalitativna pitanja,</a:t>
                      </a:r>
                      <a:endParaRPr lang="bs-Latn-BA" sz="1600" dirty="0"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sr-Latn-BA" sz="1600" dirty="0">
                          <a:effectLst/>
                        </a:rPr>
                        <a:t>Ne dopušta uzimanje u obzir inovacija i naprednih/naprednijih rješenja,</a:t>
                      </a:r>
                      <a:endParaRPr lang="bs-Latn-BA" sz="1600" dirty="0"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sr-Latn-BA" sz="1600" dirty="0">
                          <a:effectLst/>
                        </a:rPr>
                        <a:t>Kod predmeta nabavki dugog životnog vijeka ne dozvoljava uzimanje u obzir troškove životnog vijeka</a:t>
                      </a:r>
                      <a:endParaRPr lang="bs-Latn-BA" sz="1600" dirty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798228"/>
                  </a:ext>
                </a:extLst>
              </a:tr>
              <a:tr h="2790839"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ENP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3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sr-Latn-BA" sz="1600" baseline="0" dirty="0">
                          <a:effectLst/>
                        </a:rPr>
                        <a:t>Može da uzme u obzir k</a:t>
                      </a:r>
                      <a:r>
                        <a:rPr lang="sr-Latn-BA" sz="1600" dirty="0">
                          <a:effectLst/>
                        </a:rPr>
                        <a:t>valitativne karakteristike predmeta nabavke</a:t>
                      </a:r>
                      <a:r>
                        <a:rPr lang="bs-Latn-BA" sz="1600" dirty="0">
                          <a:effectLst/>
                        </a:rPr>
                        <a:t>,</a:t>
                      </a:r>
                      <a:r>
                        <a:rPr lang="bs-Latn-BA" sz="1600" baseline="0" dirty="0">
                          <a:effectLst/>
                        </a:rPr>
                        <a:t> i</a:t>
                      </a:r>
                      <a:r>
                        <a:rPr lang="sr-Latn-BA" sz="1600" dirty="0">
                          <a:effectLst/>
                        </a:rPr>
                        <a:t>novacije i napredna rješenja</a:t>
                      </a:r>
                      <a:endParaRPr lang="bs-Latn-BA" sz="1600" dirty="0"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3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sr-Latn-BA" sz="1600" dirty="0">
                          <a:effectLst/>
                        </a:rPr>
                        <a:t>Troškovi životnog vijeka (predmeti nabavki dugog životnog vijeka)</a:t>
                      </a:r>
                      <a:endParaRPr lang="bs-Latn-BA" sz="1600" dirty="0"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3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sr-Latn-BA" sz="1600" dirty="0">
                          <a:effectLst/>
                        </a:rPr>
                        <a:t>Dvije ponude sa jednakim  rojem bodov,</a:t>
                      </a:r>
                      <a:r>
                        <a:rPr lang="sr-Latn-BA" sz="1600" baseline="0" dirty="0">
                          <a:effectLst/>
                        </a:rPr>
                        <a:t> moguće izvršiti izbor (</a:t>
                      </a:r>
                      <a:r>
                        <a:rPr lang="sr-Latn-BA" sz="1600" dirty="0">
                          <a:effectLst/>
                        </a:rPr>
                        <a:t>čl. 3. stav (2) tačka d) alineja 9) Uputstva</a:t>
                      </a:r>
                      <a:r>
                        <a:rPr lang="sr-Latn-BA" sz="1600" baseline="0" dirty="0">
                          <a:effectLst/>
                        </a:rPr>
                        <a:t> za prirpemu modela TD i ponuda)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Složenost (određivanje kriterija i podkriterija, njihova kvantifikacija, utvrđivanje metodologije bodovanja, itd.)</a:t>
                      </a:r>
                      <a:endParaRPr kumimoji="0" lang="bs-Latn-BA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„transparentnost“ (dodjela bodova, formule, linearno bodovanje, nelinearno, međusobno zavisno bodovanje...)</a:t>
                      </a:r>
                      <a:endParaRPr kumimoji="0" lang="bs-Latn-BA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Duži rokovi pripreme tenderske dokumentacije (ponekad i ocjenjivanja ponuda)</a:t>
                      </a:r>
                      <a:endParaRPr kumimoji="0" lang="bs-Latn-BA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Krajnji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korisnici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i s</a:t>
                      </a:r>
                      <a:r>
                        <a:rPr kumimoji="0" lang="sr-Latn-B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tručnjaci  (može poskupiti postupak)</a:t>
                      </a:r>
                      <a:endParaRPr kumimoji="0" lang="bs-Latn-BA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589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8208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Najniža cijena </a:t>
            </a:r>
            <a:r>
              <a:rPr lang="sr-Latn-RS" dirty="0">
                <a:solidFill>
                  <a:srgbClr val="FF0000"/>
                </a:solidFill>
              </a:rPr>
              <a:t>- primjena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s-Latn-BA" dirty="0"/>
              <a:t>ROBE – jednostavne, standardizovane robe (kancelarijski materijal, školske klupe…),</a:t>
            </a:r>
          </a:p>
          <a:p>
            <a:pPr algn="just"/>
            <a:endParaRPr lang="bs-Latn-BA" dirty="0"/>
          </a:p>
          <a:p>
            <a:pPr algn="just"/>
            <a:r>
              <a:rPr lang="bs-Latn-BA" dirty="0"/>
              <a:t>USLUGE – mogućnost preciziranja zahtjeva i specifikacije (usluge čišćenja objekata, izdavačke usluge…)</a:t>
            </a:r>
          </a:p>
          <a:p>
            <a:pPr algn="just"/>
            <a:endParaRPr lang="bs-Latn-BA" dirty="0"/>
          </a:p>
          <a:p>
            <a:pPr algn="just"/>
            <a:r>
              <a:rPr lang="bs-Latn-BA" dirty="0"/>
              <a:t>RADOVI – postoji projekat (predmjer, količine, materijali, crteži, uputstva...)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617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ENP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dirty="0"/>
              <a:t>„Kvantifikacija kvaliteta“</a:t>
            </a:r>
          </a:p>
          <a:p>
            <a:pPr algn="just"/>
            <a:r>
              <a:rPr lang="bs-Latn-BA" dirty="0"/>
              <a:t>Npr: Brzina ispisa u vremenskoj jedinici (štampači); učešće pamuka (proizvodi od tkanine); dimenzije, emisija CO</a:t>
            </a:r>
            <a:r>
              <a:rPr lang="bs-Latn-BA" sz="2000" dirty="0"/>
              <a:t>2</a:t>
            </a:r>
            <a:r>
              <a:rPr lang="bs-Latn-BA" dirty="0"/>
              <a:t>, rokovi.....</a:t>
            </a:r>
          </a:p>
          <a:p>
            <a:pPr algn="just"/>
            <a:r>
              <a:rPr lang="bs-Latn-BA" dirty="0"/>
              <a:t>Profesionalno iskustvo, radni staž, obrazovanje, realizovani projekti, prihodi, mehanizacija.....</a:t>
            </a:r>
          </a:p>
          <a:p>
            <a:pPr marL="0" indent="0" algn="just">
              <a:buNone/>
            </a:pPr>
            <a:endParaRPr lang="bs-Latn-BA" dirty="0"/>
          </a:p>
          <a:p>
            <a:pPr marL="0" indent="0" algn="just">
              <a:buNone/>
            </a:pPr>
            <a:r>
              <a:rPr lang="bs-Latn-BA" dirty="0">
                <a:solidFill>
                  <a:srgbClr val="FF0000"/>
                </a:solidFill>
              </a:rPr>
              <a:t>! Član 64. stav (3) ZJN: kvalifikacioni uslovi ne mogu biti podkriterijumi za ocjenu ponuda!!!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806335" y="3424844"/>
            <a:ext cx="7298574" cy="1064029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85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sr-Cyrl-RS" dirty="0"/>
            </a:br>
            <a:r>
              <a:rPr lang="sr-Latn-RS" dirty="0"/>
              <a:t>Rokovi kao podkriterij ENP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r-Latn-BA" sz="3100" b="1" u="sng" dirty="0">
                <a:solidFill>
                  <a:srgbClr val="FF0000"/>
                </a:solidFill>
              </a:rPr>
              <a:t>Rokovi plaćanja</a:t>
            </a:r>
          </a:p>
          <a:p>
            <a:pPr algn="just">
              <a:lnSpc>
                <a:spcPct val="120000"/>
              </a:lnSpc>
            </a:pPr>
            <a:r>
              <a:rPr lang="sr-Latn-BA" dirty="0"/>
              <a:t>Zakon o rokovima izmirenja novčanih obaveza u poslovnim transakcijama („Sl. glasnik RS“, br. 31/18)</a:t>
            </a:r>
          </a:p>
          <a:p>
            <a:pPr algn="just">
              <a:lnSpc>
                <a:spcPct val="120000"/>
              </a:lnSpc>
            </a:pPr>
            <a:r>
              <a:rPr lang="sr-Latn-BA" dirty="0"/>
              <a:t>Zakon o finansijskom poslovanju („Sl. novine FBiH“, br. 48/16)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sr-Latn-BA" dirty="0"/>
              <a:t>Max rokovi plaćanja u roku od 60 dana od dana...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sr-Latn-BA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Primjer</a:t>
            </a:r>
            <a:r>
              <a:rPr lang="sr-Latn-BA" dirty="0">
                <a:solidFill>
                  <a:srgbClr val="FF0000"/>
                </a:solidFill>
              </a:rPr>
              <a:t>, </a:t>
            </a:r>
            <a:r>
              <a:rPr lang="sr-Latn-B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KRŽ-a: JN2-03-07-1-1327-6/16 od 12.01.2017. godine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endParaRPr lang="sr-Latn-BA" dirty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r-Latn-BA" sz="3100" b="1" u="sng" dirty="0">
                <a:solidFill>
                  <a:srgbClr val="FF0000"/>
                </a:solidFill>
              </a:rPr>
              <a:t>Rokovi isporuke, rokovi izvođenja radova, garantni rokovi</a:t>
            </a:r>
            <a:r>
              <a:rPr lang="sr-Latn-BA" dirty="0"/>
              <a:t>...</a:t>
            </a:r>
          </a:p>
          <a:p>
            <a:pPr algn="just">
              <a:lnSpc>
                <a:spcPct val="120000"/>
              </a:lnSpc>
            </a:pPr>
            <a:r>
              <a:rPr lang="sr-Latn-BA" dirty="0"/>
              <a:t>Izgradnja 3 km puta za 7 dana, garancija na računare 99 godina, itd...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sr-Latn-BA" dirty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sr-Latn-BA" b="1" u="sng" dirty="0">
                <a:solidFill>
                  <a:srgbClr val="FF0000"/>
                </a:solidFill>
              </a:rPr>
              <a:t>Ograničiti raspon rokova u TD (unaprijed)! Sve ponude koje su van datog raspona su nepravilne ponude</a:t>
            </a:r>
            <a:endParaRPr lang="bs-Latn-BA" b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1823869">
            <a:off x="7024254" y="2992926"/>
            <a:ext cx="17456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500" dirty="0">
                <a:solidFill>
                  <a:srgbClr val="FF0000"/>
                </a:solidFill>
              </a:rPr>
              <a:t>Problemi iz prakse!</a:t>
            </a:r>
            <a:endParaRPr lang="en-US" sz="2500" dirty="0">
              <a:solidFill>
                <a:srgbClr val="FF0000"/>
              </a:solidFill>
            </a:endParaRPr>
          </a:p>
        </p:txBody>
      </p:sp>
      <p:pic>
        <p:nvPicPr>
          <p:cNvPr id="6" name="Picture 2" descr="D:\javne nabavke\cikice\j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5943599"/>
            <a:ext cx="2520344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25958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Uzorci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 dirty="0"/>
              <a:t>Zašto tražimo uzorke??</a:t>
            </a:r>
          </a:p>
          <a:p>
            <a:endParaRPr lang="sr-Latn-RS" dirty="0"/>
          </a:p>
          <a:p>
            <a:pPr algn="just"/>
            <a:r>
              <a:rPr lang="sr-Latn-RS" dirty="0"/>
              <a:t>Uzorci se mogu ispitivati samo na način predviđen TD</a:t>
            </a:r>
          </a:p>
          <a:p>
            <a:endParaRPr lang="sr-Latn-RS" dirty="0"/>
          </a:p>
          <a:p>
            <a:pPr algn="just">
              <a:defRPr/>
            </a:pPr>
            <a:r>
              <a:rPr lang="sr-Latn-RS" dirty="0"/>
              <a:t>Zapisnički konstatovati kako i kada je vršeno testiranje uzoraka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522" y="1209402"/>
            <a:ext cx="203835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116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402" y="500062"/>
            <a:ext cx="7886700" cy="1325563"/>
          </a:xfrm>
        </p:spPr>
        <p:txBody>
          <a:bodyPr/>
          <a:lstStyle/>
          <a:p>
            <a:r>
              <a:rPr lang="sr-Latn-RS" dirty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sr-Latn-BA" b="0" i="0" dirty="0">
                <a:solidFill>
                  <a:srgbClr val="666666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Kvalifikacije ponuđača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r-Latn-BA" b="0" i="0" dirty="0">
                <a:solidFill>
                  <a:srgbClr val="666666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Kriterij za dodjelu ugovora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r-Latn-BA" b="0" i="0" dirty="0">
                <a:solidFill>
                  <a:srgbClr val="666666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Tehničke specifikacije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r-Latn-BA" b="0" i="0" dirty="0">
                <a:solidFill>
                  <a:srgbClr val="666666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Rokovi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r-Latn-BA" b="0" i="0" dirty="0">
                <a:solidFill>
                  <a:srgbClr val="666666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Izjave, dokazi i drugi dokumenti koji se traže tenderskom dokumentacijom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r-Latn-BA" b="0" i="0" dirty="0">
                <a:solidFill>
                  <a:srgbClr val="666666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Ostale odredbe, zahtjevi i uslovi iz tenderske dokumentacije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r-Latn-BA" b="0" i="0" dirty="0">
                <a:solidFill>
                  <a:srgbClr val="666666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i druge povezane teme...</a:t>
            </a:r>
          </a:p>
        </p:txBody>
      </p:sp>
    </p:spTree>
    <p:extLst>
      <p:ext uri="{BB962C8B-B14F-4D97-AF65-F5344CB8AC3E}">
        <p14:creationId xmlns:p14="http://schemas.microsoft.com/office/powerpoint/2010/main" val="35133050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Nacrt ugovora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7271127"/>
              </p:ext>
            </p:extLst>
          </p:nvPr>
        </p:nvGraphicFramePr>
        <p:xfrm>
          <a:off x="628650" y="1825625"/>
          <a:ext cx="7886700" cy="4500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1259035393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1671654338"/>
                    </a:ext>
                  </a:extLst>
                </a:gridCol>
              </a:tblGrid>
              <a:tr h="4500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sr-Latn-R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Član 9. stav (2) tačka g) Uputstva za pripremu modela TD i ponuda propisuje da ponuda sadrži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potpisan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sr-Latn-R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nacrt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ugovora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ili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sr-Latn-R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OS....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0008074"/>
                  </a:ext>
                </a:extLst>
              </a:tr>
            </a:tbl>
          </a:graphicData>
        </a:graphic>
      </p:graphicFrame>
      <p:pic>
        <p:nvPicPr>
          <p:cNvPr id="5" name="Picture 2" descr="Do I Need a Lawyer to Draft Business Contracts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825626"/>
            <a:ext cx="3943350" cy="450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43351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Ostali podaci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 algn="just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hr-HR" b="1" dirty="0">
                <a:solidFill>
                  <a:prstClr val="black"/>
                </a:solidFill>
                <a:cs typeface="Arial" panose="020B0604020202020204" pitchFamily="34" charset="0"/>
              </a:rPr>
              <a:t>Ostali podaci </a:t>
            </a:r>
            <a:r>
              <a:rPr lang="hr-HR" dirty="0">
                <a:solidFill>
                  <a:prstClr val="black"/>
                </a:solidFill>
                <a:cs typeface="Arial" panose="020B0604020202020204" pitchFamily="34" charset="0"/>
              </a:rPr>
              <a:t>(podaci o garancijama, informacije o obilasku lokacije, obrazloženje za OS na period duži od 4 godine, način zaključivanja ugovora na osnovu OS, odredbe za grupu ponuđača, odredbe vezane za podugovaranje kao i direktno plaćanje podugovaraču, dokazi o kvalifikaciji kako je traženo u TD, definisanje dokaza za kval. za fizička lica, rok za donošenje odluke o izboru ukoliko je primjenjiv, rok način i uslovi plaćanja izabranom ponuđaču, naziv i adresa organa kome se izjavljuje žalba, ostali podaci koji su bitni a vezani su za konkretni postupak nabavke...) </a:t>
            </a:r>
          </a:p>
          <a:p>
            <a:pPr indent="-342900" algn="just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bs-Latn-BA" b="1" dirty="0">
                <a:solidFill>
                  <a:prstClr val="black"/>
                </a:solidFill>
                <a:cs typeface="Arial" panose="020B0604020202020204" pitchFamily="34" charset="0"/>
              </a:rPr>
              <a:t>Obrasci, izjave i sl.;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355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4A2914-4CDD-CE21-E34C-4018CB17B94F}"/>
              </a:ext>
            </a:extLst>
          </p:cNvPr>
          <p:cNvSpPr txBox="1"/>
          <p:nvPr/>
        </p:nvSpPr>
        <p:spPr>
          <a:xfrm>
            <a:off x="699793" y="1889540"/>
            <a:ext cx="33776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sz="4400" dirty="0">
                <a:solidFill>
                  <a:srgbClr val="FF0000"/>
                </a:solidFill>
              </a:rPr>
              <a:t>RADIONICA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D459499-7A9D-3CC8-D8FA-013248287E1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411962" y="3078134"/>
            <a:ext cx="3377684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sr-Latn-BA" sz="4400" dirty="0">
                <a:solidFill>
                  <a:srgbClr val="FF0000"/>
                </a:solidFill>
              </a:rPr>
              <a:t>DISKUSIJA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E74C41-ED25-E2B9-6AA0-D483D9608351}"/>
              </a:ext>
            </a:extLst>
          </p:cNvPr>
          <p:cNvSpPr txBox="1"/>
          <p:nvPr/>
        </p:nvSpPr>
        <p:spPr>
          <a:xfrm>
            <a:off x="2808516" y="4199018"/>
            <a:ext cx="59622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sz="4400" dirty="0">
                <a:solidFill>
                  <a:srgbClr val="FF0000"/>
                </a:solidFill>
              </a:rPr>
              <a:t>NEMA POGREŠNIH ODGOVORA</a:t>
            </a:r>
          </a:p>
        </p:txBody>
      </p:sp>
    </p:spTree>
    <p:extLst>
      <p:ext uri="{BB962C8B-B14F-4D97-AF65-F5344CB8AC3E}">
        <p14:creationId xmlns:p14="http://schemas.microsoft.com/office/powerpoint/2010/main" val="5447289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Zaključci - UO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>
                <a:solidFill>
                  <a:prstClr val="black"/>
                </a:solidFill>
              </a:rPr>
              <a:t>Traženje „previše“ dokumentacije..Utiče na konkurenciju- SRAZMJERNOST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>
                <a:solidFill>
                  <a:prstClr val="black"/>
                </a:solidFill>
              </a:rPr>
              <a:t>Uskladiti uslove i dokaze</a:t>
            </a:r>
          </a:p>
          <a:p>
            <a:pPr indent="-342900" algn="just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bs-Latn-BA" sz="1800" dirty="0">
                <a:solidFill>
                  <a:prstClr val="black"/>
                </a:solidFill>
              </a:rPr>
              <a:t>Koristiti jednostavan jezik, jasno i nedvosmisleno definisati odredbe (kvalifikacije i TS)</a:t>
            </a:r>
          </a:p>
          <a:p>
            <a:pPr indent="-342900" algn="just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sr-Latn-BA" sz="1800" dirty="0">
                <a:solidFill>
                  <a:prstClr val="black"/>
                </a:solidFill>
              </a:rPr>
              <a:t>Izbjegavati nepotrebne formalne zahtjeve (npr. parafiranje stranica, dostavljanje izjava..)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sr-Latn-BA" sz="1800" dirty="0">
                <a:solidFill>
                  <a:prstClr val="black"/>
                </a:solidFill>
              </a:rPr>
              <a:t>Popuniti u obrascima izjava sve što UO može da popuni</a:t>
            </a:r>
            <a:endParaRPr lang="bs-Latn-BA" sz="1800" dirty="0">
              <a:solidFill>
                <a:prstClr val="black"/>
              </a:solidFill>
            </a:endParaRP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>
                <a:solidFill>
                  <a:prstClr val="black"/>
                </a:solidFill>
              </a:rPr>
              <a:t>Definisati šta se kada dostavlja (izjava – ostala dokumentacija) 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>
                <a:solidFill>
                  <a:prstClr val="black"/>
                </a:solidFill>
              </a:rPr>
              <a:t>Kvalifikacioni uslovi se ne smiju bodovati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sr-Latn-RS" sz="1800" dirty="0">
                <a:solidFill>
                  <a:prstClr val="black"/>
                </a:solidFill>
              </a:rPr>
              <a:t>Na jednom mjestu u TD pripremiti pregled svih zahtjeva i dokumenata koji su traženi od ponuđača (U zapisniku o ocjeni ponuda svakako mora biti i prikaz traženih i dostavljenih garancija, analitički prikaz traženih i dostavljenih dokumenata u ponudama; ovakvi pregledi mogu biti dobra za osnova za analizu i unaprijeđenje narednih postupaka, olakšati postupanje po žalbi, itd.. )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sr-Latn-RS" sz="1800" b="1" dirty="0">
                <a:solidFill>
                  <a:srgbClr val="FF0000"/>
                </a:solidFill>
              </a:rPr>
              <a:t>U POSTUPCIMA JAVNIH NABAVKI SE NIŠTA NE PODRAZUMIJEVA!!!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377" y="3696789"/>
            <a:ext cx="2076994" cy="914400"/>
          </a:xfrm>
          <a:prstGeom prst="rect">
            <a:avLst/>
          </a:prstGeom>
          <a:ln w="9525">
            <a:solidFill>
              <a:schemeClr val="accent4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6161605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Zaključci - ponuđači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sr-Latn-BA" sz="3300" dirty="0"/>
              <a:t>Pročitati TD odmah nakon preuzimanja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sr-Latn-BA" sz="3300" dirty="0"/>
              <a:t>Tražiti pojašnjenje TD od konkretnog UO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/>
              <a:t>Provjeriti usklađenost predmeta nabavke koji ponuđač može da isporuči sa zahtijevima iz TD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/>
              <a:t>Računati i na ispunavanje svih drugih uslova iz TD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/>
              <a:t>Uslovi koji ograničvaju konkurenciju (npr. kvalifikacioni dio, kratki rokovi isporuke, i sl.) – tražiti pojašnjenje ili se žaliti na TD. Priložiti dokaze (mišljenja, zvanična tumačenja, proračune, itd), kada god je to moguće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/>
              <a:t>Član 101. stav (</a:t>
            </a:r>
            <a:r>
              <a:rPr lang="en-US" sz="3300" dirty="0"/>
              <a:t>7</a:t>
            </a:r>
            <a:r>
              <a:rPr lang="sr-Latn-RS" sz="3300" dirty="0"/>
              <a:t>) ZJN – gubi se pravo ispitivanja zakonitosti u kasnijim fazama postupka...  Na vrijeme reagovati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/>
              <a:t>Odbijanje potpisivanja ugovora od strane ponuđača: aktiviranje garancije za ozbiljnost ponude i dodjela ugovora drugorangiranom ponuđaču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/>
              <a:t> Posljedice raskida ugovora jer dobavljač ne izvršava ugovorene obaveze</a:t>
            </a:r>
          </a:p>
          <a:p>
            <a:pPr marL="0" indent="0" algn="just">
              <a:buNone/>
            </a:pPr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4" descr="Efficiency | Schwanog Gmb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865" y="1164363"/>
            <a:ext cx="2352502" cy="132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86127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r-Latn-RS" sz="6000" dirty="0"/>
          </a:p>
          <a:p>
            <a:pPr marL="0" indent="0" algn="ctr">
              <a:buNone/>
            </a:pPr>
            <a:r>
              <a:rPr lang="sr-Latn-RS" sz="6000" dirty="0"/>
              <a:t>HVALA NA PAŽNJI!!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332070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en-US" dirty="0" err="1"/>
              <a:t>Sadržaj</a:t>
            </a:r>
            <a:r>
              <a:rPr lang="en-US" dirty="0"/>
              <a:t> TD - </a:t>
            </a:r>
            <a:r>
              <a:rPr lang="sr-Latn-RS" dirty="0"/>
              <a:t>Opšti podaci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endParaRPr lang="bs-Latn-BA" dirty="0"/>
          </a:p>
          <a:p>
            <a:pPr>
              <a:buFontTx/>
              <a:buChar char="-"/>
            </a:pPr>
            <a:r>
              <a:rPr lang="bs-Latn-BA" dirty="0"/>
              <a:t>Naziv i adresa UO, </a:t>
            </a:r>
          </a:p>
          <a:p>
            <a:pPr>
              <a:buFontTx/>
              <a:buChar char="-"/>
            </a:pPr>
            <a:r>
              <a:rPr lang="bs-Latn-BA" dirty="0"/>
              <a:t>IDB UO, kontakt informacije, </a:t>
            </a:r>
          </a:p>
          <a:p>
            <a:pPr>
              <a:buFontTx/>
              <a:buChar char="-"/>
            </a:pPr>
            <a:r>
              <a:rPr lang="bs-Latn-BA" dirty="0"/>
              <a:t>Kontakt osoba, </a:t>
            </a:r>
          </a:p>
          <a:p>
            <a:pPr>
              <a:buFontTx/>
              <a:buChar char="-"/>
            </a:pPr>
            <a:r>
              <a:rPr lang="bs-Latn-BA" dirty="0"/>
              <a:t>Privredni subjekti koji su u sukobu interesa-čl. 52, </a:t>
            </a:r>
          </a:p>
          <a:p>
            <a:pPr>
              <a:buFontTx/>
              <a:buChar char="-"/>
            </a:pPr>
            <a:r>
              <a:rPr lang="bs-Latn-BA" dirty="0"/>
              <a:t>Redni br. nabavke u planu</a:t>
            </a:r>
            <a:r>
              <a:rPr lang="en-US" dirty="0"/>
              <a:t> </a:t>
            </a:r>
            <a:r>
              <a:rPr lang="en-US" dirty="0" err="1"/>
              <a:t>nabavke</a:t>
            </a:r>
            <a:r>
              <a:rPr lang="bs-Latn-BA" dirty="0"/>
              <a:t> i postupak nabavke, </a:t>
            </a:r>
          </a:p>
          <a:p>
            <a:pPr>
              <a:buFontTx/>
              <a:buChar char="-"/>
            </a:pPr>
            <a:r>
              <a:rPr lang="bs-Latn-BA" dirty="0"/>
              <a:t>Vrsta ugovora (r/u/r),</a:t>
            </a:r>
          </a:p>
          <a:p>
            <a:pPr>
              <a:buFontTx/>
              <a:buChar char="-"/>
            </a:pPr>
            <a:r>
              <a:rPr lang="bs-Latn-BA" dirty="0"/>
              <a:t>Procijenjena vrijednost</a:t>
            </a:r>
            <a:r>
              <a:rPr lang="en-US" dirty="0"/>
              <a:t> </a:t>
            </a:r>
            <a:r>
              <a:rPr lang="en-US" dirty="0" err="1"/>
              <a:t>nabavke</a:t>
            </a:r>
            <a:r>
              <a:rPr lang="bs-Latn-BA" dirty="0"/>
              <a:t>, </a:t>
            </a:r>
          </a:p>
          <a:p>
            <a:pPr>
              <a:buFontTx/>
              <a:buChar char="-"/>
            </a:pPr>
            <a:r>
              <a:rPr lang="bs-Latn-BA" dirty="0"/>
              <a:t>Okvirni sporazum: da ili ne</a:t>
            </a:r>
            <a:r>
              <a:rPr lang="en-US" dirty="0"/>
              <a:t>.</a:t>
            </a:r>
            <a:endParaRPr lang="bs-Latn-B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531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en-US" dirty="0" err="1"/>
              <a:t>Sadržaj</a:t>
            </a:r>
            <a:r>
              <a:rPr lang="en-US" dirty="0"/>
              <a:t> TD - </a:t>
            </a:r>
            <a:r>
              <a:rPr lang="sr-Latn-RS" dirty="0"/>
              <a:t>Podaci o predmetu 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Opis predmeta nabavke i JRJN, </a:t>
            </a: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Termin ‘’ekvivalent’’ – oprez, </a:t>
            </a: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Jasna podjela na lotove (</a:t>
            </a:r>
            <a:r>
              <a:rPr lang="bs-Latn-BA" u="sng" dirty="0">
                <a:solidFill>
                  <a:prstClr val="black"/>
                </a:solidFill>
                <a:cs typeface="Arial" pitchFamily="34" charset="0"/>
              </a:rPr>
              <a:t>ako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 se postupak dijeli na lotove),</a:t>
            </a: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Količinske specifikacije, radovi/usluge: detaljan opis posla,tehničke specifikacije, obrzac za cijenu, </a:t>
            </a: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Mjesto isporuke/izvršenja usluge/izvođenja radova,</a:t>
            </a: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Rok izvršenja ugovora i rok za početak izvršenja, </a:t>
            </a: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Podaci o OS-trajanje i sa koliko ponuđača</a:t>
            </a:r>
            <a:r>
              <a:rPr lang="en-US" dirty="0">
                <a:solidFill>
                  <a:prstClr val="black"/>
                </a:solidFill>
                <a:cs typeface="Arial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129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Uslovi za kvalifikaciju ponuđača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bs-Latn-BA" dirty="0">
              <a:latin typeface="Arial" pitchFamily="34" charset="0"/>
              <a:cs typeface="Arial" pitchFamily="34" charset="0"/>
            </a:endParaRPr>
          </a:p>
          <a:p>
            <a:r>
              <a:rPr lang="bs-Latn-BA" dirty="0">
                <a:cs typeface="Arial" pitchFamily="34" charset="0"/>
              </a:rPr>
              <a:t>Min. uslovi za kvalifikaciju ponuđača, </a:t>
            </a:r>
          </a:p>
          <a:p>
            <a:pPr algn="just"/>
            <a:r>
              <a:rPr lang="bs-Latn-BA" dirty="0">
                <a:cs typeface="Arial" pitchFamily="34" charset="0"/>
              </a:rPr>
              <a:t>Posebno definisani uslovi za kvalif. ukoliko ponudu dostavlja grupa ponuđača, </a:t>
            </a:r>
          </a:p>
          <a:p>
            <a:pPr algn="just"/>
            <a:r>
              <a:rPr lang="bs-Latn-BA" dirty="0">
                <a:cs typeface="Arial" pitchFamily="34" charset="0"/>
              </a:rPr>
              <a:t>Definisanje uslova ukoliko je postupak nabavke podijeljen na </a:t>
            </a:r>
            <a:r>
              <a:rPr lang="bs-Latn-BA" dirty="0" err="1">
                <a:cs typeface="Arial" pitchFamily="34" charset="0"/>
              </a:rPr>
              <a:t>lotove</a:t>
            </a:r>
            <a:endParaRPr lang="bs-Latn-BA" dirty="0">
              <a:cs typeface="Arial" pitchFamily="34" charset="0"/>
            </a:endParaRPr>
          </a:p>
          <a:p>
            <a:pPr algn="just"/>
            <a:r>
              <a:rPr lang="bs-Latn-BA" dirty="0">
                <a:cs typeface="Arial" pitchFamily="34" charset="0"/>
              </a:rPr>
              <a:t>Rok u kom je izabrani ponuđač dužan dostaviti dokaze o kvalifikovanosti (original ili ovjerena kopija dokaza) nakon obavještenja ponuđača o rezultatima postupka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475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Kvalifikacija ponuđača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Lična sposobnost (Član 45.)</a:t>
            </a:r>
          </a:p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Sposobnost za obavljanje profesionalne djelatnosti (Član 46.)</a:t>
            </a:r>
          </a:p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Ekonomska i finansijska sposobnost (Član 47.)</a:t>
            </a:r>
          </a:p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Tehnička i profesionalna sposobnost (Član 48. do 51.)</a:t>
            </a:r>
          </a:p>
          <a:p>
            <a:pPr marL="457200" indent="-457200">
              <a:buFontTx/>
              <a:buChar char="-"/>
              <a:defRPr/>
            </a:pPr>
            <a:r>
              <a:rPr lang="bs-Latn-BA" sz="2000" dirty="0">
                <a:solidFill>
                  <a:prstClr val="black"/>
                </a:solidFill>
              </a:rPr>
              <a:t>tehnička i profesionalna sposobnost za – robe (49.)</a:t>
            </a:r>
          </a:p>
          <a:p>
            <a:pPr marL="457200" indent="-457200">
              <a:buFontTx/>
              <a:buChar char="-"/>
              <a:defRPr/>
            </a:pPr>
            <a:r>
              <a:rPr lang="bs-Latn-BA" sz="2000" dirty="0">
                <a:solidFill>
                  <a:prstClr val="black"/>
                </a:solidFill>
              </a:rPr>
              <a:t>tehnička i profesionalna sposobnost za – usluge (50.)</a:t>
            </a:r>
          </a:p>
          <a:p>
            <a:pPr marL="457200" indent="-457200">
              <a:buFontTx/>
              <a:buChar char="-"/>
              <a:defRPr/>
            </a:pPr>
            <a:r>
              <a:rPr lang="bs-Latn-BA" sz="2000" dirty="0">
                <a:solidFill>
                  <a:prstClr val="black"/>
                </a:solidFill>
              </a:rPr>
              <a:t>tehnička i profesionalna sposobnost za – radovi (51.)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Sukob interesa (Član 52.)</a:t>
            </a:r>
          </a:p>
        </p:txBody>
      </p:sp>
      <p:sp>
        <p:nvSpPr>
          <p:cNvPr id="5" name="TextBox 4"/>
          <p:cNvSpPr txBox="1"/>
          <p:nvPr/>
        </p:nvSpPr>
        <p:spPr>
          <a:xfrm rot="2223122">
            <a:off x="7330901" y="1373438"/>
            <a:ext cx="18328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200" b="1" dirty="0">
                <a:solidFill>
                  <a:srgbClr val="FF0000"/>
                </a:solidFill>
              </a:rPr>
              <a:t>Konkurentski zahtjev</a:t>
            </a:r>
            <a:endParaRPr lang="en-US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83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Cyrl-RS" dirty="0"/>
            </a:br>
            <a:r>
              <a:rPr lang="sr-Latn-RS" dirty="0"/>
              <a:t>Član 45.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bs-Latn-BA" sz="3000" dirty="0">
                <a:solidFill>
                  <a:prstClr val="black"/>
                </a:solidFill>
              </a:rPr>
              <a:t>Lična sposobnost ponuđača </a:t>
            </a:r>
          </a:p>
          <a:p>
            <a:pPr marL="0" indent="0">
              <a:buNone/>
              <a:defRPr/>
            </a:pPr>
            <a:r>
              <a:rPr lang="bs-Latn-BA" dirty="0">
                <a:solidFill>
                  <a:prstClr val="black"/>
                </a:solidFill>
              </a:rPr>
              <a:t>Da ponuđač nije:</a:t>
            </a:r>
          </a:p>
          <a:p>
            <a:pPr marL="457200" indent="-457200" algn="just">
              <a:defRPr/>
            </a:pPr>
            <a:r>
              <a:rPr lang="en-US" dirty="0" err="1">
                <a:solidFill>
                  <a:prstClr val="black"/>
                </a:solidFill>
              </a:rPr>
              <a:t>Pravosnažno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bs-Latn-BA" dirty="0">
                <a:solidFill>
                  <a:prstClr val="black"/>
                </a:solidFill>
              </a:rPr>
              <a:t>osuđen za </a:t>
            </a:r>
            <a:r>
              <a:rPr lang="bs-Latn-BA" dirty="0" err="1">
                <a:solidFill>
                  <a:prstClr val="black"/>
                </a:solidFill>
              </a:rPr>
              <a:t>kr</a:t>
            </a:r>
            <a:r>
              <a:rPr lang="en-US" dirty="0" err="1">
                <a:solidFill>
                  <a:prstClr val="black"/>
                </a:solidFill>
              </a:rPr>
              <a:t>ivična</a:t>
            </a:r>
            <a:r>
              <a:rPr lang="bs-Latn-BA" dirty="0">
                <a:solidFill>
                  <a:prstClr val="black"/>
                </a:solidFill>
              </a:rPr>
              <a:t> djela organizovanog kriminala, prevaru, korupciju, pranje novca</a:t>
            </a:r>
          </a:p>
          <a:p>
            <a:pPr marL="457200" indent="-457200" algn="just">
              <a:defRPr/>
            </a:pPr>
            <a:r>
              <a:rPr lang="en-US" dirty="0">
                <a:solidFill>
                  <a:prstClr val="black"/>
                </a:solidFill>
              </a:rPr>
              <a:t>U </a:t>
            </a:r>
            <a:r>
              <a:rPr lang="bs-Latn-BA" dirty="0">
                <a:solidFill>
                  <a:prstClr val="black"/>
                </a:solidFill>
              </a:rPr>
              <a:t>stečaju/postupku stečaja ili u postupku likvidacije</a:t>
            </a:r>
          </a:p>
          <a:p>
            <a:pPr marL="457200" indent="-457200" algn="just">
              <a:defRPr/>
            </a:pPr>
            <a:r>
              <a:rPr lang="en-US" dirty="0">
                <a:solidFill>
                  <a:prstClr val="black"/>
                </a:solidFill>
              </a:rPr>
              <a:t>D</a:t>
            </a:r>
            <a:r>
              <a:rPr lang="bs-Latn-BA" dirty="0">
                <a:solidFill>
                  <a:prstClr val="black"/>
                </a:solidFill>
              </a:rPr>
              <a:t>a redovno plaća obaveze za PIO i zdravstveno osiguranje</a:t>
            </a:r>
          </a:p>
          <a:p>
            <a:pPr marL="457200" indent="-457200" algn="just">
              <a:defRPr/>
            </a:pPr>
            <a:r>
              <a:rPr lang="en-US" dirty="0">
                <a:solidFill>
                  <a:prstClr val="black"/>
                </a:solidFill>
              </a:rPr>
              <a:t>D</a:t>
            </a:r>
            <a:r>
              <a:rPr lang="bs-Latn-BA" dirty="0">
                <a:solidFill>
                  <a:prstClr val="black"/>
                </a:solidFill>
              </a:rPr>
              <a:t>a redovno plaća direktne i indirektne poreske obaveze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573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/>
              <a:t>Član 45.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342900" algn="just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Izjava iz člana 45. ZJN ovjerena od strane nadležnog organa (notar ili opštinska/gradska nadležna služba) </a:t>
            </a:r>
          </a:p>
          <a:p>
            <a:pPr indent="-342900" algn="just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Dokumentacija kojom se dokazuje ispunjenost uslova iz izjave dostavlja se nakon obavještavanja o rezultatima postupka</a:t>
            </a:r>
          </a:p>
          <a:p>
            <a:pPr marL="0" indent="0" algn="just">
              <a:buNone/>
              <a:defRPr/>
            </a:pPr>
            <a:r>
              <a:rPr lang="bs-Latn-BA" dirty="0">
                <a:solidFill>
                  <a:prstClr val="black"/>
                </a:solidFill>
              </a:rPr>
              <a:t>    (provjeriti dostavljene potvrde ili uvjerenja)</a:t>
            </a:r>
          </a:p>
          <a:p>
            <a:pPr marL="457200" indent="-457200" algn="just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Obavezno definisati rok </a:t>
            </a:r>
            <a:r>
              <a:rPr lang="bs-Latn-BA" b="1" dirty="0">
                <a:solidFill>
                  <a:prstClr val="black"/>
                </a:solidFill>
              </a:rPr>
              <a:t>za dostavu dokumentacije</a:t>
            </a:r>
            <a:r>
              <a:rPr lang="bs-Latn-BA" dirty="0">
                <a:solidFill>
                  <a:prstClr val="black"/>
                </a:solidFill>
              </a:rPr>
              <a:t> u TD (u obavještenju o rezultatima ponovo pozvati najpovoljnijeg ponuđača da dostavi dokumentaciju)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663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r-Latn-RS" dirty="0"/>
            </a:br>
            <a:r>
              <a:rPr lang="sr-Latn-RS" dirty="0" err="1">
                <a:solidFill>
                  <a:srgbClr val="FF0000"/>
                </a:solidFill>
              </a:rPr>
              <a:t>Pr</a:t>
            </a:r>
            <a:r>
              <a:rPr lang="en-US" dirty="0" err="1">
                <a:solidFill>
                  <a:srgbClr val="FF0000"/>
                </a:solidFill>
              </a:rPr>
              <a:t>imjeri</a:t>
            </a:r>
            <a:r>
              <a:rPr lang="sr-Latn-RS" dirty="0">
                <a:solidFill>
                  <a:srgbClr val="FF0000"/>
                </a:solidFill>
              </a:rPr>
              <a:t> iz prakse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098" name="Picture 2" descr="เพราะปัญหาไม่เคยออมมือให้เรา! เรียนรู้ “Complex-Problem Solving”  ทักษะการแก้ปัญหาที่หลุดจากวิธีเดิมๆ - Mission To The Moon Medi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327" y="2443942"/>
            <a:ext cx="3865418" cy="263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3909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2807</TotalTime>
  <Words>1536</Words>
  <Application>Microsoft Office PowerPoint</Application>
  <PresentationFormat>On-screen Show (4:3)</PresentationFormat>
  <Paragraphs>177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Open Sans</vt:lpstr>
      <vt:lpstr>Wingdings</vt:lpstr>
      <vt:lpstr>Office Theme</vt:lpstr>
      <vt:lpstr>  IZRADA TD  (u otvorenom postupku nabavke i KZ)</vt:lpstr>
      <vt:lpstr>Sadržaj</vt:lpstr>
      <vt:lpstr> Sadržaj TD - Opšti podaci</vt:lpstr>
      <vt:lpstr> Sadržaj TD - Podaci o predmetu JN</vt:lpstr>
      <vt:lpstr> Uslovi za kvalifikaciju ponuđača</vt:lpstr>
      <vt:lpstr> Kvalifikacija ponuđača</vt:lpstr>
      <vt:lpstr> Član 45. ZJN</vt:lpstr>
      <vt:lpstr> Član 45. ZJN</vt:lpstr>
      <vt:lpstr> Primjeri iz prakse</vt:lpstr>
      <vt:lpstr> Član 46. ZJN</vt:lpstr>
      <vt:lpstr> Član 47. ZJN </vt:lpstr>
      <vt:lpstr> Član 48 – 51. ZJN</vt:lpstr>
      <vt:lpstr> Podaci o ponudi</vt:lpstr>
      <vt:lpstr> Kriterij za dodjelu ugovora</vt:lpstr>
      <vt:lpstr>PowerPoint Presentation</vt:lpstr>
      <vt:lpstr> Najniža cijena - primjena</vt:lpstr>
      <vt:lpstr> ENP</vt:lpstr>
      <vt:lpstr> Rokovi kao podkriterij ENP</vt:lpstr>
      <vt:lpstr> Uzorci</vt:lpstr>
      <vt:lpstr> Nacrt ugovora</vt:lpstr>
      <vt:lpstr> Ostali podaci</vt:lpstr>
      <vt:lpstr>PowerPoint Presentation</vt:lpstr>
      <vt:lpstr> Zaključci - UO</vt:lpstr>
      <vt:lpstr> Zaključci - ponuđači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Velickovic</dc:creator>
  <cp:lastModifiedBy>Ivana Grgic</cp:lastModifiedBy>
  <cp:revision>35</cp:revision>
  <dcterms:created xsi:type="dcterms:W3CDTF">2019-04-24T11:33:41Z</dcterms:created>
  <dcterms:modified xsi:type="dcterms:W3CDTF">2024-04-08T20:29:09Z</dcterms:modified>
</cp:coreProperties>
</file>