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</p:sldMasterIdLst>
  <p:notesMasterIdLst>
    <p:notesMasterId r:id="rId9"/>
  </p:notesMasterIdLst>
  <p:sldIdLst>
    <p:sldId id="269" r:id="rId3"/>
    <p:sldId id="265" r:id="rId4"/>
    <p:sldId id="267" r:id="rId5"/>
    <p:sldId id="266" r:id="rId6"/>
    <p:sldId id="268" r:id="rId7"/>
    <p:sldId id="27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3EB"/>
    <a:srgbClr val="A4BCD0"/>
    <a:srgbClr val="82A4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388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5B5F20-F7B6-44FC-B5A6-D11DE95C5784}" type="datetimeFigureOut">
              <a:rPr lang="bs-Latn-BA" smtClean="0"/>
              <a:pPr/>
              <a:t>22. 4. 2024.</a:t>
            </a:fld>
            <a:endParaRPr lang="bs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s-Latn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7740D-A6BE-4D0C-A5D6-9B85018B8C0F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881932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A273-851D-43F0-9D14-5D89C4BC5B53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642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B8194-550F-4B18-9C31-A82C3E443AC8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995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3EA9-45FC-42DB-AF3E-9955674230C8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200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A273-851D-43F0-9D14-5D89C4BC5B53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6252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8B9CF-C93B-4EA2-B80C-D5F49BB4B590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5172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66E1-9532-4447-B84E-8990EC175654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768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E68E9-85EE-4FB0-B269-7F279AD29F09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2057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B9041-EAEA-4DF5-B643-0C47558099D5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4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EC0A-7316-4330-8051-654DC8483277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8605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33E-3867-4AB9-8150-AB5275B46A4C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5382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7858C-29D5-46CA-947B-815939215FE3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296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8B9CF-C93B-4EA2-B80C-D5F49BB4B590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636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6FC9F-C364-47C0-A268-296FAE3FDDF0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9661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B8194-550F-4B18-9C31-A82C3E443AC8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124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3EA9-45FC-42DB-AF3E-9955674230C8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800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66E1-9532-4447-B84E-8990EC175654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34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E68E9-85EE-4FB0-B269-7F279AD29F09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984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B9041-EAEA-4DF5-B643-0C47558099D5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023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EC0A-7316-4330-8051-654DC8483277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4286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33E-3867-4AB9-8150-AB5275B46A4C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191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7858C-29D5-46CA-947B-815939215FE3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238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6FC9F-C364-47C0-A268-296FAE3FDDF0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49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89E42-01BF-4660-AE45-8B1BD7B3DE02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464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89E42-01BF-4660-AE45-8B1BD7B3DE02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058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66887"/>
            <a:ext cx="7772400" cy="1181993"/>
          </a:xfrm>
        </p:spPr>
        <p:txBody>
          <a:bodyPr>
            <a:normAutofit/>
          </a:bodyPr>
          <a:lstStyle/>
          <a:p>
            <a:r>
              <a:rPr lang="bs-Latn-BA" sz="1300" dirty="0">
                <a:latin typeface="Arial Narrow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s-Latn-BA" sz="1300" dirty="0">
                <a:latin typeface="Arial Narrow" pitchFamily="34" charset="0"/>
                <a:ea typeface="Tahoma" pitchFamily="34" charset="0"/>
                <a:cs typeface="Tahoma" pitchFamily="34" charset="0"/>
              </a:rPr>
            </a:br>
            <a:endParaRPr lang="en-US" sz="1300" dirty="0"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2564904"/>
            <a:ext cx="6840760" cy="3312368"/>
          </a:xfrm>
        </p:spPr>
        <p:txBody>
          <a:bodyPr>
            <a:normAutofit/>
          </a:bodyPr>
          <a:lstStyle/>
          <a:p>
            <a:endParaRPr lang="bs-Cyrl-BA" sz="2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bs-Latn-BA" sz="3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PREGLED </a:t>
            </a:r>
          </a:p>
          <a:p>
            <a:r>
              <a:rPr lang="bs-Latn-BA" sz="3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DOSADAŠNJIH ISKUSTAVA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685800" y="3933056"/>
            <a:ext cx="7772400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s-Latn-BA" sz="1600" b="1" dirty="0" smtClean="0">
              <a:solidFill>
                <a:prstClr val="black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  <a:p>
            <a:endParaRPr lang="bs-Latn-BA" sz="1600" b="1" dirty="0" smtClean="0">
              <a:solidFill>
                <a:prstClr val="black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  <a:p>
            <a:endParaRPr lang="bs-Latn-BA" sz="1600" b="1" dirty="0" smtClean="0">
              <a:solidFill>
                <a:prstClr val="black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209972"/>
          </a:xfrm>
        </p:spPr>
        <p:txBody>
          <a:bodyPr>
            <a:normAutofit/>
          </a:bodyPr>
          <a:lstStyle/>
          <a:p>
            <a:pPr algn="ctr"/>
            <a: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  <a:t>Dosadašnja iskustva</a:t>
            </a:r>
            <a:b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  <a:t>(loša praksa)</a:t>
            </a:r>
            <a:endParaRPr lang="bs-Latn-B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420888"/>
            <a:ext cx="8640960" cy="3705275"/>
          </a:xfrm>
        </p:spPr>
        <p:txBody>
          <a:bodyPr>
            <a:normAutofit lnSpcReduction="10000"/>
          </a:bodyPr>
          <a:lstStyle/>
          <a:p>
            <a:pPr marL="357188" lvl="2" indent="-357188" algn="just">
              <a:buFont typeface="Wingdings" panose="05000000000000000000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Ne zahtijeva se pojašnjenje neprirodno niske cijene u slučaju kada je to obaveza ugovornog organa</a:t>
            </a:r>
          </a:p>
          <a:p>
            <a:pPr marL="357188" lvl="2" indent="-357188" algn="just">
              <a:buFont typeface="Wingdings" panose="05000000000000000000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Propuštanje roka za objavu obavještenja (dostavu izvještaja)</a:t>
            </a:r>
          </a:p>
          <a:p>
            <a:pPr marL="0" lvl="2" indent="0" algn="just">
              <a:buNone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Pogrešan odabir glavnog i dodatnog predmeta nabavke (CPV)</a:t>
            </a: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bs-Latn-BA" sz="2400" dirty="0">
                <a:latin typeface="Times New Roman" pitchFamily="18" charset="0"/>
                <a:cs typeface="Times New Roman" pitchFamily="18" charset="0"/>
              </a:rPr>
              <a:t>Zahtjev da izjava za član 45. ZJN ne može biti starija od 15 dana </a:t>
            </a:r>
            <a:r>
              <a:rPr lang="bs-Latn-BA" sz="2400" dirty="0" smtClean="0">
                <a:latin typeface="Times New Roman" pitchFamily="18" charset="0"/>
                <a:cs typeface="Times New Roman" pitchFamily="18" charset="0"/>
              </a:rPr>
              <a:t>od predaje </a:t>
            </a:r>
            <a:r>
              <a:rPr lang="bs-Latn-BA" sz="2400" dirty="0">
                <a:latin typeface="Times New Roman" pitchFamily="18" charset="0"/>
                <a:cs typeface="Times New Roman" pitchFamily="18" charset="0"/>
              </a:rPr>
              <a:t>ponude ili krajnjeg roka za prijem ponuda</a:t>
            </a: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0" lvl="2" indent="0" algn="just">
              <a:buNone/>
            </a:pPr>
            <a:endParaRPr lang="bs-Latn-BA" dirty="0" smtClean="0">
              <a:latin typeface="Times New Roman" pitchFamily="18" charset="0"/>
              <a:cs typeface="Times New Roman" pitchFamily="18" charset="0"/>
            </a:endParaRPr>
          </a:p>
          <a:p>
            <a:pPr marL="0" lvl="2" indent="0" algn="just">
              <a:buNone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500" dirty="0">
              <a:solidFill>
                <a:srgbClr val="000000"/>
              </a:solidFill>
              <a:latin typeface="Times New Roman"/>
            </a:endParaRPr>
          </a:p>
          <a:p>
            <a:pPr algn="just">
              <a:buFont typeface="Wingdings" pitchFamily="2" charset="2"/>
              <a:buChar char="Ø"/>
            </a:pPr>
            <a:endParaRPr lang="bs-Latn-BA" sz="2400" dirty="0"/>
          </a:p>
          <a:p>
            <a:endParaRPr lang="bs-Latn-B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11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1080120"/>
          </a:xfrm>
        </p:spPr>
        <p:txBody>
          <a:bodyPr>
            <a:normAutofit/>
          </a:bodyPr>
          <a:lstStyle/>
          <a:p>
            <a:pPr algn="ctr"/>
            <a: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  <a:t>Dosadašnja iskustva</a:t>
            </a:r>
            <a:b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  <a:t>(loša praksa)</a:t>
            </a:r>
            <a:endParaRPr lang="bs-Latn-B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276872"/>
            <a:ext cx="8640960" cy="3849291"/>
          </a:xfrm>
        </p:spPr>
        <p:txBody>
          <a:bodyPr>
            <a:normAutofit/>
          </a:bodyPr>
          <a:lstStyle/>
          <a:p>
            <a:pPr marL="0" lvl="2" indent="0" algn="just">
              <a:buNone/>
            </a:pPr>
            <a:endParaRPr lang="bs-Latn-BA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Odabir zaključenja OS sa više ponuđača, pa se OS zaključi samo sa jednim ponuđačem (i obratno) – nemogućnost objave obavještenja o dodjeli</a:t>
            </a: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Objava svakog pojedinačnog ugovora za neprioritetne usluge</a:t>
            </a: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Zahtjev da potvrda o uredno izvršenim ugovorima mora biti izdata od UO</a:t>
            </a: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Nema obrazloženja nedijeljenja na lotove</a:t>
            </a:r>
          </a:p>
          <a:p>
            <a:pPr marL="0" lvl="2" indent="0" algn="just">
              <a:buNone/>
            </a:pPr>
            <a:endParaRPr lang="bs-Latn-BA" sz="11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0" lvl="2" indent="0" algn="just">
              <a:buNone/>
            </a:pPr>
            <a:endParaRPr lang="bs-Latn-BA" dirty="0" smtClean="0">
              <a:latin typeface="Times New Roman" pitchFamily="18" charset="0"/>
              <a:cs typeface="Times New Roman" pitchFamily="18" charset="0"/>
            </a:endParaRPr>
          </a:p>
          <a:p>
            <a:pPr marL="0" lvl="2" indent="0" algn="just">
              <a:buNone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500" dirty="0">
              <a:solidFill>
                <a:srgbClr val="000000"/>
              </a:solidFill>
              <a:latin typeface="Times New Roman"/>
            </a:endParaRPr>
          </a:p>
          <a:p>
            <a:pPr algn="just">
              <a:buFont typeface="Wingdings" pitchFamily="2" charset="2"/>
              <a:buChar char="Ø"/>
            </a:pPr>
            <a:endParaRPr lang="bs-Latn-BA" sz="2400" dirty="0"/>
          </a:p>
          <a:p>
            <a:endParaRPr lang="bs-Latn-B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991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440160"/>
          </a:xfrm>
        </p:spPr>
        <p:txBody>
          <a:bodyPr>
            <a:normAutofit/>
          </a:bodyPr>
          <a:lstStyle/>
          <a:p>
            <a:pPr algn="ctr"/>
            <a: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  <a:t>Dosadašnja iskustva</a:t>
            </a:r>
            <a:b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  <a:t>(loša praksa)</a:t>
            </a:r>
            <a:endParaRPr lang="bs-Latn-B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420888"/>
            <a:ext cx="8640960" cy="3705275"/>
          </a:xfrm>
        </p:spPr>
        <p:txBody>
          <a:bodyPr>
            <a:normAutofit fontScale="92500" lnSpcReduction="20000"/>
          </a:bodyPr>
          <a:lstStyle/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Kombinacija objave TD na Portalu javnih nabavki i drugih načina preuzimanja TD</a:t>
            </a:r>
          </a:p>
          <a:p>
            <a:pPr marL="0" lvl="2" indent="0" algn="just">
              <a:buNone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Traženje garancije iako je nabavka ispod 100.000,00 KM</a:t>
            </a: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Zahtjev da svaki član grupe ponuđača ispunjava uslove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(ekon. </a:t>
            </a:r>
            <a:r>
              <a:rPr lang="bs-Latn-BA" sz="2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 tehn.) </a:t>
            </a: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Neobjavljivanje odluka na web stranici UO</a:t>
            </a: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Neobjavljivanje TD na Portalu javnih nabavki, u slučaju kad je to obaveza </a:t>
            </a:r>
            <a:r>
              <a:rPr lang="bs-Latn-BA" sz="2600" dirty="0" smtClean="0">
                <a:latin typeface="Times New Roman" pitchFamily="18" charset="0"/>
                <a:cs typeface="Times New Roman" pitchFamily="18" charset="0"/>
              </a:rPr>
              <a:t>(posebno za PBO za svaku fazu)</a:t>
            </a: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en-US" sz="2600" dirty="0">
              <a:latin typeface="Times New Roman" pitchFamily="18" charset="0"/>
              <a:cs typeface="Times New Roman" pitchFamily="18" charset="0"/>
            </a:endParaRPr>
          </a:p>
          <a:p>
            <a:pPr marL="0" lvl="2" indent="0" algn="just">
              <a:buNone/>
            </a:pPr>
            <a:endParaRPr lang="bs-Latn-BA" dirty="0" smtClean="0">
              <a:latin typeface="Times New Roman" pitchFamily="18" charset="0"/>
              <a:cs typeface="Times New Roman" pitchFamily="18" charset="0"/>
            </a:endParaRPr>
          </a:p>
          <a:p>
            <a:pPr marL="0" lvl="2" indent="0" algn="just">
              <a:buNone/>
            </a:pPr>
            <a:endParaRPr lang="bs-Latn-BA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342900" lvl="2" indent="-342900" algn="just">
              <a:buFont typeface="Wingdings" pitchFamily="2" charset="2"/>
              <a:buChar char="Ø"/>
            </a:pPr>
            <a:endParaRPr lang="bs-Latn-BA" sz="2500" dirty="0">
              <a:solidFill>
                <a:srgbClr val="000000"/>
              </a:solidFill>
              <a:latin typeface="Times New Roman"/>
            </a:endParaRPr>
          </a:p>
          <a:p>
            <a:pPr algn="just">
              <a:buFont typeface="Wingdings" pitchFamily="2" charset="2"/>
              <a:buChar char="Ø"/>
            </a:pPr>
            <a:endParaRPr lang="bs-Latn-BA" sz="2400" dirty="0"/>
          </a:p>
          <a:p>
            <a:endParaRPr lang="bs-Latn-B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92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1656184"/>
          </a:xfrm>
        </p:spPr>
        <p:txBody>
          <a:bodyPr>
            <a:noAutofit/>
          </a:bodyPr>
          <a:lstStyle/>
          <a:p>
            <a:pPr algn="ctr"/>
            <a:r>
              <a:rPr lang="bs-Latn-BA" sz="3200" b="1" dirty="0" smtClean="0">
                <a:latin typeface="Times New Roman" pitchFamily="18" charset="0"/>
                <a:cs typeface="Times New Roman" pitchFamily="18" charset="0"/>
              </a:rPr>
              <a:t>Primjeri nepravilnosti </a:t>
            </a:r>
            <a:endParaRPr lang="bs-Latn-B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348880"/>
            <a:ext cx="8640960" cy="3777283"/>
          </a:xfrm>
        </p:spPr>
        <p:txBody>
          <a:bodyPr>
            <a:normAutofit fontScale="92500" lnSpcReduction="20000"/>
          </a:bodyPr>
          <a:lstStyle/>
          <a:p>
            <a:pPr lvl="0" algn="just">
              <a:buFont typeface="Wingdings" panose="05000000000000000000" pitchFamily="2" charset="2"/>
              <a:buChar char="Ø"/>
            </a:pPr>
            <a:r>
              <a:rPr lang="bs-Latn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Pregovarački postupak bez objave obavještenja – neopravdana primjena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bs-Latn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Cijepanje 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bs-Latn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Kriteriji za vrednovanje – pogrešan odabir - principi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Kriteriji za kvalifikaciju </a:t>
            </a:r>
            <a:r>
              <a:rPr lang="bs-Latn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pogrešan odabir - principi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Razlika roka za prijem ponuda i roka za preuzimanje TD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KZ – nije objavljeno obavještenje o nabavci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Aneks ugovora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bs-Latn-B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Vrijednost ugovora prelazi vrijednosni razred u odnosu na provedeni postupak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bs-Latn-B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buFont typeface="Wingdings" panose="05000000000000000000" pitchFamily="2" charset="2"/>
              <a:buChar char="Ø"/>
            </a:pPr>
            <a:endParaRPr lang="bs-Latn-B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bs-Latn-B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bs-Latn-B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bs-Latn-B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bs-Latn-B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bs-Latn-B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bs-Latn-B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bs-Latn-B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pPr marL="457200" lvl="3" indent="0" algn="just">
              <a:buNone/>
            </a:pPr>
            <a:endParaRPr lang="bs-Latn-BA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3" indent="0" algn="just">
              <a:buNone/>
            </a:pPr>
            <a:endParaRPr lang="bs-Latn-B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bs-Latn-BA" sz="2100" dirty="0">
              <a:solidFill>
                <a:srgbClr val="000000"/>
              </a:solidFill>
              <a:latin typeface="Times New Roman"/>
            </a:endParaRPr>
          </a:p>
          <a:p>
            <a:pPr algn="just">
              <a:buFont typeface="Wingdings" pitchFamily="2" charset="2"/>
              <a:buChar char="Ø"/>
            </a:pPr>
            <a:endParaRPr lang="bs-Latn-BA" sz="2400" dirty="0"/>
          </a:p>
          <a:p>
            <a:endParaRPr lang="bs-Latn-B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84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4056"/>
          </a:xfrm>
        </p:spPr>
        <p:txBody>
          <a:bodyPr>
            <a:noAutofit/>
          </a:bodyPr>
          <a:lstStyle/>
          <a:p>
            <a:pPr algn="ctr"/>
            <a:endParaRPr lang="bs-Latn-BA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628800"/>
            <a:ext cx="8640960" cy="4497363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endParaRPr lang="bs-Latn-B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HVALA NA PAŽNJI!</a:t>
            </a:r>
          </a:p>
          <a:p>
            <a:pPr lvl="0" algn="just">
              <a:buFont typeface="Wingdings" panose="05000000000000000000" pitchFamily="2" charset="2"/>
              <a:buChar char="Ø"/>
            </a:pPr>
            <a:endParaRPr lang="pl-PL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	     			 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Admir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Ćebić</a:t>
            </a:r>
          </a:p>
          <a:p>
            <a:pPr lvl="0" algn="just">
              <a:buFont typeface="Wingdings" panose="05000000000000000000" pitchFamily="2" charset="2"/>
              <a:buChar char="Ø"/>
            </a:pPr>
            <a:endParaRPr lang="bs-Latn-B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bs-Latn-B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bs-Latn-B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bs-Latn-BA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endParaRPr lang="bs-Latn-BA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bs-Latn-B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bs-Latn-B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bs-Latn-B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en-US" sz="2200" dirty="0">
              <a:latin typeface="Times New Roman" pitchFamily="18" charset="0"/>
              <a:cs typeface="Times New Roman" pitchFamily="18" charset="0"/>
            </a:endParaRPr>
          </a:p>
          <a:p>
            <a:pPr marL="457200" lvl="3" indent="0" algn="just">
              <a:buNone/>
            </a:pPr>
            <a:endParaRPr lang="bs-Latn-BA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3" indent="0" algn="just">
              <a:buNone/>
            </a:pPr>
            <a:endParaRPr lang="bs-Latn-B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marL="800100" lvl="3" indent="-342900" algn="just">
              <a:buFont typeface="Wingdings" pitchFamily="2" charset="2"/>
              <a:buChar char="Ø"/>
            </a:pPr>
            <a:endParaRPr lang="bs-Latn-BA" sz="2100" dirty="0">
              <a:solidFill>
                <a:srgbClr val="000000"/>
              </a:solidFill>
              <a:latin typeface="Times New Roman"/>
            </a:endParaRPr>
          </a:p>
          <a:p>
            <a:pPr algn="just">
              <a:buFont typeface="Wingdings" pitchFamily="2" charset="2"/>
              <a:buChar char="Ø"/>
            </a:pPr>
            <a:endParaRPr lang="bs-Latn-BA" sz="2400" dirty="0"/>
          </a:p>
          <a:p>
            <a:endParaRPr lang="bs-Latn-BA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77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 BA-5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plate BA-5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1_E_AUKCIJA</Template>
  <TotalTime>1440</TotalTime>
  <Words>238</Words>
  <Application>Microsoft Office PowerPoint</Application>
  <PresentationFormat>On-screen Show (4:3)</PresentationFormat>
  <Paragraphs>100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Tahoma</vt:lpstr>
      <vt:lpstr>Times New Roman</vt:lpstr>
      <vt:lpstr>Wingdings</vt:lpstr>
      <vt:lpstr>template BA-5</vt:lpstr>
      <vt:lpstr>1_template BA-5</vt:lpstr>
      <vt:lpstr> </vt:lpstr>
      <vt:lpstr>Dosadašnja iskustva (loša praksa)</vt:lpstr>
      <vt:lpstr>Dosadašnja iskustva (loša praksa)</vt:lpstr>
      <vt:lpstr>Dosadašnja iskustva (loša praksa)</vt:lpstr>
      <vt:lpstr>Primjeri nepravilnosti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Procurement Agency of Bosnia and Herzegovina</dc:title>
  <dc:creator>Dario</dc:creator>
  <cp:lastModifiedBy>Admir Cebic</cp:lastModifiedBy>
  <cp:revision>204</cp:revision>
  <dcterms:created xsi:type="dcterms:W3CDTF">2012-04-04T18:34:00Z</dcterms:created>
  <dcterms:modified xsi:type="dcterms:W3CDTF">2024-04-21T22:08:48Z</dcterms:modified>
</cp:coreProperties>
</file>