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1"/>
    <p:sldMasterId id="2147483684" r:id="rId2"/>
    <p:sldMasterId id="2147483696" r:id="rId3"/>
  </p:sldMasterIdLst>
  <p:notesMasterIdLst>
    <p:notesMasterId r:id="rId19"/>
  </p:notesMasterIdLst>
  <p:sldIdLst>
    <p:sldId id="291" r:id="rId4"/>
    <p:sldId id="271" r:id="rId5"/>
    <p:sldId id="272" r:id="rId6"/>
    <p:sldId id="273" r:id="rId7"/>
    <p:sldId id="274" r:id="rId8"/>
    <p:sldId id="275" r:id="rId9"/>
    <p:sldId id="276" r:id="rId10"/>
    <p:sldId id="278" r:id="rId11"/>
    <p:sldId id="279" r:id="rId12"/>
    <p:sldId id="280" r:id="rId13"/>
    <p:sldId id="282" r:id="rId14"/>
    <p:sldId id="283" r:id="rId15"/>
    <p:sldId id="289" r:id="rId16"/>
    <p:sldId id="290" r:id="rId17"/>
    <p:sldId id="292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E3EB"/>
    <a:srgbClr val="A4BCD0"/>
    <a:srgbClr val="82A4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1388" y="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s-Latn-B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5B5F20-F7B6-44FC-B5A6-D11DE95C5784}" type="datetimeFigureOut">
              <a:rPr lang="bs-Latn-BA" smtClean="0"/>
              <a:pPr/>
              <a:t>22. 4. 2024.</a:t>
            </a:fld>
            <a:endParaRPr lang="bs-Latn-B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bs-Latn-B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s-Latn-B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s-Latn-B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87740D-A6BE-4D0C-A5D6-9B85018B8C0F}" type="slidenum">
              <a:rPr lang="bs-Latn-BA" smtClean="0"/>
              <a:pPr/>
              <a:t>‹#›</a:t>
            </a:fld>
            <a:endParaRPr lang="bs-Latn-BA"/>
          </a:p>
        </p:txBody>
      </p:sp>
    </p:spTree>
    <p:extLst>
      <p:ext uri="{BB962C8B-B14F-4D97-AF65-F5344CB8AC3E}">
        <p14:creationId xmlns:p14="http://schemas.microsoft.com/office/powerpoint/2010/main" val="18819327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FA273-851D-43F0-9D14-5D89C4BC5B53}" type="datetime1">
              <a:rPr lang="hr-BA" smtClean="0">
                <a:solidFill>
                  <a:prstClr val="black">
                    <a:tint val="75000"/>
                  </a:prstClr>
                </a:solidFill>
              </a:rPr>
              <a:pPr/>
              <a:t>22. 4. 2024.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Copyright © 2012 | Public Procurement Agency of Bosnia and Herzegovina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963A5-A76A-496F-BBA2-ABE69D2D945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28341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B8194-550F-4B18-9C31-A82C3E443AC8}" type="datetime1">
              <a:rPr lang="hr-BA" smtClean="0">
                <a:solidFill>
                  <a:prstClr val="black">
                    <a:tint val="75000"/>
                  </a:prstClr>
                </a:solidFill>
              </a:rPr>
              <a:pPr/>
              <a:t>22. 4. 2024.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Copyright © 2012 | Public Procurement Agency of Bosnia and Herzegovina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963A5-A76A-496F-BBA2-ABE69D2D945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03230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93EA9-45FC-42DB-AF3E-9955674230C8}" type="datetime1">
              <a:rPr lang="hr-BA" smtClean="0">
                <a:solidFill>
                  <a:prstClr val="black">
                    <a:tint val="75000"/>
                  </a:prstClr>
                </a:solidFill>
              </a:rPr>
              <a:pPr/>
              <a:t>22. 4. 2024.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Copyright © 2012 | Public Procurement Agency of Bosnia and Herzegovina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963A5-A76A-496F-BBA2-ABE69D2D945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33484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FA273-851D-43F0-9D14-5D89C4BC5B53}" type="datetime1">
              <a:rPr lang="hr-BA" smtClean="0"/>
              <a:pPr/>
              <a:t>22. 4. 2024.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© 2012 | Public Procurement Agency of Bosnia and Herzegovina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963A5-A76A-496F-BBA2-ABE69D2D945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13193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8B9CF-C93B-4EA2-B80C-D5F49BB4B590}" type="datetime1">
              <a:rPr lang="hr-BA" smtClean="0"/>
              <a:pPr/>
              <a:t>22. 4. 2024.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© 2012 | Public Procurement Agency of Bosnia and Herzegovina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963A5-A76A-496F-BBA2-ABE69D2D945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36466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166E1-9532-4447-B84E-8990EC175654}" type="datetime1">
              <a:rPr lang="hr-BA" smtClean="0"/>
              <a:pPr/>
              <a:t>22. 4. 2024.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© 2012 | Public Procurement Agency of Bosnia and Herzegovina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963A5-A76A-496F-BBA2-ABE69D2D945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891708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E68E9-85EE-4FB0-B269-7F279AD29F09}" type="datetime1">
              <a:rPr lang="hr-BA" smtClean="0"/>
              <a:pPr/>
              <a:t>22. 4. 2024.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© 2012 | Public Procurement Agency of Bosnia and Herzegovina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963A5-A76A-496F-BBA2-ABE69D2D945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12277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B9041-EAEA-4DF5-B643-0C47558099D5}" type="datetime1">
              <a:rPr lang="hr-BA" smtClean="0"/>
              <a:pPr/>
              <a:t>22. 4. 2024.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© 2012 | Public Procurement Agency of Bosnia and Herzegovina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963A5-A76A-496F-BBA2-ABE69D2D945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30244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6EC0A-7316-4330-8051-654DC8483277}" type="datetime1">
              <a:rPr lang="hr-BA" smtClean="0"/>
              <a:pPr/>
              <a:t>22. 4. 2024.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© 2012 | Public Procurement Agency of Bosnia and Herzegovina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963A5-A76A-496F-BBA2-ABE69D2D945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83209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7F33E-3867-4AB9-8150-AB5275B46A4C}" type="datetime1">
              <a:rPr lang="hr-BA" smtClean="0"/>
              <a:pPr/>
              <a:t>22. 4. 2024.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© 2012 | Public Procurement Agency of Bosnia and Herzegovina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963A5-A76A-496F-BBA2-ABE69D2D945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002471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7858C-29D5-46CA-947B-815939215FE3}" type="datetime1">
              <a:rPr lang="hr-BA" smtClean="0"/>
              <a:pPr/>
              <a:t>22. 4. 2024.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© 2012 | Public Procurement Agency of Bosnia and Herzegovina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963A5-A76A-496F-BBA2-ABE69D2D945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5735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8B9CF-C93B-4EA2-B80C-D5F49BB4B590}" type="datetime1">
              <a:rPr lang="hr-BA" smtClean="0">
                <a:solidFill>
                  <a:prstClr val="black">
                    <a:tint val="75000"/>
                  </a:prstClr>
                </a:solidFill>
              </a:rPr>
              <a:pPr/>
              <a:t>22. 4. 2024.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Copyright © 2012 | Public Procurement Agency of Bosnia and Herzegovina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963A5-A76A-496F-BBA2-ABE69D2D945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058894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6FC9F-C364-47C0-A268-296FAE3FDDF0}" type="datetime1">
              <a:rPr lang="hr-BA" smtClean="0"/>
              <a:pPr/>
              <a:t>22. 4. 2024.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© 2012 | Public Procurement Agency of Bosnia and Herzegovina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963A5-A76A-496F-BBA2-ABE69D2D945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823608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B8194-550F-4B18-9C31-A82C3E443AC8}" type="datetime1">
              <a:rPr lang="hr-BA" smtClean="0"/>
              <a:pPr/>
              <a:t>22. 4. 2024.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© 2012 | Public Procurement Agency of Bosnia and Herzegovina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963A5-A76A-496F-BBA2-ABE69D2D945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915848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93EA9-45FC-42DB-AF3E-9955674230C8}" type="datetime1">
              <a:rPr lang="hr-BA" smtClean="0"/>
              <a:pPr/>
              <a:t>22. 4. 2024.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© 2012 | Public Procurement Agency of Bosnia and Herzegovina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963A5-A76A-496F-BBA2-ABE69D2D945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70218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FA273-851D-43F0-9D14-5D89C4BC5B53}" type="datetime1">
              <a:rPr lang="hr-BA" smtClean="0"/>
              <a:pPr/>
              <a:t>22. 4. 2024.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© 2012 | Public Procurement Agency of Bosnia and Herzegovina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963A5-A76A-496F-BBA2-ABE69D2D945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325679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8B9CF-C93B-4EA2-B80C-D5F49BB4B590}" type="datetime1">
              <a:rPr lang="hr-BA" smtClean="0"/>
              <a:pPr/>
              <a:t>22. 4. 2024.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© 2012 | Public Procurement Agency of Bosnia and Herzegovina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963A5-A76A-496F-BBA2-ABE69D2D945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70924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166E1-9532-4447-B84E-8990EC175654}" type="datetime1">
              <a:rPr lang="hr-BA" smtClean="0"/>
              <a:pPr/>
              <a:t>22. 4. 2024.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© 2012 | Public Procurement Agency of Bosnia and Herzegovina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963A5-A76A-496F-BBA2-ABE69D2D945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368492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E68E9-85EE-4FB0-B269-7F279AD29F09}" type="datetime1">
              <a:rPr lang="hr-BA" smtClean="0"/>
              <a:pPr/>
              <a:t>22. 4. 2024.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© 2012 | Public Procurement Agency of Bosnia and Herzegovina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963A5-A76A-496F-BBA2-ABE69D2D945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824543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B9041-EAEA-4DF5-B643-0C47558099D5}" type="datetime1">
              <a:rPr lang="hr-BA" smtClean="0"/>
              <a:pPr/>
              <a:t>22. 4. 2024.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© 2012 | Public Procurement Agency of Bosnia and Herzegovina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963A5-A76A-496F-BBA2-ABE69D2D945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258698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6EC0A-7316-4330-8051-654DC8483277}" type="datetime1">
              <a:rPr lang="hr-BA" smtClean="0"/>
              <a:pPr/>
              <a:t>22. 4. 2024.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© 2012 | Public Procurement Agency of Bosnia and Herzegovina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963A5-A76A-496F-BBA2-ABE69D2D945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698184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7F33E-3867-4AB9-8150-AB5275B46A4C}" type="datetime1">
              <a:rPr lang="hr-BA" smtClean="0"/>
              <a:pPr/>
              <a:t>22. 4. 2024.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© 2012 | Public Procurement Agency of Bosnia and Herzegovina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963A5-A76A-496F-BBA2-ABE69D2D945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9069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166E1-9532-4447-B84E-8990EC175654}" type="datetime1">
              <a:rPr lang="hr-BA" smtClean="0">
                <a:solidFill>
                  <a:prstClr val="black">
                    <a:tint val="75000"/>
                  </a:prstClr>
                </a:solidFill>
              </a:rPr>
              <a:pPr/>
              <a:t>22. 4. 2024.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Copyright © 2012 | Public Procurement Agency of Bosnia and Herzegovina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963A5-A76A-496F-BBA2-ABE69D2D945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617327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7858C-29D5-46CA-947B-815939215FE3}" type="datetime1">
              <a:rPr lang="hr-BA" smtClean="0"/>
              <a:pPr/>
              <a:t>22. 4. 2024.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© 2012 | Public Procurement Agency of Bosnia and Herzegovina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963A5-A76A-496F-BBA2-ABE69D2D945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980940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6FC9F-C364-47C0-A268-296FAE3FDDF0}" type="datetime1">
              <a:rPr lang="hr-BA" smtClean="0"/>
              <a:pPr/>
              <a:t>22. 4. 2024.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© 2012 | Public Procurement Agency of Bosnia and Herzegovina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963A5-A76A-496F-BBA2-ABE69D2D945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656016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B8194-550F-4B18-9C31-A82C3E443AC8}" type="datetime1">
              <a:rPr lang="hr-BA" smtClean="0"/>
              <a:pPr/>
              <a:t>22. 4. 2024.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© 2012 | Public Procurement Agency of Bosnia and Herzegovina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963A5-A76A-496F-BBA2-ABE69D2D945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206701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93EA9-45FC-42DB-AF3E-9955674230C8}" type="datetime1">
              <a:rPr lang="hr-BA" smtClean="0"/>
              <a:pPr/>
              <a:t>22. 4. 2024.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© 2012 | Public Procurement Agency of Bosnia and Herzegovina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963A5-A76A-496F-BBA2-ABE69D2D945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36454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E68E9-85EE-4FB0-B269-7F279AD29F09}" type="datetime1">
              <a:rPr lang="hr-BA" smtClean="0">
                <a:solidFill>
                  <a:prstClr val="black">
                    <a:tint val="75000"/>
                  </a:prstClr>
                </a:solidFill>
              </a:rPr>
              <a:pPr/>
              <a:t>22. 4. 2024.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Copyright © 2012 | Public Procurement Agency of Bosnia and Herzegovina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963A5-A76A-496F-BBA2-ABE69D2D945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01680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B9041-EAEA-4DF5-B643-0C47558099D5}" type="datetime1">
              <a:rPr lang="hr-BA" smtClean="0">
                <a:solidFill>
                  <a:prstClr val="black">
                    <a:tint val="75000"/>
                  </a:prstClr>
                </a:solidFill>
              </a:rPr>
              <a:pPr/>
              <a:t>22. 4. 2024.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Copyright © 2012 | Public Procurement Agency of Bosnia and Herzegovina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963A5-A76A-496F-BBA2-ABE69D2D945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61916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06EC0A-7316-4330-8051-654DC8483277}" type="datetime1">
              <a:rPr lang="hr-BA" smtClean="0">
                <a:solidFill>
                  <a:prstClr val="black">
                    <a:tint val="75000"/>
                  </a:prstClr>
                </a:solidFill>
              </a:rPr>
              <a:pPr/>
              <a:t>22. 4. 2024.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Copyright © 2012 | Public Procurement Agency of Bosnia and Herzegovina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963A5-A76A-496F-BBA2-ABE69D2D945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19330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7F33E-3867-4AB9-8150-AB5275B46A4C}" type="datetime1">
              <a:rPr lang="hr-BA" smtClean="0">
                <a:solidFill>
                  <a:prstClr val="black">
                    <a:tint val="75000"/>
                  </a:prstClr>
                </a:solidFill>
              </a:rPr>
              <a:pPr/>
              <a:t>22. 4. 2024.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Copyright © 2012 | Public Procurement Agency of Bosnia and Herzegovina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963A5-A76A-496F-BBA2-ABE69D2D945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53339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7858C-29D5-46CA-947B-815939215FE3}" type="datetime1">
              <a:rPr lang="hr-BA" smtClean="0">
                <a:solidFill>
                  <a:prstClr val="black">
                    <a:tint val="75000"/>
                  </a:prstClr>
                </a:solidFill>
              </a:rPr>
              <a:pPr/>
              <a:t>22. 4. 2024.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Copyright © 2012 | Public Procurement Agency of Bosnia and Herzegovina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963A5-A76A-496F-BBA2-ABE69D2D945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65380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6FC9F-C364-47C0-A268-296FAE3FDDF0}" type="datetime1">
              <a:rPr lang="hr-BA" smtClean="0">
                <a:solidFill>
                  <a:prstClr val="black">
                    <a:tint val="75000"/>
                  </a:prstClr>
                </a:solidFill>
              </a:rPr>
              <a:pPr/>
              <a:t>22. 4. 2024.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solidFill>
                  <a:prstClr val="black">
                    <a:tint val="75000"/>
                  </a:prstClr>
                </a:solidFill>
              </a:rPr>
              <a:t>Copyright © 2012 | Public Procurement Agency of Bosnia and Herzegovina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963A5-A76A-496F-BBA2-ABE69D2D945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27749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189E42-01BF-4660-AE45-8B1BD7B3DE02}" type="datetime1">
              <a:rPr lang="hr-BA" smtClean="0"/>
              <a:pPr/>
              <a:t>22. 4. 2024.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Copyright © 2012 | Public Procurement Agency of Bosnia and Herzegovina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E963A5-A76A-496F-BBA2-ABE69D2D945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75480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189E42-01BF-4660-AE45-8B1BD7B3DE02}" type="datetime1">
              <a:rPr lang="hr-BA" smtClean="0"/>
              <a:pPr/>
              <a:t>22. 4. 2024.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Copyright © 2012 | Public Procurement Agency of Bosnia and Herzegovina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E963A5-A76A-496F-BBA2-ABE69D2D945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54581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189E42-01BF-4660-AE45-8B1BD7B3DE02}" type="datetime1">
              <a:rPr lang="hr-BA" smtClean="0"/>
              <a:pPr/>
              <a:t>22. 4. 2024.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Copyright © 2012 | Public Procurement Agency of Bosnia and Herzegovina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E963A5-A76A-496F-BBA2-ABE69D2D945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31536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980728"/>
            <a:ext cx="7772400" cy="3528391"/>
          </a:xfrm>
        </p:spPr>
        <p:txBody>
          <a:bodyPr>
            <a:normAutofit/>
          </a:bodyPr>
          <a:lstStyle/>
          <a:p>
            <a:r>
              <a:rPr lang="bs-Latn-BA" sz="3200" dirty="0">
                <a:latin typeface="Arial Narrow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bs-Latn-BA" sz="3200" dirty="0">
                <a:latin typeface="Arial Narrow" pitchFamily="34" charset="0"/>
                <a:ea typeface="Tahoma" pitchFamily="34" charset="0"/>
                <a:cs typeface="Tahoma" pitchFamily="34" charset="0"/>
              </a:rPr>
            </a:br>
            <a:r>
              <a:rPr lang="bs-Latn-BA" sz="3200" dirty="0" smtClean="0">
                <a:latin typeface="Arial Narrow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bs-Latn-BA" sz="3200" dirty="0" smtClean="0">
                <a:latin typeface="Arial Narrow" pitchFamily="34" charset="0"/>
                <a:ea typeface="Tahoma" pitchFamily="34" charset="0"/>
                <a:cs typeface="Tahoma" pitchFamily="34" charset="0"/>
              </a:rPr>
            </a:br>
            <a:r>
              <a:rPr lang="bs-Latn-BA" sz="3200" dirty="0">
                <a:latin typeface="Arial Narrow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bs-Latn-BA" sz="3200" dirty="0">
                <a:latin typeface="Arial Narrow" pitchFamily="34" charset="0"/>
                <a:ea typeface="Tahoma" pitchFamily="34" charset="0"/>
                <a:cs typeface="Tahoma" pitchFamily="34" charset="0"/>
              </a:rPr>
            </a:br>
            <a:r>
              <a:rPr lang="bs-Latn-BA" sz="3200" dirty="0" smtClean="0">
                <a:latin typeface="Arial Narrow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bs-Latn-BA" sz="3200" dirty="0" smtClean="0">
                <a:latin typeface="Arial Narrow" pitchFamily="34" charset="0"/>
                <a:ea typeface="Tahoma" pitchFamily="34" charset="0"/>
                <a:cs typeface="Tahoma" pitchFamily="34" charset="0"/>
              </a:rPr>
            </a:br>
            <a:r>
              <a:rPr lang="bs-Latn-BA" sz="3200" dirty="0">
                <a:latin typeface="Arial Narrow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bs-Latn-BA" sz="3200" dirty="0">
                <a:latin typeface="Arial Narrow" pitchFamily="34" charset="0"/>
                <a:ea typeface="Tahoma" pitchFamily="34" charset="0"/>
                <a:cs typeface="Tahoma" pitchFamily="34" charset="0"/>
              </a:rPr>
            </a:br>
            <a:r>
              <a:rPr lang="bs-Latn-BA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PITANJA </a:t>
            </a:r>
            <a:r>
              <a:rPr lang="bs-Latn-BA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IZ PRAKSE</a:t>
            </a:r>
            <a:r>
              <a:rPr lang="bs-Latn-BA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bs-Latn-BA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7504" y="3386253"/>
            <a:ext cx="8928992" cy="2851059"/>
          </a:xfrm>
        </p:spPr>
        <p:txBody>
          <a:bodyPr>
            <a:normAutofit/>
          </a:bodyPr>
          <a:lstStyle/>
          <a:p>
            <a:endParaRPr lang="bs-Cyrl-BA" sz="2200" dirty="0">
              <a:latin typeface="Times New Roman" pitchFamily="18" charset="0"/>
              <a:cs typeface="Times New Roman" pitchFamily="18" charset="0"/>
            </a:endParaRPr>
          </a:p>
          <a:p>
            <a:endParaRPr lang="bs-Latn-BA" sz="26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bs-Latn-BA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???</a:t>
            </a:r>
            <a:endParaRPr lang="bs-Latn-BA" sz="36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685800" y="3933056"/>
            <a:ext cx="7772400" cy="172819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bs-Latn-BA" sz="1600" b="1" dirty="0">
              <a:solidFill>
                <a:prstClr val="black"/>
              </a:solidFill>
              <a:latin typeface="Arial Narrow" pitchFamily="34" charset="0"/>
              <a:ea typeface="Tahoma" pitchFamily="34" charset="0"/>
              <a:cs typeface="Tahoma" pitchFamily="34" charset="0"/>
            </a:endParaRPr>
          </a:p>
          <a:p>
            <a:endParaRPr lang="bs-Latn-BA" sz="1600" b="1" dirty="0">
              <a:solidFill>
                <a:prstClr val="black"/>
              </a:solidFill>
              <a:latin typeface="Arial Narrow" pitchFamily="34" charset="0"/>
              <a:ea typeface="Tahoma" pitchFamily="34" charset="0"/>
              <a:cs typeface="Tahoma" pitchFamily="34" charset="0"/>
            </a:endParaRPr>
          </a:p>
          <a:p>
            <a:endParaRPr lang="bs-Latn-BA" sz="1600" b="1" dirty="0">
              <a:solidFill>
                <a:prstClr val="black"/>
              </a:solidFill>
              <a:latin typeface="Arial Narrow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71993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6752"/>
            <a:ext cx="8229600" cy="1080120"/>
          </a:xfrm>
        </p:spPr>
        <p:txBody>
          <a:bodyPr>
            <a:normAutofit fontScale="90000"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lang="bs-Latn-BA" b="1" dirty="0" smtClean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Pitanje </a:t>
            </a:r>
            <a:r>
              <a:rPr lang="bs-Latn-BA" b="1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9</a:t>
            </a:r>
            <a:r>
              <a:rPr lang="bs-Latn-BA" sz="3200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bs-Latn-BA" sz="3200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76872"/>
            <a:ext cx="8229600" cy="3849291"/>
          </a:xfrm>
        </p:spPr>
        <p:txBody>
          <a:bodyPr>
            <a:noAutofit/>
          </a:bodyPr>
          <a:lstStyle/>
          <a:p>
            <a:pPr marL="0" lvl="0" indent="0" algn="just" eaLnBrk="0" fontAlgn="base" hangingPunct="0">
              <a:lnSpc>
                <a:spcPct val="80000"/>
              </a:lnSpc>
              <a:spcAft>
                <a:spcPct val="0"/>
              </a:spcAft>
              <a:buClr>
                <a:srgbClr val="000000"/>
              </a:buClr>
              <a:buNone/>
            </a:pP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Pravilnikom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o e-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aukciji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je 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navedeno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GB" dirty="0">
                <a:latin typeface="Times New Roman" panose="02020603050405020304" pitchFamily="18" charset="0"/>
                <a:ea typeface="Times New Roman" panose="02020603050405020304" pitchFamily="18" charset="0"/>
              </a:rPr>
              <a:t>da</a:t>
            </a:r>
            <a:r>
              <a:rPr lang="bs-Latn-BA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kada se ukupna cijena sastoji od više pozicija tada se svaka od pozicija umanjuje za isti procenat koliko iznosi konačno procentualno umanjenje ukupne cijene nakon e-aukcije. </a:t>
            </a:r>
          </a:p>
          <a:p>
            <a:pPr marL="0" lvl="0" indent="0" algn="just" eaLnBrk="0" fontAlgn="base" hangingPunct="0">
              <a:lnSpc>
                <a:spcPct val="80000"/>
              </a:lnSpc>
              <a:spcAft>
                <a:spcPct val="0"/>
              </a:spcAft>
              <a:buClr>
                <a:srgbClr val="000000"/>
              </a:buClr>
              <a:buNone/>
            </a:pPr>
            <a:endParaRPr lang="bs-Latn-BA" dirty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0" lvl="0" indent="0" algn="just" eaLnBrk="0" fontAlgn="base" hangingPunct="0">
              <a:lnSpc>
                <a:spcPct val="80000"/>
              </a:lnSpc>
              <a:spcAft>
                <a:spcPct val="0"/>
              </a:spcAft>
              <a:buClr>
                <a:srgbClr val="000000"/>
              </a:buClr>
              <a:buNone/>
            </a:pPr>
            <a:r>
              <a:rPr lang="bs-Latn-BA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Da li je potrebno ili obavezno da najpovoljniji ponuđač dostavi novi (potpisani i ovjereni) obrazac sa umanjenim jediničnim cijenama ili će ugovorni organ kod svake fakture vršiti računsku kontrolu?</a:t>
            </a:r>
            <a:endParaRPr lang="hr-H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963A5-A76A-496F-BBA2-ABE69D2D945A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34096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84784"/>
            <a:ext cx="8229600" cy="792088"/>
          </a:xfrm>
        </p:spPr>
        <p:txBody>
          <a:bodyPr>
            <a:normAutofit fontScale="90000"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lang="bs-Latn-BA" b="1" dirty="0" smtClean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Pitanje </a:t>
            </a:r>
            <a:r>
              <a:rPr lang="bs-Latn-BA" b="1" dirty="0" smtClean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1</a:t>
            </a:r>
            <a:r>
              <a:rPr lang="bs-Latn-BA" b="1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0</a:t>
            </a:r>
            <a:r>
              <a:rPr lang="bs-Latn-BA" sz="3200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bs-Latn-BA" sz="3200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564904"/>
            <a:ext cx="8229600" cy="3561259"/>
          </a:xfrm>
        </p:spPr>
        <p:txBody>
          <a:bodyPr>
            <a:noAutofit/>
          </a:bodyPr>
          <a:lstStyle/>
          <a:p>
            <a:pPr marL="0" lvl="0" indent="0" algn="just" eaLnBrk="0" fontAlgn="base" hangingPunct="0">
              <a:lnSpc>
                <a:spcPct val="80000"/>
              </a:lnSpc>
              <a:spcAft>
                <a:spcPct val="0"/>
              </a:spcAft>
              <a:buClr>
                <a:srgbClr val="000000"/>
              </a:buClr>
              <a:buNone/>
            </a:pPr>
            <a:r>
              <a:rPr lang="bs-Latn-BA" sz="3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Da li ugovorni organ može ponuđaču na njegov zahtjev dostaviti informaciju o tome koji su ponuđači preuzeli tendersku dokumentaciju?</a:t>
            </a:r>
            <a:endParaRPr lang="hr-HR" sz="3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963A5-A76A-496F-BBA2-ABE69D2D945A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98238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6752"/>
            <a:ext cx="8229600" cy="1440160"/>
          </a:xfrm>
        </p:spPr>
        <p:txBody>
          <a:bodyPr>
            <a:normAutofit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lang="bs-Latn-BA" b="1" dirty="0" smtClean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Pitanje </a:t>
            </a:r>
            <a:r>
              <a:rPr lang="bs-Latn-BA" b="1" dirty="0" smtClean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1</a:t>
            </a:r>
            <a:r>
              <a:rPr lang="bs-Latn-BA" b="1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1</a:t>
            </a:r>
            <a:r>
              <a:rPr lang="bs-Latn-BA" sz="3200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bs-Latn-BA" sz="3200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76872"/>
            <a:ext cx="8229600" cy="3849291"/>
          </a:xfrm>
        </p:spPr>
        <p:txBody>
          <a:bodyPr>
            <a:noAutofit/>
          </a:bodyPr>
          <a:lstStyle/>
          <a:p>
            <a:pPr marL="0" lvl="0" indent="0" algn="just" eaLnBrk="0" fontAlgn="base" hangingPunct="0">
              <a:lnSpc>
                <a:spcPct val="80000"/>
              </a:lnSpc>
              <a:spcAft>
                <a:spcPct val="0"/>
              </a:spcAft>
              <a:buClr>
                <a:srgbClr val="000000"/>
              </a:buClr>
              <a:buNone/>
            </a:pPr>
            <a:r>
              <a:rPr lang="bs-Latn-BA" sz="3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Ugovorni organ je u tenderskoj dokumentaciji predvidio zaključivanje okvirnog sporazuma sa više ponuđača. Zaprimljena je samo jedna prihvatljiva ponuda. </a:t>
            </a:r>
          </a:p>
          <a:p>
            <a:pPr marL="0" lvl="0" indent="0" algn="just" eaLnBrk="0" fontAlgn="base" hangingPunct="0">
              <a:lnSpc>
                <a:spcPct val="80000"/>
              </a:lnSpc>
              <a:spcAft>
                <a:spcPct val="0"/>
              </a:spcAft>
              <a:buClr>
                <a:srgbClr val="000000"/>
              </a:buClr>
              <a:buNone/>
            </a:pPr>
            <a:endParaRPr lang="bs-Latn-BA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lvl="0" indent="0" algn="just" eaLnBrk="0" fontAlgn="base" hangingPunct="0">
              <a:lnSpc>
                <a:spcPct val="80000"/>
              </a:lnSpc>
              <a:spcAft>
                <a:spcPct val="0"/>
              </a:spcAft>
              <a:buClr>
                <a:srgbClr val="000000"/>
              </a:buClr>
              <a:buNone/>
            </a:pPr>
            <a:r>
              <a:rPr lang="bs-Latn-BA" sz="3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Da li se u ovom slučaju može zaključiti okvirni sporazum?</a:t>
            </a:r>
            <a:endParaRPr lang="hr-HR" sz="3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963A5-A76A-496F-BBA2-ABE69D2D945A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94210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2160240"/>
          </a:xfrm>
        </p:spPr>
        <p:txBody>
          <a:bodyPr>
            <a:normAutofit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lang="bs-Latn-BA" b="1" dirty="0" smtClean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Pitanje </a:t>
            </a:r>
            <a:r>
              <a:rPr lang="bs-Latn-BA" b="1" dirty="0" smtClean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1</a:t>
            </a:r>
            <a:r>
              <a:rPr lang="bs-Latn-BA" b="1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2</a:t>
            </a:r>
            <a:r>
              <a:rPr lang="bs-Latn-BA" sz="3200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bs-Latn-BA" sz="3200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04864"/>
            <a:ext cx="8229600" cy="3921299"/>
          </a:xfrm>
        </p:spPr>
        <p:txBody>
          <a:bodyPr>
            <a:noAutofit/>
          </a:bodyPr>
          <a:lstStyle/>
          <a:p>
            <a:pPr marL="0" lvl="0" indent="0" algn="just" eaLnBrk="0" fontAlgn="base" hangingPunct="0">
              <a:lnSpc>
                <a:spcPct val="80000"/>
              </a:lnSpc>
              <a:spcAft>
                <a:spcPct val="0"/>
              </a:spcAft>
              <a:buClr>
                <a:srgbClr val="000000"/>
              </a:buClr>
              <a:buNone/>
            </a:pPr>
            <a:r>
              <a:rPr lang="hr-HR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Ponuđač je istovremeno investitor i izvođač radova. </a:t>
            </a:r>
          </a:p>
          <a:p>
            <a:pPr marL="0" lvl="0" indent="0" algn="just" eaLnBrk="0" fontAlgn="base" hangingPunct="0">
              <a:lnSpc>
                <a:spcPct val="80000"/>
              </a:lnSpc>
              <a:spcAft>
                <a:spcPct val="0"/>
              </a:spcAft>
              <a:buClr>
                <a:srgbClr val="000000"/>
              </a:buClr>
              <a:buNone/>
            </a:pPr>
            <a:endParaRPr lang="hr-HR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 eaLnBrk="0" fontAlgn="base" hangingPunct="0">
              <a:lnSpc>
                <a:spcPct val="80000"/>
              </a:lnSpc>
              <a:spcAft>
                <a:spcPct val="0"/>
              </a:spcAft>
              <a:buClr>
                <a:srgbClr val="000000"/>
              </a:buClr>
              <a:buNone/>
            </a:pPr>
            <a:r>
              <a:rPr lang="hr-HR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 li sa aspekta člana 48. Zakona o javnim nabavkama ponuđač može „sam sebi” izdati potvrdu o uredno izvršenom ugovoru ili dostaviti vlastitu izjavu?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963A5-A76A-496F-BBA2-ABE69D2D945A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70443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1872208"/>
          </a:xfrm>
        </p:spPr>
        <p:txBody>
          <a:bodyPr>
            <a:normAutofit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lang="bs-Latn-BA" b="1" dirty="0" smtClean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Pitanje </a:t>
            </a:r>
            <a:r>
              <a:rPr lang="bs-Latn-BA" b="1" dirty="0" smtClean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1</a:t>
            </a:r>
            <a:r>
              <a:rPr lang="bs-Latn-BA" b="1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3</a:t>
            </a:r>
            <a:r>
              <a:rPr lang="bs-Latn-BA" sz="3200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bs-Latn-BA" sz="3200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04864"/>
            <a:ext cx="8229600" cy="3921299"/>
          </a:xfrm>
        </p:spPr>
        <p:txBody>
          <a:bodyPr>
            <a:noAutofit/>
          </a:bodyPr>
          <a:lstStyle/>
          <a:p>
            <a:pPr marL="0" lvl="0" indent="0" algn="just" eaLnBrk="0" fontAlgn="base" hangingPunct="0">
              <a:lnSpc>
                <a:spcPct val="80000"/>
              </a:lnSpc>
              <a:spcAft>
                <a:spcPct val="0"/>
              </a:spcAft>
              <a:buClr>
                <a:srgbClr val="000000"/>
              </a:buClr>
              <a:buNone/>
            </a:pPr>
            <a:r>
              <a:rPr lang="hr-HR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Uputstvom za pripremu modela tenderske dokumentacije i ponuda navedena su dva slučaja kada ugovorni organ mora tražiti pojašnjenje neprirodno niske cijene. </a:t>
            </a:r>
          </a:p>
          <a:p>
            <a:pPr marL="0" lvl="0" indent="0" algn="just" eaLnBrk="0" fontAlgn="base" hangingPunct="0">
              <a:lnSpc>
                <a:spcPct val="80000"/>
              </a:lnSpc>
              <a:spcAft>
                <a:spcPct val="0"/>
              </a:spcAft>
              <a:buClr>
                <a:srgbClr val="000000"/>
              </a:buClr>
              <a:buNone/>
            </a:pPr>
            <a:endParaRPr lang="hr-HR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 eaLnBrk="0" fontAlgn="base" hangingPunct="0">
              <a:lnSpc>
                <a:spcPct val="80000"/>
              </a:lnSpc>
              <a:spcAft>
                <a:spcPct val="0"/>
              </a:spcAft>
              <a:buClr>
                <a:srgbClr val="000000"/>
              </a:buClr>
              <a:buNone/>
            </a:pPr>
            <a:r>
              <a:rPr lang="hr-HR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 li ta dva slučaja moraju biti ispunjena istovremeno (kumulativno) i da li se pojašnjenje traži od svih ponuđača sa rang liste ili samo od prvorangiranog?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963A5-A76A-496F-BBA2-ABE69D2D945A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44652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1872208"/>
          </a:xfrm>
        </p:spPr>
        <p:txBody>
          <a:bodyPr>
            <a:normAutofit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lang="bs-Latn-BA" sz="3200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bs-Latn-BA" sz="3200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420888"/>
            <a:ext cx="8229600" cy="3705275"/>
          </a:xfrm>
        </p:spPr>
        <p:txBody>
          <a:bodyPr>
            <a:noAutofit/>
          </a:bodyPr>
          <a:lstStyle/>
          <a:p>
            <a:pPr marL="0" lvl="0" indent="0" algn="just" eaLnBrk="0" fontAlgn="base" hangingPunct="0">
              <a:lnSpc>
                <a:spcPct val="80000"/>
              </a:lnSpc>
              <a:spcAft>
                <a:spcPct val="0"/>
              </a:spcAft>
              <a:buClr>
                <a:srgbClr val="000000"/>
              </a:buClr>
              <a:buNone/>
            </a:pPr>
            <a:r>
              <a:rPr lang="pl-PL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		HVALA </a:t>
            </a:r>
            <a:r>
              <a:rPr lang="pl-PL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NA PAŽNJI!</a:t>
            </a:r>
          </a:p>
          <a:p>
            <a:pPr marL="0" lvl="0" indent="0" algn="just" eaLnBrk="0" fontAlgn="base" hangingPunct="0">
              <a:lnSpc>
                <a:spcPct val="80000"/>
              </a:lnSpc>
              <a:spcAft>
                <a:spcPct val="0"/>
              </a:spcAft>
              <a:buClr>
                <a:srgbClr val="000000"/>
              </a:buClr>
              <a:buNone/>
            </a:pPr>
            <a:endParaRPr lang="pl-PL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 eaLnBrk="0" fontAlgn="base" hangingPunct="0">
              <a:lnSpc>
                <a:spcPct val="80000"/>
              </a:lnSpc>
              <a:spcAft>
                <a:spcPct val="0"/>
              </a:spcAft>
              <a:buClr>
                <a:srgbClr val="000000"/>
              </a:buClr>
              <a:buNone/>
            </a:pPr>
            <a:r>
              <a:rPr lang="pl-PL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	     </a:t>
            </a:r>
            <a:r>
              <a:rPr lang="pl-PL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 </a:t>
            </a:r>
            <a:r>
              <a:rPr lang="pl-PL" dirty="0">
                <a:latin typeface="Times New Roman" panose="02020603050405020304" pitchFamily="18" charset="0"/>
                <a:cs typeface="Times New Roman" panose="02020603050405020304" pitchFamily="18" charset="0"/>
              </a:rPr>
              <a:t>Admir Ćebić</a:t>
            </a:r>
          </a:p>
          <a:p>
            <a:pPr marL="0" lvl="0" indent="0" algn="just" eaLnBrk="0" fontAlgn="base" hangingPunct="0">
              <a:lnSpc>
                <a:spcPct val="80000"/>
              </a:lnSpc>
              <a:spcAft>
                <a:spcPct val="0"/>
              </a:spcAft>
              <a:buClr>
                <a:srgbClr val="000000"/>
              </a:buClr>
              <a:buNone/>
            </a:pPr>
            <a:endParaRPr lang="hr-HR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963A5-A76A-496F-BBA2-ABE69D2D945A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53283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68760"/>
            <a:ext cx="8229600" cy="1440160"/>
          </a:xfrm>
        </p:spPr>
        <p:txBody>
          <a:bodyPr>
            <a:normAutofit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lang="bs-Latn-BA" b="1" dirty="0" smtClean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Pitanje </a:t>
            </a:r>
            <a:r>
              <a:rPr lang="bs-Latn-BA" b="1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1</a:t>
            </a:r>
            <a:r>
              <a:rPr lang="bs-Latn-BA" sz="3200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bs-Latn-BA" sz="3200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708920"/>
            <a:ext cx="8229600" cy="3417243"/>
          </a:xfrm>
        </p:spPr>
        <p:txBody>
          <a:bodyPr>
            <a:noAutofit/>
          </a:bodyPr>
          <a:lstStyle/>
          <a:p>
            <a:pPr marL="0" indent="0" algn="just" eaLnBrk="0" fontAlgn="base" hangingPunct="0">
              <a:lnSpc>
                <a:spcPct val="80000"/>
              </a:lnSpc>
              <a:spcAft>
                <a:spcPct val="0"/>
              </a:spcAft>
              <a:buClr>
                <a:srgbClr val="000000"/>
              </a:buClr>
              <a:buNone/>
            </a:pPr>
            <a:r>
              <a:rPr lang="hr-HR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 li je dozvoljeno utvrditi rok za preuzimanje tenderske dokumentacije na način da on bude kraći od roka za prijem ponuda?</a:t>
            </a:r>
            <a:endParaRPr lang="bs-Latn-BA" sz="3400" kern="0" dirty="0">
              <a:solidFill>
                <a:srgbClr val="000000"/>
              </a:solidFill>
              <a:latin typeface="Times New Roman" pitchFamily="18" charset="0"/>
              <a:cs typeface="Times New Roman" panose="02020603050405020304" pitchFamily="18" charset="0"/>
            </a:endParaRPr>
          </a:p>
          <a:p>
            <a:pPr marL="0" lvl="0" indent="0" algn="just" eaLnBrk="0" fontAlgn="base" hangingPunct="0">
              <a:lnSpc>
                <a:spcPct val="80000"/>
              </a:lnSpc>
              <a:spcAft>
                <a:spcPct val="0"/>
              </a:spcAft>
              <a:buClr>
                <a:srgbClr val="000000"/>
              </a:buClr>
              <a:buNone/>
            </a:pPr>
            <a:endParaRPr lang="hr-HR" sz="16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963A5-A76A-496F-BBA2-ABE69D2D945A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98437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68760"/>
            <a:ext cx="8229600" cy="1296144"/>
          </a:xfrm>
        </p:spPr>
        <p:txBody>
          <a:bodyPr>
            <a:normAutofit fontScale="90000"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lang="bs-Latn-BA" b="1" dirty="0" smtClean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Pitanje </a:t>
            </a:r>
            <a:r>
              <a:rPr lang="bs-Latn-BA" b="1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2</a:t>
            </a:r>
            <a:r>
              <a:rPr lang="bs-Latn-BA" sz="3200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bs-Latn-BA" sz="3200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924944"/>
            <a:ext cx="8229600" cy="3201219"/>
          </a:xfrm>
        </p:spPr>
        <p:txBody>
          <a:bodyPr>
            <a:noAutofit/>
          </a:bodyPr>
          <a:lstStyle/>
          <a:p>
            <a:pPr marL="0" lvl="0" indent="0" algn="just" eaLnBrk="0" fontAlgn="base" hangingPunct="0">
              <a:lnSpc>
                <a:spcPct val="80000"/>
              </a:lnSpc>
              <a:spcAft>
                <a:spcPct val="0"/>
              </a:spcAft>
              <a:buClr>
                <a:srgbClr val="000000"/>
              </a:buClr>
              <a:buNone/>
            </a:pPr>
            <a:r>
              <a:rPr lang="hr-HR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Šta znači "glavni", a šta "dodatni" predmet nabavke i kako će ih pravilno odabrati operater u informacionom sistemu "e-nabavke" kada unosi podatke za obavještenje o nabavci?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963A5-A76A-496F-BBA2-ABE69D2D945A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15320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2232248"/>
          </a:xfrm>
        </p:spPr>
        <p:txBody>
          <a:bodyPr>
            <a:normAutofit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lang="bs-Latn-BA" b="1" dirty="0" smtClean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Pitanje </a:t>
            </a:r>
            <a:r>
              <a:rPr lang="bs-Latn-BA" b="1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3</a:t>
            </a:r>
            <a:r>
              <a:rPr lang="bs-Latn-BA" sz="3200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bs-Latn-BA" sz="3200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636912"/>
            <a:ext cx="8229600" cy="3489251"/>
          </a:xfrm>
        </p:spPr>
        <p:txBody>
          <a:bodyPr>
            <a:noAutofit/>
          </a:bodyPr>
          <a:lstStyle/>
          <a:p>
            <a:pPr marL="0" lvl="0" indent="0" algn="just" eaLnBrk="0" fontAlgn="base" hangingPunct="0">
              <a:lnSpc>
                <a:spcPct val="80000"/>
              </a:lnSpc>
              <a:spcAft>
                <a:spcPct val="0"/>
              </a:spcAft>
              <a:buClr>
                <a:srgbClr val="000000"/>
              </a:buClr>
              <a:buNone/>
            </a:pP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Šta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se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uzima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kao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osnovica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za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izračun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vrijednosti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garancije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za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ozbiljnost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ponude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garancije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za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izvršenje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ugovora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hr-HR" sz="3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963A5-A76A-496F-BBA2-ABE69D2D945A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53788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6752"/>
            <a:ext cx="8229600" cy="1368152"/>
          </a:xfrm>
        </p:spPr>
        <p:txBody>
          <a:bodyPr>
            <a:normAutofit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lang="bs-Latn-BA" b="1" dirty="0" smtClean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Pitanje </a:t>
            </a:r>
            <a:r>
              <a:rPr lang="bs-Latn-BA" b="1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4</a:t>
            </a:r>
            <a:r>
              <a:rPr lang="bs-Latn-BA" sz="3200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bs-Latn-BA" sz="3200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492896"/>
            <a:ext cx="8229600" cy="3633267"/>
          </a:xfrm>
        </p:spPr>
        <p:txBody>
          <a:bodyPr>
            <a:noAutofit/>
          </a:bodyPr>
          <a:lstStyle/>
          <a:p>
            <a:pPr marL="0" lvl="0" indent="0" algn="just" eaLnBrk="0" fontAlgn="base" hangingPunct="0">
              <a:lnSpc>
                <a:spcPct val="80000"/>
              </a:lnSpc>
              <a:spcAft>
                <a:spcPct val="0"/>
              </a:spcAft>
              <a:buClr>
                <a:srgbClr val="000000"/>
              </a:buClr>
              <a:buNone/>
            </a:pPr>
            <a:r>
              <a:rPr lang="hr-HR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Postupak javne nabavke je podijeljen na dva lota. </a:t>
            </a:r>
          </a:p>
          <a:p>
            <a:pPr marL="0" lvl="0" indent="0" algn="just" eaLnBrk="0" fontAlgn="base" hangingPunct="0">
              <a:lnSpc>
                <a:spcPct val="80000"/>
              </a:lnSpc>
              <a:spcAft>
                <a:spcPct val="0"/>
              </a:spcAft>
              <a:buClr>
                <a:srgbClr val="000000"/>
              </a:buClr>
              <a:buNone/>
            </a:pPr>
            <a:endParaRPr lang="hr-HR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 eaLnBrk="0" fontAlgn="base" hangingPunct="0">
              <a:lnSpc>
                <a:spcPct val="80000"/>
              </a:lnSpc>
              <a:spcAft>
                <a:spcPct val="0"/>
              </a:spcAft>
              <a:buClr>
                <a:srgbClr val="000000"/>
              </a:buClr>
              <a:buNone/>
            </a:pPr>
            <a:r>
              <a:rPr lang="hr-HR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 li je dozvoljeno/moguće koristiti različite kriterije za vrednovanje po lotu (jedan lot - najniža cijena, drugi lot - ekonomski najpovoljnija ponuda)?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963A5-A76A-496F-BBA2-ABE69D2D945A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84029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2520280"/>
          </a:xfrm>
        </p:spPr>
        <p:txBody>
          <a:bodyPr>
            <a:normAutofit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lang="bs-Latn-BA" b="1" dirty="0" smtClean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Pitanje </a:t>
            </a:r>
            <a:r>
              <a:rPr lang="bs-Latn-BA" b="1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5</a:t>
            </a:r>
            <a:r>
              <a:rPr lang="bs-Latn-BA" sz="3200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bs-Latn-BA" sz="3200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564904"/>
            <a:ext cx="8229600" cy="3561259"/>
          </a:xfrm>
        </p:spPr>
        <p:txBody>
          <a:bodyPr>
            <a:noAutofit/>
          </a:bodyPr>
          <a:lstStyle/>
          <a:p>
            <a:pPr marL="0" indent="0" algn="just" eaLnBrk="0" fontAlgn="base" hangingPunct="0">
              <a:lnSpc>
                <a:spcPct val="80000"/>
              </a:lnSpc>
              <a:spcAft>
                <a:spcPct val="0"/>
              </a:spcAft>
              <a:buClr>
                <a:srgbClr val="000000"/>
              </a:buClr>
              <a:buNone/>
            </a:pPr>
            <a:r>
              <a:rPr lang="bs-Latn-BA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 li se na osnovu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okvirnog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sporazuma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koji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je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zaključen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Latn-BA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određeni 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period,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može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zaključiti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pojedinačni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ugovor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javnoj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nabavci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do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ukupnog</a:t>
            </a:r>
            <a:r>
              <a:rPr lang="bs-Latn-BA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iznosa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predviđenog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okvirnim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sporazumom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iako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bi se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realizacija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pojedinačnog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ugovora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proširila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period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koji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je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duži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od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perioda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koji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je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zaključen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okvirni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sporazum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hr-HR" sz="3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963A5-A76A-496F-BBA2-ABE69D2D945A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6832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08720"/>
            <a:ext cx="8229600" cy="2088232"/>
          </a:xfrm>
        </p:spPr>
        <p:txBody>
          <a:bodyPr>
            <a:normAutofit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lang="bs-Latn-BA" b="1" dirty="0" smtClean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Pitanje </a:t>
            </a:r>
            <a:r>
              <a:rPr lang="bs-Latn-BA" b="1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6</a:t>
            </a:r>
            <a:r>
              <a:rPr lang="bs-Latn-BA" sz="3200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bs-Latn-BA" sz="3200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924944"/>
            <a:ext cx="8229600" cy="3201219"/>
          </a:xfrm>
        </p:spPr>
        <p:txBody>
          <a:bodyPr>
            <a:noAutofit/>
          </a:bodyPr>
          <a:lstStyle/>
          <a:p>
            <a:pPr marL="0" lvl="0" indent="0" algn="just" eaLnBrk="0" fontAlgn="base" hangingPunct="0">
              <a:lnSpc>
                <a:spcPct val="80000"/>
              </a:lnSpc>
              <a:spcAft>
                <a:spcPct val="0"/>
              </a:spcAft>
              <a:buClr>
                <a:srgbClr val="000000"/>
              </a:buClr>
              <a:buNone/>
            </a:pPr>
            <a:r>
              <a:rPr lang="hr-HR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Iz kojih razloga nije dozvoljena nabavka novih vozila po principu zamjene „staro za novo“?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963A5-A76A-496F-BBA2-ABE69D2D945A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95336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40768"/>
            <a:ext cx="8229600" cy="1065956"/>
          </a:xfrm>
        </p:spPr>
        <p:txBody>
          <a:bodyPr>
            <a:normAutofit fontScale="90000"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lang="bs-Latn-BA" b="1" dirty="0" smtClean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Pitanje </a:t>
            </a:r>
            <a:r>
              <a:rPr lang="bs-Latn-BA" b="1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7</a:t>
            </a:r>
            <a:r>
              <a:rPr lang="bs-Latn-BA" sz="3200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bs-Latn-BA" sz="3200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636912"/>
            <a:ext cx="8229600" cy="3489251"/>
          </a:xfrm>
        </p:spPr>
        <p:txBody>
          <a:bodyPr>
            <a:noAutofit/>
          </a:bodyPr>
          <a:lstStyle/>
          <a:p>
            <a:pPr marL="0" lvl="0" indent="0" algn="just" eaLnBrk="0" fontAlgn="base" hangingPunct="0">
              <a:lnSpc>
                <a:spcPct val="80000"/>
              </a:lnSpc>
              <a:spcAft>
                <a:spcPct val="0"/>
              </a:spcAft>
              <a:buClr>
                <a:srgbClr val="000000"/>
              </a:buClr>
              <a:buNone/>
            </a:pP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Pravilnikom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 e-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aukciji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je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navedeno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da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ponuđači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snižavaju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cijenu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u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iznosu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od 0,1% do 10%. </a:t>
            </a:r>
            <a:endParaRPr lang="bs-Latn-BA" sz="3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 eaLnBrk="0" fontAlgn="base" hangingPunct="0">
              <a:lnSpc>
                <a:spcPct val="80000"/>
              </a:lnSpc>
              <a:spcAft>
                <a:spcPct val="0"/>
              </a:spcAft>
              <a:buClr>
                <a:srgbClr val="000000"/>
              </a:buClr>
              <a:buNone/>
            </a:pPr>
            <a:endParaRPr lang="bs-Latn-BA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 eaLnBrk="0" fontAlgn="base" hangingPunct="0">
              <a:lnSpc>
                <a:spcPct val="80000"/>
              </a:lnSpc>
              <a:spcAft>
                <a:spcPct val="0"/>
              </a:spcAft>
              <a:buClr>
                <a:srgbClr val="000000"/>
              </a:buClr>
              <a:buNone/>
            </a:pP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Šta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je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svrha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navedenog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ograničenja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da li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ponuđači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mogu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sniziti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cijenu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više</a:t>
            </a: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od toga?</a:t>
            </a:r>
            <a:endParaRPr lang="hr-HR" sz="3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963A5-A76A-496F-BBA2-ABE69D2D945A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314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6752"/>
            <a:ext cx="8229600" cy="1296144"/>
          </a:xfrm>
        </p:spPr>
        <p:txBody>
          <a:bodyPr>
            <a:normAutofit fontScale="90000"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lang="bs-Latn-BA" b="1" dirty="0" smtClean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Pitanje </a:t>
            </a:r>
            <a:r>
              <a:rPr lang="bs-Latn-BA" b="1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8</a:t>
            </a:r>
            <a:r>
              <a:rPr lang="bs-Latn-BA" sz="3200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bs-Latn-BA" sz="3200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348880"/>
            <a:ext cx="8229600" cy="3777283"/>
          </a:xfrm>
        </p:spPr>
        <p:txBody>
          <a:bodyPr>
            <a:noAutofit/>
          </a:bodyPr>
          <a:lstStyle/>
          <a:p>
            <a:pPr marL="0" lvl="0" indent="0" algn="just" eaLnBrk="0" fontAlgn="base" hangingPunct="0">
              <a:lnSpc>
                <a:spcPct val="80000"/>
              </a:lnSpc>
              <a:spcAft>
                <a:spcPct val="0"/>
              </a:spcAft>
              <a:buClr>
                <a:srgbClr val="000000"/>
              </a:buClr>
              <a:buNone/>
            </a:pPr>
            <a:r>
              <a:rPr lang="en-US" sz="3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Pravilnikom</a:t>
            </a:r>
            <a:r>
              <a:rPr lang="en-US" sz="3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o e-</a:t>
            </a:r>
            <a:r>
              <a:rPr lang="en-US" sz="3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aukciji</a:t>
            </a:r>
            <a:r>
              <a:rPr lang="en-US" sz="3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je </a:t>
            </a:r>
            <a:r>
              <a:rPr lang="en-US" sz="3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navedeno</a:t>
            </a:r>
            <a:r>
              <a:rPr lang="en-US" sz="3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bs-Latn-BA" sz="3400" dirty="0">
                <a:latin typeface="Times New Roman" panose="02020603050405020304" pitchFamily="18" charset="0"/>
                <a:ea typeface="Calibri" panose="020F0502020204030204" pitchFamily="34" charset="0"/>
              </a:rPr>
              <a:t>da ugovorni organ prije zakazivanja e-aukcije u sistem e-Nabavke unosi sve prihvatljive ponude. </a:t>
            </a:r>
          </a:p>
          <a:p>
            <a:pPr marL="0" lvl="0" indent="0" algn="just" eaLnBrk="0" fontAlgn="base" hangingPunct="0">
              <a:lnSpc>
                <a:spcPct val="80000"/>
              </a:lnSpc>
              <a:spcAft>
                <a:spcPct val="0"/>
              </a:spcAft>
              <a:buClr>
                <a:srgbClr val="000000"/>
              </a:buClr>
              <a:buNone/>
            </a:pPr>
            <a:endParaRPr lang="bs-Latn-BA" sz="1600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0" lvl="0" indent="0" algn="just" eaLnBrk="0" fontAlgn="base" hangingPunct="0">
              <a:lnSpc>
                <a:spcPct val="80000"/>
              </a:lnSpc>
              <a:spcAft>
                <a:spcPct val="0"/>
              </a:spcAft>
              <a:buClr>
                <a:srgbClr val="000000"/>
              </a:buClr>
              <a:buNone/>
            </a:pPr>
            <a:r>
              <a:rPr lang="bs-Latn-BA" sz="3400" dirty="0">
                <a:latin typeface="Times New Roman" panose="02020603050405020304" pitchFamily="18" charset="0"/>
                <a:ea typeface="Calibri" panose="020F0502020204030204" pitchFamily="34" charset="0"/>
              </a:rPr>
              <a:t>Da li se ponuđači čije ponude nisu prihvatljive obavještavaju prije zakazivanja e-aukcije?</a:t>
            </a:r>
            <a:endParaRPr lang="hr-HR" sz="3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963A5-A76A-496F-BBA2-ABE69D2D945A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05634"/>
      </p:ext>
    </p:extLst>
  </p:cSld>
  <p:clrMapOvr>
    <a:masterClrMapping/>
  </p:clrMapOvr>
</p:sld>
</file>

<file path=ppt/theme/theme1.xml><?xml version="1.0" encoding="utf-8"?>
<a:theme xmlns:a="http://schemas.openxmlformats.org/drawingml/2006/main" name="template BA-5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template BA-5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template BA-5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1696</TotalTime>
  <Words>483</Words>
  <Application>Microsoft Office PowerPoint</Application>
  <PresentationFormat>On-screen Show (4:3)</PresentationFormat>
  <Paragraphs>63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15</vt:i4>
      </vt:variant>
    </vt:vector>
  </HeadingPairs>
  <TitlesOfParts>
    <vt:vector size="24" baseType="lpstr">
      <vt:lpstr>Arial</vt:lpstr>
      <vt:lpstr>Arial Narrow</vt:lpstr>
      <vt:lpstr>Calibri</vt:lpstr>
      <vt:lpstr>Calibri Light</vt:lpstr>
      <vt:lpstr>Tahoma</vt:lpstr>
      <vt:lpstr>Times New Roman</vt:lpstr>
      <vt:lpstr>template BA-5</vt:lpstr>
      <vt:lpstr>1_template BA-5</vt:lpstr>
      <vt:lpstr>2_template BA-5</vt:lpstr>
      <vt:lpstr>     PITANJA IZ PRAKSE </vt:lpstr>
      <vt:lpstr>Pitanje 1 </vt:lpstr>
      <vt:lpstr>Pitanje 2 </vt:lpstr>
      <vt:lpstr>Pitanje 3 </vt:lpstr>
      <vt:lpstr>Pitanje 4 </vt:lpstr>
      <vt:lpstr>Pitanje 5 </vt:lpstr>
      <vt:lpstr>Pitanje 6 </vt:lpstr>
      <vt:lpstr>Pitanje 7 </vt:lpstr>
      <vt:lpstr>Pitanje 8 </vt:lpstr>
      <vt:lpstr>Pitanje 9 </vt:lpstr>
      <vt:lpstr>Pitanje 10 </vt:lpstr>
      <vt:lpstr>Pitanje 11 </vt:lpstr>
      <vt:lpstr>Pitanje 12 </vt:lpstr>
      <vt:lpstr>Pitanje 13 </vt:lpstr>
      <vt:lpstr>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Public Procurement Agency of Bosnia and Herzegovina</dc:title>
  <dc:creator>Dario</dc:creator>
  <cp:lastModifiedBy>Admir Cebic</cp:lastModifiedBy>
  <cp:revision>261</cp:revision>
  <dcterms:created xsi:type="dcterms:W3CDTF">2012-04-04T18:34:00Z</dcterms:created>
  <dcterms:modified xsi:type="dcterms:W3CDTF">2024-04-21T22:03:49Z</dcterms:modified>
</cp:coreProperties>
</file>