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3684" r:id="rId2"/>
  </p:sldMasterIdLst>
  <p:notesMasterIdLst>
    <p:notesMasterId r:id="rId18"/>
  </p:notesMasterIdLst>
  <p:sldIdLst>
    <p:sldId id="264" r:id="rId3"/>
    <p:sldId id="265" r:id="rId4"/>
    <p:sldId id="283" r:id="rId5"/>
    <p:sldId id="284" r:id="rId6"/>
    <p:sldId id="285" r:id="rId7"/>
    <p:sldId id="286" r:id="rId8"/>
    <p:sldId id="287" r:id="rId9"/>
    <p:sldId id="288" r:id="rId10"/>
    <p:sldId id="289" r:id="rId11"/>
    <p:sldId id="290" r:id="rId12"/>
    <p:sldId id="291" r:id="rId13"/>
    <p:sldId id="292" r:id="rId14"/>
    <p:sldId id="293" r:id="rId15"/>
    <p:sldId id="294" r:id="rId16"/>
    <p:sldId id="295"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E3EB"/>
    <a:srgbClr val="A4BCD0"/>
    <a:srgbClr val="82A4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1388" y="5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s-Latn-B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5B5F20-F7B6-44FC-B5A6-D11DE95C5784}" type="datetimeFigureOut">
              <a:rPr lang="bs-Latn-BA" smtClean="0"/>
              <a:pPr/>
              <a:t>20. 4. 2024.</a:t>
            </a:fld>
            <a:endParaRPr lang="bs-Latn-B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bs-Latn-B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s-Latn-B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s-Latn-B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87740D-A6BE-4D0C-A5D6-9B85018B8C0F}" type="slidenum">
              <a:rPr lang="bs-Latn-BA" smtClean="0"/>
              <a:pPr/>
              <a:t>‹#›</a:t>
            </a:fld>
            <a:endParaRPr lang="bs-Latn-BA"/>
          </a:p>
        </p:txBody>
      </p:sp>
    </p:spTree>
    <p:extLst>
      <p:ext uri="{BB962C8B-B14F-4D97-AF65-F5344CB8AC3E}">
        <p14:creationId xmlns:p14="http://schemas.microsoft.com/office/powerpoint/2010/main" val="1881932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787740D-A6BE-4D0C-A5D6-9B85018B8C0F}" type="slidenum">
              <a:rPr lang="bs-Latn-BA" smtClean="0"/>
              <a:pPr/>
              <a:t>2</a:t>
            </a:fld>
            <a:endParaRPr lang="bs-Latn-BA"/>
          </a:p>
        </p:txBody>
      </p:sp>
    </p:spTree>
    <p:extLst>
      <p:ext uri="{BB962C8B-B14F-4D97-AF65-F5344CB8AC3E}">
        <p14:creationId xmlns:p14="http://schemas.microsoft.com/office/powerpoint/2010/main" val="3224086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CFFA273-851D-43F0-9D14-5D89C4BC5B53}" type="datetime1">
              <a:rPr lang="hr-BA" smtClean="0">
                <a:solidFill>
                  <a:prstClr val="black">
                    <a:tint val="75000"/>
                  </a:prstClr>
                </a:solidFill>
              </a:rPr>
              <a:pPr/>
              <a:t>20. 4. 2024.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76097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8B8194-550F-4B18-9C31-A82C3E443AC8}" type="datetime1">
              <a:rPr lang="hr-BA" smtClean="0">
                <a:solidFill>
                  <a:prstClr val="black">
                    <a:tint val="75000"/>
                  </a:prstClr>
                </a:solidFill>
              </a:rPr>
              <a:pPr/>
              <a:t>20. 4. 2024.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1242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A93EA9-45FC-42DB-AF3E-9955674230C8}" type="datetime1">
              <a:rPr lang="hr-BA" smtClean="0">
                <a:solidFill>
                  <a:prstClr val="black">
                    <a:tint val="75000"/>
                  </a:prstClr>
                </a:solidFill>
              </a:rPr>
              <a:pPr/>
              <a:t>20. 4. 2024.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15568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CFFA273-851D-43F0-9D14-5D89C4BC5B53}" type="datetime1">
              <a:rPr lang="hr-BA" smtClean="0"/>
              <a:pPr/>
              <a:t>20. 4. 2024.</a:t>
            </a:fld>
            <a:endParaRPr lang="en-US"/>
          </a:p>
        </p:txBody>
      </p:sp>
      <p:sp>
        <p:nvSpPr>
          <p:cNvPr id="5" name="Footer Placeholder 4"/>
          <p:cNvSpPr>
            <a:spLocks noGrp="1"/>
          </p:cNvSpPr>
          <p:nvPr>
            <p:ph type="ftr" sz="quarter" idx="11"/>
          </p:nvPr>
        </p:nvSpPr>
        <p:spPr/>
        <p:txBody>
          <a:bodyPr/>
          <a:lstStyle/>
          <a:p>
            <a:r>
              <a:rPr lang="en-US" smtClean="0"/>
              <a:t>Copyright © 2012 | Public Procurement Agency of Bosnia and Herzegovina</a:t>
            </a:r>
            <a:endParaRPr lang="en-US"/>
          </a:p>
        </p:txBody>
      </p:sp>
      <p:sp>
        <p:nvSpPr>
          <p:cNvPr id="6" name="Slide Number Placeholder 5"/>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2348281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38B9CF-C93B-4EA2-B80C-D5F49BB4B590}" type="datetime1">
              <a:rPr lang="hr-BA" smtClean="0"/>
              <a:pPr/>
              <a:t>20. 4. 2024.</a:t>
            </a:fld>
            <a:endParaRPr lang="en-US"/>
          </a:p>
        </p:txBody>
      </p:sp>
      <p:sp>
        <p:nvSpPr>
          <p:cNvPr id="5" name="Footer Placeholder 4"/>
          <p:cNvSpPr>
            <a:spLocks noGrp="1"/>
          </p:cNvSpPr>
          <p:nvPr>
            <p:ph type="ftr" sz="quarter" idx="11"/>
          </p:nvPr>
        </p:nvSpPr>
        <p:spPr/>
        <p:txBody>
          <a:bodyPr/>
          <a:lstStyle/>
          <a:p>
            <a:r>
              <a:rPr lang="en-US" smtClean="0"/>
              <a:t>Copyright © 2012 | Public Procurement Agency of Bosnia and Herzegovina</a:t>
            </a:r>
            <a:endParaRPr lang="en-US"/>
          </a:p>
        </p:txBody>
      </p:sp>
      <p:sp>
        <p:nvSpPr>
          <p:cNvPr id="6" name="Slide Number Placeholder 5"/>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479363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2166E1-9532-4447-B84E-8990EC175654}" type="datetime1">
              <a:rPr lang="hr-BA" smtClean="0"/>
              <a:pPr/>
              <a:t>20. 4. 2024.</a:t>
            </a:fld>
            <a:endParaRPr lang="en-US"/>
          </a:p>
        </p:txBody>
      </p:sp>
      <p:sp>
        <p:nvSpPr>
          <p:cNvPr id="5" name="Footer Placeholder 4"/>
          <p:cNvSpPr>
            <a:spLocks noGrp="1"/>
          </p:cNvSpPr>
          <p:nvPr>
            <p:ph type="ftr" sz="quarter" idx="11"/>
          </p:nvPr>
        </p:nvSpPr>
        <p:spPr/>
        <p:txBody>
          <a:bodyPr/>
          <a:lstStyle/>
          <a:p>
            <a:r>
              <a:rPr lang="en-US" smtClean="0"/>
              <a:t>Copyright © 2012 | Public Procurement Agency of Bosnia and Herzegovina</a:t>
            </a:r>
            <a:endParaRPr lang="en-US"/>
          </a:p>
        </p:txBody>
      </p:sp>
      <p:sp>
        <p:nvSpPr>
          <p:cNvPr id="6" name="Slide Number Placeholder 5"/>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9149865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20E68E9-85EE-4FB0-B269-7F279AD29F09}" type="datetime1">
              <a:rPr lang="hr-BA" smtClean="0"/>
              <a:pPr/>
              <a:t>20. 4. 2024.</a:t>
            </a:fld>
            <a:endParaRPr lang="en-US"/>
          </a:p>
        </p:txBody>
      </p:sp>
      <p:sp>
        <p:nvSpPr>
          <p:cNvPr id="6" name="Footer Placeholder 5"/>
          <p:cNvSpPr>
            <a:spLocks noGrp="1"/>
          </p:cNvSpPr>
          <p:nvPr>
            <p:ph type="ftr" sz="quarter" idx="11"/>
          </p:nvPr>
        </p:nvSpPr>
        <p:spPr/>
        <p:txBody>
          <a:bodyPr/>
          <a:lstStyle/>
          <a:p>
            <a:r>
              <a:rPr lang="en-US" smtClean="0"/>
              <a:t>Copyright © 2012 | Public Procurement Agency of Bosnia and Herzegovina</a:t>
            </a:r>
            <a:endParaRPr lang="en-US"/>
          </a:p>
        </p:txBody>
      </p:sp>
      <p:sp>
        <p:nvSpPr>
          <p:cNvPr id="7" name="Slide Number Placeholder 6"/>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7909968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23B9041-EAEA-4DF5-B643-0C47558099D5}" type="datetime1">
              <a:rPr lang="hr-BA" smtClean="0"/>
              <a:pPr/>
              <a:t>20. 4. 2024.</a:t>
            </a:fld>
            <a:endParaRPr lang="en-US"/>
          </a:p>
        </p:txBody>
      </p:sp>
      <p:sp>
        <p:nvSpPr>
          <p:cNvPr id="8" name="Footer Placeholder 7"/>
          <p:cNvSpPr>
            <a:spLocks noGrp="1"/>
          </p:cNvSpPr>
          <p:nvPr>
            <p:ph type="ftr" sz="quarter" idx="11"/>
          </p:nvPr>
        </p:nvSpPr>
        <p:spPr/>
        <p:txBody>
          <a:bodyPr/>
          <a:lstStyle/>
          <a:p>
            <a:r>
              <a:rPr lang="en-US" smtClean="0"/>
              <a:t>Copyright © 2012 | Public Procurement Agency of Bosnia and Herzegovina</a:t>
            </a:r>
            <a:endParaRPr lang="en-US"/>
          </a:p>
        </p:txBody>
      </p:sp>
      <p:sp>
        <p:nvSpPr>
          <p:cNvPr id="9" name="Slide Number Placeholder 8"/>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30606462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B06EC0A-7316-4330-8051-654DC8483277}" type="datetime1">
              <a:rPr lang="hr-BA" smtClean="0"/>
              <a:pPr/>
              <a:t>20. 4. 2024.</a:t>
            </a:fld>
            <a:endParaRPr lang="en-US"/>
          </a:p>
        </p:txBody>
      </p:sp>
      <p:sp>
        <p:nvSpPr>
          <p:cNvPr id="4" name="Footer Placeholder 3"/>
          <p:cNvSpPr>
            <a:spLocks noGrp="1"/>
          </p:cNvSpPr>
          <p:nvPr>
            <p:ph type="ftr" sz="quarter" idx="11"/>
          </p:nvPr>
        </p:nvSpPr>
        <p:spPr/>
        <p:txBody>
          <a:bodyPr/>
          <a:lstStyle/>
          <a:p>
            <a:r>
              <a:rPr lang="en-US" smtClean="0"/>
              <a:t>Copyright © 2012 | Public Procurement Agency of Bosnia and Herzegovina</a:t>
            </a:r>
            <a:endParaRPr lang="en-US"/>
          </a:p>
        </p:txBody>
      </p:sp>
      <p:sp>
        <p:nvSpPr>
          <p:cNvPr id="5" name="Slide Number Placeholder 4"/>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30002238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C7F33E-3867-4AB9-8150-AB5275B46A4C}" type="datetime1">
              <a:rPr lang="hr-BA" smtClean="0"/>
              <a:pPr/>
              <a:t>20. 4. 2024.</a:t>
            </a:fld>
            <a:endParaRPr lang="en-US"/>
          </a:p>
        </p:txBody>
      </p:sp>
      <p:sp>
        <p:nvSpPr>
          <p:cNvPr id="3" name="Footer Placeholder 2"/>
          <p:cNvSpPr>
            <a:spLocks noGrp="1"/>
          </p:cNvSpPr>
          <p:nvPr>
            <p:ph type="ftr" sz="quarter" idx="11"/>
          </p:nvPr>
        </p:nvSpPr>
        <p:spPr/>
        <p:txBody>
          <a:bodyPr/>
          <a:lstStyle/>
          <a:p>
            <a:r>
              <a:rPr lang="en-US" smtClean="0"/>
              <a:t>Copyright © 2012 | Public Procurement Agency of Bosnia and Herzegovina</a:t>
            </a:r>
            <a:endParaRPr lang="en-US"/>
          </a:p>
        </p:txBody>
      </p:sp>
      <p:sp>
        <p:nvSpPr>
          <p:cNvPr id="4" name="Slide Number Placeholder 3"/>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28727717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D27858C-29D5-46CA-947B-815939215FE3}" type="datetime1">
              <a:rPr lang="hr-BA" smtClean="0"/>
              <a:pPr/>
              <a:t>20. 4. 2024.</a:t>
            </a:fld>
            <a:endParaRPr lang="en-US"/>
          </a:p>
        </p:txBody>
      </p:sp>
      <p:sp>
        <p:nvSpPr>
          <p:cNvPr id="6" name="Footer Placeholder 5"/>
          <p:cNvSpPr>
            <a:spLocks noGrp="1"/>
          </p:cNvSpPr>
          <p:nvPr>
            <p:ph type="ftr" sz="quarter" idx="11"/>
          </p:nvPr>
        </p:nvSpPr>
        <p:spPr/>
        <p:txBody>
          <a:bodyPr/>
          <a:lstStyle/>
          <a:p>
            <a:r>
              <a:rPr lang="en-US" smtClean="0"/>
              <a:t>Copyright © 2012 | Public Procurement Agency of Bosnia and Herzegovina</a:t>
            </a:r>
            <a:endParaRPr lang="en-US"/>
          </a:p>
        </p:txBody>
      </p:sp>
      <p:sp>
        <p:nvSpPr>
          <p:cNvPr id="7" name="Slide Number Placeholder 6"/>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29242605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38B9CF-C93B-4EA2-B80C-D5F49BB4B590}" type="datetime1">
              <a:rPr lang="hr-BA" smtClean="0">
                <a:solidFill>
                  <a:prstClr val="black">
                    <a:tint val="75000"/>
                  </a:prstClr>
                </a:solidFill>
              </a:rPr>
              <a:pPr/>
              <a:t>20. 4. 2024.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75741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796FC9F-C364-47C0-A268-296FAE3FDDF0}" type="datetime1">
              <a:rPr lang="hr-BA" smtClean="0"/>
              <a:pPr/>
              <a:t>20. 4. 2024.</a:t>
            </a:fld>
            <a:endParaRPr lang="en-US"/>
          </a:p>
        </p:txBody>
      </p:sp>
      <p:sp>
        <p:nvSpPr>
          <p:cNvPr id="6" name="Footer Placeholder 5"/>
          <p:cNvSpPr>
            <a:spLocks noGrp="1"/>
          </p:cNvSpPr>
          <p:nvPr>
            <p:ph type="ftr" sz="quarter" idx="11"/>
          </p:nvPr>
        </p:nvSpPr>
        <p:spPr/>
        <p:txBody>
          <a:bodyPr/>
          <a:lstStyle/>
          <a:p>
            <a:r>
              <a:rPr lang="en-US" smtClean="0"/>
              <a:t>Copyright © 2012 | Public Procurement Agency of Bosnia and Herzegovina</a:t>
            </a:r>
            <a:endParaRPr lang="en-US"/>
          </a:p>
        </p:txBody>
      </p:sp>
      <p:sp>
        <p:nvSpPr>
          <p:cNvPr id="7" name="Slide Number Placeholder 6"/>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4752794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58B8194-550F-4B18-9C31-A82C3E443AC8}" type="datetime1">
              <a:rPr lang="hr-BA" smtClean="0"/>
              <a:pPr/>
              <a:t>20. 4. 2024.</a:t>
            </a:fld>
            <a:endParaRPr lang="en-US"/>
          </a:p>
        </p:txBody>
      </p:sp>
      <p:sp>
        <p:nvSpPr>
          <p:cNvPr id="5" name="Footer Placeholder 4"/>
          <p:cNvSpPr>
            <a:spLocks noGrp="1"/>
          </p:cNvSpPr>
          <p:nvPr>
            <p:ph type="ftr" sz="quarter" idx="11"/>
          </p:nvPr>
        </p:nvSpPr>
        <p:spPr/>
        <p:txBody>
          <a:bodyPr/>
          <a:lstStyle/>
          <a:p>
            <a:r>
              <a:rPr lang="en-US" smtClean="0"/>
              <a:t>Copyright © 2012 | Public Procurement Agency of Bosnia and Herzegovina</a:t>
            </a:r>
            <a:endParaRPr lang="en-US"/>
          </a:p>
        </p:txBody>
      </p:sp>
      <p:sp>
        <p:nvSpPr>
          <p:cNvPr id="6" name="Slide Number Placeholder 5"/>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36080162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A93EA9-45FC-42DB-AF3E-9955674230C8}" type="datetime1">
              <a:rPr lang="hr-BA" smtClean="0"/>
              <a:pPr/>
              <a:t>20. 4. 2024.</a:t>
            </a:fld>
            <a:endParaRPr lang="en-US"/>
          </a:p>
        </p:txBody>
      </p:sp>
      <p:sp>
        <p:nvSpPr>
          <p:cNvPr id="5" name="Footer Placeholder 4"/>
          <p:cNvSpPr>
            <a:spLocks noGrp="1"/>
          </p:cNvSpPr>
          <p:nvPr>
            <p:ph type="ftr" sz="quarter" idx="11"/>
          </p:nvPr>
        </p:nvSpPr>
        <p:spPr/>
        <p:txBody>
          <a:bodyPr/>
          <a:lstStyle/>
          <a:p>
            <a:r>
              <a:rPr lang="en-US" smtClean="0"/>
              <a:t>Copyright © 2012 | Public Procurement Agency of Bosnia and Herzegovina</a:t>
            </a:r>
            <a:endParaRPr lang="en-US"/>
          </a:p>
        </p:txBody>
      </p:sp>
      <p:sp>
        <p:nvSpPr>
          <p:cNvPr id="6" name="Slide Number Placeholder 5"/>
          <p:cNvSpPr>
            <a:spLocks noGrp="1"/>
          </p:cNvSpPr>
          <p:nvPr>
            <p:ph type="sldNum" sz="quarter" idx="12"/>
          </p:nvPr>
        </p:nvSpPr>
        <p:spPr/>
        <p:txBody>
          <a:bodyPr/>
          <a:lstStyle/>
          <a:p>
            <a:fld id="{5EE963A5-A76A-496F-BBA2-ABE69D2D945A}" type="slidenum">
              <a:rPr lang="en-US" smtClean="0"/>
              <a:pPr/>
              <a:t>‹#›</a:t>
            </a:fld>
            <a:endParaRPr lang="en-US"/>
          </a:p>
        </p:txBody>
      </p:sp>
    </p:spTree>
    <p:extLst>
      <p:ext uri="{BB962C8B-B14F-4D97-AF65-F5344CB8AC3E}">
        <p14:creationId xmlns:p14="http://schemas.microsoft.com/office/powerpoint/2010/main" val="8696352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3D2166E1-9532-4447-B84E-8990EC175654}" type="datetime1">
              <a:rPr lang="hr-BA" smtClean="0">
                <a:solidFill>
                  <a:prstClr val="black">
                    <a:tint val="75000"/>
                  </a:prstClr>
                </a:solidFill>
              </a:rPr>
              <a:pPr/>
              <a:t>20. 4. 2024.</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0593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20E68E9-85EE-4FB0-B269-7F279AD29F09}" type="datetime1">
              <a:rPr lang="hr-BA" smtClean="0">
                <a:solidFill>
                  <a:prstClr val="black">
                    <a:tint val="75000"/>
                  </a:prstClr>
                </a:solidFill>
              </a:rPr>
              <a:pPr/>
              <a:t>20. 4. 2024.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4846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23B9041-EAEA-4DF5-B643-0C47558099D5}" type="datetime1">
              <a:rPr lang="hr-BA" smtClean="0">
                <a:solidFill>
                  <a:prstClr val="black">
                    <a:tint val="75000"/>
                  </a:prstClr>
                </a:solidFill>
              </a:rPr>
              <a:pPr/>
              <a:t>20. 4. 2024.</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10132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B06EC0A-7316-4330-8051-654DC8483277}" type="datetime1">
              <a:rPr lang="hr-BA" smtClean="0">
                <a:solidFill>
                  <a:prstClr val="black">
                    <a:tint val="75000"/>
                  </a:prstClr>
                </a:solidFill>
              </a:rPr>
              <a:pPr/>
              <a:t>20. 4. 2024.</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27174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C7F33E-3867-4AB9-8150-AB5275B46A4C}" type="datetime1">
              <a:rPr lang="hr-BA" smtClean="0">
                <a:solidFill>
                  <a:prstClr val="black">
                    <a:tint val="75000"/>
                  </a:prstClr>
                </a:solidFill>
              </a:rPr>
              <a:pPr/>
              <a:t>20. 4. 2024.</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0418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D27858C-29D5-46CA-947B-815939215FE3}" type="datetime1">
              <a:rPr lang="hr-BA" smtClean="0">
                <a:solidFill>
                  <a:prstClr val="black">
                    <a:tint val="75000"/>
                  </a:prstClr>
                </a:solidFill>
              </a:rPr>
              <a:pPr/>
              <a:t>20. 4. 2024.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23878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8796FC9F-C364-47C0-A268-296FAE3FDDF0}" type="datetime1">
              <a:rPr lang="hr-BA" smtClean="0">
                <a:solidFill>
                  <a:prstClr val="black">
                    <a:tint val="75000"/>
                  </a:prstClr>
                </a:solidFill>
              </a:rPr>
              <a:pPr/>
              <a:t>20. 4. 2024.</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Copyright © 2012 | Public Procurement Agency of Bosnia and Herzegovina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EE963A5-A76A-496F-BBA2-ABE69D2D945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61871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189E42-01BF-4660-AE45-8B1BD7B3DE02}" type="datetime1">
              <a:rPr lang="hr-BA" smtClean="0"/>
              <a:pPr/>
              <a:t>20. 4. 2024.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Copyright © 2012 | Public Procurement Agency of Bosnia and Herzegovina</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E963A5-A76A-496F-BBA2-ABE69D2D945A}" type="slidenum">
              <a:rPr lang="en-US" smtClean="0"/>
              <a:pPr/>
              <a:t>‹#›</a:t>
            </a:fld>
            <a:endParaRPr lang="en-US"/>
          </a:p>
        </p:txBody>
      </p:sp>
    </p:spTree>
    <p:extLst>
      <p:ext uri="{BB962C8B-B14F-4D97-AF65-F5344CB8AC3E}">
        <p14:creationId xmlns:p14="http://schemas.microsoft.com/office/powerpoint/2010/main" val="34619590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189E42-01BF-4660-AE45-8B1BD7B3DE02}" type="datetime1">
              <a:rPr lang="hr-BA" smtClean="0"/>
              <a:pPr/>
              <a:t>20. 4. 2024.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Copyright © 2012 | Public Procurement Agency of Bosnia and Herzegovina</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E963A5-A76A-496F-BBA2-ABE69D2D945A}" type="slidenum">
              <a:rPr lang="en-US" smtClean="0"/>
              <a:pPr/>
              <a:t>‹#›</a:t>
            </a:fld>
            <a:endParaRPr lang="en-US"/>
          </a:p>
        </p:txBody>
      </p:sp>
    </p:spTree>
    <p:extLst>
      <p:ext uri="{BB962C8B-B14F-4D97-AF65-F5344CB8AC3E}">
        <p14:creationId xmlns:p14="http://schemas.microsoft.com/office/powerpoint/2010/main" val="104956457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4704"/>
            <a:ext cx="7772400" cy="1210651"/>
          </a:xfrm>
        </p:spPr>
        <p:txBody>
          <a:bodyPr>
            <a:normAutofit/>
          </a:bodyPr>
          <a:lstStyle/>
          <a:p>
            <a:endParaRPr lang="en-US" sz="3100" b="1" dirty="0">
              <a:solidFill>
                <a:schemeClr val="tx1">
                  <a:lumMod val="75000"/>
                  <a:lumOff val="25000"/>
                </a:schemeClr>
              </a:solidFill>
              <a:latin typeface="Times New Roman" pitchFamily="18" charset="0"/>
              <a:ea typeface="+mn-ea"/>
              <a:cs typeface="Times New Roman" pitchFamily="18" charset="0"/>
            </a:endParaRPr>
          </a:p>
        </p:txBody>
      </p:sp>
      <p:sp>
        <p:nvSpPr>
          <p:cNvPr id="3" name="Subtitle 2"/>
          <p:cNvSpPr>
            <a:spLocks noGrp="1"/>
          </p:cNvSpPr>
          <p:nvPr>
            <p:ph type="subTitle" idx="1"/>
          </p:nvPr>
        </p:nvSpPr>
        <p:spPr>
          <a:xfrm>
            <a:off x="395536" y="3010438"/>
            <a:ext cx="8496944" cy="3226874"/>
          </a:xfrm>
        </p:spPr>
        <p:txBody>
          <a:bodyPr>
            <a:normAutofit/>
          </a:bodyPr>
          <a:lstStyle/>
          <a:p>
            <a:endParaRPr lang="bs-Cyrl-BA" sz="2200" dirty="0" smtClean="0">
              <a:latin typeface="Times New Roman" pitchFamily="18" charset="0"/>
              <a:cs typeface="Times New Roman" pitchFamily="18" charset="0"/>
            </a:endParaRPr>
          </a:p>
          <a:p>
            <a:r>
              <a:rPr lang="bs-Latn-BA" sz="3200" b="1" dirty="0" smtClean="0">
                <a:solidFill>
                  <a:schemeClr val="tx1">
                    <a:lumMod val="75000"/>
                    <a:lumOff val="25000"/>
                  </a:schemeClr>
                </a:solidFill>
                <a:latin typeface="Times New Roman" pitchFamily="18" charset="0"/>
                <a:cs typeface="Times New Roman" pitchFamily="18" charset="0"/>
              </a:rPr>
              <a:t>PRAVILNIK O USLOVIMA I </a:t>
            </a:r>
            <a:r>
              <a:rPr lang="bs-Latn-BA" sz="3200" b="1" dirty="0" smtClean="0">
                <a:solidFill>
                  <a:schemeClr val="tx1">
                    <a:lumMod val="75000"/>
                    <a:lumOff val="25000"/>
                  </a:schemeClr>
                </a:solidFill>
                <a:latin typeface="Times New Roman" pitchFamily="18" charset="0"/>
                <a:cs typeface="Times New Roman" pitchFamily="18" charset="0"/>
              </a:rPr>
              <a:t>NAČINU KORIŠTENJA E-AUKCIJE</a:t>
            </a:r>
            <a:endParaRPr lang="bs-Latn-BA" sz="3200" b="1" dirty="0" smtClean="0">
              <a:solidFill>
                <a:schemeClr val="tx1">
                  <a:lumMod val="75000"/>
                  <a:lumOff val="25000"/>
                </a:schemeClr>
              </a:solidFill>
              <a:latin typeface="Times New Roman" pitchFamily="18" charset="0"/>
              <a:cs typeface="Times New Roman" pitchFamily="18" charset="0"/>
            </a:endParaRPr>
          </a:p>
        </p:txBody>
      </p:sp>
      <p:sp>
        <p:nvSpPr>
          <p:cNvPr id="10" name="Title 1"/>
          <p:cNvSpPr txBox="1">
            <a:spLocks/>
          </p:cNvSpPr>
          <p:nvPr/>
        </p:nvSpPr>
        <p:spPr>
          <a:xfrm>
            <a:off x="685800" y="3933056"/>
            <a:ext cx="7772400" cy="172819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bs-Latn-BA" sz="1600" b="1" dirty="0" smtClean="0">
              <a:solidFill>
                <a:prstClr val="black"/>
              </a:solidFill>
              <a:latin typeface="Arial Narrow" pitchFamily="34" charset="0"/>
              <a:ea typeface="Tahoma" pitchFamily="34" charset="0"/>
              <a:cs typeface="Tahoma" pitchFamily="34" charset="0"/>
            </a:endParaRPr>
          </a:p>
          <a:p>
            <a:endParaRPr lang="bs-Latn-BA" sz="1600" b="1" dirty="0" smtClean="0">
              <a:solidFill>
                <a:prstClr val="black"/>
              </a:solidFill>
              <a:latin typeface="Arial Narrow" pitchFamily="34" charset="0"/>
              <a:ea typeface="Tahoma" pitchFamily="34" charset="0"/>
              <a:cs typeface="Tahoma" pitchFamily="34" charset="0"/>
            </a:endParaRPr>
          </a:p>
          <a:p>
            <a:endParaRPr lang="bs-Latn-BA" sz="1600" b="1" dirty="0" smtClean="0">
              <a:solidFill>
                <a:prstClr val="black"/>
              </a:solidFill>
              <a:latin typeface="Arial Narrow" pitchFamily="34" charset="0"/>
              <a:ea typeface="Tahoma" pitchFamily="34" charset="0"/>
              <a:cs typeface="Tahoma" pitchFamily="34" charset="0"/>
            </a:endParaRPr>
          </a:p>
        </p:txBody>
      </p:sp>
    </p:spTree>
    <p:extLst>
      <p:ext uri="{BB962C8B-B14F-4D97-AF65-F5344CB8AC3E}">
        <p14:creationId xmlns:p14="http://schemas.microsoft.com/office/powerpoint/2010/main" val="245165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628800"/>
            <a:ext cx="9252520" cy="360038"/>
          </a:xfrm>
        </p:spPr>
        <p:txBody>
          <a:bodyPr>
            <a:normAutofit fontScale="90000"/>
          </a:bodyPr>
          <a:lstStyle/>
          <a:p>
            <a:pPr algn="ctr"/>
            <a:r>
              <a:rPr lang="bs-Latn-BA" sz="3000" b="1" dirty="0" smtClean="0">
                <a:latin typeface="Times New Roman" pitchFamily="18" charset="0"/>
                <a:cs typeface="Times New Roman" pitchFamily="18" charset="0"/>
              </a:rPr>
              <a:t>PONIŠTENJE I PONOVNO ZAKAZIVANJE E-AUKCIJE</a:t>
            </a:r>
            <a:r>
              <a:rPr lang="bs-Latn-BA" sz="3200" b="1" dirty="0" smtClean="0">
                <a:latin typeface="Times New Roman" pitchFamily="18" charset="0"/>
                <a:cs typeface="Times New Roman" pitchFamily="18" charset="0"/>
              </a:rPr>
              <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988840"/>
            <a:ext cx="8784976" cy="4367509"/>
          </a:xfrm>
        </p:spPr>
        <p:txBody>
          <a:bodyPr>
            <a:normAutofit fontScale="85000" lnSpcReduction="20000"/>
          </a:bodyPr>
          <a:lstStyle/>
          <a:p>
            <a:pPr marL="342900" lvl="2" indent="-342900" algn="just">
              <a:buFont typeface="Wingdings" panose="05000000000000000000" pitchFamily="2" charset="2"/>
              <a:buChar char="Ø"/>
            </a:pPr>
            <a:r>
              <a:rPr lang="bs-Latn-BA" sz="2500" dirty="0" smtClean="0">
                <a:solidFill>
                  <a:srgbClr val="000000"/>
                </a:solidFill>
                <a:latin typeface="Times New Roman"/>
              </a:rPr>
              <a:t>AJN </a:t>
            </a:r>
            <a:r>
              <a:rPr lang="bs-Latn-BA" sz="2500" dirty="0">
                <a:solidFill>
                  <a:srgbClr val="000000"/>
                </a:solidFill>
                <a:latin typeface="Times New Roman"/>
              </a:rPr>
              <a:t>ponovno zakazuje e-Aukciju u slučaju problema koji se dese isključivo u okruženju za koje je ona odgovorna, a usljed kojih dođe do nemogućnosti početka zakazane e-Aukcije, prekida e-Aukcije u toku, neisporučivanja sistemske notifikacije o zakazivanju e-Aukcije ili drugih tehničkih problema koji utiču na ispravan tok i završetak e-Aukcije.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Kada </a:t>
            </a:r>
            <a:r>
              <a:rPr lang="bs-Latn-BA" sz="2500" dirty="0">
                <a:solidFill>
                  <a:srgbClr val="000000"/>
                </a:solidFill>
                <a:latin typeface="Times New Roman"/>
              </a:rPr>
              <a:t>je potrebno ponovo zakazati e-Aukciju usljed okolnosti iz stava (1) ovog člana, a o kojima </a:t>
            </a:r>
            <a:r>
              <a:rPr lang="bs-Latn-BA" sz="2500" dirty="0" smtClean="0">
                <a:solidFill>
                  <a:srgbClr val="000000"/>
                </a:solidFill>
                <a:latin typeface="Times New Roman"/>
              </a:rPr>
              <a:t>AJN </a:t>
            </a:r>
            <a:r>
              <a:rPr lang="bs-Latn-BA" sz="2500" dirty="0">
                <a:solidFill>
                  <a:srgbClr val="000000"/>
                </a:solidFill>
                <a:latin typeface="Times New Roman"/>
              </a:rPr>
              <a:t>nema saznanja, korisnik sistema je dužan dostaviti zahtjev </a:t>
            </a:r>
            <a:r>
              <a:rPr lang="bs-Latn-BA" sz="2500" dirty="0" smtClean="0">
                <a:solidFill>
                  <a:srgbClr val="000000"/>
                </a:solidFill>
                <a:latin typeface="Times New Roman"/>
              </a:rPr>
              <a:t>AJN </a:t>
            </a:r>
            <a:r>
              <a:rPr lang="bs-Latn-BA" sz="2500" dirty="0">
                <a:solidFill>
                  <a:srgbClr val="000000"/>
                </a:solidFill>
                <a:latin typeface="Times New Roman"/>
              </a:rPr>
              <a:t>putem sistema e-Nabavke.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U </a:t>
            </a:r>
            <a:r>
              <a:rPr lang="bs-Latn-BA" sz="2500" dirty="0">
                <a:solidFill>
                  <a:srgbClr val="000000"/>
                </a:solidFill>
                <a:latin typeface="Times New Roman"/>
              </a:rPr>
              <a:t>slučaju prijema zahtjeva iz stava (2) ovog člana, </a:t>
            </a:r>
            <a:r>
              <a:rPr lang="bs-Latn-BA" sz="2500" dirty="0" smtClean="0">
                <a:solidFill>
                  <a:srgbClr val="000000"/>
                </a:solidFill>
                <a:latin typeface="Times New Roman"/>
              </a:rPr>
              <a:t>AJN </a:t>
            </a:r>
            <a:r>
              <a:rPr lang="bs-Latn-BA" sz="2500" dirty="0">
                <a:solidFill>
                  <a:srgbClr val="000000"/>
                </a:solidFill>
                <a:latin typeface="Times New Roman"/>
              </a:rPr>
              <a:t>najkasnije u roku od 7 dana odlučuje po zahtjevu i o tome obavještava korisnike sistema putem sistema e-Nabavke.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Kada </a:t>
            </a:r>
            <a:r>
              <a:rPr lang="bs-Latn-BA" sz="2500" dirty="0">
                <a:solidFill>
                  <a:srgbClr val="000000"/>
                </a:solidFill>
                <a:latin typeface="Times New Roman"/>
              </a:rPr>
              <a:t>ima saznanja o okolnostima iz stava (1) ovog člana </a:t>
            </a:r>
            <a:r>
              <a:rPr lang="bs-Latn-BA" sz="2500" dirty="0" smtClean="0">
                <a:solidFill>
                  <a:srgbClr val="000000"/>
                </a:solidFill>
                <a:latin typeface="Times New Roman"/>
              </a:rPr>
              <a:t>AJN </a:t>
            </a:r>
            <a:r>
              <a:rPr lang="bs-Latn-BA" sz="2500" dirty="0">
                <a:solidFill>
                  <a:srgbClr val="000000"/>
                </a:solidFill>
                <a:latin typeface="Times New Roman"/>
              </a:rPr>
              <a:t>ponovo zakazuje e-Aukciju i bez zahtjeva korisnika.</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10</a:t>
            </a:fld>
            <a:endParaRPr lang="en-US" dirty="0"/>
          </a:p>
        </p:txBody>
      </p:sp>
    </p:spTree>
    <p:extLst>
      <p:ext uri="{BB962C8B-B14F-4D97-AF65-F5344CB8AC3E}">
        <p14:creationId xmlns:p14="http://schemas.microsoft.com/office/powerpoint/2010/main" val="26952781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80728"/>
            <a:ext cx="9252520" cy="1584176"/>
          </a:xfrm>
        </p:spPr>
        <p:txBody>
          <a:bodyPr>
            <a:normAutofit/>
          </a:bodyPr>
          <a:lstStyle/>
          <a:p>
            <a:pPr algn="ctr"/>
            <a:r>
              <a:rPr lang="bs-Latn-BA" sz="2800" b="1" dirty="0" smtClean="0">
                <a:latin typeface="Times New Roman" pitchFamily="18" charset="0"/>
                <a:cs typeface="Times New Roman" pitchFamily="18" charset="0"/>
              </a:rPr>
              <a:t>PONIŠTENJE I PONOVNO ZAKAZIVANJE E-AUKCIJE</a:t>
            </a:r>
            <a:r>
              <a:rPr lang="bs-Latn-BA" sz="3200" b="1" dirty="0" smtClean="0">
                <a:latin typeface="Times New Roman" pitchFamily="18" charset="0"/>
                <a:cs typeface="Times New Roman" pitchFamily="18" charset="0"/>
              </a:rPr>
              <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916832"/>
            <a:ext cx="8784976" cy="4608511"/>
          </a:xfrm>
        </p:spPr>
        <p:txBody>
          <a:bodyPr>
            <a:normAutofit fontScale="70000" lnSpcReduction="20000"/>
          </a:bodyPr>
          <a:lstStyle/>
          <a:p>
            <a:pPr marL="342900" lvl="2" indent="-342900" algn="just">
              <a:buFont typeface="Wingdings" panose="05000000000000000000" pitchFamily="2" charset="2"/>
              <a:buChar char="Ø"/>
            </a:pPr>
            <a:r>
              <a:rPr lang="bs-Latn-BA" sz="2800" dirty="0" smtClean="0">
                <a:solidFill>
                  <a:srgbClr val="000000"/>
                </a:solidFill>
                <a:latin typeface="Times New Roman"/>
              </a:rPr>
              <a:t>Ugovorni </a:t>
            </a:r>
            <a:r>
              <a:rPr lang="bs-Latn-BA" sz="2800" dirty="0">
                <a:solidFill>
                  <a:srgbClr val="000000"/>
                </a:solidFill>
                <a:latin typeface="Times New Roman"/>
              </a:rPr>
              <a:t>organ poništava e-Aukciju ili poništava i ponovo zakazuje e-Aukciju u slučaju osnovane žalbe, rješenja Ureda za razmatranje žalbi Bosne i Hercegovine i u drugim opravdanim slučajevima.</a:t>
            </a:r>
          </a:p>
          <a:p>
            <a:pPr marL="342900" lvl="2" indent="-342900" algn="just">
              <a:buFont typeface="Wingdings" panose="05000000000000000000" pitchFamily="2" charset="2"/>
              <a:buChar char="Ø"/>
            </a:pPr>
            <a:endParaRPr lang="bs-Latn-BA" sz="1300" dirty="0">
              <a:solidFill>
                <a:srgbClr val="000000"/>
              </a:solidFill>
              <a:latin typeface="Times New Roman"/>
            </a:endParaRPr>
          </a:p>
          <a:p>
            <a:pPr marL="342900" lvl="2" indent="-342900" algn="just">
              <a:buFont typeface="Wingdings" panose="05000000000000000000" pitchFamily="2" charset="2"/>
              <a:buChar char="Ø"/>
            </a:pPr>
            <a:r>
              <a:rPr lang="bs-Latn-BA" sz="2800" dirty="0" smtClean="0">
                <a:solidFill>
                  <a:srgbClr val="000000"/>
                </a:solidFill>
                <a:latin typeface="Times New Roman"/>
              </a:rPr>
              <a:t>U </a:t>
            </a:r>
            <a:r>
              <a:rPr lang="bs-Latn-BA" sz="2800" dirty="0">
                <a:solidFill>
                  <a:srgbClr val="000000"/>
                </a:solidFill>
                <a:latin typeface="Times New Roman"/>
              </a:rPr>
              <a:t>slučaju poništenja e-Aukcije ili poništenja i ponovnog zakazivanja e-Aukcije iz stava (5) ovog člana, ugovorni organ je dužan u sistem e-Nabavke unijeti obrazloženje razloga poništenja prethodno održane e-Aukcije koji ukazuju da se radi o opravdanom slučaju i koji je dostupan svim učesnicima e-Aukcije.</a:t>
            </a:r>
          </a:p>
          <a:p>
            <a:pPr marL="342900" lvl="2" indent="-342900" algn="just">
              <a:buFont typeface="Wingdings" panose="05000000000000000000" pitchFamily="2" charset="2"/>
              <a:buChar char="Ø"/>
            </a:pPr>
            <a:endParaRPr lang="bs-Latn-BA" sz="1300" dirty="0">
              <a:solidFill>
                <a:srgbClr val="000000"/>
              </a:solidFill>
              <a:latin typeface="Times New Roman"/>
            </a:endParaRPr>
          </a:p>
          <a:p>
            <a:pPr marL="342900" lvl="2" indent="-342900" algn="just">
              <a:buFont typeface="Wingdings" panose="05000000000000000000" pitchFamily="2" charset="2"/>
              <a:buChar char="Ø"/>
            </a:pPr>
            <a:r>
              <a:rPr lang="bs-Latn-BA" sz="2800" dirty="0" smtClean="0">
                <a:solidFill>
                  <a:srgbClr val="000000"/>
                </a:solidFill>
                <a:latin typeface="Times New Roman"/>
              </a:rPr>
              <a:t>Opravdanim </a:t>
            </a:r>
            <a:r>
              <a:rPr lang="bs-Latn-BA" sz="2800" dirty="0">
                <a:solidFill>
                  <a:srgbClr val="000000"/>
                </a:solidFill>
                <a:latin typeface="Times New Roman"/>
              </a:rPr>
              <a:t>slučajevima za ponovno zakazivanje e-Aukcije iz stava (5) ovog člana se ne smatraju problemi koji su se desili u okruženju učesnika e-Aukcije.</a:t>
            </a:r>
          </a:p>
          <a:p>
            <a:pPr marL="342900" lvl="2" indent="-342900" algn="just">
              <a:buFont typeface="Wingdings" panose="05000000000000000000" pitchFamily="2" charset="2"/>
              <a:buChar char="Ø"/>
            </a:pPr>
            <a:endParaRPr lang="bs-Latn-BA" sz="1300" dirty="0">
              <a:solidFill>
                <a:srgbClr val="000000"/>
              </a:solidFill>
              <a:latin typeface="Times New Roman"/>
            </a:endParaRPr>
          </a:p>
          <a:p>
            <a:pPr marL="342900" lvl="2" indent="-342900" algn="just">
              <a:buFont typeface="Wingdings" panose="05000000000000000000" pitchFamily="2" charset="2"/>
              <a:buChar char="Ø"/>
            </a:pPr>
            <a:r>
              <a:rPr lang="bs-Latn-BA" sz="2800" dirty="0" smtClean="0">
                <a:solidFill>
                  <a:srgbClr val="000000"/>
                </a:solidFill>
                <a:latin typeface="Times New Roman"/>
              </a:rPr>
              <a:t>Obrazloženje </a:t>
            </a:r>
            <a:r>
              <a:rPr lang="bs-Latn-BA" sz="2800" dirty="0">
                <a:solidFill>
                  <a:srgbClr val="000000"/>
                </a:solidFill>
                <a:latin typeface="Times New Roman"/>
              </a:rPr>
              <a:t>iz stava (6) ovog člana je sastavni dio zapisnika o pregledu i ocjeni ponuda.</a:t>
            </a:r>
          </a:p>
          <a:p>
            <a:pPr marL="342900" lvl="2" indent="-342900" algn="just">
              <a:buFont typeface="Wingdings" panose="05000000000000000000" pitchFamily="2" charset="2"/>
              <a:buChar char="Ø"/>
            </a:pPr>
            <a:endParaRPr lang="bs-Latn-BA" sz="1300" dirty="0">
              <a:solidFill>
                <a:srgbClr val="000000"/>
              </a:solidFill>
              <a:latin typeface="Times New Roman"/>
            </a:endParaRPr>
          </a:p>
          <a:p>
            <a:pPr marL="342900" lvl="2" indent="-342900" algn="just">
              <a:buFont typeface="Wingdings" panose="05000000000000000000" pitchFamily="2" charset="2"/>
              <a:buChar char="Ø"/>
            </a:pPr>
            <a:r>
              <a:rPr lang="bs-Latn-BA" sz="2800" dirty="0" smtClean="0">
                <a:solidFill>
                  <a:srgbClr val="000000"/>
                </a:solidFill>
                <a:latin typeface="Times New Roman"/>
              </a:rPr>
              <a:t>Ponovno </a:t>
            </a:r>
            <a:r>
              <a:rPr lang="bs-Latn-BA" sz="2800" dirty="0">
                <a:solidFill>
                  <a:srgbClr val="000000"/>
                </a:solidFill>
                <a:latin typeface="Times New Roman"/>
              </a:rPr>
              <a:t>zakazivanje prekinute e-Aukcije se vrši unošenjem početnih vrijednosti. Momentom ponovnog zakazivanja e-Aukcije svi ponuđači se obavještavaju istovremeno putem sistemske notifikacije.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11</a:t>
            </a:fld>
            <a:endParaRPr lang="en-US" dirty="0"/>
          </a:p>
        </p:txBody>
      </p:sp>
    </p:spTree>
    <p:extLst>
      <p:ext uri="{BB962C8B-B14F-4D97-AF65-F5344CB8AC3E}">
        <p14:creationId xmlns:p14="http://schemas.microsoft.com/office/powerpoint/2010/main" val="27699867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84784"/>
            <a:ext cx="9252520" cy="792088"/>
          </a:xfrm>
        </p:spPr>
        <p:txBody>
          <a:bodyPr>
            <a:normAutofit fontScale="90000"/>
          </a:bodyPr>
          <a:lstStyle/>
          <a:p>
            <a:pPr algn="ctr"/>
            <a:r>
              <a:rPr lang="bs-Latn-BA" sz="3000" b="1" dirty="0" smtClean="0">
                <a:latin typeface="Times New Roman" pitchFamily="18" charset="0"/>
                <a:cs typeface="Times New Roman" pitchFamily="18" charset="0"/>
              </a:rPr>
              <a:t>SNIŽENJE CIJENA</a:t>
            </a:r>
            <a:r>
              <a:rPr lang="bs-Latn-BA" sz="3200" b="1" dirty="0" smtClean="0">
                <a:latin typeface="Times New Roman" pitchFamily="18" charset="0"/>
                <a:cs typeface="Times New Roman" pitchFamily="18" charset="0"/>
              </a:rPr>
              <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2276872"/>
            <a:ext cx="8784976" cy="4248471"/>
          </a:xfrm>
        </p:spPr>
        <p:txBody>
          <a:bodyPr>
            <a:normAutofit/>
          </a:bodyPr>
          <a:lstStyle/>
          <a:p>
            <a:pPr marL="342900" lvl="2" indent="-342900" algn="just">
              <a:buFont typeface="Wingdings" panose="05000000000000000000" pitchFamily="2" charset="2"/>
              <a:buChar char="Ø"/>
            </a:pPr>
            <a:r>
              <a:rPr lang="bs-Latn-BA" sz="2500" dirty="0" smtClean="0">
                <a:solidFill>
                  <a:srgbClr val="000000"/>
                </a:solidFill>
                <a:latin typeface="Times New Roman"/>
              </a:rPr>
              <a:t>Svako snižavanje cijene ponude je moguće u rasponu od 0,1 % do 10 % od ponuđene cijene.</a:t>
            </a:r>
          </a:p>
          <a:p>
            <a:pPr marL="342900" lvl="2" indent="-342900" algn="just">
              <a:buFont typeface="Wingdings" panose="05000000000000000000" pitchFamily="2" charset="2"/>
              <a:buChar char="Ø"/>
            </a:pPr>
            <a:endParaRPr lang="bs-Latn-BA" sz="2500" dirty="0" smtClean="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Kada se ukupna cijena odnosi na tehničku specifikaciju koja se sastoji od više pozicija tada se svaka od pozicija umanjuje za isti procenat koliko iznosi konačno procentualno umanjenje ukupne cijene postignute nakon e-Aukcije, te se na tako umanjene cijene nudi zaključenje ugovora najpovoljnijem ponuđaču u skladu sa članom 72. Zakona.</a:t>
            </a:r>
          </a:p>
          <a:p>
            <a:pPr marL="342900" lvl="2" indent="-342900" algn="just">
              <a:buFont typeface="Wingdings" panose="05000000000000000000" pitchFamily="2" charset="2"/>
              <a:buChar char="Ø"/>
            </a:pPr>
            <a:endParaRPr lang="bs-Latn-BA" sz="2500" dirty="0" smtClean="0">
              <a:solidFill>
                <a:srgbClr val="000000"/>
              </a:solidFill>
              <a:latin typeface="Times New Roman"/>
            </a:endParaRPr>
          </a:p>
          <a:p>
            <a:pPr algn="just">
              <a:buFont typeface="Wingdings" pitchFamily="2" charset="2"/>
              <a:buChar char="Ø"/>
            </a:pPr>
            <a:endParaRPr lang="bs-Latn-BA" sz="2400" dirty="0" smtClean="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12</a:t>
            </a:fld>
            <a:endParaRPr lang="en-US" dirty="0"/>
          </a:p>
        </p:txBody>
      </p:sp>
    </p:spTree>
    <p:extLst>
      <p:ext uri="{BB962C8B-B14F-4D97-AF65-F5344CB8AC3E}">
        <p14:creationId xmlns:p14="http://schemas.microsoft.com/office/powerpoint/2010/main" val="36355795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08720"/>
            <a:ext cx="9252520" cy="2016224"/>
          </a:xfrm>
        </p:spPr>
        <p:txBody>
          <a:bodyPr>
            <a:normAutofit/>
          </a:bodyPr>
          <a:lstStyle/>
          <a:p>
            <a:pPr algn="ctr"/>
            <a:r>
              <a:rPr lang="bs-Latn-BA" sz="2800" b="1" dirty="0" smtClean="0">
                <a:latin typeface="Times New Roman" pitchFamily="18" charset="0"/>
                <a:cs typeface="Times New Roman" pitchFamily="18" charset="0"/>
              </a:rPr>
              <a:t>OBAVEZNOST PRIMJENE I PRELAZNE ODREDBE</a:t>
            </a:r>
            <a:r>
              <a:rPr lang="bs-Latn-BA" sz="3200" b="1" dirty="0" smtClean="0">
                <a:latin typeface="Times New Roman" pitchFamily="18" charset="0"/>
                <a:cs typeface="Times New Roman" pitchFamily="18" charset="0"/>
              </a:rPr>
              <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988840"/>
            <a:ext cx="8784976" cy="4536503"/>
          </a:xfrm>
        </p:spPr>
        <p:txBody>
          <a:bodyPr>
            <a:normAutofit/>
          </a:bodyPr>
          <a:lstStyle/>
          <a:p>
            <a:pPr marL="342900" lvl="2" indent="-342900" algn="just">
              <a:buFont typeface="Wingdings" panose="05000000000000000000" pitchFamily="2" charset="2"/>
              <a:buChar char="Ø"/>
            </a:pPr>
            <a:r>
              <a:rPr lang="bs-Latn-BA" sz="2500" dirty="0">
                <a:solidFill>
                  <a:srgbClr val="000000"/>
                </a:solidFill>
                <a:latin typeface="Times New Roman"/>
              </a:rPr>
              <a:t>Početkom primjene ovog Pravilnika ugovorni organ za postupke javne nabavke iz člana 4. stav (1) ovog Pravilnika, kod kojih se koristi najniža cijena kao kriterij za dodjelu ugovora, dužan je predvidjeti provođenje e-Aukcije za najmanje 60% postupaka javne </a:t>
            </a:r>
            <a:r>
              <a:rPr lang="bs-Latn-BA" sz="2500" dirty="0" smtClean="0">
                <a:solidFill>
                  <a:srgbClr val="000000"/>
                </a:solidFill>
                <a:latin typeface="Times New Roman"/>
              </a:rPr>
              <a:t>nabavke.</a:t>
            </a:r>
          </a:p>
          <a:p>
            <a:pPr marL="342900" lvl="2" indent="-342900" algn="just">
              <a:buFont typeface="Wingdings" panose="05000000000000000000" pitchFamily="2" charset="2"/>
              <a:buChar char="Ø"/>
            </a:pPr>
            <a:endParaRPr lang="bs-Latn-BA" sz="1000" dirty="0" smtClean="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Za </a:t>
            </a:r>
            <a:r>
              <a:rPr lang="bs-Latn-BA" sz="2500" dirty="0">
                <a:solidFill>
                  <a:srgbClr val="000000"/>
                </a:solidFill>
                <a:latin typeface="Times New Roman"/>
              </a:rPr>
              <a:t>postupke javne nabavke koji su pokrenuti prije primjene ovog Pravilnika, na e-Aukciju koja će početi primjenom ovog Pravilnika, primjenjuju se odredbe ovog Pravilnika.</a:t>
            </a:r>
          </a:p>
          <a:p>
            <a:pPr marL="342900" lvl="2" indent="-342900" algn="just">
              <a:buFont typeface="Wingdings" panose="05000000000000000000" pitchFamily="2" charset="2"/>
              <a:buChar char="Ø"/>
            </a:pPr>
            <a:endParaRPr lang="bs-Latn-BA" sz="10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Na </a:t>
            </a:r>
            <a:r>
              <a:rPr lang="bs-Latn-BA" sz="2500" dirty="0">
                <a:solidFill>
                  <a:srgbClr val="000000"/>
                </a:solidFill>
                <a:latin typeface="Times New Roman"/>
              </a:rPr>
              <a:t>e-Aukcije koje će se ponovo zakazati početkom primjene ovog Pravilnika, a za e-Aukcije koje su održane prije primjene ovog Pravilnika, primjenjuju se odredbe ovog Pravilnika.</a:t>
            </a:r>
          </a:p>
          <a:p>
            <a:pPr marL="342900" lvl="2" indent="-342900" algn="just">
              <a:buFont typeface="Wingdings" panose="05000000000000000000" pitchFamily="2" charset="2"/>
              <a:buChar char="Ø"/>
            </a:pPr>
            <a:endParaRPr lang="bs-Latn-BA" sz="2500" dirty="0" smtClean="0">
              <a:solidFill>
                <a:srgbClr val="000000"/>
              </a:solidFill>
              <a:latin typeface="Times New Roman"/>
            </a:endParaRPr>
          </a:p>
          <a:p>
            <a:pPr algn="just">
              <a:buFont typeface="Wingdings" pitchFamily="2" charset="2"/>
              <a:buChar char="Ø"/>
            </a:pPr>
            <a:endParaRPr lang="bs-Latn-BA" sz="2400" dirty="0" smtClean="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13</a:t>
            </a:fld>
            <a:endParaRPr lang="en-US" dirty="0"/>
          </a:p>
        </p:txBody>
      </p:sp>
    </p:spTree>
    <p:extLst>
      <p:ext uri="{BB962C8B-B14F-4D97-AF65-F5344CB8AC3E}">
        <p14:creationId xmlns:p14="http://schemas.microsoft.com/office/powerpoint/2010/main" val="23874041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40768"/>
            <a:ext cx="9252520" cy="1296143"/>
          </a:xfrm>
        </p:spPr>
        <p:txBody>
          <a:bodyPr>
            <a:normAutofit/>
          </a:bodyPr>
          <a:lstStyle/>
          <a:p>
            <a:pPr algn="ctr"/>
            <a:r>
              <a:rPr lang="bs-Latn-BA" sz="3000" b="1" dirty="0" smtClean="0">
                <a:latin typeface="Times New Roman" pitchFamily="18" charset="0"/>
                <a:cs typeface="Times New Roman" pitchFamily="18" charset="0"/>
              </a:rPr>
              <a:t>STUPANJE NA SNAGU I PRESTANAK VAŽENJA</a:t>
            </a:r>
            <a:r>
              <a:rPr lang="bs-Latn-BA" sz="3200" b="1" dirty="0" smtClean="0">
                <a:latin typeface="Times New Roman" pitchFamily="18" charset="0"/>
                <a:cs typeface="Times New Roman" pitchFamily="18" charset="0"/>
              </a:rPr>
              <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2636911"/>
            <a:ext cx="8784976" cy="3888431"/>
          </a:xfrm>
        </p:spPr>
        <p:txBody>
          <a:bodyPr>
            <a:normAutofit/>
          </a:bodyPr>
          <a:lstStyle/>
          <a:p>
            <a:pPr marL="342900" lvl="2" indent="-342900" algn="just">
              <a:buFont typeface="Wingdings" panose="05000000000000000000" pitchFamily="2" charset="2"/>
              <a:buChar char="Ø"/>
            </a:pPr>
            <a:r>
              <a:rPr lang="bs-Latn-BA" sz="2500" dirty="0">
                <a:solidFill>
                  <a:srgbClr val="000000"/>
                </a:solidFill>
                <a:latin typeface="Times New Roman"/>
              </a:rPr>
              <a:t>Ovaj Pravilnik stupa na snagu osmog dana od dana objavljivanja u “Službenom glasniku BiH”, a primjenjuje se od 01.01.2024. godine. </a:t>
            </a:r>
            <a:endParaRPr lang="bs-Latn-BA" sz="2500" dirty="0" smtClean="0">
              <a:solidFill>
                <a:srgbClr val="000000"/>
              </a:solidFill>
              <a:latin typeface="Times New Roman"/>
            </a:endParaRP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a:solidFill>
                  <a:srgbClr val="000000"/>
                </a:solidFill>
                <a:latin typeface="Times New Roman"/>
              </a:rPr>
              <a:t>Početkom primjene ovog Pravilnika prestaje da važi Pravilnik o uslovima i načinu korištenja e-Aukcije („Službeni glasnik BiH“, broj 66/16). </a:t>
            </a:r>
            <a:endParaRPr lang="bs-Latn-BA" sz="2500" dirty="0" smtClean="0">
              <a:solidFill>
                <a:srgbClr val="000000"/>
              </a:solidFill>
              <a:latin typeface="Times New Roman"/>
            </a:endParaRP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14</a:t>
            </a:fld>
            <a:endParaRPr lang="en-US" dirty="0"/>
          </a:p>
        </p:txBody>
      </p:sp>
    </p:spTree>
    <p:extLst>
      <p:ext uri="{BB962C8B-B14F-4D97-AF65-F5344CB8AC3E}">
        <p14:creationId xmlns:p14="http://schemas.microsoft.com/office/powerpoint/2010/main" val="7441036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648"/>
            <a:ext cx="9252520" cy="1008111"/>
          </a:xfrm>
        </p:spPr>
        <p:txBody>
          <a:bodyPr>
            <a:normAutofit/>
          </a:bodyPr>
          <a:lstStyle/>
          <a:p>
            <a:r>
              <a:rPr lang="bs-Latn-BA" sz="3200" b="1" dirty="0" smtClean="0">
                <a:latin typeface="Times New Roman" pitchFamily="18" charset="0"/>
                <a:cs typeface="Times New Roman" pitchFamily="18" charset="0"/>
              </a:rPr>
              <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268759"/>
            <a:ext cx="8784976" cy="5256584"/>
          </a:xfrm>
        </p:spPr>
        <p:txBody>
          <a:bodyPr>
            <a:normAutofit/>
          </a:bodyPr>
          <a:lstStyle/>
          <a:p>
            <a:pPr marL="342900" lvl="2" indent="-342900" algn="just">
              <a:buFont typeface="Wingdings" panose="05000000000000000000" pitchFamily="2" charset="2"/>
              <a:buChar char="Ø"/>
            </a:pPr>
            <a:endParaRPr lang="bs-Latn-BA" sz="2500" dirty="0" smtClean="0">
              <a:solidFill>
                <a:srgbClr val="000000"/>
              </a:solidFill>
              <a:latin typeface="Times New Roman"/>
            </a:endParaRP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2743200" lvl="8" indent="0" algn="just">
              <a:buNone/>
            </a:pPr>
            <a:r>
              <a:rPr lang="bs-Latn-BA" sz="2100" b="1" dirty="0" smtClean="0">
                <a:solidFill>
                  <a:srgbClr val="000000"/>
                </a:solidFill>
                <a:latin typeface="Times New Roman"/>
              </a:rPr>
              <a:t>		</a:t>
            </a:r>
            <a:r>
              <a:rPr lang="bs-Latn-BA" sz="2800" b="1" dirty="0" smtClean="0">
                <a:solidFill>
                  <a:srgbClr val="000000"/>
                </a:solidFill>
                <a:latin typeface="Times New Roman"/>
              </a:rPr>
              <a:t>HVALA NA PAŽNJI!</a:t>
            </a:r>
          </a:p>
          <a:p>
            <a:pPr marL="2743200" lvl="8" indent="0" algn="just">
              <a:buNone/>
            </a:pPr>
            <a:endParaRPr lang="bs-Latn-BA" sz="2800" dirty="0">
              <a:solidFill>
                <a:srgbClr val="000000"/>
              </a:solidFill>
              <a:latin typeface="Times New Roman"/>
            </a:endParaRPr>
          </a:p>
          <a:p>
            <a:pPr marL="2743200" lvl="8" indent="0" algn="just">
              <a:buNone/>
            </a:pPr>
            <a:r>
              <a:rPr lang="bs-Latn-BA" sz="2800" dirty="0" smtClean="0">
                <a:solidFill>
                  <a:srgbClr val="000000"/>
                </a:solidFill>
                <a:latin typeface="Times New Roman"/>
              </a:rPr>
              <a:t>			      Admir Ćebić</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15</a:t>
            </a:fld>
            <a:endParaRPr lang="en-US" dirty="0"/>
          </a:p>
        </p:txBody>
      </p:sp>
    </p:spTree>
    <p:extLst>
      <p:ext uri="{BB962C8B-B14F-4D97-AF65-F5344CB8AC3E}">
        <p14:creationId xmlns:p14="http://schemas.microsoft.com/office/powerpoint/2010/main" val="39495086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1065956"/>
          </a:xfrm>
        </p:spPr>
        <p:txBody>
          <a:bodyPr>
            <a:normAutofit/>
          </a:bodyPr>
          <a:lstStyle/>
          <a:p>
            <a:pPr algn="ctr"/>
            <a:r>
              <a:rPr lang="bs-Latn-BA" sz="3200" b="1" dirty="0" smtClean="0">
                <a:latin typeface="Times New Roman" pitchFamily="18" charset="0"/>
                <a:cs typeface="Times New Roman" pitchFamily="18" charset="0"/>
              </a:rPr>
              <a:t>DEFINICIJE</a:t>
            </a: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07504" y="2276872"/>
            <a:ext cx="8856984" cy="3849291"/>
          </a:xfrm>
        </p:spPr>
        <p:txBody>
          <a:bodyPr>
            <a:normAutofit/>
          </a:bodyPr>
          <a:lstStyle/>
          <a:p>
            <a:pPr marL="339725" lvl="2" indent="-339725" algn="just">
              <a:buFont typeface="Wingdings" panose="05000000000000000000" pitchFamily="2" charset="2"/>
              <a:buChar char="Ø"/>
            </a:pPr>
            <a:r>
              <a:rPr lang="bs-Latn-BA" b="1" dirty="0" smtClean="0">
                <a:latin typeface="Times New Roman" panose="02020603050405020304" pitchFamily="18" charset="0"/>
                <a:cs typeface="Times New Roman" panose="02020603050405020304" pitchFamily="18" charset="0"/>
              </a:rPr>
              <a:t>“E-Aukcija</a:t>
            </a:r>
            <a:r>
              <a:rPr lang="bs-Latn-BA" b="1" dirty="0">
                <a:latin typeface="Times New Roman" panose="02020603050405020304" pitchFamily="18" charset="0"/>
                <a:cs typeface="Times New Roman" panose="02020603050405020304" pitchFamily="18" charset="0"/>
              </a:rPr>
              <a:t>” </a:t>
            </a:r>
            <a:r>
              <a:rPr lang="bs-Latn-BA" dirty="0">
                <a:latin typeface="Times New Roman" panose="02020603050405020304" pitchFamily="18" charset="0"/>
                <a:cs typeface="Times New Roman" panose="02020603050405020304" pitchFamily="18" charset="0"/>
              </a:rPr>
              <a:t>je elektronski proces provođenja dijela postupka javne nabavke, koji uključuje podnošenje novih cijena, izmijenjenih naniže, i/ili novih vrijednosti određenih elemenata ponude, a odvija se nakon početne ocjene ponuda i omogućava njihovo rangiranje pomoću automatskih metoda ocjenjivanja u sistemu “e-Nabavke</a:t>
            </a:r>
            <a:r>
              <a:rPr lang="bs-Latn-BA" dirty="0" smtClean="0">
                <a:latin typeface="Times New Roman" panose="02020603050405020304" pitchFamily="18" charset="0"/>
                <a:cs typeface="Times New Roman" panose="02020603050405020304" pitchFamily="18" charset="0"/>
              </a:rPr>
              <a:t>”. </a:t>
            </a:r>
          </a:p>
          <a:p>
            <a:pPr marL="0" lvl="2" indent="0" algn="just">
              <a:buNone/>
            </a:pPr>
            <a:endParaRPr lang="bs-Latn-BA" sz="2200" dirty="0" smtClean="0">
              <a:latin typeface="Times New Roman" panose="02020603050405020304" pitchFamily="18" charset="0"/>
              <a:cs typeface="Times New Roman" panose="02020603050405020304" pitchFamily="18" charset="0"/>
            </a:endParaRPr>
          </a:p>
          <a:p>
            <a:pPr marL="339725" lvl="2" indent="-339725" algn="just">
              <a:buFont typeface="Wingdings" panose="05000000000000000000" pitchFamily="2" charset="2"/>
              <a:buChar char="Ø"/>
            </a:pPr>
            <a:r>
              <a:rPr lang="bs-Latn-BA" b="1" dirty="0">
                <a:latin typeface="Times New Roman" panose="02020603050405020304" pitchFamily="18" charset="0"/>
                <a:cs typeface="Times New Roman" panose="02020603050405020304" pitchFamily="18" charset="0"/>
              </a:rPr>
              <a:t>“Sistemska notifikacija” </a:t>
            </a:r>
            <a:r>
              <a:rPr lang="bs-Latn-BA" dirty="0">
                <a:latin typeface="Times New Roman" panose="02020603050405020304" pitchFamily="18" charset="0"/>
                <a:cs typeface="Times New Roman" panose="02020603050405020304" pitchFamily="18" charset="0"/>
              </a:rPr>
              <a:t>u smislu ovog pravilnika je automatski generisano sistemsko obavještenje koje je korisnicima sistema „e-Nabavke” dostupno u korisničkom profilu. Pod sistemskom notifikacijom se ne podrazumijevaju obavještenja isporučena putem e-mail servisa i/ili putem mobilne aplikacije, a koja se automatski ili manuelno generišu i šalju putem sistema “e-Nabavke”.</a:t>
            </a:r>
            <a:endParaRPr lang="en-US" dirty="0">
              <a:latin typeface="Times New Roman" pitchFamily="18" charset="0"/>
              <a:cs typeface="Times New Roman" pitchFamily="18" charset="0"/>
            </a:endParaRPr>
          </a:p>
          <a:p>
            <a:pPr marL="457200" lvl="2" indent="-457200" algn="just">
              <a:buFont typeface="Wingdings" panose="05000000000000000000" pitchFamily="2" charset="2"/>
              <a:buChar char="Ø"/>
            </a:pPr>
            <a:endParaRPr lang="en-US" sz="2200" dirty="0">
              <a:latin typeface="Times New Roman" panose="02020603050405020304" pitchFamily="18" charset="0"/>
              <a:cs typeface="Times New Roman" panose="02020603050405020304" pitchFamily="18" charset="0"/>
            </a:endParaRPr>
          </a:p>
          <a:p>
            <a:pPr marL="342900" lvl="2" indent="-342900" algn="just">
              <a:buFont typeface="Wingdings" pitchFamily="2" charset="2"/>
              <a:buChar char="Ø"/>
            </a:pPr>
            <a:endParaRPr lang="bs-Latn-BA" sz="2600" dirty="0" smtClean="0">
              <a:latin typeface="Times New Roman" pitchFamily="18" charset="0"/>
              <a:cs typeface="Times New Roman" pitchFamily="18" charset="0"/>
            </a:endParaRPr>
          </a:p>
          <a:p>
            <a:pPr marL="342900" lvl="2" indent="-342900" algn="just">
              <a:buFont typeface="Wingdings" pitchFamily="2" charset="2"/>
              <a:buChar char="Ø"/>
            </a:pPr>
            <a:endParaRPr lang="en-US" sz="2600" dirty="0">
              <a:latin typeface="Times New Roman" pitchFamily="18" charset="0"/>
              <a:cs typeface="Times New Roman" pitchFamily="18" charset="0"/>
            </a:endParaRPr>
          </a:p>
          <a:p>
            <a:pPr marL="0" lvl="2" indent="0" algn="just">
              <a:buNone/>
            </a:pPr>
            <a:endParaRPr lang="bs-Latn-BA" dirty="0" smtClean="0">
              <a:latin typeface="Times New Roman" pitchFamily="18" charset="0"/>
              <a:cs typeface="Times New Roman" pitchFamily="18" charset="0"/>
            </a:endParaRPr>
          </a:p>
          <a:p>
            <a:pPr marL="0" lvl="2" indent="0" algn="just">
              <a:buNone/>
            </a:pPr>
            <a:endParaRPr lang="bs-Latn-BA" sz="2600" dirty="0" smtClean="0">
              <a:latin typeface="Times New Roman" pitchFamily="18" charset="0"/>
              <a:cs typeface="Times New Roman" pitchFamily="18" charset="0"/>
            </a:endParaRPr>
          </a:p>
          <a:p>
            <a:pPr marL="342900" lvl="2" indent="-342900" algn="just">
              <a:buFont typeface="Wingdings" pitchFamily="2" charset="2"/>
              <a:buChar char="Ø"/>
            </a:pPr>
            <a:endParaRPr lang="en-US" dirty="0">
              <a:latin typeface="Times New Roman" pitchFamily="18" charset="0"/>
              <a:cs typeface="Times New Roman" pitchFamily="18" charset="0"/>
            </a:endParaRPr>
          </a:p>
          <a:p>
            <a:pPr marL="342900" lvl="2" indent="-342900" algn="just">
              <a:buFont typeface="Wingdings"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2</a:t>
            </a:fld>
            <a:endParaRPr lang="en-US" dirty="0"/>
          </a:p>
        </p:txBody>
      </p:sp>
    </p:spTree>
    <p:extLst>
      <p:ext uri="{BB962C8B-B14F-4D97-AF65-F5344CB8AC3E}">
        <p14:creationId xmlns:p14="http://schemas.microsoft.com/office/powerpoint/2010/main" val="18411182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1512168"/>
          </a:xfrm>
        </p:spPr>
        <p:txBody>
          <a:bodyPr>
            <a:normAutofit/>
          </a:bodyPr>
          <a:lstStyle/>
          <a:p>
            <a:pPr algn="ctr"/>
            <a:r>
              <a:rPr lang="bs-Latn-BA" sz="3200" b="1" dirty="0" smtClean="0">
                <a:latin typeface="Times New Roman" pitchFamily="18" charset="0"/>
                <a:cs typeface="Times New Roman" pitchFamily="18" charset="0"/>
              </a:rPr>
              <a:t>KORIŠTENJE E-AUKCIJE</a:t>
            </a: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844824"/>
            <a:ext cx="8784976" cy="4511526"/>
          </a:xfrm>
        </p:spPr>
        <p:txBody>
          <a:bodyPr>
            <a:normAutofit/>
          </a:bodyPr>
          <a:lstStyle/>
          <a:p>
            <a:pPr marL="0" lvl="2" indent="0" algn="just">
              <a:buNone/>
            </a:pPr>
            <a:endParaRPr lang="bs-Latn-BA" dirty="0" smtClean="0">
              <a:latin typeface="Times New Roman" pitchFamily="18" charset="0"/>
              <a:cs typeface="Times New Roman" pitchFamily="18" charset="0"/>
            </a:endParaRPr>
          </a:p>
          <a:p>
            <a:pPr marL="457200" lvl="2" indent="-457200" algn="just">
              <a:buFont typeface="Wingdings" panose="05000000000000000000" pitchFamily="2" charset="2"/>
              <a:buChar char="Ø"/>
            </a:pPr>
            <a:r>
              <a:rPr lang="bs-Latn-BA" sz="1600" dirty="0" smtClean="0">
                <a:latin typeface="Times New Roman" pitchFamily="18" charset="0"/>
                <a:cs typeface="Times New Roman" pitchFamily="18" charset="0"/>
              </a:rPr>
              <a:t>E-Aukciju </a:t>
            </a:r>
            <a:r>
              <a:rPr lang="bs-Latn-BA" sz="1600" dirty="0">
                <a:latin typeface="Times New Roman" pitchFamily="18" charset="0"/>
                <a:cs typeface="Times New Roman" pitchFamily="18" charset="0"/>
              </a:rPr>
              <a:t>je moguće koristiti u postupku dodjele ugovora/okvirnog sporazuma putem otvorenog i ograničenog postupka, pregovaračkog postupka sa objavom obavještenja o nabavci, konkurentskog zahtjeva za dostavu ponuda i u sistemu kvalifikacije iz člana 85. </a:t>
            </a:r>
            <a:r>
              <a:rPr lang="bs-Latn-BA" sz="1600" dirty="0" smtClean="0">
                <a:latin typeface="Times New Roman" pitchFamily="18" charset="0"/>
                <a:cs typeface="Times New Roman" pitchFamily="18" charset="0"/>
              </a:rPr>
              <a:t>ZJN.</a:t>
            </a:r>
            <a:endParaRPr lang="bs-Latn-BA" sz="1600" dirty="0">
              <a:latin typeface="Times New Roman" pitchFamily="18" charset="0"/>
              <a:cs typeface="Times New Roman" pitchFamily="18" charset="0"/>
            </a:endParaRPr>
          </a:p>
          <a:p>
            <a:pPr marL="457200" lvl="2" indent="-457200" algn="just">
              <a:buFont typeface="Wingdings" panose="05000000000000000000" pitchFamily="2" charset="2"/>
              <a:buChar char="Ø"/>
            </a:pPr>
            <a:endParaRPr lang="bs-Latn-BA" sz="1600" dirty="0">
              <a:latin typeface="Times New Roman" pitchFamily="18" charset="0"/>
              <a:cs typeface="Times New Roman" pitchFamily="18" charset="0"/>
            </a:endParaRPr>
          </a:p>
          <a:p>
            <a:pPr marL="457200" lvl="2" indent="-457200" algn="just">
              <a:buFont typeface="Wingdings" panose="05000000000000000000" pitchFamily="2" charset="2"/>
              <a:buChar char="Ø"/>
            </a:pPr>
            <a:r>
              <a:rPr lang="bs-Latn-BA" sz="1600" dirty="0" smtClean="0">
                <a:latin typeface="Times New Roman" pitchFamily="18" charset="0"/>
                <a:cs typeface="Times New Roman" pitchFamily="18" charset="0"/>
              </a:rPr>
              <a:t>U </a:t>
            </a:r>
            <a:r>
              <a:rPr lang="bs-Latn-BA" sz="1600" dirty="0">
                <a:latin typeface="Times New Roman" pitchFamily="18" charset="0"/>
                <a:cs typeface="Times New Roman" pitchFamily="18" charset="0"/>
              </a:rPr>
              <a:t>slučaju prijema jedne prihvatljive ponude e-aukcija se ne zakazuje.</a:t>
            </a:r>
          </a:p>
          <a:p>
            <a:pPr marL="457200" lvl="2" indent="-457200" algn="just">
              <a:buFont typeface="Wingdings" panose="05000000000000000000" pitchFamily="2" charset="2"/>
              <a:buChar char="Ø"/>
            </a:pPr>
            <a:endParaRPr lang="bs-Latn-BA" sz="1600" dirty="0">
              <a:latin typeface="Times New Roman" pitchFamily="18" charset="0"/>
              <a:cs typeface="Times New Roman" pitchFamily="18" charset="0"/>
            </a:endParaRPr>
          </a:p>
          <a:p>
            <a:pPr marL="457200" lvl="2" indent="-457200" algn="just">
              <a:buFont typeface="Wingdings" panose="05000000000000000000" pitchFamily="2" charset="2"/>
              <a:buChar char="Ø"/>
            </a:pPr>
            <a:r>
              <a:rPr lang="bs-Latn-BA" sz="1600" dirty="0" smtClean="0">
                <a:latin typeface="Times New Roman" pitchFamily="18" charset="0"/>
                <a:cs typeface="Times New Roman" pitchFamily="18" charset="0"/>
              </a:rPr>
              <a:t>Ugovori </a:t>
            </a:r>
            <a:r>
              <a:rPr lang="bs-Latn-BA" sz="1600" dirty="0">
                <a:latin typeface="Times New Roman" pitchFamily="18" charset="0"/>
                <a:cs typeface="Times New Roman" pitchFamily="18" charset="0"/>
              </a:rPr>
              <a:t>o javnoj nabavci usluga ili radova koji za predmet imaju intelektualni rad, a koji se ne mogu rangirati pomoću automatskih metoda ocjene, ne mogu biti predmetom e-Aukcije.</a:t>
            </a:r>
          </a:p>
          <a:p>
            <a:pPr marL="457200" lvl="2" indent="-457200" algn="just">
              <a:buFont typeface="Wingdings" panose="05000000000000000000" pitchFamily="2" charset="2"/>
              <a:buChar char="Ø"/>
            </a:pPr>
            <a:endParaRPr lang="bs-Latn-BA" sz="1600" dirty="0">
              <a:latin typeface="Times New Roman" pitchFamily="18" charset="0"/>
              <a:cs typeface="Times New Roman" pitchFamily="18" charset="0"/>
            </a:endParaRPr>
          </a:p>
          <a:p>
            <a:pPr marL="457200" lvl="2" indent="-457200" algn="just">
              <a:buFont typeface="Wingdings" panose="05000000000000000000" pitchFamily="2" charset="2"/>
              <a:buChar char="Ø"/>
            </a:pPr>
            <a:r>
              <a:rPr lang="bs-Latn-BA" sz="1600" dirty="0" smtClean="0">
                <a:latin typeface="Times New Roman" pitchFamily="18" charset="0"/>
                <a:cs typeface="Times New Roman" pitchFamily="18" charset="0"/>
              </a:rPr>
              <a:t>E-Aukcija </a:t>
            </a:r>
            <a:r>
              <a:rPr lang="bs-Latn-BA" sz="1600" dirty="0">
                <a:latin typeface="Times New Roman" pitchFamily="18" charset="0"/>
                <a:cs typeface="Times New Roman" pitchFamily="18" charset="0"/>
              </a:rPr>
              <a:t>je moguća ako je predviđena u obavještenju o nabavci i tenderskoj dokumentaciji. U slučaju primjene e-Aukcije, tenderska dokumentacija mora sadržavati odgovarajuće informacije o procesu e-Aukcije i kriterije za dodjelu ugovora koji će biti predmet e-Aukcije. </a:t>
            </a:r>
          </a:p>
          <a:p>
            <a:pPr marL="457200" lvl="2" indent="-457200" algn="just">
              <a:buFont typeface="Wingdings" panose="05000000000000000000" pitchFamily="2" charset="2"/>
              <a:buChar char="Ø"/>
            </a:pPr>
            <a:endParaRPr lang="bs-Latn-BA" sz="1600" dirty="0">
              <a:latin typeface="Times New Roman" pitchFamily="18" charset="0"/>
              <a:cs typeface="Times New Roman" pitchFamily="18" charset="0"/>
            </a:endParaRPr>
          </a:p>
          <a:p>
            <a:pPr marL="457200" lvl="2" indent="-457200" algn="just">
              <a:buFont typeface="Wingdings" panose="05000000000000000000" pitchFamily="2" charset="2"/>
              <a:buChar char="Ø"/>
            </a:pPr>
            <a:r>
              <a:rPr lang="bs-Latn-BA" sz="1600" dirty="0" smtClean="0">
                <a:latin typeface="Times New Roman" pitchFamily="18" charset="0"/>
                <a:cs typeface="Times New Roman" pitchFamily="18" charset="0"/>
              </a:rPr>
              <a:t>E-Aukcija </a:t>
            </a:r>
            <a:r>
              <a:rPr lang="bs-Latn-BA" sz="1600" dirty="0">
                <a:latin typeface="Times New Roman" pitchFamily="18" charset="0"/>
                <a:cs typeface="Times New Roman" pitchFamily="18" charset="0"/>
              </a:rPr>
              <a:t>se provodi na osnovu kriterija za dodjelu ugovora iz člana 64. </a:t>
            </a:r>
            <a:r>
              <a:rPr lang="bs-Latn-BA" sz="1600" dirty="0" smtClean="0">
                <a:latin typeface="Times New Roman" pitchFamily="18" charset="0"/>
                <a:cs typeface="Times New Roman" pitchFamily="18" charset="0"/>
              </a:rPr>
              <a:t>ZJN. </a:t>
            </a:r>
            <a:r>
              <a:rPr lang="bs-Latn-BA" sz="1600" dirty="0">
                <a:latin typeface="Times New Roman" pitchFamily="18" charset="0"/>
                <a:cs typeface="Times New Roman" pitchFamily="18" charset="0"/>
              </a:rPr>
              <a:t>U slučaju kriterija ekonomski najpovoljnija ponuda, e-Aukcija se provodi samo u skladu sa podkriterijima definisanim u sistemu </a:t>
            </a:r>
            <a:r>
              <a:rPr lang="bs-Latn-BA" sz="1600" dirty="0" smtClean="0">
                <a:latin typeface="Times New Roman" pitchFamily="18" charset="0"/>
                <a:cs typeface="Times New Roman" pitchFamily="18" charset="0"/>
              </a:rPr>
              <a:t>e-Nabavke (Cijena, Rok isporuke, Garantni period).</a:t>
            </a:r>
            <a:endParaRPr lang="bs-Latn-BA" sz="1600" dirty="0">
              <a:latin typeface="Times New Roman" pitchFamily="18" charset="0"/>
              <a:cs typeface="Times New Roman" pitchFamily="18" charset="0"/>
            </a:endParaRPr>
          </a:p>
          <a:p>
            <a:pPr marL="0" lvl="2" indent="0" algn="just">
              <a:buNone/>
            </a:pPr>
            <a:endParaRPr lang="bs-Latn-BA" sz="2600" dirty="0" smtClean="0">
              <a:latin typeface="Times New Roman" pitchFamily="18" charset="0"/>
              <a:cs typeface="Times New Roman" pitchFamily="18" charset="0"/>
            </a:endParaRPr>
          </a:p>
          <a:p>
            <a:pPr marL="342900" lvl="2" indent="-342900" algn="just">
              <a:buFont typeface="Wingdings" pitchFamily="2" charset="2"/>
              <a:buChar char="Ø"/>
            </a:pPr>
            <a:endParaRPr lang="en-US" dirty="0">
              <a:latin typeface="Times New Roman" pitchFamily="18" charset="0"/>
              <a:cs typeface="Times New Roman" pitchFamily="18" charset="0"/>
            </a:endParaRPr>
          </a:p>
          <a:p>
            <a:pPr marL="342900" lvl="2" indent="-342900" algn="just">
              <a:buFont typeface="Wingdings"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3</a:t>
            </a:fld>
            <a:endParaRPr lang="en-US" dirty="0"/>
          </a:p>
        </p:txBody>
      </p:sp>
    </p:spTree>
    <p:extLst>
      <p:ext uri="{BB962C8B-B14F-4D97-AF65-F5344CB8AC3E}">
        <p14:creationId xmlns:p14="http://schemas.microsoft.com/office/powerpoint/2010/main" val="23953764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88"/>
            <a:ext cx="8229600" cy="2016224"/>
          </a:xfrm>
        </p:spPr>
        <p:txBody>
          <a:bodyPr>
            <a:normAutofit/>
          </a:bodyPr>
          <a:lstStyle/>
          <a:p>
            <a:pPr algn="ctr"/>
            <a:r>
              <a:rPr lang="bs-Latn-BA" sz="3000" b="1" dirty="0" smtClean="0">
                <a:latin typeface="Times New Roman" pitchFamily="18" charset="0"/>
                <a:cs typeface="Times New Roman" pitchFamily="18" charset="0"/>
              </a:rPr>
              <a:t>UNOS I OCJENA PRIHVATLJIVIH PONUDA</a:t>
            </a:r>
            <a:endParaRPr lang="bs-Latn-BA" sz="30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700808"/>
            <a:ext cx="8784976" cy="4655542"/>
          </a:xfrm>
        </p:spPr>
        <p:txBody>
          <a:bodyPr>
            <a:normAutofit/>
          </a:bodyPr>
          <a:lstStyle/>
          <a:p>
            <a:pPr marL="0" lvl="2" indent="0" algn="just">
              <a:buNone/>
            </a:pPr>
            <a:endParaRPr lang="bs-Latn-BA" sz="2600" dirty="0" smtClean="0">
              <a:latin typeface="Times New Roman" pitchFamily="18" charset="0"/>
              <a:cs typeface="Times New Roman" pitchFamily="18" charset="0"/>
            </a:endParaRPr>
          </a:p>
          <a:p>
            <a:pPr marL="342900" lvl="2" indent="-342900" algn="just">
              <a:buFont typeface="Wingdings" pitchFamily="2" charset="2"/>
              <a:buChar char="Ø"/>
            </a:pPr>
            <a:r>
              <a:rPr lang="en-US" dirty="0" err="1" smtClean="0">
                <a:latin typeface="Times New Roman" pitchFamily="18" charset="0"/>
                <a:cs typeface="Times New Roman" pitchFamily="18" charset="0"/>
              </a:rPr>
              <a:t>Prije</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zakazivanja</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ugovorni</a:t>
            </a:r>
            <a:r>
              <a:rPr lang="en-US" dirty="0">
                <a:latin typeface="Times New Roman" pitchFamily="18" charset="0"/>
                <a:cs typeface="Times New Roman" pitchFamily="18" charset="0"/>
              </a:rPr>
              <a:t> organ </a:t>
            </a:r>
            <a:r>
              <a:rPr lang="en-US" dirty="0" err="1">
                <a:latin typeface="Times New Roman" pitchFamily="18" charset="0"/>
                <a:cs typeface="Times New Roman" pitchFamily="18" charset="0"/>
              </a:rPr>
              <a:t>vrši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početnu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ocjenu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što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uključuje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provjeru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računske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ispravnosti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bs-Latn-BA" dirty="0" smtClean="0">
                <a:latin typeface="Times New Roman" pitchFamily="18" charset="0"/>
                <a:cs typeface="Times New Roman" pitchFamily="18" charset="0"/>
              </a:rPr>
              <a:t>po</a:t>
            </a:r>
            <a:r>
              <a:rPr lang="en-US" dirty="0" err="1" smtClean="0">
                <a:latin typeface="Times New Roman" pitchFamily="18" charset="0"/>
                <a:cs typeface="Times New Roman" pitchFamily="18" charset="0"/>
              </a:rPr>
              <a:t>jašnjenje</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neprirodno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niske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cijene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sistem</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Nabavke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unosi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sve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prihvatljive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definisane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članom</a:t>
            </a:r>
            <a:r>
              <a:rPr lang="en-US" dirty="0">
                <a:latin typeface="Times New Roman" pitchFamily="18" charset="0"/>
                <a:cs typeface="Times New Roman" pitchFamily="18" charset="0"/>
              </a:rPr>
              <a:t> 2. </a:t>
            </a:r>
            <a:r>
              <a:rPr lang="en-US" dirty="0" err="1">
                <a:latin typeface="Times New Roman" pitchFamily="18" charset="0"/>
                <a:cs typeface="Times New Roman" pitchFamily="18" charset="0"/>
              </a:rPr>
              <a:t>stav</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tačka</a:t>
            </a:r>
            <a:r>
              <a:rPr lang="en-US" dirty="0">
                <a:latin typeface="Times New Roman" pitchFamily="18" charset="0"/>
                <a:cs typeface="Times New Roman" pitchFamily="18" charset="0"/>
              </a:rPr>
              <a:t> l) </a:t>
            </a:r>
            <a:r>
              <a:rPr lang="en-US" dirty="0" err="1">
                <a:latin typeface="Times New Roman" pitchFamily="18" charset="0"/>
                <a:cs typeface="Times New Roman" pitchFamily="18" charset="0"/>
              </a:rPr>
              <a:t>alineja</a:t>
            </a:r>
            <a:r>
              <a:rPr lang="en-US" dirty="0">
                <a:latin typeface="Times New Roman" pitchFamily="18" charset="0"/>
                <a:cs typeface="Times New Roman" pitchFamily="18" charset="0"/>
              </a:rPr>
              <a:t> 1) </a:t>
            </a:r>
            <a:r>
              <a:rPr lang="en-US" dirty="0" smtClean="0">
                <a:latin typeface="Times New Roman" pitchFamily="18" charset="0"/>
                <a:cs typeface="Times New Roman" pitchFamily="18" charset="0"/>
              </a:rPr>
              <a:t>Z</a:t>
            </a:r>
            <a:r>
              <a:rPr lang="bs-Latn-BA" dirty="0" smtClean="0">
                <a:latin typeface="Times New Roman" pitchFamily="18" charset="0"/>
                <a:cs typeface="Times New Roman" pitchFamily="18" charset="0"/>
              </a:rPr>
              <a:t>JN</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342900" lvl="2" indent="-342900" algn="just">
              <a:buFont typeface="Wingdings" pitchFamily="2" charset="2"/>
              <a:buChar char="Ø"/>
            </a:pPr>
            <a:endParaRPr lang="en-US" dirty="0">
              <a:latin typeface="Times New Roman" pitchFamily="18" charset="0"/>
              <a:cs typeface="Times New Roman" pitchFamily="18" charset="0"/>
            </a:endParaRPr>
          </a:p>
          <a:p>
            <a:pPr marL="342900" lvl="2" indent="-342900" algn="just">
              <a:buFont typeface="Wingdings" pitchFamily="2" charset="2"/>
              <a:buChar char="Ø"/>
            </a:pPr>
            <a:r>
              <a:rPr lang="en-US" dirty="0" err="1" smtClean="0">
                <a:latin typeface="Times New Roman" pitchFamily="18" charset="0"/>
                <a:cs typeface="Times New Roman" pitchFamily="18" charset="0"/>
              </a:rPr>
              <a:t>Najniža</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cijena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kriterij</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dodjelu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ugovora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koji</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koristi</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početnoj</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ocjeni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ponuda</a:t>
            </a:r>
            <a:r>
              <a:rPr lang="en-US" dirty="0">
                <a:latin typeface="Times New Roman" pitchFamily="18" charset="0"/>
                <a:cs typeface="Times New Roman" pitchFamily="18" charset="0"/>
              </a:rPr>
              <a:t>, mora </a:t>
            </a:r>
            <a:r>
              <a:rPr lang="en-US" dirty="0" err="1">
                <a:latin typeface="Times New Roman" pitchFamily="18" charset="0"/>
                <a:cs typeface="Times New Roman" pitchFamily="18" charset="0"/>
              </a:rPr>
              <a:t>biti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korišten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u e-</a:t>
            </a:r>
            <a:r>
              <a:rPr lang="en-US" dirty="0" err="1">
                <a:latin typeface="Times New Roman" pitchFamily="18" charset="0"/>
                <a:cs typeface="Times New Roman" pitchFamily="18" charset="0"/>
              </a:rPr>
              <a:t>Aukciji</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slučaju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ekonomski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najpovoljnije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kriterija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dodjelu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ugovora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podkriteriji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koji</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koriste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početnoj</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ocjeni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moraju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biti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korišteni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u e-</a:t>
            </a:r>
            <a:r>
              <a:rPr lang="en-US" dirty="0" err="1">
                <a:latin typeface="Times New Roman" pitchFamily="18" charset="0"/>
                <a:cs typeface="Times New Roman" pitchFamily="18" charset="0"/>
              </a:rPr>
              <a:t>Aukciji</a:t>
            </a:r>
            <a:r>
              <a:rPr lang="en-US" dirty="0">
                <a:latin typeface="Times New Roman" pitchFamily="18" charset="0"/>
                <a:cs typeface="Times New Roman" pitchFamily="18" charset="0"/>
              </a:rPr>
              <a:t>. </a:t>
            </a:r>
          </a:p>
          <a:p>
            <a:pPr marL="342900" lvl="2" indent="-342900" algn="just">
              <a:buFont typeface="Wingdings" pitchFamily="2" charset="2"/>
              <a:buChar char="Ø"/>
            </a:pPr>
            <a:endParaRPr lang="en-US" dirty="0">
              <a:latin typeface="Times New Roman" pitchFamily="18" charset="0"/>
              <a:cs typeface="Times New Roman" pitchFamily="18" charset="0"/>
            </a:endParaRPr>
          </a:p>
          <a:p>
            <a:pPr marL="342900" lvl="2" indent="-342900" algn="just">
              <a:buFont typeface="Wingdings" pitchFamily="2" charset="2"/>
              <a:buChar char="Ø"/>
            </a:pPr>
            <a:r>
              <a:rPr lang="en-US" dirty="0" err="1" smtClean="0">
                <a:latin typeface="Times New Roman" pitchFamily="18" charset="0"/>
                <a:cs typeface="Times New Roman" pitchFamily="18" charset="0"/>
              </a:rPr>
              <a:t>Jedinica</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mjere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kojoj</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iskazani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elementi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koja</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koristi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računanje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broja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bodova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kod</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podkriterije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okviru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kriterija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ekonomski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najpovoljnje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 mora </a:t>
            </a:r>
            <a:r>
              <a:rPr lang="en-US" dirty="0" err="1">
                <a:latin typeface="Times New Roman" pitchFamily="18" charset="0"/>
                <a:cs typeface="Times New Roman" pitchFamily="18" charset="0"/>
              </a:rPr>
              <a:t>biti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iskazana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istoj</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osnovi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sve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prihvatljive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a:t>
            </a:r>
          </a:p>
          <a:p>
            <a:pPr marL="342900" lvl="2" indent="-342900" algn="just">
              <a:buFont typeface="Wingdings" pitchFamily="2" charset="2"/>
              <a:buChar char="Ø"/>
            </a:pPr>
            <a:endParaRPr lang="en-US" dirty="0">
              <a:latin typeface="Times New Roman" pitchFamily="18" charset="0"/>
              <a:cs typeface="Times New Roman" pitchFamily="18" charset="0"/>
            </a:endParaRPr>
          </a:p>
          <a:p>
            <a:pPr marL="342900" lvl="2" indent="-342900" algn="just">
              <a:buFont typeface="Wingdings"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4</a:t>
            </a:fld>
            <a:endParaRPr lang="en-US" dirty="0"/>
          </a:p>
        </p:txBody>
      </p:sp>
    </p:spTree>
    <p:extLst>
      <p:ext uri="{BB962C8B-B14F-4D97-AF65-F5344CB8AC3E}">
        <p14:creationId xmlns:p14="http://schemas.microsoft.com/office/powerpoint/2010/main" val="6428780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12776"/>
            <a:ext cx="8229600" cy="576063"/>
          </a:xfrm>
        </p:spPr>
        <p:txBody>
          <a:bodyPr>
            <a:normAutofit fontScale="90000"/>
          </a:bodyPr>
          <a:lstStyle/>
          <a:p>
            <a:pPr algn="ctr"/>
            <a:r>
              <a:rPr lang="bs-Latn-BA" sz="3200" b="1" dirty="0" smtClean="0">
                <a:latin typeface="Times New Roman" pitchFamily="18" charset="0"/>
                <a:cs typeface="Times New Roman" pitchFamily="18" charset="0"/>
              </a:rPr>
              <a:t>ZAKAZIVANJE I POČETAK E-AUKCIJE</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988840"/>
            <a:ext cx="8784976" cy="4367510"/>
          </a:xfrm>
        </p:spPr>
        <p:txBody>
          <a:bodyPr>
            <a:normAutofit/>
          </a:bodyPr>
          <a:lstStyle/>
          <a:p>
            <a:pPr marL="342900" lvl="2" indent="-342900" algn="just">
              <a:buFont typeface="Wingdings" panose="05000000000000000000" pitchFamily="2" charset="2"/>
              <a:buChar char="Ø"/>
            </a:pPr>
            <a:r>
              <a:rPr lang="en-US" dirty="0" err="1" smtClean="0">
                <a:latin typeface="Times New Roman" pitchFamily="18" charset="0"/>
                <a:cs typeface="Times New Roman" pitchFamily="18" charset="0"/>
              </a:rPr>
              <a:t>Za</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zakazivanje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početak</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referentno</a:t>
            </a:r>
            <a:r>
              <a:rPr lang="en-US" dirty="0">
                <a:latin typeface="Times New Roman" pitchFamily="18" charset="0"/>
                <a:cs typeface="Times New Roman" pitchFamily="18" charset="0"/>
              </a:rPr>
              <a:t> je </a:t>
            </a:r>
            <a:r>
              <a:rPr lang="en-US" dirty="0" err="1">
                <a:latin typeface="Times New Roman" pitchFamily="18" charset="0"/>
                <a:cs typeface="Times New Roman" pitchFamily="18" charset="0"/>
              </a:rPr>
              <a:t>vrijeme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sistemu</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Nabavke</a:t>
            </a:r>
            <a:r>
              <a:rPr lang="en-US" dirty="0">
                <a:latin typeface="Times New Roman" pitchFamily="18" charset="0"/>
                <a:cs typeface="Times New Roman" pitchFamily="18" charset="0"/>
              </a:rPr>
              <a:t>.</a:t>
            </a:r>
          </a:p>
          <a:p>
            <a:pPr marL="342900" lvl="2" indent="-342900" algn="just">
              <a:buFont typeface="Wingdings" panose="05000000000000000000" pitchFamily="2" charset="2"/>
              <a:buChar char="Ø"/>
            </a:pPr>
            <a:endParaRPr lang="en-US" dirty="0">
              <a:latin typeface="Times New Roman" pitchFamily="18" charset="0"/>
              <a:cs typeface="Times New Roman" pitchFamily="18" charset="0"/>
            </a:endParaRPr>
          </a:p>
          <a:p>
            <a:pPr marL="342900" lvl="2" indent="-342900" algn="just">
              <a:buFont typeface="Wingdings" panose="05000000000000000000" pitchFamily="2" charset="2"/>
              <a:buChar char="Ø"/>
            </a:pPr>
            <a:r>
              <a:rPr lang="en-US" dirty="0" err="1" smtClean="0">
                <a:latin typeface="Times New Roman" pitchFamily="18" charset="0"/>
                <a:cs typeface="Times New Roman" pitchFamily="18" charset="0"/>
              </a:rPr>
              <a:t>Ugovorni</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organ </a:t>
            </a:r>
            <a:r>
              <a:rPr lang="en-US" dirty="0" err="1">
                <a:latin typeface="Times New Roman" pitchFamily="18" charset="0"/>
                <a:cs typeface="Times New Roman" pitchFamily="18" charset="0"/>
              </a:rPr>
              <a:t>određuje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početak</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dužinu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trajanja</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sistemu</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Nabavke</a:t>
            </a:r>
            <a:r>
              <a:rPr lang="en-US" dirty="0">
                <a:latin typeface="Times New Roman" pitchFamily="18" charset="0"/>
                <a:cs typeface="Times New Roman" pitchFamily="18" charset="0"/>
              </a:rPr>
              <a:t>.</a:t>
            </a:r>
          </a:p>
          <a:p>
            <a:pPr marL="342900" lvl="2" indent="-342900" algn="just">
              <a:buFont typeface="Wingdings" panose="05000000000000000000" pitchFamily="2" charset="2"/>
              <a:buChar char="Ø"/>
            </a:pPr>
            <a:endParaRPr lang="en-US" dirty="0">
              <a:latin typeface="Times New Roman" pitchFamily="18" charset="0"/>
              <a:cs typeface="Times New Roman" pitchFamily="18" charset="0"/>
            </a:endParaRPr>
          </a:p>
          <a:p>
            <a:pPr marL="342900" lvl="2" indent="-342900" algn="just">
              <a:buFont typeface="Wingdings" panose="05000000000000000000" pitchFamily="2" charset="2"/>
              <a:buChar char="Ø"/>
            </a:pPr>
            <a:r>
              <a:rPr lang="en-US" dirty="0" smtClean="0">
                <a:latin typeface="Times New Roman" pitchFamily="18" charset="0"/>
                <a:cs typeface="Times New Roman" pitchFamily="18" charset="0"/>
              </a:rPr>
              <a:t>Od </a:t>
            </a:r>
            <a:r>
              <a:rPr lang="en-US" dirty="0">
                <a:latin typeface="Times New Roman" pitchFamily="18" charset="0"/>
                <a:cs typeface="Times New Roman" pitchFamily="18" charset="0"/>
              </a:rPr>
              <a:t>momenta </a:t>
            </a:r>
            <a:r>
              <a:rPr lang="en-US" dirty="0" err="1">
                <a:latin typeface="Times New Roman" pitchFamily="18" charset="0"/>
                <a:cs typeface="Times New Roman" pitchFamily="18" charset="0"/>
              </a:rPr>
              <a:t>zakazivanja</a:t>
            </a:r>
            <a:r>
              <a:rPr lang="en-US" dirty="0">
                <a:latin typeface="Times New Roman" pitchFamily="18" charset="0"/>
                <a:cs typeface="Times New Roman" pitchFamily="18" charset="0"/>
              </a:rPr>
              <a:t> do </a:t>
            </a:r>
            <a:r>
              <a:rPr lang="en-US" dirty="0" err="1">
                <a:latin typeface="Times New Roman" pitchFamily="18" charset="0"/>
                <a:cs typeface="Times New Roman" pitchFamily="18" charset="0"/>
              </a:rPr>
              <a:t>vremena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početka</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mora </a:t>
            </a:r>
            <a:r>
              <a:rPr lang="en-US" dirty="0" err="1">
                <a:latin typeface="Times New Roman" pitchFamily="18" charset="0"/>
                <a:cs typeface="Times New Roman" pitchFamily="18" charset="0"/>
              </a:rPr>
              <a:t>proći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minimalno</a:t>
            </a:r>
            <a:r>
              <a:rPr lang="en-US" dirty="0">
                <a:latin typeface="Times New Roman" pitchFamily="18" charset="0"/>
                <a:cs typeface="Times New Roman" pitchFamily="18" charset="0"/>
              </a:rPr>
              <a:t> 48 sati.</a:t>
            </a:r>
          </a:p>
          <a:p>
            <a:pPr marL="342900" lvl="2" indent="-342900" algn="just">
              <a:buFont typeface="Wingdings" panose="05000000000000000000" pitchFamily="2" charset="2"/>
              <a:buChar char="Ø"/>
            </a:pPr>
            <a:endParaRPr lang="en-US" dirty="0">
              <a:latin typeface="Times New Roman" pitchFamily="18" charset="0"/>
              <a:cs typeface="Times New Roman" pitchFamily="18" charset="0"/>
            </a:endParaRPr>
          </a:p>
          <a:p>
            <a:pPr marL="342900" lvl="2" indent="-342900" algn="just">
              <a:buFont typeface="Wingdings" panose="05000000000000000000" pitchFamily="2" charset="2"/>
              <a:buChar char="Ø"/>
            </a:pPr>
            <a:r>
              <a:rPr lang="en-US" dirty="0" smtClean="0">
                <a:latin typeface="Times New Roman" pitchFamily="18" charset="0"/>
                <a:cs typeface="Times New Roman" pitchFamily="18" charset="0"/>
              </a:rPr>
              <a:t>E-</a:t>
            </a:r>
            <a:r>
              <a:rPr lang="en-US" dirty="0" err="1" smtClean="0">
                <a:latin typeface="Times New Roman" pitchFamily="18" charset="0"/>
                <a:cs typeface="Times New Roman" pitchFamily="18" charset="0"/>
              </a:rPr>
              <a:t>Aukcija</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ne </a:t>
            </a:r>
            <a:r>
              <a:rPr lang="en-US" dirty="0" err="1">
                <a:latin typeface="Times New Roman" pitchFamily="18" charset="0"/>
                <a:cs typeface="Times New Roman" pitchFamily="18" charset="0"/>
              </a:rPr>
              <a:t>može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vikendom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radnim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danom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prije</a:t>
            </a:r>
            <a:r>
              <a:rPr lang="en-US" dirty="0">
                <a:latin typeface="Times New Roman" pitchFamily="18" charset="0"/>
                <a:cs typeface="Times New Roman" pitchFamily="18" charset="0"/>
              </a:rPr>
              <a:t> 9:00 sati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nakon</a:t>
            </a:r>
            <a:r>
              <a:rPr lang="en-US" dirty="0">
                <a:latin typeface="Times New Roman" pitchFamily="18" charset="0"/>
                <a:cs typeface="Times New Roman" pitchFamily="18" charset="0"/>
              </a:rPr>
              <a:t> 15:00 sati.</a:t>
            </a:r>
          </a:p>
          <a:p>
            <a:pPr marL="342900" lvl="2" indent="-342900" algn="just">
              <a:buFont typeface="Wingdings" panose="05000000000000000000" pitchFamily="2" charset="2"/>
              <a:buChar char="Ø"/>
            </a:pPr>
            <a:endParaRPr lang="en-US" dirty="0">
              <a:latin typeface="Times New Roman" pitchFamily="18" charset="0"/>
              <a:cs typeface="Times New Roman" pitchFamily="18" charset="0"/>
            </a:endParaRPr>
          </a:p>
          <a:p>
            <a:pPr marL="342900" lvl="2" indent="-342900" algn="just">
              <a:buFont typeface="Wingdings" panose="05000000000000000000" pitchFamily="2" charset="2"/>
              <a:buChar char="Ø"/>
            </a:pPr>
            <a:r>
              <a:rPr lang="en-US" dirty="0" smtClean="0">
                <a:latin typeface="Times New Roman" pitchFamily="18" charset="0"/>
                <a:cs typeface="Times New Roman" pitchFamily="18" charset="0"/>
              </a:rPr>
              <a:t>U </a:t>
            </a:r>
            <a:r>
              <a:rPr lang="en-US" dirty="0" err="1">
                <a:latin typeface="Times New Roman" pitchFamily="18" charset="0"/>
                <a:cs typeface="Times New Roman" pitchFamily="18" charset="0"/>
              </a:rPr>
              <a:t>slučaju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podjele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postupka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nabavke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lotove</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Aukcija</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zakazuje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svaki</a:t>
            </a:r>
            <a:r>
              <a:rPr lang="en-US" dirty="0">
                <a:latin typeface="Times New Roman" pitchFamily="18" charset="0"/>
                <a:cs typeface="Times New Roman" pitchFamily="18" charset="0"/>
              </a:rPr>
              <a:t> lot </a:t>
            </a:r>
            <a:r>
              <a:rPr lang="en-US" dirty="0" err="1">
                <a:latin typeface="Times New Roman" pitchFamily="18" charset="0"/>
                <a:cs typeface="Times New Roman" pitchFamily="18" charset="0"/>
              </a:rPr>
              <a:t>posebno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ne </a:t>
            </a:r>
            <a:r>
              <a:rPr lang="en-US" dirty="0" err="1">
                <a:latin typeface="Times New Roman" pitchFamily="18" charset="0"/>
                <a:cs typeface="Times New Roman" pitchFamily="18" charset="0"/>
              </a:rPr>
              <a:t>može</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zakazati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početak</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više</a:t>
            </a:r>
            <a:r>
              <a:rPr lang="en-US" dirty="0">
                <a:latin typeface="Times New Roman" pitchFamily="18" charset="0"/>
                <a:cs typeface="Times New Roman" pitchFamily="18" charset="0"/>
              </a:rPr>
              <a:t> od tri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istom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satu</a:t>
            </a:r>
            <a:r>
              <a:rPr lang="en-US" dirty="0">
                <a:latin typeface="Times New Roman" pitchFamily="18" charset="0"/>
                <a:cs typeface="Times New Roman" pitchFamily="18" charset="0"/>
              </a:rPr>
              <a:t>.</a:t>
            </a:r>
          </a:p>
          <a:p>
            <a:pPr marL="0" lvl="2" indent="0" algn="just">
              <a:buNone/>
            </a:pPr>
            <a:endParaRPr lang="en-US" dirty="0">
              <a:latin typeface="Times New Roman" pitchFamily="18" charset="0"/>
              <a:cs typeface="Times New Roman" pitchFamily="18" charset="0"/>
            </a:endParaRPr>
          </a:p>
          <a:p>
            <a:pPr marL="342900" lvl="2" indent="-342900" algn="just">
              <a:buFont typeface="Wingdings"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5</a:t>
            </a:fld>
            <a:endParaRPr lang="en-US" dirty="0"/>
          </a:p>
        </p:txBody>
      </p:sp>
    </p:spTree>
    <p:extLst>
      <p:ext uri="{BB962C8B-B14F-4D97-AF65-F5344CB8AC3E}">
        <p14:creationId xmlns:p14="http://schemas.microsoft.com/office/powerpoint/2010/main" val="14637076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68760"/>
            <a:ext cx="8229600" cy="1080120"/>
          </a:xfrm>
        </p:spPr>
        <p:txBody>
          <a:bodyPr>
            <a:normAutofit/>
          </a:bodyPr>
          <a:lstStyle/>
          <a:p>
            <a:pPr algn="ctr"/>
            <a:r>
              <a:rPr lang="bs-Latn-BA" sz="3200" b="1" dirty="0" smtClean="0">
                <a:latin typeface="Times New Roman" pitchFamily="18" charset="0"/>
                <a:cs typeface="Times New Roman" pitchFamily="18" charset="0"/>
              </a:rPr>
              <a:t>ZAKAZIVANJE I POČETAK E-AUKCIJE</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2204864"/>
            <a:ext cx="8784976" cy="4151486"/>
          </a:xfrm>
        </p:spPr>
        <p:txBody>
          <a:bodyPr>
            <a:normAutofit/>
          </a:bodyPr>
          <a:lstStyle/>
          <a:p>
            <a:pPr marL="342900" lvl="2" indent="-342900" algn="just">
              <a:buFont typeface="Wingdings" panose="05000000000000000000" pitchFamily="2" charset="2"/>
              <a:buChar char="Ø"/>
            </a:pPr>
            <a:r>
              <a:rPr lang="en-US" dirty="0" err="1" smtClean="0">
                <a:latin typeface="Times New Roman" pitchFamily="18" charset="0"/>
                <a:cs typeface="Times New Roman" pitchFamily="18" charset="0"/>
              </a:rPr>
              <a:t>Svi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ponuđači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koji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podnijeli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prihvatljive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momentom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zakazivanja</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obavještavaju</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istovremeno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putem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sistemske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notifikacije</a:t>
            </a:r>
            <a:r>
              <a:rPr lang="en-US" dirty="0">
                <a:latin typeface="Times New Roman" pitchFamily="18" charset="0"/>
                <a:cs typeface="Times New Roman" pitchFamily="18" charset="0"/>
              </a:rPr>
              <a:t> o </a:t>
            </a:r>
            <a:r>
              <a:rPr lang="en-US" dirty="0" err="1">
                <a:latin typeface="Times New Roman" pitchFamily="18" charset="0"/>
                <a:cs typeface="Times New Roman" pitchFamily="18" charset="0"/>
              </a:rPr>
              <a:t>slijedećem</a:t>
            </a:r>
            <a:r>
              <a:rPr lang="en-US" dirty="0">
                <a:latin typeface="Times New Roman" pitchFamily="18" charset="0"/>
                <a:cs typeface="Times New Roman" pitchFamily="18" charset="0"/>
              </a:rPr>
              <a:t>:</a:t>
            </a:r>
          </a:p>
          <a:p>
            <a:pPr marL="0" lvl="2" indent="0" algn="just">
              <a:buNone/>
            </a:pPr>
            <a:endParaRPr lang="en-US" sz="1000" dirty="0">
              <a:latin typeface="Times New Roman" pitchFamily="18" charset="0"/>
              <a:cs typeface="Times New Roman" pitchFamily="18" charset="0"/>
            </a:endParaRPr>
          </a:p>
          <a:p>
            <a:pPr marL="800100" lvl="3" indent="-342900" algn="just">
              <a:buFont typeface="Wingdings" panose="05000000000000000000" pitchFamily="2" charset="2"/>
              <a:buChar char="ü"/>
            </a:pPr>
            <a:r>
              <a:rPr lang="en-US" dirty="0" err="1" smtClean="0">
                <a:latin typeface="Times New Roman" pitchFamily="18" charset="0"/>
                <a:cs typeface="Times New Roman" pitchFamily="18" charset="0"/>
              </a:rPr>
              <a:t>Datumu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vremenu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početka</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 </a:t>
            </a:r>
          </a:p>
          <a:p>
            <a:pPr marL="800100" lvl="3" indent="-342900" algn="just">
              <a:buFont typeface="Wingdings" panose="05000000000000000000" pitchFamily="2" charset="2"/>
              <a:buChar char="ü"/>
            </a:pPr>
            <a:r>
              <a:rPr lang="en-US" dirty="0" err="1" smtClean="0">
                <a:latin typeface="Times New Roman" pitchFamily="18" charset="0"/>
                <a:cs typeface="Times New Roman" pitchFamily="18" charset="0"/>
              </a:rPr>
              <a:t>Prethodno</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određenom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trajanju</a:t>
            </a:r>
            <a:r>
              <a:rPr lang="en-US" dirty="0">
                <a:latin typeface="Times New Roman" pitchFamily="18" charset="0"/>
                <a:cs typeface="Times New Roman" pitchFamily="18" charset="0"/>
              </a:rPr>
              <a:t> e-</a:t>
            </a:r>
            <a:r>
              <a:rPr lang="en-US" dirty="0" err="1">
                <a:latin typeface="Times New Roman" pitchFamily="18" charset="0"/>
                <a:cs typeface="Times New Roman" pitchFamily="18" charset="0"/>
              </a:rPr>
              <a:t>Aukcije</a:t>
            </a:r>
            <a:r>
              <a:rPr lang="en-US" dirty="0">
                <a:latin typeface="Times New Roman" pitchFamily="18" charset="0"/>
                <a:cs typeface="Times New Roman" pitchFamily="18" charset="0"/>
              </a:rPr>
              <a:t>,</a:t>
            </a:r>
          </a:p>
          <a:p>
            <a:pPr marL="800100" lvl="3" indent="-342900" algn="just">
              <a:buFont typeface="Wingdings" panose="05000000000000000000" pitchFamily="2" charset="2"/>
              <a:buChar char="ü"/>
            </a:pPr>
            <a:r>
              <a:rPr lang="en-US" dirty="0" err="1" smtClean="0">
                <a:latin typeface="Times New Roman" pitchFamily="18" charset="0"/>
                <a:cs typeface="Times New Roman" pitchFamily="18" charset="0"/>
              </a:rPr>
              <a:t>Broju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postupka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javne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nabavke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broju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lota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ukoliko</a:t>
            </a:r>
            <a:r>
              <a:rPr lang="en-US" dirty="0">
                <a:latin typeface="Times New Roman" pitchFamily="18" charset="0"/>
                <a:cs typeface="Times New Roman" pitchFamily="18" charset="0"/>
              </a:rPr>
              <a:t> je </a:t>
            </a:r>
            <a:r>
              <a:rPr lang="en-US" dirty="0" err="1">
                <a:latin typeface="Times New Roman" pitchFamily="18" charset="0"/>
                <a:cs typeface="Times New Roman" pitchFamily="18" charset="0"/>
              </a:rPr>
              <a:t>postupak</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podijeljen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lotove</a:t>
            </a:r>
            <a:r>
              <a:rPr lang="en-US" dirty="0">
                <a:latin typeface="Times New Roman" pitchFamily="18" charset="0"/>
                <a:cs typeface="Times New Roman" pitchFamily="18" charset="0"/>
              </a:rPr>
              <a:t>,</a:t>
            </a:r>
          </a:p>
          <a:p>
            <a:pPr marL="800100" lvl="3" indent="-342900" algn="just">
              <a:buFont typeface="Wingdings" panose="05000000000000000000" pitchFamily="2" charset="2"/>
              <a:buChar char="ü"/>
            </a:pPr>
            <a:r>
              <a:rPr lang="en-US" dirty="0" err="1" smtClean="0">
                <a:latin typeface="Times New Roman" pitchFamily="18" charset="0"/>
                <a:cs typeface="Times New Roman" pitchFamily="18" charset="0"/>
              </a:rPr>
              <a:t>Poziciji</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na</a:t>
            </a:r>
            <a:r>
              <a:rPr lang="en-US" dirty="0">
                <a:latin typeface="Times New Roman" pitchFamily="18" charset="0"/>
                <a:cs typeface="Times New Roman" pitchFamily="18" charset="0"/>
              </a:rPr>
              <a:t> rang </a:t>
            </a:r>
            <a:r>
              <a:rPr lang="en-US" dirty="0" err="1">
                <a:latin typeface="Times New Roman" pitchFamily="18" charset="0"/>
                <a:cs typeface="Times New Roman" pitchFamily="18" charset="0"/>
              </a:rPr>
              <a:t>listi</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početnoj</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ocjeni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ponuda</a:t>
            </a:r>
            <a:r>
              <a:rPr lang="en-US" dirty="0">
                <a:latin typeface="Times New Roman" pitchFamily="18" charset="0"/>
                <a:cs typeface="Times New Roman" pitchFamily="18" charset="0"/>
              </a:rPr>
              <a:t>,</a:t>
            </a:r>
          </a:p>
          <a:p>
            <a:pPr marL="800100" lvl="3" indent="-342900" algn="just">
              <a:buFont typeface="Wingdings" panose="05000000000000000000" pitchFamily="2" charset="2"/>
              <a:buChar char="ü"/>
            </a:pPr>
            <a:r>
              <a:rPr lang="en-US" dirty="0" err="1" smtClean="0">
                <a:latin typeface="Times New Roman" pitchFamily="18" charset="0"/>
                <a:cs typeface="Times New Roman" pitchFamily="18" charset="0"/>
              </a:rPr>
              <a:t>Ukupnom</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broju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bodova</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slučaju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ekonomski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najpovoljnije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a:t>
            </a:r>
          </a:p>
          <a:p>
            <a:pPr marL="800100" lvl="3" indent="-342900" algn="just">
              <a:buFont typeface="Wingdings" panose="05000000000000000000" pitchFamily="2" charset="2"/>
              <a:buChar char="ü"/>
            </a:pPr>
            <a:r>
              <a:rPr lang="en-US" dirty="0" err="1" smtClean="0">
                <a:latin typeface="Times New Roman" pitchFamily="18" charset="0"/>
                <a:cs typeface="Times New Roman" pitchFamily="18" charset="0"/>
              </a:rPr>
              <a:t>Matematičkoj</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formuli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koja</a:t>
            </a:r>
            <a:r>
              <a:rPr lang="en-US" dirty="0">
                <a:latin typeface="Times New Roman" pitchFamily="18" charset="0"/>
                <a:cs typeface="Times New Roman" pitchFamily="18" charset="0"/>
              </a:rPr>
              <a:t> se </a:t>
            </a:r>
            <a:r>
              <a:rPr lang="en-US" dirty="0" err="1">
                <a:latin typeface="Times New Roman" pitchFamily="18" charset="0"/>
                <a:cs typeface="Times New Roman" pitchFamily="18" charset="0"/>
              </a:rPr>
              <a:t>koristi</a:t>
            </a:r>
            <a:r>
              <a:rPr lang="en-US" dirty="0">
                <a:latin typeface="Times New Roman" pitchFamily="18" charset="0"/>
                <a:cs typeface="Times New Roman" pitchFamily="18" charset="0"/>
              </a:rPr>
              <a:t> u e-</a:t>
            </a:r>
            <a:r>
              <a:rPr lang="en-US" dirty="0" err="1">
                <a:latin typeface="Times New Roman" pitchFamily="18" charset="0"/>
                <a:cs typeface="Times New Roman" pitchFamily="18" charset="0"/>
              </a:rPr>
              <a:t>Aukciji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kako</a:t>
            </a:r>
            <a:r>
              <a:rPr lang="en-US" dirty="0">
                <a:latin typeface="Times New Roman" pitchFamily="18" charset="0"/>
                <a:cs typeface="Times New Roman" pitchFamily="18" charset="0"/>
              </a:rPr>
              <a:t> bi se </a:t>
            </a:r>
            <a:r>
              <a:rPr lang="en-US" dirty="0" err="1">
                <a:latin typeface="Times New Roman" pitchFamily="18" charset="0"/>
                <a:cs typeface="Times New Roman" pitchFamily="18" charset="0"/>
              </a:rPr>
              <a:t>odredile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automatske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promjene</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rangiranju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osnovu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ponuđenih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novih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vrijednosti</a:t>
            </a:r>
            <a:r>
              <a:rPr lang="en-US" dirty="0">
                <a:latin typeface="Times New Roman" pitchFamily="18" charset="0"/>
                <a:cs typeface="Times New Roman" pitchFamily="18" charset="0"/>
              </a:rPr>
              <a:t> u </a:t>
            </a:r>
            <a:r>
              <a:rPr lang="en-US" dirty="0" err="1">
                <a:latin typeface="Times New Roman" pitchFamily="18" charset="0"/>
                <a:cs typeface="Times New Roman" pitchFamily="18" charset="0"/>
              </a:rPr>
              <a:t>slučaju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ekonomski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najpovoljnije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ponude</a:t>
            </a:r>
            <a:r>
              <a:rPr lang="en-US" dirty="0">
                <a:latin typeface="Times New Roman" pitchFamily="18" charset="0"/>
                <a:cs typeface="Times New Roman" pitchFamily="18" charset="0"/>
              </a:rPr>
              <a:t>.</a:t>
            </a:r>
          </a:p>
          <a:p>
            <a:pPr marL="0" lvl="2" indent="0" algn="just">
              <a:buNone/>
            </a:pPr>
            <a:endParaRPr lang="en-US" dirty="0">
              <a:latin typeface="Times New Roman" pitchFamily="18" charset="0"/>
              <a:cs typeface="Times New Roman" pitchFamily="18" charset="0"/>
            </a:endParaRPr>
          </a:p>
          <a:p>
            <a:pPr marL="342900" lvl="2" indent="-342900" algn="just">
              <a:buFont typeface="Wingdings"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6</a:t>
            </a:fld>
            <a:endParaRPr lang="en-US" dirty="0"/>
          </a:p>
        </p:txBody>
      </p:sp>
    </p:spTree>
    <p:extLst>
      <p:ext uri="{BB962C8B-B14F-4D97-AF65-F5344CB8AC3E}">
        <p14:creationId xmlns:p14="http://schemas.microsoft.com/office/powerpoint/2010/main" val="2306882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84784"/>
            <a:ext cx="8712968" cy="792087"/>
          </a:xfrm>
        </p:spPr>
        <p:txBody>
          <a:bodyPr>
            <a:normAutofit fontScale="90000"/>
          </a:bodyPr>
          <a:lstStyle/>
          <a:p>
            <a:pPr algn="ctr"/>
            <a:r>
              <a:rPr lang="bs-Latn-BA" sz="3200" b="1" dirty="0" smtClean="0">
                <a:latin typeface="Times New Roman" pitchFamily="18" charset="0"/>
                <a:cs typeface="Times New Roman" pitchFamily="18" charset="0"/>
              </a:rPr>
              <a:t>TRAJANJE, TOK I ZAVRŠETAK E-AUKCIJE</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2276872"/>
            <a:ext cx="8784976" cy="4079478"/>
          </a:xfrm>
        </p:spPr>
        <p:txBody>
          <a:bodyPr>
            <a:normAutofit/>
          </a:bodyPr>
          <a:lstStyle/>
          <a:p>
            <a:pPr marL="342900" lvl="2" indent="-342900" algn="just">
              <a:buFont typeface="Wingdings" panose="05000000000000000000" pitchFamily="2" charset="2"/>
              <a:buChar char="Ø"/>
            </a:pPr>
            <a:r>
              <a:rPr lang="bs-Latn-BA" sz="2500" dirty="0" smtClean="0">
                <a:solidFill>
                  <a:srgbClr val="000000"/>
                </a:solidFill>
                <a:latin typeface="Times New Roman"/>
              </a:rPr>
              <a:t>Prilikom </a:t>
            </a:r>
            <a:r>
              <a:rPr lang="bs-Latn-BA" sz="2500" dirty="0">
                <a:solidFill>
                  <a:srgbClr val="000000"/>
                </a:solidFill>
                <a:latin typeface="Times New Roman"/>
              </a:rPr>
              <a:t>zakazivanja e-Aukcije predviđeno minimalno trajanje je od </a:t>
            </a:r>
            <a:r>
              <a:rPr lang="bs-Latn-BA" sz="2500" dirty="0" smtClean="0">
                <a:solidFill>
                  <a:srgbClr val="000000"/>
                </a:solidFill>
                <a:latin typeface="Times New Roman"/>
              </a:rPr>
              <a:t>10 </a:t>
            </a:r>
            <a:r>
              <a:rPr lang="bs-Latn-BA" sz="2500" dirty="0">
                <a:solidFill>
                  <a:srgbClr val="000000"/>
                </a:solidFill>
                <a:latin typeface="Times New Roman"/>
              </a:rPr>
              <a:t>do 30 minuta. Istekom predviđenog trajanja e-Aukcija se završava</a:t>
            </a:r>
            <a:r>
              <a:rPr lang="bs-Latn-BA" sz="2500" dirty="0" smtClean="0">
                <a:solidFill>
                  <a:srgbClr val="000000"/>
                </a:solidFill>
                <a:latin typeface="Times New Roman"/>
              </a:rPr>
              <a:t>.</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E-Aukcija </a:t>
            </a:r>
            <a:r>
              <a:rPr lang="bs-Latn-BA" sz="2500" dirty="0">
                <a:solidFill>
                  <a:srgbClr val="000000"/>
                </a:solidFill>
                <a:latin typeface="Times New Roman"/>
              </a:rPr>
              <a:t>se automatski produžava za dvije minute, ako se podnese nova cijena ili vrijednost u posljednje dvije minute njenog trajanja. Ako u posljednje dvije minute trajanja ne bude podnesena nova cijena ili vrijednost, e-Aukcija se završava istekom te dvije minute.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7</a:t>
            </a:fld>
            <a:endParaRPr lang="en-US" dirty="0"/>
          </a:p>
        </p:txBody>
      </p:sp>
    </p:spTree>
    <p:extLst>
      <p:ext uri="{BB962C8B-B14F-4D97-AF65-F5344CB8AC3E}">
        <p14:creationId xmlns:p14="http://schemas.microsoft.com/office/powerpoint/2010/main" val="19711026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12776"/>
            <a:ext cx="8712968" cy="576063"/>
          </a:xfrm>
        </p:spPr>
        <p:txBody>
          <a:bodyPr>
            <a:normAutofit fontScale="90000"/>
          </a:bodyPr>
          <a:lstStyle/>
          <a:p>
            <a:pPr algn="ctr"/>
            <a:r>
              <a:rPr lang="bs-Latn-BA" sz="3200" b="1" dirty="0" smtClean="0">
                <a:latin typeface="Times New Roman" pitchFamily="18" charset="0"/>
                <a:cs typeface="Times New Roman" pitchFamily="18" charset="0"/>
              </a:rPr>
              <a:t>TRAJANJE, TOK I ZAVRŠETAK E-AUKCIJE</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1988840"/>
            <a:ext cx="8784976" cy="4367510"/>
          </a:xfrm>
        </p:spPr>
        <p:txBody>
          <a:bodyPr>
            <a:normAutofit fontScale="92500" lnSpcReduction="20000"/>
          </a:bodyPr>
          <a:lstStyle/>
          <a:p>
            <a:pPr marL="342900" lvl="2" indent="-342900" algn="just">
              <a:buFont typeface="Wingdings" panose="05000000000000000000" pitchFamily="2" charset="2"/>
              <a:buChar char="Ø"/>
            </a:pPr>
            <a:r>
              <a:rPr lang="bs-Latn-BA" sz="2500" dirty="0" smtClean="0">
                <a:solidFill>
                  <a:srgbClr val="000000"/>
                </a:solidFill>
                <a:latin typeface="Times New Roman"/>
              </a:rPr>
              <a:t>U </a:t>
            </a:r>
            <a:r>
              <a:rPr lang="bs-Latn-BA" sz="2500" dirty="0">
                <a:solidFill>
                  <a:srgbClr val="000000"/>
                </a:solidFill>
                <a:latin typeface="Times New Roman"/>
              </a:rPr>
              <a:t>toku trajanja e-Aukcije učesnicima su u svakom momentu vidljivi slijedeći podaci:</a:t>
            </a:r>
          </a:p>
          <a:p>
            <a:pPr marL="342900" lvl="2" indent="-342900" algn="just">
              <a:buFont typeface="Wingdings" panose="05000000000000000000" pitchFamily="2" charset="2"/>
              <a:buChar char="Ø"/>
            </a:pPr>
            <a:endParaRPr lang="bs-Latn-BA" sz="1000" dirty="0">
              <a:solidFill>
                <a:srgbClr val="000000"/>
              </a:solidFill>
              <a:latin typeface="Times New Roman"/>
            </a:endParaRPr>
          </a:p>
          <a:p>
            <a:pPr marL="800100" lvl="3" indent="-342900" algn="just">
              <a:buFont typeface="Wingdings" panose="05000000000000000000" pitchFamily="2" charset="2"/>
              <a:buChar char="ü"/>
            </a:pPr>
            <a:r>
              <a:rPr lang="bs-Latn-BA" sz="2100" dirty="0" smtClean="0">
                <a:solidFill>
                  <a:srgbClr val="000000"/>
                </a:solidFill>
                <a:latin typeface="Times New Roman"/>
              </a:rPr>
              <a:t>Trenutna </a:t>
            </a:r>
            <a:r>
              <a:rPr lang="bs-Latn-BA" sz="2100" dirty="0">
                <a:solidFill>
                  <a:srgbClr val="000000"/>
                </a:solidFill>
                <a:latin typeface="Times New Roman"/>
              </a:rPr>
              <a:t>rang lista, bez otkrivanja identiteta ponuđača koji su učesnici e-Aukcije,</a:t>
            </a:r>
          </a:p>
          <a:p>
            <a:pPr marL="800100" lvl="3" indent="-342900" algn="just">
              <a:buFont typeface="Wingdings" panose="05000000000000000000" pitchFamily="2" charset="2"/>
              <a:buChar char="ü"/>
            </a:pPr>
            <a:r>
              <a:rPr lang="bs-Latn-BA" sz="2100" dirty="0" smtClean="0">
                <a:solidFill>
                  <a:srgbClr val="000000"/>
                </a:solidFill>
                <a:latin typeface="Times New Roman"/>
              </a:rPr>
              <a:t>Cijene </a:t>
            </a:r>
            <a:r>
              <a:rPr lang="bs-Latn-BA" sz="2100" dirty="0">
                <a:solidFill>
                  <a:srgbClr val="000000"/>
                </a:solidFill>
                <a:latin typeface="Times New Roman"/>
              </a:rPr>
              <a:t>svih ponuda, u slučaju kriterija najniža cijena,</a:t>
            </a:r>
          </a:p>
          <a:p>
            <a:pPr marL="800100" lvl="3" indent="-342900" algn="just">
              <a:buFont typeface="Wingdings" panose="05000000000000000000" pitchFamily="2" charset="2"/>
              <a:buChar char="ü"/>
            </a:pPr>
            <a:r>
              <a:rPr lang="bs-Latn-BA" sz="2100" dirty="0" smtClean="0">
                <a:solidFill>
                  <a:srgbClr val="000000"/>
                </a:solidFill>
                <a:latin typeface="Times New Roman"/>
              </a:rPr>
              <a:t>Ukupan </a:t>
            </a:r>
            <a:r>
              <a:rPr lang="bs-Latn-BA" sz="2100" dirty="0">
                <a:solidFill>
                  <a:srgbClr val="000000"/>
                </a:solidFill>
                <a:latin typeface="Times New Roman"/>
              </a:rPr>
              <a:t>broj bodova svih ponuda u slučaju kriterija ekonomski najpovoljnija ponuda,</a:t>
            </a:r>
          </a:p>
          <a:p>
            <a:pPr marL="800100" lvl="3" indent="-342900" algn="just">
              <a:buFont typeface="Wingdings" panose="05000000000000000000" pitchFamily="2" charset="2"/>
              <a:buChar char="ü"/>
            </a:pPr>
            <a:r>
              <a:rPr lang="bs-Latn-BA" sz="2100" dirty="0" smtClean="0">
                <a:solidFill>
                  <a:srgbClr val="000000"/>
                </a:solidFill>
                <a:latin typeface="Times New Roman"/>
              </a:rPr>
              <a:t>Vrijeme </a:t>
            </a:r>
            <a:r>
              <a:rPr lang="bs-Latn-BA" sz="2100" dirty="0">
                <a:solidFill>
                  <a:srgbClr val="000000"/>
                </a:solidFill>
                <a:latin typeface="Times New Roman"/>
              </a:rPr>
              <a:t>koje je ostalo do završetka e-Aukcije,</a:t>
            </a:r>
          </a:p>
          <a:p>
            <a:pPr marL="800100" lvl="3" indent="-342900" algn="just">
              <a:buFont typeface="Wingdings" panose="05000000000000000000" pitchFamily="2" charset="2"/>
              <a:buChar char="ü"/>
            </a:pPr>
            <a:r>
              <a:rPr lang="bs-Latn-BA" sz="2100" dirty="0" smtClean="0">
                <a:solidFill>
                  <a:srgbClr val="000000"/>
                </a:solidFill>
                <a:latin typeface="Times New Roman"/>
              </a:rPr>
              <a:t>Raspon </a:t>
            </a:r>
            <a:r>
              <a:rPr lang="bs-Latn-BA" sz="2100" dirty="0">
                <a:solidFill>
                  <a:srgbClr val="000000"/>
                </a:solidFill>
                <a:latin typeface="Times New Roman"/>
              </a:rPr>
              <a:t>u kojem je moguće snižavati cijenu, u skladu sa članom 10. stav (1) ovog pravilnika</a:t>
            </a:r>
            <a:r>
              <a:rPr lang="bs-Latn-BA" sz="2100" dirty="0" smtClean="0">
                <a:solidFill>
                  <a:srgbClr val="000000"/>
                </a:solidFill>
                <a:latin typeface="Times New Roman"/>
              </a:rPr>
              <a:t>.</a:t>
            </a:r>
          </a:p>
          <a:p>
            <a:pPr marL="800100" lvl="3" indent="-342900" algn="just">
              <a:buFont typeface="Wingdings" panose="05000000000000000000" pitchFamily="2" charset="2"/>
              <a:buChar char="ü"/>
            </a:pPr>
            <a:endParaRPr lang="bs-Latn-BA" sz="11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Sistem </a:t>
            </a:r>
            <a:r>
              <a:rPr lang="bs-Latn-BA" sz="2500" dirty="0">
                <a:solidFill>
                  <a:srgbClr val="000000"/>
                </a:solidFill>
                <a:latin typeface="Times New Roman"/>
              </a:rPr>
              <a:t>e-Nabavke šalje sistemsku notifikaciju o završenoj e-Aukciji ugovornom organu i ponuđačima.</a:t>
            </a:r>
          </a:p>
          <a:p>
            <a:pPr marL="342900" lvl="2" indent="-342900" algn="just">
              <a:buFont typeface="Wingdings" panose="05000000000000000000" pitchFamily="2" charset="2"/>
              <a:buChar char="Ø"/>
            </a:pPr>
            <a:endParaRPr lang="bs-Latn-BA" sz="11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Ugovorni </a:t>
            </a:r>
            <a:r>
              <a:rPr lang="bs-Latn-BA" sz="2500" dirty="0">
                <a:solidFill>
                  <a:srgbClr val="000000"/>
                </a:solidFill>
                <a:latin typeface="Times New Roman"/>
              </a:rPr>
              <a:t>organ po završetku e-Aukcije donosi odluku o izboru ili poništenju postupka javne nabavke.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8</a:t>
            </a:fld>
            <a:endParaRPr lang="en-US" dirty="0"/>
          </a:p>
        </p:txBody>
      </p:sp>
    </p:spTree>
    <p:extLst>
      <p:ext uri="{BB962C8B-B14F-4D97-AF65-F5344CB8AC3E}">
        <p14:creationId xmlns:p14="http://schemas.microsoft.com/office/powerpoint/2010/main" val="11999270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772816"/>
            <a:ext cx="8712968" cy="288032"/>
          </a:xfrm>
        </p:spPr>
        <p:txBody>
          <a:bodyPr>
            <a:normAutofit fontScale="90000"/>
          </a:bodyPr>
          <a:lstStyle/>
          <a:p>
            <a:pPr algn="ctr"/>
            <a:r>
              <a:rPr lang="bs-Latn-BA" sz="3200" b="1" dirty="0" smtClean="0">
                <a:latin typeface="Times New Roman" pitchFamily="18" charset="0"/>
                <a:cs typeface="Times New Roman" pitchFamily="18" charset="0"/>
              </a:rPr>
              <a:t>ROK ZA IZMJENU I OTKAZIVANJE E-AUKCIJE</a:t>
            </a:r>
            <a:br>
              <a:rPr lang="bs-Latn-BA" sz="3200" b="1" dirty="0" smtClean="0">
                <a:latin typeface="Times New Roman" pitchFamily="18" charset="0"/>
                <a:cs typeface="Times New Roman" pitchFamily="18" charset="0"/>
              </a:rPr>
            </a:br>
            <a:endParaRPr lang="bs-Latn-BA" sz="3200" dirty="0">
              <a:latin typeface="Times New Roman" pitchFamily="18" charset="0"/>
              <a:cs typeface="Times New Roman" pitchFamily="18" charset="0"/>
            </a:endParaRPr>
          </a:p>
        </p:txBody>
      </p:sp>
      <p:sp>
        <p:nvSpPr>
          <p:cNvPr id="3" name="Content Placeholder 2"/>
          <p:cNvSpPr>
            <a:spLocks noGrp="1"/>
          </p:cNvSpPr>
          <p:nvPr>
            <p:ph idx="1"/>
          </p:nvPr>
        </p:nvSpPr>
        <p:spPr>
          <a:xfrm>
            <a:off x="179512" y="2276872"/>
            <a:ext cx="8784976" cy="4079477"/>
          </a:xfrm>
        </p:spPr>
        <p:txBody>
          <a:bodyPr>
            <a:normAutofit fontScale="92500" lnSpcReduction="20000"/>
          </a:bodyPr>
          <a:lstStyle/>
          <a:p>
            <a:pPr marL="342900" lvl="2" indent="-342900" algn="just">
              <a:buFont typeface="Wingdings" panose="05000000000000000000" pitchFamily="2" charset="2"/>
              <a:buChar char="Ø"/>
            </a:pPr>
            <a:r>
              <a:rPr lang="bs-Latn-BA" sz="2500" dirty="0" smtClean="0">
                <a:solidFill>
                  <a:srgbClr val="000000"/>
                </a:solidFill>
                <a:latin typeface="Times New Roman"/>
              </a:rPr>
              <a:t>Izmjene </a:t>
            </a:r>
            <a:r>
              <a:rPr lang="bs-Latn-BA" sz="2500" dirty="0">
                <a:solidFill>
                  <a:srgbClr val="000000"/>
                </a:solidFill>
                <a:latin typeface="Times New Roman"/>
              </a:rPr>
              <a:t>vremena početka i dužine trajanja e-Aukcije ugovorni organ može vršiti kroz sistem e-Nabavke do momenta njenog početka. Od momenta izmjene do novog početka e-Aukcije mora proći minimalno 48 sati.</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Otkazivanje </a:t>
            </a:r>
            <a:r>
              <a:rPr lang="bs-Latn-BA" sz="2500" dirty="0">
                <a:solidFill>
                  <a:srgbClr val="000000"/>
                </a:solidFill>
                <a:latin typeface="Times New Roman"/>
              </a:rPr>
              <a:t>e-Aukcije se može vršiti kroz sistem e-Nabavke do momenta njenog početka.</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U </a:t>
            </a:r>
            <a:r>
              <a:rPr lang="bs-Latn-BA" sz="2500" dirty="0">
                <a:solidFill>
                  <a:srgbClr val="000000"/>
                </a:solidFill>
                <a:latin typeface="Times New Roman"/>
              </a:rPr>
              <a:t>slučaju iz stava (2) ovog člana, ugovorni organ je dužan unijeti razlog otkazivanja e-Aukcije.</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marL="342900" lvl="2" indent="-342900" algn="just">
              <a:buFont typeface="Wingdings" panose="05000000000000000000" pitchFamily="2" charset="2"/>
              <a:buChar char="Ø"/>
            </a:pPr>
            <a:r>
              <a:rPr lang="bs-Latn-BA" sz="2500" dirty="0" smtClean="0">
                <a:solidFill>
                  <a:srgbClr val="000000"/>
                </a:solidFill>
                <a:latin typeface="Times New Roman"/>
              </a:rPr>
              <a:t>AJN može </a:t>
            </a:r>
            <a:r>
              <a:rPr lang="bs-Latn-BA" sz="2500" dirty="0">
                <a:solidFill>
                  <a:srgbClr val="000000"/>
                </a:solidFill>
                <a:latin typeface="Times New Roman"/>
              </a:rPr>
              <a:t>otkazati i/ili onemogućiti zakazivanje novih e-Aukcija u slučaju problema koji se dese isključivo u okruženju za koje je ona odgovorna.</a:t>
            </a:r>
          </a:p>
          <a:p>
            <a:pPr marL="342900" lvl="2" indent="-342900" algn="just">
              <a:buFont typeface="Wingdings" panose="05000000000000000000" pitchFamily="2" charset="2"/>
              <a:buChar char="Ø"/>
            </a:pPr>
            <a:endParaRPr lang="bs-Latn-BA" sz="2500" dirty="0">
              <a:solidFill>
                <a:srgbClr val="000000"/>
              </a:solidFill>
              <a:latin typeface="Times New Roman"/>
            </a:endParaRPr>
          </a:p>
          <a:p>
            <a:pPr algn="just">
              <a:buFont typeface="Wingdings" pitchFamily="2" charset="2"/>
              <a:buChar char="Ø"/>
            </a:pPr>
            <a:endParaRPr lang="bs-Latn-BA" sz="2400" dirty="0"/>
          </a:p>
          <a:p>
            <a:endParaRPr lang="bs-Latn-BA"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EE963A5-A76A-496F-BBA2-ABE69D2D945A}" type="slidenum">
              <a:rPr lang="en-US" smtClean="0"/>
              <a:pPr/>
              <a:t>9</a:t>
            </a:fld>
            <a:endParaRPr lang="en-US" dirty="0"/>
          </a:p>
        </p:txBody>
      </p:sp>
    </p:spTree>
    <p:extLst>
      <p:ext uri="{BB962C8B-B14F-4D97-AF65-F5344CB8AC3E}">
        <p14:creationId xmlns:p14="http://schemas.microsoft.com/office/powerpoint/2010/main" val="1106121234"/>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plate BA-5">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plate BA-5">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1_PRIPREMA_TD</Template>
  <TotalTime>1659</TotalTime>
  <Words>1407</Words>
  <Application>Microsoft Office PowerPoint</Application>
  <PresentationFormat>On-screen Show (4:3)</PresentationFormat>
  <Paragraphs>144</Paragraphs>
  <Slides>15</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15</vt:i4>
      </vt:variant>
    </vt:vector>
  </HeadingPairs>
  <TitlesOfParts>
    <vt:vector size="24" baseType="lpstr">
      <vt:lpstr>Arial</vt:lpstr>
      <vt:lpstr>Arial Narrow</vt:lpstr>
      <vt:lpstr>Calibri</vt:lpstr>
      <vt:lpstr>Calibri Light</vt:lpstr>
      <vt:lpstr>Tahoma</vt:lpstr>
      <vt:lpstr>Times New Roman</vt:lpstr>
      <vt:lpstr>Wingdings</vt:lpstr>
      <vt:lpstr>template BA-5</vt:lpstr>
      <vt:lpstr>1_template BA-5</vt:lpstr>
      <vt:lpstr>PowerPoint Presentation</vt:lpstr>
      <vt:lpstr>DEFINICIJE</vt:lpstr>
      <vt:lpstr>KORIŠTENJE E-AUKCIJE</vt:lpstr>
      <vt:lpstr>UNOS I OCJENA PRIHVATLJIVIH PONUDA</vt:lpstr>
      <vt:lpstr>ZAKAZIVANJE I POČETAK E-AUKCIJE </vt:lpstr>
      <vt:lpstr>ZAKAZIVANJE I POČETAK E-AUKCIJE </vt:lpstr>
      <vt:lpstr>TRAJANJE, TOK I ZAVRŠETAK E-AUKCIJE </vt:lpstr>
      <vt:lpstr>TRAJANJE, TOK I ZAVRŠETAK E-AUKCIJE </vt:lpstr>
      <vt:lpstr>ROK ZA IZMJENU I OTKAZIVANJE E-AUKCIJE </vt:lpstr>
      <vt:lpstr>PONIŠTENJE I PONOVNO ZAKAZIVANJE E-AUKCIJE </vt:lpstr>
      <vt:lpstr>PONIŠTENJE I PONOVNO ZAKAZIVANJE E-AUKCIJE </vt:lpstr>
      <vt:lpstr>SNIŽENJE CIJENA </vt:lpstr>
      <vt:lpstr>OBAVEZNOST PRIMJENE I PRELAZNE ODREDBE </vt:lpstr>
      <vt:lpstr>STUPANJE NA SNAGU I PRESTANAK VAŽENJA </vt:lpstr>
      <vt:lpst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Public Procurement Agency of Bosnia and Herzegovina</dc:title>
  <dc:creator>Dario</dc:creator>
  <cp:lastModifiedBy>Admir Cebic</cp:lastModifiedBy>
  <cp:revision>250</cp:revision>
  <dcterms:created xsi:type="dcterms:W3CDTF">2012-04-04T18:34:00Z</dcterms:created>
  <dcterms:modified xsi:type="dcterms:W3CDTF">2024-04-19T22:20:22Z</dcterms:modified>
</cp:coreProperties>
</file>