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0" r:id="rId5"/>
    <p:sldId id="291" r:id="rId6"/>
    <p:sldId id="292" r:id="rId7"/>
    <p:sldId id="260" r:id="rId8"/>
    <p:sldId id="289" r:id="rId9"/>
    <p:sldId id="293" r:id="rId10"/>
    <p:sldId id="276" r:id="rId11"/>
    <p:sldId id="277" r:id="rId12"/>
    <p:sldId id="274" r:id="rId13"/>
    <p:sldId id="275" r:id="rId14"/>
    <p:sldId id="288" r:id="rId15"/>
    <p:sldId id="261" r:id="rId16"/>
    <p:sldId id="262" r:id="rId17"/>
    <p:sldId id="263" r:id="rId18"/>
    <p:sldId id="264" r:id="rId19"/>
    <p:sldId id="265" r:id="rId20"/>
    <p:sldId id="266" r:id="rId21"/>
    <p:sldId id="257" r:id="rId22"/>
    <p:sldId id="267" r:id="rId23"/>
    <p:sldId id="268" r:id="rId24"/>
    <p:sldId id="269" r:id="rId25"/>
    <p:sldId id="270" r:id="rId26"/>
    <p:sldId id="271" r:id="rId27"/>
    <p:sldId id="278" r:id="rId28"/>
    <p:sldId id="279" r:id="rId29"/>
    <p:sldId id="280" r:id="rId30"/>
    <p:sldId id="282" r:id="rId31"/>
    <p:sldId id="283" r:id="rId32"/>
    <p:sldId id="284" r:id="rId33"/>
    <p:sldId id="285" r:id="rId34"/>
    <p:sldId id="281" r:id="rId35"/>
    <p:sldId id="286"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2/24/2025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bs-Latn-BA" sz="4000" b="1" dirty="0">
                <a:effectLst>
                  <a:outerShdw blurRad="38100" dist="38100" dir="2700000" algn="tl">
                    <a:srgbClr val="000000">
                      <a:alpha val="43137"/>
                    </a:srgbClr>
                  </a:outerShdw>
                </a:effectLst>
              </a:rPr>
              <a:t>Radni odnosi u Federaciji BiH</a:t>
            </a:r>
            <a:endParaRPr lang="en-US" sz="40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143000" y="3602038"/>
            <a:ext cx="6858000" cy="2684462"/>
          </a:xfrm>
        </p:spPr>
        <p:txBody>
          <a:bodyPr>
            <a:normAutofit fontScale="77500" lnSpcReduction="20000"/>
          </a:bodyPr>
          <a:lstStyle/>
          <a:p>
            <a:pPr algn="l"/>
            <a:endParaRPr lang="bs-Latn-BA" dirty="0"/>
          </a:p>
          <a:p>
            <a:pPr algn="l"/>
            <a:endParaRPr lang="bs-Latn-BA" dirty="0"/>
          </a:p>
          <a:p>
            <a:pPr algn="l"/>
            <a:endParaRPr lang="bs-Latn-BA" dirty="0"/>
          </a:p>
          <a:p>
            <a:pPr algn="l"/>
            <a:endParaRPr lang="bs-Latn-BA" dirty="0"/>
          </a:p>
          <a:p>
            <a:pPr algn="l"/>
            <a:endParaRPr lang="bs-Latn-BA" dirty="0"/>
          </a:p>
          <a:p>
            <a:pPr algn="l"/>
            <a:r>
              <a:rPr lang="bs-Latn-BA" b="1" dirty="0"/>
              <a:t>Mr.sc. Ernis Imamović</a:t>
            </a:r>
          </a:p>
          <a:p>
            <a:pPr algn="l"/>
            <a:endParaRPr lang="bs-Latn-BA" b="1" dirty="0"/>
          </a:p>
          <a:p>
            <a:r>
              <a:rPr lang="bs-Latn-BA" b="1" dirty="0"/>
              <a:t>februar 2025. godine</a:t>
            </a:r>
          </a:p>
          <a:p>
            <a:pPr algn="l"/>
            <a:endParaRPr lang="bs-Latn-BA" dirty="0"/>
          </a:p>
          <a:p>
            <a:pPr algn="l"/>
            <a:endParaRPr lang="bs-Latn-BA" dirty="0"/>
          </a:p>
        </p:txBody>
      </p:sp>
    </p:spTree>
    <p:extLst>
      <p:ext uri="{BB962C8B-B14F-4D97-AF65-F5344CB8AC3E}">
        <p14:creationId xmlns:p14="http://schemas.microsoft.com/office/powerpoint/2010/main" val="287605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400" b="1" dirty="0"/>
              <a:t/>
            </a:r>
            <a:br>
              <a:rPr lang="bs-Latn-BA" sz="2400" b="1" dirty="0"/>
            </a:br>
            <a:r>
              <a:rPr lang="bs-Latn-BA" sz="2400" b="1" dirty="0"/>
              <a:t/>
            </a:r>
            <a:br>
              <a:rPr lang="bs-Latn-BA" sz="2400" b="1" dirty="0"/>
            </a:br>
            <a:r>
              <a:rPr lang="bs-Latn-BA" sz="2250" b="1" dirty="0">
                <a:latin typeface="Arial" panose="020B0604020202020204" pitchFamily="34" charset="0"/>
                <a:cs typeface="Arial" panose="020B0604020202020204" pitchFamily="34" charset="0"/>
              </a:rPr>
              <a:t>Opći uvjeti za zasnivanje radnog odnosa</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825624"/>
            <a:ext cx="7886700" cy="4646613"/>
          </a:xfrm>
        </p:spPr>
        <p:txBody>
          <a:bodyPr>
            <a:noAutofit/>
          </a:bodyPr>
          <a:lstStyle/>
          <a:p>
            <a:pPr algn="just"/>
            <a:r>
              <a:rPr lang="en-US" sz="1800" dirty="0" err="1">
                <a:latin typeface="Arial" panose="020B0604020202020204" pitchFamily="34" charset="0"/>
                <a:cs typeface="Arial" panose="020B0604020202020204" pitchFamily="34" charset="0"/>
              </a:rPr>
              <a:t>Zakonom</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propisani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opći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uvjeti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zasnivanje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a:t>
            </a:r>
            <a:r>
              <a:rPr lang="bs-Latn-BA" sz="1800" dirty="0">
                <a:latin typeface="Arial" panose="020B0604020202020204" pitchFamily="34" charset="0"/>
                <a:cs typeface="Arial" panose="020B0604020202020204" pitchFamily="34" charset="0"/>
              </a:rPr>
              <a:t>.</a:t>
            </a:r>
          </a:p>
          <a:p>
            <a:pPr algn="just"/>
            <a:r>
              <a:rPr lang="hr-HR" sz="1800" dirty="0">
                <a:latin typeface="Arial" panose="020B0604020202020204" pitchFamily="34" charset="0"/>
                <a:cs typeface="Arial" panose="020B0604020202020204" pitchFamily="34" charset="0"/>
              </a:rPr>
              <a:t>Sa licem mlađim od 15 godina života ne može se zaključiti ugovor o radu, niti se ono može zaposliti na bilo koju vrstu poslova.</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Lice između 15 i 18 godina života može zaključiti ugovor o radu, odnosno zaposliti se uz saglasnost zakonskog zastupnika i pod uvjetom da od ovlaštenog ljekara ili nadležne zdravstene ustanove pribavi ljekarsko uvjerenje kojim dokazuje da ima opću zdravstvenu sposobnost za rad.</a:t>
            </a:r>
            <a:endParaRPr lang="en-US" sz="1800" dirty="0">
              <a:latin typeface="Arial" panose="020B0604020202020204" pitchFamily="34" charset="0"/>
              <a:cs typeface="Arial" panose="020B0604020202020204" pitchFamily="34" charset="0"/>
            </a:endParaRPr>
          </a:p>
          <a:p>
            <a:pPr algn="just"/>
            <a:r>
              <a:rPr lang="en-US" sz="1800" dirty="0" err="1">
                <a:latin typeface="Arial" panose="020B0604020202020204" pitchFamily="34" charset="0"/>
                <a:cs typeface="Arial" panose="020B0604020202020204" pitchFamily="34" charset="0"/>
              </a:rPr>
              <a:t>Posebni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uvjeti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zasnivanje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kao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što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potrebne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stručne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kvalifikacije</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vidu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stručne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spreme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iskustvo</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sl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utvrđuju</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pravilnikom</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skladu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odredbom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člana</a:t>
            </a:r>
            <a:r>
              <a:rPr lang="en-US" sz="1800" dirty="0">
                <a:latin typeface="Arial" panose="020B0604020202020204" pitchFamily="34" charset="0"/>
                <a:cs typeface="Arial" panose="020B0604020202020204" pitchFamily="34" charset="0"/>
              </a:rPr>
              <a:t> 118.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endParaRPr lang="bs-Latn-BA" sz="1800" dirty="0">
              <a:latin typeface="Arial" panose="020B0604020202020204" pitchFamily="34" charset="0"/>
              <a:cs typeface="Arial" panose="020B0604020202020204" pitchFamily="34" charset="0"/>
            </a:endParaRPr>
          </a:p>
          <a:p>
            <a:pPr algn="just"/>
            <a:r>
              <a:rPr lang="en-US" sz="1800" dirty="0" err="1">
                <a:latin typeface="Arial" panose="020B0604020202020204" pitchFamily="34" charset="0"/>
                <a:cs typeface="Arial" panose="020B0604020202020204" pitchFamily="34" charset="0"/>
              </a:rPr>
              <a:t>Dakle</a:t>
            </a:r>
            <a:r>
              <a:rPr lang="en-US" sz="1800" dirty="0">
                <a:latin typeface="Arial" panose="020B0604020202020204" pitchFamily="34" charset="0"/>
                <a:cs typeface="Arial" panose="020B0604020202020204" pitchFamily="34" charset="0"/>
              </a:rPr>
              <a:t>, da bi </a:t>
            </a:r>
            <a:r>
              <a:rPr lang="en-US" sz="1800" dirty="0" err="1">
                <a:latin typeface="Arial" panose="020B0604020202020204" pitchFamily="34" charset="0"/>
                <a:cs typeface="Arial" panose="020B0604020202020204" pitchFamily="34" charset="0"/>
              </a:rPr>
              <a:t>određeno</a:t>
            </a:r>
            <a:r>
              <a:rPr lang="en-US" sz="1800" dirty="0">
                <a:latin typeface="Arial" panose="020B0604020202020204" pitchFamily="34" charset="0"/>
                <a:cs typeface="Arial" panose="020B0604020202020204" pitchFamily="34" charset="0"/>
              </a:rPr>
              <a:t> lice </a:t>
            </a:r>
            <a:r>
              <a:rPr lang="en-US" sz="1800" dirty="0" err="1">
                <a:latin typeface="Arial" panose="020B0604020202020204" pitchFamily="34" charset="0"/>
                <a:cs typeface="Arial" panose="020B0604020202020204" pitchFamily="34" charset="0"/>
              </a:rPr>
              <a:t>zaključilo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osnovu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istog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zasnovalo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potrebno</a:t>
            </a:r>
            <a:r>
              <a:rPr lang="en-US" sz="1800" dirty="0">
                <a:latin typeface="Arial" panose="020B0604020202020204" pitchFamily="34" charset="0"/>
                <a:cs typeface="Arial" panose="020B0604020202020204" pitchFamily="34" charset="0"/>
              </a:rPr>
              <a:t> je da </a:t>
            </a:r>
            <a:r>
              <a:rPr lang="en-US" sz="1800" dirty="0" err="1">
                <a:latin typeface="Arial" panose="020B0604020202020204" pitchFamily="34" charset="0"/>
                <a:cs typeface="Arial" panose="020B0604020202020204" pitchFamily="34" charset="0"/>
              </a:rPr>
              <a:t>ispunjava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opće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uvjete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iz</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kao</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posebne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uvjete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iz</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pravilnika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drugog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unutrašnjeg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akta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tj</a:t>
            </a:r>
            <a:r>
              <a:rPr lang="en-US" sz="1800" dirty="0">
                <a:latin typeface="Arial" panose="020B0604020202020204" pitchFamily="34" charset="0"/>
                <a:cs typeface="Arial" panose="020B0604020202020204" pitchFamily="34" charset="0"/>
              </a:rPr>
              <a:t>. da </a:t>
            </a:r>
            <a:r>
              <a:rPr lang="en-US" sz="1800" dirty="0" err="1">
                <a:latin typeface="Arial" panose="020B0604020202020204" pitchFamily="34" charset="0"/>
                <a:cs typeface="Arial" panose="020B0604020202020204" pitchFamily="34" charset="0"/>
              </a:rPr>
              <a:t>ima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potrebne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stručne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kvalifikacije</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radno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iskustvo</a:t>
            </a:r>
            <a:r>
              <a:rPr lang="en-US" sz="1800" dirty="0">
                <a:latin typeface="Arial" panose="020B0604020202020204" pitchFamily="34" charset="0"/>
                <a:cs typeface="Arial" panose="020B0604020202020204" pitchFamily="34" charset="0"/>
              </a:rPr>
              <a:t>.</a:t>
            </a:r>
          </a:p>
          <a:p>
            <a:pPr algn="just"/>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110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dirty="0"/>
              <a:t/>
            </a:r>
            <a:br>
              <a:rPr lang="bs-Latn-BA" dirty="0"/>
            </a:br>
            <a:r>
              <a:rPr lang="bs-Latn-BA" sz="2200" b="1" dirty="0">
                <a:latin typeface="Arial" panose="020B0604020202020204" pitchFamily="34" charset="0"/>
                <a:cs typeface="Arial" panose="020B0604020202020204" pitchFamily="34" charset="0"/>
              </a:rPr>
              <a:t>Obavljanje poslova za poslodavca</a:t>
            </a:r>
            <a:endParaRPr lang="en-US" sz="2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en-US" sz="1800" dirty="0" err="1">
                <a:latin typeface="Arial" panose="020B0604020202020204" pitchFamily="34" charset="0"/>
                <a:cs typeface="Arial" panose="020B0604020202020204" pitchFamily="34" charset="0"/>
              </a:rPr>
              <a:t>Zakon</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predviđa</a:t>
            </a:r>
            <a:r>
              <a:rPr lang="en-US" sz="1800" dirty="0">
                <a:latin typeface="Arial" panose="020B0604020202020204" pitchFamily="34" charset="0"/>
                <a:cs typeface="Arial" panose="020B0604020202020204" pitchFamily="34" charset="0"/>
              </a:rPr>
              <a:t> da se </a:t>
            </a:r>
            <a:r>
              <a:rPr lang="en-US" sz="1800" dirty="0" err="1">
                <a:latin typeface="Arial" panose="020B0604020202020204" pitchFamily="34" charset="0"/>
                <a:cs typeface="Arial" panose="020B0604020202020204" pitchFamily="34" charset="0"/>
              </a:rPr>
              <a:t>poslovi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mogu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obavljati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osnovu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zaključenog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obavljanju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privremenih</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povremenih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pripravnikom</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stručnom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osposobljavanju</a:t>
            </a:r>
            <a:r>
              <a:rPr lang="en-US" sz="1800" dirty="0">
                <a:latin typeface="Arial" panose="020B0604020202020204" pitchFamily="34" charset="0"/>
                <a:cs typeface="Arial" panose="020B0604020202020204" pitchFamily="34" charset="0"/>
              </a:rPr>
              <a:t> bez </a:t>
            </a:r>
            <a:r>
              <a:rPr lang="en-US" sz="1800" dirty="0" err="1">
                <a:latin typeface="Arial" panose="020B0604020202020204" pitchFamily="34" charset="0"/>
                <a:cs typeface="Arial" panose="020B0604020202020204" pitchFamily="34" charset="0"/>
              </a:rPr>
              <a:t>zasnivanja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a:t>
            </a:r>
            <a:r>
              <a:rPr lang="bs-Latn-BA" sz="1800" dirty="0">
                <a:latin typeface="Arial" panose="020B0604020202020204" pitchFamily="34" charset="0"/>
                <a:cs typeface="Arial" panose="020B0604020202020204" pitchFamily="34" charset="0"/>
              </a:rPr>
              <a:t>.</a:t>
            </a:r>
          </a:p>
          <a:p>
            <a:pPr algn="just"/>
            <a:r>
              <a:rPr lang="bs-Latn-BA" sz="1800" dirty="0">
                <a:latin typeface="Arial" panose="020B0604020202020204" pitchFamily="34" charset="0"/>
                <a:cs typeface="Arial" panose="020B0604020202020204" pitchFamily="34" charset="0"/>
              </a:rPr>
              <a:t>Z</a:t>
            </a:r>
            <a:r>
              <a:rPr lang="en-US" sz="1800" dirty="0" err="1">
                <a:latin typeface="Arial" panose="020B0604020202020204" pitchFamily="34" charset="0"/>
                <a:cs typeface="Arial" panose="020B0604020202020204" pitchFamily="34" charset="0"/>
              </a:rPr>
              <a:t>aključivanjem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pripravnikom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zasniva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poslodavcem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dok</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zaključivanjem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stručnom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osposobljavanju</a:t>
            </a:r>
            <a:r>
              <a:rPr lang="en-US" sz="1800" dirty="0">
                <a:latin typeface="Arial" panose="020B0604020202020204" pitchFamily="34" charset="0"/>
                <a:cs typeface="Arial" panose="020B0604020202020204" pitchFamily="34" charset="0"/>
              </a:rPr>
              <a:t> bez </a:t>
            </a:r>
            <a:r>
              <a:rPr lang="en-US" sz="1800" dirty="0" err="1">
                <a:latin typeface="Arial" panose="020B0604020202020204" pitchFamily="34" charset="0"/>
                <a:cs typeface="Arial" panose="020B0604020202020204" pitchFamily="34" charset="0"/>
              </a:rPr>
              <a:t>zasnivanja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obavljanju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privremenih</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povremenih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poslova</a:t>
            </a:r>
            <a:r>
              <a:rPr lang="en-US" sz="1800" dirty="0">
                <a:latin typeface="Arial" panose="020B0604020202020204" pitchFamily="34" charset="0"/>
                <a:cs typeface="Arial" panose="020B0604020202020204" pitchFamily="34" charset="0"/>
              </a:rPr>
              <a:t> ne </a:t>
            </a:r>
            <a:r>
              <a:rPr lang="en-US" sz="1800" dirty="0" err="1">
                <a:latin typeface="Arial" panose="020B0604020202020204" pitchFamily="34" charset="0"/>
                <a:cs typeface="Arial" panose="020B0604020202020204" pitchFamily="34" charset="0"/>
              </a:rPr>
              <a:t>zasniva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t>
            </a:r>
            <a:r>
              <a:rPr lang="en-US" sz="1800" dirty="0">
                <a:latin typeface="Arial" panose="020B0604020202020204" pitchFamily="34" charset="0"/>
                <a:cs typeface="Arial" panose="020B0604020202020204" pitchFamily="34" charset="0"/>
              </a:rPr>
              <a:t>. </a:t>
            </a:r>
            <a:endParaRPr lang="bs-Latn-BA" sz="1800" dirty="0">
              <a:latin typeface="Arial" panose="020B0604020202020204" pitchFamily="34" charset="0"/>
              <a:cs typeface="Arial" panose="020B0604020202020204" pitchFamily="34" charset="0"/>
            </a:endParaRPr>
          </a:p>
          <a:p>
            <a:pPr algn="just"/>
            <a:r>
              <a:rPr lang="en-US" sz="1800" dirty="0">
                <a:latin typeface="Arial" panose="020B0604020202020204" pitchFamily="34" charset="0"/>
                <a:cs typeface="Arial" panose="020B0604020202020204" pitchFamily="34" charset="0"/>
              </a:rPr>
              <a:t>Na </a:t>
            </a:r>
            <a:r>
              <a:rPr lang="en-US" sz="1800" dirty="0" err="1">
                <a:latin typeface="Arial" panose="020B0604020202020204" pitchFamily="34" charset="0"/>
                <a:cs typeface="Arial" panose="020B0604020202020204" pitchFamily="34" charset="0"/>
              </a:rPr>
              <a:t>osnovu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zaključenog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radnik</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obavlja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poslove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iz</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djelatnosti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zaključuje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poslove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sistematizovanog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mjesta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čiji</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opis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navodi</a:t>
            </a:r>
            <a:r>
              <a:rPr lang="en-US" sz="1800" dirty="0">
                <a:latin typeface="Arial" panose="020B0604020202020204" pitchFamily="34" charset="0"/>
                <a:cs typeface="Arial" panose="020B0604020202020204" pitchFamily="34" charset="0"/>
              </a:rPr>
              <a:t> i u </a:t>
            </a:r>
            <a:r>
              <a:rPr lang="en-US" sz="1800" dirty="0" err="1">
                <a:latin typeface="Arial" panose="020B0604020202020204" pitchFamily="34" charset="0"/>
                <a:cs typeface="Arial" panose="020B0604020202020204" pitchFamily="34" charset="0"/>
              </a:rPr>
              <a:t>ugovoru</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0335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Ugovor o radu</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en-US" sz="1800" dirty="0" err="1">
                <a:latin typeface="Arial" panose="020B0604020202020204" pitchFamily="34" charset="0"/>
                <a:cs typeface="Arial" panose="020B0604020202020204" pitchFamily="34" charset="0"/>
              </a:rPr>
              <a:t>Odredbom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člana</a:t>
            </a:r>
            <a:r>
              <a:rPr lang="en-US" sz="1800" dirty="0">
                <a:latin typeface="Arial" panose="020B0604020202020204" pitchFamily="34" charset="0"/>
                <a:cs typeface="Arial" panose="020B0604020202020204" pitchFamily="34" charset="0"/>
              </a:rPr>
              <a:t> 22. </a:t>
            </a:r>
            <a:r>
              <a:rPr lang="en-US" sz="1800" dirty="0" err="1">
                <a:latin typeface="Arial" panose="020B0604020202020204" pitchFamily="34" charset="0"/>
                <a:cs typeface="Arial" panose="020B0604020202020204" pitchFamily="34" charset="0"/>
              </a:rPr>
              <a:t>stav</a:t>
            </a:r>
            <a:r>
              <a:rPr lang="en-US" sz="1800" dirty="0">
                <a:latin typeface="Arial" panose="020B0604020202020204" pitchFamily="34" charset="0"/>
                <a:cs typeface="Arial" panose="020B0604020202020204" pitchFamily="34" charset="0"/>
              </a:rPr>
              <a:t> 1.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Službene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novine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Federacije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BiH</a:t>
            </a:r>
            <a:r>
              <a:rPr lang="en-US" sz="1800" dirty="0">
                <a:latin typeface="Arial" panose="020B0604020202020204" pitchFamily="34" charset="0"/>
                <a:cs typeface="Arial" panose="020B0604020202020204" pitchFamily="34" charset="0"/>
              </a:rPr>
              <a:t>“, br. 26/16, 89/18 i 44/22), </a:t>
            </a:r>
            <a:r>
              <a:rPr lang="en-US" sz="1800" dirty="0" err="1">
                <a:latin typeface="Arial" panose="020B0604020202020204" pitchFamily="34" charset="0"/>
                <a:cs typeface="Arial" panose="020B0604020202020204" pitchFamily="34" charset="0"/>
              </a:rPr>
              <a:t>predviđeno</a:t>
            </a:r>
            <a:r>
              <a:rPr lang="en-US" sz="1800" dirty="0">
                <a:latin typeface="Arial" panose="020B0604020202020204" pitchFamily="34" charset="0"/>
                <a:cs typeface="Arial" panose="020B0604020202020204" pitchFamily="34" charset="0"/>
              </a:rPr>
              <a:t> je da se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zaključuje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neodređeno</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određeno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Također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članom</a:t>
            </a:r>
            <a:r>
              <a:rPr lang="en-US" sz="1800" dirty="0">
                <a:latin typeface="Arial" panose="020B0604020202020204" pitchFamily="34" charset="0"/>
                <a:cs typeface="Arial" panose="020B0604020202020204" pitchFamily="34" charset="0"/>
              </a:rPr>
              <a:t> 36. </a:t>
            </a:r>
            <a:r>
              <a:rPr lang="en-US" sz="1800" dirty="0" err="1">
                <a:latin typeface="Arial" panose="020B0604020202020204" pitchFamily="34" charset="0"/>
                <a:cs typeface="Arial" panose="020B0604020202020204" pitchFamily="34" charset="0"/>
              </a:rPr>
              <a:t>st.</a:t>
            </a:r>
            <a:r>
              <a:rPr lang="en-US" sz="1800" dirty="0">
                <a:latin typeface="Arial" panose="020B0604020202020204" pitchFamily="34" charset="0"/>
                <a:cs typeface="Arial" panose="020B0604020202020204" pitchFamily="34" charset="0"/>
              </a:rPr>
              <a:t> 1, 2. i 5. </a:t>
            </a:r>
            <a:r>
              <a:rPr lang="en-US" sz="1800" dirty="0" err="1">
                <a:latin typeface="Arial" panose="020B0604020202020204" pitchFamily="34" charset="0"/>
                <a:cs typeface="Arial" panose="020B0604020202020204" pitchFamily="34" charset="0"/>
              </a:rPr>
              <a:t>navedenog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propisano</a:t>
            </a:r>
            <a:r>
              <a:rPr lang="en-US" sz="1800" dirty="0">
                <a:latin typeface="Arial" panose="020B0604020202020204" pitchFamily="34" charset="0"/>
                <a:cs typeface="Arial" panose="020B0604020202020204" pitchFamily="34" charset="0"/>
              </a:rPr>
              <a:t> je da se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može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zaključiti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rad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punim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nepunim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vremenom</a:t>
            </a:r>
            <a:r>
              <a:rPr lang="en-US" sz="1800" dirty="0">
                <a:latin typeface="Arial" panose="020B0604020202020204" pitchFamily="34" charset="0"/>
                <a:cs typeface="Arial" panose="020B0604020202020204" pitchFamily="34" charset="0"/>
              </a:rPr>
              <a:t>. Puno </a:t>
            </a:r>
            <a:r>
              <a:rPr lang="en-US" sz="1800" dirty="0" err="1">
                <a:latin typeface="Arial" panose="020B0604020202020204" pitchFamily="34" charset="0"/>
                <a:cs typeface="Arial" panose="020B0604020202020204" pitchFamily="34" charset="0"/>
              </a:rPr>
              <a:t>radno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traje</a:t>
            </a:r>
            <a:r>
              <a:rPr lang="en-US" sz="1800" dirty="0">
                <a:latin typeface="Arial" panose="020B0604020202020204" pitchFamily="34" charset="0"/>
                <a:cs typeface="Arial" panose="020B0604020202020204" pitchFamily="34" charset="0"/>
              </a:rPr>
              <a:t> 40 sati </a:t>
            </a:r>
            <a:r>
              <a:rPr lang="en-US" sz="1800" dirty="0" err="1">
                <a:latin typeface="Arial" panose="020B0604020202020204" pitchFamily="34" charset="0"/>
                <a:cs typeface="Arial" panose="020B0604020202020204" pitchFamily="34" charset="0"/>
              </a:rPr>
              <a:t>sedmično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ako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kolektivnim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pravilnikom</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ugovorom</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nije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određeno</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kraćem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trajanju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Nepunim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smatra</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radno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kraće</a:t>
            </a:r>
            <a:r>
              <a:rPr lang="en-US" sz="1800" dirty="0">
                <a:latin typeface="Arial" panose="020B0604020202020204" pitchFamily="34" charset="0"/>
                <a:cs typeface="Arial" panose="020B0604020202020204" pitchFamily="34" charset="0"/>
              </a:rPr>
              <a:t> od </a:t>
            </a:r>
            <a:r>
              <a:rPr lang="en-US" sz="1800" dirty="0" err="1">
                <a:latin typeface="Arial" panose="020B0604020202020204" pitchFamily="34" charset="0"/>
                <a:cs typeface="Arial" panose="020B0604020202020204" pitchFamily="34" charset="0"/>
              </a:rPr>
              <a:t>punog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Odredbom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člana</a:t>
            </a:r>
            <a:r>
              <a:rPr lang="en-US" sz="1800" dirty="0">
                <a:latin typeface="Arial" panose="020B0604020202020204" pitchFamily="34" charset="0"/>
                <a:cs typeface="Arial" panose="020B0604020202020204" pitchFamily="34" charset="0"/>
              </a:rPr>
              <a:t> 24. </a:t>
            </a:r>
            <a:r>
              <a:rPr lang="en-US" sz="1800" dirty="0" err="1">
                <a:latin typeface="Arial" panose="020B0604020202020204" pitchFamily="34" charset="0"/>
                <a:cs typeface="Arial" panose="020B0604020202020204" pitchFamily="34" charset="0"/>
              </a:rPr>
              <a:t>stav</a:t>
            </a:r>
            <a:r>
              <a:rPr lang="en-US" sz="1800" dirty="0">
                <a:latin typeface="Arial" panose="020B0604020202020204" pitchFamily="34" charset="0"/>
                <a:cs typeface="Arial" panose="020B0604020202020204" pitchFamily="34" charset="0"/>
              </a:rPr>
              <a:t> 1. </a:t>
            </a:r>
            <a:r>
              <a:rPr lang="en-US" sz="1800" dirty="0" err="1">
                <a:latin typeface="Arial" panose="020B0604020202020204" pitchFamily="34" charset="0"/>
                <a:cs typeface="Arial" panose="020B0604020202020204" pitchFamily="34" charset="0"/>
              </a:rPr>
              <a:t>tač</a:t>
            </a:r>
            <a:r>
              <a:rPr lang="en-US" sz="1800" dirty="0">
                <a:latin typeface="Arial" panose="020B0604020202020204" pitchFamily="34" charset="0"/>
                <a:cs typeface="Arial" panose="020B0604020202020204" pitchFamily="34" charset="0"/>
              </a:rPr>
              <a:t>. c, f. i g. </a:t>
            </a:r>
            <a:r>
              <a:rPr lang="en-US" sz="1800" dirty="0" err="1">
                <a:latin typeface="Arial" panose="020B0604020202020204" pitchFamily="34" charset="0"/>
                <a:cs typeface="Arial" panose="020B0604020202020204" pitchFamily="34" charset="0"/>
              </a:rPr>
              <a:t>pomenutog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propisano</a:t>
            </a:r>
            <a:r>
              <a:rPr lang="en-US" sz="1800" dirty="0">
                <a:latin typeface="Arial" panose="020B0604020202020204" pitchFamily="34" charset="0"/>
                <a:cs typeface="Arial" panose="020B0604020202020204" pitchFamily="34" charset="0"/>
              </a:rPr>
              <a:t> je da se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zaključuje</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pisanoj</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formi</a:t>
            </a:r>
            <a:r>
              <a:rPr lang="en-US" sz="1800" dirty="0">
                <a:latin typeface="Arial" panose="020B0604020202020204" pitchFamily="34" charset="0"/>
                <a:cs typeface="Arial" panose="020B0604020202020204" pitchFamily="34" charset="0"/>
              </a:rPr>
              <a:t> i da </a:t>
            </a:r>
            <a:r>
              <a:rPr lang="en-US" sz="1800" dirty="0" err="1">
                <a:latin typeface="Arial" panose="020B0604020202020204" pitchFamily="34" charset="0"/>
                <a:cs typeface="Arial" panose="020B0604020202020204" pitchFamily="34" charset="0"/>
              </a:rPr>
              <a:t>sadrži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naročito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podatke</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trajanju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mjestu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koje</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radnik</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zapošljava</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kratak</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opis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te</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dužini</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rasporedu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vremena</a:t>
            </a:r>
            <a:r>
              <a:rPr lang="en-US" sz="1800" dirty="0">
                <a:latin typeface="Arial" panose="020B060402020202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1464770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Zaključivanje više ugovora o radu</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situaciji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kada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postoji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potreba</a:t>
            </a:r>
            <a:r>
              <a:rPr lang="en-US" sz="1800" dirty="0">
                <a:latin typeface="Arial" panose="020B0604020202020204" pitchFamily="34" charset="0"/>
                <a:cs typeface="Arial" panose="020B0604020202020204" pitchFamily="34" charset="0"/>
              </a:rPr>
              <a:t> da </a:t>
            </a:r>
            <a:r>
              <a:rPr lang="en-US" sz="1800" dirty="0" err="1">
                <a:latin typeface="Arial" panose="020B0604020202020204" pitchFamily="34" charset="0"/>
                <a:cs typeface="Arial" panose="020B0604020202020204" pitchFamily="34" charset="0"/>
              </a:rPr>
              <a:t>angažuje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istog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radnika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nepunim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više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mjesta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posebno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sistematizovana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poslodavac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može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zaključiti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posebne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ugovore</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svako</a:t>
            </a:r>
            <a:r>
              <a:rPr lang="en-US" sz="1800" dirty="0">
                <a:latin typeface="Arial" panose="020B0604020202020204" pitchFamily="34" charset="0"/>
                <a:cs typeface="Arial" panose="020B0604020202020204" pitchFamily="34" charset="0"/>
              </a:rPr>
              <a:t> od </a:t>
            </a:r>
            <a:r>
              <a:rPr lang="en-US" sz="1800" dirty="0" err="1">
                <a:latin typeface="Arial" panose="020B0604020202020204" pitchFamily="34" charset="0"/>
                <a:cs typeface="Arial" panose="020B0604020202020204" pitchFamily="34" charset="0"/>
              </a:rPr>
              <a:t>tih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mjesta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svim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obaveznim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elementima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koje</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skladu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članom</a:t>
            </a:r>
            <a:r>
              <a:rPr lang="en-US" sz="1800" dirty="0">
                <a:latin typeface="Arial" panose="020B0604020202020204" pitchFamily="34" charset="0"/>
                <a:cs typeface="Arial" panose="020B0604020202020204" pitchFamily="34" charset="0"/>
              </a:rPr>
              <a:t> 24.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treba</a:t>
            </a:r>
            <a:r>
              <a:rPr lang="en-US" sz="1800" dirty="0">
                <a:latin typeface="Arial" panose="020B0604020202020204" pitchFamily="34" charset="0"/>
                <a:cs typeface="Arial" panose="020B0604020202020204" pitchFamily="34" charset="0"/>
              </a:rPr>
              <a:t> da </a:t>
            </a:r>
            <a:r>
              <a:rPr lang="en-US" sz="1800" dirty="0" err="1">
                <a:latin typeface="Arial" panose="020B0604020202020204" pitchFamily="34" charset="0"/>
                <a:cs typeface="Arial" panose="020B0604020202020204" pitchFamily="34" charset="0"/>
              </a:rPr>
              <a:t>sadrži</a:t>
            </a:r>
            <a:r>
              <a:rPr lang="en-US" sz="1800" dirty="0">
                <a:latin typeface="Arial" panose="020B0604020202020204" pitchFamily="34" charset="0"/>
                <a:cs typeface="Arial" panose="020B0604020202020204" pitchFamily="34" charset="0"/>
              </a:rPr>
              <a:t>. </a:t>
            </a:r>
            <a:endParaRPr lang="bs-Latn-BA"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S</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aspekta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primjene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nema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prepreke</a:t>
            </a:r>
            <a:r>
              <a:rPr lang="en-US" sz="1800" dirty="0">
                <a:latin typeface="Arial" panose="020B0604020202020204" pitchFamily="34" charset="0"/>
                <a:cs typeface="Arial" panose="020B0604020202020204" pitchFamily="34" charset="0"/>
              </a:rPr>
              <a:t> da </a:t>
            </a:r>
            <a:r>
              <a:rPr lang="en-US" sz="1800" dirty="0" err="1">
                <a:latin typeface="Arial" panose="020B0604020202020204" pitchFamily="34" charset="0"/>
                <a:cs typeface="Arial" panose="020B0604020202020204" pitchFamily="34" charset="0"/>
              </a:rPr>
              <a:t>poslodavac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radnikom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zaključi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nepunim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različitim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mjestima</a:t>
            </a:r>
            <a:r>
              <a:rPr lang="en-US" sz="1800" dirty="0">
                <a:latin typeface="Arial" panose="020B0604020202020204" pitchFamily="34" charset="0"/>
                <a:cs typeface="Arial" panose="020B0604020202020204" pitchFamily="34" charset="0"/>
              </a:rPr>
              <a:t>, bez </a:t>
            </a:r>
            <a:r>
              <a:rPr lang="en-US" sz="1800" dirty="0" err="1">
                <a:latin typeface="Arial" panose="020B0604020202020204" pitchFamily="34" charset="0"/>
                <a:cs typeface="Arial" panose="020B0604020202020204" pitchFamily="34" charset="0"/>
              </a:rPr>
              <a:t>obzira</a:t>
            </a:r>
            <a:r>
              <a:rPr lang="en-US" sz="1800" dirty="0">
                <a:latin typeface="Arial" panose="020B0604020202020204" pitchFamily="34" charset="0"/>
                <a:cs typeface="Arial" panose="020B0604020202020204" pitchFamily="34" charset="0"/>
              </a:rPr>
              <a:t> da li se </a:t>
            </a:r>
            <a:r>
              <a:rPr lang="en-US" sz="1800" dirty="0" err="1">
                <a:latin typeface="Arial" panose="020B0604020202020204" pitchFamily="34" charset="0"/>
                <a:cs typeface="Arial" panose="020B0604020202020204" pitchFamily="34" charset="0"/>
              </a:rPr>
              <a:t>radi</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ugovoru</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određeno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neodređeno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3319014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Zasnivanje radnog odnosa</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20a Zakona o radu propisano je da se r</a:t>
            </a:r>
            <a:r>
              <a:rPr lang="hr-BA" sz="1800" dirty="0">
                <a:latin typeface="Arial" panose="020B0604020202020204" pitchFamily="34" charset="0"/>
                <a:cs typeface="Arial" panose="020B0604020202020204" pitchFamily="34" charset="0"/>
              </a:rPr>
              <a:t>adni odnos zasniva se zaključivanjem ugovora o radu, a nakon provođenja procedure prijema propisane pravilnikom o radu poslodavca.</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U zavodima, agencijama, direkcijama i upravnim organizacijama pod drugim nazivom, pravnim licima sa javnim ovlaštenjima na teritoriji Federacije Bosne i Hercegovine (u daljnjem tekstu: Federacije), kao i u javnim ustanovama i javnim preduzećima čiji je osnivač Federacija, kanton, grad ili općina, te u privrednim društvima u kojima </a:t>
            </a:r>
            <a:r>
              <a:rPr lang="hr-BA" sz="1800" dirty="0">
                <a:latin typeface="Arial" panose="020B0604020202020204" pitchFamily="34" charset="0"/>
                <a:cs typeface="Arial" panose="020B0604020202020204" pitchFamily="34" charset="0"/>
              </a:rPr>
              <a:t>Federacija, kanton, grad ili općina učestvuje sa više od 50% ukupnog kapitala, prijem u radni odnos vrši se nakon provedene procedure obaveznog javnog oglašavanja za prijem u radni odnos.</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50786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Stručno osposobljavanje bez zasnivanja </a:t>
            </a:r>
            <a:br>
              <a:rPr lang="bs-Latn-BA" sz="2500"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radnog odnosa</a:t>
            </a:r>
            <a:r>
              <a:rPr lang="en-US" sz="2500" dirty="0">
                <a:latin typeface="Arial" panose="020B0604020202020204" pitchFamily="34" charset="0"/>
                <a:cs typeface="Arial" panose="020B0604020202020204" pitchFamily="34" charset="0"/>
              </a:rPr>
              <a:t/>
            </a:r>
            <a:br>
              <a:rPr lang="en-US" sz="2500" dirty="0">
                <a:latin typeface="Arial" panose="020B0604020202020204" pitchFamily="34" charset="0"/>
                <a:cs typeface="Arial" panose="020B0604020202020204" pitchFamily="34" charset="0"/>
              </a:rPr>
            </a:br>
            <a:endParaRPr lang="en-US" sz="25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643063"/>
            <a:ext cx="7715250" cy="5000625"/>
          </a:xfrm>
        </p:spPr>
        <p:txBody>
          <a:bodyPr>
            <a:normAutofit fontScale="25000" lnSpcReduction="20000"/>
          </a:bodyPr>
          <a:lstStyle/>
          <a:p>
            <a:pPr algn="just"/>
            <a:endParaRPr lang="bs-Latn-BA" sz="5813" dirty="0">
              <a:latin typeface="Arial" panose="020B0604020202020204" pitchFamily="34" charset="0"/>
              <a:cs typeface="Arial" panose="020B0604020202020204" pitchFamily="34" charset="0"/>
            </a:endParaRPr>
          </a:p>
          <a:p>
            <a:pPr algn="just"/>
            <a:r>
              <a:rPr lang="bs-Latn-BA" sz="7200" dirty="0">
                <a:latin typeface="Arial" panose="020B0604020202020204" pitchFamily="34" charset="0"/>
                <a:cs typeface="Arial" panose="020B0604020202020204" pitchFamily="34" charset="0"/>
              </a:rPr>
              <a:t>Članom 34. Zakona o radu propisano je da a</a:t>
            </a:r>
            <a:r>
              <a:rPr lang="hr-HR" sz="7200" dirty="0">
                <a:latin typeface="Arial" panose="020B0604020202020204" pitchFamily="34" charset="0"/>
                <a:cs typeface="Arial" panose="020B0604020202020204" pitchFamily="34" charset="0"/>
              </a:rPr>
              <a:t>ko je stručni ispit ili radno iskustvo utvrđeno zakonom ili pravilnikom o radu   uvjet za obavljanje poslova određenog zanimanja, poslodavac može  lice koje je završilo školovanje za takvo zanimanje primiti na stručno osposobljavanje bez zasnivanja radnog odnosa.</a:t>
            </a:r>
            <a:endParaRPr lang="en-US" sz="7200" dirty="0">
              <a:latin typeface="Arial" panose="020B0604020202020204" pitchFamily="34" charset="0"/>
              <a:cs typeface="Arial" panose="020B0604020202020204" pitchFamily="34" charset="0"/>
            </a:endParaRPr>
          </a:p>
          <a:p>
            <a:pPr algn="just"/>
            <a:r>
              <a:rPr lang="hr-HR" sz="7200" dirty="0">
                <a:latin typeface="Arial" panose="020B0604020202020204" pitchFamily="34" charset="0"/>
                <a:cs typeface="Arial" panose="020B0604020202020204" pitchFamily="34" charset="0"/>
              </a:rPr>
              <a:t>Vrijeme stručnog osposobljavanja iz stava 1. ovog člana računa se u pripravnički staž i radno iskustvo utvrđeno kao uvjet za rad u određenom zanimanju i može trajati najduže onoliko vremena koliko traje pripravnički staž.</a:t>
            </a:r>
            <a:endParaRPr lang="en-US" sz="7200" dirty="0">
              <a:latin typeface="Arial" panose="020B0604020202020204" pitchFamily="34" charset="0"/>
              <a:cs typeface="Arial" panose="020B0604020202020204" pitchFamily="34" charset="0"/>
            </a:endParaRPr>
          </a:p>
          <a:p>
            <a:pPr algn="just"/>
            <a:r>
              <a:rPr lang="hr-HR" sz="7200" dirty="0">
                <a:latin typeface="Arial" panose="020B0604020202020204" pitchFamily="34" charset="0"/>
                <a:cs typeface="Arial" panose="020B0604020202020204" pitchFamily="34" charset="0"/>
              </a:rPr>
              <a:t>Ugovor o stručnom osposobljavanju  zaključuje se u pisanoj formi.</a:t>
            </a:r>
            <a:endParaRPr lang="en-US" sz="7200" dirty="0">
              <a:latin typeface="Arial" panose="020B0604020202020204" pitchFamily="34" charset="0"/>
              <a:cs typeface="Arial" panose="020B0604020202020204" pitchFamily="34" charset="0"/>
            </a:endParaRPr>
          </a:p>
          <a:p>
            <a:pPr algn="just"/>
            <a:r>
              <a:rPr lang="hr-HR" sz="7200" dirty="0">
                <a:latin typeface="Arial" panose="020B0604020202020204" pitchFamily="34" charset="0"/>
                <a:cs typeface="Arial" panose="020B0604020202020204" pitchFamily="34" charset="0"/>
              </a:rPr>
              <a:t>Poslodavac dostavlja kopiju ugovora iz stava 3. ovog člana u roku od osam dana nadležnoj službi za zapošljavanje, radi evidencije i nadzora.</a:t>
            </a:r>
            <a:endParaRPr lang="en-US" sz="7200" dirty="0">
              <a:latin typeface="Arial" panose="020B0604020202020204" pitchFamily="34" charset="0"/>
              <a:cs typeface="Arial" panose="020B0604020202020204" pitchFamily="34" charset="0"/>
            </a:endParaRPr>
          </a:p>
          <a:p>
            <a:pPr algn="just"/>
            <a:r>
              <a:rPr lang="hr-HR" sz="7200" dirty="0">
                <a:latin typeface="Arial" panose="020B0604020202020204" pitchFamily="34" charset="0"/>
                <a:cs typeface="Arial" panose="020B0604020202020204" pitchFamily="34" charset="0"/>
              </a:rPr>
              <a:t>Lice na stručnom osposobljavanju  ima pravo na zdravstveno osiguranje kako je to utvrđeno propisima za nezaposlena lica, a prava po osnovu osiguranja za slučaj povrede na radu i profesionalnog oboljenja osigurava poslodavac u skladu sa propisima o penzijskom i invalidskom osiguranju.</a:t>
            </a:r>
            <a:endParaRPr lang="en-US" sz="7200" dirty="0">
              <a:latin typeface="Arial" panose="020B0604020202020204" pitchFamily="34" charset="0"/>
              <a:cs typeface="Arial" panose="020B0604020202020204" pitchFamily="34" charset="0"/>
            </a:endParaRPr>
          </a:p>
          <a:p>
            <a:pPr algn="just"/>
            <a:r>
              <a:rPr lang="hr-HR" sz="7200" dirty="0">
                <a:latin typeface="Arial" panose="020B0604020202020204" pitchFamily="34" charset="0"/>
                <a:cs typeface="Arial" panose="020B0604020202020204" pitchFamily="34" charset="0"/>
              </a:rPr>
              <a:t>Licu za vrijeme stručnog osposobljavanja osigurava se odmor u toku rada, dnevni odmor između dva uzastopna radna dana  i sedmični odmor.</a:t>
            </a:r>
            <a:endParaRPr lang="en-US" sz="7200" dirty="0">
              <a:latin typeface="Arial" panose="020B0604020202020204" pitchFamily="34" charset="0"/>
              <a:cs typeface="Arial" panose="020B0604020202020204" pitchFamily="34" charset="0"/>
            </a:endParaRPr>
          </a:p>
          <a:p>
            <a:endParaRPr lang="en-US" sz="7200" dirty="0"/>
          </a:p>
        </p:txBody>
      </p:sp>
    </p:spTree>
    <p:extLst>
      <p:ext uri="{BB962C8B-B14F-4D97-AF65-F5344CB8AC3E}">
        <p14:creationId xmlns:p14="http://schemas.microsoft.com/office/powerpoint/2010/main" val="1296287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Radno vrijeme</a:t>
            </a:r>
            <a:r>
              <a:rPr lang="en-US" sz="2250" b="1" dirty="0">
                <a:latin typeface="Arial" panose="020B0604020202020204" pitchFamily="34" charset="0"/>
                <a:cs typeface="Arial" panose="020B0604020202020204" pitchFamily="34" charset="0"/>
              </a:rPr>
              <a:t/>
            </a:r>
            <a:br>
              <a:rPr lang="en-US" sz="2250" b="1" dirty="0">
                <a:latin typeface="Arial" panose="020B0604020202020204" pitchFamily="34" charset="0"/>
                <a:cs typeface="Arial" panose="020B0604020202020204" pitchFamily="34" charset="0"/>
              </a:rPr>
            </a:b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35. Zakona o radu propisano je da je r</a:t>
            </a:r>
            <a:r>
              <a:rPr lang="hr-HR" sz="1800" dirty="0">
                <a:latin typeface="Arial" panose="020B0604020202020204" pitchFamily="34" charset="0"/>
                <a:cs typeface="Arial" panose="020B0604020202020204" pitchFamily="34" charset="0"/>
              </a:rPr>
              <a:t>adno vrijeme je vremenski period u kojem je radnik, obavezan obavljati poslove za poslodavca.</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Radnim vremenom ne smatra se vrijeme u kojem je radnik pripravan odazvati se pozivu poslodavca za obavljanje poslova, ako se ukaže takva potreba.</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Vrijeme pripravnosti za rad i visina naknade za vrijeme pripravnosti uređuje se kolektivnim ugovorom, pravilnikom o radu i ugovorom o radu.</a:t>
            </a:r>
            <a:endParaRPr lang="en-US" sz="1800" dirty="0">
              <a:latin typeface="Arial" panose="020B0604020202020204" pitchFamily="34" charset="0"/>
              <a:cs typeface="Arial" panose="020B0604020202020204" pitchFamily="34" charset="0"/>
            </a:endParaRPr>
          </a:p>
          <a:p>
            <a:pPr marL="0" indent="0">
              <a:buNone/>
            </a:pPr>
            <a:endParaRPr lang="en-US" sz="1800" dirty="0"/>
          </a:p>
          <a:p>
            <a:endParaRPr lang="en-US" dirty="0"/>
          </a:p>
        </p:txBody>
      </p:sp>
    </p:spTree>
    <p:extLst>
      <p:ext uri="{BB962C8B-B14F-4D97-AF65-F5344CB8AC3E}">
        <p14:creationId xmlns:p14="http://schemas.microsoft.com/office/powerpoint/2010/main" val="1699724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sz="2250" b="1" dirty="0"/>
              <a:t/>
            </a:r>
            <a:br>
              <a:rPr lang="hr-HR" sz="2250" b="1" dirty="0"/>
            </a:br>
            <a:r>
              <a:rPr lang="hr-HR" sz="2250" b="1" dirty="0"/>
              <a:t/>
            </a:r>
            <a:br>
              <a:rPr lang="hr-HR" sz="2250" b="1" dirty="0"/>
            </a:br>
            <a:r>
              <a:rPr lang="hr-HR" sz="2500" b="1" dirty="0">
                <a:latin typeface="Arial" panose="020B0604020202020204" pitchFamily="34" charset="0"/>
                <a:cs typeface="Arial" panose="020B0604020202020204" pitchFamily="34" charset="0"/>
              </a:rPr>
              <a:t>Puno i nepuno radno vrijeme</a:t>
            </a:r>
            <a:r>
              <a:rPr lang="en-US" sz="2500" dirty="0">
                <a:latin typeface="Arial" panose="020B0604020202020204" pitchFamily="34" charset="0"/>
                <a:cs typeface="Arial" panose="020B0604020202020204" pitchFamily="34" charset="0"/>
              </a:rPr>
              <a:t/>
            </a:r>
            <a:br>
              <a:rPr lang="en-US" sz="2500" dirty="0">
                <a:latin typeface="Arial" panose="020B0604020202020204" pitchFamily="34" charset="0"/>
                <a:cs typeface="Arial" panose="020B0604020202020204" pitchFamily="34" charset="0"/>
              </a:rPr>
            </a:br>
            <a:endParaRPr lang="en-US" sz="25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214438"/>
            <a:ext cx="7715250" cy="5000625"/>
          </a:xfrm>
        </p:spPr>
        <p:txBody>
          <a:bodyPr>
            <a:normAutofit fontScale="47500" lnSpcReduction="20000"/>
          </a:bodyPr>
          <a:lstStyle/>
          <a:p>
            <a:pPr algn="just"/>
            <a:endParaRPr lang="bs-Latn-BA" sz="3938" dirty="0">
              <a:latin typeface="Arial" panose="020B0604020202020204" pitchFamily="34" charset="0"/>
              <a:cs typeface="Arial" panose="020B0604020202020204" pitchFamily="34" charset="0"/>
            </a:endParaRPr>
          </a:p>
          <a:p>
            <a:pPr algn="just"/>
            <a:endParaRPr lang="bs-Latn-BA" sz="3938"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Članom 36. Zakona o radu propisano je da se  ugovor o radu može se zaključiti za rad sa punim ili nepunim radnim vremenom.</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Puno radno vrijeme traje 40 sati sedmično, ako zakonom, kolektivnim ugovorom, pravilnikom o radu ili ugovorom o radu nije određeno u kraćem trajanju.</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Puno radno vrijeme za maloljetne radnike ne smije biti duže od 35 sati sedmično.</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Puno radno vrijeme može se rasporediti na pet, odnosno šest radnih dana u skladu sa kolektivnim ugovorom i pravilnikom o radu.</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Nepunim radnim vremenom smatra se radno vrijeme kraće od punog radnog vremena.</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Radnik koji je zaključio ugovor o radu sa nepunim radnim vremenom, može zaključiti više takvih ugovora kako bi na taj način ostvario puno radno vrijeme. </a:t>
            </a:r>
            <a:endParaRPr lang="en-US" sz="3800" dirty="0">
              <a:latin typeface="Arial" panose="020B0604020202020204" pitchFamily="34" charset="0"/>
              <a:cs typeface="Arial" panose="020B0604020202020204" pitchFamily="34" charset="0"/>
            </a:endParaRPr>
          </a:p>
          <a:p>
            <a:pPr algn="just"/>
            <a:r>
              <a:rPr lang="bs-Latn-BA" sz="3800" dirty="0">
                <a:latin typeface="Arial" panose="020B0604020202020204" pitchFamily="34" charset="0"/>
                <a:cs typeface="Arial" panose="020B0604020202020204" pitchFamily="34" charset="0"/>
              </a:rPr>
              <a:t>Radnik koji radi sa nepunim radnim vremenom prava iz radnog odnosa ostvaruje zavisno od dužine radnog vremena u skladu sa kolektivnim ugovorom, pravilnikom o radu ili ugovorom o radu.</a:t>
            </a:r>
            <a:endParaRPr lang="en-US" sz="3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11583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t/>
            </a:r>
            <a:br>
              <a:rPr lang="bs-Latn-BA" sz="2250" b="1" dirty="0"/>
            </a:br>
            <a:r>
              <a:rPr lang="bs-Latn-BA" sz="2250" b="1" dirty="0"/>
              <a:t/>
            </a:r>
            <a:br>
              <a:rPr lang="bs-Latn-BA" sz="2250" b="1" dirty="0"/>
            </a:br>
            <a:r>
              <a:rPr lang="bs-Latn-BA" sz="2250" b="1" dirty="0">
                <a:latin typeface="Arial" panose="020B0604020202020204" pitchFamily="34" charset="0"/>
                <a:cs typeface="Arial" panose="020B0604020202020204" pitchFamily="34" charset="0"/>
              </a:rPr>
              <a:t>Skraćivanje radnog vremena</a:t>
            </a:r>
            <a:r>
              <a:rPr lang="en-US" sz="2250" dirty="0"/>
              <a:t/>
            </a:r>
            <a:br>
              <a:rPr lang="en-US" sz="2250" dirty="0"/>
            </a:br>
            <a:endParaRPr lang="en-US" sz="2250" dirty="0"/>
          </a:p>
        </p:txBody>
      </p:sp>
      <p:sp>
        <p:nvSpPr>
          <p:cNvPr id="3" name="Content Placeholder 2"/>
          <p:cNvSpPr>
            <a:spLocks noGrp="1"/>
          </p:cNvSpPr>
          <p:nvPr>
            <p:ph idx="1"/>
          </p:nvPr>
        </p:nvSpPr>
        <p:spPr/>
        <p:txBody>
          <a:bodyPr>
            <a:normAutofit lnSpcReduction="10000"/>
          </a:bodyPr>
          <a:lstStyle/>
          <a:p>
            <a:pPr algn="just"/>
            <a:r>
              <a:rPr lang="bs-Latn-BA" sz="1900" dirty="0">
                <a:latin typeface="Arial" panose="020B0604020202020204" pitchFamily="34" charset="0"/>
                <a:cs typeface="Arial" panose="020B0604020202020204" pitchFamily="34" charset="0"/>
              </a:rPr>
              <a:t>Članom 37. Zakona o radu propisano je da na  se  na poslovima na kojima, uz primjenu mjera sigurnosti i zdravlja na radu, nije moguće zaštititi radnika od štetnih utjecaja, radno vrijeme se skraćuje srazmjerno štetnom utjecaju uvjeta rada na zdravlje i radnu sposobnost radnika. </a:t>
            </a:r>
            <a:endParaRPr lang="en-US" sz="1900" dirty="0">
              <a:latin typeface="Arial" panose="020B0604020202020204" pitchFamily="34" charset="0"/>
              <a:cs typeface="Arial" panose="020B0604020202020204" pitchFamily="34" charset="0"/>
            </a:endParaRPr>
          </a:p>
          <a:p>
            <a:pPr algn="just"/>
            <a:r>
              <a:rPr lang="bs-Latn-BA" sz="1900" dirty="0">
                <a:latin typeface="Arial" panose="020B0604020202020204" pitchFamily="34" charset="0"/>
                <a:cs typeface="Arial" panose="020B0604020202020204" pitchFamily="34" charset="0"/>
              </a:rPr>
              <a:t>Poslovi iz stava 1. ovog člana i trajanje radnog vremena utvrđuju se pravilnikom o sigurnosti i zdravlju na radu, u skladu sa </a:t>
            </a:r>
            <a:r>
              <a:rPr lang="hr-HR" sz="1900" dirty="0">
                <a:latin typeface="Arial" panose="020B0604020202020204" pitchFamily="34" charset="0"/>
                <a:cs typeface="Arial" panose="020B0604020202020204" pitchFamily="34" charset="0"/>
              </a:rPr>
              <a:t>zakonom.</a:t>
            </a:r>
            <a:endParaRPr lang="en-US" sz="1900" dirty="0">
              <a:latin typeface="Arial" panose="020B0604020202020204" pitchFamily="34" charset="0"/>
              <a:cs typeface="Arial" panose="020B0604020202020204" pitchFamily="34" charset="0"/>
            </a:endParaRPr>
          </a:p>
          <a:p>
            <a:pPr algn="just"/>
            <a:r>
              <a:rPr lang="hr-HR" sz="1900" dirty="0">
                <a:latin typeface="Arial" panose="020B0604020202020204" pitchFamily="34" charset="0"/>
                <a:cs typeface="Arial" panose="020B0604020202020204" pitchFamily="34" charset="0"/>
              </a:rPr>
              <a:t>O skraćivanju radnog vremena u smislu stava 1. ovog člana odlučuje federalno odnosno kantonalno ministarstvo nadležno za rad na zahtjev poslodavca, inspektora rada ili sindikata, a na osnovu stručne analize izdate od ovlaštene stručne organizacije, u skladu sa zakonom.</a:t>
            </a:r>
            <a:endParaRPr lang="en-US" sz="1900" dirty="0">
              <a:latin typeface="Arial" panose="020B0604020202020204" pitchFamily="34" charset="0"/>
              <a:cs typeface="Arial" panose="020B0604020202020204" pitchFamily="34" charset="0"/>
            </a:endParaRPr>
          </a:p>
          <a:p>
            <a:pPr algn="just"/>
            <a:r>
              <a:rPr lang="bs-Latn-BA" sz="1900" dirty="0">
                <a:latin typeface="Arial" panose="020B0604020202020204" pitchFamily="34" charset="0"/>
                <a:cs typeface="Arial" panose="020B0604020202020204" pitchFamily="34" charset="0"/>
              </a:rPr>
              <a:t>Pri ostvarivanju prava na plaću i drugih prava po osnovu rada i u vezi sa radom, skraćeno radno vrijeme u smislu ovog člana izjednačava se sa punim radnim vremenom.</a:t>
            </a:r>
            <a:endParaRPr lang="en-US" sz="19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06261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357187"/>
            <a:ext cx="7715250" cy="5929313"/>
          </a:xfrm>
        </p:spPr>
        <p:txBody>
          <a:bodyPr>
            <a:normAutofit lnSpcReduction="10000"/>
          </a:bodyPr>
          <a:lstStyle/>
          <a:p>
            <a:pPr algn="just"/>
            <a:endParaRPr lang="bs-Latn-BA" sz="2063" dirty="0">
              <a:latin typeface="Arial" panose="020B0604020202020204" pitchFamily="34" charset="0"/>
              <a:ea typeface="Calibri" panose="020F0502020204030204" pitchFamily="34" charset="0"/>
              <a:cs typeface="Arial" panose="020B0604020202020204" pitchFamily="34" charset="0"/>
            </a:endParaRPr>
          </a:p>
          <a:p>
            <a:pPr algn="just"/>
            <a:endParaRPr lang="bs-Latn-BA" sz="2063" dirty="0">
              <a:latin typeface="Arial" panose="020B0604020202020204" pitchFamily="34" charset="0"/>
              <a:ea typeface="Calibri" panose="020F0502020204030204" pitchFamily="34" charset="0"/>
              <a:cs typeface="Arial" panose="020B0604020202020204" pitchFamily="34" charset="0"/>
            </a:endParaRPr>
          </a:p>
          <a:p>
            <a:pPr algn="just"/>
            <a:r>
              <a:rPr lang="bs-Latn-BA" sz="1900" dirty="0">
                <a:latin typeface="Arial" panose="020B0604020202020204" pitchFamily="34" charset="0"/>
                <a:ea typeface="Calibri" panose="020F0502020204030204" pitchFamily="34" charset="0"/>
                <a:cs typeface="Arial" panose="020B0604020202020204" pitchFamily="34" charset="0"/>
              </a:rPr>
              <a:t>Skraćivanje radnog vremena predstavlja mjeru zaštite na radu koja se provodi na radnim mjestima sa povećanim rizikom na kojima se rizici prouzrokovani određenim štetnostima i opasnostima ne mogu otkloniti na drugačiji način.</a:t>
            </a:r>
          </a:p>
          <a:p>
            <a:pPr algn="just"/>
            <a:r>
              <a:rPr lang="hr-HR" sz="1900" dirty="0">
                <a:latin typeface="Arial" panose="020B0604020202020204" pitchFamily="34" charset="0"/>
                <a:ea typeface="Calibri" panose="020F0502020204030204" pitchFamily="34" charset="0"/>
                <a:cs typeface="Arial" panose="020B0604020202020204" pitchFamily="34" charset="0"/>
              </a:rPr>
              <a:t>Oni poslovi na kojima se postojeći rizici kojima su radnici izloženi ne budu mogli otkloniti i pored primjene svih tehnički priznatih metoda za smanjenje rizika, bit će utvrđeni kao poslovi sa povećanim rizikom u internom aktu o zaštiti na radu poslodavca.</a:t>
            </a:r>
          </a:p>
          <a:p>
            <a:pPr algn="just">
              <a:lnSpc>
                <a:spcPct val="107000"/>
              </a:lnSpc>
              <a:spcBef>
                <a:spcPts val="0"/>
              </a:spcBef>
            </a:pPr>
            <a:r>
              <a:rPr lang="bs-Latn-BA" sz="1900" dirty="0">
                <a:latin typeface="Arial" panose="020B0604020202020204" pitchFamily="34" charset="0"/>
                <a:ea typeface="Calibri" panose="020F0502020204030204" pitchFamily="34" charset="0"/>
                <a:cs typeface="Arial" panose="020B0604020202020204" pitchFamily="34" charset="0"/>
              </a:rPr>
              <a:t>Radna mjesta na kojima se radno vrijeme skraćuje su predmet internog akta o zaštiti na radu kod poslodavca.</a:t>
            </a:r>
            <a:endParaRPr lang="en-US" sz="1900" dirty="0">
              <a:latin typeface="Arial" panose="020B0604020202020204" pitchFamily="34" charset="0"/>
              <a:ea typeface="Calibri" panose="020F0502020204030204" pitchFamily="34" charset="0"/>
              <a:cs typeface="Arial" panose="020B0604020202020204" pitchFamily="34" charset="0"/>
            </a:endParaRPr>
          </a:p>
          <a:p>
            <a:pPr algn="just"/>
            <a:r>
              <a:rPr lang="en-US" sz="1900" dirty="0" err="1">
                <a:latin typeface="Arial" panose="020B0604020202020204" pitchFamily="34" charset="0"/>
                <a:ea typeface="Calibri" panose="020F0502020204030204" pitchFamily="34" charset="0"/>
                <a:cs typeface="Arial" panose="020B0604020202020204" pitchFamily="34" charset="0"/>
              </a:rPr>
              <a:t>Postupak</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skraćivanja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radnog</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vremena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na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poslovima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povećanim</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rizikom</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te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organizacijski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kadrovski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tehnički</a:t>
            </a:r>
            <a:r>
              <a:rPr lang="en-US" sz="1900" dirty="0">
                <a:latin typeface="Arial" panose="020B0604020202020204" pitchFamily="34" charset="0"/>
                <a:ea typeface="Calibri" panose="020F0502020204030204" pitchFamily="34" charset="0"/>
                <a:cs typeface="Arial" panose="020B0604020202020204" pitchFamily="34" charset="0"/>
              </a:rPr>
              <a:t> i </a:t>
            </a:r>
            <a:r>
              <a:rPr lang="en-US" sz="1900" dirty="0" err="1">
                <a:latin typeface="Arial" panose="020B0604020202020204" pitchFamily="34" charset="0"/>
                <a:ea typeface="Calibri" panose="020F0502020204030204" pitchFamily="34" charset="0"/>
                <a:cs typeface="Arial" panose="020B0604020202020204" pitchFamily="34" charset="0"/>
              </a:rPr>
              <a:t>drugi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uvjeti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koje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moraju</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ispunjavati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ovlaštene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organizacije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za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izradu</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stručnog</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nalaza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koji</a:t>
            </a:r>
            <a:r>
              <a:rPr lang="en-US" sz="1900" dirty="0">
                <a:latin typeface="Arial" panose="020B0604020202020204" pitchFamily="34" charset="0"/>
                <a:ea typeface="Calibri" panose="020F0502020204030204" pitchFamily="34" charset="0"/>
                <a:cs typeface="Arial" panose="020B0604020202020204" pitchFamily="34" charset="0"/>
              </a:rPr>
              <a:t> se </a:t>
            </a:r>
            <a:r>
              <a:rPr lang="en-US" sz="1900" dirty="0" err="1">
                <a:latin typeface="Arial" panose="020B0604020202020204" pitchFamily="34" charset="0"/>
                <a:ea typeface="Calibri" panose="020F0502020204030204" pitchFamily="34" charset="0"/>
                <a:cs typeface="Arial" panose="020B0604020202020204" pitchFamily="34" charset="0"/>
              </a:rPr>
              <a:t>pribavlja</a:t>
            </a:r>
            <a:r>
              <a:rPr lang="en-US" sz="1900" dirty="0">
                <a:latin typeface="Arial" panose="020B0604020202020204" pitchFamily="34" charset="0"/>
                <a:ea typeface="Calibri" panose="020F0502020204030204" pitchFamily="34" charset="0"/>
                <a:cs typeface="Arial" panose="020B0604020202020204" pitchFamily="34" charset="0"/>
              </a:rPr>
              <a:t> u </a:t>
            </a:r>
            <a:r>
              <a:rPr lang="en-US" sz="1900" dirty="0" err="1">
                <a:latin typeface="Arial" panose="020B0604020202020204" pitchFamily="34" charset="0"/>
                <a:ea typeface="Calibri" panose="020F0502020204030204" pitchFamily="34" charset="0"/>
                <a:cs typeface="Arial" panose="020B0604020202020204" pitchFamily="34" charset="0"/>
              </a:rPr>
              <a:t>postupku</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skraćivanja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radnog</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vremena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postupak</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izdavanja</a:t>
            </a:r>
            <a:r>
              <a:rPr lang="en-US" sz="1900" dirty="0">
                <a:latin typeface="Arial" panose="020B0604020202020204" pitchFamily="34" charset="0"/>
                <a:ea typeface="Calibri" panose="020F0502020204030204" pitchFamily="34" charset="0"/>
                <a:cs typeface="Arial" panose="020B0604020202020204" pitchFamily="34" charset="0"/>
              </a:rPr>
              <a:t> i </a:t>
            </a:r>
            <a:r>
              <a:rPr lang="en-US" sz="1900" dirty="0" err="1">
                <a:latin typeface="Arial" panose="020B0604020202020204" pitchFamily="34" charset="0"/>
                <a:ea typeface="Calibri" panose="020F0502020204030204" pitchFamily="34" charset="0"/>
                <a:cs typeface="Arial" panose="020B0604020202020204" pitchFamily="34" charset="0"/>
              </a:rPr>
              <a:t>oduzimanja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dozvole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za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izradu</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stručnog</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nalaza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te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vođenje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registra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ovlaštenih</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organizacija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uređeni</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su</a:t>
            </a:r>
            <a:r>
              <a:rPr lang="en-US" sz="1900" dirty="0">
                <a:latin typeface="Arial" panose="020B0604020202020204" pitchFamily="34" charset="0"/>
                <a:ea typeface="Calibri" panose="020F0502020204030204" pitchFamily="34" charset="0"/>
                <a:cs typeface="Arial" panose="020B0604020202020204" pitchFamily="34" charset="0"/>
              </a:rPr>
              <a:t> </a:t>
            </a:r>
            <a:r>
              <a:rPr lang="hr-HR" altLang="en-US" sz="1900" dirty="0">
                <a:latin typeface="Arial" panose="020B0604020202020204" pitchFamily="34" charset="0"/>
                <a:cs typeface="Arial" panose="020B0604020202020204" pitchFamily="34" charset="0"/>
              </a:rPr>
              <a:t>Zakonom o zaštiti na radu (“Službene novine Federacije BiH”, broj: 79/20) i </a:t>
            </a:r>
            <a:r>
              <a:rPr lang="en-US" sz="1900" dirty="0" err="1">
                <a:latin typeface="Arial" panose="020B0604020202020204" pitchFamily="34" charset="0"/>
                <a:ea typeface="Calibri" panose="020F0502020204030204" pitchFamily="34" charset="0"/>
                <a:cs typeface="Arial" panose="020B0604020202020204" pitchFamily="34" charset="0"/>
              </a:rPr>
              <a:t>Pravilnikom</a:t>
            </a:r>
            <a:r>
              <a:rPr lang="en-US" sz="1900" dirty="0">
                <a:latin typeface="Arial" panose="020B0604020202020204" pitchFamily="34" charset="0"/>
                <a:ea typeface="Calibri" panose="020F0502020204030204" pitchFamily="34" charset="0"/>
                <a:cs typeface="Arial" panose="020B0604020202020204" pitchFamily="34" charset="0"/>
              </a:rPr>
              <a:t> o </a:t>
            </a:r>
            <a:r>
              <a:rPr lang="en-US" sz="1900" dirty="0" err="1">
                <a:latin typeface="Arial" panose="020B0604020202020204" pitchFamily="34" charset="0"/>
                <a:ea typeface="Calibri" panose="020F0502020204030204" pitchFamily="34" charset="0"/>
                <a:cs typeface="Arial" panose="020B0604020202020204" pitchFamily="34" charset="0"/>
              </a:rPr>
              <a:t>postupku</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skraćivanja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radnog</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vremena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na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poslovima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sa</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povećanim</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rizikom</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Službene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novine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Federacije</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BiH</a:t>
            </a: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latin typeface="Arial" panose="020B0604020202020204" pitchFamily="34" charset="0"/>
                <a:ea typeface="Calibri" panose="020F0502020204030204" pitchFamily="34" charset="0"/>
                <a:cs typeface="Arial" panose="020B0604020202020204" pitchFamily="34" charset="0"/>
              </a:rPr>
              <a:t>broj</a:t>
            </a:r>
            <a:r>
              <a:rPr lang="en-US" sz="1900" dirty="0">
                <a:latin typeface="Arial" panose="020B0604020202020204" pitchFamily="34" charset="0"/>
                <a:ea typeface="Calibri" panose="020F0502020204030204" pitchFamily="34" charset="0"/>
                <a:cs typeface="Arial" panose="020B0604020202020204" pitchFamily="34" charset="0"/>
              </a:rPr>
              <a:t>: 24/21)</a:t>
            </a:r>
            <a:r>
              <a:rPr lang="bs-Latn-BA" sz="1900" dirty="0">
                <a:latin typeface="Arial" panose="020B0604020202020204" pitchFamily="34" charset="0"/>
                <a:ea typeface="Calibri" panose="020F050202020403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2267980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Uvod</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Zakonom o radu („Službene novine Federacije BiH“, br. 26/16, 89/18 i 44/22 i 39/24) uređuje se radno vrijeme, plaće, ostvarivanje prava i obaveza iz radnog odnosa,  zasnivanje radnog odnosa, prestanak radnog odnosa, zaključivanje kolektivnih ugovora, mirno rješavanje kolektivnih radnih sporova i druga pitanja iz radnog odnosa, ako drugim zakonom </a:t>
            </a:r>
            <a:r>
              <a:rPr lang="hr-HR" sz="1800" dirty="0">
                <a:latin typeface="Arial" panose="020B0604020202020204" pitchFamily="34" charset="0"/>
                <a:cs typeface="Arial" panose="020B0604020202020204" pitchFamily="34" charset="0"/>
              </a:rPr>
              <a:t>ili međunarodnim ugovorom </a:t>
            </a:r>
            <a:r>
              <a:rPr lang="bs-Latn-BA" sz="1800" dirty="0">
                <a:latin typeface="Arial" panose="020B0604020202020204" pitchFamily="34" charset="0"/>
                <a:cs typeface="Arial" panose="020B0604020202020204" pitchFamily="34" charset="0"/>
              </a:rPr>
              <a:t>nije drugačije određeno.  </a:t>
            </a:r>
            <a:endParaRPr lang="en-US" sz="1800" dirty="0">
              <a:latin typeface="Arial" panose="020B0604020202020204" pitchFamily="34" charset="0"/>
              <a:cs typeface="Arial" panose="020B0604020202020204" pitchFamily="34" charset="0"/>
            </a:endParaRPr>
          </a:p>
          <a:p>
            <a:endParaRPr lang="en-US" sz="1800" dirty="0"/>
          </a:p>
        </p:txBody>
      </p:sp>
    </p:spTree>
    <p:extLst>
      <p:ext uri="{BB962C8B-B14F-4D97-AF65-F5344CB8AC3E}">
        <p14:creationId xmlns:p14="http://schemas.microsoft.com/office/powerpoint/2010/main" val="886532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Obaveza vođenja evidencija</a:t>
            </a:r>
            <a:r>
              <a:rPr lang="en-US" sz="2500" dirty="0">
                <a:latin typeface="Arial" panose="020B0604020202020204" pitchFamily="34" charset="0"/>
                <a:cs typeface="Arial" panose="020B0604020202020204" pitchFamily="34" charset="0"/>
              </a:rPr>
              <a:t/>
            </a:r>
            <a:br>
              <a:rPr lang="en-US" sz="2500" dirty="0">
                <a:latin typeface="Arial" panose="020B0604020202020204" pitchFamily="34" charset="0"/>
                <a:cs typeface="Arial" panose="020B0604020202020204" pitchFamily="34" charset="0"/>
              </a:rPr>
            </a:br>
            <a:endParaRPr lang="en-US" sz="25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714500"/>
            <a:ext cx="7715250" cy="4572000"/>
          </a:xfrm>
        </p:spPr>
        <p:txBody>
          <a:bodyPr>
            <a:normAutofit/>
          </a:bodyPr>
          <a:lstStyle/>
          <a:p>
            <a:pPr algn="just"/>
            <a:r>
              <a:rPr lang="bs-Latn-BA" sz="1875" dirty="0">
                <a:latin typeface="Arial" panose="020B0604020202020204" pitchFamily="34" charset="0"/>
                <a:cs typeface="Arial" panose="020B0604020202020204" pitchFamily="34" charset="0"/>
              </a:rPr>
              <a:t>Članom 43. Zakona o radu propisano je da je poslodavac je dužan svakodnevno voditi evidenciju o radnicima  i drugim licima angažovanim na radu.</a:t>
            </a:r>
            <a:endParaRPr lang="en-US" sz="1875" dirty="0">
              <a:latin typeface="Arial" panose="020B0604020202020204" pitchFamily="34" charset="0"/>
              <a:cs typeface="Arial" panose="020B0604020202020204" pitchFamily="34" charset="0"/>
            </a:endParaRPr>
          </a:p>
          <a:p>
            <a:pPr algn="just"/>
            <a:r>
              <a:rPr lang="bs-Latn-BA" sz="1875" dirty="0">
                <a:latin typeface="Arial" panose="020B0604020202020204" pitchFamily="34" charset="0"/>
                <a:cs typeface="Arial" panose="020B0604020202020204" pitchFamily="34" charset="0"/>
              </a:rPr>
              <a:t>Evidencija iz stava 1. ovog člana mora sadržavati podatke o početku i završetku radnog vremena, smjenama i druge podatke o prisustvu radnika na radu.</a:t>
            </a:r>
            <a:endParaRPr lang="en-US" sz="1875" dirty="0">
              <a:latin typeface="Arial" panose="020B0604020202020204" pitchFamily="34" charset="0"/>
              <a:cs typeface="Arial" panose="020B0604020202020204" pitchFamily="34" charset="0"/>
            </a:endParaRPr>
          </a:p>
          <a:p>
            <a:pPr algn="just"/>
            <a:r>
              <a:rPr lang="bs-Latn-BA" sz="1875" dirty="0">
                <a:latin typeface="Arial" panose="020B0604020202020204" pitchFamily="34" charset="0"/>
                <a:cs typeface="Arial" panose="020B0604020202020204" pitchFamily="34" charset="0"/>
              </a:rPr>
              <a:t>Poslodavac je dužan, pored evidencija iz stava 1.ovog člana, voditi evidenciju o radnicima koji su kod njega zaposleni-matična evidencija. </a:t>
            </a:r>
            <a:endParaRPr lang="en-US" sz="1875" dirty="0">
              <a:latin typeface="Arial" panose="020B0604020202020204" pitchFamily="34" charset="0"/>
              <a:cs typeface="Arial" panose="020B0604020202020204" pitchFamily="34" charset="0"/>
            </a:endParaRPr>
          </a:p>
          <a:p>
            <a:pPr algn="just"/>
            <a:r>
              <a:rPr lang="bs-Latn-BA" sz="1875" dirty="0">
                <a:latin typeface="Arial" panose="020B0604020202020204" pitchFamily="34" charset="0"/>
                <a:cs typeface="Arial" panose="020B0604020202020204" pitchFamily="34" charset="0"/>
              </a:rPr>
              <a:t>Poslodavac je dužan inspektoru rada na njegov zahtjev predočiti evidencije iz st. 1. i 3. ovog člana.</a:t>
            </a:r>
            <a:endParaRPr lang="en-US" sz="187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4135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75" y="1328738"/>
            <a:ext cx="7886700" cy="5157787"/>
          </a:xfrm>
        </p:spPr>
        <p:txBody>
          <a:bodyPr>
            <a:normAutofit/>
          </a:bodyPr>
          <a:lstStyle/>
          <a:p>
            <a:pPr algn="just"/>
            <a:r>
              <a:rPr lang="bs-Latn-BA" sz="1800" dirty="0">
                <a:latin typeface="Arial" panose="020B0604020202020204" pitchFamily="34" charset="0"/>
                <a:cs typeface="Arial" panose="020B0604020202020204" pitchFamily="34" charset="0"/>
              </a:rPr>
              <a:t>Na osnovu ovlaštenja iz odredbe člana 43. stav 5. pomenutog zakona federalni ministar rada i socijalne politike donio je Pravilnik o sadržaju i načinu vođenja evidencije o radnicima i drugim licima angažovanim na radu („Službene novine Federacije BiH“, broj: 92/16). Odredbom člana 3. pomenutog pravilnika propisan je sadržaj evidencije o radnicima, a odredbom člana 4. sadržaj evidencije o drugim licima angažovanim na radu kod poslodavca. Dakle, radi se o dvije odvojene knjige, koje se u skladu sa odredbom člana 5. stav 3. Pravilnika, obavezno vode pisano u obliku knjige, a mogu se voditi i u elektroničkom obliku. Pored toga, odredbom člana 8. Pravilnika propisan je sadržaj evidencije o radnom vremenu, ali je za razliku od evidencija iz odredbi čl. 3. i 4. Pravilnika, članom 13. istog alternativno propisano da se podaci o radnom vremenu mogu voditi pisano ili u elektroničkom obliku, uz korištenje odgovarajućih kratica. Nadalje, o</a:t>
            </a:r>
            <a:r>
              <a:rPr lang="en-US" sz="1800" dirty="0" err="1">
                <a:latin typeface="Arial" panose="020B0604020202020204" pitchFamily="34" charset="0"/>
                <a:cs typeface="Arial" panose="020B0604020202020204" pitchFamily="34" charset="0"/>
              </a:rPr>
              <a:t>dredbom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člana</a:t>
            </a:r>
            <a:r>
              <a:rPr lang="en-US" sz="1800" dirty="0">
                <a:latin typeface="Arial" panose="020B0604020202020204" pitchFamily="34" charset="0"/>
                <a:cs typeface="Arial" panose="020B0604020202020204" pitchFamily="34" charset="0"/>
              </a:rPr>
              <a:t> 8. </a:t>
            </a:r>
            <a:r>
              <a:rPr lang="en-US" sz="1800" dirty="0" err="1">
                <a:latin typeface="Arial" panose="020B0604020202020204" pitchFamily="34" charset="0"/>
                <a:cs typeface="Arial" panose="020B0604020202020204" pitchFamily="34" charset="0"/>
              </a:rPr>
              <a:t>pomenutog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pravilnika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propisan</a:t>
            </a:r>
            <a:r>
              <a:rPr lang="en-US" sz="1800" dirty="0">
                <a:latin typeface="Arial" panose="020B0604020202020204" pitchFamily="34" charset="0"/>
                <a:cs typeface="Arial" panose="020B0604020202020204" pitchFamily="34" charset="0"/>
              </a:rPr>
              <a:t> je </a:t>
            </a:r>
            <a:r>
              <a:rPr lang="en-US" sz="1800" dirty="0" err="1">
                <a:latin typeface="Arial" panose="020B0604020202020204" pitchFamily="34" charset="0"/>
                <a:cs typeface="Arial" panose="020B0604020202020204" pitchFamily="34" charset="0"/>
              </a:rPr>
              <a:t>sadržaj</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evidencije</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vremenu</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podaci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koji</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vode</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toj</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evidenciji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Između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ostalog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predviđeno</a:t>
            </a:r>
            <a:r>
              <a:rPr lang="en-US" sz="1800" dirty="0">
                <a:latin typeface="Arial" panose="020B0604020202020204" pitchFamily="34" charset="0"/>
                <a:cs typeface="Arial" panose="020B0604020202020204" pitchFamily="34" charset="0"/>
              </a:rPr>
              <a:t> je da se </a:t>
            </a:r>
            <a:r>
              <a:rPr lang="en-US" sz="1800" dirty="0" err="1">
                <a:latin typeface="Arial" panose="020B0604020202020204" pitchFamily="34" charset="0"/>
                <a:cs typeface="Arial" panose="020B0604020202020204" pitchFamily="34" charset="0"/>
              </a:rPr>
              <a:t>vode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podaci</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početku</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završetku</a:t>
            </a:r>
            <a:r>
              <a:rPr lang="en-US" sz="1800" dirty="0">
                <a:latin typeface="Arial" panose="020B0604020202020204" pitchFamily="34" charset="0"/>
                <a:cs typeface="Arial" panose="020B0604020202020204" pitchFamily="34" charset="0"/>
              </a:rPr>
              <a:t> rada, </a:t>
            </a:r>
            <a:r>
              <a:rPr lang="en-US" sz="1800" dirty="0" err="1">
                <a:latin typeface="Arial" panose="020B0604020202020204" pitchFamily="34" charset="0"/>
                <a:cs typeface="Arial" panose="020B0604020202020204" pitchFamily="34" charset="0"/>
              </a:rPr>
              <a:t>kao</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podaci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koji</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vode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neprisustva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poslu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korištenja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odmora</a:t>
            </a:r>
            <a:r>
              <a:rPr lang="en-US" sz="1800" dirty="0">
                <a:latin typeface="Arial" panose="020B0604020202020204" pitchFamily="34" charset="0"/>
                <a:cs typeface="Arial" panose="020B0604020202020204" pitchFamily="34" charset="0"/>
              </a:rPr>
              <a:t> – </a:t>
            </a:r>
            <a:r>
              <a:rPr lang="en-US" sz="1800" dirty="0" err="1">
                <a:latin typeface="Arial" panose="020B0604020202020204" pitchFamily="34" charset="0"/>
                <a:cs typeface="Arial" panose="020B0604020202020204" pitchFamily="34" charset="0"/>
              </a:rPr>
              <a:t>sedmičnog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godišnjeg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vrijeme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spriječenosti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rad </a:t>
            </a:r>
            <a:r>
              <a:rPr lang="en-US" sz="1800" dirty="0" err="1">
                <a:latin typeface="Arial" panose="020B0604020202020204" pitchFamily="34" charset="0"/>
                <a:cs typeface="Arial" panose="020B0604020202020204" pitchFamily="34" charset="0"/>
              </a:rPr>
              <a:t>zbog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privremene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neposobnosti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a:t>
            </a:r>
            <a:r>
              <a:rPr lang="en-US" sz="1800" dirty="0">
                <a:latin typeface="Arial" panose="020B0604020202020204" pitchFamily="34" charset="0"/>
                <a:cs typeface="Arial" panose="020B0604020202020204" pitchFamily="34" charset="0"/>
              </a:rPr>
              <a:t> rad i </a:t>
            </a:r>
            <a:r>
              <a:rPr lang="en-US" sz="1800" dirty="0" err="1">
                <a:latin typeface="Arial" panose="020B0604020202020204" pitchFamily="34" charset="0"/>
                <a:cs typeface="Arial" panose="020B0604020202020204" pitchFamily="34" charset="0"/>
              </a:rPr>
              <a:t>dr</a:t>
            </a:r>
            <a:r>
              <a:rPr lang="en-US" sz="1800" dirty="0">
                <a:latin typeface="Arial" panose="020B0604020202020204" pitchFamily="34" charset="0"/>
                <a:cs typeface="Arial" panose="020B0604020202020204" pitchFamily="34" charset="0"/>
              </a:rPr>
              <a:t>). </a:t>
            </a:r>
          </a:p>
          <a:p>
            <a:pPr algn="just"/>
            <a:endParaRPr lang="en-US" sz="1800" dirty="0"/>
          </a:p>
        </p:txBody>
      </p:sp>
    </p:spTree>
    <p:extLst>
      <p:ext uri="{BB962C8B-B14F-4D97-AF65-F5344CB8AC3E}">
        <p14:creationId xmlns:p14="http://schemas.microsoft.com/office/powerpoint/2010/main" val="3513305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Minimalni godišnji odmor </a:t>
            </a:r>
            <a:r>
              <a:rPr lang="en-US" sz="2250" dirty="0">
                <a:latin typeface="Arial" panose="020B0604020202020204" pitchFamily="34" charset="0"/>
                <a:cs typeface="Arial" panose="020B0604020202020204" pitchFamily="34" charset="0"/>
              </a:rPr>
              <a:t/>
            </a:r>
            <a:br>
              <a:rPr lang="en-US" sz="2250" dirty="0">
                <a:latin typeface="Arial" panose="020B0604020202020204" pitchFamily="34" charset="0"/>
                <a:cs typeface="Arial" panose="020B0604020202020204" pitchFamily="34" charset="0"/>
              </a:rPr>
            </a:br>
            <a:endParaRPr lang="en-US" sz="225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47. Zakona o radu propisano je da radnik, za svaku kalendarsku godinu, ima pravo na plaćeni godišnji odmor u trajanju od najmanje 20 radnih dana, a najduže 30 radnih dana. Izuzetno godišnji odmor može da traje i duže od 30 radnih dana, ukoliko je to uređeno kolektivnim ugovorom, a prema prirodi posla i uvjetima rada.</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Maloljetni radnik ima pravo na godišnji odmor u trajanju od najmanje 24 radna dana.</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29571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Način korištenja godišnjeg odmora </a:t>
            </a:r>
            <a:r>
              <a:rPr lang="en-US" sz="2500" b="1" dirty="0">
                <a:latin typeface="Arial" panose="020B0604020202020204" pitchFamily="34" charset="0"/>
                <a:cs typeface="Arial" panose="020B0604020202020204" pitchFamily="34" charset="0"/>
              </a:rPr>
              <a:t/>
            </a:r>
            <a:br>
              <a:rPr lang="en-US" sz="2500" b="1" dirty="0">
                <a:latin typeface="Arial" panose="020B0604020202020204" pitchFamily="34" charset="0"/>
                <a:cs typeface="Arial" panose="020B0604020202020204" pitchFamily="34" charset="0"/>
              </a:rPr>
            </a:br>
            <a:endParaRPr lang="en-US" sz="25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49. Zakona o radu propisano je da trajanje godišnjeg odmora duže od najkraćeg propisanog ovim zakonom, uređuje se kolektivnim ugovorom, pravilnikom o radu ili ugovorom o radu.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U trajanje godišnjeg odmora ne uračunava se vrijeme privremene spriječenosti za rad, vrijeme praznika u koje se ne radi, kao i drugo vrijeme odsustvovanja sa rada koje se radniku priznaje u staž osiguranja. </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Pri utvrđivanju trajanja godišnjeg odmora smatra se da je radno vrijeme raspoređeno na način kako je utvrđeno kolektivnim ugovorom, pravilnikom  o radu ili ugovorom o radu.</a:t>
            </a:r>
            <a:r>
              <a:rPr lang="bs-Latn-BA" sz="1800" dirty="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107926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531" b="1" dirty="0">
                <a:latin typeface="Arial" panose="020B0604020202020204" pitchFamily="34" charset="0"/>
                <a:cs typeface="Arial" panose="020B0604020202020204" pitchFamily="34" charset="0"/>
              </a:rPr>
              <a:t/>
            </a:r>
            <a:br>
              <a:rPr lang="bs-Latn-BA" sz="2531" b="1" dirty="0">
                <a:latin typeface="Arial" panose="020B0604020202020204" pitchFamily="34" charset="0"/>
                <a:cs typeface="Arial" panose="020B0604020202020204" pitchFamily="34" charset="0"/>
              </a:rPr>
            </a:br>
            <a:r>
              <a:rPr lang="bs-Latn-BA" sz="2531" b="1" dirty="0">
                <a:latin typeface="Arial" panose="020B0604020202020204" pitchFamily="34" charset="0"/>
                <a:cs typeface="Arial" panose="020B0604020202020204" pitchFamily="34" charset="0"/>
              </a:rPr>
              <a:t/>
            </a:r>
            <a:br>
              <a:rPr lang="bs-Latn-BA" sz="2531" b="1" dirty="0">
                <a:latin typeface="Arial" panose="020B0604020202020204" pitchFamily="34" charset="0"/>
                <a:cs typeface="Arial" panose="020B0604020202020204" pitchFamily="34" charset="0"/>
              </a:rPr>
            </a:br>
            <a:r>
              <a:rPr lang="bs-Latn-BA" sz="2531" b="1" dirty="0">
                <a:latin typeface="Arial" panose="020B0604020202020204" pitchFamily="34" charset="0"/>
                <a:cs typeface="Arial" panose="020B0604020202020204" pitchFamily="34" charset="0"/>
              </a:rPr>
              <a:t/>
            </a:r>
            <a:br>
              <a:rPr lang="bs-Latn-BA" sz="2531"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Korištenje godišnjeg odmora u dijelovima </a:t>
            </a:r>
            <a:r>
              <a:rPr lang="en-US" sz="2500" dirty="0"/>
              <a:t/>
            </a:r>
            <a:br>
              <a:rPr lang="en-US" sz="2500" dirty="0"/>
            </a:br>
            <a:endParaRPr lang="en-US" sz="2500" dirty="0"/>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50. Zakona o radu propisano je da se godišnji odmor može se koristiti u dva dijela.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Ako radnik koristi godišnji odmor u dijelovima, prvi dio koristi bez prekida u trajanju od najmanje 12 radnih dana u toku kalendarske godine, a drugi dio najkasnije do 30. juna naredne godine.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Radnik koji ne iskoristi dio godišnjeg odmora u smislu stava 2. ovog člana, nema pravo prenošenja godišnjeg odmora u narednu godinu.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Radnik ima pravo koristiti jedan dan godišnjeg odmora kad on to želi, uz obavezu da o tome obavijesti poslodavca najmanje tri dana prije njegovog korištenja. </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23571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500" b="1" dirty="0">
                <a:latin typeface="Arial" panose="020B0604020202020204" pitchFamily="34" charset="0"/>
                <a:cs typeface="Arial" panose="020B0604020202020204" pitchFamily="34" charset="0"/>
              </a:rPr>
              <a:t>Zaštita prava na godišnji odmor</a:t>
            </a:r>
            <a:r>
              <a:rPr lang="en-US" sz="2500" b="1" dirty="0">
                <a:latin typeface="Arial" panose="020B0604020202020204" pitchFamily="34" charset="0"/>
                <a:cs typeface="Arial" panose="020B0604020202020204" pitchFamily="34" charset="0"/>
              </a:rPr>
              <a:t/>
            </a:r>
            <a:br>
              <a:rPr lang="en-US" sz="2500" b="1" dirty="0">
                <a:latin typeface="Arial" panose="020B0604020202020204" pitchFamily="34" charset="0"/>
                <a:cs typeface="Arial" panose="020B0604020202020204" pitchFamily="34" charset="0"/>
              </a:rPr>
            </a:br>
            <a:endParaRPr lang="en-US" sz="25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51. Zakona o radu propisano je da se radnik ne može odreći prava na godišnji odmor.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Radniku se ne može uskratiti pravo na godišnji odmor, niti mu se izvršiti isplata naknade umjesto korištenja godišnjeg odmora, osim u slučaju iz člana 52. stav 4. ovog zakona.</a:t>
            </a:r>
            <a:endParaRPr lang="en-US" sz="1800" dirty="0">
              <a:latin typeface="Arial" panose="020B0604020202020204" pitchFamily="34" charset="0"/>
              <a:cs typeface="Arial" panose="020B0604020202020204" pitchFamily="34" charset="0"/>
            </a:endParaRPr>
          </a:p>
          <a:p>
            <a:endParaRPr lang="en-US" sz="1800" dirty="0"/>
          </a:p>
        </p:txBody>
      </p:sp>
    </p:spTree>
    <p:extLst>
      <p:ext uri="{BB962C8B-B14F-4D97-AF65-F5344CB8AC3E}">
        <p14:creationId xmlns:p14="http://schemas.microsoft.com/office/powerpoint/2010/main" val="774051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sz="2250" b="1" dirty="0">
                <a:latin typeface="Arial" panose="020B0604020202020204" pitchFamily="34" charset="0"/>
                <a:cs typeface="Arial" panose="020B0604020202020204" pitchFamily="34" charset="0"/>
              </a:rPr>
              <a:t/>
            </a:r>
            <a:br>
              <a:rPr lang="hr-HR" sz="2250" b="1" dirty="0">
                <a:latin typeface="Arial" panose="020B0604020202020204" pitchFamily="34" charset="0"/>
                <a:cs typeface="Arial" panose="020B0604020202020204" pitchFamily="34" charset="0"/>
              </a:rPr>
            </a:br>
            <a:r>
              <a:rPr lang="hr-HR" sz="2250" b="1" dirty="0">
                <a:latin typeface="Arial" panose="020B0604020202020204" pitchFamily="34" charset="0"/>
                <a:cs typeface="Arial" panose="020B0604020202020204" pitchFamily="34" charset="0"/>
              </a:rPr>
              <a:t/>
            </a:r>
            <a:br>
              <a:rPr lang="hr-HR" sz="2250" b="1" dirty="0">
                <a:latin typeface="Arial" panose="020B0604020202020204" pitchFamily="34" charset="0"/>
                <a:cs typeface="Arial" panose="020B0604020202020204" pitchFamily="34" charset="0"/>
              </a:rPr>
            </a:br>
            <a:r>
              <a:rPr lang="hr-HR" sz="2500" b="1" dirty="0">
                <a:latin typeface="Arial" panose="020B0604020202020204" pitchFamily="34" charset="0"/>
                <a:cs typeface="Arial" panose="020B0604020202020204" pitchFamily="34" charset="0"/>
              </a:rPr>
              <a:t>Korištenje godišnjeg odmora</a:t>
            </a:r>
            <a:r>
              <a:rPr lang="en-US" sz="2500" dirty="0">
                <a:latin typeface="Arial" panose="020B0604020202020204" pitchFamily="34" charset="0"/>
                <a:cs typeface="Arial" panose="020B0604020202020204" pitchFamily="34" charset="0"/>
              </a:rPr>
              <a:t/>
            </a:r>
            <a:br>
              <a:rPr lang="en-US" sz="2500" dirty="0">
                <a:latin typeface="Arial" panose="020B0604020202020204" pitchFamily="34" charset="0"/>
                <a:cs typeface="Arial" panose="020B0604020202020204" pitchFamily="34" charset="0"/>
              </a:rPr>
            </a:br>
            <a:endParaRPr lang="en-US" sz="25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hr-HR" sz="1800" dirty="0">
                <a:latin typeface="Arial" panose="020B0604020202020204" pitchFamily="34" charset="0"/>
                <a:cs typeface="Arial" panose="020B0604020202020204" pitchFamily="34" charset="0"/>
              </a:rPr>
              <a:t>Članom 52. Zakona o radu propisano je da plan korištenja godišnjeg odmora utvrđuje poslodavac, uz prethodnu konsultaciju sa radnicima ili njihovim predstavnicima u skladu sa zakonom, uzimajući u obzir potrebe posla, kao i opravdane razloge radnika.</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Poslodavac je dužan pisanom odlukom obavijestiti radnika o trajanju godišnjeg odmora i periodu njegovog korištenja najmanje sedam dana prije korištenja godišnjeg odmora.</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Radnik za vrijeme korištenja godišnjeg odmora ima pravo na naknadu plaće, u visini plaće koju bi ostvario da je radio. </a:t>
            </a:r>
            <a:endParaRPr lang="en-US" sz="1800" dirty="0">
              <a:latin typeface="Arial" panose="020B0604020202020204" pitchFamily="34" charset="0"/>
              <a:cs typeface="Arial" panose="020B0604020202020204" pitchFamily="34" charset="0"/>
            </a:endParaRPr>
          </a:p>
          <a:p>
            <a:pPr algn="just"/>
            <a:r>
              <a:rPr lang="hr-HR" sz="1800" dirty="0">
                <a:latin typeface="Arial" panose="020B0604020202020204" pitchFamily="34" charset="0"/>
                <a:cs typeface="Arial" panose="020B0604020202020204" pitchFamily="34" charset="0"/>
              </a:rPr>
              <a:t>U slučaju prestanka ugovora o radu, poslodavac je dužan radniku koji nije iskoristio cijeli ili dio godišnjeg odmora isplatiti naknadu umjesto korištenja godišnjeg odmora u iznosu koji bi primio da je koristio cijeli, odnosno preostali dio godišnjeg odmora, ako godišnji odmor ili njegov dio nije iskoristio krivicom poslodavca. </a:t>
            </a:r>
            <a:endParaRPr lang="en-US" sz="1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0050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s-Latn-BA" b="1" dirty="0"/>
              <a:t/>
            </a:r>
            <a:br>
              <a:rPr lang="bs-Latn-BA" b="1" dirty="0"/>
            </a:br>
            <a:r>
              <a:rPr lang="bs-Latn-BA" b="1" dirty="0"/>
              <a:t/>
            </a:r>
            <a:br>
              <a:rPr lang="bs-Latn-BA" b="1" dirty="0"/>
            </a:br>
            <a:r>
              <a:rPr lang="bs-Latn-BA" sz="2500" b="1" dirty="0">
                <a:latin typeface="Arial" panose="020B0604020202020204" pitchFamily="34" charset="0"/>
                <a:cs typeface="Arial" panose="020B0604020202020204" pitchFamily="34" charset="0"/>
              </a:rPr>
              <a:t>Načini prestanka ugovora o radu </a:t>
            </a:r>
            <a:r>
              <a:rPr lang="en-US" sz="2500" dirty="0">
                <a:latin typeface="Arial" panose="020B0604020202020204" pitchFamily="34" charset="0"/>
                <a:cs typeface="Arial" panose="020B0604020202020204" pitchFamily="34" charset="0"/>
              </a:rPr>
              <a:t/>
            </a:r>
            <a:br>
              <a:rPr lang="en-US" sz="2500" dirty="0">
                <a:latin typeface="Arial" panose="020B0604020202020204" pitchFamily="34" charset="0"/>
                <a:cs typeface="Arial" panose="020B0604020202020204" pitchFamily="34" charset="0"/>
              </a:rPr>
            </a:br>
            <a:endParaRPr lang="en-US" sz="25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62500" lnSpcReduction="20000"/>
          </a:bodyPr>
          <a:lstStyle/>
          <a:p>
            <a:r>
              <a:rPr lang="bs-Latn-BA" sz="2600" dirty="0">
                <a:latin typeface="Arial" panose="020B0604020202020204" pitchFamily="34" charset="0"/>
                <a:cs typeface="Arial" panose="020B0604020202020204" pitchFamily="34" charset="0"/>
              </a:rPr>
              <a:t>Ugovor o radu prestaje:</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smrću radnika; </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b. sporazumom poslodavca i radnika; </a:t>
            </a:r>
            <a:endParaRPr lang="en-US" sz="2600" dirty="0">
              <a:latin typeface="Arial" panose="020B0604020202020204" pitchFamily="34" charset="0"/>
              <a:cs typeface="Arial" panose="020B0604020202020204" pitchFamily="34" charset="0"/>
            </a:endParaRPr>
          </a:p>
          <a:p>
            <a:pPr lvl="1"/>
            <a:r>
              <a:rPr lang="bs-Latn-BA" sz="2600" b="1" dirty="0">
                <a:latin typeface="Arial" panose="020B0604020202020204" pitchFamily="34" charset="0"/>
                <a:cs typeface="Arial" panose="020B0604020202020204" pitchFamily="34" charset="0"/>
              </a:rPr>
              <a:t>kad radnik navrši 65 godina života i 15 godina staža osiguranja (u skladu sa propisima o penzijskom i invalidskom osiguranju), ako se poslodavac i radnik drugačije ne dogovore;</a:t>
            </a:r>
            <a:endParaRPr lang="en-US" sz="2600" dirty="0">
              <a:latin typeface="Arial" panose="020B0604020202020204" pitchFamily="34" charset="0"/>
              <a:cs typeface="Arial" panose="020B0604020202020204" pitchFamily="34" charset="0"/>
            </a:endParaRPr>
          </a:p>
          <a:p>
            <a:pPr lvl="1"/>
            <a:r>
              <a:rPr lang="bs-Latn-BA" sz="2600" b="1" dirty="0">
                <a:latin typeface="Arial" panose="020B0604020202020204" pitchFamily="34" charset="0"/>
                <a:cs typeface="Arial" panose="020B0604020202020204" pitchFamily="34" charset="0"/>
              </a:rPr>
              <a:t>kad radnik navrši 40 godina staža osiguranja (u skladu sa propisima o penzijskom i invalidskom osiguranju), bez obzira na godine života, ako se poslodavac i radnik drugačije ne dogovore;</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danom dostavljanja pravosnažnog rješenja o priznavanju prava na invalidsku penziju zbog gubitka radne sposobnosti;</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otkazom ugovora o radu;</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istekom vremena na koje je zaključen ugovor o radu na određeno vrijeme; </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ako radnik bude osuđen na izdržavanje kazne zatvora u trajanju dužem od tri mjeseca - danom stupanja na izdržavanje kazne; </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ako radniku bude izrečena mjera bezbjednosti, vaspitna ili zaštitna mjera u trajanju dužem od tri mjeseca - početkom primjene te mjere; </a:t>
            </a:r>
            <a:endParaRPr lang="en-US" sz="2600" dirty="0">
              <a:latin typeface="Arial" panose="020B0604020202020204" pitchFamily="34" charset="0"/>
              <a:cs typeface="Arial" panose="020B0604020202020204" pitchFamily="34" charset="0"/>
            </a:endParaRPr>
          </a:p>
          <a:p>
            <a:pPr lvl="1"/>
            <a:r>
              <a:rPr lang="bs-Latn-BA" sz="2600" dirty="0">
                <a:latin typeface="Arial" panose="020B0604020202020204" pitchFamily="34" charset="0"/>
                <a:cs typeface="Arial" panose="020B0604020202020204" pitchFamily="34" charset="0"/>
              </a:rPr>
              <a:t>pravosnažnom odlukom nadležnog suda, koja ima za posljedicu prestanak radnog odnosa.</a:t>
            </a:r>
            <a:endParaRPr lang="en-US" sz="2600" dirty="0">
              <a:latin typeface="Arial" panose="020B0604020202020204" pitchFamily="34" charset="0"/>
              <a:cs typeface="Arial" panose="020B0604020202020204" pitchFamily="34" charset="0"/>
            </a:endParaRPr>
          </a:p>
          <a:p>
            <a:pPr marL="0" indent="0">
              <a:buNone/>
            </a:pPr>
            <a:endParaRPr lang="en-US" dirty="0"/>
          </a:p>
          <a:p>
            <a:endParaRPr lang="en-US" dirty="0"/>
          </a:p>
        </p:txBody>
      </p:sp>
    </p:spTree>
    <p:extLst>
      <p:ext uri="{BB962C8B-B14F-4D97-AF65-F5344CB8AC3E}">
        <p14:creationId xmlns:p14="http://schemas.microsoft.com/office/powerpoint/2010/main" val="12701712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Pravilnik o radu</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bs-Latn-BA" sz="2100" dirty="0"/>
              <a:t>Poslodavac koji zapošljava više od 30 radnika donosi i objavljuje pravilnik o radu, kojim se uređuju plaće, organizacija rada, sistematizacija radnih mjesta, posebni uvjeti za zasnivanje radnog odnosa i druga pitanja značajna za radnika i poslodavca, u skladu sa zakonom i kolektivnim ugovorom. </a:t>
            </a:r>
            <a:endParaRPr lang="en-US" sz="2100" dirty="0"/>
          </a:p>
          <a:p>
            <a:pPr algn="just"/>
            <a:r>
              <a:rPr lang="bs-Latn-BA" sz="2100" dirty="0"/>
              <a:t>O donošenju pravilnika o radu poslodavac se obavezno konsultira sa sindikatom odnosno vijećem zaposlenika ukoliko su  formirani. </a:t>
            </a:r>
            <a:endParaRPr lang="en-US" sz="2100" dirty="0"/>
          </a:p>
          <a:p>
            <a:pPr algn="just"/>
            <a:r>
              <a:rPr lang="bs-Latn-BA" sz="2100" dirty="0"/>
              <a:t>Pravilnik se objavljuje na oglasnoj tabli poslodavca, a stupa na snagu osmog dana od dana objavljivanja. </a:t>
            </a:r>
            <a:endParaRPr lang="en-US" sz="2100" dirty="0"/>
          </a:p>
          <a:p>
            <a:pPr algn="just"/>
            <a:r>
              <a:rPr lang="bs-Latn-BA" sz="2100" dirty="0"/>
              <a:t>Sindikat odnosno vijeće zaposlenika može od nadležnog suda zatražiti da nezakonit pravilnik o radu ili neke njegove odredbe oglasi nevažećim.</a:t>
            </a:r>
            <a:endParaRPr lang="en-US" sz="2100" dirty="0"/>
          </a:p>
          <a:p>
            <a:endParaRPr lang="en-US" dirty="0"/>
          </a:p>
        </p:txBody>
      </p:sp>
    </p:spTree>
    <p:extLst>
      <p:ext uri="{BB962C8B-B14F-4D97-AF65-F5344CB8AC3E}">
        <p14:creationId xmlns:p14="http://schemas.microsoft.com/office/powerpoint/2010/main" val="4587173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
            </a:r>
            <a:br>
              <a:rPr lang="bs-Latn-BA" sz="2250" b="1" dirty="0">
                <a:latin typeface="Arial" panose="020B0604020202020204" pitchFamily="34" charset="0"/>
                <a:cs typeface="Arial" panose="020B0604020202020204" pitchFamily="34" charset="0"/>
              </a:rPr>
            </a:br>
            <a:r>
              <a:rPr lang="bs-Latn-BA" sz="2250" b="1" dirty="0">
                <a:latin typeface="Arial" panose="020B0604020202020204" pitchFamily="34" charset="0"/>
                <a:cs typeface="Arial" panose="020B0604020202020204" pitchFamily="34" charset="0"/>
              </a:rPr>
              <a:t>Ljekarski pregledi radnika</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871663"/>
            <a:ext cx="7715250" cy="3871615"/>
          </a:xfrm>
        </p:spPr>
        <p:txBody>
          <a:bodyPr>
            <a:normAutofit/>
          </a:bodyPr>
          <a:lstStyle/>
          <a:p>
            <a:pPr algn="just">
              <a:spcBef>
                <a:spcPts val="0"/>
              </a:spcBef>
            </a:pPr>
            <a:r>
              <a:rPr lang="bs-Latn-BA" sz="1875" dirty="0">
                <a:latin typeface="Arial" panose="020B0604020202020204" pitchFamily="34" charset="0"/>
                <a:ea typeface="Calibri" panose="020F0502020204030204" pitchFamily="34" charset="0"/>
              </a:rPr>
              <a:t>Kada je u pitanju potreba za obavljanjem ljekarskih pregleda u toku radnog odnosa radi utvrđivanja eventualnih promjena u zdravstvenom stanju i psihofizičkim sposobnostima radnika, ističemo da je odredbom člana 56. stav 1. Zakona o radu propisano da je prilikom zaključivanja ugovora o radu i tokom trajanja radnog odnosa, radnik dužan obavijestiti poslodavca o bolesti ili drugoj okolnosti koja ga onemogućava ili bitno ometa u izvršavanju obaveza iz ugovora o radu ili koja ugrožava život ili zdravlje lica sa kojima radnik dolazi u dodir u izvršavanju ugovora o radu. Stavom 2. iste odredbe propisano je da radi utvrđivanja zdravstvene sposobnosti za obavljanje određenih poslova, poslodavac može uputiti radnika na ljekarski pregled, a stavom 3. da troškove pomenutog ljekarskog pregleda snosi poslodavac</a:t>
            </a:r>
            <a:r>
              <a:rPr lang="bs-Latn-BA" dirty="0">
                <a:latin typeface="Arial" panose="020B0604020202020204" pitchFamily="34" charset="0"/>
                <a:ea typeface="Calibri" panose="020F0502020204030204" pitchFamily="34" charset="0"/>
              </a:rPr>
              <a:t>. </a:t>
            </a:r>
            <a:endParaRPr lang="en-US" dirty="0"/>
          </a:p>
          <a:p>
            <a:endParaRPr lang="en-US" dirty="0"/>
          </a:p>
        </p:txBody>
      </p:sp>
    </p:spTree>
    <p:extLst>
      <p:ext uri="{BB962C8B-B14F-4D97-AF65-F5344CB8AC3E}">
        <p14:creationId xmlns:p14="http://schemas.microsoft.com/office/powerpoint/2010/main" val="2544258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642938"/>
            <a:ext cx="7715250" cy="5100340"/>
          </a:xfrm>
        </p:spPr>
        <p:txBody>
          <a:bodyPr>
            <a:normAutofit/>
          </a:bodyPr>
          <a:lstStyle/>
          <a:p>
            <a:pPr algn="just"/>
            <a:endParaRPr lang="bs-Latn-BA" sz="1875" dirty="0">
              <a:latin typeface="Arial" panose="020B0604020202020204" pitchFamily="34" charset="0"/>
              <a:cs typeface="Arial" panose="020B0604020202020204" pitchFamily="34" charset="0"/>
            </a:endParaRPr>
          </a:p>
          <a:p>
            <a:pPr algn="just"/>
            <a:endParaRPr lang="bs-Latn-BA" sz="1875" dirty="0">
              <a:latin typeface="Arial" panose="020B0604020202020204" pitchFamily="34" charset="0"/>
              <a:cs typeface="Arial" panose="020B0604020202020204" pitchFamily="34" charset="0"/>
            </a:endParaRPr>
          </a:p>
          <a:p>
            <a:pPr algn="just"/>
            <a:r>
              <a:rPr lang="en-US" sz="1800" dirty="0" err="1">
                <a:latin typeface="Arial" panose="020B0604020202020204" pitchFamily="34" charset="0"/>
                <a:cs typeface="Arial" panose="020B0604020202020204" pitchFamily="34" charset="0"/>
              </a:rPr>
              <a:t>Član</a:t>
            </a:r>
            <a:r>
              <a:rPr lang="bs-Latn-BA" sz="1800" dirty="0">
                <a:latin typeface="Arial" panose="020B0604020202020204" pitchFamily="34" charset="0"/>
                <a:cs typeface="Arial" panose="020B0604020202020204" pitchFamily="34" charset="0"/>
              </a:rPr>
              <a:t>om</a:t>
            </a:r>
            <a:r>
              <a:rPr lang="en-US" sz="1800" dirty="0">
                <a:latin typeface="Arial" panose="020B0604020202020204" pitchFamily="34" charset="0"/>
                <a:cs typeface="Arial" panose="020B0604020202020204" pitchFamily="34" charset="0"/>
              </a:rPr>
              <a:t> 47</a:t>
            </a:r>
            <a:r>
              <a:rPr lang="bs-Latn-BA" sz="18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državnoj</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službi</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Federaciji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Bosne</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Hercegovine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Službene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novine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Federacije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BiH</a:t>
            </a:r>
            <a:r>
              <a:rPr lang="en-US" sz="1800" dirty="0">
                <a:latin typeface="Arial" panose="020B0604020202020204" pitchFamily="34" charset="0"/>
                <a:cs typeface="Arial" panose="020B0604020202020204" pitchFamily="34" charset="0"/>
              </a:rPr>
              <a:t>“, br. 29/03, 23/04, 39/04, 54/04, 67/05, 8/06, 4/12 i 99/15)</a:t>
            </a:r>
            <a:r>
              <a:rPr lang="bs-Latn-BA" sz="1800" dirty="0">
                <a:latin typeface="Arial" panose="020B0604020202020204" pitchFamily="34" charset="0"/>
                <a:cs typeface="Arial" panose="020B0604020202020204" pitchFamily="34" charset="0"/>
              </a:rPr>
              <a:t>, propisano je da se</a:t>
            </a:r>
            <a:r>
              <a:rPr lang="en-US" sz="1800" dirty="0">
                <a:latin typeface="Arial" panose="020B0604020202020204" pitchFamily="34" charset="0"/>
                <a:cs typeface="Arial" panose="020B0604020202020204" pitchFamily="34" charset="0"/>
              </a:rPr>
              <a:t> </a:t>
            </a:r>
            <a:r>
              <a:rPr lang="bs-Latn-BA" sz="1800"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državnog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službenika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primjenjuj</a:t>
            </a:r>
            <a:r>
              <a:rPr lang="bs-Latn-BA" sz="1800" dirty="0">
                <a:latin typeface="Arial" panose="020B0604020202020204" pitchFamily="34" charset="0"/>
                <a:cs typeface="Arial" panose="020B0604020202020204" pitchFamily="34" charset="0"/>
              </a:rPr>
              <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ostali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zakoni</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kolektivni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kojima</a:t>
            </a:r>
            <a:r>
              <a:rPr lang="en-US" sz="1800" dirty="0">
                <a:latin typeface="Arial" panose="020B0604020202020204" pitchFamily="34" charset="0"/>
                <a:cs typeface="Arial" panose="020B0604020202020204" pitchFamily="34" charset="0"/>
              </a:rPr>
              <a:t> se </a:t>
            </a:r>
            <a:r>
              <a:rPr lang="en-US" sz="1800" dirty="0" err="1">
                <a:latin typeface="Arial" panose="020B0604020202020204" pitchFamily="34" charset="0"/>
                <a:cs typeface="Arial" panose="020B0604020202020204" pitchFamily="34" charset="0"/>
              </a:rPr>
              <a:t>uređuju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prava</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obaveze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iz</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radnih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odnosa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ako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ovim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zakonom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nije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drugačije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utvrđeno</a:t>
            </a:r>
            <a:r>
              <a:rPr lang="en-US" sz="1800" dirty="0">
                <a:latin typeface="Arial" panose="020B0604020202020204" pitchFamily="34" charset="0"/>
                <a:cs typeface="Arial" panose="020B0604020202020204" pitchFamily="34" charset="0"/>
              </a:rPr>
              <a:t>.</a:t>
            </a:r>
            <a:endParaRPr lang="bs-Latn-BA" sz="1800" dirty="0">
              <a:latin typeface="Arial" panose="020B0604020202020204" pitchFamily="34" charset="0"/>
              <a:cs typeface="Arial" panose="020B0604020202020204" pitchFamily="34" charset="0"/>
            </a:endParaRPr>
          </a:p>
          <a:p>
            <a:pPr marL="0" indent="0" algn="just">
              <a:buNone/>
            </a:pPr>
            <a:endParaRPr lang="bs-Latn-BA" sz="1800" dirty="0">
              <a:latin typeface="Arial" panose="020B0604020202020204" pitchFamily="34" charset="0"/>
              <a:cs typeface="Arial" panose="020B0604020202020204" pitchFamily="34" charset="0"/>
            </a:endParaRPr>
          </a:p>
          <a:p>
            <a:pPr algn="just"/>
            <a:r>
              <a:rPr lang="en-US" sz="1800" dirty="0" err="1">
                <a:latin typeface="Arial" panose="020B0604020202020204" pitchFamily="34" charset="0"/>
                <a:cs typeface="Arial" panose="020B0604020202020204" pitchFamily="34" charset="0"/>
              </a:rPr>
              <a:t>Član</a:t>
            </a:r>
            <a:r>
              <a:rPr lang="bs-Latn-BA" sz="1800" dirty="0">
                <a:latin typeface="Arial" panose="020B0604020202020204" pitchFamily="34" charset="0"/>
                <a:cs typeface="Arial" panose="020B0604020202020204" pitchFamily="34" charset="0"/>
              </a:rPr>
              <a:t>om</a:t>
            </a:r>
            <a:r>
              <a:rPr lang="en-US" sz="1800" dirty="0">
                <a:latin typeface="Arial" panose="020B0604020202020204" pitchFamily="34" charset="0"/>
                <a:cs typeface="Arial" panose="020B0604020202020204" pitchFamily="34" charset="0"/>
              </a:rPr>
              <a:t> 2</a:t>
            </a:r>
            <a:r>
              <a:rPr lang="bs-Latn-BA" sz="1800" dirty="0">
                <a:latin typeface="Arial" panose="020B0604020202020204" pitchFamily="34" charset="0"/>
                <a:cs typeface="Arial" panose="020B0604020202020204" pitchFamily="34" charset="0"/>
              </a:rPr>
              <a:t>. </a:t>
            </a:r>
            <a:r>
              <a:rPr lang="hr-HR" sz="1800" dirty="0">
                <a:latin typeface="Arial" panose="020B0604020202020204" pitchFamily="34" charset="0"/>
                <a:cs typeface="Arial" panose="020B0604020202020204" pitchFamily="34" charset="0"/>
              </a:rPr>
              <a:t>Zakona o namještenicima u organima državne službe u Federaciji Bosne i Hercegovine („Službene novine Federacije BiH“, br. 49/05 i 103/21)</a:t>
            </a:r>
            <a:r>
              <a:rPr lang="en-US" sz="1800" dirty="0">
                <a:latin typeface="Arial" panose="020B0604020202020204" pitchFamily="34" charset="0"/>
                <a:cs typeface="Arial" panose="020B0604020202020204" pitchFamily="34" charset="0"/>
              </a:rPr>
              <a:t>, </a:t>
            </a:r>
            <a:r>
              <a:rPr lang="bs-Latn-BA" sz="1800" dirty="0">
                <a:latin typeface="Arial" panose="020B0604020202020204" pitchFamily="34" charset="0"/>
                <a:cs typeface="Arial" panose="020B0604020202020204" pitchFamily="34" charset="0"/>
              </a:rPr>
              <a:t>propisano je da se n</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radno-pravni</a:t>
            </a:r>
            <a:r>
              <a:rPr lang="en-US" sz="1800" dirty="0">
                <a:latin typeface="Arial" panose="020B0604020202020204" pitchFamily="34" charset="0"/>
                <a:cs typeface="Arial" panose="020B0604020202020204" pitchFamily="34" charset="0"/>
              </a:rPr>
              <a:t> status </a:t>
            </a:r>
            <a:r>
              <a:rPr lang="en-US" sz="1800" dirty="0" err="1">
                <a:latin typeface="Arial" panose="020B0604020202020204" pitchFamily="34" charset="0"/>
                <a:cs typeface="Arial" panose="020B0604020202020204" pitchFamily="34" charset="0"/>
              </a:rPr>
              <a:t>namještenika</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organima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državne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službe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primjenjuje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drugi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opći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propisi</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radu</a:t>
            </a:r>
            <a:r>
              <a:rPr lang="en-US" sz="1800" dirty="0">
                <a:latin typeface="Arial" panose="020B0604020202020204" pitchFamily="34" charset="0"/>
                <a:cs typeface="Arial" panose="020B0604020202020204" pitchFamily="34" charset="0"/>
              </a:rPr>
              <a:t> i </a:t>
            </a:r>
            <a:r>
              <a:rPr lang="en-US" sz="1800" dirty="0" err="1">
                <a:latin typeface="Arial" panose="020B0604020202020204" pitchFamily="34" charset="0"/>
                <a:cs typeface="Arial" panose="020B0604020202020204" pitchFamily="34" charset="0"/>
              </a:rPr>
              <a:t>kolektivni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ugovori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osim</a:t>
            </a:r>
            <a:r>
              <a:rPr lang="en-US" sz="1800" dirty="0">
                <a:latin typeface="Arial" panose="020B0604020202020204" pitchFamily="34" charset="0"/>
                <a:cs typeface="Arial" panose="020B0604020202020204" pitchFamily="34" charset="0"/>
              </a:rPr>
              <a:t> u </a:t>
            </a:r>
            <a:r>
              <a:rPr lang="en-US" sz="1800" dirty="0" err="1">
                <a:latin typeface="Arial" panose="020B0604020202020204" pitchFamily="34" charset="0"/>
                <a:cs typeface="Arial" panose="020B0604020202020204" pitchFamily="34" charset="0"/>
              </a:rPr>
              <a:t>pitanjima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koja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regulirana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ovim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Zakonom</a:t>
            </a:r>
            <a:r>
              <a:rPr lang="en-US" sz="1875"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81218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285750"/>
            <a:ext cx="7715250" cy="6057900"/>
          </a:xfrm>
        </p:spPr>
        <p:txBody>
          <a:bodyPr>
            <a:normAutofit fontScale="62500" lnSpcReduction="20000"/>
          </a:bodyPr>
          <a:lstStyle/>
          <a:p>
            <a:pPr algn="just"/>
            <a:endParaRPr lang="bs-Latn-BA" dirty="0">
              <a:latin typeface="Arial" panose="020B0604020202020204" pitchFamily="34" charset="0"/>
              <a:ea typeface="Times New Roman" panose="02020603050405020304" pitchFamily="18" charset="0"/>
            </a:endParaRPr>
          </a:p>
          <a:p>
            <a:pPr algn="just"/>
            <a:endParaRPr lang="bs-Latn-BA" dirty="0">
              <a:latin typeface="Arial" panose="020B0604020202020204" pitchFamily="34" charset="0"/>
              <a:ea typeface="Times New Roman" panose="02020603050405020304" pitchFamily="18" charset="0"/>
            </a:endParaRPr>
          </a:p>
          <a:p>
            <a:pPr algn="just"/>
            <a:endParaRPr lang="bs-Latn-BA" dirty="0">
              <a:latin typeface="Arial" panose="020B0604020202020204" pitchFamily="34" charset="0"/>
              <a:ea typeface="Times New Roman" panose="02020603050405020304" pitchFamily="18" charset="0"/>
            </a:endParaRPr>
          </a:p>
          <a:p>
            <a:pPr algn="just"/>
            <a:endParaRPr lang="bs-Latn-BA" dirty="0">
              <a:latin typeface="Arial" panose="020B0604020202020204" pitchFamily="34" charset="0"/>
              <a:ea typeface="Times New Roman" panose="02020603050405020304" pitchFamily="18" charset="0"/>
            </a:endParaRPr>
          </a:p>
          <a:p>
            <a:pPr algn="just"/>
            <a:r>
              <a:rPr lang="bs-Latn-BA" dirty="0">
                <a:latin typeface="Arial" panose="020B0604020202020204" pitchFamily="34" charset="0"/>
                <a:ea typeface="Times New Roman" panose="02020603050405020304" pitchFamily="18" charset="0"/>
              </a:rPr>
              <a:t>Odredbom člana 24. Zakona o zaštiti na radu („Službene novine Federacije BiH“, broj: 79/20), propisana je obaveza utvrđivanja uvjeta rada i zahtjeva u pogledu sposobnosti radnika. Naime, u stavu 1. navedene zakonske odredbe propisano je da poslodavac dužan da za sve poslove u tehničko-tehnološkom procesu rada utvrdi uvjete rada i zahtjeve u pogledu zdravstvenih i psihofizičkih sposobnosti radnika koji će te poslove obavljati, dok je u stavu 2. propisano da radnik ne može zasnovati radni odnos ukoliko prethodno nije utvrđeno da njegovo zdravstveno stanje i psihofizičke sposobnosti odgovaraju uvjetima rada i zahtjevima radnog mjesta. </a:t>
            </a:r>
          </a:p>
          <a:p>
            <a:pPr algn="just"/>
            <a:r>
              <a:rPr lang="bs-Latn-BA" dirty="0">
                <a:latin typeface="Arial" panose="020B0604020202020204" pitchFamily="34" charset="0"/>
                <a:ea typeface="Times New Roman" panose="02020603050405020304" pitchFamily="18" charset="0"/>
              </a:rPr>
              <a:t>Prema stavu 3. navedene odredbe, zdravstveno stanje i psihofizičke sposobnosti iz stava 2. ovog člana utvrđuju se na osnovu ljekarskog uvjerenja izdatog od strane odjeljenja za medicinu rada i zdravstvenu zaštitu radnika ovlaštene zdravstvene ustanove. Obaveza pribavljanja navedenog ljekarskog uvjerenja propisana je kao preduvjet za zasnivanje radnog odnosa za sve radnike, bez obzira da li se isti raspoređuju na poslove sa povećanim rizikom ili ne, dok je u slučaju radnika koji obavljaju poslove sa povećanim rizikom, u skladu sa odredbom člana 57. stav 1. Zakona o zaštiti na radu propisano da isti, pored prethodnog ljekarskog pregleda prije zasnivanja radnog odnosa, obavljaju i periodične ljekarske preglede u toku rada.</a:t>
            </a:r>
          </a:p>
          <a:p>
            <a:endParaRPr lang="en-US" dirty="0"/>
          </a:p>
        </p:txBody>
      </p:sp>
    </p:spTree>
    <p:extLst>
      <p:ext uri="{BB962C8B-B14F-4D97-AF65-F5344CB8AC3E}">
        <p14:creationId xmlns:p14="http://schemas.microsoft.com/office/powerpoint/2010/main" val="21298685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357188"/>
            <a:ext cx="7715250" cy="5386090"/>
          </a:xfrm>
        </p:spPr>
        <p:txBody>
          <a:bodyPr>
            <a:normAutofit fontScale="92500" lnSpcReduction="20000"/>
          </a:bodyPr>
          <a:lstStyle/>
          <a:p>
            <a:pPr algn="just"/>
            <a:endParaRPr lang="hr-HR" altLang="en-US" sz="1875" dirty="0">
              <a:latin typeface="Arial" panose="020B0604020202020204" pitchFamily="34" charset="0"/>
              <a:cs typeface="Arial" panose="020B0604020202020204" pitchFamily="34" charset="0"/>
            </a:endParaRPr>
          </a:p>
          <a:p>
            <a:pPr algn="just"/>
            <a:endParaRPr lang="hr-HR" altLang="en-US" sz="1875" dirty="0">
              <a:latin typeface="Arial" panose="020B0604020202020204" pitchFamily="34" charset="0"/>
              <a:cs typeface="Arial" panose="020B0604020202020204" pitchFamily="34" charset="0"/>
            </a:endParaRPr>
          </a:p>
          <a:p>
            <a:pPr algn="just"/>
            <a:endParaRPr lang="hr-HR" altLang="en-US" sz="1875" dirty="0">
              <a:latin typeface="Arial" panose="020B0604020202020204" pitchFamily="34" charset="0"/>
              <a:cs typeface="Arial" panose="020B0604020202020204" pitchFamily="34" charset="0"/>
            </a:endParaRPr>
          </a:p>
          <a:p>
            <a:pPr algn="just"/>
            <a:r>
              <a:rPr lang="hr-HR" altLang="en-US" sz="1900" dirty="0">
                <a:latin typeface="Arial" panose="020B0604020202020204" pitchFamily="34" charset="0"/>
                <a:cs typeface="Arial" panose="020B0604020202020204" pitchFamily="34" charset="0"/>
              </a:rPr>
              <a:t>Pravilnikom o postupku raspoređivanja radnika na poslove sa povećanim rizikom i o postupku prethodnih i periodičnih ljekarskih pregleda radnika koji obavljaju poslove sa povećanim rizikom </a:t>
            </a:r>
            <a:r>
              <a:rPr lang="bs-Latn-BA" altLang="en-US" sz="1900" dirty="0">
                <a:latin typeface="Arial" panose="020B0604020202020204" pitchFamily="34" charset="0"/>
                <a:cs typeface="Arial" panose="020B0604020202020204" pitchFamily="34" charset="0"/>
              </a:rPr>
              <a:t>(„Službene novine Federacije BiH“, broj: 9/23) </a:t>
            </a:r>
            <a:r>
              <a:rPr lang="hr-HR" altLang="en-US" sz="1900" dirty="0">
                <a:latin typeface="Arial" panose="020B0604020202020204" pitchFamily="34" charset="0"/>
                <a:cs typeface="Arial" panose="020B0604020202020204" pitchFamily="34" charset="0"/>
              </a:rPr>
              <a:t>propisan je </a:t>
            </a:r>
            <a:r>
              <a:rPr lang="bs-Latn-BA" altLang="en-US" sz="1900" dirty="0">
                <a:latin typeface="Arial" panose="020B0604020202020204" pitchFamily="34" charset="0"/>
                <a:cs typeface="Arial" panose="020B0604020202020204" pitchFamily="34" charset="0"/>
              </a:rPr>
              <a:t>postupak raspoređivanja radnika na poslove sa povećanim rizikom, uvjeti rada, zdravstveni nadzor, kao i postupak prethodnih i periodičnih ljekarskih pregleda radnika koji obavljaju poslove sa povećanim rizikom. </a:t>
            </a:r>
            <a:endParaRPr lang="en-US" altLang="en-US" sz="1900" dirty="0">
              <a:latin typeface="Arial" panose="020B0604020202020204" pitchFamily="34" charset="0"/>
              <a:cs typeface="Arial" panose="020B0604020202020204" pitchFamily="34" charset="0"/>
            </a:endParaRPr>
          </a:p>
          <a:p>
            <a:pPr>
              <a:defRPr/>
            </a:pPr>
            <a:r>
              <a:rPr lang="hr-HR" sz="1900" dirty="0">
                <a:latin typeface="Arial" panose="020B0604020202020204" pitchFamily="34" charset="0"/>
                <a:cs typeface="Arial" panose="020B0604020202020204" pitchFamily="34" charset="0"/>
              </a:rPr>
              <a:t>Prethodni ljekarski pregled radnika vrši se:</a:t>
            </a: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hr-HR" sz="1900" dirty="0">
                <a:latin typeface="Arial" panose="020B0604020202020204" pitchFamily="34" charset="0"/>
                <a:cs typeface="Arial" panose="020B0604020202020204" pitchFamily="34" charset="0"/>
              </a:rPr>
              <a:t>prije zasnivanja radnog odnosa na radnom mjestu sa povećanim rizikom,</a:t>
            </a: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hr-HR" sz="1900" dirty="0">
                <a:latin typeface="Arial" panose="020B0604020202020204" pitchFamily="34" charset="0"/>
                <a:cs typeface="Arial" panose="020B0604020202020204" pitchFamily="34" charset="0"/>
              </a:rPr>
              <a:t>prije premještaja radnika na radno mjesto sa povećanim rizikom,</a:t>
            </a: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hr-HR" sz="1900" dirty="0">
                <a:latin typeface="Arial" panose="020B0604020202020204" pitchFamily="34" charset="0"/>
                <a:cs typeface="Arial" panose="020B0604020202020204" pitchFamily="34" charset="0"/>
              </a:rPr>
              <a:t>prilikom utvrđivanja novih rizika na radnom mjestu sa povećanim rizikom na kojem je radnik raspoređen,</a:t>
            </a: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hr-HR" sz="1900" dirty="0">
                <a:latin typeface="Arial" panose="020B0604020202020204" pitchFamily="34" charset="0"/>
                <a:cs typeface="Arial" panose="020B0604020202020204" pitchFamily="34" charset="0"/>
              </a:rPr>
              <a:t>ukoliko je radnik raspoređen na radno mjesto sa povećanim rizikom, a imao je prekid u obavljanju poslova na tom radnom mjestu duži od 12 mjeseci i</a:t>
            </a: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Ø"/>
              <a:defRPr/>
            </a:pPr>
            <a:r>
              <a:rPr lang="hr-HR" sz="1900" dirty="0">
                <a:latin typeface="Arial" panose="020B0604020202020204" pitchFamily="34" charset="0"/>
                <a:cs typeface="Arial" panose="020B0604020202020204" pitchFamily="34" charset="0"/>
              </a:rPr>
              <a:t>kod promjene tehnologije rada.</a:t>
            </a:r>
            <a:endParaRPr lang="en-US" sz="1900" dirty="0">
              <a:latin typeface="Arial" panose="020B0604020202020204" pitchFamily="34" charset="0"/>
              <a:cs typeface="Arial" panose="020B0604020202020204" pitchFamily="34" charset="0"/>
            </a:endParaRPr>
          </a:p>
          <a:p>
            <a:pPr algn="just"/>
            <a:endParaRPr lang="en-US" sz="187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4604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142874"/>
            <a:ext cx="8429625" cy="6600825"/>
          </a:xfrm>
        </p:spPr>
        <p:txBody>
          <a:bodyPr>
            <a:noAutofit/>
          </a:bodyPr>
          <a:lstStyle/>
          <a:p>
            <a:pPr algn="just"/>
            <a:endParaRPr lang="hr-HR" sz="1700" dirty="0">
              <a:latin typeface="Arial" panose="020B0604020202020204" pitchFamily="34" charset="0"/>
              <a:cs typeface="Arial" panose="020B0604020202020204" pitchFamily="34" charset="0"/>
            </a:endParaRPr>
          </a:p>
          <a:p>
            <a:pPr algn="just"/>
            <a:endParaRPr lang="hr-HR" sz="1700" dirty="0">
              <a:latin typeface="Arial" panose="020B0604020202020204" pitchFamily="34" charset="0"/>
              <a:cs typeface="Arial" panose="020B0604020202020204" pitchFamily="34" charset="0"/>
            </a:endParaRPr>
          </a:p>
          <a:p>
            <a:pPr algn="just"/>
            <a:endParaRPr lang="hr-HR" sz="1700" dirty="0">
              <a:latin typeface="Arial" panose="020B0604020202020204" pitchFamily="34" charset="0"/>
              <a:cs typeface="Arial" panose="020B0604020202020204" pitchFamily="34" charset="0"/>
            </a:endParaRPr>
          </a:p>
          <a:p>
            <a:pPr algn="just"/>
            <a:r>
              <a:rPr lang="hr-HR" sz="1700" dirty="0">
                <a:latin typeface="Arial" panose="020B0604020202020204" pitchFamily="34" charset="0"/>
                <a:cs typeface="Arial" panose="020B0604020202020204" pitchFamily="34" charset="0"/>
              </a:rPr>
              <a:t>Periodični ljekarski pregled se obavlja radi praćenja i ocjenjivanja zdravstvenog stanja radnika raspoređenog na poslovima sa povećanim rizikom i utvrđivanja da li je došlo do promjena u zdravstvenom stanju i psihofizičkim sposobnostima radnika, izazvanih povećanim rizicima, a koje predstavljaju kontraindikaciju za dalji rad na radnom mjestu na koje je radnik raspoređen.</a:t>
            </a:r>
          </a:p>
          <a:p>
            <a:pPr algn="just">
              <a:defRPr/>
            </a:pPr>
            <a:r>
              <a:rPr lang="hr-HR" sz="1700" dirty="0">
                <a:latin typeface="Arial" panose="020B0604020202020204" pitchFamily="34" charset="0"/>
                <a:cs typeface="Arial" panose="020B0604020202020204" pitchFamily="34" charset="0"/>
              </a:rPr>
              <a:t>Osim u navedenim slučajevima, odnosno prije isteka roka za obavljanje narednog periodičnog ljekarskog pregleda, poslodavac može uputiti radnika na obavljanje vanrednog ljekarskog pregleda i u slučajevima:</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nakon privremene spriječenosti za rad po osnovu teške povrede na radu,</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poslije bolesti ili povrede koje nisu u vezi sa radom, ako postoji sumnja na promjene u zdravstvenoj sposobnosti radnika,</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nakon težih havarija u procesu rada,</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ako se pojavi veći broj oboljenja sa istim ili sličnim simptomima ili ako postoji opasnost od epidemije,</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na lični zahtjev radnika kada osjeti da nije zdravstveno sposoban da obavlja poslove na koje je raspoređen,</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radnika kojima je potrebno pratiti zdravstveno stanje,</a:t>
            </a:r>
            <a:endParaRPr lang="en-US" sz="1700" dirty="0">
              <a:latin typeface="Arial" panose="020B0604020202020204" pitchFamily="34" charset="0"/>
              <a:cs typeface="Arial" panose="020B0604020202020204" pitchFamily="34" charset="0"/>
            </a:endParaRPr>
          </a:p>
          <a:p>
            <a:pPr algn="just">
              <a:defRPr/>
            </a:pPr>
            <a:r>
              <a:rPr lang="hr-HR" sz="1700" dirty="0">
                <a:latin typeface="Arial" panose="020B0604020202020204" pitchFamily="34" charset="0"/>
                <a:cs typeface="Arial" panose="020B0604020202020204" pitchFamily="34" charset="0"/>
              </a:rPr>
              <a:t>ako se kod radnika primijeti učestalo povređivanje, alkoholizam, neefikasnost u radu, apsentizam, prezentizam i dr.</a:t>
            </a:r>
            <a:endParaRPr lang="en-US" sz="1700" dirty="0">
              <a:latin typeface="Arial" panose="020B0604020202020204" pitchFamily="34" charset="0"/>
              <a:cs typeface="Arial" panose="020B0604020202020204" pitchFamily="34" charset="0"/>
            </a:endParaRPr>
          </a:p>
          <a:p>
            <a:pPr algn="just"/>
            <a:endParaRPr lang="en-US" sz="187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212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Rad studenata</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just"/>
            <a:r>
              <a:rPr lang="hr-BA" sz="1800" dirty="0">
                <a:latin typeface="Arial" panose="020B0604020202020204" pitchFamily="34" charset="0"/>
                <a:cs typeface="Arial" panose="020B0604020202020204" pitchFamily="34" charset="0"/>
              </a:rPr>
              <a:t>Član 166a.Zakona o radu propisano je da i</a:t>
            </a:r>
            <a:r>
              <a:rPr lang="bs-Latn-BA" sz="1800" dirty="0">
                <a:latin typeface="Arial" panose="020B0604020202020204" pitchFamily="34" charset="0"/>
                <a:cs typeface="Arial" panose="020B0604020202020204" pitchFamily="34" charset="0"/>
              </a:rPr>
              <a:t>zuzetno, od člana 166. za obavljanje privremenih i povremenih poslova može se zaključiti ugovor o obavljanju privremenih i povremenih poslova i sa studentom, odnosno sa </a:t>
            </a:r>
            <a:r>
              <a:rPr lang="hr-BA" sz="1800" dirty="0">
                <a:latin typeface="Arial" panose="020B0604020202020204" pitchFamily="34" charset="0"/>
                <a:cs typeface="Arial" panose="020B0604020202020204" pitchFamily="34" charset="0"/>
              </a:rPr>
              <a:t>licem upisanim na akreditovanu visokoškolsku ustanovu koje studij pohađa redovno, vanredno, učenjem na daljinu ili kombinovanjem ova tri modela studiranja na način utvrđen statutom visokoškolske ustanove, u skladu sa propisima kojima se uređuje visoko obrazovanje u Bosni i Hercegovini, odnosno Federaciji.</a:t>
            </a:r>
            <a:r>
              <a:rPr lang="bs-Latn-BA" sz="1800" dirty="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lvl="0" algn="just"/>
            <a:r>
              <a:rPr lang="bs-Latn-BA" sz="1800" dirty="0">
                <a:latin typeface="Arial" panose="020B0604020202020204" pitchFamily="34" charset="0"/>
                <a:cs typeface="Arial" panose="020B0604020202020204" pitchFamily="34" charset="0"/>
              </a:rPr>
              <a:t>Ugovor iz stava (1) ovog člana, može se zaključiti isključivo za poslove koji nisu poslovi sa povećanim rizikom u skladu sa propisima iz oblasti zaštite na radu, te za poslove za koje se kod poslodavca zaključuje ugovor o radu na određeno vrijeme (sezonski i pomoćni poslovi), sa punim ili nepunim radnim vremenom.</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50994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00163"/>
            <a:ext cx="7886700" cy="4876800"/>
          </a:xfrm>
        </p:spPr>
        <p:txBody>
          <a:bodyPr/>
          <a:lstStyle/>
          <a:p>
            <a:pPr lvl="0" algn="just"/>
            <a:r>
              <a:rPr lang="bs-Latn-BA" sz="1800" dirty="0">
                <a:latin typeface="Arial" panose="020B0604020202020204" pitchFamily="34" charset="0"/>
                <a:cs typeface="Arial" panose="020B0604020202020204" pitchFamily="34" charset="0"/>
              </a:rPr>
              <a:t>Ugovor iz stava (1) ovog člana lice može zaključiti najviše dva puta u toku jedne kalendarske godine, na period koji može ukupno trajati najduže 180 dana u toku kalendarske godine. </a:t>
            </a:r>
            <a:endParaRPr lang="en-US" sz="1800" dirty="0">
              <a:latin typeface="Arial" panose="020B0604020202020204" pitchFamily="34" charset="0"/>
              <a:cs typeface="Arial" panose="020B0604020202020204" pitchFamily="34" charset="0"/>
            </a:endParaRPr>
          </a:p>
          <a:p>
            <a:pPr lvl="0" algn="just"/>
            <a:r>
              <a:rPr lang="bs-Latn-BA" sz="1800" dirty="0">
                <a:latin typeface="Arial" panose="020B0604020202020204" pitchFamily="34" charset="0"/>
                <a:cs typeface="Arial" panose="020B0604020202020204" pitchFamily="34" charset="0"/>
              </a:rPr>
              <a:t>Lice koje zaključuje ugovor iz stava (1) ovog člana, dužno je dostaviti poslodavcu  odgovarajući dokaz (potvrdu ili uvjerenje) o svom statusu, izdat od strane  </a:t>
            </a:r>
            <a:r>
              <a:rPr lang="hr-BA" sz="1800" dirty="0">
                <a:latin typeface="Arial" panose="020B0604020202020204" pitchFamily="34" charset="0"/>
                <a:cs typeface="Arial" panose="020B0604020202020204" pitchFamily="34" charset="0"/>
              </a:rPr>
              <a:t>akreditovane visokoškolske ustanove kod koje studij pohađa redovno, vanredno, učenjem na daljinu ili kombinovanjem ova tri modela studiranja.</a:t>
            </a:r>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647326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r>
              <a:rPr lang="hr-BA" sz="1800" dirty="0">
                <a:latin typeface="Arial" panose="020B0604020202020204" pitchFamily="34" charset="0"/>
                <a:cs typeface="Arial" panose="020B0604020202020204" pitchFamily="34" charset="0"/>
              </a:rPr>
              <a:t>Lice iz stava </a:t>
            </a:r>
            <a:r>
              <a:rPr lang="bs-Latn-BA" sz="1800" dirty="0">
                <a:latin typeface="Arial" panose="020B0604020202020204" pitchFamily="34" charset="0"/>
                <a:cs typeface="Arial" panose="020B0604020202020204" pitchFamily="34" charset="0"/>
              </a:rPr>
              <a:t>(1) ovog člana, </a:t>
            </a:r>
            <a:r>
              <a:rPr lang="hr-BA" sz="1800" dirty="0">
                <a:latin typeface="Arial" panose="020B0604020202020204" pitchFamily="34" charset="0"/>
                <a:cs typeface="Arial" panose="020B0604020202020204" pitchFamily="34" charset="0"/>
              </a:rPr>
              <a:t>ne može biti mlađe od 18 niti starije od 26 godina života. </a:t>
            </a:r>
            <a:endParaRPr lang="en-US" sz="1800" dirty="0">
              <a:latin typeface="Arial" panose="020B0604020202020204" pitchFamily="34" charset="0"/>
              <a:cs typeface="Arial" panose="020B0604020202020204" pitchFamily="34" charset="0"/>
            </a:endParaRPr>
          </a:p>
          <a:p>
            <a:pPr lvl="0" algn="just"/>
            <a:r>
              <a:rPr lang="bs-Latn-BA" sz="1800" dirty="0">
                <a:latin typeface="Arial" panose="020B0604020202020204" pitchFamily="34" charset="0"/>
                <a:cs typeface="Arial" panose="020B0604020202020204" pitchFamily="34" charset="0"/>
              </a:rPr>
              <a:t>Licu iz stava (1) ovog člana koje obavlja privremene i povremene poslove osigurava se odmor u toku rada pod istim uvjetima kao i za radnike u radnom odnosu i druga prava, u skladu sa propisima o penzijskom i invalidskom osiguranju.</a:t>
            </a:r>
            <a:r>
              <a:rPr lang="hr-BA" sz="1800" dirty="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algn="just"/>
            <a:r>
              <a:rPr lang="hr-BA" sz="1800" dirty="0">
                <a:latin typeface="Arial" panose="020B0604020202020204" pitchFamily="34" charset="0"/>
                <a:cs typeface="Arial" panose="020B0604020202020204" pitchFamily="34" charset="0"/>
              </a:rPr>
              <a:t>Zakonom o </a:t>
            </a:r>
            <a:r>
              <a:rPr lang="hr-BA" sz="1800" dirty="0" smtClean="0">
                <a:latin typeface="Arial" panose="020B0604020202020204" pitchFamily="34" charset="0"/>
                <a:cs typeface="Arial" panose="020B0604020202020204" pitchFamily="34" charset="0"/>
              </a:rPr>
              <a:t>ra</a:t>
            </a:r>
            <a:r>
              <a:rPr lang="en-US" sz="1800" smtClean="0">
                <a:latin typeface="Arial" panose="020B0604020202020204" pitchFamily="34" charset="0"/>
                <a:cs typeface="Arial" panose="020B0604020202020204" pitchFamily="34" charset="0"/>
              </a:rPr>
              <a:t>du</a:t>
            </a:r>
            <a:r>
              <a:rPr lang="hr-BA" sz="1800" smtClean="0">
                <a:latin typeface="Arial" panose="020B0604020202020204" pitchFamily="34" charset="0"/>
                <a:cs typeface="Arial" panose="020B0604020202020204" pitchFamily="34" charset="0"/>
              </a:rPr>
              <a:t> </a:t>
            </a:r>
            <a:r>
              <a:rPr lang="hr-BA" sz="1800" dirty="0">
                <a:latin typeface="Arial" panose="020B0604020202020204" pitchFamily="34" charset="0"/>
                <a:cs typeface="Arial" panose="020B0604020202020204" pitchFamily="34" charset="0"/>
              </a:rPr>
              <a:t>je propisano da će se novčanom kaznom od 1.000,00 KM do 3.000,00 KM, a u ponovljenom prekršaju novčanom kaznom od 5.000,00 KM do 10.000,00</a:t>
            </a:r>
            <a:r>
              <a:rPr lang="hr-BA" sz="1800" b="1" i="1" dirty="0">
                <a:latin typeface="Arial" panose="020B0604020202020204" pitchFamily="34" charset="0"/>
                <a:cs typeface="Arial" panose="020B0604020202020204" pitchFamily="34" charset="0"/>
              </a:rPr>
              <a:t> </a:t>
            </a:r>
            <a:r>
              <a:rPr lang="hr-BA" sz="1800" dirty="0">
                <a:latin typeface="Arial" panose="020B0604020202020204" pitchFamily="34" charset="0"/>
                <a:cs typeface="Arial" panose="020B0604020202020204" pitchFamily="34" charset="0"/>
              </a:rPr>
              <a:t>KM kaznit će se za prekršaj poslodavac - pravno lice, ako postupi suprotno odredbi člana 166a. ovog zakona.</a:t>
            </a:r>
            <a:endParaRPr lang="en-US" sz="1800" dirty="0">
              <a:latin typeface="Arial" panose="020B0604020202020204" pitchFamily="34" charset="0"/>
              <a:cs typeface="Arial" panose="020B0604020202020204" pitchFamily="34" charset="0"/>
            </a:endParaRPr>
          </a:p>
          <a:p>
            <a:pPr algn="just"/>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34187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bs-Latn-BA" b="1" dirty="0"/>
          </a:p>
          <a:p>
            <a:pPr marL="0" indent="0" algn="ctr">
              <a:buNone/>
            </a:pPr>
            <a:endParaRPr lang="bs-Latn-BA" b="1" dirty="0"/>
          </a:p>
          <a:p>
            <a:pPr marL="0" indent="0" algn="ctr">
              <a:buNone/>
            </a:pPr>
            <a:endParaRPr lang="bs-Latn-BA" b="1" dirty="0"/>
          </a:p>
          <a:p>
            <a:pPr marL="0" indent="0" algn="ctr">
              <a:buNone/>
            </a:pPr>
            <a:r>
              <a:rPr lang="en-US" sz="4000" b="1" dirty="0" err="1"/>
              <a:t>Hvala</a:t>
            </a:r>
            <a:r>
              <a:rPr lang="en-US" sz="4000" b="1" dirty="0"/>
              <a:t> </a:t>
            </a:r>
            <a:r>
              <a:rPr lang="en-US" sz="4000" b="1" dirty="0" err="1"/>
              <a:t>na</a:t>
            </a:r>
            <a:r>
              <a:rPr lang="en-US" sz="4000" b="1" dirty="0"/>
              <a:t> pa</a:t>
            </a:r>
            <a:r>
              <a:rPr lang="bs-Latn-BA" sz="4000" b="1" dirty="0"/>
              <a:t>žnji</a:t>
            </a:r>
            <a:endParaRPr lang="en-US" sz="4000" b="1" dirty="0"/>
          </a:p>
          <a:p>
            <a:endParaRPr lang="en-US" dirty="0"/>
          </a:p>
        </p:txBody>
      </p:sp>
    </p:spTree>
    <p:extLst>
      <p:ext uri="{BB962C8B-B14F-4D97-AF65-F5344CB8AC3E}">
        <p14:creationId xmlns:p14="http://schemas.microsoft.com/office/powerpoint/2010/main" val="271644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D6ADAB-4DD5-87D9-B064-4D9B961482C6}"/>
              </a:ext>
            </a:extLst>
          </p:cNvPr>
          <p:cNvSpPr>
            <a:spLocks noGrp="1"/>
          </p:cNvSpPr>
          <p:nvPr>
            <p:ph type="title"/>
          </p:nvPr>
        </p:nvSpPr>
        <p:spPr/>
        <p:txBody>
          <a:bodyPr>
            <a:normAutofit/>
          </a:bodyPr>
          <a:lstStyle/>
          <a:p>
            <a:pPr algn="ctr"/>
            <a:r>
              <a:rPr lang="bs-Latn-BA" sz="2000" dirty="0"/>
              <a:t/>
            </a:r>
            <a:br>
              <a:rPr lang="bs-Latn-BA" sz="2000" dirty="0"/>
            </a:br>
            <a:r>
              <a:rPr lang="bs-Latn-BA" sz="2000" dirty="0"/>
              <a:t/>
            </a:r>
            <a:br>
              <a:rPr lang="bs-Latn-BA" sz="2000" dirty="0"/>
            </a:br>
            <a:r>
              <a:rPr lang="bs-Latn-BA" sz="2200" b="1" dirty="0">
                <a:latin typeface="Arial" panose="020B0604020202020204" pitchFamily="34" charset="0"/>
                <a:cs typeface="Arial" panose="020B0604020202020204" pitchFamily="34" charset="0"/>
              </a:rPr>
              <a:t>Značajni instituti predviđeni novim </a:t>
            </a:r>
            <a:br>
              <a:rPr lang="bs-Latn-BA" sz="2200" b="1" dirty="0">
                <a:latin typeface="Arial" panose="020B0604020202020204" pitchFamily="34" charset="0"/>
                <a:cs typeface="Arial" panose="020B0604020202020204" pitchFamily="34" charset="0"/>
              </a:rPr>
            </a:br>
            <a:r>
              <a:rPr lang="bs-Latn-BA" sz="2200" b="1" dirty="0">
                <a:latin typeface="Arial" panose="020B0604020202020204" pitchFamily="34" charset="0"/>
                <a:cs typeface="Arial" panose="020B0604020202020204" pitchFamily="34" charset="0"/>
              </a:rPr>
              <a:t>Prednacrtom Zakona o radu</a:t>
            </a:r>
          </a:p>
        </p:txBody>
      </p:sp>
      <p:sp>
        <p:nvSpPr>
          <p:cNvPr id="3" name="Content Placeholder 2">
            <a:extLst>
              <a:ext uri="{FF2B5EF4-FFF2-40B4-BE49-F238E27FC236}">
                <a16:creationId xmlns:a16="http://schemas.microsoft.com/office/drawing/2014/main" xmlns="" id="{2E3731F6-3973-9231-EDEC-54C388D19DD9}"/>
              </a:ext>
            </a:extLst>
          </p:cNvPr>
          <p:cNvSpPr>
            <a:spLocks noGrp="1"/>
          </p:cNvSpPr>
          <p:nvPr>
            <p:ph idx="1"/>
          </p:nvPr>
        </p:nvSpPr>
        <p:spPr/>
        <p:txBody>
          <a:bodyPr>
            <a:normAutofit lnSpcReduction="10000"/>
          </a:bodyPr>
          <a:lstStyle/>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Pojam staža</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Personalni dosijei radnika</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Ugovor o radu na neodređeno vrijeme kao pravilo</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Ugovor o radu na određeno vrijeme kao izuzetak</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Ugovor o radu za sezonske poslove</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Rad na izdvojenom mjestu rada i rad na daljinu</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Dodatni rad </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Dopunjena regulacija rada maloljetnika</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Pravilnik o radu (obaveza poslodavca nezavisno od broja radnika koje zapošljava)</a:t>
            </a:r>
          </a:p>
          <a:p>
            <a:pPr lvl="0" algn="just">
              <a:lnSpc>
                <a:spcPct val="107000"/>
              </a:lnSpc>
              <a:buFont typeface="Wingdings" panose="05000000000000000000" pitchFamily="2" charset="2"/>
              <a:buChar char="§"/>
            </a:pPr>
            <a:r>
              <a:rPr lang="bs-Latn-BA" sz="1800" kern="100" dirty="0">
                <a:effectLst/>
                <a:latin typeface="Arial" panose="020B0604020202020204" pitchFamily="34" charset="0"/>
                <a:ea typeface="Calibri" panose="020F0502020204030204" pitchFamily="34" charset="0"/>
                <a:cs typeface="Arial" panose="020B0604020202020204" pitchFamily="34" charset="0"/>
              </a:rPr>
              <a:t>Dodatna zaštita trudnica, porodilja i žena koje doje</a:t>
            </a:r>
          </a:p>
          <a:p>
            <a:pPr lvl="0" algn="just">
              <a:lnSpc>
                <a:spcPct val="107000"/>
              </a:lnSpc>
              <a:buFont typeface="Wingdings" panose="05000000000000000000" pitchFamily="2" charset="2"/>
              <a:buChar char="§"/>
            </a:pPr>
            <a:endParaRPr lang="bs-Latn-BA" sz="18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87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AC6128-850D-3551-7295-31AA785AE5F0}"/>
              </a:ext>
            </a:extLst>
          </p:cNvPr>
          <p:cNvSpPr>
            <a:spLocks noGrp="1"/>
          </p:cNvSpPr>
          <p:nvPr>
            <p:ph type="title"/>
          </p:nvPr>
        </p:nvSpPr>
        <p:spPr>
          <a:xfrm>
            <a:off x="628650" y="365126"/>
            <a:ext cx="7886700" cy="689233"/>
          </a:xfrm>
        </p:spPr>
        <p:txBody>
          <a:bodyPr>
            <a:normAutofit fontScale="90000"/>
          </a:bodyPr>
          <a:lstStyle/>
          <a:p>
            <a:endParaRPr lang="bs-Latn-BA" dirty="0"/>
          </a:p>
        </p:txBody>
      </p:sp>
      <p:sp>
        <p:nvSpPr>
          <p:cNvPr id="3" name="Content Placeholder 2">
            <a:extLst>
              <a:ext uri="{FF2B5EF4-FFF2-40B4-BE49-F238E27FC236}">
                <a16:creationId xmlns:a16="http://schemas.microsoft.com/office/drawing/2014/main" xmlns="" id="{0F83473A-644B-F528-5E49-BE12D4FD5353}"/>
              </a:ext>
            </a:extLst>
          </p:cNvPr>
          <p:cNvSpPr>
            <a:spLocks noGrp="1"/>
          </p:cNvSpPr>
          <p:nvPr>
            <p:ph idx="1"/>
          </p:nvPr>
        </p:nvSpPr>
        <p:spPr>
          <a:xfrm>
            <a:off x="628650" y="1399592"/>
            <a:ext cx="7886700" cy="5262465"/>
          </a:xfrm>
        </p:spPr>
        <p:txBody>
          <a:bodyPr>
            <a:normAutofit fontScale="77500" lnSpcReduction="20000"/>
          </a:bodyPr>
          <a:lstStyle/>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Ustupanje radne snage putem Agencije za privremeno zapošljavanje</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Obaveza utvrđivanja rasporeda radnog vremena od strane poslodavca</a:t>
            </a:r>
          </a:p>
          <a:p>
            <a:pPr algn="just">
              <a:lnSpc>
                <a:spcPct val="107000"/>
              </a:lnSpc>
              <a:spcAft>
                <a:spcPts val="800"/>
              </a:spcAft>
            </a:pPr>
            <a:r>
              <a:rPr lang="bs-Latn-BA" sz="2300" kern="100" dirty="0">
                <a:effectLst/>
                <a:latin typeface="Arial" panose="020B0604020202020204" pitchFamily="34" charset="0"/>
                <a:ea typeface="Calibri" panose="020F0502020204030204" pitchFamily="34" charset="0"/>
                <a:cs typeface="Arial" panose="020B0604020202020204" pitchFamily="34" charset="0"/>
              </a:rPr>
              <a:t>Dopuna instituta nepunog radnog vremena</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Rad u smjenama</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Pauza (uračunavanje u radno vrijeme)</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Predviđanje mogućnost korištenja godišnjeg odmora u više dijelova</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Dopuna instituta plaćenog odsustva (roditeljsko odsustvo radnika-oca djeteta, odsustvo roditelja po osnovu polaska djeteta u prvi razred osnovne škole)</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Dopuna instituta neplaćenog odsustva (odsustvo za oružanje lične njege, odsustvo radnika koji ima status hranitelja)</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Dopuna intituta plaćenog odsustva za vrijeme vjerskih odnosno tradicijskih potreba</a:t>
            </a:r>
          </a:p>
          <a:p>
            <a:pPr algn="just">
              <a:lnSpc>
                <a:spcPct val="107000"/>
              </a:lnSpc>
            </a:pPr>
            <a:r>
              <a:rPr lang="bs-Latn-BA" sz="2300" kern="100" dirty="0">
                <a:effectLst/>
                <a:latin typeface="Arial" panose="020B0604020202020204" pitchFamily="34" charset="0"/>
                <a:ea typeface="Calibri" panose="020F0502020204030204" pitchFamily="34" charset="0"/>
                <a:cs typeface="Arial" panose="020B0604020202020204" pitchFamily="34" charset="0"/>
              </a:rPr>
              <a:t>Godišnji odmor (korištenje u više dijelova, nije ograničeno trajanje i dr)</a:t>
            </a:r>
          </a:p>
          <a:p>
            <a:pPr algn="just">
              <a:lnSpc>
                <a:spcPct val="107000"/>
              </a:lnSpc>
              <a:spcAft>
                <a:spcPts val="800"/>
              </a:spcAft>
            </a:pPr>
            <a:endParaRPr lang="bs-Latn-BA" sz="2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bs-Latn-BA" dirty="0"/>
          </a:p>
        </p:txBody>
      </p:sp>
    </p:spTree>
    <p:extLst>
      <p:ext uri="{BB962C8B-B14F-4D97-AF65-F5344CB8AC3E}">
        <p14:creationId xmlns:p14="http://schemas.microsoft.com/office/powerpoint/2010/main" val="334133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FB2C53-6106-8563-B024-AC6019776D84}"/>
              </a:ext>
            </a:extLst>
          </p:cNvPr>
          <p:cNvSpPr>
            <a:spLocks noGrp="1"/>
          </p:cNvSpPr>
          <p:nvPr>
            <p:ph type="title"/>
          </p:nvPr>
        </p:nvSpPr>
        <p:spPr>
          <a:xfrm>
            <a:off x="628650" y="365127"/>
            <a:ext cx="7886700" cy="922498"/>
          </a:xfrm>
        </p:spPr>
        <p:txBody>
          <a:bodyPr/>
          <a:lstStyle/>
          <a:p>
            <a:endParaRPr lang="bs-Latn-BA" dirty="0"/>
          </a:p>
        </p:txBody>
      </p:sp>
      <p:sp>
        <p:nvSpPr>
          <p:cNvPr id="3" name="Content Placeholder 2">
            <a:extLst>
              <a:ext uri="{FF2B5EF4-FFF2-40B4-BE49-F238E27FC236}">
                <a16:creationId xmlns:a16="http://schemas.microsoft.com/office/drawing/2014/main" xmlns="" id="{9D504D0B-1B38-4F51-C500-5790DA1E968B}"/>
              </a:ext>
            </a:extLst>
          </p:cNvPr>
          <p:cNvSpPr>
            <a:spLocks noGrp="1"/>
          </p:cNvSpPr>
          <p:nvPr>
            <p:ph idx="1"/>
          </p:nvPr>
        </p:nvSpPr>
        <p:spPr>
          <a:xfrm>
            <a:off x="628650" y="1380931"/>
            <a:ext cx="7886700" cy="5355771"/>
          </a:xfrm>
        </p:spPr>
        <p:txBody>
          <a:bodyPr>
            <a:normAutofit fontScale="70000" lnSpcReduction="20000"/>
          </a:bodyPr>
          <a:lstStyle/>
          <a:p>
            <a:pPr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Prepoznavanje pomoraca kao posebne kategorije radnika</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Dopuna intituta plaćenog odsustva za vrijeme vjerskih odnosno tradicijskih potreba</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Dopuna instituta plaće (regulisanje dodataka i ostalih prihoda kao sastavnih dijelova plaće)</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Uvođenje mogućnosti dostave obračuna plaće u elektronskom obliku</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 Propisivanje minimalne visine povećanja plaće</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Dopuna dijela kojim se reguliše prestanak radnog odnosa posebno u smislu trajanja otkaznog roka, propisivanja razloga za otkaz, disciplinske odgovornosti, prepoznavanja instituta udaljenja sa rada, te instituta otpremnine i sl.</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Regulisanje mogućnosti zaključivanja aneksa ugovora o radu</a:t>
            </a:r>
          </a:p>
          <a:p>
            <a:pPr lvl="0" algn="just">
              <a:lnSpc>
                <a:spcPct val="107000"/>
              </a:lnSpc>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Dopuna dijela kojim se reguliše rad i nadležnost Ekonomsko-socijalnog vijeća</a:t>
            </a:r>
          </a:p>
          <a:p>
            <a:pPr lvl="0" algn="just">
              <a:lnSpc>
                <a:spcPct val="107000"/>
              </a:lnSpc>
              <a:buFont typeface="Wingdings" panose="05000000000000000000" pitchFamily="2" charset="2"/>
              <a:buChar char="§"/>
            </a:pPr>
            <a:r>
              <a:rPr lang="bs-Latn-BA" sz="2600" kern="100" dirty="0">
                <a:latin typeface="Arial" panose="020B0604020202020204" pitchFamily="34" charset="0"/>
                <a:ea typeface="Calibri" panose="020F0502020204030204" pitchFamily="34" charset="0"/>
                <a:cs typeface="Arial" panose="020B0604020202020204" pitchFamily="34" charset="0"/>
              </a:rPr>
              <a:t>Usklađivanje sa novim Zakonom o zaštiti na radu</a:t>
            </a:r>
            <a:endParaRPr lang="bs-Latn-BA" sz="26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800"/>
              </a:spcAft>
              <a:buFont typeface="Wingdings" panose="05000000000000000000" pitchFamily="2" charset="2"/>
              <a:buChar char="§"/>
            </a:pPr>
            <a:r>
              <a:rPr lang="bs-Latn-BA" sz="2600" kern="100" dirty="0">
                <a:effectLst/>
                <a:latin typeface="Arial" panose="020B0604020202020204" pitchFamily="34" charset="0"/>
                <a:ea typeface="Calibri" panose="020F0502020204030204" pitchFamily="34" charset="0"/>
                <a:cs typeface="Arial" panose="020B0604020202020204" pitchFamily="34" charset="0"/>
              </a:rPr>
              <a:t>Rad putem digitalnih radnih platformi i dr.</a:t>
            </a:r>
          </a:p>
          <a:p>
            <a:endParaRPr lang="bs-Latn-BA" dirty="0"/>
          </a:p>
        </p:txBody>
      </p:sp>
    </p:spTree>
    <p:extLst>
      <p:ext uri="{BB962C8B-B14F-4D97-AF65-F5344CB8AC3E}">
        <p14:creationId xmlns:p14="http://schemas.microsoft.com/office/powerpoint/2010/main" val="2644160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sz="2250" b="1" dirty="0"/>
              <a:t/>
            </a:r>
            <a:br>
              <a:rPr lang="hr-HR" sz="2250" b="1" dirty="0"/>
            </a:br>
            <a:r>
              <a:rPr lang="hr-HR" sz="2250" b="1" dirty="0"/>
              <a:t/>
            </a:r>
            <a:br>
              <a:rPr lang="hr-HR" sz="2250" b="1" dirty="0"/>
            </a:br>
            <a:r>
              <a:rPr lang="hr-HR" sz="2250" b="1" dirty="0"/>
              <a:t/>
            </a:r>
            <a:br>
              <a:rPr lang="hr-HR" sz="2250" b="1" dirty="0"/>
            </a:br>
            <a:r>
              <a:rPr lang="hr-HR" sz="2500" b="1" dirty="0">
                <a:latin typeface="Arial" panose="020B0604020202020204" pitchFamily="34" charset="0"/>
                <a:cs typeface="Arial" panose="020B0604020202020204" pitchFamily="34" charset="0"/>
              </a:rPr>
              <a:t>Primjena najpovoljnijeg prava </a:t>
            </a:r>
            <a:r>
              <a:rPr lang="en-US" sz="2500" b="1" dirty="0"/>
              <a:t/>
            </a:r>
            <a:br>
              <a:rPr lang="en-US" sz="2500" b="1" dirty="0"/>
            </a:br>
            <a:endParaRPr lang="en-US" sz="2500" b="1" dirty="0"/>
          </a:p>
        </p:txBody>
      </p:sp>
      <p:sp>
        <p:nvSpPr>
          <p:cNvPr id="3" name="Content Placeholder 2"/>
          <p:cNvSpPr>
            <a:spLocks noGrp="1"/>
          </p:cNvSpPr>
          <p:nvPr>
            <p:ph idx="1"/>
          </p:nvPr>
        </p:nvSpPr>
        <p:spPr/>
        <p:txBody>
          <a:bodyPr>
            <a:normAutofit/>
          </a:bodyPr>
          <a:lstStyle/>
          <a:p>
            <a:pPr algn="just"/>
            <a:r>
              <a:rPr lang="bs-Latn-BA" sz="1800" dirty="0">
                <a:latin typeface="Arial" panose="020B0604020202020204" pitchFamily="34" charset="0"/>
                <a:cs typeface="Arial" panose="020B0604020202020204" pitchFamily="34" charset="0"/>
              </a:rPr>
              <a:t>Članom 19. Zakona o radu propisano je da se Kolektivnim ugovorom, pravilnikom o radu ili ugovorom o radu ne mogu se utvrditi nepovoljnija prava od prava utvrđenih ovim zakonom.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Kolektivnim ugovorom, pravilnikom o radu ili ugovorom o radu mogu se utvrditi povoljnija prava od prava utvrđenih ovim zakonom. </a:t>
            </a:r>
            <a:endParaRPr lang="en-US" sz="1800" dirty="0">
              <a:latin typeface="Arial" panose="020B0604020202020204" pitchFamily="34" charset="0"/>
              <a:cs typeface="Arial" panose="020B0604020202020204" pitchFamily="34" charset="0"/>
            </a:endParaRPr>
          </a:p>
          <a:p>
            <a:pPr algn="just"/>
            <a:r>
              <a:rPr lang="bs-Latn-BA" sz="1800" dirty="0">
                <a:latin typeface="Arial" panose="020B0604020202020204" pitchFamily="34" charset="0"/>
                <a:cs typeface="Arial" panose="020B0604020202020204" pitchFamily="34" charset="0"/>
              </a:rPr>
              <a:t>Ako je neko pravo iz radnog odnosa različito uređeno ovim zakonom, kolektivnim ugovorom, pravilnikom o radu ili ugovorom o radu, primjenjuje se za radnika najpovoljnije pravo, osim ako to ovim zakonom nije izričito zabranjeno.</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5529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s-Latn-BA" sz="2250" b="1" dirty="0">
                <a:latin typeface="Arial" panose="020B0604020202020204" pitchFamily="34" charset="0"/>
                <a:cs typeface="Arial" panose="020B0604020202020204" pitchFamily="34" charset="0"/>
              </a:rPr>
              <a:t>Pojam staža</a:t>
            </a:r>
            <a:endParaRPr lang="en-US" sz="225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Radni staž</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Radno iskustvo</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Staž osiguranja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Penzijski staž</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Beneficirani staž</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Poseban staž</a:t>
            </a:r>
            <a:endParaRPr lang="en-US"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897246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AE54C-7CB5-E311-E4FA-A942015AFB43}"/>
              </a:ext>
            </a:extLst>
          </p:cNvPr>
          <p:cNvSpPr>
            <a:spLocks noGrp="1"/>
          </p:cNvSpPr>
          <p:nvPr>
            <p:ph type="title"/>
          </p:nvPr>
        </p:nvSpPr>
        <p:spPr/>
        <p:txBody>
          <a:bodyPr>
            <a:normAutofit/>
          </a:bodyPr>
          <a:lstStyle/>
          <a:p>
            <a:pPr algn="ctr"/>
            <a:r>
              <a:rPr lang="bs-Latn-BA" sz="2000" dirty="0">
                <a:latin typeface="Arial" panose="020B0604020202020204" pitchFamily="34" charset="0"/>
                <a:cs typeface="Arial" panose="020B0604020202020204" pitchFamily="34" charset="0"/>
              </a:rPr>
              <a:t>  </a:t>
            </a:r>
            <a:br>
              <a:rPr lang="bs-Latn-BA" sz="2000" dirty="0">
                <a:latin typeface="Arial" panose="020B0604020202020204" pitchFamily="34" charset="0"/>
                <a:cs typeface="Arial" panose="020B0604020202020204" pitchFamily="34" charset="0"/>
              </a:rPr>
            </a:br>
            <a:r>
              <a:rPr lang="bs-Latn-BA" sz="2000" dirty="0">
                <a:latin typeface="Arial" panose="020B0604020202020204" pitchFamily="34" charset="0"/>
                <a:cs typeface="Arial" panose="020B0604020202020204" pitchFamily="34" charset="0"/>
              </a:rPr>
              <a:t>  </a:t>
            </a:r>
            <a:r>
              <a:rPr lang="bs-Latn-BA" sz="2200" b="1" dirty="0">
                <a:latin typeface="Arial" panose="020B0604020202020204" pitchFamily="34" charset="0"/>
                <a:cs typeface="Arial" panose="020B0604020202020204" pitchFamily="34" charset="0"/>
              </a:rPr>
              <a:t>Osnovni pojmovi radnog zakonodavstva</a:t>
            </a:r>
          </a:p>
        </p:txBody>
      </p:sp>
      <p:sp>
        <p:nvSpPr>
          <p:cNvPr id="3" name="Content Placeholder 2">
            <a:extLst>
              <a:ext uri="{FF2B5EF4-FFF2-40B4-BE49-F238E27FC236}">
                <a16:creationId xmlns:a16="http://schemas.microsoft.com/office/drawing/2014/main" xmlns="" id="{091AA9D1-7F71-0BF7-D52C-4FA1BE57E973}"/>
              </a:ext>
            </a:extLst>
          </p:cNvPr>
          <p:cNvSpPr>
            <a:spLocks noGrp="1"/>
          </p:cNvSpPr>
          <p:nvPr>
            <p:ph idx="1"/>
          </p:nvPr>
        </p:nvSpPr>
        <p:spPr/>
        <p:txBody>
          <a:bodyPr>
            <a:normAutofit/>
          </a:bodyPr>
          <a:lstStyle/>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Radnik</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Poslodavac </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Zasnivanje radnog odnosa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Radno mjesto</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Mjesto rada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Radna okolina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Sredstva za rad</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Minimalna plaća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Prava i obaveze iz radnog odnosa</a:t>
            </a:r>
          </a:p>
          <a:p>
            <a:r>
              <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Opći akti poslodavca</a:t>
            </a:r>
          </a:p>
          <a:p>
            <a:pPr marL="0" indent="0">
              <a:buNone/>
            </a:pPr>
            <a:endParaRPr lang="bs-Latn-BA"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91770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4161</Words>
  <Application>Microsoft Office PowerPoint</Application>
  <PresentationFormat>On-screen Show (4:3)</PresentationFormat>
  <Paragraphs>205</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Times New Roman</vt:lpstr>
      <vt:lpstr>Wingdings</vt:lpstr>
      <vt:lpstr>Office Theme</vt:lpstr>
      <vt:lpstr>Radni odnosi u Federaciji BiH</vt:lpstr>
      <vt:lpstr>Uvod</vt:lpstr>
      <vt:lpstr>PowerPoint Presentation</vt:lpstr>
      <vt:lpstr>  Značajni instituti predviđeni novim  Prednacrtom Zakona o radu</vt:lpstr>
      <vt:lpstr>PowerPoint Presentation</vt:lpstr>
      <vt:lpstr>PowerPoint Presentation</vt:lpstr>
      <vt:lpstr>   Primjena najpovoljnijeg prava  </vt:lpstr>
      <vt:lpstr>Pojam staža</vt:lpstr>
      <vt:lpstr>     Osnovni pojmovi radnog zakonodavstva</vt:lpstr>
      <vt:lpstr>  Opći uvjeti za zasnivanje radnog odnosa</vt:lpstr>
      <vt:lpstr> Obavljanje poslova za poslodavca</vt:lpstr>
      <vt:lpstr>Ugovor o radu</vt:lpstr>
      <vt:lpstr>  Zaključivanje više ugovora o radu</vt:lpstr>
      <vt:lpstr> Zasnivanje radnog odnosa</vt:lpstr>
      <vt:lpstr>   Stručno osposobljavanje bez zasnivanja  radnog odnosa </vt:lpstr>
      <vt:lpstr>Radno vrijeme </vt:lpstr>
      <vt:lpstr>  Puno i nepuno radno vrijeme </vt:lpstr>
      <vt:lpstr>  Skraćivanje radnog vremena </vt:lpstr>
      <vt:lpstr>PowerPoint Presentation</vt:lpstr>
      <vt:lpstr>  Obaveza vođenja evidencija </vt:lpstr>
      <vt:lpstr>PowerPoint Presentation</vt:lpstr>
      <vt:lpstr>  Minimalni godišnji odmor  </vt:lpstr>
      <vt:lpstr>  Način korištenja godišnjeg odmora  </vt:lpstr>
      <vt:lpstr>   Korištenje godišnjeg odmora u dijelovima  </vt:lpstr>
      <vt:lpstr>  Zaštita prava na godišnji odmor </vt:lpstr>
      <vt:lpstr>  Korištenje godišnjeg odmora </vt:lpstr>
      <vt:lpstr>  Načini prestanka ugovora o radu  </vt:lpstr>
      <vt:lpstr>Pravilnik o radu</vt:lpstr>
      <vt:lpstr> Ljekarski pregledi radnika</vt:lpstr>
      <vt:lpstr>PowerPoint Presentation</vt:lpstr>
      <vt:lpstr>PowerPoint Presentation</vt:lpstr>
      <vt:lpstr>PowerPoint Presentation</vt:lpstr>
      <vt:lpstr>Rad studenata</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Vladimir Markovic</cp:lastModifiedBy>
  <cp:revision>26</cp:revision>
  <dcterms:created xsi:type="dcterms:W3CDTF">2019-04-24T11:33:41Z</dcterms:created>
  <dcterms:modified xsi:type="dcterms:W3CDTF">2025-02-24T07:01:20Z</dcterms:modified>
</cp:coreProperties>
</file>