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4" d="100"/>
          <a:sy n="74" d="100"/>
        </p:scale>
        <p:origin x="-1248"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3467368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990013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741224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1286419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11FBF5-2EA4-428B-B3E2-E425E4BEFE66}" type="datetimeFigureOut">
              <a:rPr lang="en-US" smtClean="0"/>
              <a:t>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365994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11FBF5-2EA4-428B-B3E2-E425E4BEFE66}" type="datetimeFigureOut">
              <a:rPr lang="en-US" smtClean="0"/>
              <a:t>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1745542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11FBF5-2EA4-428B-B3E2-E425E4BEFE66}" type="datetimeFigureOut">
              <a:rPr lang="en-US" smtClean="0"/>
              <a:t>2/24/2025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1646088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11FBF5-2EA4-428B-B3E2-E425E4BEFE66}" type="datetimeFigureOut">
              <a:rPr lang="en-US" smtClean="0"/>
              <a:t>2/24/2025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2854305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11FBF5-2EA4-428B-B3E2-E425E4BEFE66}" type="datetimeFigureOut">
              <a:rPr lang="en-US" smtClean="0"/>
              <a:t>2/24/2025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779593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11FBF5-2EA4-428B-B3E2-E425E4BEFE66}" type="datetimeFigureOut">
              <a:rPr lang="en-US" smtClean="0"/>
              <a:t>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2165631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11FBF5-2EA4-428B-B3E2-E425E4BEFE66}" type="datetimeFigureOut">
              <a:rPr lang="en-US" smtClean="0"/>
              <a:t>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3961281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11FBF5-2EA4-428B-B3E2-E425E4BEFE66}" type="datetimeFigureOut">
              <a:rPr lang="en-US" smtClean="0"/>
              <a:t>2/24/2025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3C962F-56FA-4D9B-A21D-E92FBA76F31F}" type="slidenum">
              <a:rPr lang="en-US" smtClean="0"/>
              <a:t>‹#›</a:t>
            </a:fld>
            <a:endParaRPr lang="en-US"/>
          </a:p>
        </p:txBody>
      </p:sp>
    </p:spTree>
    <p:extLst>
      <p:ext uri="{BB962C8B-B14F-4D97-AF65-F5344CB8AC3E}">
        <p14:creationId xmlns:p14="http://schemas.microsoft.com/office/powerpoint/2010/main" val="41073252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lvl="0" defTabSz="449580" fontAlgn="base" hangingPunct="0">
              <a:lnSpc>
                <a:spcPct val="100000"/>
              </a:lnSpc>
              <a:spcAft>
                <a:spcPct val="0"/>
              </a:spcAft>
              <a:tabLst>
                <a:tab pos="0" algn="l"/>
                <a:tab pos="447675" algn="l"/>
                <a:tab pos="896620" algn="l"/>
                <a:tab pos="1346200" algn="l"/>
                <a:tab pos="1795145" algn="l"/>
                <a:tab pos="2244725" algn="l"/>
                <a:tab pos="2693670" algn="l"/>
                <a:tab pos="3143250" algn="l"/>
                <a:tab pos="3592195" algn="l"/>
                <a:tab pos="4041775" algn="l"/>
                <a:tab pos="4490720" algn="l"/>
                <a:tab pos="4940300" algn="l"/>
                <a:tab pos="5389245" algn="l"/>
                <a:tab pos="5838825" algn="l"/>
                <a:tab pos="6287770" algn="l"/>
                <a:tab pos="6737350" algn="l"/>
                <a:tab pos="7186295" algn="l"/>
                <a:tab pos="7635875" algn="l"/>
                <a:tab pos="8084820" algn="l"/>
                <a:tab pos="8534400" algn="l"/>
                <a:tab pos="8983345" algn="l"/>
              </a:tabLst>
              <a:defRPr/>
            </a:pPr>
            <a:r>
              <a:rPr lang="sr-Latn-CS" sz="3100" b="1" dirty="0">
                <a:solidFill>
                  <a:srgbClr val="000000"/>
                </a:solidFill>
                <a:effectLst>
                  <a:outerShdw blurRad="38100" dist="38100" dir="2700000" algn="tl">
                    <a:srgbClr val="C0C0C0"/>
                  </a:outerShdw>
                </a:effectLst>
                <a:latin typeface="Times New Roman" panose="02020603050405020304" pitchFamily="16" charset="0"/>
                <a:ea typeface="Microsoft YaHei" panose="020B0503020204020204" pitchFamily="32" charset="-122"/>
              </a:rPr>
              <a:t>ZAKON O RADU </a:t>
            </a:r>
            <a:br>
              <a:rPr lang="sr-Latn-CS" sz="3100" b="1" dirty="0">
                <a:solidFill>
                  <a:srgbClr val="000000"/>
                </a:solidFill>
                <a:effectLst>
                  <a:outerShdw blurRad="38100" dist="38100" dir="2700000" algn="tl">
                    <a:srgbClr val="C0C0C0"/>
                  </a:outerShdw>
                </a:effectLst>
                <a:latin typeface="Times New Roman" panose="02020603050405020304" pitchFamily="16" charset="0"/>
                <a:ea typeface="Microsoft YaHei" panose="020B0503020204020204" pitchFamily="32" charset="-122"/>
              </a:rPr>
            </a:br>
            <a:r>
              <a:rPr lang="sr-Latn-CS" sz="3100" b="1" dirty="0">
                <a:solidFill>
                  <a:srgbClr val="000000"/>
                </a:solidFill>
                <a:effectLst>
                  <a:outerShdw blurRad="38100" dist="38100" dir="2700000" algn="tl">
                    <a:srgbClr val="C0C0C0"/>
                  </a:outerShdw>
                </a:effectLst>
                <a:latin typeface="Times New Roman" panose="02020603050405020304" pitchFamily="16" charset="0"/>
                <a:ea typeface="Microsoft YaHei" panose="020B0503020204020204" pitchFamily="32" charset="-122"/>
              </a:rPr>
              <a:t>(„Službene novine Federacije Bosne i Hercegovine“, 26/16, 89/18, 44/22 i 39/24)</a:t>
            </a:r>
            <a:r>
              <a:rPr lang="sr-Latn-CS" b="1" dirty="0">
                <a:solidFill>
                  <a:srgbClr val="000000"/>
                </a:solidFill>
                <a:effectLst>
                  <a:outerShdw blurRad="38100" dist="38100" dir="2700000" algn="tl">
                    <a:srgbClr val="C0C0C0"/>
                  </a:outerShdw>
                </a:effectLst>
                <a:latin typeface="Times New Roman" panose="02020603050405020304" pitchFamily="16" charset="0"/>
                <a:ea typeface="Microsoft YaHei" panose="020B0503020204020204" pitchFamily="32" charset="-122"/>
                <a:cs typeface="Times New Roman" panose="02020603050405020304" pitchFamily="16" charset="0"/>
              </a:rPr>
              <a:t/>
            </a:r>
            <a:br>
              <a:rPr lang="sr-Latn-CS" b="1" dirty="0">
                <a:solidFill>
                  <a:srgbClr val="000000"/>
                </a:solidFill>
                <a:effectLst>
                  <a:outerShdw blurRad="38100" dist="38100" dir="2700000" algn="tl">
                    <a:srgbClr val="C0C0C0"/>
                  </a:outerShdw>
                </a:effectLst>
                <a:latin typeface="Times New Roman" panose="02020603050405020304" pitchFamily="16" charset="0"/>
                <a:ea typeface="Microsoft YaHei" panose="020B0503020204020204" pitchFamily="32" charset="-122"/>
                <a:cs typeface="Times New Roman" panose="02020603050405020304" pitchFamily="16" charset="0"/>
              </a:rPr>
            </a:br>
            <a:endParaRPr lang="en-US" dirty="0"/>
          </a:p>
        </p:txBody>
      </p:sp>
      <p:sp>
        <p:nvSpPr>
          <p:cNvPr id="3" name="Subtitle 2"/>
          <p:cNvSpPr>
            <a:spLocks noGrp="1"/>
          </p:cNvSpPr>
          <p:nvPr>
            <p:ph type="subTitle" idx="1"/>
          </p:nvPr>
        </p:nvSpPr>
        <p:spPr/>
        <p:txBody>
          <a:bodyPr>
            <a:normAutofit lnSpcReduction="10000"/>
          </a:bodyPr>
          <a:lstStyle/>
          <a:p>
            <a:pPr lvl="0" defTabSz="449580" fontAlgn="base" hangingPunct="0">
              <a:lnSpc>
                <a:spcPct val="100000"/>
              </a:lnSpc>
              <a:spcBef>
                <a:spcPct val="0"/>
              </a:spcBef>
              <a:spcAft>
                <a:spcPct val="0"/>
              </a:spcAft>
              <a:buSzPct val="100000"/>
              <a:tabLst>
                <a:tab pos="0" algn="l"/>
                <a:tab pos="447675" algn="l"/>
                <a:tab pos="896620" algn="l"/>
                <a:tab pos="1346200" algn="l"/>
                <a:tab pos="1795145" algn="l"/>
                <a:tab pos="2244725" algn="l"/>
                <a:tab pos="2693670" algn="l"/>
                <a:tab pos="3143250" algn="l"/>
                <a:tab pos="3592195" algn="l"/>
                <a:tab pos="4041775" algn="l"/>
                <a:tab pos="4490720" algn="l"/>
                <a:tab pos="4940300" algn="l"/>
                <a:tab pos="5389245" algn="l"/>
                <a:tab pos="5838825" algn="l"/>
                <a:tab pos="6287770" algn="l"/>
                <a:tab pos="6737350" algn="l"/>
                <a:tab pos="7186295" algn="l"/>
                <a:tab pos="7635875" algn="l"/>
                <a:tab pos="8084820" algn="l"/>
                <a:tab pos="8534400" algn="l"/>
                <a:tab pos="8983345" algn="l"/>
              </a:tabLst>
              <a:defRPr/>
            </a:pPr>
            <a:r>
              <a:rPr lang="sr-Latn-CS" sz="2800" b="1" dirty="0">
                <a:solidFill>
                  <a:srgbClr val="000000"/>
                </a:solidFill>
                <a:effectLst>
                  <a:outerShdw blurRad="38100" dist="38100" dir="2700000" algn="tl">
                    <a:srgbClr val="C0C0C0"/>
                  </a:outerShdw>
                </a:effectLst>
                <a:latin typeface="Times New Roman" panose="02020603050405020304" pitchFamily="16" charset="0"/>
                <a:ea typeface="Microsoft YaHei" panose="020B0503020204020204" pitchFamily="32" charset="-122"/>
              </a:rPr>
              <a:t>INSPEKCIJSKI POSTUPAK</a:t>
            </a:r>
          </a:p>
          <a:p>
            <a:pPr lvl="0" defTabSz="449580" fontAlgn="base" hangingPunct="0">
              <a:lnSpc>
                <a:spcPct val="100000"/>
              </a:lnSpc>
              <a:spcBef>
                <a:spcPct val="0"/>
              </a:spcBef>
              <a:spcAft>
                <a:spcPct val="0"/>
              </a:spcAft>
              <a:buSzPct val="100000"/>
              <a:tabLst>
                <a:tab pos="0" algn="l"/>
                <a:tab pos="447675" algn="l"/>
                <a:tab pos="896620" algn="l"/>
                <a:tab pos="1346200" algn="l"/>
                <a:tab pos="1795145" algn="l"/>
                <a:tab pos="2244725" algn="l"/>
                <a:tab pos="2693670" algn="l"/>
                <a:tab pos="3143250" algn="l"/>
                <a:tab pos="3592195" algn="l"/>
                <a:tab pos="4041775" algn="l"/>
                <a:tab pos="4490720" algn="l"/>
                <a:tab pos="4940300" algn="l"/>
                <a:tab pos="5389245" algn="l"/>
                <a:tab pos="5838825" algn="l"/>
                <a:tab pos="6287770" algn="l"/>
                <a:tab pos="6737350" algn="l"/>
                <a:tab pos="7186295" algn="l"/>
                <a:tab pos="7635875" algn="l"/>
                <a:tab pos="8084820" algn="l"/>
                <a:tab pos="8534400" algn="l"/>
                <a:tab pos="8983345" algn="l"/>
              </a:tabLst>
              <a:defRPr/>
            </a:pPr>
            <a:r>
              <a:rPr lang="sr-Latn-CS" sz="2800" b="1" dirty="0">
                <a:solidFill>
                  <a:srgbClr val="000000"/>
                </a:solidFill>
                <a:effectLst>
                  <a:outerShdw blurRad="38100" dist="38100" dir="2700000" algn="tl">
                    <a:srgbClr val="C0C0C0"/>
                  </a:outerShdw>
                </a:effectLst>
                <a:latin typeface="Times New Roman" panose="02020603050405020304" pitchFamily="16" charset="0"/>
                <a:ea typeface="Microsoft YaHei" panose="020B0503020204020204" pitchFamily="32" charset="-122"/>
              </a:rPr>
              <a:t/>
            </a:r>
            <a:br>
              <a:rPr lang="sr-Latn-CS" sz="2800" b="1" dirty="0">
                <a:solidFill>
                  <a:srgbClr val="000000"/>
                </a:solidFill>
                <a:effectLst>
                  <a:outerShdw blurRad="38100" dist="38100" dir="2700000" algn="tl">
                    <a:srgbClr val="C0C0C0"/>
                  </a:outerShdw>
                </a:effectLst>
                <a:latin typeface="Times New Roman" panose="02020603050405020304" pitchFamily="16" charset="0"/>
                <a:ea typeface="Microsoft YaHei" panose="020B0503020204020204" pitchFamily="32" charset="-122"/>
              </a:rPr>
            </a:br>
            <a:r>
              <a:rPr lang="sv-SE" sz="2800" b="1" dirty="0">
                <a:solidFill>
                  <a:srgbClr val="000000"/>
                </a:solidFill>
                <a:effectLst>
                  <a:outerShdw blurRad="38100" dist="38100" dir="2700000" algn="tl">
                    <a:srgbClr val="C0C0C0"/>
                  </a:outerShdw>
                </a:effectLst>
                <a:latin typeface="Times New Roman" panose="02020603050405020304" pitchFamily="16" charset="0"/>
                <a:ea typeface="Microsoft YaHei" panose="020B0503020204020204" pitchFamily="32" charset="-122"/>
              </a:rPr>
              <a:t>Predavač: </a:t>
            </a:r>
            <a:r>
              <a:rPr lang="hr-BA" sz="2800" b="1" dirty="0">
                <a:solidFill>
                  <a:srgbClr val="000000"/>
                </a:solidFill>
                <a:effectLst>
                  <a:outerShdw blurRad="38100" dist="38100" dir="2700000" algn="tl">
                    <a:srgbClr val="C0C0C0"/>
                  </a:outerShdw>
                </a:effectLst>
                <a:latin typeface="Times New Roman" panose="02020603050405020304" pitchFamily="16" charset="0"/>
              </a:rPr>
              <a:t>Hujić Dženan</a:t>
            </a:r>
            <a:r>
              <a:rPr lang="sv-SE" sz="2800" b="1" dirty="0">
                <a:solidFill>
                  <a:srgbClr val="000000"/>
                </a:solidFill>
                <a:effectLst>
                  <a:outerShdw blurRad="38100" dist="38100" dir="2700000" algn="tl">
                    <a:srgbClr val="C0C0C0"/>
                  </a:outerShdw>
                </a:effectLst>
                <a:latin typeface="Times New Roman" panose="02020603050405020304" pitchFamily="16" charset="0"/>
                <a:ea typeface="Microsoft YaHei" panose="020B0503020204020204" pitchFamily="32" charset="-122"/>
              </a:rPr>
              <a:t>, dipl. pravnik </a:t>
            </a:r>
          </a:p>
          <a:p>
            <a:pPr lvl="0" defTabSz="449580" fontAlgn="base" hangingPunct="0">
              <a:lnSpc>
                <a:spcPct val="100000"/>
              </a:lnSpc>
              <a:spcBef>
                <a:spcPct val="0"/>
              </a:spcBef>
              <a:spcAft>
                <a:spcPct val="0"/>
              </a:spcAft>
              <a:buSzPct val="100000"/>
              <a:tabLst>
                <a:tab pos="0" algn="l"/>
                <a:tab pos="447675" algn="l"/>
                <a:tab pos="896620" algn="l"/>
                <a:tab pos="1346200" algn="l"/>
                <a:tab pos="1795145" algn="l"/>
                <a:tab pos="2244725" algn="l"/>
                <a:tab pos="2693670" algn="l"/>
                <a:tab pos="3143250" algn="l"/>
                <a:tab pos="3592195" algn="l"/>
                <a:tab pos="4041775" algn="l"/>
                <a:tab pos="4490720" algn="l"/>
                <a:tab pos="4940300" algn="l"/>
                <a:tab pos="5389245" algn="l"/>
                <a:tab pos="5838825" algn="l"/>
                <a:tab pos="6287770" algn="l"/>
                <a:tab pos="6737350" algn="l"/>
                <a:tab pos="7186295" algn="l"/>
                <a:tab pos="7635875" algn="l"/>
                <a:tab pos="8084820" algn="l"/>
                <a:tab pos="8534400" algn="l"/>
                <a:tab pos="8983345" algn="l"/>
              </a:tabLst>
              <a:defRPr/>
            </a:pPr>
            <a:r>
              <a:rPr lang="sv-SE" sz="2800" b="1" dirty="0">
                <a:solidFill>
                  <a:srgbClr val="000000"/>
                </a:solidFill>
                <a:effectLst>
                  <a:outerShdw blurRad="38100" dist="38100" dir="2700000" algn="tl">
                    <a:srgbClr val="C0C0C0"/>
                  </a:outerShdw>
                </a:effectLst>
                <a:latin typeface="Times New Roman" panose="02020603050405020304" pitchFamily="16" charset="0"/>
                <a:ea typeface="Microsoft YaHei" panose="020B0503020204020204" pitchFamily="32" charset="-122"/>
              </a:rPr>
              <a:t>- Kantonalni inspektor rada -</a:t>
            </a:r>
          </a:p>
          <a:p>
            <a:endParaRPr lang="en-US" dirty="0"/>
          </a:p>
        </p:txBody>
      </p:sp>
    </p:spTree>
    <p:extLst>
      <p:ext uri="{BB962C8B-B14F-4D97-AF65-F5344CB8AC3E}">
        <p14:creationId xmlns:p14="http://schemas.microsoft.com/office/powerpoint/2010/main" val="2876053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411163" y="1081825"/>
            <a:ext cx="8229600" cy="5011470"/>
          </a:xfrm>
          <a:prstGeom prst="rect">
            <a:avLst/>
          </a:prstGeom>
          <a:noFill/>
          <a:ln w="9525">
            <a:noFill/>
          </a:ln>
        </p:spPr>
        <p:txBody>
          <a:bodyPr lIns="90000" tIns="45000" rIns="90000" bIns="45000"/>
          <a:lstStyle/>
          <a:p>
            <a:pPr marL="357505" indent="-255905" defTabSz="449580">
              <a:lnSpc>
                <a:spcPct val="100000"/>
              </a:lnSpc>
              <a:buClrTx/>
              <a:buFont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i="1" dirty="0">
                <a:solidFill>
                  <a:schemeClr val="tx1"/>
                </a:solidFill>
                <a:latin typeface="Times New Roman" panose="02020603050405020304" pitchFamily="18" charset="0"/>
                <a:cs typeface="Times New Roman" panose="02020603050405020304" pitchFamily="18" charset="0"/>
              </a:rPr>
              <a:t>Primjer: </a:t>
            </a:r>
            <a:r>
              <a:rPr lang="sr-Latn-CS" altLang="x-none" b="1" i="1" dirty="0">
                <a:solidFill>
                  <a:schemeClr val="tx1"/>
                </a:solidFill>
                <a:latin typeface="Times New Roman" panose="02020603050405020304" pitchFamily="18" charset="0"/>
                <a:cs typeface="Times New Roman" panose="02020603050405020304" pitchFamily="18" charset="0"/>
              </a:rPr>
              <a:t>Raspored i dužina radnog vremena</a:t>
            </a:r>
          </a:p>
          <a:p>
            <a:pPr marL="357505" indent="-255905" defTabSz="449580">
              <a:lnSpc>
                <a:spcPct val="100000"/>
              </a:lnSpc>
              <a:buClrTx/>
              <a:buFont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i="1" dirty="0">
                <a:solidFill>
                  <a:schemeClr val="tx1"/>
                </a:solidFill>
                <a:latin typeface="Times New Roman" panose="02020603050405020304" pitchFamily="18" charset="0"/>
                <a:cs typeface="Times New Roman" panose="02020603050405020304" pitchFamily="18" charset="0"/>
              </a:rPr>
              <a:t>Radnik će raditi u punom radnom vremenu u iznosu od 40 sati sedmično, odnosno </a:t>
            </a:r>
            <a:r>
              <a:rPr lang="sr-Latn-CS" altLang="x-none" i="1" dirty="0" smtClean="0">
                <a:solidFill>
                  <a:schemeClr val="tx1"/>
                </a:solidFill>
                <a:latin typeface="Times New Roman" panose="02020603050405020304" pitchFamily="18" charset="0"/>
                <a:cs typeface="Times New Roman" panose="02020603050405020304" pitchFamily="18" charset="0"/>
              </a:rPr>
              <a:t>8</a:t>
            </a:r>
          </a:p>
          <a:p>
            <a:pPr marL="357505" indent="-255905" defTabSz="449580">
              <a:lnSpc>
                <a:spcPct val="100000"/>
              </a:lnSpc>
              <a:buClrTx/>
              <a:buFont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i="1" dirty="0" smtClean="0">
                <a:solidFill>
                  <a:schemeClr val="tx1"/>
                </a:solidFill>
                <a:latin typeface="Times New Roman" panose="02020603050405020304" pitchFamily="18" charset="0"/>
                <a:cs typeface="Times New Roman" panose="02020603050405020304" pitchFamily="18" charset="0"/>
              </a:rPr>
              <a:t>sati </a:t>
            </a:r>
            <a:r>
              <a:rPr lang="sr-Latn-CS" altLang="x-none" i="1" dirty="0">
                <a:solidFill>
                  <a:schemeClr val="tx1"/>
                </a:solidFill>
                <a:latin typeface="Times New Roman" panose="02020603050405020304" pitchFamily="18" charset="0"/>
                <a:cs typeface="Times New Roman" panose="02020603050405020304" pitchFamily="18" charset="0"/>
              </a:rPr>
              <a:t>dnevno</a:t>
            </a:r>
            <a:r>
              <a:rPr lang="sr-Latn-CS" altLang="x-none" i="1" dirty="0" smtClean="0">
                <a:solidFill>
                  <a:schemeClr val="tx1"/>
                </a:solidFill>
                <a:latin typeface="Times New Roman" panose="02020603050405020304" pitchFamily="18" charset="0"/>
                <a:cs typeface="Times New Roman" panose="02020603050405020304" pitchFamily="18" charset="0"/>
              </a:rPr>
              <a:t>.</a:t>
            </a:r>
          </a:p>
          <a:p>
            <a:pPr marL="357505" indent="-255905" defTabSz="449580">
              <a:lnSpc>
                <a:spcPct val="100000"/>
              </a:lnSpc>
              <a:buClrTx/>
              <a:buFont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endParaRPr lang="sr-Latn-CS" altLang="x-none" i="1" dirty="0">
              <a:solidFill>
                <a:schemeClr val="tx1"/>
              </a:solidFill>
              <a:latin typeface="Times New Roman" panose="02020603050405020304" pitchFamily="18" charset="0"/>
              <a:cs typeface="Times New Roman" panose="02020603050405020304" pitchFamily="18" charset="0"/>
            </a:endParaRPr>
          </a:p>
          <a:p>
            <a:pPr marL="357505" indent="-255905" defTabSz="449580">
              <a:lnSpc>
                <a:spcPct val="100000"/>
              </a:lnSpc>
              <a:buClrTx/>
              <a:buFont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dirty="0" smtClean="0">
                <a:solidFill>
                  <a:srgbClr val="000000"/>
                </a:solidFill>
                <a:latin typeface="Times New Roman" panose="02020603050405020304" pitchFamily="18" charset="0"/>
                <a:cs typeface="Times New Roman" panose="02020603050405020304" pitchFamily="18" charset="0"/>
              </a:rPr>
              <a:t>	Ovakvom </a:t>
            </a:r>
            <a:r>
              <a:rPr lang="sr-Latn-CS" altLang="x-none" dirty="0">
                <a:solidFill>
                  <a:srgbClr val="000000"/>
                </a:solidFill>
                <a:latin typeface="Times New Roman" panose="02020603050405020304" pitchFamily="18" charset="0"/>
                <a:cs typeface="Times New Roman" panose="02020603050405020304" pitchFamily="18" charset="0"/>
              </a:rPr>
              <a:t>formulacijom poslodavac je propisao samo dužinu radnog vremena, ali </a:t>
            </a:r>
            <a:r>
              <a:rPr lang="sr-Latn-CS" altLang="x-none" dirty="0" smtClean="0">
                <a:solidFill>
                  <a:srgbClr val="000000"/>
                </a:solidFill>
                <a:latin typeface="Times New Roman" panose="02020603050405020304" pitchFamily="18" charset="0"/>
                <a:cs typeface="Times New Roman" panose="02020603050405020304" pitchFamily="18" charset="0"/>
              </a:rPr>
              <a:t>ne i raspored </a:t>
            </a:r>
            <a:r>
              <a:rPr lang="sr-Latn-CS" altLang="x-none" dirty="0">
                <a:solidFill>
                  <a:srgbClr val="000000"/>
                </a:solidFill>
                <a:latin typeface="Times New Roman" panose="02020603050405020304" pitchFamily="18" charset="0"/>
                <a:cs typeface="Times New Roman" panose="02020603050405020304" pitchFamily="18" charset="0"/>
              </a:rPr>
              <a:t>radnog vremena. Raspored radnog vremena podrazumijeva podatak o početku i kraju radnog vremena, kao i podatak o broju radnih dana u sedmici. Na taj način radnik je upoznat sa rasporedom radnog vremena, a poslodavac je u određenom vremenskom periodu obavezao radnika da radi za njega i obavezao ga da poštuje propisano raspored radnog vremena. </a:t>
            </a:r>
          </a:p>
          <a:p>
            <a:pPr marL="357505" indent="-255905" algn="just" defTabSz="449580">
              <a:lnSpc>
                <a:spcPct val="100000"/>
              </a:lnSpc>
              <a:buClrTx/>
              <a:buFont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endParaRPr lang="sr-Latn-CS" altLang="x-none" dirty="0">
              <a:solidFill>
                <a:srgbClr val="000000"/>
              </a:solidFill>
              <a:latin typeface="Times New Roman" panose="02020603050405020304" pitchFamily="18" charset="0"/>
              <a:cs typeface="Times New Roman" panose="02020603050405020304" pitchFamily="18" charset="0"/>
            </a:endParaRPr>
          </a:p>
          <a:p>
            <a:pPr marL="357505" indent="-255905" algn="just" defTabSz="449580">
              <a:lnSpc>
                <a:spcPct val="100000"/>
              </a:lnSpc>
              <a:buClrTx/>
              <a:buFont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i="1" dirty="0">
                <a:solidFill>
                  <a:srgbClr val="000000"/>
                </a:solidFill>
                <a:latin typeface="Times New Roman" panose="02020603050405020304" pitchFamily="18" charset="0"/>
                <a:cs typeface="Times New Roman" panose="02020603050405020304" pitchFamily="18" charset="0"/>
              </a:rPr>
              <a:t>Primjer: </a:t>
            </a:r>
            <a:endParaRPr lang="sr-Latn-CS" altLang="x-none" i="1" dirty="0" smtClean="0">
              <a:solidFill>
                <a:srgbClr val="000000"/>
              </a:solidFill>
              <a:latin typeface="Times New Roman" panose="02020603050405020304" pitchFamily="18" charset="0"/>
              <a:cs typeface="Times New Roman" panose="02020603050405020304" pitchFamily="18" charset="0"/>
            </a:endParaRPr>
          </a:p>
          <a:p>
            <a:pPr marL="357505" indent="-255905" algn="just" defTabSz="449580">
              <a:lnSpc>
                <a:spcPct val="100000"/>
              </a:lnSpc>
              <a:buClrTx/>
              <a:buFont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i="1" dirty="0" smtClean="0">
                <a:solidFill>
                  <a:srgbClr val="000000"/>
                </a:solidFill>
                <a:latin typeface="Times New Roman" panose="02020603050405020304" pitchFamily="18" charset="0"/>
                <a:cs typeface="Times New Roman" panose="02020603050405020304" pitchFamily="18" charset="0"/>
              </a:rPr>
              <a:t>Radnik </a:t>
            </a:r>
            <a:r>
              <a:rPr lang="sr-Latn-CS" altLang="x-none" i="1" dirty="0">
                <a:solidFill>
                  <a:srgbClr val="000000"/>
                </a:solidFill>
                <a:latin typeface="Times New Roman" panose="02020603050405020304" pitchFamily="18" charset="0"/>
                <a:cs typeface="Times New Roman" panose="02020603050405020304" pitchFamily="18" charset="0"/>
              </a:rPr>
              <a:t>će raditi u punom radnom vremenu u iznosu od 40 sati sedmično, odnosno </a:t>
            </a:r>
            <a:r>
              <a:rPr lang="sr-Latn-CS" altLang="x-none" i="1" dirty="0" smtClean="0">
                <a:solidFill>
                  <a:srgbClr val="000000"/>
                </a:solidFill>
                <a:latin typeface="Times New Roman" panose="02020603050405020304" pitchFamily="18" charset="0"/>
                <a:cs typeface="Times New Roman" panose="02020603050405020304" pitchFamily="18" charset="0"/>
              </a:rPr>
              <a:t>8</a:t>
            </a:r>
          </a:p>
          <a:p>
            <a:pPr marL="357505" indent="-255905" algn="just" defTabSz="449580">
              <a:lnSpc>
                <a:spcPct val="100000"/>
              </a:lnSpc>
              <a:buClrTx/>
              <a:buFont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i="1" dirty="0" smtClean="0">
                <a:solidFill>
                  <a:srgbClr val="000000"/>
                </a:solidFill>
                <a:latin typeface="Times New Roman" panose="02020603050405020304" pitchFamily="18" charset="0"/>
                <a:cs typeface="Times New Roman" panose="02020603050405020304" pitchFamily="18" charset="0"/>
              </a:rPr>
              <a:t>sati </a:t>
            </a:r>
            <a:r>
              <a:rPr lang="sr-Latn-CS" altLang="x-none" i="1" dirty="0">
                <a:solidFill>
                  <a:srgbClr val="000000"/>
                </a:solidFill>
                <a:latin typeface="Times New Roman" panose="02020603050405020304" pitchFamily="18" charset="0"/>
                <a:cs typeface="Times New Roman" panose="02020603050405020304" pitchFamily="18" charset="0"/>
              </a:rPr>
              <a:t>dnevno. Raspored radnog vremena utvrđuje se odlukom </a:t>
            </a:r>
            <a:r>
              <a:rPr lang="sr-Latn-CS" altLang="x-none" i="1" dirty="0" smtClean="0">
                <a:solidFill>
                  <a:srgbClr val="000000"/>
                </a:solidFill>
                <a:latin typeface="Times New Roman" panose="02020603050405020304" pitchFamily="18" charset="0"/>
                <a:cs typeface="Times New Roman" panose="02020603050405020304" pitchFamily="18" charset="0"/>
              </a:rPr>
              <a:t>direktora.</a:t>
            </a:r>
          </a:p>
          <a:p>
            <a:pPr marL="357505" indent="-255905" algn="just" defTabSz="449580">
              <a:lnSpc>
                <a:spcPct val="100000"/>
              </a:lnSpc>
              <a:buClrTx/>
              <a:buFont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dirty="0" smtClean="0">
                <a:solidFill>
                  <a:srgbClr val="000000"/>
                </a:solidFill>
                <a:latin typeface="Times New Roman" panose="02020603050405020304" pitchFamily="18" charset="0"/>
                <a:cs typeface="Times New Roman" panose="02020603050405020304" pitchFamily="18" charset="0"/>
              </a:rPr>
              <a:t>Članom </a:t>
            </a:r>
            <a:r>
              <a:rPr lang="sr-Latn-CS" altLang="x-none" dirty="0">
                <a:solidFill>
                  <a:srgbClr val="000000"/>
                </a:solidFill>
                <a:latin typeface="Times New Roman" panose="02020603050405020304" pitchFamily="18" charset="0"/>
                <a:cs typeface="Times New Roman" panose="02020603050405020304" pitchFamily="18" charset="0"/>
              </a:rPr>
              <a:t>36. stav (4) Zakona o radu propisano je da se puno radno vrijeme </a:t>
            </a:r>
            <a:r>
              <a:rPr lang="sr-Latn-CS" altLang="x-none" dirty="0" smtClean="0">
                <a:solidFill>
                  <a:srgbClr val="000000"/>
                </a:solidFill>
                <a:latin typeface="Times New Roman" panose="02020603050405020304" pitchFamily="18" charset="0"/>
                <a:cs typeface="Times New Roman" panose="02020603050405020304" pitchFamily="18" charset="0"/>
              </a:rPr>
              <a:t>može</a:t>
            </a:r>
          </a:p>
          <a:p>
            <a:pPr marL="357505" indent="-255905" algn="just" defTabSz="449580">
              <a:lnSpc>
                <a:spcPct val="100000"/>
              </a:lnSpc>
              <a:buClrTx/>
              <a:buFont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dirty="0" smtClean="0">
                <a:solidFill>
                  <a:srgbClr val="000000"/>
                </a:solidFill>
                <a:latin typeface="Times New Roman" panose="02020603050405020304" pitchFamily="18" charset="0"/>
                <a:cs typeface="Times New Roman" panose="02020603050405020304" pitchFamily="18" charset="0"/>
              </a:rPr>
              <a:t>rasporediti </a:t>
            </a:r>
            <a:r>
              <a:rPr lang="sr-Latn-CS" altLang="x-none" dirty="0">
                <a:solidFill>
                  <a:srgbClr val="000000"/>
                </a:solidFill>
                <a:latin typeface="Times New Roman" panose="02020603050405020304" pitchFamily="18" charset="0"/>
                <a:cs typeface="Times New Roman" panose="02020603050405020304" pitchFamily="18" charset="0"/>
              </a:rPr>
              <a:t>na pet, odnosno šest radnih dana </a:t>
            </a:r>
            <a:r>
              <a:rPr lang="sr-Latn-CS" altLang="x-none" i="1" dirty="0">
                <a:solidFill>
                  <a:srgbClr val="000000"/>
                </a:solidFill>
                <a:latin typeface="Times New Roman" panose="02020603050405020304" pitchFamily="18" charset="0"/>
                <a:cs typeface="Times New Roman" panose="02020603050405020304" pitchFamily="18" charset="0"/>
              </a:rPr>
              <a:t>u skladu sa kolektivinim ugovorom </a:t>
            </a:r>
            <a:r>
              <a:rPr lang="sr-Latn-CS" altLang="x-none" i="1" dirty="0" smtClean="0">
                <a:solidFill>
                  <a:srgbClr val="000000"/>
                </a:solidFill>
                <a:latin typeface="Times New Roman" panose="02020603050405020304" pitchFamily="18" charset="0"/>
                <a:cs typeface="Times New Roman" panose="02020603050405020304" pitchFamily="18" charset="0"/>
              </a:rPr>
              <a:t>i</a:t>
            </a:r>
          </a:p>
          <a:p>
            <a:pPr marL="357505" indent="-255905" algn="just" defTabSz="449580">
              <a:lnSpc>
                <a:spcPct val="100000"/>
              </a:lnSpc>
              <a:buClrTx/>
              <a:buFont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i="1" dirty="0" smtClean="0">
                <a:solidFill>
                  <a:srgbClr val="000000"/>
                </a:solidFill>
                <a:latin typeface="Times New Roman" panose="02020603050405020304" pitchFamily="18" charset="0"/>
                <a:cs typeface="Times New Roman" panose="02020603050405020304" pitchFamily="18" charset="0"/>
              </a:rPr>
              <a:t>pravilnikom </a:t>
            </a:r>
            <a:r>
              <a:rPr lang="sr-Latn-CS" altLang="x-none" i="1" dirty="0">
                <a:solidFill>
                  <a:srgbClr val="000000"/>
                </a:solidFill>
                <a:latin typeface="Times New Roman" panose="02020603050405020304" pitchFamily="18" charset="0"/>
                <a:cs typeface="Times New Roman" panose="02020603050405020304" pitchFamily="18" charset="0"/>
              </a:rPr>
              <a:t>o radu.</a:t>
            </a:r>
            <a:r>
              <a:rPr lang="sr-Latn-CS" altLang="x-none" dirty="0">
                <a:solidFill>
                  <a:srgbClr val="000000"/>
                </a:solidFill>
                <a:latin typeface="Times New Roman" panose="02020603050405020304" pitchFamily="18" charset="0"/>
                <a:cs typeface="Times New Roman" panose="02020603050405020304" pitchFamily="18" charset="0"/>
              </a:rPr>
              <a:t> Raspored radnog vremena se ne može utvrđivati </a:t>
            </a:r>
            <a:r>
              <a:rPr lang="sr-Latn-CS" altLang="x-none" dirty="0" smtClean="0">
                <a:solidFill>
                  <a:srgbClr val="000000"/>
                </a:solidFill>
                <a:latin typeface="Times New Roman" panose="02020603050405020304" pitchFamily="18" charset="0"/>
                <a:cs typeface="Times New Roman" panose="02020603050405020304" pitchFamily="18" charset="0"/>
              </a:rPr>
              <a:t>odlukom</a:t>
            </a:r>
          </a:p>
          <a:p>
            <a:pPr marL="357505" indent="-255905" algn="just" defTabSz="449580">
              <a:lnSpc>
                <a:spcPct val="100000"/>
              </a:lnSpc>
              <a:buClrTx/>
              <a:buFont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dirty="0" smtClean="0">
                <a:solidFill>
                  <a:srgbClr val="000000"/>
                </a:solidFill>
                <a:latin typeface="Times New Roman" panose="02020603050405020304" pitchFamily="18" charset="0"/>
                <a:cs typeface="Times New Roman" panose="02020603050405020304" pitchFamily="18" charset="0"/>
              </a:rPr>
              <a:t>direktora</a:t>
            </a:r>
            <a:r>
              <a:rPr lang="sr-Latn-CS" altLang="x-none" dirty="0">
                <a:solidFill>
                  <a:srgbClr val="000000"/>
                </a:solidFill>
                <a:latin typeface="Times New Roman" panose="02020603050405020304" pitchFamily="18" charset="0"/>
                <a:cs typeface="Times New Roman" panose="02020603050405020304" pitchFamily="18" charset="0"/>
              </a:rPr>
              <a:t>.</a:t>
            </a:r>
          </a:p>
          <a:p>
            <a:pPr marL="357505" indent="-255905" algn="just" defTabSz="449580">
              <a:lnSpc>
                <a:spcPct val="100000"/>
              </a:lnSpc>
              <a:buClrTx/>
              <a:buFont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endParaRPr lang="sr-Latn-CS" altLang="x-none" i="1" dirty="0">
              <a:solidFill>
                <a:srgbClr val="000000"/>
              </a:solidFill>
              <a:latin typeface="Calibri" panose="020F0502020204030204" pitchFamily="32" charset="0"/>
            </a:endParaRPr>
          </a:p>
          <a:p>
            <a:pPr marL="357505" indent="-255905" defTabSz="449580" hangingPunct="1">
              <a:lnSpc>
                <a:spcPct val="100000"/>
              </a:lnSpc>
              <a:spcBef>
                <a:spcPts val="400"/>
              </a:spcBef>
              <a:buClrTx/>
              <a:buFont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endParaRPr lang="sr-Latn-CS" altLang="x-none" sz="2400" b="1" dirty="0">
              <a:solidFill>
                <a:srgbClr val="000000"/>
              </a:solidFill>
              <a:latin typeface="Lucida Sans Unicode" panose="020B0602030504020204" pitchFamily="32" charset="0"/>
            </a:endParaRPr>
          </a:p>
        </p:txBody>
      </p:sp>
    </p:spTree>
    <p:extLst>
      <p:ext uri="{BB962C8B-B14F-4D97-AF65-F5344CB8AC3E}">
        <p14:creationId xmlns:p14="http://schemas.microsoft.com/office/powerpoint/2010/main" val="1673735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411163" y="1184856"/>
            <a:ext cx="8229600" cy="5267459"/>
          </a:xfrm>
          <a:prstGeom prst="rect">
            <a:avLst/>
          </a:prstGeom>
          <a:noFill/>
          <a:ln w="9525">
            <a:noFill/>
          </a:ln>
        </p:spPr>
        <p:txBody>
          <a:bodyPr lIns="90000" tIns="45000" rIns="90000" bIns="45000"/>
          <a:lstStyle/>
          <a:p>
            <a:pPr marL="357505" indent="-255905" algn="just" defTabSz="449580">
              <a:lnSpc>
                <a:spcPct val="100000"/>
              </a:lnSpc>
              <a:buClrTx/>
              <a:buFont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i="1" dirty="0" smtClean="0">
                <a:solidFill>
                  <a:srgbClr val="000000"/>
                </a:solidFill>
                <a:latin typeface="Times New Roman" pitchFamily="18" charset="0"/>
                <a:cs typeface="Times New Roman" pitchFamily="18" charset="0"/>
              </a:rPr>
              <a:t>Primjer</a:t>
            </a:r>
            <a:r>
              <a:rPr lang="sr-Latn-CS" altLang="x-none" i="1" dirty="0">
                <a:solidFill>
                  <a:srgbClr val="000000"/>
                </a:solidFill>
                <a:latin typeface="Times New Roman" pitchFamily="18" charset="0"/>
                <a:cs typeface="Times New Roman" pitchFamily="18" charset="0"/>
              </a:rPr>
              <a:t>: </a:t>
            </a:r>
            <a:r>
              <a:rPr lang="sr-Latn-CS" altLang="x-none" b="1" i="1" dirty="0">
                <a:solidFill>
                  <a:srgbClr val="000000"/>
                </a:solidFill>
                <a:latin typeface="Times New Roman" pitchFamily="18" charset="0"/>
                <a:cs typeface="Times New Roman" pitchFamily="18" charset="0"/>
              </a:rPr>
              <a:t>Otkazni rok</a:t>
            </a:r>
          </a:p>
          <a:p>
            <a:pPr marL="357505" indent="-255905" algn="just" defTabSz="449580">
              <a:lnSpc>
                <a:spcPct val="100000"/>
              </a:lnSpc>
              <a:buClrTx/>
              <a:buFont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i="1" dirty="0">
                <a:solidFill>
                  <a:srgbClr val="000000"/>
                </a:solidFill>
                <a:latin typeface="Times New Roman" pitchFamily="18" charset="0"/>
                <a:cs typeface="Times New Roman" pitchFamily="18" charset="0"/>
              </a:rPr>
              <a:t>Otkazni rok ne može biti kraći od sedam dana u slučaju da radnik otkazuje ugovor o radu, ni kraći od 14 dana u slučaju da poslodavac otkazuje ugovor o radu.</a:t>
            </a:r>
          </a:p>
          <a:p>
            <a:pPr marL="357505" indent="-255905" algn="just" defTabSz="449580">
              <a:lnSpc>
                <a:spcPct val="100000"/>
              </a:lnSpc>
              <a:buClrTx/>
              <a:buFont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dirty="0">
                <a:solidFill>
                  <a:srgbClr val="000000"/>
                </a:solidFill>
                <a:latin typeface="Times New Roman" pitchFamily="18" charset="0"/>
                <a:cs typeface="Times New Roman" pitchFamily="18" charset="0"/>
              </a:rPr>
              <a:t>Gore navedeno predstavlja odredbu člana 107. stav (1) Zakona o radu i poslodavci u praksi prepisuju navedenu odredbu u svoje ugovore o radu, a kada dođe do otkazivanja ugovora o radu onda se pozivaju na član 107. stav (3) Zakona o radu kojim je propisano da se kolektivnim ugovorom, pravilnikom o radu i ugovorom o radu može utvrditi duže trajanje otkaznog roka, ali ne duže od mjesec dana kada radnik daje otkaz poslodavcu, odnosno tri mjeseca kada poslodavac daje otkaz. U takvim situacijama poslodavac je bio u obavezi ugovorom o radu tačno propisati dužinu trajanja otkaznog roka kako bi se mogao i pozvati na isto u slučaju otkazivanja ugovora o radu. Nezakonito je da poslodavac samostalno određuje duži otkazni rok od zakonski predviđenog minimalnog otkaznog toka ukoliko tu dužinu nije propisao ugovorom o radu.</a:t>
            </a:r>
          </a:p>
          <a:p>
            <a:pPr marL="357505" indent="-255905" algn="just" defTabSz="449580">
              <a:lnSpc>
                <a:spcPct val="100000"/>
              </a:lnSpc>
              <a:buClrTx/>
              <a:buFont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b="1" dirty="0">
                <a:solidFill>
                  <a:srgbClr val="000000"/>
                </a:solidFill>
                <a:latin typeface="Times New Roman" pitchFamily="18" charset="0"/>
                <a:cs typeface="Times New Roman" pitchFamily="18" charset="0"/>
              </a:rPr>
              <a:t>Otkazni rok počinje da teče </a:t>
            </a:r>
            <a:r>
              <a:rPr lang="sr-Latn-CS" altLang="x-none" b="1" u="sng" dirty="0">
                <a:solidFill>
                  <a:srgbClr val="000000"/>
                </a:solidFill>
                <a:latin typeface="Times New Roman" pitchFamily="18" charset="0"/>
                <a:cs typeface="Times New Roman" pitchFamily="18" charset="0"/>
              </a:rPr>
              <a:t>od dana uručenja otkaza </a:t>
            </a:r>
            <a:r>
              <a:rPr lang="sr-Latn-CS" altLang="x-none" b="1" dirty="0">
                <a:solidFill>
                  <a:srgbClr val="000000"/>
                </a:solidFill>
                <a:latin typeface="Times New Roman" pitchFamily="18" charset="0"/>
                <a:cs typeface="Times New Roman" pitchFamily="18" charset="0"/>
              </a:rPr>
              <a:t>radniku odnosno poslodavcu.</a:t>
            </a:r>
          </a:p>
          <a:p>
            <a:pPr marL="357505" indent="-255905" algn="just" defTabSz="449580">
              <a:lnSpc>
                <a:spcPct val="100000"/>
              </a:lnSpc>
              <a:buClrTx/>
              <a:buFont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dirty="0" smtClean="0">
                <a:solidFill>
                  <a:srgbClr val="000000"/>
                </a:solidFill>
                <a:latin typeface="Times New Roman" pitchFamily="18" charset="0"/>
                <a:cs typeface="Times New Roman" pitchFamily="18" charset="0"/>
              </a:rPr>
              <a:t>	Gore </a:t>
            </a:r>
            <a:r>
              <a:rPr lang="sr-Latn-CS" altLang="x-none" dirty="0">
                <a:solidFill>
                  <a:srgbClr val="000000"/>
                </a:solidFill>
                <a:latin typeface="Times New Roman" pitchFamily="18" charset="0"/>
                <a:cs typeface="Times New Roman" pitchFamily="18" charset="0"/>
              </a:rPr>
              <a:t>navedena zakonska odredba je često zanemarena, pa se vrši odjava radnika </a:t>
            </a:r>
            <a:r>
              <a:rPr lang="sr-Latn-CS" altLang="x-none" dirty="0" smtClean="0">
                <a:solidFill>
                  <a:srgbClr val="000000"/>
                </a:solidFill>
                <a:latin typeface="Times New Roman" pitchFamily="18" charset="0"/>
                <a:cs typeface="Times New Roman" pitchFamily="18" charset="0"/>
              </a:rPr>
              <a:t>sa obaveznih </a:t>
            </a:r>
            <a:r>
              <a:rPr lang="sr-Latn-CS" altLang="x-none" dirty="0">
                <a:solidFill>
                  <a:srgbClr val="000000"/>
                </a:solidFill>
                <a:latin typeface="Times New Roman" pitchFamily="18" charset="0"/>
                <a:cs typeface="Times New Roman" pitchFamily="18" charset="0"/>
              </a:rPr>
              <a:t>osiguranja prije isteka otkaznog roka.</a:t>
            </a:r>
          </a:p>
          <a:p>
            <a:pPr marL="357505" indent="-255905" defTabSz="449580" hangingPunct="1">
              <a:lnSpc>
                <a:spcPct val="100000"/>
              </a:lnSpc>
              <a:spcBef>
                <a:spcPts val="400"/>
              </a:spcBef>
              <a:buClrTx/>
              <a:buFont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endParaRPr lang="sr-Latn-CS" altLang="x-none" sz="2400" b="1"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26709186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0760" y="1339404"/>
            <a:ext cx="8213725" cy="427578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hr-BA" b="1" dirty="0" smtClean="0">
                <a:latin typeface="Times New Roman" pitchFamily="18" charset="0"/>
                <a:cs typeface="Times New Roman" pitchFamily="18" charset="0"/>
              </a:rPr>
              <a:t>Radni </a:t>
            </a:r>
            <a:r>
              <a:rPr lang="hr-BA" b="1" dirty="0">
                <a:latin typeface="Times New Roman" pitchFamily="18" charset="0"/>
                <a:cs typeface="Times New Roman" pitchFamily="18" charset="0"/>
              </a:rPr>
              <a:t>angažman studenata</a:t>
            </a:r>
            <a:br>
              <a:rPr lang="hr-BA" b="1" dirty="0">
                <a:latin typeface="Times New Roman" pitchFamily="18" charset="0"/>
                <a:cs typeface="Times New Roman" pitchFamily="18" charset="0"/>
              </a:rPr>
            </a:br>
            <a:r>
              <a:rPr lang="hr-BA" b="1" dirty="0">
                <a:latin typeface="Times New Roman" pitchFamily="18" charset="0"/>
                <a:cs typeface="Times New Roman" pitchFamily="18" charset="0"/>
              </a:rPr>
              <a:t>član 166a. Zakona o radu</a:t>
            </a:r>
            <a:endParaRPr lang="hr-BA" dirty="0">
              <a:latin typeface="Times New Roman" pitchFamily="18" charset="0"/>
              <a:cs typeface="Times New Roman" pitchFamily="18" charset="0"/>
            </a:endParaRPr>
          </a:p>
          <a:p>
            <a:pPr algn="just">
              <a:buFont typeface="Times New Roman" pitchFamily="18" charset="0"/>
              <a:buChar char="-"/>
            </a:pPr>
            <a:r>
              <a:rPr lang="hr-BA" dirty="0" smtClean="0">
                <a:latin typeface="Times New Roman" pitchFamily="18" charset="0"/>
                <a:cs typeface="Times New Roman" pitchFamily="18" charset="0"/>
              </a:rPr>
              <a:t>Ugovor – privremeni i povremeni poslovi.</a:t>
            </a:r>
          </a:p>
          <a:p>
            <a:pPr algn="just">
              <a:buFont typeface="Times New Roman" pitchFamily="18" charset="0"/>
              <a:buChar char="-"/>
            </a:pPr>
            <a:r>
              <a:rPr lang="hr-BA" dirty="0" smtClean="0">
                <a:latin typeface="Times New Roman" pitchFamily="18" charset="0"/>
                <a:cs typeface="Times New Roman" pitchFamily="18" charset="0"/>
              </a:rPr>
              <a:t>Poslovi moraju biti uređeni pravilnikom o radu.</a:t>
            </a:r>
          </a:p>
          <a:p>
            <a:pPr algn="just">
              <a:buFont typeface="Times New Roman" pitchFamily="18" charset="0"/>
              <a:buChar char="-"/>
            </a:pPr>
            <a:r>
              <a:rPr lang="hr-BA" dirty="0" smtClean="0">
                <a:latin typeface="Times New Roman" pitchFamily="18" charset="0"/>
                <a:cs typeface="Times New Roman" pitchFamily="18" charset="0"/>
              </a:rPr>
              <a:t>Ne mogu biti poslovi sa povećanim rizikom.</a:t>
            </a:r>
          </a:p>
          <a:p>
            <a:pPr algn="just">
              <a:buFont typeface="Times New Roman" pitchFamily="18" charset="0"/>
              <a:buChar char="-"/>
            </a:pPr>
            <a:r>
              <a:rPr lang="hr-BA" dirty="0" smtClean="0">
                <a:latin typeface="Times New Roman" pitchFamily="18" charset="0"/>
                <a:cs typeface="Times New Roman" pitchFamily="18" charset="0"/>
              </a:rPr>
              <a:t>Ugovor – dva puta u toku kalendarske godine – ukupno ne duže od 180 dana.</a:t>
            </a:r>
          </a:p>
          <a:p>
            <a:pPr algn="just">
              <a:buFont typeface="Times New Roman" pitchFamily="18" charset="0"/>
              <a:buChar char="-"/>
            </a:pPr>
            <a:r>
              <a:rPr lang="hr-BA" dirty="0" smtClean="0">
                <a:latin typeface="Times New Roman" pitchFamily="18" charset="0"/>
                <a:cs typeface="Times New Roman" pitchFamily="18" charset="0"/>
              </a:rPr>
              <a:t>Student radnik – od 18 do 26 godina starosti.</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996382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0455" y="1227765"/>
            <a:ext cx="8384147" cy="5478423"/>
          </a:xfrm>
          <a:prstGeom prst="rect">
            <a:avLst/>
          </a:prstGeom>
        </p:spPr>
        <p:txBody>
          <a:bodyPr wrap="square">
            <a:spAutoFit/>
          </a:bodyPr>
          <a:lstStyle/>
          <a:p>
            <a:pPr marL="95250" lvl="0" algn="ctr" defTabSz="449580">
              <a:spcBef>
                <a:spcPts val="400"/>
              </a:spcBef>
              <a:buClr>
                <a:srgbClr val="2DA2BF"/>
              </a:buClr>
              <a:tabLst>
                <a:tab pos="351155" algn="l"/>
                <a:tab pos="798830" algn="l"/>
                <a:tab pos="1247775" algn="l"/>
                <a:tab pos="1697355" algn="l"/>
                <a:tab pos="2146300" algn="l"/>
                <a:tab pos="2595880" algn="l"/>
                <a:tab pos="3044825" algn="l"/>
                <a:tab pos="3494405" algn="l"/>
                <a:tab pos="3943350" algn="l"/>
                <a:tab pos="4392930" algn="l"/>
                <a:tab pos="4841875" algn="l"/>
                <a:tab pos="5291455" algn="l"/>
                <a:tab pos="5740400" algn="l"/>
                <a:tab pos="6189980" algn="l"/>
                <a:tab pos="6638925" algn="l"/>
                <a:tab pos="7088505" algn="l"/>
                <a:tab pos="7537450" algn="l"/>
                <a:tab pos="7987030" algn="l"/>
                <a:tab pos="8435975" algn="l"/>
                <a:tab pos="8885555" algn="l"/>
                <a:tab pos="9334500" algn="l"/>
              </a:tabLst>
            </a:pPr>
            <a:r>
              <a:rPr lang="sr-Latn-CS" sz="2000" b="1" dirty="0">
                <a:solidFill>
                  <a:srgbClr val="000000"/>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Pripravnici i volonteri</a:t>
            </a:r>
          </a:p>
          <a:p>
            <a:pPr marL="95250" algn="just" defTabSz="449580">
              <a:spcBef>
                <a:spcPts val="400"/>
              </a:spcBef>
              <a:buClr>
                <a:srgbClr val="2DA2BF"/>
              </a:buClr>
              <a:tabLst>
                <a:tab pos="351155" algn="l"/>
                <a:tab pos="798830" algn="l"/>
                <a:tab pos="1247775" algn="l"/>
                <a:tab pos="1697355" algn="l"/>
                <a:tab pos="2146300" algn="l"/>
                <a:tab pos="2595880" algn="l"/>
                <a:tab pos="3044825" algn="l"/>
                <a:tab pos="3494405" algn="l"/>
                <a:tab pos="3943350" algn="l"/>
                <a:tab pos="4392930" algn="l"/>
                <a:tab pos="4841875" algn="l"/>
                <a:tab pos="5291455" algn="l"/>
                <a:tab pos="5740400" algn="l"/>
                <a:tab pos="6189980" algn="l"/>
                <a:tab pos="6638925" algn="l"/>
                <a:tab pos="7088505" algn="l"/>
                <a:tab pos="7537450" algn="l"/>
                <a:tab pos="7987030" algn="l"/>
                <a:tab pos="8435975" algn="l"/>
                <a:tab pos="8885555" algn="l"/>
                <a:tab pos="9334500" algn="l"/>
              </a:tabLst>
            </a:pPr>
            <a:endParaRPr lang="sr-Latn-CS" altLang="x-none" sz="2000" dirty="0">
              <a:solidFill>
                <a:srgbClr val="000000"/>
              </a:solidFill>
              <a:latin typeface="Times New Roman" panose="02020603050405020304" pitchFamily="18" charset="0"/>
              <a:cs typeface="Times New Roman" panose="02020603050405020304" pitchFamily="18" charset="0"/>
            </a:endParaRPr>
          </a:p>
          <a:p>
            <a:pPr marL="95250" algn="just" defTabSz="449580">
              <a:spcBef>
                <a:spcPts val="400"/>
              </a:spcBef>
              <a:buClr>
                <a:srgbClr val="2DA2BF"/>
              </a:buClr>
              <a:tabLst>
                <a:tab pos="351155" algn="l"/>
                <a:tab pos="798830" algn="l"/>
                <a:tab pos="1247775" algn="l"/>
                <a:tab pos="1697355" algn="l"/>
                <a:tab pos="2146300" algn="l"/>
                <a:tab pos="2595880" algn="l"/>
                <a:tab pos="3044825" algn="l"/>
                <a:tab pos="3494405" algn="l"/>
                <a:tab pos="3943350" algn="l"/>
                <a:tab pos="4392930" algn="l"/>
                <a:tab pos="4841875" algn="l"/>
                <a:tab pos="5291455" algn="l"/>
                <a:tab pos="5740400" algn="l"/>
                <a:tab pos="6189980" algn="l"/>
                <a:tab pos="6638925" algn="l"/>
                <a:tab pos="7088505" algn="l"/>
                <a:tab pos="7537450" algn="l"/>
                <a:tab pos="7987030" algn="l"/>
                <a:tab pos="8435975" algn="l"/>
                <a:tab pos="8885555" algn="l"/>
                <a:tab pos="9334500" algn="l"/>
              </a:tabLst>
            </a:pPr>
            <a:r>
              <a:rPr lang="sr-Latn-CS" altLang="x-none" sz="2000" dirty="0" smtClean="0">
                <a:solidFill>
                  <a:srgbClr val="000000"/>
                </a:solidFill>
                <a:latin typeface="Times New Roman" panose="02020603050405020304" pitchFamily="18" charset="0"/>
                <a:cs typeface="Times New Roman" panose="02020603050405020304" pitchFamily="18" charset="0"/>
              </a:rPr>
              <a:t>Poslodavac </a:t>
            </a:r>
            <a:r>
              <a:rPr lang="sr-Latn-CS" altLang="x-none" sz="2000" dirty="0">
                <a:solidFill>
                  <a:srgbClr val="000000"/>
                </a:solidFill>
                <a:latin typeface="Times New Roman" panose="02020603050405020304" pitchFamily="18" charset="0"/>
                <a:cs typeface="Times New Roman" panose="02020603050405020304" pitchFamily="18" charset="0"/>
              </a:rPr>
              <a:t>može zaključiti ugovor o radu sa pripravnikom radi stručnog osposobljavanja za samostalan rad, na određeno vrijeme, a najduže godinu dana. Pripravnikom se smatra lice sa završenom srednjom ili višom školom, odnosno fakultetom koje prvi put zasniva radni odnos u tom zanimanju, a koje je prema zakonu obavezno položiti stručni ispit ili mu je za rad u zanimanju potrebno radno iskustvo </a:t>
            </a:r>
            <a:r>
              <a:rPr lang="sr-Latn-CS" altLang="x-none" sz="2000" i="1" dirty="0">
                <a:solidFill>
                  <a:srgbClr val="000000"/>
                </a:solidFill>
                <a:latin typeface="Times New Roman" panose="02020603050405020304" pitchFamily="18" charset="0"/>
                <a:cs typeface="Times New Roman" panose="02020603050405020304" pitchFamily="18" charset="0"/>
              </a:rPr>
              <a:t>(pravo na 70% plaće utvrđene za poslove za koje se osposobljava). </a:t>
            </a:r>
            <a:endParaRPr lang="sr-Latn-CS" altLang="x-none" sz="2000" dirty="0">
              <a:solidFill>
                <a:srgbClr val="000000"/>
              </a:solidFill>
              <a:latin typeface="Times New Roman" panose="02020603050405020304" pitchFamily="18" charset="0"/>
              <a:cs typeface="Times New Roman" panose="02020603050405020304" pitchFamily="18" charset="0"/>
            </a:endParaRPr>
          </a:p>
          <a:p>
            <a:pPr marL="95250" algn="just" defTabSz="449580">
              <a:spcBef>
                <a:spcPts val="400"/>
              </a:spcBef>
              <a:buClr>
                <a:srgbClr val="2DA2BF"/>
              </a:buClr>
              <a:tabLst>
                <a:tab pos="351155" algn="l"/>
                <a:tab pos="798830" algn="l"/>
                <a:tab pos="1247775" algn="l"/>
                <a:tab pos="1697355" algn="l"/>
                <a:tab pos="2146300" algn="l"/>
                <a:tab pos="2595880" algn="l"/>
                <a:tab pos="3044825" algn="l"/>
                <a:tab pos="3494405" algn="l"/>
                <a:tab pos="3943350" algn="l"/>
                <a:tab pos="4392930" algn="l"/>
                <a:tab pos="4841875" algn="l"/>
                <a:tab pos="5291455" algn="l"/>
                <a:tab pos="5740400" algn="l"/>
                <a:tab pos="6189980" algn="l"/>
                <a:tab pos="6638925" algn="l"/>
                <a:tab pos="7088505" algn="l"/>
                <a:tab pos="7537450" algn="l"/>
                <a:tab pos="7987030" algn="l"/>
                <a:tab pos="8435975" algn="l"/>
                <a:tab pos="8885555" algn="l"/>
                <a:tab pos="9334500" algn="l"/>
              </a:tabLst>
            </a:pPr>
            <a:r>
              <a:rPr lang="sr-Latn-CS" altLang="x-none" sz="2000" i="1" dirty="0">
                <a:solidFill>
                  <a:srgbClr val="000000"/>
                </a:solidFill>
                <a:latin typeface="Times New Roman" panose="02020603050405020304" pitchFamily="18" charset="0"/>
                <a:cs typeface="Times New Roman" panose="02020603050405020304" pitchFamily="18" charset="0"/>
              </a:rPr>
              <a:t>Primjer: Poslodavac se prijavi na Javni poziv službe za zapošljavanje za sufinansiranje zapošljavanja pripravnika, te u tom smislu poslodavcu bude odobreno zapošljavanje jednog nezaposlenog lica sa evidencije nezaposlenih u trajanju od godinu dana. Služba za zapošljavanje omogući finansiranje određenog dijela plaće, a poslodavac radniku isplaćuje samo taj dio, odnosno ne isplaćuje pripravniku 70% plaće utvrđene za poslove za koje se osposobljava. Za navedeno postupanje poslodavca je predviđena prekšajna sankcija.</a:t>
            </a:r>
          </a:p>
        </p:txBody>
      </p:sp>
    </p:spTree>
    <p:extLst>
      <p:ext uri="{BB962C8B-B14F-4D97-AF65-F5344CB8AC3E}">
        <p14:creationId xmlns:p14="http://schemas.microsoft.com/office/powerpoint/2010/main" val="13158143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a:spLocks noChangeArrowheads="1"/>
          </p:cNvSpPr>
          <p:nvPr/>
        </p:nvSpPr>
        <p:spPr bwMode="auto">
          <a:xfrm>
            <a:off x="395536" y="1127661"/>
            <a:ext cx="8229600" cy="547260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marL="101600" algn="just" defTabSz="449580" hangingPunct="1">
              <a:lnSpc>
                <a:spcPct val="100000"/>
              </a:lnSpc>
              <a:spcBef>
                <a:spcPts val="400"/>
              </a:spcBef>
              <a:buClr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dirty="0">
                <a:solidFill>
                  <a:srgbClr val="000000"/>
                </a:solidFill>
                <a:latin typeface="Times New Roman" panose="02020603050405020304" pitchFamily="18" charset="0"/>
                <a:cs typeface="Times New Roman" panose="02020603050405020304" pitchFamily="18" charset="0"/>
              </a:rPr>
              <a:t>Volontiranje je </a:t>
            </a:r>
            <a:r>
              <a:rPr lang="sr-Latn-CS" altLang="x-none" dirty="0" smtClean="0">
                <a:solidFill>
                  <a:srgbClr val="000000"/>
                </a:solidFill>
                <a:latin typeface="Times New Roman" panose="02020603050405020304" pitchFamily="18" charset="0"/>
                <a:cs typeface="Times New Roman" panose="02020603050405020304" pitchFamily="18" charset="0"/>
              </a:rPr>
              <a:t>regulirano </a:t>
            </a:r>
            <a:r>
              <a:rPr lang="sr-Latn-CS" altLang="x-none" dirty="0">
                <a:solidFill>
                  <a:srgbClr val="000000"/>
                </a:solidFill>
                <a:latin typeface="Times New Roman" panose="02020603050405020304" pitchFamily="18" charset="0"/>
                <a:cs typeface="Times New Roman" panose="02020603050405020304" pitchFamily="18" charset="0"/>
              </a:rPr>
              <a:t>Zakonom o volontiranju FBIH („</a:t>
            </a:r>
            <a:r>
              <a:rPr lang="sr-Latn-CS" altLang="x-none" dirty="0" smtClean="0">
                <a:solidFill>
                  <a:srgbClr val="000000"/>
                </a:solidFill>
                <a:latin typeface="Times New Roman" panose="02020603050405020304" pitchFamily="18" charset="0"/>
                <a:cs typeface="Times New Roman" panose="02020603050405020304" pitchFamily="18" charset="0"/>
              </a:rPr>
              <a:t>Službene novine Federacije Bosne i Hercegovine“, 110/12</a:t>
            </a:r>
            <a:r>
              <a:rPr lang="sr-Latn-CS" altLang="x-none" dirty="0">
                <a:solidFill>
                  <a:srgbClr val="000000"/>
                </a:solidFill>
                <a:latin typeface="Times New Roman" panose="02020603050405020304" pitchFamily="18" charset="0"/>
                <a:cs typeface="Times New Roman" panose="02020603050405020304" pitchFamily="18" charset="0"/>
              </a:rPr>
              <a:t>). Nije dozvoljeno volontiranje kojim se zamjenjuje rad koji obavljaju radnici zaposleni u skladu sa Zakonom o radu. Samo </a:t>
            </a:r>
            <a:r>
              <a:rPr lang="sr-Latn-CS" altLang="x-none" dirty="0" smtClean="0">
                <a:solidFill>
                  <a:srgbClr val="000000"/>
                </a:solidFill>
                <a:latin typeface="Times New Roman" panose="02020603050405020304" pitchFamily="18" charset="0"/>
                <a:cs typeface="Times New Roman" panose="02020603050405020304" pitchFamily="18" charset="0"/>
              </a:rPr>
              <a:t>akreditirani </a:t>
            </a:r>
            <a:r>
              <a:rPr lang="sr-Latn-CS" altLang="x-none" dirty="0">
                <a:solidFill>
                  <a:srgbClr val="000000"/>
                </a:solidFill>
                <a:latin typeface="Times New Roman" panose="02020603050405020304" pitchFamily="18" charset="0"/>
                <a:cs typeface="Times New Roman" panose="02020603050405020304" pitchFamily="18" charset="0"/>
              </a:rPr>
              <a:t>organizator volontiranja izdaje volonteru potvrdu o volontiranju dok Ministarstvo pravde ili institucija ovlaštena za evidentiranje volontiranja izdaje volonteru potvrdu o svim njegovim pojedinačnim volontiranjima. Samo na navedeni način, a za periode od stupanja na snagu Zakona o volontiranju, može se dokazati radno iskustvo stečeno volontiranjem.</a:t>
            </a:r>
          </a:p>
          <a:p>
            <a:pPr marL="101600" algn="just" defTabSz="449580" hangingPunct="1">
              <a:lnSpc>
                <a:spcPct val="100000"/>
              </a:lnSpc>
              <a:spcBef>
                <a:spcPts val="400"/>
              </a:spcBef>
              <a:buClr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i="1" dirty="0">
                <a:solidFill>
                  <a:srgbClr val="000000"/>
                </a:solidFill>
                <a:latin typeface="Times New Roman" panose="02020603050405020304" pitchFamily="18" charset="0"/>
                <a:cs typeface="Times New Roman" panose="02020603050405020304" pitchFamily="18" charset="0"/>
              </a:rPr>
              <a:t>Primjer: Javno preduzeće objavi </a:t>
            </a:r>
            <a:r>
              <a:rPr lang="sr-Latn-CS" altLang="x-none" i="1" dirty="0" smtClean="0">
                <a:solidFill>
                  <a:srgbClr val="000000"/>
                </a:solidFill>
                <a:latin typeface="Times New Roman" panose="02020603050405020304" pitchFamily="18" charset="0"/>
                <a:cs typeface="Times New Roman" panose="02020603050405020304" pitchFamily="18" charset="0"/>
              </a:rPr>
              <a:t>javni </a:t>
            </a:r>
            <a:r>
              <a:rPr lang="sr-Latn-CS" altLang="x-none" i="1" dirty="0">
                <a:solidFill>
                  <a:srgbClr val="000000"/>
                </a:solidFill>
                <a:latin typeface="Times New Roman" panose="02020603050405020304" pitchFamily="18" charset="0"/>
                <a:cs typeface="Times New Roman" panose="02020603050405020304" pitchFamily="18" charset="0"/>
              </a:rPr>
              <a:t>oglas za prijem u radni odnos za određeno radno mjesto, a za koje je kao jedan od posebnih </a:t>
            </a:r>
            <a:r>
              <a:rPr lang="sr-Latn-CS" altLang="x-none" i="1" dirty="0" smtClean="0">
                <a:solidFill>
                  <a:srgbClr val="000000"/>
                </a:solidFill>
                <a:latin typeface="Times New Roman" panose="02020603050405020304" pitchFamily="18" charset="0"/>
                <a:cs typeface="Times New Roman" panose="02020603050405020304" pitchFamily="18" charset="0"/>
              </a:rPr>
              <a:t>uvjeta </a:t>
            </a:r>
            <a:r>
              <a:rPr lang="sr-Latn-CS" altLang="x-none" i="1" dirty="0">
                <a:solidFill>
                  <a:srgbClr val="000000"/>
                </a:solidFill>
                <a:latin typeface="Times New Roman" panose="02020603050405020304" pitchFamily="18" charset="0"/>
                <a:cs typeface="Times New Roman" panose="02020603050405020304" pitchFamily="18" charset="0"/>
              </a:rPr>
              <a:t>propisano radno iskustvo u trajanju od 6 mjeseci. U cilju dokazivanja navedenog </a:t>
            </a:r>
            <a:r>
              <a:rPr lang="sr-Latn-CS" altLang="x-none" i="1" dirty="0" smtClean="0">
                <a:solidFill>
                  <a:srgbClr val="000000"/>
                </a:solidFill>
                <a:latin typeface="Times New Roman" panose="02020603050405020304" pitchFamily="18" charset="0"/>
                <a:cs typeface="Times New Roman" panose="02020603050405020304" pitchFamily="18" charset="0"/>
              </a:rPr>
              <a:t>uvjeta </a:t>
            </a:r>
            <a:r>
              <a:rPr lang="sr-Latn-CS" altLang="x-none" i="1" dirty="0">
                <a:solidFill>
                  <a:srgbClr val="000000"/>
                </a:solidFill>
                <a:latin typeface="Times New Roman" panose="02020603050405020304" pitchFamily="18" charset="0"/>
                <a:cs typeface="Times New Roman" panose="02020603050405020304" pitchFamily="18" charset="0"/>
              </a:rPr>
              <a:t>kandidat dostavlja potvrdu određenog poslodavca da je kod istog ostvario 6 mjeseci radnog iskustva na osnovu volontiranja i bude izabran po ovom </a:t>
            </a:r>
            <a:r>
              <a:rPr lang="sr-Latn-CS" altLang="x-none" i="1" dirty="0" smtClean="0">
                <a:solidFill>
                  <a:srgbClr val="000000"/>
                </a:solidFill>
                <a:latin typeface="Times New Roman" panose="02020603050405020304" pitchFamily="18" charset="0"/>
                <a:cs typeface="Times New Roman" panose="02020603050405020304" pitchFamily="18" charset="0"/>
              </a:rPr>
              <a:t>javnom </a:t>
            </a:r>
            <a:r>
              <a:rPr lang="sr-Latn-CS" altLang="x-none" i="1" dirty="0">
                <a:solidFill>
                  <a:srgbClr val="000000"/>
                </a:solidFill>
                <a:latin typeface="Times New Roman" panose="02020603050405020304" pitchFamily="18" charset="0"/>
                <a:cs typeface="Times New Roman" panose="02020603050405020304" pitchFamily="18" charset="0"/>
              </a:rPr>
              <a:t>oglasu. Po zahtjevu </a:t>
            </a:r>
            <a:r>
              <a:rPr lang="sr-Latn-CS" altLang="x-none" i="1" dirty="0" smtClean="0">
                <a:solidFill>
                  <a:srgbClr val="000000"/>
                </a:solidFill>
                <a:latin typeface="Times New Roman" panose="02020603050405020304" pitchFamily="18" charset="0"/>
                <a:cs typeface="Times New Roman" panose="02020603050405020304" pitchFamily="18" charset="0"/>
              </a:rPr>
              <a:t>tužiteljstva izvrše </a:t>
            </a:r>
            <a:r>
              <a:rPr lang="sr-Latn-CS" altLang="x-none" i="1" dirty="0">
                <a:solidFill>
                  <a:srgbClr val="000000"/>
                </a:solidFill>
                <a:latin typeface="Times New Roman" panose="02020603050405020304" pitchFamily="18" charset="0"/>
                <a:cs typeface="Times New Roman" panose="02020603050405020304" pitchFamily="18" charset="0"/>
              </a:rPr>
              <a:t>se provjere zakonitosti takvog volontiranja, te se utvrdi da navedeni poslodavac u smislu Zakona o volontiranju nije ni mogao biti organizator volontiranja ili se utvrdi da poslodavac nije bio </a:t>
            </a:r>
            <a:r>
              <a:rPr lang="sr-Latn-CS" altLang="x-none" i="1" dirty="0" smtClean="0">
                <a:solidFill>
                  <a:srgbClr val="000000"/>
                </a:solidFill>
                <a:latin typeface="Times New Roman" panose="02020603050405020304" pitchFamily="18" charset="0"/>
                <a:cs typeface="Times New Roman" panose="02020603050405020304" pitchFamily="18" charset="0"/>
              </a:rPr>
              <a:t>akreditiran </a:t>
            </a:r>
            <a:r>
              <a:rPr lang="sr-Latn-CS" altLang="x-none" i="1" dirty="0">
                <a:solidFill>
                  <a:srgbClr val="000000"/>
                </a:solidFill>
                <a:latin typeface="Times New Roman" panose="02020603050405020304" pitchFamily="18" charset="0"/>
                <a:cs typeface="Times New Roman" panose="02020603050405020304" pitchFamily="18" charset="0"/>
              </a:rPr>
              <a:t>organizator volontiranja, te u smislu Zakona o volontiranju navedeno volontiranje </a:t>
            </a:r>
            <a:r>
              <a:rPr lang="sr-Latn-CS" altLang="x-none" i="1" dirty="0">
                <a:solidFill>
                  <a:srgbClr val="000000"/>
                </a:solidFill>
                <a:latin typeface="Calibri" panose="020F0502020204030204" pitchFamily="32" charset="0"/>
              </a:rPr>
              <a:t>nije ni moglo predstavljati radno iskustvo. U konačnici je kandidat zasnovao radni odnos na nezakonit način, a poslodavac koji je izdao potvrdu </a:t>
            </a:r>
            <a:r>
              <a:rPr lang="sr-Latn-CS" altLang="x-none" i="1" dirty="0" smtClean="0">
                <a:solidFill>
                  <a:srgbClr val="000000"/>
                </a:solidFill>
                <a:latin typeface="Calibri" panose="020F0502020204030204" pitchFamily="32" charset="0"/>
              </a:rPr>
              <a:t>postaje </a:t>
            </a:r>
            <a:r>
              <a:rPr lang="sr-Latn-CS" altLang="x-none" i="1" dirty="0">
                <a:solidFill>
                  <a:srgbClr val="000000"/>
                </a:solidFill>
                <a:latin typeface="Calibri" panose="020F0502020204030204" pitchFamily="32" charset="0"/>
              </a:rPr>
              <a:t>predmet istražnih radnji.</a:t>
            </a:r>
          </a:p>
          <a:p>
            <a:pPr marL="101600" algn="just" defTabSz="449580" hangingPunct="1">
              <a:lnSpc>
                <a:spcPct val="100000"/>
              </a:lnSpc>
              <a:spcBef>
                <a:spcPts val="400"/>
              </a:spcBef>
              <a:buClr>
                <a:srgbClr val="2DA2BF"/>
              </a:buClr>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endParaRPr lang="sr-Latn-CS" altLang="x-none" dirty="0">
              <a:solidFill>
                <a:srgbClr val="000000"/>
              </a:solidFill>
              <a:latin typeface="Calibri" panose="020F0502020204030204" pitchFamily="32" charset="0"/>
            </a:endParaRPr>
          </a:p>
          <a:p>
            <a:pPr marL="101600" defTabSz="449580" hangingPunct="1">
              <a:lnSpc>
                <a:spcPct val="100000"/>
              </a:lnSpc>
              <a:spcBef>
                <a:spcPts val="400"/>
              </a:spcBef>
              <a:buClrTx/>
              <a:buFont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endParaRPr lang="sr-Latn-CS" altLang="x-none" sz="2400" b="1" dirty="0">
              <a:solidFill>
                <a:srgbClr val="000000"/>
              </a:solidFill>
              <a:latin typeface="Calibri" panose="020F0502020204030204" pitchFamily="32" charset="0"/>
            </a:endParaRPr>
          </a:p>
          <a:p>
            <a:pPr marL="101600" defTabSz="449580" hangingPunct="1">
              <a:lnSpc>
                <a:spcPct val="100000"/>
              </a:lnSpc>
              <a:spcBef>
                <a:spcPts val="400"/>
              </a:spcBef>
              <a:buClrTx/>
              <a:buFont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endParaRPr lang="sr-Latn-CS" altLang="x-none" sz="2400" b="1" dirty="0">
              <a:solidFill>
                <a:srgbClr val="000000"/>
              </a:solidFill>
              <a:latin typeface="Calibri" panose="020F0502020204030204" pitchFamily="32" charset="0"/>
            </a:endParaRPr>
          </a:p>
          <a:p>
            <a:pPr marL="101600" defTabSz="449580" hangingPunct="1">
              <a:lnSpc>
                <a:spcPct val="100000"/>
              </a:lnSpc>
              <a:spcBef>
                <a:spcPts val="400"/>
              </a:spcBef>
              <a:buClrTx/>
              <a:buFont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endParaRPr lang="sr-Latn-CS" altLang="x-none" sz="2400" b="1" dirty="0">
              <a:solidFill>
                <a:srgbClr val="000000"/>
              </a:solidFill>
              <a:latin typeface="Calibri" panose="020F0502020204030204" pitchFamily="32" charset="0"/>
            </a:endParaRPr>
          </a:p>
        </p:txBody>
      </p:sp>
    </p:spTree>
    <p:extLst>
      <p:ext uri="{BB962C8B-B14F-4D97-AF65-F5344CB8AC3E}">
        <p14:creationId xmlns:p14="http://schemas.microsoft.com/office/powerpoint/2010/main" val="453735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p:nvPr/>
        </p:nvSpPr>
        <p:spPr>
          <a:xfrm>
            <a:off x="457199" y="1421998"/>
            <a:ext cx="8220075" cy="5232400"/>
          </a:xfrm>
          <a:prstGeom prst="rect">
            <a:avLst/>
          </a:prstGeom>
          <a:noFill/>
          <a:ln w="9525">
            <a:noFill/>
          </a:ln>
        </p:spPr>
        <p:txBody>
          <a:bodyPr lIns="90000" tIns="45000" rIns="90000" bIns="45000"/>
          <a:lstStyle/>
          <a:p>
            <a:pPr algn="ctr"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hr-HR" altLang="x-none" b="1" dirty="0" smtClean="0">
                <a:solidFill>
                  <a:srgbClr val="000000"/>
                </a:solidFill>
                <a:latin typeface="Times New Roman" panose="02020603050405020304" pitchFamily="18" charset="0"/>
                <a:cs typeface="Times New Roman" panose="02020603050405020304" pitchFamily="18" charset="0"/>
              </a:rPr>
              <a:t>Prekovremeni rad</a:t>
            </a:r>
          </a:p>
          <a:p>
            <a:pPr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hr-HR" altLang="x-none" dirty="0" smtClean="0">
                <a:solidFill>
                  <a:srgbClr val="000000"/>
                </a:solidFill>
                <a:latin typeface="Times New Roman" panose="02020603050405020304" pitchFamily="18" charset="0"/>
                <a:cs typeface="Times New Roman" panose="02020603050405020304" pitchFamily="18" charset="0"/>
              </a:rPr>
              <a:t>U </a:t>
            </a:r>
            <a:r>
              <a:rPr lang="hr-HR" altLang="x-none" dirty="0">
                <a:solidFill>
                  <a:srgbClr val="000000"/>
                </a:solidFill>
                <a:latin typeface="Times New Roman" panose="02020603050405020304" pitchFamily="18" charset="0"/>
                <a:cs typeface="Times New Roman" panose="02020603050405020304" pitchFamily="18" charset="0"/>
              </a:rPr>
              <a:t>slučaju više sile i iznenadog povećanja obima posla, radnik je </a:t>
            </a:r>
            <a:r>
              <a:rPr lang="hr-HR" altLang="x-none" u="sng" dirty="0">
                <a:solidFill>
                  <a:srgbClr val="000000"/>
                </a:solidFill>
                <a:latin typeface="Times New Roman" panose="02020603050405020304" pitchFamily="18" charset="0"/>
                <a:cs typeface="Times New Roman" panose="02020603050405020304" pitchFamily="18" charset="0"/>
              </a:rPr>
              <a:t>na zahtjev poslodavca</a:t>
            </a:r>
            <a:r>
              <a:rPr lang="hr-HR" altLang="x-none" dirty="0">
                <a:solidFill>
                  <a:srgbClr val="000000"/>
                </a:solidFill>
                <a:latin typeface="Times New Roman" panose="02020603050405020304" pitchFamily="18" charset="0"/>
                <a:cs typeface="Times New Roman" panose="02020603050405020304" pitchFamily="18" charset="0"/>
              </a:rPr>
              <a:t> obavezan da radi duže od punog radnog vremena (prekovremeni rad), a najviše do osam sati sedmično. </a:t>
            </a:r>
            <a:r>
              <a:rPr lang="bs-Latn-BA" altLang="x-none" dirty="0">
                <a:solidFill>
                  <a:srgbClr val="000000"/>
                </a:solidFill>
                <a:latin typeface="Times New Roman" panose="02020603050405020304" pitchFamily="18" charset="0"/>
                <a:cs typeface="Times New Roman" panose="02020603050405020304" pitchFamily="18" charset="0"/>
              </a:rPr>
              <a:t>Ako prekovremeni rad traje duže od tri sedmice neprekidno ili više od 10 sedmica u toku kalendarske godine, o prekovremenom radu poslodavac obavještava nadležnu inspekciju rada. Za prekovremeni rad radniku pripada pravo na uvećanje plaće u procentu utvrđenom kolektivnim ugovorom, pravilnikom o radu ili ugovorom o radu.</a:t>
            </a:r>
          </a:p>
          <a:p>
            <a:pPr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i="1" dirty="0">
                <a:solidFill>
                  <a:srgbClr val="000000"/>
                </a:solidFill>
                <a:latin typeface="Times New Roman" panose="02020603050405020304" pitchFamily="18" charset="0"/>
                <a:cs typeface="Times New Roman" panose="02020603050405020304" pitchFamily="18" charset="0"/>
              </a:rPr>
              <a:t>Primjer: Inspekcijskim nadzorom je utvrđeno da je kod određenog radnika evidentiran prekovremeni rad u evidencijama o radnom vremenu, ali isti nije plaćen – prekršajna odredba.</a:t>
            </a:r>
          </a:p>
          <a:p>
            <a:pPr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i="1" dirty="0">
                <a:solidFill>
                  <a:srgbClr val="000000"/>
                </a:solidFill>
                <a:latin typeface="Times New Roman" panose="02020603050405020304" pitchFamily="18" charset="0"/>
                <a:cs typeface="Times New Roman" panose="02020603050405020304" pitchFamily="18" charset="0"/>
              </a:rPr>
              <a:t>Primjer: Inspekcijskim nadzorom je utvrđeno da je kod određenog radnika evidentiran prekovremeni rad</a:t>
            </a:r>
            <a:r>
              <a:rPr lang="bs-Latn-BA" altLang="x-none" dirty="0">
                <a:solidFill>
                  <a:srgbClr val="000000"/>
                </a:solidFill>
                <a:latin typeface="Times New Roman" panose="02020603050405020304" pitchFamily="18" charset="0"/>
                <a:cs typeface="Times New Roman" panose="02020603050405020304" pitchFamily="18" charset="0"/>
              </a:rPr>
              <a:t> u trajanju dužem od tri sedmice neprekidno, isti je plaćen, ali poslodava nije o istom obavijestio nadležnu inspekciju rada – prekršajna odredba.</a:t>
            </a:r>
          </a:p>
          <a:p>
            <a:pPr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b="1" dirty="0">
                <a:solidFill>
                  <a:srgbClr val="000000"/>
                </a:solidFill>
                <a:latin typeface="Times New Roman" panose="02020603050405020304" pitchFamily="18" charset="0"/>
                <a:cs typeface="Times New Roman" panose="02020603050405020304" pitchFamily="18" charset="0"/>
              </a:rPr>
              <a:t>Inspektor rada ima ovlaštenje da zabrani prekovremeni rad koji je </a:t>
            </a:r>
            <a:r>
              <a:rPr lang="bs-Latn-BA" altLang="x-none" b="1" dirty="0" smtClean="0">
                <a:solidFill>
                  <a:srgbClr val="000000"/>
                </a:solidFill>
                <a:latin typeface="Times New Roman" panose="02020603050405020304" pitchFamily="18" charset="0"/>
                <a:cs typeface="Times New Roman" panose="02020603050405020304" pitchFamily="18" charset="0"/>
              </a:rPr>
              <a:t>suprotan </a:t>
            </a:r>
            <a:r>
              <a:rPr lang="bs-Latn-BA" altLang="x-none" b="1" dirty="0">
                <a:solidFill>
                  <a:srgbClr val="000000"/>
                </a:solidFill>
                <a:latin typeface="Times New Roman" panose="02020603050405020304" pitchFamily="18" charset="0"/>
                <a:cs typeface="Times New Roman" panose="02020603050405020304" pitchFamily="18" charset="0"/>
              </a:rPr>
              <a:t>odredbama Zakona o radu.</a:t>
            </a:r>
          </a:p>
        </p:txBody>
      </p:sp>
    </p:spTree>
    <p:extLst>
      <p:ext uri="{BB962C8B-B14F-4D97-AF65-F5344CB8AC3E}">
        <p14:creationId xmlns:p14="http://schemas.microsoft.com/office/powerpoint/2010/main" val="36317457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p:nvPr/>
        </p:nvSpPr>
        <p:spPr>
          <a:xfrm>
            <a:off x="457199" y="1183447"/>
            <a:ext cx="8220075" cy="5436293"/>
          </a:xfrm>
          <a:prstGeom prst="rect">
            <a:avLst/>
          </a:prstGeom>
          <a:noFill/>
          <a:ln w="9525">
            <a:noFill/>
          </a:ln>
        </p:spPr>
        <p:txBody>
          <a:bodyPr lIns="90000" tIns="45000" rIns="90000" bIns="45000"/>
          <a:lstStyle/>
          <a:p>
            <a:pPr algn="ctr"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hr-HR" altLang="x-none" b="1" dirty="0" smtClean="0">
                <a:solidFill>
                  <a:srgbClr val="000000"/>
                </a:solidFill>
                <a:latin typeface="Times New Roman" panose="02020603050405020304" pitchFamily="18" charset="0"/>
                <a:cs typeface="Times New Roman" panose="02020603050405020304" pitchFamily="18" charset="0"/>
              </a:rPr>
              <a:t>Preraspodjela radnog vremena</a:t>
            </a:r>
          </a:p>
          <a:p>
            <a:pPr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hr-HR" altLang="x-none" dirty="0" smtClean="0">
                <a:solidFill>
                  <a:srgbClr val="000000"/>
                </a:solidFill>
                <a:latin typeface="Times New Roman" panose="02020603050405020304" pitchFamily="18" charset="0"/>
                <a:cs typeface="Times New Roman" panose="02020603050405020304" pitchFamily="18" charset="0"/>
              </a:rPr>
              <a:t>Puno </a:t>
            </a:r>
            <a:r>
              <a:rPr lang="hr-HR" altLang="x-none" dirty="0">
                <a:solidFill>
                  <a:srgbClr val="000000"/>
                </a:solidFill>
                <a:latin typeface="Times New Roman" panose="02020603050405020304" pitchFamily="18" charset="0"/>
                <a:cs typeface="Times New Roman" panose="02020603050405020304" pitchFamily="18" charset="0"/>
              </a:rPr>
              <a:t>i nepuno radno vrijeme se može preraspodijeliti tako da tokom jednog perioda traje duže, a tokom drugog perioda kraće od punog radnog vremena, s tim da prosječno radno vrijeme u toku trajanja preraspodjele, ne može biti duže od 52 sata sedmično, a za sezonske poslove najduže 60 sati sedmično. O preraspodjeli radnog vremena poslodavac je obavezan da donese pisanu odluku koju dostavlja radniku. - </a:t>
            </a:r>
            <a:r>
              <a:rPr lang="hr-HR" altLang="x-none" i="1" dirty="0">
                <a:solidFill>
                  <a:srgbClr val="000000"/>
                </a:solidFill>
                <a:latin typeface="Times New Roman" panose="02020603050405020304" pitchFamily="18" charset="0"/>
                <a:cs typeface="Times New Roman" panose="02020603050405020304" pitchFamily="18" charset="0"/>
              </a:rPr>
              <a:t>u slučaju da poslodavac uvede preraspodjelu radnog vremena suprotno navedenim zakonskim uvjetima biti će prekršajno sankcioniran</a:t>
            </a:r>
            <a:r>
              <a:rPr lang="hr-HR" altLang="x-none" dirty="0">
                <a:solidFill>
                  <a:srgbClr val="000000"/>
                </a:solidFill>
                <a:latin typeface="Times New Roman" panose="02020603050405020304" pitchFamily="18" charset="0"/>
                <a:cs typeface="Times New Roman" panose="02020603050405020304" pitchFamily="18" charset="0"/>
              </a:rPr>
              <a:t>.</a:t>
            </a:r>
          </a:p>
          <a:p>
            <a:pPr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hr-HR" altLang="x-none" i="1" dirty="0">
                <a:solidFill>
                  <a:srgbClr val="000000"/>
                </a:solidFill>
                <a:latin typeface="Times New Roman" panose="02020603050405020304" pitchFamily="18" charset="0"/>
                <a:cs typeface="Times New Roman" panose="02020603050405020304" pitchFamily="18" charset="0"/>
              </a:rPr>
              <a:t>Primjer: Radnik se žali da radi duže od 8 sati dnevno, odnosno da radi na način koji nije u skladu sa ugovorenim radnim vremenom. U inspekcijskom nadzoru poslodavac izjavi da je navedenom radniku uvedena preraspodjela radnog vremena, te predočava odluku o preraspodjeli radnog vremena, ali nema dokaz da je istu uručio radniku.</a:t>
            </a:r>
          </a:p>
          <a:p>
            <a:pPr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hr-HR" altLang="x-none" i="1" dirty="0">
                <a:solidFill>
                  <a:srgbClr val="000000"/>
                </a:solidFill>
                <a:latin typeface="Times New Roman" panose="02020603050405020304" pitchFamily="18" charset="0"/>
                <a:cs typeface="Times New Roman" panose="02020603050405020304" pitchFamily="18" charset="0"/>
              </a:rPr>
              <a:t>Primjer: Poslodavac provodi disciplinski postupak protiv radnika kojeg tereti da je dva puta izašao ranije sa radnog mjesta. Inspekcijskim nadzorom bude utvrđeno da je poslodavac donio odluku o preraspodjeli radnog vremena, a koju nikada nije uručio navedenom radniku, te da radnika tereti za nepoštivanje preraspodijeljenog radnog vremena, a o kojem radnom vremenu radnik službeno nije upoznat.</a:t>
            </a:r>
          </a:p>
        </p:txBody>
      </p:sp>
    </p:spTree>
    <p:extLst>
      <p:ext uri="{BB962C8B-B14F-4D97-AF65-F5344CB8AC3E}">
        <p14:creationId xmlns:p14="http://schemas.microsoft.com/office/powerpoint/2010/main" val="32881513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p:nvPr/>
        </p:nvSpPr>
        <p:spPr>
          <a:xfrm>
            <a:off x="457200" y="995363"/>
            <a:ext cx="8220075" cy="5444074"/>
          </a:xfrm>
          <a:prstGeom prst="rect">
            <a:avLst/>
          </a:prstGeom>
          <a:noFill/>
          <a:ln w="9525">
            <a:noFill/>
          </a:ln>
        </p:spPr>
        <p:txBody>
          <a:bodyPr lIns="90000" tIns="45000" rIns="90000" bIns="45000"/>
          <a:lstStyle/>
          <a:p>
            <a:pPr algn="ctr"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b="1" dirty="0" smtClean="0">
                <a:solidFill>
                  <a:srgbClr val="000000"/>
                </a:solidFill>
                <a:latin typeface="Times New Roman" panose="02020603050405020304" pitchFamily="18" charset="0"/>
                <a:cs typeface="Times New Roman" panose="02020603050405020304" pitchFamily="18" charset="0"/>
              </a:rPr>
              <a:t>Rad na dan sedmičnog odmora</a:t>
            </a:r>
          </a:p>
          <a:p>
            <a:pPr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dirty="0" smtClean="0">
                <a:solidFill>
                  <a:srgbClr val="000000"/>
                </a:solidFill>
                <a:latin typeface="Times New Roman" panose="02020603050405020304" pitchFamily="18" charset="0"/>
                <a:cs typeface="Times New Roman" panose="02020603050405020304" pitchFamily="18" charset="0"/>
              </a:rPr>
              <a:t>R</a:t>
            </a:r>
            <a:r>
              <a:rPr lang="vi-VN" altLang="x-none" dirty="0">
                <a:solidFill>
                  <a:srgbClr val="000000"/>
                </a:solidFill>
                <a:latin typeface="Times New Roman" panose="02020603050405020304" pitchFamily="18" charset="0"/>
                <a:cs typeface="Times New Roman" panose="02020603050405020304" pitchFamily="18" charset="0"/>
              </a:rPr>
              <a:t>adnik ima pravo na</a:t>
            </a:r>
            <a:r>
              <a:rPr lang="bs-Latn-BA" altLang="x-none" dirty="0">
                <a:solidFill>
                  <a:srgbClr val="000000"/>
                </a:solidFill>
                <a:latin typeface="Times New Roman" panose="02020603050405020304" pitchFamily="18" charset="0"/>
                <a:cs typeface="Times New Roman" panose="02020603050405020304" pitchFamily="18" charset="0"/>
              </a:rPr>
              <a:t> sedmični odmor u trajanju od najmanje 24 sata neprekidno, a ako je neophodno da radi na dan svog sedmičnog odmora, osigurava mu se jedan dan u periodu određenom prema dogovoru poslodavca i radnika koji ne može biti duži od dvije sedmice. Od radnika se može tražiti da radi na dan svog sedmičnog odmora samo u slučaju više sile, vanrednog povećanja obima posla ukoliko poslodavac ne može primijeniti druge mjere, sprječavanja gubitka kvarljive robe kao i u drugim slučajevima utvrđenim kolektivnim ugovorom ili pravilnikom o radu. Radniku se ne može uskratiti pravo na odmor u toku rada, dnevni odmor i sedmični odmor.</a:t>
            </a:r>
          </a:p>
          <a:p>
            <a:pPr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i="1" dirty="0">
                <a:solidFill>
                  <a:srgbClr val="000000"/>
                </a:solidFill>
                <a:latin typeface="Times New Roman" panose="02020603050405020304" pitchFamily="18" charset="0"/>
                <a:cs typeface="Times New Roman" panose="02020603050405020304" pitchFamily="18" charset="0"/>
              </a:rPr>
              <a:t>Primjer: Poslodavac je ugovorom o radu propisao da radnik radi u punom radnom vremenu u petodnevnoj radnoj sedmici od ponedjeljka do petka. Inspekcijskim nadzorom je utvrđeno da radnik radi i subotom, a poslodavac izjavljuje da je radno vrijeme raspoređeno u šestodnevnoj radnoj sedmici, te da je nedjelja dan sedmičnog odmora. </a:t>
            </a:r>
          </a:p>
          <a:p>
            <a:pPr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i="1" dirty="0">
                <a:solidFill>
                  <a:srgbClr val="000000"/>
                </a:solidFill>
                <a:latin typeface="Times New Roman" panose="02020603050405020304" pitchFamily="18" charset="0"/>
                <a:cs typeface="Times New Roman" panose="02020603050405020304" pitchFamily="18" charset="0"/>
              </a:rPr>
              <a:t>Primjer: Radnik se žali da radi na dan sedmičnog odmora (subota i nedjelja). Ugovorom o radu poslodavac je propisao da su dani sedmičnog odmora utorak i srijeda.</a:t>
            </a:r>
          </a:p>
        </p:txBody>
      </p:sp>
    </p:spTree>
    <p:extLst>
      <p:ext uri="{BB962C8B-B14F-4D97-AF65-F5344CB8AC3E}">
        <p14:creationId xmlns:p14="http://schemas.microsoft.com/office/powerpoint/2010/main" val="34574449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57200" y="1094704"/>
            <a:ext cx="8220075" cy="56280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defTabSz="449580">
              <a:lnSpc>
                <a:spcPct val="101000"/>
              </a:lnSpc>
              <a:spcAft>
                <a:spcPts val="1425"/>
              </a:spcAft>
              <a:buClr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hr-BA" altLang="x-none" b="1" dirty="0" smtClean="0">
                <a:solidFill>
                  <a:srgbClr val="000000"/>
                </a:solidFill>
                <a:latin typeface="Times New Roman" panose="02020603050405020304" pitchFamily="18" charset="0"/>
                <a:cs typeface="Times New Roman" panose="02020603050405020304" pitchFamily="18" charset="0"/>
              </a:rPr>
              <a:t>Evidencija radnika</a:t>
            </a:r>
          </a:p>
          <a:p>
            <a:pPr algn="just" defTabSz="449580">
              <a:lnSpc>
                <a:spcPct val="101000"/>
              </a:lnSpc>
              <a:spcAft>
                <a:spcPts val="1425"/>
              </a:spcAft>
              <a:buClr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vi-VN" altLang="x-none" sz="1700" dirty="0" smtClean="0">
                <a:solidFill>
                  <a:srgbClr val="000000"/>
                </a:solidFill>
                <a:latin typeface="Times New Roman" panose="02020603050405020304" pitchFamily="18" charset="0"/>
                <a:cs typeface="Times New Roman" panose="02020603050405020304" pitchFamily="18" charset="0"/>
              </a:rPr>
              <a:t>Članom </a:t>
            </a:r>
            <a:r>
              <a:rPr lang="vi-VN" altLang="x-none" sz="1700" dirty="0">
                <a:solidFill>
                  <a:srgbClr val="000000"/>
                </a:solidFill>
                <a:latin typeface="Times New Roman" panose="02020603050405020304" pitchFamily="18" charset="0"/>
                <a:cs typeface="Times New Roman" panose="02020603050405020304" pitchFamily="18" charset="0"/>
              </a:rPr>
              <a:t>43. Zakona o radu propisano je da je poslodavac dužan svakodnevno voditi evidenciju o radnicima i drugim licima angažovanim na radu.</a:t>
            </a:r>
            <a:r>
              <a:rPr lang="bs-Latn-BA" altLang="x-none" sz="1700" dirty="0">
                <a:solidFill>
                  <a:srgbClr val="000000"/>
                </a:solidFill>
                <a:latin typeface="Times New Roman" panose="02020603050405020304" pitchFamily="18" charset="0"/>
                <a:cs typeface="Times New Roman" panose="02020603050405020304" pitchFamily="18" charset="0"/>
              </a:rPr>
              <a:t> Na osnovu navedenog člana Zakona o radu federalni ministar rada je donio</a:t>
            </a:r>
            <a:r>
              <a:rPr lang="vi-VN" altLang="x-none" sz="1700" dirty="0">
                <a:solidFill>
                  <a:srgbClr val="000000"/>
                </a:solidFill>
                <a:latin typeface="Times New Roman" panose="02020603050405020304" pitchFamily="18" charset="0"/>
                <a:cs typeface="Times New Roman" panose="02020603050405020304" pitchFamily="18" charset="0"/>
              </a:rPr>
              <a:t> Pravilnik o sadržaju i načinu vođenja evidencije o radnicima i drugim licima angažovanim na radu („Službene novine FBiH“ broj 92/16)</a:t>
            </a:r>
            <a:r>
              <a:rPr lang="bs-Latn-BA" altLang="x-none" sz="1700" dirty="0">
                <a:solidFill>
                  <a:srgbClr val="000000"/>
                </a:solidFill>
                <a:latin typeface="Times New Roman" panose="02020603050405020304" pitchFamily="18" charset="0"/>
                <a:cs typeface="Times New Roman" panose="02020603050405020304" pitchFamily="18" charset="0"/>
              </a:rPr>
              <a:t>.</a:t>
            </a:r>
          </a:p>
          <a:p>
            <a:pPr algn="just" defTabSz="449580">
              <a:lnSpc>
                <a:spcPct val="101000"/>
              </a:lnSpc>
              <a:spcAft>
                <a:spcPts val="1425"/>
              </a:spcAft>
              <a:buClr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sz="1700" i="1" dirty="0">
                <a:solidFill>
                  <a:srgbClr val="000000"/>
                </a:solidFill>
                <a:latin typeface="Times New Roman" panose="02020603050405020304" pitchFamily="18" charset="0"/>
                <a:cs typeface="Times New Roman" panose="02020603050405020304" pitchFamily="18" charset="0"/>
              </a:rPr>
              <a:t>Primjer: Poslodavac vodi evidenciju o radnom vremenu radnika u običnoj svesci na način da u istu upisuje podatak o dolasku i odlasku radnika sa posla.</a:t>
            </a:r>
          </a:p>
          <a:p>
            <a:pPr algn="just" defTabSz="449580">
              <a:lnSpc>
                <a:spcPct val="101000"/>
              </a:lnSpc>
              <a:spcAft>
                <a:spcPts val="1425"/>
              </a:spcAft>
              <a:buClr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sz="1700" i="1" dirty="0">
                <a:solidFill>
                  <a:srgbClr val="000000"/>
                </a:solidFill>
                <a:latin typeface="Times New Roman" panose="02020603050405020304" pitchFamily="18" charset="0"/>
                <a:cs typeface="Times New Roman" panose="02020603050405020304" pitchFamily="18" charset="0"/>
              </a:rPr>
              <a:t>Primjer: Na zahtjev inspektora da mu se na uvid predoči evidencija o radnom vremenu radnika poslodavac izjavi da istu trenutno ne može predočiti, te moli inspektora da istu dostavi naknadno.</a:t>
            </a:r>
          </a:p>
          <a:p>
            <a:pPr algn="just" defTabSz="449580">
              <a:lnSpc>
                <a:spcPct val="101000"/>
              </a:lnSpc>
              <a:spcAft>
                <a:spcPts val="1425"/>
              </a:spcAft>
              <a:buClr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sz="1700" i="1" dirty="0">
                <a:solidFill>
                  <a:srgbClr val="000000"/>
                </a:solidFill>
                <a:latin typeface="Times New Roman" panose="02020603050405020304" pitchFamily="18" charset="0"/>
                <a:cs typeface="Times New Roman" panose="02020603050405020304" pitchFamily="18" charset="0"/>
              </a:rPr>
              <a:t>Primjer: Poslodavac vodi evidenciju o radnom vremenu radnika na način da u istu upisuje „osmice“.</a:t>
            </a:r>
          </a:p>
          <a:p>
            <a:pPr algn="just" defTabSz="449580">
              <a:lnSpc>
                <a:spcPct val="101000"/>
              </a:lnSpc>
              <a:spcAft>
                <a:spcPts val="1425"/>
              </a:spcAft>
              <a:buClr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sz="1700" i="1" dirty="0">
                <a:solidFill>
                  <a:srgbClr val="000000"/>
                </a:solidFill>
                <a:latin typeface="Times New Roman" panose="02020603050405020304" pitchFamily="18" charset="0"/>
                <a:cs typeface="Times New Roman" panose="02020603050405020304" pitchFamily="18" charset="0"/>
              </a:rPr>
              <a:t>Primjer: Poslodavac ima evidencije o radnom vremenu radnika koje previđaju sve podatke predviđene pravilnikom, ali u istu ne upisuje ažurne podatke.</a:t>
            </a:r>
          </a:p>
          <a:p>
            <a:pPr algn="just" defTabSz="449580">
              <a:lnSpc>
                <a:spcPct val="101000"/>
              </a:lnSpc>
              <a:spcAft>
                <a:spcPts val="1425"/>
              </a:spcAft>
              <a:buClr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sz="1700" i="1" dirty="0">
                <a:solidFill>
                  <a:srgbClr val="000000"/>
                </a:solidFill>
                <a:latin typeface="Times New Roman" panose="02020603050405020304" pitchFamily="18" charset="0"/>
                <a:cs typeface="Times New Roman" panose="02020603050405020304" pitchFamily="18" charset="0"/>
              </a:rPr>
              <a:t>Primjer: Poslodavac u evidenciju o radnom vremenu radnika upisuje podatke unaprijed.</a:t>
            </a:r>
            <a:endParaRPr lang="vi-VN" altLang="x-none" sz="1700" i="1" dirty="0">
              <a:solidFill>
                <a:srgbClr val="000000"/>
              </a:solidFill>
              <a:latin typeface="Times New Roman" panose="02020603050405020304" pitchFamily="18" charset="0"/>
              <a:cs typeface="Times New Roman" panose="02020603050405020304" pitchFamily="18" charset="0"/>
            </a:endParaRPr>
          </a:p>
          <a:p>
            <a:pPr defTabSz="449580">
              <a:lnSpc>
                <a:spcPct val="101000"/>
              </a:lnSpc>
              <a:spcAft>
                <a:spcPts val="1425"/>
              </a:spcAft>
              <a:buClrTx/>
              <a:buFont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endParaRPr lang="vi-VN" altLang="x-none" dirty="0">
              <a:solidFill>
                <a:srgbClr val="000000"/>
              </a:solidFill>
              <a:latin typeface="Calibri" panose="020F0502020204030204" pitchFamily="32" charset="0"/>
            </a:endParaRPr>
          </a:p>
        </p:txBody>
      </p:sp>
    </p:spTree>
    <p:extLst>
      <p:ext uri="{BB962C8B-B14F-4D97-AF65-F5344CB8AC3E}">
        <p14:creationId xmlns:p14="http://schemas.microsoft.com/office/powerpoint/2010/main" val="20684666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57200" y="1107582"/>
            <a:ext cx="8220075" cy="5447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defTabSz="449580">
              <a:lnSpc>
                <a:spcPct val="101000"/>
              </a:lnSpc>
              <a:spcAft>
                <a:spcPts val="1425"/>
              </a:spcAft>
              <a:buClr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b="1" dirty="0" smtClean="0">
                <a:solidFill>
                  <a:srgbClr val="000000"/>
                </a:solidFill>
                <a:latin typeface="Times New Roman" panose="02020603050405020304" pitchFamily="18" charset="0"/>
                <a:cs typeface="Times New Roman" panose="02020603050405020304" pitchFamily="18" charset="0"/>
              </a:rPr>
              <a:t>Godišnji odmor</a:t>
            </a:r>
          </a:p>
          <a:p>
            <a:pPr algn="just" defTabSz="449580">
              <a:lnSpc>
                <a:spcPct val="101000"/>
              </a:lnSpc>
              <a:spcAft>
                <a:spcPts val="1425"/>
              </a:spcAft>
              <a:buClr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dirty="0" smtClean="0">
                <a:solidFill>
                  <a:srgbClr val="000000"/>
                </a:solidFill>
                <a:latin typeface="Times New Roman" panose="02020603050405020304" pitchFamily="18" charset="0"/>
                <a:cs typeface="Times New Roman" panose="02020603050405020304" pitchFamily="18" charset="0"/>
              </a:rPr>
              <a:t>Godišnji </a:t>
            </a:r>
            <a:r>
              <a:rPr lang="bs-Latn-BA" altLang="x-none" dirty="0">
                <a:solidFill>
                  <a:srgbClr val="000000"/>
                </a:solidFill>
                <a:latin typeface="Times New Roman" panose="02020603050405020304" pitchFamily="18" charset="0"/>
                <a:cs typeface="Times New Roman" panose="02020603050405020304" pitchFamily="18" charset="0"/>
              </a:rPr>
              <a:t>odmor može se koristiti u dva dijela. Ako radnik koristi godišnji omdor u dijelovima, prvi dio koristi bez prekida u trajanju od najmanje 12 radnih dana u toku kalendarske godine, a drugi dio najkasnije do 30.juna naredne godine. Radnik koji ne iskoristi prvi dio godišnjeg odmora nema pravo prenošenja godišnjeg odmora u narednu godinu.</a:t>
            </a:r>
          </a:p>
          <a:p>
            <a:pPr algn="just" defTabSz="449580">
              <a:lnSpc>
                <a:spcPct val="101000"/>
              </a:lnSpc>
              <a:spcAft>
                <a:spcPts val="1425"/>
              </a:spcAft>
              <a:buClr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i="1" dirty="0">
                <a:solidFill>
                  <a:srgbClr val="000000"/>
                </a:solidFill>
                <a:latin typeface="Times New Roman" panose="02020603050405020304" pitchFamily="18" charset="0"/>
                <a:cs typeface="Times New Roman" panose="02020603050405020304" pitchFamily="18" charset="0"/>
              </a:rPr>
              <a:t>Primjer: Rješenjem o korištenju godišnjeg odmora utvrđeno je pravo na godišnji odmor radnika, odnosno na prvi dio godišnjeg odmora u trajanju od najmanje 12 radnih dana. Inspekcijskim nadzorom utvrđeno da je radnik prvi dio godišnjeg odmora u ukupnom trajanju od 12 radnih dana koristio na način da je u mjesecu septembru koristio pravo na 8 dana godišnjeg odmora, a u mjesecu novembru koristio pravo na 4 dana godišnjeg odmora. Navedeno postupanje poslodavca je suprotno članu 50. stav (2) Zakona o radu.</a:t>
            </a:r>
          </a:p>
          <a:p>
            <a:pPr algn="just" defTabSz="449580">
              <a:lnSpc>
                <a:spcPct val="101000"/>
              </a:lnSpc>
              <a:spcAft>
                <a:spcPts val="1425"/>
              </a:spcAft>
              <a:buClr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i="1" dirty="0">
                <a:solidFill>
                  <a:srgbClr val="000000"/>
                </a:solidFill>
                <a:latin typeface="Times New Roman" panose="02020603050405020304" pitchFamily="18" charset="0"/>
                <a:cs typeface="Times New Roman" panose="02020603050405020304" pitchFamily="18" charset="0"/>
              </a:rPr>
              <a:t>Primjer: Radnica koristi pravo na porodiljsko odsustvo u periodu od 1.6.2022. godine do 1.6.2023. godine. Nakon povratka na posao poslodavac navedenoj radnici omogućava pravo na godišnji odmor za 2022. godinu iako radnica u kalendarskoj 2022. godini nije iskoristila prvi dio godišnjeg odmora.</a:t>
            </a:r>
            <a:endParaRPr lang="vi-VN" altLang="x-none" i="1" dirty="0">
              <a:solidFill>
                <a:srgbClr val="000000"/>
              </a:solidFill>
              <a:latin typeface="Times New Roman" panose="02020603050405020304" pitchFamily="18" charset="0"/>
              <a:cs typeface="Times New Roman" panose="02020603050405020304" pitchFamily="18" charset="0"/>
            </a:endParaRPr>
          </a:p>
          <a:p>
            <a:pPr defTabSz="449580">
              <a:lnSpc>
                <a:spcPct val="101000"/>
              </a:lnSpc>
              <a:spcAft>
                <a:spcPts val="1425"/>
              </a:spcAft>
              <a:buClrTx/>
              <a:buFont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endParaRPr lang="vi-VN" altLang="x-none" dirty="0">
              <a:solidFill>
                <a:srgbClr val="000000"/>
              </a:solidFill>
              <a:latin typeface="Calibri" panose="020F0502020204030204" pitchFamily="32" charset="0"/>
            </a:endParaRPr>
          </a:p>
        </p:txBody>
      </p:sp>
    </p:spTree>
    <p:extLst>
      <p:ext uri="{BB962C8B-B14F-4D97-AF65-F5344CB8AC3E}">
        <p14:creationId xmlns:p14="http://schemas.microsoft.com/office/powerpoint/2010/main" val="3405656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0036" y="1287887"/>
            <a:ext cx="7816990" cy="785612"/>
          </a:xfrm>
        </p:spPr>
        <p:txBody>
          <a:bodyPr>
            <a:normAutofit/>
          </a:bodyPr>
          <a:lstStyle/>
          <a:p>
            <a:pPr lvl="0" algn="ctr" defTabSz="449580" fontAlgn="base" hangingPunct="0">
              <a:lnSpc>
                <a:spcPct val="101000"/>
              </a:lnSpc>
              <a:spcAft>
                <a:spcPct val="0"/>
              </a:spcAft>
              <a:tabLst>
                <a:tab pos="0" algn="l"/>
                <a:tab pos="447675" algn="l"/>
                <a:tab pos="896620" algn="l"/>
                <a:tab pos="1346200" algn="l"/>
                <a:tab pos="1795145" algn="l"/>
                <a:tab pos="2244725" algn="l"/>
                <a:tab pos="2693670" algn="l"/>
                <a:tab pos="3143250" algn="l"/>
                <a:tab pos="3592195" algn="l"/>
                <a:tab pos="4041775" algn="l"/>
                <a:tab pos="4490720" algn="l"/>
                <a:tab pos="4940300" algn="l"/>
                <a:tab pos="5389245" algn="l"/>
                <a:tab pos="5838825" algn="l"/>
                <a:tab pos="6287770" algn="l"/>
                <a:tab pos="6737350" algn="l"/>
                <a:tab pos="7186295" algn="l"/>
                <a:tab pos="7635875" algn="l"/>
                <a:tab pos="8084820" algn="l"/>
                <a:tab pos="8534400" algn="l"/>
                <a:tab pos="8983345" algn="l"/>
              </a:tabLst>
              <a:defRPr/>
            </a:pPr>
            <a:r>
              <a:rPr lang="bs-Latn-BA" sz="2200" b="1" dirty="0">
                <a:solidFill>
                  <a:srgbClr val="000000"/>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NADLEŽNOSTI KANTONALNOG </a:t>
            </a:r>
            <a:r>
              <a:rPr lang="bs-Latn-BA" sz="2200" b="1" dirty="0" smtClean="0">
                <a:solidFill>
                  <a:srgbClr val="000000"/>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 INSPEKTORA RADA</a:t>
            </a:r>
            <a:endParaRPr lang="en-US" dirty="0"/>
          </a:p>
        </p:txBody>
      </p:sp>
      <p:sp>
        <p:nvSpPr>
          <p:cNvPr id="3" name="Content Placeholder 2"/>
          <p:cNvSpPr>
            <a:spLocks noGrp="1"/>
          </p:cNvSpPr>
          <p:nvPr>
            <p:ph idx="1"/>
          </p:nvPr>
        </p:nvSpPr>
        <p:spPr>
          <a:xfrm>
            <a:off x="628650" y="2125013"/>
            <a:ext cx="7886700" cy="4051949"/>
          </a:xfrm>
        </p:spPr>
        <p:txBody>
          <a:bodyPr>
            <a:normAutofit fontScale="47500" lnSpcReduction="20000"/>
          </a:bodyPr>
          <a:lstStyle/>
          <a:p>
            <a:pPr marL="285750" indent="-285750"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sz="3600" dirty="0">
                <a:solidFill>
                  <a:srgbClr val="000000"/>
                </a:solidFill>
                <a:latin typeface="Times New Roman" panose="02020603050405020304" pitchFamily="18" charset="0"/>
                <a:cs typeface="Times New Roman" panose="02020603050405020304" pitchFamily="18" charset="0"/>
              </a:rPr>
              <a:t>U skladu sa članom 159. Zakona o radu nadzor nad primjenom ovog zakona i na osnovu njega donesenih propisa, obavlja federalni, odnosno kantonalni inspektor rada. Kantonalni inspektor rada obavlja poslove neposrednog inspekcijskog nadzora iz člana 159. ovog zakona kod poslodavca, osim poslova nadzora za koje je ovim zakonom ili drugim zakonom utvrđeno da ih obavljaju federalni inspektori rada.</a:t>
            </a:r>
          </a:p>
          <a:p>
            <a:pPr marL="285750" indent="-285750"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sz="3600" dirty="0">
                <a:solidFill>
                  <a:srgbClr val="000000"/>
                </a:solidFill>
                <a:latin typeface="Times New Roman" panose="02020603050405020304" pitchFamily="18" charset="0"/>
                <a:cs typeface="Times New Roman" panose="02020603050405020304" pitchFamily="18" charset="0"/>
              </a:rPr>
              <a:t>U provođenju nadzora inspektor rada ima ovlaštenja utvrđena zakonom i propisima donesenim na osnovu zakona. Ovlaštenja kantonalnog inspektora rada u Kantonu Sarajevo su propisana Zakonom o inspekcijama Kantona Sarajevo („Službene novine Kantona Sarajevo“ broj 2/17 i 37/21).</a:t>
            </a:r>
          </a:p>
          <a:p>
            <a:pPr marL="285750" indent="-285750"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sz="3600" dirty="0">
                <a:solidFill>
                  <a:srgbClr val="000000"/>
                </a:solidFill>
                <a:latin typeface="Times New Roman" panose="02020603050405020304" pitchFamily="18" charset="0"/>
                <a:cs typeface="Times New Roman" panose="02020603050405020304" pitchFamily="18" charset="0"/>
              </a:rPr>
              <a:t>Kantonalni inspektor je državni službenik sa posebnim ovlaštenjima. Inspekcijski nadzor je vrsta upravnog nadzora koja se ostvaruje neposrednim uvidom u zakonitost rada, poslovanja i postupanja pravnih i fizičkih lica koja obavljaju određenu djelatnost u pogledu pridržavanja zakona i drugih propisa, te preduzimanje upravnih i drugih mjera.</a:t>
            </a:r>
          </a:p>
          <a:p>
            <a:pPr marL="0" indent="0">
              <a:buNone/>
            </a:pPr>
            <a:endParaRPr lang="en-US" dirty="0"/>
          </a:p>
        </p:txBody>
      </p:sp>
    </p:spTree>
    <p:extLst>
      <p:ext uri="{BB962C8B-B14F-4D97-AF65-F5344CB8AC3E}">
        <p14:creationId xmlns:p14="http://schemas.microsoft.com/office/powerpoint/2010/main" val="35133050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57200" y="1210614"/>
            <a:ext cx="8220075" cy="535761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just" defTabSz="449580">
              <a:lnSpc>
                <a:spcPct val="101000"/>
              </a:lnSpc>
              <a:spcAft>
                <a:spcPts val="1425"/>
              </a:spcAft>
              <a:buClr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dirty="0">
                <a:solidFill>
                  <a:srgbClr val="000000"/>
                </a:solidFill>
                <a:latin typeface="Times New Roman" panose="02020603050405020304" pitchFamily="18" charset="0"/>
                <a:cs typeface="Times New Roman" panose="02020603050405020304" pitchFamily="18" charset="0"/>
              </a:rPr>
              <a:t>Radnik se ne može odreći prava na godišnji odmora. Radniku se ne može uskratiti pravo na godišnji odmor, niti mu se može izvršiti isplata naknade umjesto korištenja godišnjeg odmora, osim u slučaju iz člana 52. stav (4) Zakona o radu.</a:t>
            </a:r>
          </a:p>
          <a:p>
            <a:pPr algn="just" defTabSz="449580">
              <a:lnSpc>
                <a:spcPct val="101000"/>
              </a:lnSpc>
              <a:spcAft>
                <a:spcPts val="1425"/>
              </a:spcAft>
              <a:buClr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i="1" dirty="0">
                <a:solidFill>
                  <a:srgbClr val="000000"/>
                </a:solidFill>
                <a:latin typeface="Times New Roman" panose="02020603050405020304" pitchFamily="18" charset="0"/>
                <a:cs typeface="Times New Roman" panose="02020603050405020304" pitchFamily="18" charset="0"/>
              </a:rPr>
              <a:t>Primjer: Radniku je ostalo 8 radnih dana godišnjeg odmora za 2022. godinu koje je potrebno iskoristiti do 30.6.2023. godine. Poslodavac zbog iznenadnog povećanja obima poslova uskraćuje radniku pravo na preostali dio godišnjeg odmora, radnik se pismeno odriče navedenog dijela, a poslodavac mu u tom smislu isplaćuje naknadu umjesto korištenja preostalog dijela godišnjeg odmora – prekršajna odredba.</a:t>
            </a:r>
          </a:p>
          <a:p>
            <a:pPr algn="just" defTabSz="449580">
              <a:lnSpc>
                <a:spcPct val="101000"/>
              </a:lnSpc>
              <a:spcAft>
                <a:spcPts val="1425"/>
              </a:spcAft>
              <a:buClr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dirty="0">
                <a:solidFill>
                  <a:srgbClr val="000000"/>
                </a:solidFill>
                <a:latin typeface="Times New Roman" panose="02020603050405020304" pitchFamily="18" charset="0"/>
                <a:cs typeface="Times New Roman" panose="02020603050405020304" pitchFamily="18" charset="0"/>
              </a:rPr>
              <a:t>U slučaju prestanka ugovora o radu, poslodavac je dužan radniku, koji nije iskoristio cijeli ili dio godišnjeg odmora isplatiti naknadu umjesto korištenja godišnjeg odmora u iznosu koji bi primio da je koristio cijeli, odnosno preostali dio godišnjeg odmora, ako godišnji odmor ili njegov dio nije iskoristio krivicom poslodavca.</a:t>
            </a:r>
          </a:p>
          <a:p>
            <a:pPr algn="just" defTabSz="449580">
              <a:lnSpc>
                <a:spcPct val="101000"/>
              </a:lnSpc>
              <a:spcAft>
                <a:spcPts val="1425"/>
              </a:spcAft>
              <a:buClr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i="1" dirty="0">
                <a:solidFill>
                  <a:srgbClr val="000000"/>
                </a:solidFill>
                <a:latin typeface="Times New Roman" panose="02020603050405020304" pitchFamily="18" charset="0"/>
                <a:cs typeface="Times New Roman" panose="02020603050405020304" pitchFamily="18" charset="0"/>
              </a:rPr>
              <a:t>Primjer: Radnik ima ugovor o radu na određeno vrijeme do 30.6.2022. godine i stekao je pravo na puni dio godišnjeg odmora. Poslodavac mu u toku trajanju ugovornog odnosa ne omogućava pravo na godišnji odmor, ali ga ne odjavljuje sa obaveznih osiguranja i omogućava mu pravo na godišnji odmor bez važećeg ugovora o radu, umjesto da radniku isplati naknadu za neiskorišteni godišnji odmor.</a:t>
            </a:r>
          </a:p>
          <a:p>
            <a:pPr defTabSz="449580">
              <a:lnSpc>
                <a:spcPct val="101000"/>
              </a:lnSpc>
              <a:spcAft>
                <a:spcPts val="1425"/>
              </a:spcAft>
              <a:buClrTx/>
              <a:buFont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endParaRPr lang="vi-VN" altLang="x-none" dirty="0">
              <a:solidFill>
                <a:srgbClr val="000000"/>
              </a:solidFill>
              <a:latin typeface="Calibri" panose="020F0502020204030204" pitchFamily="32" charset="0"/>
            </a:endParaRPr>
          </a:p>
        </p:txBody>
      </p:sp>
    </p:spTree>
    <p:extLst>
      <p:ext uri="{BB962C8B-B14F-4D97-AF65-F5344CB8AC3E}">
        <p14:creationId xmlns:p14="http://schemas.microsoft.com/office/powerpoint/2010/main" val="14653944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p:nvPr/>
        </p:nvSpPr>
        <p:spPr>
          <a:xfrm>
            <a:off x="457200" y="1196974"/>
            <a:ext cx="8220075" cy="5525797"/>
          </a:xfrm>
          <a:prstGeom prst="rect">
            <a:avLst/>
          </a:prstGeom>
          <a:noFill/>
          <a:ln w="9525">
            <a:noFill/>
          </a:ln>
        </p:spPr>
        <p:txBody>
          <a:bodyPr lIns="90000" tIns="45000" rIns="90000" bIns="45000"/>
          <a:lstStyle/>
          <a:p>
            <a:pPr algn="ctr" defTabSz="449580">
              <a:lnSpc>
                <a:spcPct val="101000"/>
              </a:lnSpc>
              <a:spcAft>
                <a:spcPts val="1425"/>
              </a:spcAft>
              <a:buClr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b="1" dirty="0" smtClean="0">
                <a:solidFill>
                  <a:srgbClr val="000000"/>
                </a:solidFill>
                <a:latin typeface="Times New Roman" panose="02020603050405020304" pitchFamily="18" charset="0"/>
                <a:cs typeface="Times New Roman" panose="02020603050405020304" pitchFamily="18" charset="0"/>
              </a:rPr>
              <a:t>Prestanak ugovora o radu za vrijeme privremene spriječenosti za rad</a:t>
            </a:r>
          </a:p>
          <a:p>
            <a:pPr algn="just" defTabSz="449580">
              <a:lnSpc>
                <a:spcPct val="101000"/>
              </a:lnSpc>
              <a:spcAft>
                <a:spcPts val="1425"/>
              </a:spcAft>
              <a:buClr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dirty="0" smtClean="0">
                <a:solidFill>
                  <a:srgbClr val="000000"/>
                </a:solidFill>
                <a:latin typeface="Times New Roman" panose="02020603050405020304" pitchFamily="18" charset="0"/>
                <a:cs typeface="Times New Roman" panose="02020603050405020304" pitchFamily="18" charset="0"/>
              </a:rPr>
              <a:t>Poslodavac </a:t>
            </a:r>
            <a:r>
              <a:rPr lang="bs-Latn-BA" altLang="x-none" dirty="0">
                <a:solidFill>
                  <a:srgbClr val="000000"/>
                </a:solidFill>
                <a:latin typeface="Times New Roman" panose="02020603050405020304" pitchFamily="18" charset="0"/>
                <a:cs typeface="Times New Roman" panose="02020603050405020304" pitchFamily="18" charset="0"/>
              </a:rPr>
              <a:t>ne može odbiti da zaposli ženu zbog njene trudnoće niti može za vrijeme trudnoće, korištenja porođajnog odsustva, te za vrijeme korištenja prava iz čl. </a:t>
            </a:r>
            <a:r>
              <a:rPr lang="bs-Latn-BA" altLang="x-none" dirty="0" smtClean="0">
                <a:solidFill>
                  <a:srgbClr val="000000"/>
                </a:solidFill>
                <a:latin typeface="Times New Roman" panose="02020603050405020304" pitchFamily="18" charset="0"/>
                <a:cs typeface="Times New Roman" panose="02020603050405020304" pitchFamily="18" charset="0"/>
              </a:rPr>
              <a:t>63, </a:t>
            </a:r>
            <a:r>
              <a:rPr lang="bs-Latn-BA" altLang="x-none" dirty="0">
                <a:solidFill>
                  <a:srgbClr val="000000"/>
                </a:solidFill>
                <a:latin typeface="Times New Roman" panose="02020603050405020304" pitchFamily="18" charset="0"/>
                <a:cs typeface="Times New Roman" panose="02020603050405020304" pitchFamily="18" charset="0"/>
              </a:rPr>
              <a:t>64. i 65. Zakona o radu otkazati ugovor o radu ženi, odnosno radniku koji se koristi nekim od spomenutih prava. Prestanak ugovora o radu na određeno vrijeme ne smatra se otkazom ugovora o radu u gore navedenom smislu.</a:t>
            </a:r>
          </a:p>
          <a:p>
            <a:pPr algn="just" defTabSz="449580">
              <a:lnSpc>
                <a:spcPct val="101000"/>
              </a:lnSpc>
              <a:spcAft>
                <a:spcPts val="1425"/>
              </a:spcAft>
              <a:buClr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i="1" dirty="0">
                <a:solidFill>
                  <a:srgbClr val="000000"/>
                </a:solidFill>
                <a:latin typeface="Times New Roman" panose="02020603050405020304" pitchFamily="18" charset="0"/>
                <a:cs typeface="Times New Roman" panose="02020603050405020304" pitchFamily="18" charset="0"/>
              </a:rPr>
              <a:t>Primjer: Radnica ima zaključen ugovor o radu sa poslodavcem na određeno vrijeme do 30.5.2021. godine. Dana 13.5.2021. godine navedena radnica počinje koristiti porodiljsko odsustvo, a poslodavac nakon isteka vremena na koji je zaključen ugovor o radu ne odjavljuje radnicu sa obaveznih osiguranja.</a:t>
            </a:r>
          </a:p>
          <a:p>
            <a:pPr algn="just" defTabSz="449580">
              <a:lnSpc>
                <a:spcPct val="101000"/>
              </a:lnSpc>
              <a:spcAft>
                <a:spcPts val="1425"/>
              </a:spcAft>
              <a:buClr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dirty="0">
                <a:solidFill>
                  <a:srgbClr val="000000"/>
                </a:solidFill>
                <a:latin typeface="Times New Roman" panose="02020603050405020304" pitchFamily="18" charset="0"/>
                <a:cs typeface="Times New Roman" panose="02020603050405020304" pitchFamily="18" charset="0"/>
              </a:rPr>
              <a:t>Radniku koji je pretrpio povredu na radu poslodavac ne može otkazati ugovor o radu za vrijeme privremene spriječenosti za rad zbog liječenja ili oporavka, niti radniku može prestati ugovor o radu na određeno vrijeme, osim ako je počino težu povredu.</a:t>
            </a:r>
          </a:p>
          <a:p>
            <a:pPr algn="just" defTabSz="449580">
              <a:lnSpc>
                <a:spcPct val="101000"/>
              </a:lnSpc>
              <a:spcAft>
                <a:spcPts val="1425"/>
              </a:spcAft>
              <a:buClrTx/>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i="1" dirty="0">
                <a:solidFill>
                  <a:srgbClr val="000000"/>
                </a:solidFill>
                <a:latin typeface="Times New Roman" panose="02020603050405020304" pitchFamily="18" charset="0"/>
                <a:cs typeface="Times New Roman" panose="02020603050405020304" pitchFamily="18" charset="0"/>
              </a:rPr>
              <a:t>Primjer: Radnik ima zaključen ugovor o radu sa poslodavcem na određeno vrijeme do 30.5.2021. godine, a dana 25.5.2021. godine doživljava povredu na radu zbog čega bude privremeno spriječen za rad. Poslodavac odjavljuje imenovanog radnika sa obaveznih osiguranja nakon isteka vremena na koji je zaključen ugovor o radu. </a:t>
            </a:r>
            <a:endParaRPr lang="vi-VN" altLang="x-none"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70928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57200" y="1265819"/>
            <a:ext cx="8416344" cy="5315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b="1" dirty="0" smtClean="0">
                <a:solidFill>
                  <a:srgbClr val="000000"/>
                </a:solidFill>
                <a:latin typeface="Times New Roman" panose="02020603050405020304" pitchFamily="18" charset="0"/>
                <a:cs typeface="Times New Roman" panose="02020603050405020304" pitchFamily="18" charset="0"/>
              </a:rPr>
              <a:t>Pravo na povećanu platu</a:t>
            </a:r>
            <a:endParaRPr lang="bs-Latn-BA" altLang="x-none" b="1" dirty="0">
              <a:solidFill>
                <a:srgbClr val="000000"/>
              </a:solidFill>
              <a:latin typeface="Times New Roman" panose="02020603050405020304" pitchFamily="18" charset="0"/>
              <a:cs typeface="Times New Roman" panose="02020603050405020304" pitchFamily="18" charset="0"/>
            </a:endParaRPr>
          </a:p>
          <a:p>
            <a:pPr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dirty="0" smtClean="0">
                <a:solidFill>
                  <a:srgbClr val="000000"/>
                </a:solidFill>
                <a:latin typeface="Times New Roman" panose="02020603050405020304" pitchFamily="18" charset="0"/>
                <a:cs typeface="Times New Roman" panose="02020603050405020304" pitchFamily="18" charset="0"/>
              </a:rPr>
              <a:t>Zakon </a:t>
            </a:r>
            <a:r>
              <a:rPr lang="bs-Latn-BA" altLang="x-none" dirty="0">
                <a:solidFill>
                  <a:srgbClr val="000000"/>
                </a:solidFill>
                <a:latin typeface="Times New Roman" panose="02020603050405020304" pitchFamily="18" charset="0"/>
                <a:cs typeface="Times New Roman" panose="02020603050405020304" pitchFamily="18" charset="0"/>
              </a:rPr>
              <a:t>o radu propisuje da radnik ima pravo na dodatke na </a:t>
            </a:r>
            <a:r>
              <a:rPr lang="bs-Latn-BA" altLang="x-none" dirty="0" smtClean="0">
                <a:solidFill>
                  <a:srgbClr val="000000"/>
                </a:solidFill>
                <a:latin typeface="Times New Roman" panose="02020603050405020304" pitchFamily="18" charset="0"/>
                <a:cs typeface="Times New Roman" panose="02020603050405020304" pitchFamily="18" charset="0"/>
              </a:rPr>
              <a:t>platu</a:t>
            </a:r>
            <a:r>
              <a:rPr lang="bs-Latn-BA" altLang="x-none" dirty="0">
                <a:solidFill>
                  <a:srgbClr val="000000"/>
                </a:solidFill>
                <a:latin typeface="Times New Roman" panose="02020603050405020304" pitchFamily="18" charset="0"/>
                <a:cs typeface="Times New Roman" panose="02020603050405020304" pitchFamily="18" charset="0"/>
              </a:rPr>
              <a:t>, tj. pravo na povećanu </a:t>
            </a:r>
            <a:r>
              <a:rPr lang="bs-Latn-BA" altLang="x-none" dirty="0" smtClean="0">
                <a:solidFill>
                  <a:srgbClr val="000000"/>
                </a:solidFill>
                <a:latin typeface="Times New Roman" panose="02020603050405020304" pitchFamily="18" charset="0"/>
                <a:cs typeface="Times New Roman" panose="02020603050405020304" pitchFamily="18" charset="0"/>
              </a:rPr>
              <a:t>platu </a:t>
            </a:r>
            <a:r>
              <a:rPr lang="bs-Latn-BA" altLang="x-none" dirty="0">
                <a:solidFill>
                  <a:srgbClr val="000000"/>
                </a:solidFill>
                <a:latin typeface="Times New Roman" panose="02020603050405020304" pitchFamily="18" charset="0"/>
                <a:cs typeface="Times New Roman" panose="02020603050405020304" pitchFamily="18" charset="0"/>
              </a:rPr>
              <a:t>u slučaju obavljanja poslova radnog mjesta </a:t>
            </a:r>
            <a:r>
              <a:rPr lang="bs-Latn-BA" altLang="x-none" dirty="0" smtClean="0">
                <a:solidFill>
                  <a:srgbClr val="000000"/>
                </a:solidFill>
                <a:latin typeface="Times New Roman" panose="02020603050405020304" pitchFamily="18" charset="0"/>
                <a:cs typeface="Times New Roman" panose="02020603050405020304" pitchFamily="18" charset="0"/>
              </a:rPr>
              <a:t>vezanih </a:t>
            </a:r>
            <a:r>
              <a:rPr lang="bs-Latn-BA" altLang="x-none" dirty="0">
                <a:solidFill>
                  <a:srgbClr val="000000"/>
                </a:solidFill>
                <a:latin typeface="Times New Roman" panose="02020603050405020304" pitchFamily="18" charset="0"/>
                <a:cs typeface="Times New Roman" panose="02020603050405020304" pitchFamily="18" charset="0"/>
              </a:rPr>
              <a:t>za otežane uvjete rada, prekovremeni rad, noćni rad i rad na dan sedmičnog odmora, praznika ili nekog drugog dana za koji je zakonom određeno da se ne radi. Zakon ne propisuje iznos uvećanja </a:t>
            </a:r>
            <a:r>
              <a:rPr lang="bs-Latn-BA" altLang="x-none" dirty="0" smtClean="0">
                <a:solidFill>
                  <a:srgbClr val="000000"/>
                </a:solidFill>
                <a:latin typeface="Times New Roman" panose="02020603050405020304" pitchFamily="18" charset="0"/>
                <a:cs typeface="Times New Roman" panose="02020603050405020304" pitchFamily="18" charset="0"/>
              </a:rPr>
              <a:t>plate </a:t>
            </a:r>
            <a:r>
              <a:rPr lang="bs-Latn-BA" altLang="x-none" dirty="0">
                <a:solidFill>
                  <a:srgbClr val="000000"/>
                </a:solidFill>
                <a:latin typeface="Times New Roman" panose="02020603050405020304" pitchFamily="18" charset="0"/>
                <a:cs typeface="Times New Roman" panose="02020603050405020304" pitchFamily="18" charset="0"/>
              </a:rPr>
              <a:t>u utvrđenim okolnostima rada, odnosno dodaci kojima se povećava plaća se utvrđuju </a:t>
            </a:r>
            <a:r>
              <a:rPr lang="bs-Latn-BA" altLang="x-none" b="1" dirty="0">
                <a:solidFill>
                  <a:srgbClr val="000000"/>
                </a:solidFill>
                <a:latin typeface="Times New Roman" panose="02020603050405020304" pitchFamily="18" charset="0"/>
                <a:cs typeface="Times New Roman" panose="02020603050405020304" pitchFamily="18" charset="0"/>
              </a:rPr>
              <a:t>kolektivnim ugovorom, pravilnikom o radu i ugovorom o radu</a:t>
            </a:r>
            <a:r>
              <a:rPr lang="bs-Latn-BA" altLang="x-none" dirty="0">
                <a:solidFill>
                  <a:srgbClr val="000000"/>
                </a:solidFill>
                <a:latin typeface="Times New Roman" panose="02020603050405020304" pitchFamily="18" charset="0"/>
                <a:cs typeface="Times New Roman" panose="02020603050405020304" pitchFamily="18" charset="0"/>
              </a:rPr>
              <a:t>.</a:t>
            </a:r>
          </a:p>
          <a:p>
            <a:pPr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i="1" dirty="0">
                <a:solidFill>
                  <a:srgbClr val="000000"/>
                </a:solidFill>
                <a:latin typeface="Times New Roman" panose="02020603050405020304" pitchFamily="18" charset="0"/>
                <a:cs typeface="Times New Roman" panose="02020603050405020304" pitchFamily="18" charset="0"/>
              </a:rPr>
              <a:t>Primjer: Ugovorom o radu propisano je da radniku pripada pravo na povećanu </a:t>
            </a:r>
            <a:r>
              <a:rPr lang="bs-Latn-BA" altLang="x-none" i="1" dirty="0" smtClean="0">
                <a:solidFill>
                  <a:srgbClr val="000000"/>
                </a:solidFill>
                <a:latin typeface="Times New Roman" panose="02020603050405020304" pitchFamily="18" charset="0"/>
                <a:cs typeface="Times New Roman" panose="02020603050405020304" pitchFamily="18" charset="0"/>
              </a:rPr>
              <a:t>platu </a:t>
            </a:r>
            <a:r>
              <a:rPr lang="bs-Latn-BA" altLang="x-none" i="1" dirty="0">
                <a:solidFill>
                  <a:srgbClr val="000000"/>
                </a:solidFill>
                <a:latin typeface="Times New Roman" panose="02020603050405020304" pitchFamily="18" charset="0"/>
                <a:cs typeface="Times New Roman" panose="02020603050405020304" pitchFamily="18" charset="0"/>
              </a:rPr>
              <a:t>u slijedećim slučajevima:</a:t>
            </a:r>
          </a:p>
          <a:p>
            <a:pPr marL="285750" indent="-285750" algn="just" defTabSz="449580">
              <a:spcAft>
                <a:spcPts val="1425"/>
              </a:spcAft>
              <a:buFont typeface="Times New Roman" pitchFamily="18" charset="0"/>
              <a:buChar char="-"/>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i="1" dirty="0">
                <a:solidFill>
                  <a:srgbClr val="000000"/>
                </a:solidFill>
                <a:latin typeface="Times New Roman" panose="02020603050405020304" pitchFamily="18" charset="0"/>
                <a:cs typeface="Times New Roman" panose="02020603050405020304" pitchFamily="18" charset="0"/>
              </a:rPr>
              <a:t>Rad noću – 50%</a:t>
            </a:r>
          </a:p>
          <a:p>
            <a:pPr marL="285750" indent="-285750" algn="just" defTabSz="449580">
              <a:spcAft>
                <a:spcPts val="1425"/>
              </a:spcAft>
              <a:buFont typeface="Times New Roman" pitchFamily="18" charset="0"/>
              <a:buChar char="-"/>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i="1" dirty="0">
                <a:solidFill>
                  <a:srgbClr val="000000"/>
                </a:solidFill>
                <a:latin typeface="Times New Roman" panose="02020603050405020304" pitchFamily="18" charset="0"/>
                <a:cs typeface="Times New Roman" panose="02020603050405020304" pitchFamily="18" charset="0"/>
              </a:rPr>
              <a:t>Prekovremeni rad – 40%</a:t>
            </a:r>
          </a:p>
          <a:p>
            <a:pPr marL="285750" indent="-285750" algn="just" defTabSz="449580">
              <a:spcAft>
                <a:spcPts val="1425"/>
              </a:spcAft>
              <a:buFont typeface="Times New Roman" pitchFamily="18" charset="0"/>
              <a:buChar char="-"/>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i="1" dirty="0">
                <a:solidFill>
                  <a:srgbClr val="000000"/>
                </a:solidFill>
                <a:latin typeface="Times New Roman" panose="02020603050405020304" pitchFamily="18" charset="0"/>
                <a:cs typeface="Times New Roman" panose="02020603050405020304" pitchFamily="18" charset="0"/>
              </a:rPr>
              <a:t>Rad na državni praznik – 30%</a:t>
            </a:r>
          </a:p>
          <a:p>
            <a:pPr marL="285750" indent="-285750" algn="just" defTabSz="449580">
              <a:spcAft>
                <a:spcPts val="1425"/>
              </a:spcAft>
              <a:buFont typeface="Times New Roman" pitchFamily="18" charset="0"/>
              <a:buChar char="-"/>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i="1" dirty="0">
                <a:solidFill>
                  <a:srgbClr val="000000"/>
                </a:solidFill>
                <a:latin typeface="Times New Roman" panose="02020603050405020304" pitchFamily="18" charset="0"/>
                <a:cs typeface="Times New Roman" panose="02020603050405020304" pitchFamily="18" charset="0"/>
              </a:rPr>
              <a:t>Rad na dan sedmičnog odmora – 30%</a:t>
            </a:r>
          </a:p>
          <a:p>
            <a:pPr algn="just" defTabSz="449580">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i="1" dirty="0">
                <a:solidFill>
                  <a:srgbClr val="000000"/>
                </a:solidFill>
                <a:latin typeface="Times New Roman" panose="02020603050405020304" pitchFamily="18" charset="0"/>
                <a:cs typeface="Times New Roman" panose="02020603050405020304" pitchFamily="18" charset="0"/>
              </a:rPr>
              <a:t>Gore navedeni dodaci na plaću se međusobno ne isključuju</a:t>
            </a:r>
            <a:r>
              <a:rPr lang="bs-Latn-BA" altLang="x-none" i="1" dirty="0" smtClean="0">
                <a:solidFill>
                  <a:srgbClr val="000000"/>
                </a:solidFill>
                <a:latin typeface="Times New Roman" panose="02020603050405020304" pitchFamily="18" charset="0"/>
                <a:cs typeface="Times New Roman" panose="02020603050405020304" pitchFamily="18" charset="0"/>
              </a:rPr>
              <a:t>.</a:t>
            </a:r>
          </a:p>
          <a:p>
            <a:pPr algn="just" defTabSz="449580">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endParaRPr lang="bs-Latn-BA" altLang="x-none" i="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18974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p:nvPr/>
        </p:nvSpPr>
        <p:spPr>
          <a:xfrm>
            <a:off x="457200" y="1287374"/>
            <a:ext cx="8220075" cy="5400675"/>
          </a:xfrm>
          <a:prstGeom prst="rect">
            <a:avLst/>
          </a:prstGeom>
          <a:noFill/>
          <a:ln w="9525">
            <a:noFill/>
          </a:ln>
        </p:spPr>
        <p:txBody>
          <a:bodyPr lIns="90000" tIns="45000" rIns="90000" bIns="45000"/>
          <a:lstStyle/>
          <a:p>
            <a:pPr algn="ctr"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b="1" dirty="0" smtClean="0">
                <a:solidFill>
                  <a:srgbClr val="000000"/>
                </a:solidFill>
                <a:latin typeface="Times New Roman" panose="02020603050405020304" pitchFamily="18" charset="0"/>
                <a:cs typeface="Times New Roman" panose="02020603050405020304" pitchFamily="18" charset="0"/>
              </a:rPr>
              <a:t>Zaštita plate i naknade plate</a:t>
            </a:r>
          </a:p>
          <a:p>
            <a:pPr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dirty="0" smtClean="0">
                <a:solidFill>
                  <a:srgbClr val="000000"/>
                </a:solidFill>
                <a:latin typeface="Times New Roman" panose="02020603050405020304" pitchFamily="18" charset="0"/>
                <a:cs typeface="Times New Roman" panose="02020603050405020304" pitchFamily="18" charset="0"/>
              </a:rPr>
              <a:t>Pravo </a:t>
            </a:r>
            <a:r>
              <a:rPr lang="bs-Latn-BA" altLang="x-none" dirty="0">
                <a:solidFill>
                  <a:srgbClr val="000000"/>
                </a:solidFill>
                <a:latin typeface="Times New Roman" panose="02020603050405020304" pitchFamily="18" charset="0"/>
                <a:cs typeface="Times New Roman" panose="02020603050405020304" pitchFamily="18" charset="0"/>
              </a:rPr>
              <a:t>na </a:t>
            </a:r>
            <a:r>
              <a:rPr lang="bs-Latn-BA" altLang="x-none" dirty="0" smtClean="0">
                <a:solidFill>
                  <a:srgbClr val="000000"/>
                </a:solidFill>
                <a:latin typeface="Times New Roman" panose="02020603050405020304" pitchFamily="18" charset="0"/>
                <a:cs typeface="Times New Roman" panose="02020603050405020304" pitchFamily="18" charset="0"/>
              </a:rPr>
              <a:t>platu/naknadu plate </a:t>
            </a:r>
            <a:r>
              <a:rPr lang="bs-Latn-BA" altLang="x-none" dirty="0">
                <a:solidFill>
                  <a:srgbClr val="000000"/>
                </a:solidFill>
                <a:latin typeface="Times New Roman" panose="02020603050405020304" pitchFamily="18" charset="0"/>
                <a:cs typeface="Times New Roman" panose="02020603050405020304" pitchFamily="18" charset="0"/>
              </a:rPr>
              <a:t>je jedno od temeljnih prava radnika iz radnog odnosa, koje omogućava radniku da ostvaruje svoje egzistencijalne potrebe. Poslodavac ne može, bez izvršne sudske odluke ili bez saglasnosti radnika, svoje potraživanje prema njemu naplatiti uskraćivanjem isplate plaće ili nekog njenog dijela, odnosno uskraćivanjem isplate naknade plaće ili dijela naknade plaće. Navedena saglasnost radnika ne može se dati prije nastanka potraživanja.</a:t>
            </a:r>
          </a:p>
          <a:p>
            <a:pPr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i="1" dirty="0">
                <a:solidFill>
                  <a:srgbClr val="000000"/>
                </a:solidFill>
                <a:latin typeface="Times New Roman" panose="02020603050405020304" pitchFamily="18" charset="0"/>
                <a:cs typeface="Times New Roman" panose="02020603050405020304" pitchFamily="18" charset="0"/>
              </a:rPr>
              <a:t>Primjer: Poslodavac je napravio bjanko mjenice koje radnici potpisuju nakon zaključivanja ugovora o radu, a istim se obavezuju da će poslodavcu nadoknaditi gubitak u poslovanju koji eventualno nastane u poslovnoj jednici u kojoj je radnik raspoređen.</a:t>
            </a:r>
          </a:p>
          <a:p>
            <a:pPr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dirty="0">
                <a:solidFill>
                  <a:srgbClr val="000000"/>
                </a:solidFill>
                <a:latin typeface="Times New Roman" panose="02020603050405020304" pitchFamily="18" charset="0"/>
                <a:cs typeface="Times New Roman" panose="02020603050405020304" pitchFamily="18" charset="0"/>
              </a:rPr>
              <a:t>Često se u praksi javlja dilema u vezi primjene destimulacije plaće. Destimulacija nije moguća kao kazna, jer takvo nešto se ne može propisati pravilnikom o radu – član 97. Zakona o radu (teža povreda radne dužnosti – otkaz ugovora o radu bez otkaznog roka; lakša povreda – pisano upozorenje radniku; kolektivnim ugovorom ili pravilnikom o radu utvrđuju se vrste prijestupa ili povreda radnih obaveza iz člana 97. Zakona o radu).</a:t>
            </a:r>
          </a:p>
        </p:txBody>
      </p:sp>
    </p:spTree>
    <p:extLst>
      <p:ext uri="{BB962C8B-B14F-4D97-AF65-F5344CB8AC3E}">
        <p14:creationId xmlns:p14="http://schemas.microsoft.com/office/powerpoint/2010/main" val="37372980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a:spLocks noChangeArrowheads="1"/>
          </p:cNvSpPr>
          <p:nvPr/>
        </p:nvSpPr>
        <p:spPr bwMode="auto">
          <a:xfrm>
            <a:off x="411163" y="1233488"/>
            <a:ext cx="8229600" cy="534761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r>
              <a:rPr lang="sr-Latn-CS" altLang="x-none" sz="2000" b="1" dirty="0" smtClean="0">
                <a:solidFill>
                  <a:srgbClr val="000000"/>
                </a:solidFill>
                <a:latin typeface="Times New Roman" panose="02020603050405020304" pitchFamily="18" charset="0"/>
                <a:cs typeface="Times New Roman" panose="02020603050405020304" pitchFamily="18" charset="0"/>
              </a:rPr>
              <a:t>Disciplinski postupak</a:t>
            </a:r>
          </a:p>
          <a:p>
            <a:pPr algn="just"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endParaRPr lang="sr-Latn-CS" altLang="x-none" sz="2000" dirty="0" smtClean="0">
              <a:solidFill>
                <a:srgbClr val="000000"/>
              </a:solidFill>
              <a:latin typeface="Times New Roman" panose="02020603050405020304" pitchFamily="18" charset="0"/>
              <a:cs typeface="Times New Roman" panose="02020603050405020304" pitchFamily="18" charset="0"/>
            </a:endParaRPr>
          </a:p>
          <a:p>
            <a:pPr algn="just"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r>
              <a:rPr lang="sr-Latn-CS" altLang="x-none" sz="2000" dirty="0" smtClean="0">
                <a:solidFill>
                  <a:srgbClr val="000000"/>
                </a:solidFill>
                <a:latin typeface="Times New Roman" panose="02020603050405020304" pitchFamily="18" charset="0"/>
                <a:cs typeface="Times New Roman" panose="02020603050405020304" pitchFamily="18" charset="0"/>
              </a:rPr>
              <a:t>Kada </a:t>
            </a:r>
            <a:r>
              <a:rPr lang="sr-Latn-CS" altLang="x-none" sz="2000" dirty="0">
                <a:solidFill>
                  <a:srgbClr val="000000"/>
                </a:solidFill>
                <a:latin typeface="Times New Roman" panose="02020603050405020304" pitchFamily="18" charset="0"/>
                <a:cs typeface="Times New Roman" panose="02020603050405020304" pitchFamily="18" charset="0"/>
              </a:rPr>
              <a:t>poslodavac smatra da je radnik počinio težu povredu radne obaveze, u tom slučaju Zakon o radu uopće ne postavlja imperativ provedbe bilo kakvog disciplinskog postupka, već samo upućivanje poziva za izjašnjenje prema čl. 101 ZOR-a. Poslodavci često, iako ne moraju, svojim aktima </a:t>
            </a:r>
            <a:r>
              <a:rPr lang="sr-Latn-CS" altLang="x-none" sz="2000" dirty="0" smtClean="0">
                <a:solidFill>
                  <a:srgbClr val="000000"/>
                </a:solidFill>
                <a:latin typeface="Times New Roman" panose="02020603050405020304" pitchFamily="18" charset="0"/>
                <a:cs typeface="Times New Roman" panose="02020603050405020304" pitchFamily="18" charset="0"/>
              </a:rPr>
              <a:t>propisuju </a:t>
            </a:r>
            <a:r>
              <a:rPr lang="sr-Latn-CS" altLang="x-none" sz="2000" dirty="0">
                <a:solidFill>
                  <a:srgbClr val="000000"/>
                </a:solidFill>
                <a:latin typeface="Times New Roman" panose="02020603050405020304" pitchFamily="18" charset="0"/>
                <a:cs typeface="Times New Roman" panose="02020603050405020304" pitchFamily="18" charset="0"/>
              </a:rPr>
              <a:t>obavezu provedbe složenog disciplinskog postupka, želeći time da razloge otkaza što bolje dokažu, pa se dovedu u situaciju da otkaz bude procesno neispravan zbog propuštanja rokova ili vršenja nedozvoljenog uticaja na radnika kojeg se tereti. Otkazna procedura zbog povrede radne obaveze treba pravilnikom o radu biti propisana tako da je što jednostavnija za provedbu kako bi se mogla izvršiti u što kraćem roku.</a:t>
            </a:r>
          </a:p>
          <a:p>
            <a:pPr algn="just"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r>
              <a:rPr lang="sr-Latn-CS" altLang="x-none" sz="2000" i="1" dirty="0">
                <a:solidFill>
                  <a:srgbClr val="000000"/>
                </a:solidFill>
                <a:latin typeface="Times New Roman" panose="02020603050405020304" pitchFamily="18" charset="0"/>
                <a:cs typeface="Times New Roman" panose="02020603050405020304" pitchFamily="18" charset="0"/>
              </a:rPr>
              <a:t>Primjer: Pravilnikom o radu poslodavca propisana je procedura provođenja disciplinskog postupka koja između ostalog podrazumijeva saslušanje radnika uz obavezno prisustvo sindikalnog povjerenika. Poslodavac provodi disciplinski postupak i saslušava radnika uz prisustvo njegovog advokata. Nakon okonačnog postupka radnik se žali na proceduralne greške prilikom provođenja disciplinskog postupka.</a:t>
            </a:r>
          </a:p>
          <a:p>
            <a:pPr defTabSz="449580" hangingPunct="1">
              <a:lnSpc>
                <a:spcPct val="90000"/>
              </a:lnSpc>
              <a:spcBef>
                <a:spcPts val="400"/>
              </a:spcBef>
              <a:buClrTx/>
              <a:buFont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endParaRPr lang="sr-Latn-CS" altLang="x-none" sz="2000" dirty="0">
              <a:solidFill>
                <a:srgbClr val="000000"/>
              </a:solidFill>
              <a:latin typeface="Calibri" panose="020F0502020204030204" pitchFamily="32" charset="0"/>
            </a:endParaRPr>
          </a:p>
        </p:txBody>
      </p:sp>
    </p:spTree>
    <p:extLst>
      <p:ext uri="{BB962C8B-B14F-4D97-AF65-F5344CB8AC3E}">
        <p14:creationId xmlns:p14="http://schemas.microsoft.com/office/powerpoint/2010/main" val="8400190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a:spLocks noChangeArrowheads="1"/>
          </p:cNvSpPr>
          <p:nvPr/>
        </p:nvSpPr>
        <p:spPr bwMode="auto">
          <a:xfrm>
            <a:off x="411163" y="1233488"/>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728980" indent="-728980" eaLnBrk="0">
              <a:tabLst>
                <a:tab pos="728345" algn="l"/>
                <a:tab pos="1176020" algn="l"/>
                <a:tab pos="1625600" algn="l"/>
                <a:tab pos="2074545" algn="l"/>
                <a:tab pos="2524125" algn="l"/>
                <a:tab pos="2973070" algn="l"/>
                <a:tab pos="3422650" algn="l"/>
                <a:tab pos="3871595" algn="l"/>
                <a:tab pos="4321175" algn="l"/>
                <a:tab pos="4770120" algn="l"/>
                <a:tab pos="5219700" algn="l"/>
                <a:tab pos="5668645" algn="l"/>
                <a:tab pos="6118225" algn="l"/>
                <a:tab pos="6567170" algn="l"/>
                <a:tab pos="7016750" algn="l"/>
                <a:tab pos="7465695" algn="l"/>
                <a:tab pos="7915275" algn="l"/>
                <a:tab pos="8364220" algn="l"/>
                <a:tab pos="8813800" algn="l"/>
                <a:tab pos="9262745" algn="l"/>
                <a:tab pos="9712325" algn="l"/>
              </a:tabLst>
              <a:defRPr>
                <a:solidFill>
                  <a:schemeClr val="bg1"/>
                </a:solidFill>
                <a:latin typeface="Arial" panose="020B0604020202020204" pitchFamily="34" charset="0"/>
                <a:ea typeface="Microsoft YaHei" panose="020B0503020204020204" pitchFamily="32" charset="-122"/>
              </a:defRPr>
            </a:lvl1pPr>
            <a:lvl2pPr eaLnBrk="0">
              <a:tabLst>
                <a:tab pos="728345" algn="l"/>
                <a:tab pos="1176020" algn="l"/>
                <a:tab pos="1625600" algn="l"/>
                <a:tab pos="2074545" algn="l"/>
                <a:tab pos="2524125" algn="l"/>
                <a:tab pos="2973070" algn="l"/>
                <a:tab pos="3422650" algn="l"/>
                <a:tab pos="3871595" algn="l"/>
                <a:tab pos="4321175" algn="l"/>
                <a:tab pos="4770120" algn="l"/>
                <a:tab pos="5219700" algn="l"/>
                <a:tab pos="5668645" algn="l"/>
                <a:tab pos="6118225" algn="l"/>
                <a:tab pos="6567170" algn="l"/>
                <a:tab pos="7016750" algn="l"/>
                <a:tab pos="7465695" algn="l"/>
                <a:tab pos="7915275" algn="l"/>
                <a:tab pos="8364220" algn="l"/>
                <a:tab pos="8813800" algn="l"/>
                <a:tab pos="9262745" algn="l"/>
                <a:tab pos="9712325" algn="l"/>
              </a:tabLst>
              <a:defRPr>
                <a:solidFill>
                  <a:schemeClr val="bg1"/>
                </a:solidFill>
                <a:latin typeface="Arial" panose="020B0604020202020204" pitchFamily="34" charset="0"/>
                <a:ea typeface="Microsoft YaHei" panose="020B0503020204020204" pitchFamily="32" charset="-122"/>
              </a:defRPr>
            </a:lvl2pPr>
            <a:lvl3pPr eaLnBrk="0">
              <a:tabLst>
                <a:tab pos="728345" algn="l"/>
                <a:tab pos="1176020" algn="l"/>
                <a:tab pos="1625600" algn="l"/>
                <a:tab pos="2074545" algn="l"/>
                <a:tab pos="2524125" algn="l"/>
                <a:tab pos="2973070" algn="l"/>
                <a:tab pos="3422650" algn="l"/>
                <a:tab pos="3871595" algn="l"/>
                <a:tab pos="4321175" algn="l"/>
                <a:tab pos="4770120" algn="l"/>
                <a:tab pos="5219700" algn="l"/>
                <a:tab pos="5668645" algn="l"/>
                <a:tab pos="6118225" algn="l"/>
                <a:tab pos="6567170" algn="l"/>
                <a:tab pos="7016750" algn="l"/>
                <a:tab pos="7465695" algn="l"/>
                <a:tab pos="7915275" algn="l"/>
                <a:tab pos="8364220" algn="l"/>
                <a:tab pos="8813800" algn="l"/>
                <a:tab pos="9262745" algn="l"/>
                <a:tab pos="9712325" algn="l"/>
              </a:tabLst>
              <a:defRPr>
                <a:solidFill>
                  <a:schemeClr val="bg1"/>
                </a:solidFill>
                <a:latin typeface="Arial" panose="020B0604020202020204" pitchFamily="34" charset="0"/>
                <a:ea typeface="Microsoft YaHei" panose="020B0503020204020204" pitchFamily="32" charset="-122"/>
              </a:defRPr>
            </a:lvl3pPr>
            <a:lvl4pPr eaLnBrk="0">
              <a:tabLst>
                <a:tab pos="728345" algn="l"/>
                <a:tab pos="1176020" algn="l"/>
                <a:tab pos="1625600" algn="l"/>
                <a:tab pos="2074545" algn="l"/>
                <a:tab pos="2524125" algn="l"/>
                <a:tab pos="2973070" algn="l"/>
                <a:tab pos="3422650" algn="l"/>
                <a:tab pos="3871595" algn="l"/>
                <a:tab pos="4321175" algn="l"/>
                <a:tab pos="4770120" algn="l"/>
                <a:tab pos="5219700" algn="l"/>
                <a:tab pos="5668645" algn="l"/>
                <a:tab pos="6118225" algn="l"/>
                <a:tab pos="6567170" algn="l"/>
                <a:tab pos="7016750" algn="l"/>
                <a:tab pos="7465695" algn="l"/>
                <a:tab pos="7915275" algn="l"/>
                <a:tab pos="8364220" algn="l"/>
                <a:tab pos="8813800" algn="l"/>
                <a:tab pos="9262745" algn="l"/>
                <a:tab pos="9712325" algn="l"/>
              </a:tabLst>
              <a:defRPr>
                <a:solidFill>
                  <a:schemeClr val="bg1"/>
                </a:solidFill>
                <a:latin typeface="Arial" panose="020B0604020202020204" pitchFamily="34" charset="0"/>
                <a:ea typeface="Microsoft YaHei" panose="020B0503020204020204" pitchFamily="32" charset="-122"/>
              </a:defRPr>
            </a:lvl4pPr>
            <a:lvl5pPr eaLnBrk="0">
              <a:tabLst>
                <a:tab pos="728345" algn="l"/>
                <a:tab pos="1176020" algn="l"/>
                <a:tab pos="1625600" algn="l"/>
                <a:tab pos="2074545" algn="l"/>
                <a:tab pos="2524125" algn="l"/>
                <a:tab pos="2973070" algn="l"/>
                <a:tab pos="3422650" algn="l"/>
                <a:tab pos="3871595" algn="l"/>
                <a:tab pos="4321175" algn="l"/>
                <a:tab pos="4770120" algn="l"/>
                <a:tab pos="5219700" algn="l"/>
                <a:tab pos="5668645" algn="l"/>
                <a:tab pos="6118225" algn="l"/>
                <a:tab pos="6567170" algn="l"/>
                <a:tab pos="7016750" algn="l"/>
                <a:tab pos="7465695" algn="l"/>
                <a:tab pos="7915275" algn="l"/>
                <a:tab pos="8364220" algn="l"/>
                <a:tab pos="8813800" algn="l"/>
                <a:tab pos="9262745" algn="l"/>
                <a:tab pos="9712325" algn="l"/>
              </a:tabLst>
              <a:defRPr>
                <a:solidFill>
                  <a:schemeClr val="bg1"/>
                </a:solidFill>
                <a:latin typeface="Arial" panose="020B0604020202020204" pitchFamily="34" charset="0"/>
                <a:ea typeface="Microsoft YaHei" panose="020B0503020204020204" pitchFamily="32" charset="-122"/>
              </a:defRPr>
            </a:lvl5pPr>
            <a:lvl6pPr marL="2514600" indent="-228600" defTabSz="449580" eaLnBrk="0" fontAlgn="base" hangingPunct="0">
              <a:lnSpc>
                <a:spcPct val="93000"/>
              </a:lnSpc>
              <a:spcBef>
                <a:spcPct val="0"/>
              </a:spcBef>
              <a:spcAft>
                <a:spcPct val="0"/>
              </a:spcAft>
              <a:buClr>
                <a:srgbClr val="000000"/>
              </a:buClr>
              <a:buSzPct val="100000"/>
              <a:buFont typeface="Times New Roman" panose="02020603050405020304" pitchFamily="16" charset="0"/>
              <a:tabLst>
                <a:tab pos="728345" algn="l"/>
                <a:tab pos="1176020" algn="l"/>
                <a:tab pos="1625600" algn="l"/>
                <a:tab pos="2074545" algn="l"/>
                <a:tab pos="2524125" algn="l"/>
                <a:tab pos="2973070" algn="l"/>
                <a:tab pos="3422650" algn="l"/>
                <a:tab pos="3871595" algn="l"/>
                <a:tab pos="4321175" algn="l"/>
                <a:tab pos="4770120" algn="l"/>
                <a:tab pos="5219700" algn="l"/>
                <a:tab pos="5668645" algn="l"/>
                <a:tab pos="6118225" algn="l"/>
                <a:tab pos="6567170" algn="l"/>
                <a:tab pos="7016750" algn="l"/>
                <a:tab pos="7465695" algn="l"/>
                <a:tab pos="7915275" algn="l"/>
                <a:tab pos="8364220" algn="l"/>
                <a:tab pos="8813800" algn="l"/>
                <a:tab pos="9262745" algn="l"/>
                <a:tab pos="9712325" algn="l"/>
              </a:tabLst>
              <a:defRPr>
                <a:solidFill>
                  <a:schemeClr val="bg1"/>
                </a:solidFill>
                <a:latin typeface="Arial" panose="020B0604020202020204" pitchFamily="34" charset="0"/>
                <a:ea typeface="Microsoft YaHei" panose="020B0503020204020204" pitchFamily="32" charset="-122"/>
              </a:defRPr>
            </a:lvl6pPr>
            <a:lvl7pPr marL="2971800" indent="-228600" defTabSz="449580" eaLnBrk="0" fontAlgn="base" hangingPunct="0">
              <a:lnSpc>
                <a:spcPct val="93000"/>
              </a:lnSpc>
              <a:spcBef>
                <a:spcPct val="0"/>
              </a:spcBef>
              <a:spcAft>
                <a:spcPct val="0"/>
              </a:spcAft>
              <a:buClr>
                <a:srgbClr val="000000"/>
              </a:buClr>
              <a:buSzPct val="100000"/>
              <a:buFont typeface="Times New Roman" panose="02020603050405020304" pitchFamily="16" charset="0"/>
              <a:tabLst>
                <a:tab pos="728345" algn="l"/>
                <a:tab pos="1176020" algn="l"/>
                <a:tab pos="1625600" algn="l"/>
                <a:tab pos="2074545" algn="l"/>
                <a:tab pos="2524125" algn="l"/>
                <a:tab pos="2973070" algn="l"/>
                <a:tab pos="3422650" algn="l"/>
                <a:tab pos="3871595" algn="l"/>
                <a:tab pos="4321175" algn="l"/>
                <a:tab pos="4770120" algn="l"/>
                <a:tab pos="5219700" algn="l"/>
                <a:tab pos="5668645" algn="l"/>
                <a:tab pos="6118225" algn="l"/>
                <a:tab pos="6567170" algn="l"/>
                <a:tab pos="7016750" algn="l"/>
                <a:tab pos="7465695" algn="l"/>
                <a:tab pos="7915275" algn="l"/>
                <a:tab pos="8364220" algn="l"/>
                <a:tab pos="8813800" algn="l"/>
                <a:tab pos="9262745" algn="l"/>
                <a:tab pos="9712325" algn="l"/>
              </a:tabLst>
              <a:defRPr>
                <a:solidFill>
                  <a:schemeClr val="bg1"/>
                </a:solidFill>
                <a:latin typeface="Arial" panose="020B0604020202020204" pitchFamily="34" charset="0"/>
                <a:ea typeface="Microsoft YaHei" panose="020B0503020204020204" pitchFamily="32" charset="-122"/>
              </a:defRPr>
            </a:lvl7pPr>
            <a:lvl8pPr marL="3429000" indent="-228600" defTabSz="449580" eaLnBrk="0" fontAlgn="base" hangingPunct="0">
              <a:lnSpc>
                <a:spcPct val="93000"/>
              </a:lnSpc>
              <a:spcBef>
                <a:spcPct val="0"/>
              </a:spcBef>
              <a:spcAft>
                <a:spcPct val="0"/>
              </a:spcAft>
              <a:buClr>
                <a:srgbClr val="000000"/>
              </a:buClr>
              <a:buSzPct val="100000"/>
              <a:buFont typeface="Times New Roman" panose="02020603050405020304" pitchFamily="16" charset="0"/>
              <a:tabLst>
                <a:tab pos="728345" algn="l"/>
                <a:tab pos="1176020" algn="l"/>
                <a:tab pos="1625600" algn="l"/>
                <a:tab pos="2074545" algn="l"/>
                <a:tab pos="2524125" algn="l"/>
                <a:tab pos="2973070" algn="l"/>
                <a:tab pos="3422650" algn="l"/>
                <a:tab pos="3871595" algn="l"/>
                <a:tab pos="4321175" algn="l"/>
                <a:tab pos="4770120" algn="l"/>
                <a:tab pos="5219700" algn="l"/>
                <a:tab pos="5668645" algn="l"/>
                <a:tab pos="6118225" algn="l"/>
                <a:tab pos="6567170" algn="l"/>
                <a:tab pos="7016750" algn="l"/>
                <a:tab pos="7465695" algn="l"/>
                <a:tab pos="7915275" algn="l"/>
                <a:tab pos="8364220" algn="l"/>
                <a:tab pos="8813800" algn="l"/>
                <a:tab pos="9262745" algn="l"/>
                <a:tab pos="9712325" algn="l"/>
              </a:tabLst>
              <a:defRPr>
                <a:solidFill>
                  <a:schemeClr val="bg1"/>
                </a:solidFill>
                <a:latin typeface="Arial" panose="020B0604020202020204" pitchFamily="34" charset="0"/>
                <a:ea typeface="Microsoft YaHei" panose="020B0503020204020204" pitchFamily="32" charset="-122"/>
              </a:defRPr>
            </a:lvl8pPr>
            <a:lvl9pPr marL="3886200" indent="-228600" defTabSz="449580" eaLnBrk="0" fontAlgn="base" hangingPunct="0">
              <a:lnSpc>
                <a:spcPct val="93000"/>
              </a:lnSpc>
              <a:spcBef>
                <a:spcPct val="0"/>
              </a:spcBef>
              <a:spcAft>
                <a:spcPct val="0"/>
              </a:spcAft>
              <a:buClr>
                <a:srgbClr val="000000"/>
              </a:buClr>
              <a:buSzPct val="100000"/>
              <a:buFont typeface="Times New Roman" panose="02020603050405020304" pitchFamily="16" charset="0"/>
              <a:tabLst>
                <a:tab pos="728345" algn="l"/>
                <a:tab pos="1176020" algn="l"/>
                <a:tab pos="1625600" algn="l"/>
                <a:tab pos="2074545" algn="l"/>
                <a:tab pos="2524125" algn="l"/>
                <a:tab pos="2973070" algn="l"/>
                <a:tab pos="3422650" algn="l"/>
                <a:tab pos="3871595" algn="l"/>
                <a:tab pos="4321175" algn="l"/>
                <a:tab pos="4770120" algn="l"/>
                <a:tab pos="5219700" algn="l"/>
                <a:tab pos="5668645" algn="l"/>
                <a:tab pos="6118225" algn="l"/>
                <a:tab pos="6567170" algn="l"/>
                <a:tab pos="7016750" algn="l"/>
                <a:tab pos="7465695" algn="l"/>
                <a:tab pos="7915275" algn="l"/>
                <a:tab pos="8364220" algn="l"/>
                <a:tab pos="8813800" algn="l"/>
                <a:tab pos="9262745" algn="l"/>
                <a:tab pos="9712325" algn="l"/>
              </a:tabLst>
              <a:defRPr>
                <a:solidFill>
                  <a:schemeClr val="bg1"/>
                </a:solidFill>
                <a:latin typeface="Arial" panose="020B0604020202020204" pitchFamily="34" charset="0"/>
                <a:ea typeface="Microsoft YaHei" panose="020B0503020204020204" pitchFamily="32" charset="-122"/>
              </a:defRPr>
            </a:lvl9pPr>
          </a:lstStyle>
          <a:p>
            <a:pPr marL="0" marR="0" lvl="0" indent="0" algn="ctr" defTabSz="449580" rtl="0" eaLnBrk="1" fontAlgn="base" latinLnBrk="0" hangingPunct="1">
              <a:lnSpc>
                <a:spcPct val="90000"/>
              </a:lnSpc>
              <a:spcBef>
                <a:spcPts val="575"/>
              </a:spcBef>
              <a:spcAft>
                <a:spcPct val="0"/>
              </a:spcAft>
              <a:buClrTx/>
              <a:buSzPct val="100000"/>
              <a:buFont typeface="Times New Roman" panose="02020603050405020304" pitchFamily="16" charset="0"/>
              <a:buNone/>
              <a:tabLst>
                <a:tab pos="728345" algn="l"/>
                <a:tab pos="1176020" algn="l"/>
                <a:tab pos="1625600" algn="l"/>
                <a:tab pos="2074545" algn="l"/>
                <a:tab pos="2524125" algn="l"/>
                <a:tab pos="2973070" algn="l"/>
                <a:tab pos="3422650" algn="l"/>
                <a:tab pos="3871595" algn="l"/>
                <a:tab pos="4321175" algn="l"/>
                <a:tab pos="4770120" algn="l"/>
                <a:tab pos="5219700" algn="l"/>
                <a:tab pos="5668645" algn="l"/>
                <a:tab pos="6118225" algn="l"/>
                <a:tab pos="6567170" algn="l"/>
                <a:tab pos="7016750" algn="l"/>
                <a:tab pos="7465695" algn="l"/>
                <a:tab pos="7915275" algn="l"/>
                <a:tab pos="8364220" algn="l"/>
                <a:tab pos="8813800" algn="l"/>
                <a:tab pos="9262745" algn="l"/>
                <a:tab pos="9712325" algn="l"/>
              </a:tabLst>
              <a:defRPr/>
            </a:pPr>
            <a:r>
              <a:rPr kumimoji="0" lang="sr-Latn-CS" sz="2000" b="1" i="0" u="none" strike="noStrike" kern="120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Prestanak ugovora o radu</a:t>
            </a:r>
          </a:p>
          <a:p>
            <a:pPr marL="0" marR="0" lvl="0" indent="0" algn="just" defTabSz="449580" rtl="0" eaLnBrk="1" fontAlgn="base" latinLnBrk="0" hangingPunct="1">
              <a:lnSpc>
                <a:spcPct val="90000"/>
              </a:lnSpc>
              <a:spcBef>
                <a:spcPts val="575"/>
              </a:spcBef>
              <a:spcAft>
                <a:spcPct val="0"/>
              </a:spcAft>
              <a:buClrTx/>
              <a:buSzPct val="100000"/>
              <a:buFont typeface="Times New Roman" panose="02020603050405020304" pitchFamily="16" charset="0"/>
              <a:buNone/>
              <a:tabLst>
                <a:tab pos="728345" algn="l"/>
                <a:tab pos="1176020" algn="l"/>
                <a:tab pos="1625600" algn="l"/>
                <a:tab pos="2074545" algn="l"/>
                <a:tab pos="2524125" algn="l"/>
                <a:tab pos="2973070" algn="l"/>
                <a:tab pos="3422650" algn="l"/>
                <a:tab pos="3871595" algn="l"/>
                <a:tab pos="4321175" algn="l"/>
                <a:tab pos="4770120" algn="l"/>
                <a:tab pos="5219700" algn="l"/>
                <a:tab pos="5668645" algn="l"/>
                <a:tab pos="6118225" algn="l"/>
                <a:tab pos="6567170" algn="l"/>
                <a:tab pos="7016750" algn="l"/>
                <a:tab pos="7465695" algn="l"/>
                <a:tab pos="7915275" algn="l"/>
                <a:tab pos="8364220" algn="l"/>
                <a:tab pos="8813800" algn="l"/>
                <a:tab pos="9262745" algn="l"/>
                <a:tab pos="9712325" algn="l"/>
              </a:tabLst>
              <a:defRPr/>
            </a:pPr>
            <a:endParaRPr lang="sr-Latn-CS" sz="2000" dirty="0">
              <a:solidFill>
                <a:srgbClr val="000000"/>
              </a:solidFill>
              <a:latin typeface="Times New Roman" panose="02020603050405020304" pitchFamily="18" charset="0"/>
              <a:cs typeface="Times New Roman" panose="02020603050405020304" pitchFamily="18" charset="0"/>
            </a:endParaRPr>
          </a:p>
          <a:p>
            <a:pPr marL="0" marR="0" lvl="0" indent="0" algn="just" defTabSz="449580" rtl="0" eaLnBrk="1" fontAlgn="base" latinLnBrk="0" hangingPunct="1">
              <a:lnSpc>
                <a:spcPct val="90000"/>
              </a:lnSpc>
              <a:spcBef>
                <a:spcPts val="575"/>
              </a:spcBef>
              <a:spcAft>
                <a:spcPct val="0"/>
              </a:spcAft>
              <a:buClrTx/>
              <a:buSzPct val="100000"/>
              <a:buFont typeface="Times New Roman" panose="02020603050405020304" pitchFamily="16" charset="0"/>
              <a:buNone/>
              <a:tabLst>
                <a:tab pos="728345" algn="l"/>
                <a:tab pos="1176020" algn="l"/>
                <a:tab pos="1625600" algn="l"/>
                <a:tab pos="2074545" algn="l"/>
                <a:tab pos="2524125" algn="l"/>
                <a:tab pos="2973070" algn="l"/>
                <a:tab pos="3422650" algn="l"/>
                <a:tab pos="3871595" algn="l"/>
                <a:tab pos="4321175" algn="l"/>
                <a:tab pos="4770120" algn="l"/>
                <a:tab pos="5219700" algn="l"/>
                <a:tab pos="5668645" algn="l"/>
                <a:tab pos="6118225" algn="l"/>
                <a:tab pos="6567170" algn="l"/>
                <a:tab pos="7016750" algn="l"/>
                <a:tab pos="7465695" algn="l"/>
                <a:tab pos="7915275" algn="l"/>
                <a:tab pos="8364220" algn="l"/>
                <a:tab pos="8813800" algn="l"/>
                <a:tab pos="9262745" algn="l"/>
                <a:tab pos="9712325" algn="l"/>
              </a:tabLst>
              <a:defRPr/>
            </a:pPr>
            <a:r>
              <a:rPr kumimoji="0" lang="sr-Latn-CS" sz="2000" b="0" i="0" u="none" strike="noStrike" kern="120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Sporazum o prestanku ugovora o radu mora biti u pisanoj formi</a:t>
            </a:r>
            <a:r>
              <a:rPr kumimoji="0" lang="sr-Latn-CS" sz="2000" b="0" i="0" u="none" strike="noStrike" kern="1200" cap="none" spc="0" normalizeH="0" noProof="0" dirty="0" smtClean="0">
                <a:ln>
                  <a:noFill/>
                </a:ln>
                <a:solidFill>
                  <a:srgbClr val="000000"/>
                </a:solidFill>
                <a:effectLst/>
                <a:uLnTx/>
                <a:uFillTx/>
                <a:latin typeface="Times New Roman" panose="02020603050405020304" pitchFamily="18" charset="0"/>
                <a:cs typeface="Times New Roman" panose="02020603050405020304" pitchFamily="18" charset="0"/>
              </a:rPr>
              <a:t> sa jasnim odredbama.</a:t>
            </a:r>
            <a:endParaRPr kumimoji="0" lang="sr-Latn-CS" sz="2000" b="0" i="0" u="none" strike="noStrike" kern="120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just" defTabSz="449580" rtl="0" eaLnBrk="1" fontAlgn="base" latinLnBrk="0" hangingPunct="1">
              <a:lnSpc>
                <a:spcPct val="90000"/>
              </a:lnSpc>
              <a:spcBef>
                <a:spcPts val="575"/>
              </a:spcBef>
              <a:spcAft>
                <a:spcPct val="0"/>
              </a:spcAft>
              <a:buClrTx/>
              <a:buSzPct val="100000"/>
              <a:buFont typeface="Times New Roman" panose="02020603050405020304" pitchFamily="16" charset="0"/>
              <a:buNone/>
              <a:tabLst>
                <a:tab pos="728345" algn="l"/>
                <a:tab pos="1176020" algn="l"/>
                <a:tab pos="1625600" algn="l"/>
                <a:tab pos="2074545" algn="l"/>
                <a:tab pos="2524125" algn="l"/>
                <a:tab pos="2973070" algn="l"/>
                <a:tab pos="3422650" algn="l"/>
                <a:tab pos="3871595" algn="l"/>
                <a:tab pos="4321175" algn="l"/>
                <a:tab pos="4770120" algn="l"/>
                <a:tab pos="5219700" algn="l"/>
                <a:tab pos="5668645" algn="l"/>
                <a:tab pos="6118225" algn="l"/>
                <a:tab pos="6567170" algn="l"/>
                <a:tab pos="7016750" algn="l"/>
                <a:tab pos="7465695" algn="l"/>
                <a:tab pos="7915275" algn="l"/>
                <a:tab pos="8364220" algn="l"/>
                <a:tab pos="8813800" algn="l"/>
                <a:tab pos="9262745" algn="l"/>
                <a:tab pos="9712325" algn="l"/>
              </a:tabLst>
              <a:defRPr/>
            </a:pPr>
            <a:endParaRPr kumimoji="0" lang="sr-Latn-CS" sz="20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just" defTabSz="449580" rtl="0" eaLnBrk="1" fontAlgn="base" latinLnBrk="0" hangingPunct="1">
              <a:lnSpc>
                <a:spcPct val="90000"/>
              </a:lnSpc>
              <a:spcBef>
                <a:spcPts val="575"/>
              </a:spcBef>
              <a:spcAft>
                <a:spcPct val="0"/>
              </a:spcAft>
              <a:buClrTx/>
              <a:buSzPct val="100000"/>
              <a:buFont typeface="Times New Roman" panose="02020603050405020304" pitchFamily="16" charset="0"/>
              <a:buNone/>
              <a:tabLst>
                <a:tab pos="728345" algn="l"/>
                <a:tab pos="1176020" algn="l"/>
                <a:tab pos="1625600" algn="l"/>
                <a:tab pos="2074545" algn="l"/>
                <a:tab pos="2524125" algn="l"/>
                <a:tab pos="2973070" algn="l"/>
                <a:tab pos="3422650" algn="l"/>
                <a:tab pos="3871595" algn="l"/>
                <a:tab pos="4321175" algn="l"/>
                <a:tab pos="4770120" algn="l"/>
                <a:tab pos="5219700" algn="l"/>
                <a:tab pos="5668645" algn="l"/>
                <a:tab pos="6118225" algn="l"/>
                <a:tab pos="6567170" algn="l"/>
                <a:tab pos="7016750" algn="l"/>
                <a:tab pos="7465695" algn="l"/>
                <a:tab pos="7915275" algn="l"/>
                <a:tab pos="8364220" algn="l"/>
                <a:tab pos="8813800" algn="l"/>
                <a:tab pos="9262745" algn="l"/>
                <a:tab pos="9712325" algn="l"/>
              </a:tabLst>
              <a:defRPr/>
            </a:pPr>
            <a:r>
              <a:rPr kumimoji="0" lang="sr-Latn-CS" sz="2000" b="0" i="1" u="none" strike="noStrike" kern="120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Primjer: Podnositelj prijave za inspekcijski nadzor navodi da ga je poslodavac odjavio sa obaveznih osiguranja bez donošenja bilo kakvog pisanog akta. Poslodavac inspektoru predočava odjavu radnika sa obaveznih osiguranja i sporazum o prestanku ugovora o radu koji je potpisan samo od strane poslodavca uz obrazloženje da su se poslodavac i radnik usmeno dogovorili da radni odnos prestane na navedeni način, ali da radnik nikada nije došao da potpiše sporazumni prestanak ugovora o radu.</a:t>
            </a:r>
          </a:p>
          <a:p>
            <a:pPr marL="728980" marR="0" lvl="0" indent="-728980" algn="l" defTabSz="449580" rtl="0" eaLnBrk="1" fontAlgn="base" latinLnBrk="0" hangingPunct="1">
              <a:lnSpc>
                <a:spcPct val="90000"/>
              </a:lnSpc>
              <a:spcBef>
                <a:spcPts val="400"/>
              </a:spcBef>
              <a:spcAft>
                <a:spcPct val="0"/>
              </a:spcAft>
              <a:buClrTx/>
              <a:buSzPct val="100000"/>
              <a:buFontTx/>
              <a:buNone/>
              <a:tabLst>
                <a:tab pos="728345" algn="l"/>
                <a:tab pos="1176020" algn="l"/>
                <a:tab pos="1625600" algn="l"/>
                <a:tab pos="2074545" algn="l"/>
                <a:tab pos="2524125" algn="l"/>
                <a:tab pos="2973070" algn="l"/>
                <a:tab pos="3422650" algn="l"/>
                <a:tab pos="3871595" algn="l"/>
                <a:tab pos="4321175" algn="l"/>
                <a:tab pos="4770120" algn="l"/>
                <a:tab pos="5219700" algn="l"/>
                <a:tab pos="5668645" algn="l"/>
                <a:tab pos="6118225" algn="l"/>
                <a:tab pos="6567170" algn="l"/>
                <a:tab pos="7016750" algn="l"/>
                <a:tab pos="7465695" algn="l"/>
                <a:tab pos="7915275" algn="l"/>
                <a:tab pos="8364220" algn="l"/>
                <a:tab pos="8813800" algn="l"/>
                <a:tab pos="9262745" algn="l"/>
                <a:tab pos="9712325" algn="l"/>
              </a:tabLst>
              <a:defRPr/>
            </a:pPr>
            <a:endParaRPr kumimoji="0" lang="sr-Latn-CS" sz="2000" b="0" i="0" u="none" strike="noStrike" kern="120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88094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411163" y="1230692"/>
            <a:ext cx="8229600" cy="5219848"/>
          </a:xfrm>
          <a:prstGeom prst="rect">
            <a:avLst/>
          </a:prstGeom>
          <a:noFill/>
          <a:ln w="9525">
            <a:noFill/>
          </a:ln>
        </p:spPr>
        <p:txBody>
          <a:bodyPr lIns="90000" tIns="45000" rIns="90000" bIns="45000"/>
          <a:lstStyle/>
          <a:p>
            <a:pPr algn="just"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r>
              <a:rPr lang="sr-Latn-CS" altLang="x-none" sz="2000" dirty="0">
                <a:solidFill>
                  <a:srgbClr val="000000"/>
                </a:solidFill>
                <a:latin typeface="Times New Roman" panose="02020603050405020304" pitchFamily="18" charset="0"/>
                <a:cs typeface="Times New Roman" panose="02020603050405020304" pitchFamily="18" charset="0"/>
              </a:rPr>
              <a:t>Poslodavac može otkazati ugovor o radu, uz propisani otkazni rok, ako je takav otkaz opravdan iz ekonomskih, tehničkih ili organizacijskih razloga.</a:t>
            </a:r>
          </a:p>
          <a:p>
            <a:pPr algn="just"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endParaRPr lang="sr-Latn-CS" altLang="x-none" sz="2000" dirty="0">
              <a:solidFill>
                <a:srgbClr val="000000"/>
              </a:solidFill>
              <a:latin typeface="Times New Roman" panose="02020603050405020304" pitchFamily="18" charset="0"/>
              <a:cs typeface="Times New Roman" panose="02020603050405020304" pitchFamily="18" charset="0"/>
            </a:endParaRPr>
          </a:p>
          <a:p>
            <a:pPr algn="just"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r>
              <a:rPr lang="sr-Latn-CS" altLang="x-none" sz="2000" i="1" dirty="0">
                <a:solidFill>
                  <a:srgbClr val="000000"/>
                </a:solidFill>
                <a:latin typeface="Times New Roman" panose="02020603050405020304" pitchFamily="18" charset="0"/>
                <a:cs typeface="Times New Roman" panose="02020603050405020304" pitchFamily="18" charset="0"/>
              </a:rPr>
              <a:t>Primjer: Radi lakše procedure otkazivanja ugovora o radu poslodavac </a:t>
            </a:r>
            <a:r>
              <a:rPr lang="sr-Latn-CS" altLang="x-none" sz="2000" i="1" dirty="0" smtClean="0">
                <a:solidFill>
                  <a:srgbClr val="000000"/>
                </a:solidFill>
                <a:latin typeface="Times New Roman" panose="02020603050405020304" pitchFamily="18" charset="0"/>
                <a:cs typeface="Times New Roman" panose="02020603050405020304" pitchFamily="18" charset="0"/>
              </a:rPr>
              <a:t>donosi </a:t>
            </a:r>
            <a:r>
              <a:rPr lang="sr-Latn-CS" altLang="x-none" sz="2000" i="1" dirty="0">
                <a:solidFill>
                  <a:srgbClr val="000000"/>
                </a:solidFill>
                <a:latin typeface="Times New Roman" panose="02020603050405020304" pitchFamily="18" charset="0"/>
                <a:cs typeface="Times New Roman" panose="02020603050405020304" pitchFamily="18" charset="0"/>
              </a:rPr>
              <a:t>odluku o prestanku ugovora o radu radniku iz ekonomskih razloga. Nakon mjesec dana od otkazivanja ugovora o radu poslodavac zapošljava radnika sa istim kvalifikacijama i stepenom stručne spreme ili na istom radnom </a:t>
            </a:r>
            <a:r>
              <a:rPr lang="sr-Latn-CS" altLang="x-none" sz="2000" i="1" dirty="0" smtClean="0">
                <a:solidFill>
                  <a:srgbClr val="000000"/>
                </a:solidFill>
                <a:latin typeface="Times New Roman" panose="02020603050405020304" pitchFamily="18" charset="0"/>
                <a:cs typeface="Times New Roman" panose="02020603050405020304" pitchFamily="18" charset="0"/>
              </a:rPr>
              <a:t>mjestu </a:t>
            </a:r>
            <a:r>
              <a:rPr lang="sr-Latn-CS" altLang="x-none" sz="2000" i="1" dirty="0">
                <a:solidFill>
                  <a:srgbClr val="000000"/>
                </a:solidFill>
                <a:latin typeface="Times New Roman" panose="02020603050405020304" pitchFamily="18" charset="0"/>
                <a:cs typeface="Times New Roman" panose="02020603050405020304" pitchFamily="18" charset="0"/>
              </a:rPr>
              <a:t>– prekršajna </a:t>
            </a:r>
            <a:r>
              <a:rPr lang="sr-Latn-CS" altLang="x-none" sz="2000" i="1" dirty="0" smtClean="0">
                <a:solidFill>
                  <a:srgbClr val="000000"/>
                </a:solidFill>
                <a:latin typeface="Times New Roman" panose="02020603050405020304" pitchFamily="18" charset="0"/>
                <a:cs typeface="Times New Roman" panose="02020603050405020304" pitchFamily="18" charset="0"/>
              </a:rPr>
              <a:t>odredba.</a:t>
            </a:r>
          </a:p>
          <a:p>
            <a:pPr algn="just"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r>
              <a:rPr lang="sr-Latn-CS" altLang="x-none" sz="2000" i="1" dirty="0" smtClean="0">
                <a:solidFill>
                  <a:srgbClr val="000000"/>
                </a:solidFill>
                <a:latin typeface="Times New Roman" panose="02020603050405020304" pitchFamily="18" charset="0"/>
                <a:cs typeface="Times New Roman" panose="02020603050405020304" pitchFamily="18" charset="0"/>
              </a:rPr>
              <a:t>Ili</a:t>
            </a:r>
          </a:p>
          <a:p>
            <a:pPr algn="just"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r>
              <a:rPr lang="sr-Latn-CS" altLang="x-none" sz="2000" i="1" dirty="0">
                <a:solidFill>
                  <a:srgbClr val="000000"/>
                </a:solidFill>
                <a:latin typeface="Times New Roman" panose="02020603050405020304" pitchFamily="18" charset="0"/>
                <a:cs typeface="Times New Roman" panose="02020603050405020304" pitchFamily="18" charset="0"/>
              </a:rPr>
              <a:t>poslodavac donosi odluku o prestanku ugovora o radu radniku iz ekonomskih </a:t>
            </a:r>
            <a:r>
              <a:rPr lang="sr-Latn-CS" altLang="x-none" sz="2000" i="1" dirty="0" smtClean="0">
                <a:solidFill>
                  <a:srgbClr val="000000"/>
                </a:solidFill>
                <a:latin typeface="Times New Roman" panose="02020603050405020304" pitchFamily="18" charset="0"/>
                <a:cs typeface="Times New Roman" panose="02020603050405020304" pitchFamily="18" charset="0"/>
              </a:rPr>
              <a:t>razloga pri čemu uskrati radniku pravo na otpremninu – prekršajna odredba.</a:t>
            </a:r>
            <a:endParaRPr lang="sr-Latn-CS" altLang="x-none" sz="2000" i="1" dirty="0">
              <a:solidFill>
                <a:srgbClr val="000000"/>
              </a:solidFill>
              <a:latin typeface="Times New Roman" panose="02020603050405020304" pitchFamily="18" charset="0"/>
              <a:cs typeface="Times New Roman" panose="02020603050405020304" pitchFamily="18" charset="0"/>
            </a:endParaRPr>
          </a:p>
          <a:p>
            <a:pPr algn="just"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endParaRPr lang="sr-Latn-CS" altLang="x-none" sz="2000" i="1" dirty="0">
              <a:solidFill>
                <a:srgbClr val="000000"/>
              </a:solidFill>
              <a:latin typeface="Times New Roman" panose="02020603050405020304" pitchFamily="18" charset="0"/>
              <a:cs typeface="Times New Roman" panose="02020603050405020304" pitchFamily="18" charset="0"/>
            </a:endParaRPr>
          </a:p>
          <a:p>
            <a:pPr algn="just"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r>
              <a:rPr lang="sr-Latn-CS" altLang="x-none" sz="2000" i="1" dirty="0">
                <a:solidFill>
                  <a:srgbClr val="000000"/>
                </a:solidFill>
                <a:latin typeface="Times New Roman" panose="02020603050405020304" pitchFamily="18" charset="0"/>
                <a:cs typeface="Times New Roman" panose="02020603050405020304" pitchFamily="18" charset="0"/>
              </a:rPr>
              <a:t>Primjer: U cilju ostvarivanja prava radnika na naknadu za nezaposlenost kod nadležne službe za zapošljavanje poslodavac na insistiranje radnika donosi odluku o prestanku ugovora o radu iz ekonomskih razloga, pri tome potpuno zanemarivši odredbu člana 96. stav (3) Zakona o radu (zapošljavanje na istom radnom mjestu u periodu od jedne godine od otkazivanja ugovora o radu).</a:t>
            </a:r>
            <a:endParaRPr lang="sr-Latn-CS" altLang="x-none" sz="20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11014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411163" y="1233488"/>
            <a:ext cx="8229600" cy="4525962"/>
          </a:xfrm>
          <a:prstGeom prst="rect">
            <a:avLst/>
          </a:prstGeom>
          <a:noFill/>
          <a:ln w="9525">
            <a:noFill/>
          </a:ln>
        </p:spPr>
        <p:txBody>
          <a:bodyPr lIns="90000" tIns="45000" rIns="90000" bIns="45000"/>
          <a:lstStyle/>
          <a:p>
            <a:pPr algn="just"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r>
              <a:rPr lang="sr-Latn-CS" altLang="x-none" sz="2000" dirty="0">
                <a:solidFill>
                  <a:srgbClr val="000000"/>
                </a:solidFill>
                <a:latin typeface="Times New Roman" panose="02020603050405020304" pitchFamily="18" charset="0"/>
                <a:cs typeface="Times New Roman" panose="02020603050405020304" pitchFamily="18" charset="0"/>
              </a:rPr>
              <a:t>Poslodavac može otkazati ugovor o radu radniku, bez obaveze poštivanja otkaznog roka, u slučaju da je radnik odgovoran za teži prijestup ili za težu povredu radnih obaveza iz ugovora o radu, a koji su takve prirode da ne bi bilo osnovano očekivati od poslodavca da nastavi radni odnos. Ako poslodavac otkazuje ugovor o radu zbog ponašanja ili rada radnika, obavezan je omogućiti radniku da se izjasni o elementima odgovornosti koja mu se stavlja na teret.</a:t>
            </a:r>
          </a:p>
          <a:p>
            <a:pPr algn="just"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endParaRPr lang="sr-Latn-CS" altLang="x-none" sz="2000" dirty="0">
              <a:solidFill>
                <a:srgbClr val="000000"/>
              </a:solidFill>
              <a:latin typeface="Times New Roman" panose="02020603050405020304" pitchFamily="18" charset="0"/>
              <a:cs typeface="Times New Roman" panose="02020603050405020304" pitchFamily="18" charset="0"/>
            </a:endParaRPr>
          </a:p>
          <a:p>
            <a:pPr algn="just"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r>
              <a:rPr lang="sr-Latn-CS" altLang="x-none" sz="2000" i="1" dirty="0">
                <a:solidFill>
                  <a:srgbClr val="000000"/>
                </a:solidFill>
                <a:latin typeface="Times New Roman" panose="02020603050405020304" pitchFamily="18" charset="0"/>
                <a:cs typeface="Times New Roman" panose="02020603050405020304" pitchFamily="18" charset="0"/>
              </a:rPr>
              <a:t>Primjer: Poslodavac donosi rješenje o otkazu ugovora o radu zbog utvrđene teže povrede radnih obaveza i odjavljuje radnika sa obaveznih osiguranja.  Na zahtjev inspektora da se na uvid predoči pisani dokaz o omogućavanju radniku da se izjasni o elementima odgovornosti koja mu se stavlja na teret poslodavac izjavljuje da mu je isto omogućio telefonskim putem ili putem vibera.</a:t>
            </a:r>
          </a:p>
          <a:p>
            <a:pPr algn="just"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endParaRPr lang="sr-Latn-CS" altLang="x-none" sz="2000" dirty="0">
              <a:solidFill>
                <a:srgbClr val="000000"/>
              </a:solidFill>
              <a:latin typeface="Calibri" panose="020F0502020204030204" pitchFamily="32" charset="0"/>
            </a:endParaRPr>
          </a:p>
        </p:txBody>
      </p:sp>
    </p:spTree>
    <p:extLst>
      <p:ext uri="{BB962C8B-B14F-4D97-AF65-F5344CB8AC3E}">
        <p14:creationId xmlns:p14="http://schemas.microsoft.com/office/powerpoint/2010/main" val="118690898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411163" y="1233488"/>
            <a:ext cx="8229600" cy="4525962"/>
          </a:xfrm>
          <a:prstGeom prst="rect">
            <a:avLst/>
          </a:prstGeom>
          <a:noFill/>
          <a:ln w="9525">
            <a:noFill/>
          </a:ln>
        </p:spPr>
        <p:txBody>
          <a:bodyPr lIns="90000" tIns="45000" rIns="90000" bIns="45000"/>
          <a:lstStyle/>
          <a:p>
            <a:pPr algn="just"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r>
              <a:rPr lang="sr-Latn-CS" altLang="x-none" sz="2000" dirty="0">
                <a:solidFill>
                  <a:srgbClr val="000000"/>
                </a:solidFill>
                <a:latin typeface="Times New Roman" panose="02020603050405020304" pitchFamily="18" charset="0"/>
                <a:cs typeface="Times New Roman" panose="02020603050405020304" pitchFamily="18" charset="0"/>
              </a:rPr>
              <a:t>Otkaz se daje u pisanoj formi. Poslodavac je obavezan u pisanoj formi, obrazložiti otkaz, a otkaz se dostavlja radniku.</a:t>
            </a:r>
          </a:p>
          <a:p>
            <a:pPr algn="just"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endParaRPr lang="sr-Latn-CS" altLang="x-none" sz="2000" dirty="0">
              <a:solidFill>
                <a:srgbClr val="000000"/>
              </a:solidFill>
              <a:latin typeface="Times New Roman" panose="02020603050405020304" pitchFamily="18" charset="0"/>
              <a:cs typeface="Times New Roman" panose="02020603050405020304" pitchFamily="18" charset="0"/>
            </a:endParaRPr>
          </a:p>
          <a:p>
            <a:pPr algn="just"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r>
              <a:rPr lang="sr-Latn-CS" altLang="x-none" sz="2000" i="1" dirty="0">
                <a:solidFill>
                  <a:srgbClr val="000000"/>
                </a:solidFill>
                <a:latin typeface="Times New Roman" panose="02020603050405020304" pitchFamily="18" charset="0"/>
                <a:cs typeface="Times New Roman" panose="02020603050405020304" pitchFamily="18" charset="0"/>
              </a:rPr>
              <a:t>Primjer: Poslodavac donosi rješenje o otkazu ugovora o radu zbog utvrđene teže povrede radnih obaveza i odjavljuje radnika sa obaveznih osiguranja. Inspekcijskim nadzorom utvrđeno da je poslodavac navedeno rješenje i obrazac odjave sa obaveznih osiguranja dostavio radniku sedam dana nakon donošenja rješenja i nakon izvršene odjave sa obaveznih osiguranja.</a:t>
            </a:r>
          </a:p>
        </p:txBody>
      </p:sp>
    </p:spTree>
    <p:extLst>
      <p:ext uri="{BB962C8B-B14F-4D97-AF65-F5344CB8AC3E}">
        <p14:creationId xmlns:p14="http://schemas.microsoft.com/office/powerpoint/2010/main" val="110648326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411163" y="1284332"/>
            <a:ext cx="8229600" cy="5129347"/>
          </a:xfrm>
          <a:prstGeom prst="rect">
            <a:avLst/>
          </a:prstGeom>
          <a:noFill/>
          <a:ln w="9525">
            <a:noFill/>
          </a:ln>
        </p:spPr>
        <p:txBody>
          <a:bodyPr lIns="90000" tIns="45000" rIns="90000" bIns="45000"/>
          <a:lstStyle/>
          <a:p>
            <a:pPr algn="just"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r>
              <a:rPr lang="sr-Latn-CS" altLang="x-none" sz="2000" dirty="0">
                <a:solidFill>
                  <a:srgbClr val="000000"/>
                </a:solidFill>
                <a:latin typeface="Times New Roman" panose="02020603050405020304" pitchFamily="18" charset="0"/>
                <a:cs typeface="Times New Roman" panose="02020603050405020304" pitchFamily="18" charset="0"/>
              </a:rPr>
              <a:t>Odredbe ovog zakona koje se odnose na otkaz, primjenjuju se i u slučaju kada poslodavac otkaže ugovor o radu i istovremeno ponudi radniku zaključivanje ugovora o radu pod izmijenjenim uvjetima. Ako radnik prihvati ponudu poslodavca zadržava pravo da pred nadležnim sudom osporava dopuštenost takve izmjene ugovora o radu. O ponudi za zaključivanje ugovora o radu pod izmijenjenim uvjetima radnik se mora izjasniti u roku koji odredi poslodavac, a koji ne može biti kraći od osam dana.</a:t>
            </a:r>
          </a:p>
          <a:p>
            <a:pPr algn="just"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r>
              <a:rPr lang="sr-Latn-CS" altLang="x-none" sz="2000" i="1" dirty="0">
                <a:solidFill>
                  <a:srgbClr val="000000"/>
                </a:solidFill>
                <a:latin typeface="Times New Roman" panose="02020603050405020304" pitchFamily="18" charset="0"/>
                <a:cs typeface="Times New Roman" panose="02020603050405020304" pitchFamily="18" charset="0"/>
              </a:rPr>
              <a:t>Primjer: Poslodavac odlučuje da radnika rasporedi na drugo radno mjesto, te donosi „anex ugovora o radu“.</a:t>
            </a:r>
          </a:p>
          <a:p>
            <a:pPr algn="just"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endParaRPr lang="sr-Latn-CS" altLang="x-none" sz="2000" i="1" dirty="0">
              <a:solidFill>
                <a:srgbClr val="000000"/>
              </a:solidFill>
              <a:latin typeface="Times New Roman" panose="02020603050405020304" pitchFamily="18" charset="0"/>
              <a:cs typeface="Times New Roman" panose="02020603050405020304" pitchFamily="18" charset="0"/>
            </a:endParaRPr>
          </a:p>
          <a:p>
            <a:pPr algn="just"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r>
              <a:rPr lang="sr-Latn-CS" altLang="x-none" sz="2000" i="1" dirty="0">
                <a:solidFill>
                  <a:srgbClr val="000000"/>
                </a:solidFill>
                <a:latin typeface="Times New Roman" panose="02020603050405020304" pitchFamily="18" charset="0"/>
                <a:cs typeface="Times New Roman" panose="02020603050405020304" pitchFamily="18" charset="0"/>
              </a:rPr>
              <a:t>Primjer: Poslodavac odlučuje da radnika rasporedi na drugo radno mjesto i isto učini zaključivanjem novog ugovora o radu.</a:t>
            </a:r>
          </a:p>
          <a:p>
            <a:pPr algn="just"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endParaRPr lang="sr-Latn-CS" altLang="x-none" sz="2000" i="1" dirty="0">
              <a:solidFill>
                <a:srgbClr val="000000"/>
              </a:solidFill>
              <a:latin typeface="Times New Roman" panose="02020603050405020304" pitchFamily="18" charset="0"/>
              <a:cs typeface="Times New Roman" panose="02020603050405020304" pitchFamily="18" charset="0"/>
            </a:endParaRPr>
          </a:p>
          <a:p>
            <a:pPr algn="just" defTabSz="449580" hangingPunct="1">
              <a:lnSpc>
                <a:spcPct val="90000"/>
              </a:lnSpc>
              <a:spcBef>
                <a:spcPts val="575"/>
              </a:spcBef>
              <a:buClrTx/>
              <a:tabLst>
                <a:tab pos="728980" algn="l"/>
                <a:tab pos="1176655" algn="l"/>
                <a:tab pos="1625600" algn="l"/>
                <a:tab pos="2075180" algn="l"/>
                <a:tab pos="2524125" algn="l"/>
                <a:tab pos="2973705" algn="l"/>
                <a:tab pos="3422650" algn="l"/>
                <a:tab pos="3872230" algn="l"/>
                <a:tab pos="4321175" algn="l"/>
                <a:tab pos="4770755" algn="l"/>
                <a:tab pos="5219700" algn="l"/>
                <a:tab pos="5669280" algn="l"/>
                <a:tab pos="6118225" algn="l"/>
                <a:tab pos="6567805" algn="l"/>
                <a:tab pos="7016750" algn="l"/>
                <a:tab pos="7466330" algn="l"/>
                <a:tab pos="7915275" algn="l"/>
                <a:tab pos="8364855" algn="l"/>
                <a:tab pos="8813800" algn="l"/>
                <a:tab pos="9263380" algn="l"/>
                <a:tab pos="9712325" algn="l"/>
              </a:tabLst>
            </a:pPr>
            <a:r>
              <a:rPr lang="sr-Latn-CS" altLang="x-none" sz="2000" i="1" dirty="0">
                <a:solidFill>
                  <a:srgbClr val="000000"/>
                </a:solidFill>
                <a:latin typeface="Times New Roman" panose="02020603050405020304" pitchFamily="18" charset="0"/>
                <a:cs typeface="Times New Roman" panose="02020603050405020304" pitchFamily="18" charset="0"/>
              </a:rPr>
              <a:t>Primjer: Poslodavac donosi otkaz ugovora o radu uz istovremenu ponudu za zaključivanje ugovora o radu pod izmijenjenim uvjetima sa rokom za izjašnjenje od 3 dana.</a:t>
            </a:r>
          </a:p>
        </p:txBody>
      </p:sp>
    </p:spTree>
    <p:extLst>
      <p:ext uri="{BB962C8B-B14F-4D97-AF65-F5344CB8AC3E}">
        <p14:creationId xmlns:p14="http://schemas.microsoft.com/office/powerpoint/2010/main" val="41019770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lvl="0" defTabSz="449580" fontAlgn="base" hangingPunct="0">
              <a:lnSpc>
                <a:spcPct val="101000"/>
              </a:lnSpc>
              <a:spcAft>
                <a:spcPct val="0"/>
              </a:spcAft>
              <a:tabLst>
                <a:tab pos="0" algn="l"/>
                <a:tab pos="447675" algn="l"/>
                <a:tab pos="896620" algn="l"/>
                <a:tab pos="1346200" algn="l"/>
                <a:tab pos="1795145" algn="l"/>
                <a:tab pos="2244725" algn="l"/>
                <a:tab pos="2693670" algn="l"/>
                <a:tab pos="3143250" algn="l"/>
                <a:tab pos="3592195" algn="l"/>
                <a:tab pos="4041775" algn="l"/>
                <a:tab pos="4490720" algn="l"/>
                <a:tab pos="4940300" algn="l"/>
                <a:tab pos="5389245" algn="l"/>
                <a:tab pos="5838825" algn="l"/>
                <a:tab pos="6287770" algn="l"/>
                <a:tab pos="6737350" algn="l"/>
                <a:tab pos="7186295" algn="l"/>
                <a:tab pos="7635875" algn="l"/>
                <a:tab pos="8084820" algn="l"/>
                <a:tab pos="8534400" algn="l"/>
                <a:tab pos="8983345" algn="l"/>
              </a:tabLst>
              <a:defRPr/>
            </a:pPr>
            <a:r>
              <a:rPr lang="bs-Latn-BA" b="1" dirty="0">
                <a:solidFill>
                  <a:srgbClr val="000000"/>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
            </a:r>
            <a:br>
              <a:rPr lang="bs-Latn-BA" b="1" dirty="0">
                <a:solidFill>
                  <a:srgbClr val="000000"/>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br>
            <a:endParaRPr lang="en-US" dirty="0"/>
          </a:p>
        </p:txBody>
      </p:sp>
      <p:sp>
        <p:nvSpPr>
          <p:cNvPr id="3" name="Subtitle 2"/>
          <p:cNvSpPr>
            <a:spLocks noGrp="1"/>
          </p:cNvSpPr>
          <p:nvPr>
            <p:ph type="subTitle" idx="1"/>
          </p:nvPr>
        </p:nvSpPr>
        <p:spPr>
          <a:xfrm>
            <a:off x="580035" y="2189408"/>
            <a:ext cx="8306387" cy="4005330"/>
          </a:xfrm>
        </p:spPr>
        <p:txBody>
          <a:bodyPr>
            <a:normAutofit fontScale="62500" lnSpcReduction="20000"/>
          </a:bodyPr>
          <a:lstStyle/>
          <a:p>
            <a:pPr marL="342900" indent="-342900" algn="just" defTabSz="449580">
              <a:lnSpc>
                <a:spcPct val="101000"/>
              </a:lnSpc>
              <a:spcAft>
                <a:spcPts val="1425"/>
              </a:spcAft>
              <a:buFont typeface="Times New Roman" pitchFamily="18" charset="0"/>
              <a:buChar char="-"/>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dirty="0">
                <a:solidFill>
                  <a:srgbClr val="000000"/>
                </a:solidFill>
                <a:latin typeface="Times New Roman" panose="02020603050405020304" pitchFamily="18" charset="0"/>
                <a:cs typeface="Times New Roman" panose="02020603050405020304" pitchFamily="18" charset="0"/>
              </a:rPr>
              <a:t>Prilikom vršenja inspekcijskog nadzora inspektor rada je ovlašten za poduzimanje preventivnih, korektivnih i represivnih mjera.</a:t>
            </a:r>
          </a:p>
          <a:p>
            <a:pPr marL="342900" indent="-342900" algn="just" defTabSz="449580">
              <a:lnSpc>
                <a:spcPct val="101000"/>
              </a:lnSpc>
              <a:spcAft>
                <a:spcPts val="1425"/>
              </a:spcAft>
              <a:buFont typeface="Times New Roman" pitchFamily="18" charset="0"/>
              <a:buChar char="-"/>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dirty="0">
                <a:solidFill>
                  <a:srgbClr val="000000"/>
                </a:solidFill>
                <a:latin typeface="Times New Roman" panose="02020603050405020304" pitchFamily="18" charset="0"/>
                <a:cs typeface="Times New Roman" panose="02020603050405020304" pitchFamily="18" charset="0"/>
              </a:rPr>
              <a:t>Preventivne mjere podrazumijevaju preduzimanje mjera i radnji radi sprečavanja povrede propisa.</a:t>
            </a:r>
          </a:p>
          <a:p>
            <a:pPr marL="342900" indent="-342900" algn="just" defTabSz="449580">
              <a:lnSpc>
                <a:spcPct val="101000"/>
              </a:lnSpc>
              <a:spcAft>
                <a:spcPts val="1425"/>
              </a:spcAft>
              <a:buFont typeface="Times New Roman" pitchFamily="18" charset="0"/>
              <a:buChar char="-"/>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dirty="0">
                <a:solidFill>
                  <a:srgbClr val="000000"/>
                </a:solidFill>
                <a:latin typeface="Times New Roman" panose="02020603050405020304" pitchFamily="18" charset="0"/>
                <a:cs typeface="Times New Roman" panose="02020603050405020304" pitchFamily="18" charset="0"/>
              </a:rPr>
              <a:t>Korektivne – donošenje rješenja o otklanjanju nedostataka, zabrani poduzimanja radnji, koje su u suprotnosti sa zakonima i drugim propisima i drugih upravnih mjera i radnji za koje je inspektor ovlašten posebnim zakonom ili drugim propisom.</a:t>
            </a:r>
          </a:p>
          <a:p>
            <a:pPr marL="342900" indent="-342900" algn="just" defTabSz="449580">
              <a:lnSpc>
                <a:spcPct val="101000"/>
              </a:lnSpc>
              <a:spcAft>
                <a:spcPts val="1425"/>
              </a:spcAft>
              <a:buFont typeface="Times New Roman" pitchFamily="18" charset="0"/>
              <a:buChar char="-"/>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dirty="0">
                <a:solidFill>
                  <a:srgbClr val="000000"/>
                </a:solidFill>
                <a:latin typeface="Times New Roman" panose="02020603050405020304" pitchFamily="18" charset="0"/>
                <a:cs typeface="Times New Roman" panose="02020603050405020304" pitchFamily="18" charset="0"/>
              </a:rPr>
              <a:t>Represivne – podnošenje zahtjeva odnosno prijava nadležnom organu za pokretanje odgovarajućeg postupka, ako povreda predstavlja prekršaj ili krivično djelo i izricanje novčane kazne putem izdavanja prekršajnog naloga.</a:t>
            </a:r>
          </a:p>
          <a:p>
            <a:pPr marL="342900" indent="-342900" algn="just" defTabSz="449580">
              <a:lnSpc>
                <a:spcPct val="101000"/>
              </a:lnSpc>
              <a:spcAft>
                <a:spcPts val="1425"/>
              </a:spcAft>
              <a:buFont typeface="Times New Roman" pitchFamily="18" charset="0"/>
              <a:buChar char="-"/>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dirty="0">
                <a:solidFill>
                  <a:srgbClr val="000000"/>
                </a:solidFill>
                <a:latin typeface="Times New Roman" panose="02020603050405020304" pitchFamily="18" charset="0"/>
                <a:cs typeface="Times New Roman" panose="02020603050405020304" pitchFamily="18" charset="0"/>
              </a:rPr>
              <a:t>U postupku inspekcijskog nadzora inspektor se pridržava načela pravičnosti, tako da mjera naložena od strane inspektora bude srazmjerna težini učinjene povrede. Također, inspektor pruža stručnu pomoć subjektu nadzora u primjeni propisa iz oblasti vršenja inspekcijskog nadzora, kao i drugim mjerama preventivnog djelovanja.</a:t>
            </a:r>
          </a:p>
          <a:p>
            <a:endParaRPr lang="en-US" dirty="0"/>
          </a:p>
        </p:txBody>
      </p:sp>
      <p:sp>
        <p:nvSpPr>
          <p:cNvPr id="4" name="Title 1"/>
          <p:cNvSpPr txBox="1">
            <a:spLocks/>
          </p:cNvSpPr>
          <p:nvPr/>
        </p:nvSpPr>
        <p:spPr>
          <a:xfrm>
            <a:off x="773219" y="1210612"/>
            <a:ext cx="7816990" cy="566671"/>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defTabSz="449580" fontAlgn="base" hangingPunct="0">
              <a:lnSpc>
                <a:spcPct val="101000"/>
              </a:lnSpc>
              <a:spcAft>
                <a:spcPct val="0"/>
              </a:spcAft>
              <a:tabLst>
                <a:tab pos="0" algn="l"/>
                <a:tab pos="447675" algn="l"/>
                <a:tab pos="896620" algn="l"/>
                <a:tab pos="1346200" algn="l"/>
                <a:tab pos="1795145" algn="l"/>
                <a:tab pos="2244725" algn="l"/>
                <a:tab pos="2693670" algn="l"/>
                <a:tab pos="3143250" algn="l"/>
                <a:tab pos="3592195" algn="l"/>
                <a:tab pos="4041775" algn="l"/>
                <a:tab pos="4490720" algn="l"/>
                <a:tab pos="4940300" algn="l"/>
                <a:tab pos="5389245" algn="l"/>
                <a:tab pos="5838825" algn="l"/>
                <a:tab pos="6287770" algn="l"/>
                <a:tab pos="6737350" algn="l"/>
                <a:tab pos="7186295" algn="l"/>
                <a:tab pos="7635875" algn="l"/>
                <a:tab pos="8084820" algn="l"/>
                <a:tab pos="8534400" algn="l"/>
                <a:tab pos="8983345" algn="l"/>
              </a:tabLst>
              <a:defRPr/>
            </a:pPr>
            <a:r>
              <a:rPr lang="bs-Latn-BA" sz="2200" b="1" dirty="0" smtClean="0">
                <a:solidFill>
                  <a:srgbClr val="000000"/>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NADLEŽNOSTI KANTONALNOG  INSPEKTORA RADA</a:t>
            </a:r>
            <a:endParaRPr lang="en-US" dirty="0"/>
          </a:p>
        </p:txBody>
      </p:sp>
    </p:spTree>
    <p:extLst>
      <p:ext uri="{BB962C8B-B14F-4D97-AF65-F5344CB8AC3E}">
        <p14:creationId xmlns:p14="http://schemas.microsoft.com/office/powerpoint/2010/main" val="24301000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p:nvPr/>
        </p:nvSpPr>
        <p:spPr>
          <a:xfrm>
            <a:off x="457199" y="1298683"/>
            <a:ext cx="8220075" cy="5424089"/>
          </a:xfrm>
          <a:prstGeom prst="rect">
            <a:avLst/>
          </a:prstGeom>
          <a:noFill/>
          <a:ln w="9525">
            <a:noFill/>
          </a:ln>
        </p:spPr>
        <p:txBody>
          <a:bodyPr lIns="90000" tIns="45000" rIns="90000" bIns="45000"/>
          <a:lstStyle/>
          <a:p>
            <a:pPr algn="ctr"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sz="1700" b="1" dirty="0" smtClean="0">
                <a:solidFill>
                  <a:srgbClr val="000000"/>
                </a:solidFill>
                <a:latin typeface="Times New Roman" panose="02020603050405020304" pitchFamily="18" charset="0"/>
                <a:cs typeface="Times New Roman" panose="02020603050405020304" pitchFamily="18" charset="0"/>
              </a:rPr>
              <a:t>Pravilnik o radu</a:t>
            </a:r>
          </a:p>
          <a:p>
            <a:pPr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sz="1700" dirty="0" smtClean="0">
                <a:solidFill>
                  <a:srgbClr val="000000"/>
                </a:solidFill>
                <a:latin typeface="Times New Roman" panose="02020603050405020304" pitchFamily="18" charset="0"/>
                <a:cs typeface="Times New Roman" panose="02020603050405020304" pitchFamily="18" charset="0"/>
              </a:rPr>
              <a:t>Poslodavac </a:t>
            </a:r>
            <a:r>
              <a:rPr lang="bs-Latn-BA" altLang="x-none" sz="1700" dirty="0">
                <a:solidFill>
                  <a:srgbClr val="000000"/>
                </a:solidFill>
                <a:latin typeface="Times New Roman" panose="02020603050405020304" pitchFamily="18" charset="0"/>
                <a:cs typeface="Times New Roman" panose="02020603050405020304" pitchFamily="18" charset="0"/>
              </a:rPr>
              <a:t>koji zapošljava više od 30 radnika donosi i objavljuje pravilnik o radu, kojim se uređuju </a:t>
            </a:r>
            <a:r>
              <a:rPr lang="bs-Latn-BA" altLang="x-none" sz="1700" dirty="0" smtClean="0">
                <a:solidFill>
                  <a:srgbClr val="000000"/>
                </a:solidFill>
                <a:latin typeface="Times New Roman" panose="02020603050405020304" pitchFamily="18" charset="0"/>
                <a:cs typeface="Times New Roman" panose="02020603050405020304" pitchFamily="18" charset="0"/>
              </a:rPr>
              <a:t>plate</a:t>
            </a:r>
            <a:r>
              <a:rPr lang="bs-Latn-BA" altLang="x-none" sz="1700" dirty="0">
                <a:solidFill>
                  <a:srgbClr val="000000"/>
                </a:solidFill>
                <a:latin typeface="Times New Roman" panose="02020603050405020304" pitchFamily="18" charset="0"/>
                <a:cs typeface="Times New Roman" panose="02020603050405020304" pitchFamily="18" charset="0"/>
              </a:rPr>
              <a:t>, organizacija rada, sistematizacija radnih mjesta, posebni uvjeti za zasnivanje radnog odnosa i druga pitanja značajna za radnika i poslodavca, u skladu sa zakonom i kolektivnim ugovorom.</a:t>
            </a:r>
            <a:r>
              <a:rPr lang="bs-Latn-BA" altLang="x-none" sz="1700" i="1" dirty="0">
                <a:solidFill>
                  <a:srgbClr val="000000"/>
                </a:solidFill>
                <a:latin typeface="Times New Roman" panose="02020603050405020304" pitchFamily="18" charset="0"/>
                <a:cs typeface="Times New Roman" panose="02020603050405020304" pitchFamily="18" charset="0"/>
              </a:rPr>
              <a:t> </a:t>
            </a:r>
            <a:r>
              <a:rPr lang="bs-Latn-BA" altLang="x-none" sz="1700" dirty="0">
                <a:solidFill>
                  <a:srgbClr val="000000"/>
                </a:solidFill>
                <a:latin typeface="Times New Roman" panose="02020603050405020304" pitchFamily="18" charset="0"/>
                <a:cs typeface="Times New Roman" panose="02020603050405020304" pitchFamily="18" charset="0"/>
              </a:rPr>
              <a:t>O donošenju pravilnika o radu poslodavac se obavezno konsultira sa sindikatom odnosno vijećem zaposlenika ukoliko su formirani. Pravilnik se objavljuje na oglasnoj </a:t>
            </a:r>
            <a:r>
              <a:rPr lang="bs-Latn-BA" altLang="x-none" sz="1700" dirty="0" smtClean="0">
                <a:solidFill>
                  <a:srgbClr val="000000"/>
                </a:solidFill>
                <a:latin typeface="Times New Roman" panose="02020603050405020304" pitchFamily="18" charset="0"/>
                <a:cs typeface="Times New Roman" panose="02020603050405020304" pitchFamily="18" charset="0"/>
              </a:rPr>
              <a:t>ploči </a:t>
            </a:r>
            <a:r>
              <a:rPr lang="bs-Latn-BA" altLang="x-none" sz="1700" dirty="0">
                <a:solidFill>
                  <a:srgbClr val="000000"/>
                </a:solidFill>
                <a:latin typeface="Times New Roman" panose="02020603050405020304" pitchFamily="18" charset="0"/>
                <a:cs typeface="Times New Roman" panose="02020603050405020304" pitchFamily="18" charset="0"/>
              </a:rPr>
              <a:t>poslodavca, a stupa na snagu osmog dana od dana objavljivanja. Sindikat odnosno vijeće zaposlenika može od nadležnog suda zatražiti da nezakonit pravilnik o radu ili neke njegove odredbe oglasi nevažećim.</a:t>
            </a:r>
          </a:p>
          <a:p>
            <a:pPr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sz="1700" i="1" dirty="0">
                <a:solidFill>
                  <a:srgbClr val="000000"/>
                </a:solidFill>
                <a:latin typeface="Times New Roman" panose="02020603050405020304" pitchFamily="18" charset="0"/>
                <a:cs typeface="Times New Roman" panose="02020603050405020304" pitchFamily="18" charset="0"/>
              </a:rPr>
              <a:t>Primjer: Kod poslodavca su Pravilnik o radu i Pravilnik o sistematizaciji radnih mjesta doneseni kao dva odvojena propisa.</a:t>
            </a:r>
          </a:p>
          <a:p>
            <a:pPr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sz="1700" i="1" dirty="0">
                <a:solidFill>
                  <a:srgbClr val="000000"/>
                </a:solidFill>
                <a:latin typeface="Times New Roman" panose="02020603050405020304" pitchFamily="18" charset="0"/>
                <a:cs typeface="Times New Roman" panose="02020603050405020304" pitchFamily="18" charset="0"/>
              </a:rPr>
              <a:t>Primjer: Prilikom donošenja Pravilnika o radu sa sistematizacijom radnih mjesta poslodavac nije </a:t>
            </a:r>
            <a:r>
              <a:rPr lang="bs-Latn-BA" altLang="x-none" sz="1700" i="1" dirty="0" smtClean="0">
                <a:solidFill>
                  <a:srgbClr val="000000"/>
                </a:solidFill>
                <a:latin typeface="Times New Roman" panose="02020603050405020304" pitchFamily="18" charset="0"/>
                <a:cs typeface="Times New Roman" panose="02020603050405020304" pitchFamily="18" charset="0"/>
              </a:rPr>
              <a:t>konsultirao </a:t>
            </a:r>
            <a:r>
              <a:rPr lang="bs-Latn-BA" altLang="x-none" sz="1700" i="1" dirty="0">
                <a:solidFill>
                  <a:srgbClr val="000000"/>
                </a:solidFill>
                <a:latin typeface="Times New Roman" panose="02020603050405020304" pitchFamily="18" charset="0"/>
                <a:cs typeface="Times New Roman" panose="02020603050405020304" pitchFamily="18" charset="0"/>
              </a:rPr>
              <a:t>vijeće zaposlenika odnosno sindikat.</a:t>
            </a:r>
          </a:p>
          <a:p>
            <a:pPr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sz="1700" i="1" dirty="0">
                <a:solidFill>
                  <a:srgbClr val="000000"/>
                </a:solidFill>
                <a:latin typeface="Times New Roman" panose="02020603050405020304" pitchFamily="18" charset="0"/>
                <a:cs typeface="Times New Roman" panose="02020603050405020304" pitchFamily="18" charset="0"/>
              </a:rPr>
              <a:t>Primjer: U završnim odredbama Pravilnika o radu poslodavac navodi da Pravilnik o radu stupa na snagu danom donošenja.</a:t>
            </a:r>
          </a:p>
          <a:p>
            <a:pPr algn="just" defTabSz="449580">
              <a:lnSpc>
                <a:spcPct val="101000"/>
              </a:lnSpc>
              <a:spcAft>
                <a:spcPts val="1425"/>
              </a:spcAft>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sz="1700" i="1" dirty="0">
                <a:solidFill>
                  <a:srgbClr val="000000"/>
                </a:solidFill>
                <a:latin typeface="Times New Roman" panose="02020603050405020304" pitchFamily="18" charset="0"/>
                <a:cs typeface="Times New Roman" panose="02020603050405020304" pitchFamily="18" charset="0"/>
              </a:rPr>
              <a:t>Primjer: Poslodavac nema pisani dokaz o datumu objave Pravilnika o radu na oglasnoj ploči – korelacija sa poništenjem Javnog oglasa po Uredbi o prijemu u radni odnos</a:t>
            </a:r>
            <a:r>
              <a:rPr lang="bs-Latn-BA" altLang="x-none" sz="1700" i="1" dirty="0" smtClean="0">
                <a:solidFill>
                  <a:srgbClr val="000000"/>
                </a:solidFill>
                <a:latin typeface="Times New Roman" panose="02020603050405020304" pitchFamily="18" charset="0"/>
                <a:cs typeface="Times New Roman" panose="02020603050405020304" pitchFamily="18" charset="0"/>
              </a:rPr>
              <a:t>..</a:t>
            </a:r>
            <a:endParaRPr lang="bs-Latn-BA" altLang="x-none" sz="1700" i="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12096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539748" y="1200263"/>
            <a:ext cx="8050213" cy="53422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lvl="0" algn="ctr" defTabSz="449580">
              <a:spcBef>
                <a:spcPts val="575"/>
              </a:spcBef>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hr-BA" altLang="x-none" sz="1400" b="1" dirty="0" smtClean="0">
                <a:solidFill>
                  <a:srgbClr val="000000"/>
                </a:solidFill>
                <a:latin typeface="Times New Roman" panose="02020603050405020304" pitchFamily="18" charset="0"/>
                <a:cs typeface="Times New Roman" panose="02020603050405020304" pitchFamily="18" charset="0"/>
              </a:rPr>
              <a:t>Zakon o vijeću zaposlenika </a:t>
            </a:r>
            <a:r>
              <a:rPr lang="sr-Latn-CS" sz="1400" b="1" dirty="0">
                <a:solidFill>
                  <a:srgbClr val="000000"/>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(„Službene novine FBiH“ 38/04</a:t>
            </a:r>
            <a:r>
              <a:rPr lang="sr-Latn-CS" sz="1400" b="1" dirty="0" smtClean="0">
                <a:solidFill>
                  <a:srgbClr val="000000"/>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a:t>
            </a:r>
            <a:endParaRPr lang="hr-BA" altLang="x-none" sz="1400" b="1" dirty="0" smtClean="0">
              <a:solidFill>
                <a:srgbClr val="000000"/>
              </a:solidFill>
              <a:latin typeface="Times New Roman" panose="02020603050405020304" pitchFamily="18" charset="0"/>
              <a:cs typeface="Times New Roman" panose="02020603050405020304" pitchFamily="18" charset="0"/>
            </a:endParaRPr>
          </a:p>
          <a:p>
            <a:pPr algn="just" defTabSz="449580" hangingPunct="1">
              <a:lnSpc>
                <a:spcPct val="100000"/>
              </a:lnSpc>
              <a:spcBef>
                <a:spcPts val="575"/>
              </a:spcBef>
              <a:buClr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vi-VN" altLang="x-none" sz="1400" dirty="0" smtClean="0">
                <a:solidFill>
                  <a:srgbClr val="000000"/>
                </a:solidFill>
                <a:latin typeface="Times New Roman" panose="02020603050405020304" pitchFamily="18" charset="0"/>
                <a:cs typeface="Times New Roman" panose="02020603050405020304" pitchFamily="18" charset="0"/>
              </a:rPr>
              <a:t>Prije </a:t>
            </a:r>
            <a:r>
              <a:rPr lang="vi-VN" altLang="x-none" sz="1400" dirty="0">
                <a:solidFill>
                  <a:srgbClr val="000000"/>
                </a:solidFill>
                <a:latin typeface="Times New Roman" panose="02020603050405020304" pitchFamily="18" charset="0"/>
                <a:cs typeface="Times New Roman" panose="02020603050405020304" pitchFamily="18" charset="0"/>
              </a:rPr>
              <a:t>donošenja odluke značajne za prava i interese zaposlenika poslodavac se obavezno konsultuje sa vijećem zaposlenika o namjeravanoj odluci, a naročito kada se radi o:</a:t>
            </a:r>
          </a:p>
          <a:p>
            <a:pPr algn="just" defTabSz="449580" hangingPunct="1">
              <a:lnSpc>
                <a:spcPct val="100000"/>
              </a:lnSpc>
              <a:spcBef>
                <a:spcPts val="575"/>
              </a:spcBef>
              <a:buClr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vi-VN" altLang="x-none" sz="1400" dirty="0">
                <a:solidFill>
                  <a:srgbClr val="000000"/>
                </a:solidFill>
                <a:latin typeface="Times New Roman" panose="02020603050405020304" pitchFamily="18" charset="0"/>
                <a:cs typeface="Times New Roman" panose="02020603050405020304" pitchFamily="18" charset="0"/>
              </a:rPr>
              <a:t>a) donošenju pravilnika o radu;</a:t>
            </a:r>
          </a:p>
          <a:p>
            <a:pPr algn="just" defTabSz="449580" hangingPunct="1">
              <a:lnSpc>
                <a:spcPct val="100000"/>
              </a:lnSpc>
              <a:spcBef>
                <a:spcPts val="575"/>
              </a:spcBef>
              <a:buClr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vi-VN" altLang="x-none" sz="1400" dirty="0">
                <a:solidFill>
                  <a:srgbClr val="000000"/>
                </a:solidFill>
                <a:latin typeface="Times New Roman" panose="02020603050405020304" pitchFamily="18" charset="0"/>
                <a:cs typeface="Times New Roman" panose="02020603050405020304" pitchFamily="18" charset="0"/>
              </a:rPr>
              <a:t>b) namjeri poslodavca da zbog ekonomskih, tehničkih ili organizacijskih razloga otkaže ugovor o radu za </a:t>
            </a:r>
            <a:r>
              <a:rPr lang="vi-VN" altLang="x-none" sz="1400" dirty="0" smtClean="0">
                <a:solidFill>
                  <a:srgbClr val="000000"/>
                </a:solidFill>
                <a:latin typeface="Times New Roman" panose="02020603050405020304" pitchFamily="18" charset="0"/>
                <a:cs typeface="Times New Roman" panose="02020603050405020304" pitchFamily="18" charset="0"/>
              </a:rPr>
              <a:t>više</a:t>
            </a:r>
            <a:r>
              <a:rPr lang="hr-BA" altLang="x-none" sz="1400" dirty="0">
                <a:solidFill>
                  <a:srgbClr val="000000"/>
                </a:solidFill>
                <a:latin typeface="Times New Roman" panose="02020603050405020304" pitchFamily="18" charset="0"/>
                <a:cs typeface="Times New Roman" panose="02020603050405020304" pitchFamily="18" charset="0"/>
              </a:rPr>
              <a:t> </a:t>
            </a:r>
            <a:r>
              <a:rPr lang="hr-BA" altLang="x-none" sz="1400" dirty="0" smtClean="0">
                <a:solidFill>
                  <a:srgbClr val="000000"/>
                </a:solidFill>
                <a:latin typeface="Times New Roman" panose="02020603050405020304" pitchFamily="18" charset="0"/>
                <a:cs typeface="Times New Roman" panose="02020603050405020304" pitchFamily="18" charset="0"/>
              </a:rPr>
              <a:t>    </a:t>
            </a:r>
            <a:r>
              <a:rPr lang="vi-VN" altLang="x-none" sz="1400" dirty="0" smtClean="0">
                <a:solidFill>
                  <a:srgbClr val="000000"/>
                </a:solidFill>
                <a:latin typeface="Times New Roman" panose="02020603050405020304" pitchFamily="18" charset="0"/>
                <a:cs typeface="Times New Roman" panose="02020603050405020304" pitchFamily="18" charset="0"/>
              </a:rPr>
              <a:t> </a:t>
            </a:r>
            <a:r>
              <a:rPr lang="hr-BA" altLang="x-none" sz="1400" dirty="0" smtClean="0">
                <a:solidFill>
                  <a:srgbClr val="000000"/>
                </a:solidFill>
                <a:latin typeface="Times New Roman" panose="02020603050405020304" pitchFamily="18" charset="0"/>
                <a:cs typeface="Times New Roman" panose="02020603050405020304" pitchFamily="18" charset="0"/>
              </a:rPr>
              <a:t>      	</a:t>
            </a:r>
            <a:r>
              <a:rPr lang="vi-VN" altLang="x-none" sz="1400" dirty="0" smtClean="0">
                <a:solidFill>
                  <a:srgbClr val="000000"/>
                </a:solidFill>
                <a:latin typeface="Times New Roman" panose="02020603050405020304" pitchFamily="18" charset="0"/>
                <a:cs typeface="Times New Roman" panose="02020603050405020304" pitchFamily="18" charset="0"/>
              </a:rPr>
              <a:t>od </a:t>
            </a:r>
            <a:r>
              <a:rPr lang="vi-VN" altLang="x-none" sz="1400" dirty="0">
                <a:solidFill>
                  <a:srgbClr val="000000"/>
                </a:solidFill>
                <a:latin typeface="Times New Roman" panose="02020603050405020304" pitchFamily="18" charset="0"/>
                <a:cs typeface="Times New Roman" panose="02020603050405020304" pitchFamily="18" charset="0"/>
              </a:rPr>
              <a:t>10% zaposlenika, ali najmanje petorici;</a:t>
            </a:r>
          </a:p>
          <a:p>
            <a:pPr algn="just" defTabSz="449580" hangingPunct="1">
              <a:lnSpc>
                <a:spcPct val="100000"/>
              </a:lnSpc>
              <a:spcBef>
                <a:spcPts val="575"/>
              </a:spcBef>
              <a:buClr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vi-VN" altLang="x-none" sz="1400" dirty="0">
                <a:solidFill>
                  <a:srgbClr val="000000"/>
                </a:solidFill>
                <a:latin typeface="Times New Roman" panose="02020603050405020304" pitchFamily="18" charset="0"/>
                <a:cs typeface="Times New Roman" panose="02020603050405020304" pitchFamily="18" charset="0"/>
              </a:rPr>
              <a:t>c) planu zapošljavanja, premještaju i otkazu;</a:t>
            </a:r>
          </a:p>
          <a:p>
            <a:pPr algn="just" defTabSz="449580" hangingPunct="1">
              <a:lnSpc>
                <a:spcPct val="100000"/>
              </a:lnSpc>
              <a:spcBef>
                <a:spcPts val="575"/>
              </a:spcBef>
              <a:buClr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vi-VN" altLang="x-none" sz="1400" dirty="0">
                <a:solidFill>
                  <a:srgbClr val="000000"/>
                </a:solidFill>
                <a:latin typeface="Times New Roman" panose="02020603050405020304" pitchFamily="18" charset="0"/>
                <a:cs typeface="Times New Roman" panose="02020603050405020304" pitchFamily="18" charset="0"/>
              </a:rPr>
              <a:t>d) mjerama u vezi zaštite zdravlja i zaštite na radu;</a:t>
            </a:r>
          </a:p>
          <a:p>
            <a:pPr algn="just" defTabSz="449580" hangingPunct="1">
              <a:lnSpc>
                <a:spcPct val="100000"/>
              </a:lnSpc>
              <a:spcBef>
                <a:spcPts val="575"/>
              </a:spcBef>
              <a:buClr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vi-VN" altLang="x-none" sz="1400" dirty="0">
                <a:solidFill>
                  <a:srgbClr val="000000"/>
                </a:solidFill>
                <a:latin typeface="Times New Roman" panose="02020603050405020304" pitchFamily="18" charset="0"/>
                <a:cs typeface="Times New Roman" panose="02020603050405020304" pitchFamily="18" charset="0"/>
              </a:rPr>
              <a:t>e) značajnim promjenama ili uvođenju nove tehnologije;</a:t>
            </a:r>
          </a:p>
          <a:p>
            <a:pPr algn="just" defTabSz="449580" hangingPunct="1">
              <a:lnSpc>
                <a:spcPct val="100000"/>
              </a:lnSpc>
              <a:spcBef>
                <a:spcPts val="575"/>
              </a:spcBef>
              <a:buClr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vi-VN" altLang="x-none" sz="1400" dirty="0">
                <a:solidFill>
                  <a:srgbClr val="000000"/>
                </a:solidFill>
                <a:latin typeface="Times New Roman" panose="02020603050405020304" pitchFamily="18" charset="0"/>
                <a:cs typeface="Times New Roman" panose="02020603050405020304" pitchFamily="18" charset="0"/>
              </a:rPr>
              <a:t>f) planu godišnjih odmora;</a:t>
            </a:r>
          </a:p>
          <a:p>
            <a:pPr algn="just" defTabSz="449580" hangingPunct="1">
              <a:lnSpc>
                <a:spcPct val="100000"/>
              </a:lnSpc>
              <a:spcBef>
                <a:spcPts val="575"/>
              </a:spcBef>
              <a:buClr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vi-VN" altLang="x-none" sz="1400" dirty="0">
                <a:solidFill>
                  <a:srgbClr val="000000"/>
                </a:solidFill>
                <a:latin typeface="Times New Roman" panose="02020603050405020304" pitchFamily="18" charset="0"/>
                <a:cs typeface="Times New Roman" panose="02020603050405020304" pitchFamily="18" charset="0"/>
              </a:rPr>
              <a:t>g) rasporedu radnog vremena;</a:t>
            </a:r>
          </a:p>
          <a:p>
            <a:pPr algn="just" defTabSz="449580" hangingPunct="1">
              <a:lnSpc>
                <a:spcPct val="100000"/>
              </a:lnSpc>
              <a:spcBef>
                <a:spcPts val="575"/>
              </a:spcBef>
              <a:buClr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vi-VN" altLang="x-none" sz="1400" dirty="0">
                <a:solidFill>
                  <a:srgbClr val="000000"/>
                </a:solidFill>
                <a:latin typeface="Times New Roman" panose="02020603050405020304" pitchFamily="18" charset="0"/>
                <a:cs typeface="Times New Roman" panose="02020603050405020304" pitchFamily="18" charset="0"/>
              </a:rPr>
              <a:t>h) noćnom radu;</a:t>
            </a:r>
          </a:p>
          <a:p>
            <a:pPr algn="just" defTabSz="449580" hangingPunct="1">
              <a:lnSpc>
                <a:spcPct val="100000"/>
              </a:lnSpc>
              <a:spcBef>
                <a:spcPts val="575"/>
              </a:spcBef>
              <a:buClr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vi-VN" altLang="x-none" sz="1400" dirty="0">
                <a:solidFill>
                  <a:srgbClr val="000000"/>
                </a:solidFill>
                <a:latin typeface="Times New Roman" panose="02020603050405020304" pitchFamily="18" charset="0"/>
                <a:cs typeface="Times New Roman" panose="02020603050405020304" pitchFamily="18" charset="0"/>
              </a:rPr>
              <a:t>i) naknadama za izume i tehnička unapređenja;</a:t>
            </a:r>
          </a:p>
          <a:p>
            <a:pPr algn="just" defTabSz="449580" hangingPunct="1">
              <a:lnSpc>
                <a:spcPct val="100000"/>
              </a:lnSpc>
              <a:spcBef>
                <a:spcPts val="575"/>
              </a:spcBef>
              <a:buClr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vi-VN" altLang="x-none" sz="1400" dirty="0">
                <a:solidFill>
                  <a:srgbClr val="000000"/>
                </a:solidFill>
                <a:latin typeface="Times New Roman" panose="02020603050405020304" pitchFamily="18" charset="0"/>
                <a:cs typeface="Times New Roman" panose="02020603050405020304" pitchFamily="18" charset="0"/>
              </a:rPr>
              <a:t>j) drugim odlukama za koje je kolektivnim ugovorom predviđeno konsultovanje vijeća zaposlenika u njihovom donošenju.</a:t>
            </a:r>
          </a:p>
          <a:p>
            <a:pPr algn="just" defTabSz="449580" hangingPunct="1">
              <a:lnSpc>
                <a:spcPct val="100000"/>
              </a:lnSpc>
              <a:spcBef>
                <a:spcPts val="575"/>
              </a:spcBef>
              <a:buClrTx/>
              <a:buFont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sr-Latn-CS" altLang="x-none" sz="1400" dirty="0">
                <a:solidFill>
                  <a:srgbClr val="000000"/>
                </a:solidFill>
                <a:latin typeface="Times New Roman" panose="02020603050405020304" pitchFamily="18" charset="0"/>
                <a:cs typeface="Times New Roman" panose="02020603050405020304" pitchFamily="18" charset="0"/>
              </a:rPr>
              <a:t>Podaci o namjeravanoj odluci dostavljaju se vijeću zaposlenika najmanje 30 dana prije donošenja odluke. Vijeće u roku od sedam dana od dana dostavljanja navedenih podataka dostavlja primjedbe i prijedloge. Ukoliko se Vijeće ne izjasni u ostavljenom roku smatra se da nema primjedbi i prijedloga.</a:t>
            </a:r>
          </a:p>
          <a:p>
            <a:pPr algn="just" defTabSz="449580" hangingPunct="1">
              <a:lnSpc>
                <a:spcPct val="100000"/>
              </a:lnSpc>
              <a:spcBef>
                <a:spcPts val="575"/>
              </a:spcBef>
              <a:buClrTx/>
              <a:buFont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sr-Latn-CS" altLang="x-none" sz="1400" b="1" dirty="0">
                <a:solidFill>
                  <a:srgbClr val="000000"/>
                </a:solidFill>
                <a:latin typeface="Times New Roman" panose="02020603050405020304" pitchFamily="18" charset="0"/>
                <a:cs typeface="Times New Roman" panose="02020603050405020304" pitchFamily="18" charset="0"/>
              </a:rPr>
              <a:t>Odluka poslodavca donesena suprotno odredbama ovog zakona o obavezi </a:t>
            </a:r>
            <a:r>
              <a:rPr lang="sr-Latn-CS" altLang="x-none" sz="1400" b="1" dirty="0" smtClean="0">
                <a:solidFill>
                  <a:srgbClr val="000000"/>
                </a:solidFill>
                <a:latin typeface="Times New Roman" panose="02020603050405020304" pitchFamily="18" charset="0"/>
                <a:cs typeface="Times New Roman" panose="02020603050405020304" pitchFamily="18" charset="0"/>
              </a:rPr>
              <a:t>konsultiranja </a:t>
            </a:r>
            <a:r>
              <a:rPr lang="sr-Latn-CS" altLang="x-none" sz="1400" b="1" dirty="0">
                <a:solidFill>
                  <a:srgbClr val="000000"/>
                </a:solidFill>
                <a:latin typeface="Times New Roman" panose="02020603050405020304" pitchFamily="18" charset="0"/>
                <a:cs typeface="Times New Roman" panose="02020603050405020304" pitchFamily="18" charset="0"/>
              </a:rPr>
              <a:t>s v</a:t>
            </a:r>
            <a:r>
              <a:rPr lang="sr-Latn-CS" altLang="x-none" sz="1400" b="1" dirty="0" smtClean="0">
                <a:solidFill>
                  <a:srgbClr val="000000"/>
                </a:solidFill>
                <a:latin typeface="Times New Roman" panose="02020603050405020304" pitchFamily="18" charset="0"/>
                <a:cs typeface="Times New Roman" panose="02020603050405020304" pitchFamily="18" charset="0"/>
              </a:rPr>
              <a:t>ijećem </a:t>
            </a:r>
            <a:r>
              <a:rPr lang="sr-Latn-CS" altLang="x-none" sz="1400" b="1" dirty="0">
                <a:solidFill>
                  <a:srgbClr val="000000"/>
                </a:solidFill>
                <a:latin typeface="Times New Roman" panose="02020603050405020304" pitchFamily="18" charset="0"/>
                <a:cs typeface="Times New Roman" panose="02020603050405020304" pitchFamily="18" charset="0"/>
              </a:rPr>
              <a:t>zaposlenika ništavna je.</a:t>
            </a:r>
          </a:p>
          <a:p>
            <a:pPr algn="just" defTabSz="449580" hangingPunct="1">
              <a:lnSpc>
                <a:spcPct val="100000"/>
              </a:lnSpc>
              <a:spcBef>
                <a:spcPts val="575"/>
              </a:spcBef>
              <a:buClrTx/>
              <a:buFont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endParaRPr lang="sr-Latn-CS" altLang="x-none" b="1" dirty="0">
              <a:solidFill>
                <a:srgbClr val="000000"/>
              </a:solidFill>
              <a:latin typeface="Calibri" panose="020F0502020204030204" pitchFamily="32" charset="0"/>
            </a:endParaRPr>
          </a:p>
          <a:p>
            <a:pPr algn="just" defTabSz="449580" hangingPunct="1">
              <a:lnSpc>
                <a:spcPct val="100000"/>
              </a:lnSpc>
              <a:spcBef>
                <a:spcPts val="575"/>
              </a:spcBef>
              <a:buClrTx/>
              <a:buFont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sr-Latn-CS" altLang="x-none" b="1" dirty="0">
                <a:solidFill>
                  <a:srgbClr val="000000"/>
                </a:solidFill>
                <a:latin typeface="Calibri" panose="020F0502020204030204" pitchFamily="32" charset="0"/>
              </a:rPr>
              <a:t> </a:t>
            </a:r>
          </a:p>
          <a:p>
            <a:pPr defTabSz="449580" hangingPunct="1">
              <a:lnSpc>
                <a:spcPct val="100000"/>
              </a:lnSpc>
              <a:spcBef>
                <a:spcPts val="400"/>
              </a:spcBef>
              <a:buClrTx/>
              <a:buFont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endParaRPr lang="sr-Latn-CS" altLang="x-none" b="1" dirty="0">
              <a:solidFill>
                <a:srgbClr val="000000"/>
              </a:solidFill>
              <a:latin typeface="Calibri" panose="020F0502020204030204" pitchFamily="32" charset="0"/>
            </a:endParaRPr>
          </a:p>
        </p:txBody>
      </p:sp>
    </p:spTree>
    <p:extLst>
      <p:ext uri="{BB962C8B-B14F-4D97-AF65-F5344CB8AC3E}">
        <p14:creationId xmlns:p14="http://schemas.microsoft.com/office/powerpoint/2010/main" val="315899281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412124" y="1236370"/>
            <a:ext cx="8422783" cy="526745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algn="ctr" defTabSz="449580">
              <a:spcBef>
                <a:spcPts val="575"/>
              </a:spcBef>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sr-Latn-CS" altLang="x-none" sz="1600" b="1" dirty="0" smtClean="0">
                <a:solidFill>
                  <a:srgbClr val="000000"/>
                </a:solidFill>
                <a:latin typeface="Times New Roman" panose="02020603050405020304" pitchFamily="18" charset="0"/>
                <a:cs typeface="Times New Roman" panose="02020603050405020304" pitchFamily="18" charset="0"/>
              </a:rPr>
              <a:t>Zakon o zapošljavanju stranaca </a:t>
            </a:r>
            <a:r>
              <a:rPr lang="sr-Latn-CS" altLang="x-none" sz="1600" b="1" i="1" dirty="0">
                <a:solidFill>
                  <a:srgbClr val="000000"/>
                </a:solidFill>
                <a:latin typeface="Times New Roman" panose="02020603050405020304" pitchFamily="18" charset="0"/>
                <a:cs typeface="Times New Roman" panose="02020603050405020304" pitchFamily="18" charset="0"/>
              </a:rPr>
              <a:t>(„Službene novine Federacije Bosne i Hercegovine“, broj 111/12</a:t>
            </a:r>
            <a:r>
              <a:rPr lang="sr-Latn-CS" altLang="x-none" sz="1600" b="1" i="1" dirty="0" smtClean="0">
                <a:solidFill>
                  <a:srgbClr val="000000"/>
                </a:solidFill>
                <a:latin typeface="Times New Roman" panose="02020603050405020304" pitchFamily="18" charset="0"/>
                <a:cs typeface="Times New Roman" panose="02020603050405020304" pitchFamily="18" charset="0"/>
              </a:rPr>
              <a:t>)</a:t>
            </a:r>
            <a:endParaRPr lang="sr-Latn-CS" altLang="x-none" sz="1600" b="1" dirty="0" smtClean="0">
              <a:solidFill>
                <a:srgbClr val="000000"/>
              </a:solidFill>
              <a:latin typeface="Times New Roman" panose="02020603050405020304" pitchFamily="18" charset="0"/>
              <a:cs typeface="Times New Roman" panose="02020603050405020304" pitchFamily="18" charset="0"/>
            </a:endParaRPr>
          </a:p>
          <a:p>
            <a:pPr algn="just" defTabSz="449580" hangingPunct="1">
              <a:lnSpc>
                <a:spcPct val="100000"/>
              </a:lnSpc>
              <a:spcBef>
                <a:spcPts val="575"/>
              </a:spcBef>
              <a:buClrTx/>
              <a:buFont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sr-Latn-CS" altLang="x-none" sz="1600" b="1" dirty="0" smtClean="0">
                <a:solidFill>
                  <a:srgbClr val="000000"/>
                </a:solidFill>
                <a:latin typeface="Times New Roman" panose="02020603050405020304" pitchFamily="18" charset="0"/>
                <a:cs typeface="Times New Roman" panose="02020603050405020304" pitchFamily="18" charset="0"/>
              </a:rPr>
              <a:t>Uvjeti za zapošljavanje</a:t>
            </a:r>
          </a:p>
          <a:p>
            <a:pPr algn="just" defTabSz="449580" hangingPunct="1">
              <a:lnSpc>
                <a:spcPct val="100000"/>
              </a:lnSpc>
              <a:spcBef>
                <a:spcPts val="575"/>
              </a:spcBef>
              <a:buClrTx/>
              <a:buFont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sr-Latn-CS" altLang="x-none" sz="1600" dirty="0" smtClean="0">
                <a:solidFill>
                  <a:srgbClr val="000000"/>
                </a:solidFill>
                <a:latin typeface="Times New Roman" panose="02020603050405020304" pitchFamily="18" charset="0"/>
                <a:cs typeface="Times New Roman" panose="02020603050405020304" pitchFamily="18" charset="0"/>
              </a:rPr>
              <a:t>Pored općih i posebnih uvjeta </a:t>
            </a:r>
            <a:r>
              <a:rPr lang="sr-Latn-CS" altLang="x-none" sz="1600" b="1" dirty="0" smtClean="0">
                <a:solidFill>
                  <a:srgbClr val="000000"/>
                </a:solidFill>
                <a:latin typeface="Times New Roman" panose="02020603050405020304" pitchFamily="18" charset="0"/>
                <a:cs typeface="Times New Roman" panose="02020603050405020304" pitchFamily="18" charset="0"/>
              </a:rPr>
              <a:t>stranac mora posjedovati radnu dozvolu </a:t>
            </a:r>
            <a:r>
              <a:rPr lang="sr-Latn-CS" altLang="x-none" sz="1600" dirty="0" smtClean="0">
                <a:solidFill>
                  <a:srgbClr val="000000"/>
                </a:solidFill>
                <a:latin typeface="Times New Roman" panose="02020603050405020304" pitchFamily="18" charset="0"/>
                <a:cs typeface="Times New Roman" panose="02020603050405020304" pitchFamily="18" charset="0"/>
              </a:rPr>
              <a:t>(kantonalna služba za zapošljavanje) – član 7. – prekršajna odreba.</a:t>
            </a:r>
          </a:p>
          <a:p>
            <a:pPr algn="just" defTabSz="449580" hangingPunct="1">
              <a:lnSpc>
                <a:spcPct val="100000"/>
              </a:lnSpc>
              <a:spcBef>
                <a:spcPts val="575"/>
              </a:spcBef>
              <a:buClrTx/>
              <a:buFont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sr-Latn-CS" altLang="x-none" sz="1600" dirty="0" smtClean="0">
                <a:solidFill>
                  <a:srgbClr val="000000"/>
                </a:solidFill>
                <a:latin typeface="Times New Roman" panose="02020603050405020304" pitchFamily="18" charset="0"/>
                <a:cs typeface="Times New Roman" panose="02020603050405020304" pitchFamily="18" charset="0"/>
              </a:rPr>
              <a:t>Ugovor o radu ili ugovor o privremenim i povremenim poslovima – član 8. – prekršajna odredba</a:t>
            </a:r>
          </a:p>
          <a:p>
            <a:pPr algn="just" defTabSz="449580" hangingPunct="1">
              <a:lnSpc>
                <a:spcPct val="100000"/>
              </a:lnSpc>
              <a:spcBef>
                <a:spcPts val="575"/>
              </a:spcBef>
              <a:buClrTx/>
              <a:buFont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sr-Latn-CS" altLang="x-none" sz="1600" dirty="0" smtClean="0">
                <a:solidFill>
                  <a:srgbClr val="000000"/>
                </a:solidFill>
                <a:latin typeface="Times New Roman" panose="02020603050405020304" pitchFamily="18" charset="0"/>
                <a:cs typeface="Times New Roman" panose="02020603050405020304" pitchFamily="18" charset="0"/>
              </a:rPr>
              <a:t>Stranac može obavljati poslove radnog mjesta za koje poslove je izdata radna dozvola – član 12. – prekršajna odredba.</a:t>
            </a:r>
          </a:p>
          <a:p>
            <a:pPr algn="just" defTabSz="449580" hangingPunct="1">
              <a:lnSpc>
                <a:spcPct val="100000"/>
              </a:lnSpc>
              <a:spcBef>
                <a:spcPts val="575"/>
              </a:spcBef>
              <a:buClrTx/>
              <a:buFont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sr-Latn-CS" altLang="x-none" sz="1600" dirty="0" smtClean="0">
                <a:solidFill>
                  <a:srgbClr val="000000"/>
                </a:solidFill>
                <a:latin typeface="Times New Roman" panose="02020603050405020304" pitchFamily="18" charset="0"/>
                <a:cs typeface="Times New Roman" panose="02020603050405020304" pitchFamily="18" charset="0"/>
              </a:rPr>
              <a:t>Radna dozvola se izdaje do 12 mjeseci – prekršajna odredba.</a:t>
            </a:r>
          </a:p>
          <a:p>
            <a:pPr algn="just" defTabSz="449580" hangingPunct="1">
              <a:lnSpc>
                <a:spcPct val="100000"/>
              </a:lnSpc>
              <a:spcBef>
                <a:spcPts val="575"/>
              </a:spcBef>
              <a:buClrTx/>
              <a:buFont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sr-Latn-CS" altLang="x-none" sz="1600" b="1" dirty="0" smtClean="0">
                <a:solidFill>
                  <a:srgbClr val="000000"/>
                </a:solidFill>
                <a:latin typeface="Times New Roman" panose="02020603050405020304" pitchFamily="18" charset="0"/>
                <a:cs typeface="Times New Roman" panose="02020603050405020304" pitchFamily="18" charset="0"/>
              </a:rPr>
              <a:t>Izuzeci</a:t>
            </a:r>
            <a:r>
              <a:rPr lang="sr-Latn-CS" altLang="x-none" sz="1600" dirty="0" smtClean="0">
                <a:solidFill>
                  <a:srgbClr val="000000"/>
                </a:solidFill>
                <a:latin typeface="Times New Roman" panose="02020603050405020304" pitchFamily="18" charset="0"/>
                <a:cs typeface="Times New Roman" panose="02020603050405020304" pitchFamily="18" charset="0"/>
              </a:rPr>
              <a:t> od obaveze pribavljanja radne dozvole – član 16. Zakona, </a:t>
            </a:r>
            <a:r>
              <a:rPr lang="sr-Latn-CS" altLang="x-none" sz="1600" b="1" dirty="0" smtClean="0">
                <a:solidFill>
                  <a:srgbClr val="000000"/>
                </a:solidFill>
                <a:latin typeface="Times New Roman" panose="02020603050405020304" pitchFamily="18" charset="0"/>
                <a:cs typeface="Times New Roman" panose="02020603050405020304" pitchFamily="18" charset="0"/>
              </a:rPr>
              <a:t>taksativno pobrojano.</a:t>
            </a:r>
          </a:p>
          <a:p>
            <a:pPr algn="just" defTabSz="449580" hangingPunct="1">
              <a:lnSpc>
                <a:spcPct val="100000"/>
              </a:lnSpc>
              <a:spcBef>
                <a:spcPts val="575"/>
              </a:spcBef>
              <a:buClrTx/>
              <a:buFont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sr-Latn-CS" altLang="x-none" sz="1600" dirty="0" smtClean="0">
                <a:solidFill>
                  <a:srgbClr val="000000"/>
                </a:solidFill>
                <a:latin typeface="Times New Roman" panose="02020603050405020304" pitchFamily="18" charset="0"/>
                <a:cs typeface="Times New Roman" panose="02020603050405020304" pitchFamily="18" charset="0"/>
              </a:rPr>
              <a:t>Stranci kojima sa </a:t>
            </a:r>
            <a:r>
              <a:rPr lang="sr-Latn-CS" altLang="x-none" sz="1600" b="1" dirty="0" smtClean="0">
                <a:solidFill>
                  <a:srgbClr val="000000"/>
                </a:solidFill>
                <a:latin typeface="Times New Roman" panose="02020603050405020304" pitchFamily="18" charset="0"/>
                <a:cs typeface="Times New Roman" panose="02020603050405020304" pitchFamily="18" charset="0"/>
              </a:rPr>
              <a:t>odobrenom međunarodnom zaštitom BiH </a:t>
            </a:r>
            <a:r>
              <a:rPr lang="sr-Latn-CS" altLang="x-none" sz="1600" dirty="0" smtClean="0">
                <a:solidFill>
                  <a:srgbClr val="000000"/>
                </a:solidFill>
                <a:latin typeface="Times New Roman" panose="02020603050405020304" pitchFamily="18" charset="0"/>
                <a:cs typeface="Times New Roman" panose="02020603050405020304" pitchFamily="18" charset="0"/>
              </a:rPr>
              <a:t>i stranci sa odobrenim stalnim boravkom – nije potrebna radna dozvola za radni angažman (ugovor o radu ili ugovor o privremenim i povremenim poslovima).</a:t>
            </a:r>
            <a:endParaRPr lang="sr-Latn-CS" altLang="x-none" sz="1600" dirty="0">
              <a:solidFill>
                <a:srgbClr val="000000"/>
              </a:solidFill>
              <a:latin typeface="Times New Roman" panose="02020603050405020304" pitchFamily="18" charset="0"/>
              <a:cs typeface="Times New Roman" panose="02020603050405020304" pitchFamily="18" charset="0"/>
            </a:endParaRPr>
          </a:p>
          <a:p>
            <a:pPr algn="just" defTabSz="449580" hangingPunct="1">
              <a:lnSpc>
                <a:spcPct val="100000"/>
              </a:lnSpc>
              <a:spcBef>
                <a:spcPts val="575"/>
              </a:spcBef>
              <a:buClrTx/>
              <a:buFont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sr-Latn-CS" altLang="x-none" sz="1600" i="1" dirty="0" smtClean="0">
                <a:solidFill>
                  <a:srgbClr val="000000"/>
                </a:solidFill>
                <a:latin typeface="Times New Roman" panose="02020603050405020304" pitchFamily="18" charset="0"/>
                <a:cs typeface="Times New Roman" panose="02020603050405020304" pitchFamily="18" charset="0"/>
              </a:rPr>
              <a:t>Primjer:</a:t>
            </a:r>
          </a:p>
          <a:p>
            <a:pPr algn="just" defTabSz="449580" hangingPunct="1">
              <a:lnSpc>
                <a:spcPct val="100000"/>
              </a:lnSpc>
              <a:spcBef>
                <a:spcPts val="575"/>
              </a:spcBef>
              <a:buClrTx/>
              <a:buFont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r>
              <a:rPr lang="sr-Latn-CS" altLang="x-none" sz="1600" i="1" dirty="0" smtClean="0">
                <a:solidFill>
                  <a:srgbClr val="000000"/>
                </a:solidFill>
                <a:latin typeface="Times New Roman" panose="02020603050405020304" pitchFamily="18" charset="0"/>
                <a:cs typeface="Times New Roman" panose="02020603050405020304" pitchFamily="18" charset="0"/>
              </a:rPr>
              <a:t>Radna dozvola je izdata za obavljanje poslova konobara, a inpektor je nedosmisleno utvrdio da stranac obavlja poslove kuhara. Zaključivanje ugovora o radu i izvršena prijava osiguranja (kuhar) ne aboliraju poslodavca – prekršaj shodno članu </a:t>
            </a:r>
            <a:r>
              <a:rPr lang="sr-Latn-CS" altLang="x-none" i="1" dirty="0" smtClean="0">
                <a:solidFill>
                  <a:srgbClr val="000000"/>
                </a:solidFill>
                <a:latin typeface="Times New Roman" panose="02020603050405020304" pitchFamily="18" charset="0"/>
                <a:cs typeface="Times New Roman" panose="02020603050405020304" pitchFamily="18" charset="0"/>
              </a:rPr>
              <a:t>12.</a:t>
            </a:r>
          </a:p>
          <a:p>
            <a:pPr algn="just" defTabSz="449580" hangingPunct="1">
              <a:lnSpc>
                <a:spcPct val="100000"/>
              </a:lnSpc>
              <a:spcBef>
                <a:spcPts val="575"/>
              </a:spcBef>
              <a:buClrTx/>
              <a:buFontTx/>
              <a:tabLst>
                <a:tab pos="255905" algn="l"/>
                <a:tab pos="703580" algn="l"/>
                <a:tab pos="1152525" algn="l"/>
                <a:tab pos="1602105" algn="l"/>
                <a:tab pos="2051050" algn="l"/>
                <a:tab pos="2500630" algn="l"/>
                <a:tab pos="2949575" algn="l"/>
                <a:tab pos="3399155" algn="l"/>
                <a:tab pos="3848100" algn="l"/>
                <a:tab pos="4297680" algn="l"/>
                <a:tab pos="4746625" algn="l"/>
                <a:tab pos="5196205" algn="l"/>
                <a:tab pos="5645150" algn="l"/>
                <a:tab pos="6094730" algn="l"/>
                <a:tab pos="6543675" algn="l"/>
                <a:tab pos="6993255" algn="l"/>
                <a:tab pos="7442200" algn="l"/>
                <a:tab pos="7891780" algn="l"/>
                <a:tab pos="8340725" algn="l"/>
                <a:tab pos="8790305" algn="l"/>
                <a:tab pos="9239250" algn="l"/>
              </a:tabLst>
            </a:pPr>
            <a:endParaRPr lang="sr-Latn-CS" altLang="x-none"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15129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60285" y="1120461"/>
            <a:ext cx="7816990" cy="78561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defTabSz="449580" fontAlgn="base" hangingPunct="0">
              <a:lnSpc>
                <a:spcPct val="101000"/>
              </a:lnSpc>
              <a:spcAft>
                <a:spcPct val="0"/>
              </a:spcAft>
              <a:tabLst>
                <a:tab pos="0" algn="l"/>
                <a:tab pos="447675" algn="l"/>
                <a:tab pos="896620" algn="l"/>
                <a:tab pos="1346200" algn="l"/>
                <a:tab pos="1795145" algn="l"/>
                <a:tab pos="2244725" algn="l"/>
                <a:tab pos="2693670" algn="l"/>
                <a:tab pos="3143250" algn="l"/>
                <a:tab pos="3592195" algn="l"/>
                <a:tab pos="4041775" algn="l"/>
                <a:tab pos="4490720" algn="l"/>
                <a:tab pos="4940300" algn="l"/>
                <a:tab pos="5389245" algn="l"/>
                <a:tab pos="5838825" algn="l"/>
                <a:tab pos="6287770" algn="l"/>
                <a:tab pos="6737350" algn="l"/>
                <a:tab pos="7186295" algn="l"/>
                <a:tab pos="7635875" algn="l"/>
                <a:tab pos="8084820" algn="l"/>
                <a:tab pos="8534400" algn="l"/>
                <a:tab pos="8983345" algn="l"/>
              </a:tabLst>
              <a:defRPr/>
            </a:pPr>
            <a:r>
              <a:rPr lang="bs-Latn-BA" sz="2200" b="1" dirty="0" smtClean="0">
                <a:solidFill>
                  <a:srgbClr val="000000"/>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NADLEŽNOSTI KANTONALNOG  INSPEKTORA RADA</a:t>
            </a:r>
            <a:endParaRPr lang="en-US" dirty="0"/>
          </a:p>
        </p:txBody>
      </p:sp>
      <p:sp>
        <p:nvSpPr>
          <p:cNvPr id="3" name="Text Box 2"/>
          <p:cNvSpPr txBox="1"/>
          <p:nvPr/>
        </p:nvSpPr>
        <p:spPr>
          <a:xfrm>
            <a:off x="457200" y="2086377"/>
            <a:ext cx="8220075" cy="3760631"/>
          </a:xfrm>
          <a:prstGeom prst="rect">
            <a:avLst/>
          </a:prstGeom>
          <a:noFill/>
          <a:ln w="9525">
            <a:noFill/>
          </a:ln>
        </p:spPr>
        <p:txBody>
          <a:bodyPr lIns="90000" tIns="45000" rIns="90000" bIns="45000"/>
          <a:lstStyle/>
          <a:p>
            <a:pPr marL="285750" indent="-285750" algn="just" defTabSz="449580">
              <a:lnSpc>
                <a:spcPct val="101000"/>
              </a:lnSpc>
              <a:spcAft>
                <a:spcPts val="1425"/>
              </a:spcAft>
              <a:buFont typeface="Times New Roman" pitchFamily="18" charset="0"/>
              <a:buChar char="-"/>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sz="1400" dirty="0">
                <a:solidFill>
                  <a:srgbClr val="000000"/>
                </a:solidFill>
                <a:latin typeface="Times New Roman" panose="02020603050405020304" pitchFamily="18" charset="0"/>
                <a:cs typeface="Times New Roman" panose="02020603050405020304" pitchFamily="18" charset="0"/>
              </a:rPr>
              <a:t>Inspektor ima iskaznicu i značku kojom dokazuje svoje službeno svojstvo, identitet  i ovlaštenja predviđena zakonom.</a:t>
            </a:r>
          </a:p>
          <a:p>
            <a:pPr marL="285750" indent="-285750" algn="just" defTabSz="449580">
              <a:lnSpc>
                <a:spcPct val="101000"/>
              </a:lnSpc>
              <a:spcAft>
                <a:spcPts val="1425"/>
              </a:spcAft>
              <a:buFont typeface="Times New Roman" pitchFamily="18" charset="0"/>
              <a:buChar char="-"/>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sz="1400" dirty="0">
                <a:solidFill>
                  <a:srgbClr val="000000"/>
                </a:solidFill>
                <a:latin typeface="Times New Roman" panose="02020603050405020304" pitchFamily="18" charset="0"/>
                <a:cs typeface="Times New Roman" panose="02020603050405020304" pitchFamily="18" charset="0"/>
              </a:rPr>
              <a:t>Inspektor je ovlašten da utvrdi identitet subjekta nadzora i drugih lica od značaja za inspekcijski nadzor, pregleda, fotografiše i snima osobe, poslovne i druge prostorije, objekte i opremu,  da vrši uvid u poslovne knjige i drugu službenu dokumentaciju koja je od značaja za vršenje inspekcijskog nadzora, da saslušava stranke, svjedoke i druga lica čija je izjava od značaja za utvrđivanje činjenica u vršenju inspekcijskog nadzora, da naloži da mu subjekt nadzora dostavi u roku tražene podatke i dokumentaciju, odnosno da se odazove pozivu da dođe lično u službene prostorije inspekcijskog organa radi davanja podataka u vezi sa inspekcijskim nadzorom, te da preduzima upravne i druge mjere u skladu sa ovim i drugim zakonima.</a:t>
            </a:r>
          </a:p>
          <a:p>
            <a:pPr marL="285750" indent="-285750" algn="just" defTabSz="449580">
              <a:lnSpc>
                <a:spcPct val="101000"/>
              </a:lnSpc>
              <a:spcAft>
                <a:spcPts val="1425"/>
              </a:spcAft>
              <a:buFont typeface="Times New Roman" pitchFamily="18" charset="0"/>
              <a:buChar char="-"/>
              <a:tabLst>
                <a:tab pos="336550" algn="l"/>
                <a:tab pos="784225" algn="l"/>
                <a:tab pos="1233805" algn="l"/>
                <a:tab pos="1682750" algn="l"/>
                <a:tab pos="2132330" algn="l"/>
                <a:tab pos="2581275" algn="l"/>
                <a:tab pos="3030855" algn="l"/>
                <a:tab pos="3479800" algn="l"/>
                <a:tab pos="3929380" algn="l"/>
                <a:tab pos="4378325" algn="l"/>
                <a:tab pos="4827905" algn="l"/>
                <a:tab pos="5276850" algn="l"/>
                <a:tab pos="5726430" algn="l"/>
                <a:tab pos="6175375" algn="l"/>
                <a:tab pos="6624955" algn="l"/>
                <a:tab pos="7073900" algn="l"/>
                <a:tab pos="7523480" algn="l"/>
                <a:tab pos="7972425" algn="l"/>
                <a:tab pos="8422005" algn="l"/>
                <a:tab pos="8870950" algn="l"/>
                <a:tab pos="9320530" algn="l"/>
              </a:tabLst>
            </a:pPr>
            <a:r>
              <a:rPr lang="bs-Latn-BA" altLang="x-none" sz="1400" dirty="0">
                <a:solidFill>
                  <a:srgbClr val="000000"/>
                </a:solidFill>
                <a:latin typeface="Times New Roman" panose="02020603050405020304" pitchFamily="18" charset="0"/>
                <a:cs typeface="Times New Roman" panose="02020603050405020304" pitchFamily="18" charset="0"/>
              </a:rPr>
              <a:t>Subjekt nadzora je dužan učestvovati u inspekcijskom nadzoru i omogućiti inspektoru vršenje inspekcijskog nadzora. Inspekcijski nadzor se vrši u prisustvu odgovornog lica ili bilo kog zatečenog lica koje je radno angažovano kod subjekta nadzora. Za onemogućavanje inspektora u vršenju inspekcijskog nadzora predviđena je novčana kazna u iznosu od 3.000,00 KM do 15.000,00 KM za pravno lice, te od 1.000,00 KM do 3.000,00 KM za odgovorno lice.</a:t>
            </a:r>
          </a:p>
        </p:txBody>
      </p:sp>
    </p:spTree>
    <p:extLst>
      <p:ext uri="{BB962C8B-B14F-4D97-AF65-F5344CB8AC3E}">
        <p14:creationId xmlns:p14="http://schemas.microsoft.com/office/powerpoint/2010/main" val="1876805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11187" y="1303538"/>
            <a:ext cx="8220075" cy="1259358"/>
          </a:xfrm>
          <a:prstGeom prst="rect">
            <a:avLst/>
          </a:prstGeom>
        </p:spPr>
        <p:txBody>
          <a:bodyPr vert="horz" wrap="square" lIns="90000" tIns="45000" rIns="90000" bIns="45000" numCol="1" anchor="t" anchorCtr="0" compatLnSpc="1"/>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49580" eaLnBrk="0" fontAlgn="base" hangingPunct="0">
              <a:lnSpc>
                <a:spcPct val="101000"/>
              </a:lnSpc>
              <a:spcAft>
                <a:spcPct val="0"/>
              </a:spcAft>
              <a:buClr>
                <a:srgbClr val="000000"/>
              </a:buClr>
              <a:buSzPct val="100000"/>
              <a:buFont typeface="Times New Roman" panose="02020603050405020304" pitchFamily="16" charset="0"/>
              <a:buNone/>
              <a:defRPr/>
            </a:pPr>
            <a:r>
              <a:rPr lang="bs-Latn-BA" sz="2800" b="1" kern="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Zakon o radu („Službene novine </a:t>
            </a:r>
            <a:r>
              <a:rPr lang="bs-Latn-BA"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Federacije Bosne i Hercegovine</a:t>
            </a:r>
            <a:r>
              <a:rPr lang="bs-Latn-BA" sz="2800" b="1" kern="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broj 26/16, 89/18, 44/22 i 39/24)</a:t>
            </a:r>
          </a:p>
          <a:p>
            <a:pPr algn="ctr" defTabSz="449580" eaLnBrk="0" fontAlgn="base" hangingPunct="0">
              <a:lnSpc>
                <a:spcPct val="101000"/>
              </a:lnSpc>
              <a:spcAft>
                <a:spcPct val="0"/>
              </a:spcAft>
              <a:buClr>
                <a:srgbClr val="000000"/>
              </a:buClr>
              <a:buSzPct val="100000"/>
              <a:buFont typeface="Times New Roman" panose="02020603050405020304" pitchFamily="16" charset="0"/>
              <a:buNone/>
              <a:defRPr/>
            </a:pPr>
            <a:endParaRPr lang="bs-Latn-BA" sz="3200" b="1" kern="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txBox="1">
            <a:spLocks/>
          </p:cNvSpPr>
          <p:nvPr/>
        </p:nvSpPr>
        <p:spPr>
          <a:xfrm>
            <a:off x="468311" y="2989888"/>
            <a:ext cx="8220075" cy="2907383"/>
          </a:xfrm>
          <a:prstGeom prst="rect">
            <a:avLst/>
          </a:prstGeom>
        </p:spPr>
        <p:txBody>
          <a:bodyPr vert="horz" wrap="square" lIns="90000" tIns="45000" rIns="90000" bIns="45000" numCol="1" anchor="t" anchorCtr="0" compatLnSpc="1"/>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endParaRPr lang="bs-Latn-BA" altLang="x-none" sz="1800" dirty="0" smtClean="0">
              <a:latin typeface="Calibri" panose="020F0502020204030204" pitchFamily="32" charset="0"/>
            </a:endParaRPr>
          </a:p>
          <a:p>
            <a:pPr algn="just">
              <a:buFont typeface="Times New Roman" pitchFamily="18" charset="0"/>
              <a:buChar char="-"/>
            </a:pPr>
            <a:r>
              <a:rPr lang="bs-Latn-BA" altLang="x-none" sz="1800" dirty="0" smtClean="0">
                <a:latin typeface="Times New Roman" panose="02020603050405020304" pitchFamily="18" charset="0"/>
                <a:cs typeface="Times New Roman" panose="02020603050405020304" pitchFamily="18" charset="0"/>
              </a:rPr>
              <a:t>Ovim zakonom uređuje se zaključivanje ugovora o radu, radno vrijeme, </a:t>
            </a:r>
            <a:r>
              <a:rPr lang="bs-Latn-BA" altLang="x-none" sz="1800" dirty="0" smtClean="0">
                <a:latin typeface="Times New Roman" panose="02020603050405020304" pitchFamily="18" charset="0"/>
                <a:cs typeface="Times New Roman" panose="02020603050405020304" pitchFamily="18" charset="0"/>
              </a:rPr>
              <a:t>plate</a:t>
            </a:r>
            <a:r>
              <a:rPr lang="bs-Latn-BA" altLang="x-none" sz="1800" dirty="0" smtClean="0">
                <a:latin typeface="Times New Roman" panose="02020603050405020304" pitchFamily="18" charset="0"/>
                <a:cs typeface="Times New Roman" panose="02020603050405020304" pitchFamily="18" charset="0"/>
              </a:rPr>
              <a:t>, prestanak ugovora o radu, ostvarivanje prava i obaveza iz radnog odnosa, zaključivanje kolektivnih ugovora, mirno rješavanje kolektivnih radnih sporova i druga pitanja iz radnog odnosa.</a:t>
            </a:r>
          </a:p>
          <a:p>
            <a:pPr algn="just">
              <a:buFont typeface="Times New Roman" pitchFamily="18" charset="0"/>
              <a:buChar char="-"/>
            </a:pPr>
            <a:r>
              <a:rPr lang="bs-Latn-BA" altLang="x-none" sz="1800" dirty="0" smtClean="0">
                <a:latin typeface="Times New Roman" panose="02020603050405020304" pitchFamily="18" charset="0"/>
                <a:cs typeface="Times New Roman" panose="02020603050405020304" pitchFamily="18" charset="0"/>
              </a:rPr>
              <a:t>Stupanjem na rad radnika na osnovu zaključenog ugovora o radu zasniva se radni odnos, a poslodavac je nakon zaključivanja ugovora o radu dužan prijaviti radnika na penzijsko i invalidsko osiguranje, zdravstveno osiguranje i osiguranje za slučaj nezaposlenosti (obavezna osiguranja) u skladu sa zakonom.</a:t>
            </a:r>
          </a:p>
          <a:p>
            <a:pPr algn="just">
              <a:buFont typeface="Arial" panose="020B0604020202020204" pitchFamily="34" charset="0"/>
              <a:buNone/>
            </a:pPr>
            <a:endParaRPr lang="bs-Latn-BA" altLang="x-none"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3742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1189039"/>
            <a:ext cx="8213725" cy="923096"/>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hr-BA" sz="2800" b="1" smtClean="0">
                <a:latin typeface="Times New Roman" pitchFamily="18" charset="0"/>
                <a:cs typeface="Times New Roman" pitchFamily="18" charset="0"/>
              </a:rPr>
              <a:t>Način zapošljavanja</a:t>
            </a:r>
            <a:br>
              <a:rPr lang="hr-BA" sz="2800" b="1" smtClean="0">
                <a:latin typeface="Times New Roman" pitchFamily="18" charset="0"/>
                <a:cs typeface="Times New Roman" pitchFamily="18" charset="0"/>
              </a:rPr>
            </a:br>
            <a:r>
              <a:rPr lang="hr-BA" sz="2800" b="1" smtClean="0">
                <a:latin typeface="Times New Roman" pitchFamily="18" charset="0"/>
                <a:cs typeface="Times New Roman" pitchFamily="18" charset="0"/>
              </a:rPr>
              <a:t>član 20a. Zakona o radu</a:t>
            </a:r>
            <a:endParaRPr lang="en-US" sz="2800" b="1" dirty="0">
              <a:latin typeface="Times New Roman" pitchFamily="18" charset="0"/>
              <a:cs typeface="Times New Roman" pitchFamily="18" charset="0"/>
            </a:endParaRPr>
          </a:p>
        </p:txBody>
      </p:sp>
      <p:sp>
        <p:nvSpPr>
          <p:cNvPr id="3" name="Content Placeholder 2"/>
          <p:cNvSpPr txBox="1">
            <a:spLocks/>
          </p:cNvSpPr>
          <p:nvPr/>
        </p:nvSpPr>
        <p:spPr>
          <a:xfrm>
            <a:off x="457199" y="2524260"/>
            <a:ext cx="8213725" cy="279471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Font typeface="Times New Roman" pitchFamily="18" charset="0"/>
              <a:buChar char="-"/>
            </a:pPr>
            <a:r>
              <a:rPr lang="hr-BA" dirty="0" smtClean="0">
                <a:latin typeface="Times New Roman" pitchFamily="18" charset="0"/>
                <a:cs typeface="Times New Roman" pitchFamily="18" charset="0"/>
              </a:rPr>
              <a:t>Realni sektor pravilnikom o radu  utvrđuje proceduru zapošljavanja.</a:t>
            </a:r>
          </a:p>
          <a:p>
            <a:pPr algn="just">
              <a:buFont typeface="Times New Roman" pitchFamily="18" charset="0"/>
              <a:buChar char="-"/>
            </a:pPr>
            <a:r>
              <a:rPr lang="hr-BA" dirty="0" smtClean="0">
                <a:latin typeface="Times New Roman" pitchFamily="18" charset="0"/>
                <a:cs typeface="Times New Roman" pitchFamily="18" charset="0"/>
              </a:rPr>
              <a:t>Javni sektor – Kantonalne uredbe o zapošljavanju i federalna uredba za teritorij FBiH (za listu poslodavaca gdje nadzor izvršava federalna inspekcija rada).</a:t>
            </a:r>
          </a:p>
        </p:txBody>
      </p:sp>
    </p:spTree>
    <p:extLst>
      <p:ext uri="{BB962C8B-B14F-4D97-AF65-F5344CB8AC3E}">
        <p14:creationId xmlns:p14="http://schemas.microsoft.com/office/powerpoint/2010/main" val="1999111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629657" y="1334015"/>
            <a:ext cx="8218129" cy="942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0" algn="l"/>
                <a:tab pos="447675" algn="l"/>
                <a:tab pos="896620" algn="l"/>
                <a:tab pos="1346200" algn="l"/>
                <a:tab pos="1795145" algn="l"/>
                <a:tab pos="2244725" algn="l"/>
                <a:tab pos="2693670" algn="l"/>
                <a:tab pos="3143250" algn="l"/>
                <a:tab pos="3592195" algn="l"/>
                <a:tab pos="4041775" algn="l"/>
                <a:tab pos="4490720" algn="l"/>
                <a:tab pos="4940300" algn="l"/>
                <a:tab pos="5389245" algn="l"/>
                <a:tab pos="5838825" algn="l"/>
                <a:tab pos="6287770" algn="l"/>
                <a:tab pos="6737350" algn="l"/>
                <a:tab pos="7186295" algn="l"/>
                <a:tab pos="7635875" algn="l"/>
                <a:tab pos="8084820" algn="l"/>
                <a:tab pos="8534400" algn="l"/>
                <a:tab pos="8983345" algn="l"/>
              </a:tabLst>
              <a:defRPr>
                <a:solidFill>
                  <a:srgbClr val="FFFFFF"/>
                </a:solidFill>
                <a:latin typeface="Arial" panose="020B0604020202020204" pitchFamily="34" charset="0"/>
                <a:ea typeface="Microsoft YaHei" panose="020B0503020204020204" pitchFamily="32" charset="-122"/>
              </a:defRPr>
            </a:lvl1pPr>
            <a:lvl2pPr>
              <a:tabLst>
                <a:tab pos="0" algn="l"/>
                <a:tab pos="447675" algn="l"/>
                <a:tab pos="896620" algn="l"/>
                <a:tab pos="1346200" algn="l"/>
                <a:tab pos="1795145" algn="l"/>
                <a:tab pos="2244725" algn="l"/>
                <a:tab pos="2693670" algn="l"/>
                <a:tab pos="3143250" algn="l"/>
                <a:tab pos="3592195" algn="l"/>
                <a:tab pos="4041775" algn="l"/>
                <a:tab pos="4490720" algn="l"/>
                <a:tab pos="4940300" algn="l"/>
                <a:tab pos="5389245" algn="l"/>
                <a:tab pos="5838825" algn="l"/>
                <a:tab pos="6287770" algn="l"/>
                <a:tab pos="6737350" algn="l"/>
                <a:tab pos="7186295" algn="l"/>
                <a:tab pos="7635875" algn="l"/>
                <a:tab pos="8084820" algn="l"/>
                <a:tab pos="8534400" algn="l"/>
                <a:tab pos="8983345" algn="l"/>
              </a:tabLst>
              <a:defRPr>
                <a:solidFill>
                  <a:srgbClr val="FFFFFF"/>
                </a:solidFill>
                <a:latin typeface="Arial" panose="020B0604020202020204" pitchFamily="34" charset="0"/>
                <a:ea typeface="Microsoft YaHei" panose="020B0503020204020204" pitchFamily="32" charset="-122"/>
              </a:defRPr>
            </a:lvl2pPr>
            <a:lvl3pPr>
              <a:tabLst>
                <a:tab pos="0" algn="l"/>
                <a:tab pos="447675" algn="l"/>
                <a:tab pos="896620" algn="l"/>
                <a:tab pos="1346200" algn="l"/>
                <a:tab pos="1795145" algn="l"/>
                <a:tab pos="2244725" algn="l"/>
                <a:tab pos="2693670" algn="l"/>
                <a:tab pos="3143250" algn="l"/>
                <a:tab pos="3592195" algn="l"/>
                <a:tab pos="4041775" algn="l"/>
                <a:tab pos="4490720" algn="l"/>
                <a:tab pos="4940300" algn="l"/>
                <a:tab pos="5389245" algn="l"/>
                <a:tab pos="5838825" algn="l"/>
                <a:tab pos="6287770" algn="l"/>
                <a:tab pos="6737350" algn="l"/>
                <a:tab pos="7186295" algn="l"/>
                <a:tab pos="7635875" algn="l"/>
                <a:tab pos="8084820" algn="l"/>
                <a:tab pos="8534400" algn="l"/>
                <a:tab pos="8983345" algn="l"/>
              </a:tabLst>
              <a:defRPr>
                <a:solidFill>
                  <a:srgbClr val="FFFFFF"/>
                </a:solidFill>
                <a:latin typeface="Arial" panose="020B0604020202020204" pitchFamily="34" charset="0"/>
                <a:ea typeface="Microsoft YaHei" panose="020B0503020204020204" pitchFamily="32" charset="-122"/>
              </a:defRPr>
            </a:lvl3pPr>
            <a:lvl4pPr>
              <a:tabLst>
                <a:tab pos="0" algn="l"/>
                <a:tab pos="447675" algn="l"/>
                <a:tab pos="896620" algn="l"/>
                <a:tab pos="1346200" algn="l"/>
                <a:tab pos="1795145" algn="l"/>
                <a:tab pos="2244725" algn="l"/>
                <a:tab pos="2693670" algn="l"/>
                <a:tab pos="3143250" algn="l"/>
                <a:tab pos="3592195" algn="l"/>
                <a:tab pos="4041775" algn="l"/>
                <a:tab pos="4490720" algn="l"/>
                <a:tab pos="4940300" algn="l"/>
                <a:tab pos="5389245" algn="l"/>
                <a:tab pos="5838825" algn="l"/>
                <a:tab pos="6287770" algn="l"/>
                <a:tab pos="6737350" algn="l"/>
                <a:tab pos="7186295" algn="l"/>
                <a:tab pos="7635875" algn="l"/>
                <a:tab pos="8084820" algn="l"/>
                <a:tab pos="8534400" algn="l"/>
                <a:tab pos="8983345" algn="l"/>
              </a:tabLst>
              <a:defRPr>
                <a:solidFill>
                  <a:srgbClr val="FFFFFF"/>
                </a:solidFill>
                <a:latin typeface="Arial" panose="020B0604020202020204" pitchFamily="34" charset="0"/>
                <a:ea typeface="Microsoft YaHei" panose="020B0503020204020204" pitchFamily="32" charset="-122"/>
              </a:defRPr>
            </a:lvl4pPr>
            <a:lvl5pPr>
              <a:tabLst>
                <a:tab pos="0" algn="l"/>
                <a:tab pos="447675" algn="l"/>
                <a:tab pos="896620" algn="l"/>
                <a:tab pos="1346200" algn="l"/>
                <a:tab pos="1795145" algn="l"/>
                <a:tab pos="2244725" algn="l"/>
                <a:tab pos="2693670" algn="l"/>
                <a:tab pos="3143250" algn="l"/>
                <a:tab pos="3592195" algn="l"/>
                <a:tab pos="4041775" algn="l"/>
                <a:tab pos="4490720" algn="l"/>
                <a:tab pos="4940300" algn="l"/>
                <a:tab pos="5389245" algn="l"/>
                <a:tab pos="5838825" algn="l"/>
                <a:tab pos="6287770" algn="l"/>
                <a:tab pos="6737350" algn="l"/>
                <a:tab pos="7186295" algn="l"/>
                <a:tab pos="7635875" algn="l"/>
                <a:tab pos="8084820" algn="l"/>
                <a:tab pos="8534400" algn="l"/>
                <a:tab pos="8983345" algn="l"/>
              </a:tabLst>
              <a:defRPr>
                <a:solidFill>
                  <a:srgbClr val="FFFFFF"/>
                </a:solidFill>
                <a:latin typeface="Arial" panose="020B0604020202020204" pitchFamily="34" charset="0"/>
                <a:ea typeface="Microsoft YaHei" panose="020B0503020204020204" pitchFamily="32" charset="-122"/>
              </a:defRPr>
            </a:lvl5pPr>
            <a:lvl6pPr marL="2514600" indent="-228600" defTabSz="449580" fontAlgn="base" hangingPunct="0">
              <a:lnSpc>
                <a:spcPct val="93000"/>
              </a:lnSpc>
              <a:spcBef>
                <a:spcPct val="0"/>
              </a:spcBef>
              <a:spcAft>
                <a:spcPct val="0"/>
              </a:spcAft>
              <a:buClr>
                <a:srgbClr val="000000"/>
              </a:buClr>
              <a:buSzPct val="100000"/>
              <a:buFont typeface="Times New Roman" panose="02020603050405020304" pitchFamily="16" charset="0"/>
              <a:tabLst>
                <a:tab pos="0" algn="l"/>
                <a:tab pos="447675" algn="l"/>
                <a:tab pos="896620" algn="l"/>
                <a:tab pos="1346200" algn="l"/>
                <a:tab pos="1795145" algn="l"/>
                <a:tab pos="2244725" algn="l"/>
                <a:tab pos="2693670" algn="l"/>
                <a:tab pos="3143250" algn="l"/>
                <a:tab pos="3592195" algn="l"/>
                <a:tab pos="4041775" algn="l"/>
                <a:tab pos="4490720" algn="l"/>
                <a:tab pos="4940300" algn="l"/>
                <a:tab pos="5389245" algn="l"/>
                <a:tab pos="5838825" algn="l"/>
                <a:tab pos="6287770" algn="l"/>
                <a:tab pos="6737350" algn="l"/>
                <a:tab pos="7186295" algn="l"/>
                <a:tab pos="7635875" algn="l"/>
                <a:tab pos="8084820" algn="l"/>
                <a:tab pos="8534400" algn="l"/>
                <a:tab pos="8983345" algn="l"/>
              </a:tabLst>
              <a:defRPr>
                <a:solidFill>
                  <a:srgbClr val="FFFFFF"/>
                </a:solidFill>
                <a:latin typeface="Arial" panose="020B0604020202020204" pitchFamily="34" charset="0"/>
                <a:ea typeface="Microsoft YaHei" panose="020B0503020204020204" pitchFamily="32" charset="-122"/>
              </a:defRPr>
            </a:lvl6pPr>
            <a:lvl7pPr marL="2971800" indent="-228600" defTabSz="449580" fontAlgn="base" hangingPunct="0">
              <a:lnSpc>
                <a:spcPct val="93000"/>
              </a:lnSpc>
              <a:spcBef>
                <a:spcPct val="0"/>
              </a:spcBef>
              <a:spcAft>
                <a:spcPct val="0"/>
              </a:spcAft>
              <a:buClr>
                <a:srgbClr val="000000"/>
              </a:buClr>
              <a:buSzPct val="100000"/>
              <a:buFont typeface="Times New Roman" panose="02020603050405020304" pitchFamily="16" charset="0"/>
              <a:tabLst>
                <a:tab pos="0" algn="l"/>
                <a:tab pos="447675" algn="l"/>
                <a:tab pos="896620" algn="l"/>
                <a:tab pos="1346200" algn="l"/>
                <a:tab pos="1795145" algn="l"/>
                <a:tab pos="2244725" algn="l"/>
                <a:tab pos="2693670" algn="l"/>
                <a:tab pos="3143250" algn="l"/>
                <a:tab pos="3592195" algn="l"/>
                <a:tab pos="4041775" algn="l"/>
                <a:tab pos="4490720" algn="l"/>
                <a:tab pos="4940300" algn="l"/>
                <a:tab pos="5389245" algn="l"/>
                <a:tab pos="5838825" algn="l"/>
                <a:tab pos="6287770" algn="l"/>
                <a:tab pos="6737350" algn="l"/>
                <a:tab pos="7186295" algn="l"/>
                <a:tab pos="7635875" algn="l"/>
                <a:tab pos="8084820" algn="l"/>
                <a:tab pos="8534400" algn="l"/>
                <a:tab pos="8983345" algn="l"/>
              </a:tabLst>
              <a:defRPr>
                <a:solidFill>
                  <a:srgbClr val="FFFFFF"/>
                </a:solidFill>
                <a:latin typeface="Arial" panose="020B0604020202020204" pitchFamily="34" charset="0"/>
                <a:ea typeface="Microsoft YaHei" panose="020B0503020204020204" pitchFamily="32" charset="-122"/>
              </a:defRPr>
            </a:lvl7pPr>
            <a:lvl8pPr marL="3429000" indent="-228600" defTabSz="449580" fontAlgn="base" hangingPunct="0">
              <a:lnSpc>
                <a:spcPct val="93000"/>
              </a:lnSpc>
              <a:spcBef>
                <a:spcPct val="0"/>
              </a:spcBef>
              <a:spcAft>
                <a:spcPct val="0"/>
              </a:spcAft>
              <a:buClr>
                <a:srgbClr val="000000"/>
              </a:buClr>
              <a:buSzPct val="100000"/>
              <a:buFont typeface="Times New Roman" panose="02020603050405020304" pitchFamily="16" charset="0"/>
              <a:tabLst>
                <a:tab pos="0" algn="l"/>
                <a:tab pos="447675" algn="l"/>
                <a:tab pos="896620" algn="l"/>
                <a:tab pos="1346200" algn="l"/>
                <a:tab pos="1795145" algn="l"/>
                <a:tab pos="2244725" algn="l"/>
                <a:tab pos="2693670" algn="l"/>
                <a:tab pos="3143250" algn="l"/>
                <a:tab pos="3592195" algn="l"/>
                <a:tab pos="4041775" algn="l"/>
                <a:tab pos="4490720" algn="l"/>
                <a:tab pos="4940300" algn="l"/>
                <a:tab pos="5389245" algn="l"/>
                <a:tab pos="5838825" algn="l"/>
                <a:tab pos="6287770" algn="l"/>
                <a:tab pos="6737350" algn="l"/>
                <a:tab pos="7186295" algn="l"/>
                <a:tab pos="7635875" algn="l"/>
                <a:tab pos="8084820" algn="l"/>
                <a:tab pos="8534400" algn="l"/>
                <a:tab pos="8983345" algn="l"/>
              </a:tabLst>
              <a:defRPr>
                <a:solidFill>
                  <a:srgbClr val="FFFFFF"/>
                </a:solidFill>
                <a:latin typeface="Arial" panose="020B0604020202020204" pitchFamily="34" charset="0"/>
                <a:ea typeface="Microsoft YaHei" panose="020B0503020204020204" pitchFamily="32" charset="-122"/>
              </a:defRPr>
            </a:lvl8pPr>
            <a:lvl9pPr marL="3886200" indent="-228600" defTabSz="449580" fontAlgn="base" hangingPunct="0">
              <a:lnSpc>
                <a:spcPct val="93000"/>
              </a:lnSpc>
              <a:spcBef>
                <a:spcPct val="0"/>
              </a:spcBef>
              <a:spcAft>
                <a:spcPct val="0"/>
              </a:spcAft>
              <a:buClr>
                <a:srgbClr val="000000"/>
              </a:buClr>
              <a:buSzPct val="100000"/>
              <a:buFont typeface="Times New Roman" panose="02020603050405020304" pitchFamily="16" charset="0"/>
              <a:tabLst>
                <a:tab pos="0" algn="l"/>
                <a:tab pos="447675" algn="l"/>
                <a:tab pos="896620" algn="l"/>
                <a:tab pos="1346200" algn="l"/>
                <a:tab pos="1795145" algn="l"/>
                <a:tab pos="2244725" algn="l"/>
                <a:tab pos="2693670" algn="l"/>
                <a:tab pos="3143250" algn="l"/>
                <a:tab pos="3592195" algn="l"/>
                <a:tab pos="4041775" algn="l"/>
                <a:tab pos="4490720" algn="l"/>
                <a:tab pos="4940300" algn="l"/>
                <a:tab pos="5389245" algn="l"/>
                <a:tab pos="5838825" algn="l"/>
                <a:tab pos="6287770" algn="l"/>
                <a:tab pos="6737350" algn="l"/>
                <a:tab pos="7186295" algn="l"/>
                <a:tab pos="7635875" algn="l"/>
                <a:tab pos="8084820" algn="l"/>
                <a:tab pos="8534400" algn="l"/>
                <a:tab pos="8983345" algn="l"/>
              </a:tabLst>
              <a:defRPr>
                <a:solidFill>
                  <a:srgbClr val="FFFFFF"/>
                </a:solidFill>
                <a:latin typeface="Arial" panose="020B0604020202020204" pitchFamily="34" charset="0"/>
                <a:ea typeface="Microsoft YaHei" panose="020B0503020204020204" pitchFamily="32" charset="-122"/>
              </a:defRPr>
            </a:lvl9pPr>
          </a:lstStyle>
          <a:p>
            <a:pPr marL="0" marR="0" lvl="0" indent="0" algn="ctr" defTabSz="449580" rtl="0" eaLnBrk="1" fontAlgn="base" latinLnBrk="0" hangingPunct="1">
              <a:lnSpc>
                <a:spcPct val="100000"/>
              </a:lnSpc>
              <a:spcBef>
                <a:spcPct val="0"/>
              </a:spcBef>
              <a:spcAft>
                <a:spcPct val="0"/>
              </a:spcAft>
              <a:buClrTx/>
              <a:buSzPct val="100000"/>
              <a:buFontTx/>
              <a:buNone/>
              <a:tabLst>
                <a:tab pos="0" algn="l"/>
                <a:tab pos="447675" algn="l"/>
                <a:tab pos="896620" algn="l"/>
                <a:tab pos="1346200" algn="l"/>
                <a:tab pos="1795145" algn="l"/>
                <a:tab pos="2244725" algn="l"/>
                <a:tab pos="2693670" algn="l"/>
                <a:tab pos="3143250" algn="l"/>
                <a:tab pos="3592195" algn="l"/>
                <a:tab pos="4041775" algn="l"/>
                <a:tab pos="4490720" algn="l"/>
                <a:tab pos="4940300" algn="l"/>
                <a:tab pos="5389245" algn="l"/>
                <a:tab pos="5838825" algn="l"/>
                <a:tab pos="6287770" algn="l"/>
                <a:tab pos="6737350" algn="l"/>
                <a:tab pos="7186295" algn="l"/>
                <a:tab pos="7635875" algn="l"/>
                <a:tab pos="8084820" algn="l"/>
                <a:tab pos="8534400" algn="l"/>
                <a:tab pos="8983345" algn="l"/>
              </a:tabLst>
              <a:defRPr/>
            </a:pPr>
            <a:r>
              <a:rPr kumimoji="0" lang="sr-Latn-CS" sz="28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rPr>
              <a:t>BITNI ELEMENTI UGOVORA O RADU I NJIHOV ZNAČAJ U PRAKSI (</a:t>
            </a:r>
            <a:r>
              <a:rPr lang="sr-Latn-CS" sz="2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član</a:t>
            </a:r>
            <a:r>
              <a:rPr kumimoji="0" lang="sr-Latn-CS" sz="28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rPr>
              <a:t>. 24. ZOR)</a:t>
            </a:r>
          </a:p>
        </p:txBody>
      </p:sp>
      <p:sp>
        <p:nvSpPr>
          <p:cNvPr id="3" name="Text Box 1"/>
          <p:cNvSpPr txBox="1"/>
          <p:nvPr/>
        </p:nvSpPr>
        <p:spPr>
          <a:xfrm>
            <a:off x="550864" y="2380431"/>
            <a:ext cx="8215312" cy="3840065"/>
          </a:xfrm>
          <a:prstGeom prst="rect">
            <a:avLst/>
          </a:prstGeom>
          <a:noFill/>
          <a:ln w="9525">
            <a:noFill/>
          </a:ln>
        </p:spPr>
        <p:txBody>
          <a:bodyPr lIns="90000" tIns="45000" rIns="90000" bIns="45000"/>
          <a:lstStyle/>
          <a:p>
            <a:pPr marL="558800" indent="-452120" defTabSz="449580" hangingPunct="1">
              <a:lnSpc>
                <a:spcPct val="100000"/>
              </a:lnSpc>
              <a:spcBef>
                <a:spcPts val="400"/>
              </a:spcBef>
              <a:buClrTx/>
              <a:buFont typeface="Times New Roman" panose="02020603050405020304" pitchFamily="16" charset="0"/>
              <a:buAutoNum type="alphaLcParenR"/>
              <a:tabLst>
                <a:tab pos="558800" algn="l"/>
                <a:tab pos="1006475" algn="l"/>
                <a:tab pos="1456055" algn="l"/>
                <a:tab pos="1905000" algn="l"/>
                <a:tab pos="2354580" algn="l"/>
                <a:tab pos="2803525" algn="l"/>
                <a:tab pos="3253105" algn="l"/>
                <a:tab pos="3702050" algn="l"/>
                <a:tab pos="4151630" algn="l"/>
                <a:tab pos="4600575" algn="l"/>
                <a:tab pos="5050155" algn="l"/>
                <a:tab pos="5499100" algn="l"/>
                <a:tab pos="5948680" algn="l"/>
                <a:tab pos="6397625" algn="l"/>
                <a:tab pos="6847205" algn="l"/>
                <a:tab pos="7296150" algn="l"/>
                <a:tab pos="7745730" algn="l"/>
                <a:tab pos="8194675" algn="l"/>
                <a:tab pos="8644255" algn="l"/>
                <a:tab pos="9093200" algn="l"/>
                <a:tab pos="9542780" algn="l"/>
              </a:tabLst>
            </a:pPr>
            <a:r>
              <a:rPr lang="sr-Latn-CS" altLang="x-none" sz="1600" dirty="0">
                <a:solidFill>
                  <a:srgbClr val="000000"/>
                </a:solidFill>
                <a:latin typeface="Times New Roman" panose="02020603050405020304" pitchFamily="18" charset="0"/>
                <a:cs typeface="Times New Roman" panose="02020603050405020304" pitchFamily="18" charset="0"/>
              </a:rPr>
              <a:t>n</a:t>
            </a:r>
            <a:r>
              <a:rPr lang="sr-Latn-CS" altLang="x-none" sz="1600" dirty="0" smtClean="0">
                <a:solidFill>
                  <a:srgbClr val="000000"/>
                </a:solidFill>
                <a:latin typeface="Times New Roman" panose="02020603050405020304" pitchFamily="18" charset="0"/>
                <a:cs typeface="Times New Roman" panose="02020603050405020304" pitchFamily="18" charset="0"/>
              </a:rPr>
              <a:t>aziv </a:t>
            </a:r>
            <a:r>
              <a:rPr lang="sr-Latn-CS" altLang="x-none" sz="1600" dirty="0">
                <a:solidFill>
                  <a:srgbClr val="000000"/>
                </a:solidFill>
                <a:latin typeface="Times New Roman" panose="02020603050405020304" pitchFamily="18" charset="0"/>
                <a:cs typeface="Times New Roman" panose="02020603050405020304" pitchFamily="18" charset="0"/>
              </a:rPr>
              <a:t>i sjedište </a:t>
            </a:r>
            <a:r>
              <a:rPr lang="sr-Latn-CS" altLang="x-none" sz="1600" dirty="0" smtClean="0">
                <a:solidFill>
                  <a:srgbClr val="000000"/>
                </a:solidFill>
                <a:latin typeface="Times New Roman" panose="02020603050405020304" pitchFamily="18" charset="0"/>
                <a:cs typeface="Times New Roman" panose="02020603050405020304" pitchFamily="18" charset="0"/>
              </a:rPr>
              <a:t>poslodavca,</a:t>
            </a:r>
            <a:endParaRPr lang="sr-Latn-CS" altLang="x-none" sz="1600" dirty="0">
              <a:solidFill>
                <a:srgbClr val="000000"/>
              </a:solidFill>
              <a:latin typeface="Times New Roman" panose="02020603050405020304" pitchFamily="18" charset="0"/>
              <a:cs typeface="Times New Roman" panose="02020603050405020304" pitchFamily="18" charset="0"/>
            </a:endParaRPr>
          </a:p>
          <a:p>
            <a:pPr marL="558800" indent="-452120" defTabSz="449580" hangingPunct="1">
              <a:lnSpc>
                <a:spcPct val="100000"/>
              </a:lnSpc>
              <a:spcBef>
                <a:spcPts val="400"/>
              </a:spcBef>
              <a:buClrTx/>
              <a:buFont typeface="Times New Roman" panose="02020603050405020304" pitchFamily="16" charset="0"/>
              <a:buAutoNum type="alphaLcParenR"/>
              <a:tabLst>
                <a:tab pos="558800" algn="l"/>
                <a:tab pos="1006475" algn="l"/>
                <a:tab pos="1456055" algn="l"/>
                <a:tab pos="1905000" algn="l"/>
                <a:tab pos="2354580" algn="l"/>
                <a:tab pos="2803525" algn="l"/>
                <a:tab pos="3253105" algn="l"/>
                <a:tab pos="3702050" algn="l"/>
                <a:tab pos="4151630" algn="l"/>
                <a:tab pos="4600575" algn="l"/>
                <a:tab pos="5050155" algn="l"/>
                <a:tab pos="5499100" algn="l"/>
                <a:tab pos="5948680" algn="l"/>
                <a:tab pos="6397625" algn="l"/>
                <a:tab pos="6847205" algn="l"/>
                <a:tab pos="7296150" algn="l"/>
                <a:tab pos="7745730" algn="l"/>
                <a:tab pos="8194675" algn="l"/>
                <a:tab pos="8644255" algn="l"/>
                <a:tab pos="9093200" algn="l"/>
                <a:tab pos="9542780" algn="l"/>
              </a:tabLst>
            </a:pPr>
            <a:r>
              <a:rPr lang="sr-Latn-CS" altLang="x-none" sz="1600" dirty="0">
                <a:solidFill>
                  <a:srgbClr val="000000"/>
                </a:solidFill>
                <a:latin typeface="Times New Roman" panose="02020603050405020304" pitchFamily="18" charset="0"/>
                <a:cs typeface="Times New Roman" panose="02020603050405020304" pitchFamily="18" charset="0"/>
              </a:rPr>
              <a:t>i</a:t>
            </a:r>
            <a:r>
              <a:rPr lang="sr-Latn-CS" altLang="x-none" sz="1600" dirty="0" smtClean="0">
                <a:solidFill>
                  <a:srgbClr val="000000"/>
                </a:solidFill>
                <a:latin typeface="Times New Roman" panose="02020603050405020304" pitchFamily="18" charset="0"/>
                <a:cs typeface="Times New Roman" panose="02020603050405020304" pitchFamily="18" charset="0"/>
              </a:rPr>
              <a:t>me </a:t>
            </a:r>
            <a:r>
              <a:rPr lang="sr-Latn-CS" altLang="x-none" sz="1600" dirty="0">
                <a:solidFill>
                  <a:srgbClr val="000000"/>
                </a:solidFill>
                <a:latin typeface="Times New Roman" panose="02020603050405020304" pitchFamily="18" charset="0"/>
                <a:cs typeface="Times New Roman" panose="02020603050405020304" pitchFamily="18" charset="0"/>
              </a:rPr>
              <a:t>i prezime, prebivalište odn. boravište </a:t>
            </a:r>
            <a:r>
              <a:rPr lang="sr-Latn-CS" altLang="x-none" sz="1600" dirty="0" smtClean="0">
                <a:solidFill>
                  <a:srgbClr val="000000"/>
                </a:solidFill>
                <a:latin typeface="Times New Roman" panose="02020603050405020304" pitchFamily="18" charset="0"/>
                <a:cs typeface="Times New Roman" panose="02020603050405020304" pitchFamily="18" charset="0"/>
              </a:rPr>
              <a:t>radnika,</a:t>
            </a:r>
            <a:endParaRPr lang="sr-Latn-CS" altLang="x-none" sz="1600" dirty="0">
              <a:solidFill>
                <a:srgbClr val="000000"/>
              </a:solidFill>
              <a:latin typeface="Times New Roman" panose="02020603050405020304" pitchFamily="18" charset="0"/>
              <a:cs typeface="Times New Roman" panose="02020603050405020304" pitchFamily="18" charset="0"/>
            </a:endParaRPr>
          </a:p>
          <a:p>
            <a:pPr marL="558800" indent="-452120" defTabSz="449580" hangingPunct="1">
              <a:lnSpc>
                <a:spcPct val="100000"/>
              </a:lnSpc>
              <a:spcBef>
                <a:spcPts val="400"/>
              </a:spcBef>
              <a:buClrTx/>
              <a:buFont typeface="Times New Roman" panose="02020603050405020304" pitchFamily="16" charset="0"/>
              <a:buAutoNum type="alphaLcParenR"/>
              <a:tabLst>
                <a:tab pos="558800" algn="l"/>
                <a:tab pos="1006475" algn="l"/>
                <a:tab pos="1456055" algn="l"/>
                <a:tab pos="1905000" algn="l"/>
                <a:tab pos="2354580" algn="l"/>
                <a:tab pos="2803525" algn="l"/>
                <a:tab pos="3253105" algn="l"/>
                <a:tab pos="3702050" algn="l"/>
                <a:tab pos="4151630" algn="l"/>
                <a:tab pos="4600575" algn="l"/>
                <a:tab pos="5050155" algn="l"/>
                <a:tab pos="5499100" algn="l"/>
                <a:tab pos="5948680" algn="l"/>
                <a:tab pos="6397625" algn="l"/>
                <a:tab pos="6847205" algn="l"/>
                <a:tab pos="7296150" algn="l"/>
                <a:tab pos="7745730" algn="l"/>
                <a:tab pos="8194675" algn="l"/>
                <a:tab pos="8644255" algn="l"/>
                <a:tab pos="9093200" algn="l"/>
                <a:tab pos="9542780" algn="l"/>
              </a:tabLst>
            </a:pPr>
            <a:r>
              <a:rPr lang="sr-Latn-CS" altLang="x-none" sz="1600" dirty="0">
                <a:solidFill>
                  <a:srgbClr val="000000"/>
                </a:solidFill>
                <a:latin typeface="Times New Roman" panose="02020603050405020304" pitchFamily="18" charset="0"/>
                <a:cs typeface="Times New Roman" panose="02020603050405020304" pitchFamily="18" charset="0"/>
              </a:rPr>
              <a:t>t</a:t>
            </a:r>
            <a:r>
              <a:rPr lang="sr-Latn-CS" altLang="x-none" sz="1600" dirty="0" smtClean="0">
                <a:solidFill>
                  <a:srgbClr val="000000"/>
                </a:solidFill>
                <a:latin typeface="Times New Roman" panose="02020603050405020304" pitchFamily="18" charset="0"/>
                <a:cs typeface="Times New Roman" panose="02020603050405020304" pitchFamily="18" charset="0"/>
              </a:rPr>
              <a:t>rajanje </a:t>
            </a:r>
            <a:r>
              <a:rPr lang="sr-Latn-CS" altLang="x-none" sz="1600" dirty="0">
                <a:solidFill>
                  <a:srgbClr val="000000"/>
                </a:solidFill>
                <a:latin typeface="Times New Roman" panose="02020603050405020304" pitchFamily="18" charset="0"/>
                <a:cs typeface="Times New Roman" panose="02020603050405020304" pitchFamily="18" charset="0"/>
              </a:rPr>
              <a:t>ugovora o </a:t>
            </a:r>
            <a:r>
              <a:rPr lang="sr-Latn-CS" altLang="x-none" sz="1600" dirty="0" smtClean="0">
                <a:solidFill>
                  <a:srgbClr val="000000"/>
                </a:solidFill>
                <a:latin typeface="Times New Roman" panose="02020603050405020304" pitchFamily="18" charset="0"/>
                <a:cs typeface="Times New Roman" panose="02020603050405020304" pitchFamily="18" charset="0"/>
              </a:rPr>
              <a:t>radu,</a:t>
            </a:r>
            <a:endParaRPr lang="sr-Latn-CS" altLang="x-none" sz="1600" dirty="0">
              <a:solidFill>
                <a:srgbClr val="000000"/>
              </a:solidFill>
              <a:latin typeface="Times New Roman" panose="02020603050405020304" pitchFamily="18" charset="0"/>
              <a:cs typeface="Times New Roman" panose="02020603050405020304" pitchFamily="18" charset="0"/>
            </a:endParaRPr>
          </a:p>
          <a:p>
            <a:pPr marL="558800" indent="-452120" defTabSz="449580" hangingPunct="1">
              <a:lnSpc>
                <a:spcPct val="100000"/>
              </a:lnSpc>
              <a:spcBef>
                <a:spcPts val="400"/>
              </a:spcBef>
              <a:buClrTx/>
              <a:buFont typeface="Times New Roman" panose="02020603050405020304" pitchFamily="16" charset="0"/>
              <a:buAutoNum type="alphaLcParenR"/>
              <a:tabLst>
                <a:tab pos="558800" algn="l"/>
                <a:tab pos="1006475" algn="l"/>
                <a:tab pos="1456055" algn="l"/>
                <a:tab pos="1905000" algn="l"/>
                <a:tab pos="2354580" algn="l"/>
                <a:tab pos="2803525" algn="l"/>
                <a:tab pos="3253105" algn="l"/>
                <a:tab pos="3702050" algn="l"/>
                <a:tab pos="4151630" algn="l"/>
                <a:tab pos="4600575" algn="l"/>
                <a:tab pos="5050155" algn="l"/>
                <a:tab pos="5499100" algn="l"/>
                <a:tab pos="5948680" algn="l"/>
                <a:tab pos="6397625" algn="l"/>
                <a:tab pos="6847205" algn="l"/>
                <a:tab pos="7296150" algn="l"/>
                <a:tab pos="7745730" algn="l"/>
                <a:tab pos="8194675" algn="l"/>
                <a:tab pos="8644255" algn="l"/>
                <a:tab pos="9093200" algn="l"/>
                <a:tab pos="9542780" algn="l"/>
              </a:tabLst>
            </a:pPr>
            <a:r>
              <a:rPr lang="sr-Latn-CS" altLang="x-none" sz="1600" dirty="0">
                <a:solidFill>
                  <a:srgbClr val="000000"/>
                </a:solidFill>
                <a:latin typeface="Times New Roman" panose="02020603050405020304" pitchFamily="18" charset="0"/>
                <a:cs typeface="Times New Roman" panose="02020603050405020304" pitchFamily="18" charset="0"/>
              </a:rPr>
              <a:t>d</a:t>
            </a:r>
            <a:r>
              <a:rPr lang="sr-Latn-CS" altLang="x-none" sz="1600" dirty="0" smtClean="0">
                <a:solidFill>
                  <a:srgbClr val="000000"/>
                </a:solidFill>
                <a:latin typeface="Times New Roman" panose="02020603050405020304" pitchFamily="18" charset="0"/>
                <a:cs typeface="Times New Roman" panose="02020603050405020304" pitchFamily="18" charset="0"/>
              </a:rPr>
              <a:t>an </a:t>
            </a:r>
            <a:r>
              <a:rPr lang="sr-Latn-CS" altLang="x-none" sz="1600" dirty="0">
                <a:solidFill>
                  <a:srgbClr val="000000"/>
                </a:solidFill>
                <a:latin typeface="Times New Roman" panose="02020603050405020304" pitchFamily="18" charset="0"/>
                <a:cs typeface="Times New Roman" panose="02020603050405020304" pitchFamily="18" charset="0"/>
              </a:rPr>
              <a:t>otpočinjanja </a:t>
            </a:r>
            <a:r>
              <a:rPr lang="sr-Latn-CS" altLang="x-none" sz="1600" dirty="0" smtClean="0">
                <a:solidFill>
                  <a:srgbClr val="000000"/>
                </a:solidFill>
                <a:latin typeface="Times New Roman" panose="02020603050405020304" pitchFamily="18" charset="0"/>
                <a:cs typeface="Times New Roman" panose="02020603050405020304" pitchFamily="18" charset="0"/>
              </a:rPr>
              <a:t>rada,</a:t>
            </a:r>
            <a:endParaRPr lang="sr-Latn-CS" altLang="x-none" sz="1600" dirty="0">
              <a:solidFill>
                <a:srgbClr val="000000"/>
              </a:solidFill>
              <a:latin typeface="Times New Roman" panose="02020603050405020304" pitchFamily="18" charset="0"/>
              <a:cs typeface="Times New Roman" panose="02020603050405020304" pitchFamily="18" charset="0"/>
            </a:endParaRPr>
          </a:p>
          <a:p>
            <a:pPr marL="558800" indent="-452120" defTabSz="449580" hangingPunct="1">
              <a:lnSpc>
                <a:spcPct val="100000"/>
              </a:lnSpc>
              <a:spcBef>
                <a:spcPts val="400"/>
              </a:spcBef>
              <a:buClrTx/>
              <a:buFont typeface="Times New Roman" panose="02020603050405020304" pitchFamily="16" charset="0"/>
              <a:buAutoNum type="alphaLcParenR"/>
              <a:tabLst>
                <a:tab pos="558800" algn="l"/>
                <a:tab pos="1006475" algn="l"/>
                <a:tab pos="1456055" algn="l"/>
                <a:tab pos="1905000" algn="l"/>
                <a:tab pos="2354580" algn="l"/>
                <a:tab pos="2803525" algn="l"/>
                <a:tab pos="3253105" algn="l"/>
                <a:tab pos="3702050" algn="l"/>
                <a:tab pos="4151630" algn="l"/>
                <a:tab pos="4600575" algn="l"/>
                <a:tab pos="5050155" algn="l"/>
                <a:tab pos="5499100" algn="l"/>
                <a:tab pos="5948680" algn="l"/>
                <a:tab pos="6397625" algn="l"/>
                <a:tab pos="6847205" algn="l"/>
                <a:tab pos="7296150" algn="l"/>
                <a:tab pos="7745730" algn="l"/>
                <a:tab pos="8194675" algn="l"/>
                <a:tab pos="8644255" algn="l"/>
                <a:tab pos="9093200" algn="l"/>
                <a:tab pos="9542780" algn="l"/>
              </a:tabLst>
            </a:pPr>
            <a:r>
              <a:rPr lang="sr-Latn-CS" altLang="x-none" sz="1600" dirty="0">
                <a:solidFill>
                  <a:srgbClr val="000000"/>
                </a:solidFill>
                <a:latin typeface="Times New Roman" panose="02020603050405020304" pitchFamily="18" charset="0"/>
                <a:cs typeface="Times New Roman" panose="02020603050405020304" pitchFamily="18" charset="0"/>
              </a:rPr>
              <a:t>m</a:t>
            </a:r>
            <a:r>
              <a:rPr lang="sr-Latn-CS" altLang="x-none" sz="1600" dirty="0" smtClean="0">
                <a:solidFill>
                  <a:srgbClr val="000000"/>
                </a:solidFill>
                <a:latin typeface="Times New Roman" panose="02020603050405020304" pitchFamily="18" charset="0"/>
                <a:cs typeface="Times New Roman" panose="02020603050405020304" pitchFamily="18" charset="0"/>
              </a:rPr>
              <a:t>jesto rada,</a:t>
            </a:r>
            <a:endParaRPr lang="sr-Latn-CS" altLang="x-none" sz="1600" dirty="0">
              <a:solidFill>
                <a:srgbClr val="000000"/>
              </a:solidFill>
              <a:latin typeface="Times New Roman" panose="02020603050405020304" pitchFamily="18" charset="0"/>
              <a:cs typeface="Times New Roman" panose="02020603050405020304" pitchFamily="18" charset="0"/>
            </a:endParaRPr>
          </a:p>
          <a:p>
            <a:pPr marL="558800" indent="-452120" defTabSz="449580" hangingPunct="1">
              <a:lnSpc>
                <a:spcPct val="100000"/>
              </a:lnSpc>
              <a:spcBef>
                <a:spcPts val="400"/>
              </a:spcBef>
              <a:buClrTx/>
              <a:buFont typeface="Times New Roman" panose="02020603050405020304" pitchFamily="16" charset="0"/>
              <a:buAutoNum type="alphaLcParenR"/>
              <a:tabLst>
                <a:tab pos="558800" algn="l"/>
                <a:tab pos="1006475" algn="l"/>
                <a:tab pos="1456055" algn="l"/>
                <a:tab pos="1905000" algn="l"/>
                <a:tab pos="2354580" algn="l"/>
                <a:tab pos="2803525" algn="l"/>
                <a:tab pos="3253105" algn="l"/>
                <a:tab pos="3702050" algn="l"/>
                <a:tab pos="4151630" algn="l"/>
                <a:tab pos="4600575" algn="l"/>
                <a:tab pos="5050155" algn="l"/>
                <a:tab pos="5499100" algn="l"/>
                <a:tab pos="5948680" algn="l"/>
                <a:tab pos="6397625" algn="l"/>
                <a:tab pos="6847205" algn="l"/>
                <a:tab pos="7296150" algn="l"/>
                <a:tab pos="7745730" algn="l"/>
                <a:tab pos="8194675" algn="l"/>
                <a:tab pos="8644255" algn="l"/>
                <a:tab pos="9093200" algn="l"/>
                <a:tab pos="9542780" algn="l"/>
              </a:tabLst>
            </a:pPr>
            <a:r>
              <a:rPr lang="sr-Latn-CS" altLang="x-none" sz="1600" dirty="0">
                <a:solidFill>
                  <a:srgbClr val="000000"/>
                </a:solidFill>
                <a:latin typeface="Times New Roman" panose="02020603050405020304" pitchFamily="18" charset="0"/>
                <a:cs typeface="Times New Roman" panose="02020603050405020304" pitchFamily="18" charset="0"/>
              </a:rPr>
              <a:t>r</a:t>
            </a:r>
            <a:r>
              <a:rPr lang="sr-Latn-CS" altLang="x-none" sz="1600" dirty="0" smtClean="0">
                <a:solidFill>
                  <a:srgbClr val="000000"/>
                </a:solidFill>
                <a:latin typeface="Times New Roman" panose="02020603050405020304" pitchFamily="18" charset="0"/>
                <a:cs typeface="Times New Roman" panose="02020603050405020304" pitchFamily="18" charset="0"/>
              </a:rPr>
              <a:t>adno </a:t>
            </a:r>
            <a:r>
              <a:rPr lang="sr-Latn-CS" altLang="x-none" sz="1600" dirty="0">
                <a:solidFill>
                  <a:srgbClr val="000000"/>
                </a:solidFill>
                <a:latin typeface="Times New Roman" panose="02020603050405020304" pitchFamily="18" charset="0"/>
                <a:cs typeface="Times New Roman" panose="02020603050405020304" pitchFamily="18" charset="0"/>
              </a:rPr>
              <a:t>mjesto i kratak opis </a:t>
            </a:r>
            <a:r>
              <a:rPr lang="sr-Latn-CS" altLang="x-none" sz="1600" dirty="0" smtClean="0">
                <a:solidFill>
                  <a:srgbClr val="000000"/>
                </a:solidFill>
                <a:latin typeface="Times New Roman" panose="02020603050405020304" pitchFamily="18" charset="0"/>
                <a:cs typeface="Times New Roman" panose="02020603050405020304" pitchFamily="18" charset="0"/>
              </a:rPr>
              <a:t>poslova, </a:t>
            </a:r>
            <a:endParaRPr lang="sr-Latn-CS" altLang="x-none" sz="1600" dirty="0">
              <a:solidFill>
                <a:srgbClr val="000000"/>
              </a:solidFill>
              <a:latin typeface="Times New Roman" panose="02020603050405020304" pitchFamily="18" charset="0"/>
              <a:cs typeface="Times New Roman" panose="02020603050405020304" pitchFamily="18" charset="0"/>
            </a:endParaRPr>
          </a:p>
          <a:p>
            <a:pPr marL="558800" indent="-452120" defTabSz="449580" hangingPunct="1">
              <a:lnSpc>
                <a:spcPct val="100000"/>
              </a:lnSpc>
              <a:spcBef>
                <a:spcPts val="400"/>
              </a:spcBef>
              <a:buClrTx/>
              <a:buFont typeface="Times New Roman" panose="02020603050405020304" pitchFamily="16" charset="0"/>
              <a:buAutoNum type="alphaLcParenR"/>
              <a:tabLst>
                <a:tab pos="558800" algn="l"/>
                <a:tab pos="1006475" algn="l"/>
                <a:tab pos="1456055" algn="l"/>
                <a:tab pos="1905000" algn="l"/>
                <a:tab pos="2354580" algn="l"/>
                <a:tab pos="2803525" algn="l"/>
                <a:tab pos="3253105" algn="l"/>
                <a:tab pos="3702050" algn="l"/>
                <a:tab pos="4151630" algn="l"/>
                <a:tab pos="4600575" algn="l"/>
                <a:tab pos="5050155" algn="l"/>
                <a:tab pos="5499100" algn="l"/>
                <a:tab pos="5948680" algn="l"/>
                <a:tab pos="6397625" algn="l"/>
                <a:tab pos="6847205" algn="l"/>
                <a:tab pos="7296150" algn="l"/>
                <a:tab pos="7745730" algn="l"/>
                <a:tab pos="8194675" algn="l"/>
                <a:tab pos="8644255" algn="l"/>
                <a:tab pos="9093200" algn="l"/>
                <a:tab pos="9542780" algn="l"/>
              </a:tabLst>
            </a:pPr>
            <a:r>
              <a:rPr lang="sr-Latn-CS" altLang="x-none" sz="1600" dirty="0">
                <a:solidFill>
                  <a:srgbClr val="000000"/>
                </a:solidFill>
                <a:latin typeface="Times New Roman" panose="02020603050405020304" pitchFamily="18" charset="0"/>
                <a:cs typeface="Times New Roman" panose="02020603050405020304" pitchFamily="18" charset="0"/>
              </a:rPr>
              <a:t>d</a:t>
            </a:r>
            <a:r>
              <a:rPr lang="sr-Latn-CS" altLang="x-none" sz="1600" dirty="0" smtClean="0">
                <a:solidFill>
                  <a:srgbClr val="000000"/>
                </a:solidFill>
                <a:latin typeface="Times New Roman" panose="02020603050405020304" pitchFamily="18" charset="0"/>
                <a:cs typeface="Times New Roman" panose="02020603050405020304" pitchFamily="18" charset="0"/>
              </a:rPr>
              <a:t>užina </a:t>
            </a:r>
            <a:r>
              <a:rPr lang="sr-Latn-CS" altLang="x-none" sz="1600" dirty="0">
                <a:solidFill>
                  <a:srgbClr val="000000"/>
                </a:solidFill>
                <a:latin typeface="Times New Roman" panose="02020603050405020304" pitchFamily="18" charset="0"/>
                <a:cs typeface="Times New Roman" panose="02020603050405020304" pitchFamily="18" charset="0"/>
              </a:rPr>
              <a:t>i raspored radnog </a:t>
            </a:r>
            <a:r>
              <a:rPr lang="sr-Latn-CS" altLang="x-none" sz="1600" dirty="0" smtClean="0">
                <a:solidFill>
                  <a:srgbClr val="000000"/>
                </a:solidFill>
                <a:latin typeface="Times New Roman" panose="02020603050405020304" pitchFamily="18" charset="0"/>
                <a:cs typeface="Times New Roman" panose="02020603050405020304" pitchFamily="18" charset="0"/>
              </a:rPr>
              <a:t>vremena,</a:t>
            </a:r>
            <a:endParaRPr lang="sr-Latn-CS" altLang="x-none" sz="1600" dirty="0">
              <a:solidFill>
                <a:srgbClr val="000000"/>
              </a:solidFill>
              <a:latin typeface="Times New Roman" panose="02020603050405020304" pitchFamily="18" charset="0"/>
              <a:cs typeface="Times New Roman" panose="02020603050405020304" pitchFamily="18" charset="0"/>
            </a:endParaRPr>
          </a:p>
          <a:p>
            <a:pPr marL="558800" indent="-452120" defTabSz="449580" hangingPunct="1">
              <a:lnSpc>
                <a:spcPct val="100000"/>
              </a:lnSpc>
              <a:spcBef>
                <a:spcPts val="400"/>
              </a:spcBef>
              <a:buClrTx/>
              <a:buFont typeface="Times New Roman" panose="02020603050405020304" pitchFamily="16" charset="0"/>
              <a:buAutoNum type="alphaLcParenR"/>
              <a:tabLst>
                <a:tab pos="558800" algn="l"/>
                <a:tab pos="1006475" algn="l"/>
                <a:tab pos="1456055" algn="l"/>
                <a:tab pos="1905000" algn="l"/>
                <a:tab pos="2354580" algn="l"/>
                <a:tab pos="2803525" algn="l"/>
                <a:tab pos="3253105" algn="l"/>
                <a:tab pos="3702050" algn="l"/>
                <a:tab pos="4151630" algn="l"/>
                <a:tab pos="4600575" algn="l"/>
                <a:tab pos="5050155" algn="l"/>
                <a:tab pos="5499100" algn="l"/>
                <a:tab pos="5948680" algn="l"/>
                <a:tab pos="6397625" algn="l"/>
                <a:tab pos="6847205" algn="l"/>
                <a:tab pos="7296150" algn="l"/>
                <a:tab pos="7745730" algn="l"/>
                <a:tab pos="8194675" algn="l"/>
                <a:tab pos="8644255" algn="l"/>
                <a:tab pos="9093200" algn="l"/>
                <a:tab pos="9542780" algn="l"/>
              </a:tabLst>
            </a:pPr>
            <a:r>
              <a:rPr lang="sr-Latn-CS" altLang="x-none" sz="1600" dirty="0">
                <a:solidFill>
                  <a:srgbClr val="000000"/>
                </a:solidFill>
                <a:latin typeface="Times New Roman" panose="02020603050405020304" pitchFamily="18" charset="0"/>
                <a:cs typeface="Times New Roman" panose="02020603050405020304" pitchFamily="18" charset="0"/>
              </a:rPr>
              <a:t>p</a:t>
            </a:r>
            <a:r>
              <a:rPr lang="sr-Latn-CS" altLang="x-none" sz="1600" dirty="0" smtClean="0">
                <a:solidFill>
                  <a:srgbClr val="000000"/>
                </a:solidFill>
                <a:latin typeface="Times New Roman" panose="02020603050405020304" pitchFamily="18" charset="0"/>
                <a:cs typeface="Times New Roman" panose="02020603050405020304" pitchFamily="18" charset="0"/>
              </a:rPr>
              <a:t>lata</a:t>
            </a:r>
            <a:r>
              <a:rPr lang="sr-Latn-CS" altLang="x-none" sz="1600" dirty="0">
                <a:solidFill>
                  <a:srgbClr val="000000"/>
                </a:solidFill>
                <a:latin typeface="Times New Roman" panose="02020603050405020304" pitchFamily="18" charset="0"/>
                <a:cs typeface="Times New Roman" panose="02020603050405020304" pitchFamily="18" charset="0"/>
              </a:rPr>
              <a:t>, dodaci na platu i periodi </a:t>
            </a:r>
            <a:r>
              <a:rPr lang="sr-Latn-CS" altLang="x-none" sz="1600" dirty="0" smtClean="0">
                <a:solidFill>
                  <a:srgbClr val="000000"/>
                </a:solidFill>
                <a:latin typeface="Times New Roman" panose="02020603050405020304" pitchFamily="18" charset="0"/>
                <a:cs typeface="Times New Roman" panose="02020603050405020304" pitchFamily="18" charset="0"/>
              </a:rPr>
              <a:t>isplate,</a:t>
            </a:r>
            <a:endParaRPr lang="sr-Latn-CS" altLang="x-none" sz="1600" dirty="0">
              <a:solidFill>
                <a:srgbClr val="000000"/>
              </a:solidFill>
              <a:latin typeface="Times New Roman" panose="02020603050405020304" pitchFamily="18" charset="0"/>
              <a:cs typeface="Times New Roman" panose="02020603050405020304" pitchFamily="18" charset="0"/>
            </a:endParaRPr>
          </a:p>
          <a:p>
            <a:pPr marL="558800" indent="-452120" defTabSz="449580" hangingPunct="1">
              <a:lnSpc>
                <a:spcPct val="100000"/>
              </a:lnSpc>
              <a:spcBef>
                <a:spcPts val="400"/>
              </a:spcBef>
              <a:buClrTx/>
              <a:buFont typeface="Times New Roman" panose="02020603050405020304" pitchFamily="16" charset="0"/>
              <a:buAutoNum type="alphaLcParenR"/>
              <a:tabLst>
                <a:tab pos="558800" algn="l"/>
                <a:tab pos="1006475" algn="l"/>
                <a:tab pos="1456055" algn="l"/>
                <a:tab pos="1905000" algn="l"/>
                <a:tab pos="2354580" algn="l"/>
                <a:tab pos="2803525" algn="l"/>
                <a:tab pos="3253105" algn="l"/>
                <a:tab pos="3702050" algn="l"/>
                <a:tab pos="4151630" algn="l"/>
                <a:tab pos="4600575" algn="l"/>
                <a:tab pos="5050155" algn="l"/>
                <a:tab pos="5499100" algn="l"/>
                <a:tab pos="5948680" algn="l"/>
                <a:tab pos="6397625" algn="l"/>
                <a:tab pos="6847205" algn="l"/>
                <a:tab pos="7296150" algn="l"/>
                <a:tab pos="7745730" algn="l"/>
                <a:tab pos="8194675" algn="l"/>
                <a:tab pos="8644255" algn="l"/>
                <a:tab pos="9093200" algn="l"/>
                <a:tab pos="9542780" algn="l"/>
              </a:tabLst>
            </a:pPr>
            <a:r>
              <a:rPr lang="sr-Latn-CS" altLang="x-none" sz="1600" dirty="0">
                <a:solidFill>
                  <a:srgbClr val="000000"/>
                </a:solidFill>
                <a:latin typeface="Times New Roman" panose="02020603050405020304" pitchFamily="18" charset="0"/>
                <a:cs typeface="Times New Roman" panose="02020603050405020304" pitchFamily="18" charset="0"/>
              </a:rPr>
              <a:t>n</a:t>
            </a:r>
            <a:r>
              <a:rPr lang="sr-Latn-CS" altLang="x-none" sz="1600" dirty="0" smtClean="0">
                <a:solidFill>
                  <a:srgbClr val="000000"/>
                </a:solidFill>
                <a:latin typeface="Times New Roman" panose="02020603050405020304" pitchFamily="18" charset="0"/>
                <a:cs typeface="Times New Roman" panose="02020603050405020304" pitchFamily="18" charset="0"/>
              </a:rPr>
              <a:t>aknada plate,</a:t>
            </a:r>
            <a:endParaRPr lang="sr-Latn-CS" altLang="x-none" sz="1600" dirty="0">
              <a:solidFill>
                <a:srgbClr val="000000"/>
              </a:solidFill>
              <a:latin typeface="Times New Roman" panose="02020603050405020304" pitchFamily="18" charset="0"/>
              <a:cs typeface="Times New Roman" panose="02020603050405020304" pitchFamily="18" charset="0"/>
            </a:endParaRPr>
          </a:p>
          <a:p>
            <a:pPr marL="558800" indent="-452120" defTabSz="449580" hangingPunct="1">
              <a:lnSpc>
                <a:spcPct val="100000"/>
              </a:lnSpc>
              <a:spcBef>
                <a:spcPts val="400"/>
              </a:spcBef>
              <a:buClrTx/>
              <a:buFont typeface="Times New Roman" panose="02020603050405020304" pitchFamily="16" charset="0"/>
              <a:buAutoNum type="alphaLcParenR"/>
              <a:tabLst>
                <a:tab pos="558800" algn="l"/>
                <a:tab pos="1006475" algn="l"/>
                <a:tab pos="1456055" algn="l"/>
                <a:tab pos="1905000" algn="l"/>
                <a:tab pos="2354580" algn="l"/>
                <a:tab pos="2803525" algn="l"/>
                <a:tab pos="3253105" algn="l"/>
                <a:tab pos="3702050" algn="l"/>
                <a:tab pos="4151630" algn="l"/>
                <a:tab pos="4600575" algn="l"/>
                <a:tab pos="5050155" algn="l"/>
                <a:tab pos="5499100" algn="l"/>
                <a:tab pos="5948680" algn="l"/>
                <a:tab pos="6397625" algn="l"/>
                <a:tab pos="6847205" algn="l"/>
                <a:tab pos="7296150" algn="l"/>
                <a:tab pos="7745730" algn="l"/>
                <a:tab pos="8194675" algn="l"/>
                <a:tab pos="8644255" algn="l"/>
                <a:tab pos="9093200" algn="l"/>
                <a:tab pos="9542780" algn="l"/>
              </a:tabLst>
            </a:pPr>
            <a:r>
              <a:rPr lang="sr-Latn-CS" altLang="x-none" sz="1600" dirty="0">
                <a:solidFill>
                  <a:srgbClr val="000000"/>
                </a:solidFill>
                <a:latin typeface="Times New Roman" panose="02020603050405020304" pitchFamily="18" charset="0"/>
                <a:cs typeface="Times New Roman" panose="02020603050405020304" pitchFamily="18" charset="0"/>
              </a:rPr>
              <a:t>t</a:t>
            </a:r>
            <a:r>
              <a:rPr lang="sr-Latn-CS" altLang="x-none" sz="1600" dirty="0" smtClean="0">
                <a:solidFill>
                  <a:srgbClr val="000000"/>
                </a:solidFill>
                <a:latin typeface="Times New Roman" panose="02020603050405020304" pitchFamily="18" charset="0"/>
                <a:cs typeface="Times New Roman" panose="02020603050405020304" pitchFamily="18" charset="0"/>
              </a:rPr>
              <a:t>rajanje </a:t>
            </a:r>
            <a:r>
              <a:rPr lang="sr-Latn-CS" altLang="x-none" sz="1600" dirty="0">
                <a:solidFill>
                  <a:srgbClr val="000000"/>
                </a:solidFill>
                <a:latin typeface="Times New Roman" panose="02020603050405020304" pitchFamily="18" charset="0"/>
                <a:cs typeface="Times New Roman" panose="02020603050405020304" pitchFamily="18" charset="0"/>
              </a:rPr>
              <a:t>godišnjeg </a:t>
            </a:r>
            <a:r>
              <a:rPr lang="sr-Latn-CS" altLang="x-none" sz="1600" dirty="0" smtClean="0">
                <a:solidFill>
                  <a:srgbClr val="000000"/>
                </a:solidFill>
                <a:latin typeface="Times New Roman" panose="02020603050405020304" pitchFamily="18" charset="0"/>
                <a:cs typeface="Times New Roman" panose="02020603050405020304" pitchFamily="18" charset="0"/>
              </a:rPr>
              <a:t>odmora,</a:t>
            </a:r>
            <a:endParaRPr lang="sr-Latn-CS" altLang="x-none" sz="1600" dirty="0">
              <a:solidFill>
                <a:srgbClr val="000000"/>
              </a:solidFill>
              <a:latin typeface="Times New Roman" panose="02020603050405020304" pitchFamily="18" charset="0"/>
              <a:cs typeface="Times New Roman" panose="02020603050405020304" pitchFamily="18" charset="0"/>
            </a:endParaRPr>
          </a:p>
          <a:p>
            <a:pPr marL="558800" indent="-452120" defTabSz="449580" hangingPunct="1">
              <a:lnSpc>
                <a:spcPct val="100000"/>
              </a:lnSpc>
              <a:spcBef>
                <a:spcPts val="400"/>
              </a:spcBef>
              <a:buClrTx/>
              <a:buFont typeface="Times New Roman" panose="02020603050405020304" pitchFamily="16" charset="0"/>
              <a:buAutoNum type="alphaLcParenR"/>
              <a:tabLst>
                <a:tab pos="558800" algn="l"/>
                <a:tab pos="1006475" algn="l"/>
                <a:tab pos="1456055" algn="l"/>
                <a:tab pos="1905000" algn="l"/>
                <a:tab pos="2354580" algn="l"/>
                <a:tab pos="2803525" algn="l"/>
                <a:tab pos="3253105" algn="l"/>
                <a:tab pos="3702050" algn="l"/>
                <a:tab pos="4151630" algn="l"/>
                <a:tab pos="4600575" algn="l"/>
                <a:tab pos="5050155" algn="l"/>
                <a:tab pos="5499100" algn="l"/>
                <a:tab pos="5948680" algn="l"/>
                <a:tab pos="6397625" algn="l"/>
                <a:tab pos="6847205" algn="l"/>
                <a:tab pos="7296150" algn="l"/>
                <a:tab pos="7745730" algn="l"/>
                <a:tab pos="8194675" algn="l"/>
                <a:tab pos="8644255" algn="l"/>
                <a:tab pos="9093200" algn="l"/>
                <a:tab pos="9542780" algn="l"/>
              </a:tabLst>
            </a:pPr>
            <a:r>
              <a:rPr lang="sr-Latn-CS" altLang="x-none" sz="1600" dirty="0">
                <a:solidFill>
                  <a:srgbClr val="000000"/>
                </a:solidFill>
                <a:latin typeface="Times New Roman" panose="02020603050405020304" pitchFamily="18" charset="0"/>
                <a:cs typeface="Times New Roman" panose="02020603050405020304" pitchFamily="18" charset="0"/>
              </a:rPr>
              <a:t>o</a:t>
            </a:r>
            <a:r>
              <a:rPr lang="sr-Latn-CS" altLang="x-none" sz="1600" dirty="0" smtClean="0">
                <a:solidFill>
                  <a:srgbClr val="000000"/>
                </a:solidFill>
                <a:latin typeface="Times New Roman" panose="02020603050405020304" pitchFamily="18" charset="0"/>
                <a:cs typeface="Times New Roman" panose="02020603050405020304" pitchFamily="18" charset="0"/>
              </a:rPr>
              <a:t>tkazni rok,</a:t>
            </a:r>
            <a:endParaRPr lang="sr-Latn-CS" altLang="x-none" sz="1600" dirty="0">
              <a:solidFill>
                <a:srgbClr val="000000"/>
              </a:solidFill>
              <a:latin typeface="Times New Roman" panose="02020603050405020304" pitchFamily="18" charset="0"/>
              <a:cs typeface="Times New Roman" panose="02020603050405020304" pitchFamily="18" charset="0"/>
            </a:endParaRPr>
          </a:p>
          <a:p>
            <a:pPr marL="558800" indent="-452120" defTabSz="449580" hangingPunct="1">
              <a:lnSpc>
                <a:spcPct val="100000"/>
              </a:lnSpc>
              <a:spcBef>
                <a:spcPts val="400"/>
              </a:spcBef>
              <a:buClrTx/>
              <a:buFont typeface="Times New Roman" panose="02020603050405020304" pitchFamily="16" charset="0"/>
              <a:buAutoNum type="alphaLcParenR"/>
              <a:tabLst>
                <a:tab pos="558800" algn="l"/>
                <a:tab pos="1006475" algn="l"/>
                <a:tab pos="1456055" algn="l"/>
                <a:tab pos="1905000" algn="l"/>
                <a:tab pos="2354580" algn="l"/>
                <a:tab pos="2803525" algn="l"/>
                <a:tab pos="3253105" algn="l"/>
                <a:tab pos="3702050" algn="l"/>
                <a:tab pos="4151630" algn="l"/>
                <a:tab pos="4600575" algn="l"/>
                <a:tab pos="5050155" algn="l"/>
                <a:tab pos="5499100" algn="l"/>
                <a:tab pos="5948680" algn="l"/>
                <a:tab pos="6397625" algn="l"/>
                <a:tab pos="6847205" algn="l"/>
                <a:tab pos="7296150" algn="l"/>
                <a:tab pos="7745730" algn="l"/>
                <a:tab pos="8194675" algn="l"/>
                <a:tab pos="8644255" algn="l"/>
                <a:tab pos="9093200" algn="l"/>
                <a:tab pos="9542780" algn="l"/>
              </a:tabLst>
            </a:pPr>
            <a:r>
              <a:rPr lang="sr-Latn-CS" altLang="x-none" sz="1600" dirty="0">
                <a:solidFill>
                  <a:srgbClr val="000000"/>
                </a:solidFill>
                <a:latin typeface="Times New Roman" panose="02020603050405020304" pitchFamily="18" charset="0"/>
                <a:cs typeface="Times New Roman" panose="02020603050405020304" pitchFamily="18" charset="0"/>
              </a:rPr>
              <a:t>d</a:t>
            </a:r>
            <a:r>
              <a:rPr lang="sr-Latn-CS" altLang="x-none" sz="1600" dirty="0" smtClean="0">
                <a:solidFill>
                  <a:srgbClr val="000000"/>
                </a:solidFill>
                <a:latin typeface="Times New Roman" panose="02020603050405020304" pitchFamily="18" charset="0"/>
                <a:cs typeface="Times New Roman" panose="02020603050405020304" pitchFamily="18" charset="0"/>
              </a:rPr>
              <a:t>rugi </a:t>
            </a:r>
            <a:r>
              <a:rPr lang="sr-Latn-CS" altLang="x-none" sz="1600" dirty="0">
                <a:solidFill>
                  <a:srgbClr val="000000"/>
                </a:solidFill>
                <a:latin typeface="Times New Roman" panose="02020603050405020304" pitchFamily="18" charset="0"/>
                <a:cs typeface="Times New Roman" panose="02020603050405020304" pitchFamily="18" charset="0"/>
              </a:rPr>
              <a:t>podaci o uvjetima </a:t>
            </a:r>
            <a:r>
              <a:rPr lang="sr-Latn-CS" altLang="x-none" sz="1600" dirty="0" smtClean="0">
                <a:solidFill>
                  <a:srgbClr val="000000"/>
                </a:solidFill>
                <a:latin typeface="Times New Roman" panose="02020603050405020304" pitchFamily="18" charset="0"/>
                <a:cs typeface="Times New Roman" panose="02020603050405020304" pitchFamily="18" charset="0"/>
              </a:rPr>
              <a:t>rada.</a:t>
            </a:r>
            <a:endParaRPr lang="sr-Latn-CS" altLang="x-none" sz="1600" dirty="0">
              <a:solidFill>
                <a:srgbClr val="000000"/>
              </a:solidFill>
              <a:latin typeface="Times New Roman" panose="02020603050405020304" pitchFamily="18" charset="0"/>
              <a:cs typeface="Times New Roman" panose="02020603050405020304" pitchFamily="18" charset="0"/>
            </a:endParaRPr>
          </a:p>
          <a:p>
            <a:pPr marL="558800" indent="-452120" defTabSz="449580" hangingPunct="1">
              <a:lnSpc>
                <a:spcPct val="100000"/>
              </a:lnSpc>
              <a:spcBef>
                <a:spcPts val="400"/>
              </a:spcBef>
              <a:buClrTx/>
              <a:buFontTx/>
              <a:buNone/>
              <a:tabLst>
                <a:tab pos="558800" algn="l"/>
                <a:tab pos="1006475" algn="l"/>
                <a:tab pos="1456055" algn="l"/>
                <a:tab pos="1905000" algn="l"/>
                <a:tab pos="2354580" algn="l"/>
                <a:tab pos="2803525" algn="l"/>
                <a:tab pos="3253105" algn="l"/>
                <a:tab pos="3702050" algn="l"/>
                <a:tab pos="4151630" algn="l"/>
                <a:tab pos="4600575" algn="l"/>
                <a:tab pos="5050155" algn="l"/>
                <a:tab pos="5499100" algn="l"/>
                <a:tab pos="5948680" algn="l"/>
                <a:tab pos="6397625" algn="l"/>
                <a:tab pos="6847205" algn="l"/>
                <a:tab pos="7296150" algn="l"/>
                <a:tab pos="7745730" algn="l"/>
                <a:tab pos="8194675" algn="l"/>
                <a:tab pos="8644255" algn="l"/>
                <a:tab pos="9093200" algn="l"/>
                <a:tab pos="9542780" algn="l"/>
              </a:tabLst>
            </a:pPr>
            <a:r>
              <a:rPr lang="sr-Latn-CS" altLang="x-none" sz="2000" dirty="0" smtClean="0">
                <a:solidFill>
                  <a:srgbClr val="000000"/>
                </a:solidFill>
                <a:latin typeface="Calibri" panose="020F0502020204030204" pitchFamily="32" charset="0"/>
              </a:rPr>
              <a:t>    </a:t>
            </a:r>
            <a:endParaRPr lang="sr-Latn-CS" altLang="x-none" sz="2000" dirty="0">
              <a:solidFill>
                <a:srgbClr val="000000"/>
              </a:solidFill>
              <a:latin typeface="Calibri" panose="020F0502020204030204" pitchFamily="32" charset="0"/>
            </a:endParaRPr>
          </a:p>
        </p:txBody>
      </p:sp>
    </p:spTree>
    <p:extLst>
      <p:ext uri="{BB962C8B-B14F-4D97-AF65-F5344CB8AC3E}">
        <p14:creationId xmlns:p14="http://schemas.microsoft.com/office/powerpoint/2010/main" val="2481174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a:spLocks noChangeArrowheads="1"/>
          </p:cNvSpPr>
          <p:nvPr/>
        </p:nvSpPr>
        <p:spPr bwMode="auto">
          <a:xfrm>
            <a:off x="323528" y="1223492"/>
            <a:ext cx="8229600" cy="508582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marL="101600" algn="ctr" defTabSz="449580" hangingPunct="1">
              <a:lnSpc>
                <a:spcPct val="100000"/>
              </a:lnSpc>
              <a:spcBef>
                <a:spcPts val="400"/>
              </a:spcBef>
              <a:buClr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b="1" dirty="0" smtClean="0">
                <a:solidFill>
                  <a:srgbClr val="000000"/>
                </a:solidFill>
                <a:latin typeface="Times New Roman" panose="02020603050405020304" pitchFamily="18" charset="0"/>
                <a:cs typeface="Times New Roman" panose="02020603050405020304" pitchFamily="18" charset="0"/>
              </a:rPr>
              <a:t>- Upućujuće </a:t>
            </a:r>
            <a:r>
              <a:rPr lang="sr-Latn-CS" altLang="x-none" b="1" dirty="0">
                <a:solidFill>
                  <a:srgbClr val="000000"/>
                </a:solidFill>
                <a:latin typeface="Times New Roman" panose="02020603050405020304" pitchFamily="18" charset="0"/>
                <a:cs typeface="Times New Roman" panose="02020603050405020304" pitchFamily="18" charset="0"/>
              </a:rPr>
              <a:t>odredbe na </a:t>
            </a:r>
            <a:r>
              <a:rPr lang="sr-Latn-CS" altLang="x-none" b="1" dirty="0" smtClean="0">
                <a:solidFill>
                  <a:srgbClr val="000000"/>
                </a:solidFill>
                <a:latin typeface="Times New Roman" panose="02020603050405020304" pitchFamily="18" charset="0"/>
                <a:cs typeface="Times New Roman" panose="02020603050405020304" pitchFamily="18" charset="0"/>
              </a:rPr>
              <a:t>zakon</a:t>
            </a:r>
            <a:r>
              <a:rPr lang="sr-Latn-CS" altLang="x-none" b="1" dirty="0">
                <a:solidFill>
                  <a:srgbClr val="000000"/>
                </a:solidFill>
                <a:latin typeface="Times New Roman" panose="02020603050405020304" pitchFamily="18" charset="0"/>
                <a:cs typeface="Times New Roman" panose="02020603050405020304" pitchFamily="18" charset="0"/>
              </a:rPr>
              <a:t>, </a:t>
            </a:r>
            <a:r>
              <a:rPr lang="sr-Latn-CS" altLang="x-none" b="1" dirty="0" smtClean="0">
                <a:solidFill>
                  <a:srgbClr val="000000"/>
                </a:solidFill>
                <a:latin typeface="Times New Roman" panose="02020603050405020304" pitchFamily="18" charset="0"/>
                <a:cs typeface="Times New Roman" panose="02020603050405020304" pitchFamily="18" charset="0"/>
              </a:rPr>
              <a:t>kolektivni </a:t>
            </a:r>
            <a:r>
              <a:rPr lang="sr-Latn-CS" altLang="x-none" b="1" dirty="0">
                <a:solidFill>
                  <a:srgbClr val="000000"/>
                </a:solidFill>
                <a:latin typeface="Times New Roman" panose="02020603050405020304" pitchFamily="18" charset="0"/>
                <a:cs typeface="Times New Roman" panose="02020603050405020304" pitchFamily="18" charset="0"/>
              </a:rPr>
              <a:t>u</a:t>
            </a:r>
            <a:r>
              <a:rPr lang="sr-Latn-CS" altLang="x-none" b="1" dirty="0" smtClean="0">
                <a:solidFill>
                  <a:srgbClr val="000000"/>
                </a:solidFill>
                <a:latin typeface="Times New Roman" panose="02020603050405020304" pitchFamily="18" charset="0"/>
                <a:cs typeface="Times New Roman" panose="02020603050405020304" pitchFamily="18" charset="0"/>
              </a:rPr>
              <a:t>govor </a:t>
            </a:r>
            <a:r>
              <a:rPr lang="sr-Latn-CS" altLang="x-none" b="1" dirty="0">
                <a:solidFill>
                  <a:srgbClr val="000000"/>
                </a:solidFill>
                <a:latin typeface="Times New Roman" panose="02020603050405020304" pitchFamily="18" charset="0"/>
                <a:cs typeface="Times New Roman" panose="02020603050405020304" pitchFamily="18" charset="0"/>
              </a:rPr>
              <a:t>ili </a:t>
            </a:r>
            <a:r>
              <a:rPr lang="sr-Latn-CS" altLang="x-none" b="1" dirty="0" smtClean="0">
                <a:solidFill>
                  <a:srgbClr val="000000"/>
                </a:solidFill>
                <a:latin typeface="Times New Roman" panose="02020603050405020304" pitchFamily="18" charset="0"/>
                <a:cs typeface="Times New Roman" panose="02020603050405020304" pitchFamily="18" charset="0"/>
              </a:rPr>
              <a:t>pravilnik </a:t>
            </a:r>
            <a:r>
              <a:rPr lang="sr-Latn-CS" altLang="x-none" b="1" dirty="0">
                <a:solidFill>
                  <a:srgbClr val="000000"/>
                </a:solidFill>
                <a:latin typeface="Times New Roman" panose="02020603050405020304" pitchFamily="18" charset="0"/>
                <a:cs typeface="Times New Roman" panose="02020603050405020304" pitchFamily="18" charset="0"/>
              </a:rPr>
              <a:t>o </a:t>
            </a:r>
            <a:r>
              <a:rPr lang="sr-Latn-CS" altLang="x-none" b="1" dirty="0" smtClean="0">
                <a:solidFill>
                  <a:srgbClr val="000000"/>
                </a:solidFill>
                <a:latin typeface="Times New Roman" panose="02020603050405020304" pitchFamily="18" charset="0"/>
                <a:cs typeface="Times New Roman" panose="02020603050405020304" pitchFamily="18" charset="0"/>
              </a:rPr>
              <a:t>radu</a:t>
            </a:r>
          </a:p>
          <a:p>
            <a:pPr marL="101600" defTabSz="449580" hangingPunct="1">
              <a:lnSpc>
                <a:spcPct val="100000"/>
              </a:lnSpc>
              <a:spcBef>
                <a:spcPts val="400"/>
              </a:spcBef>
              <a:buClrTx/>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endParaRPr lang="sr-Latn-CS" altLang="x-none" b="1" dirty="0">
              <a:solidFill>
                <a:srgbClr val="000000"/>
              </a:solidFill>
              <a:latin typeface="Times New Roman" panose="02020603050405020304" pitchFamily="18" charset="0"/>
              <a:cs typeface="Times New Roman" panose="02020603050405020304" pitchFamily="18" charset="0"/>
            </a:endParaRPr>
          </a:p>
          <a:p>
            <a:pPr marL="101600" algn="just" defTabSz="449580">
              <a:lnSpc>
                <a:spcPct val="100000"/>
              </a:lnSpc>
              <a:buClrTx/>
              <a:buFont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dirty="0" smtClean="0">
                <a:solidFill>
                  <a:srgbClr val="000000"/>
                </a:solidFill>
                <a:latin typeface="Times New Roman" panose="02020603050405020304" pitchFamily="18" charset="0"/>
                <a:cs typeface="Times New Roman" panose="02020603050405020304" pitchFamily="18" charset="0"/>
              </a:rPr>
              <a:t>Umjesto </a:t>
            </a:r>
            <a:r>
              <a:rPr lang="sr-Latn-CS" altLang="x-none" dirty="0">
                <a:solidFill>
                  <a:srgbClr val="000000"/>
                </a:solidFill>
                <a:latin typeface="Times New Roman" panose="02020603050405020304" pitchFamily="18" charset="0"/>
                <a:cs typeface="Times New Roman" panose="02020603050405020304" pitchFamily="18" charset="0"/>
              </a:rPr>
              <a:t>podataka iz st. 1. tač. g., h., i., j., k. i l. ovog člana, može se u ugovoru o radu naznačiti odgovarajući član zakona, kolektivnog ugovora ili pravilnika o radu,kojim su uređena ta pitanja. </a:t>
            </a:r>
            <a:r>
              <a:rPr lang="sr-Latn-CS" altLang="x-none" dirty="0" smtClean="0">
                <a:solidFill>
                  <a:srgbClr val="000000"/>
                </a:solidFill>
                <a:latin typeface="Times New Roman" panose="02020603050405020304" pitchFamily="18" charset="0"/>
                <a:cs typeface="Times New Roman" panose="02020603050405020304" pitchFamily="18" charset="0"/>
              </a:rPr>
              <a:t>(čl</a:t>
            </a:r>
            <a:r>
              <a:rPr lang="sr-Latn-CS" altLang="x-none" dirty="0">
                <a:solidFill>
                  <a:srgbClr val="000000"/>
                </a:solidFill>
                <a:latin typeface="Times New Roman" panose="02020603050405020304" pitchFamily="18" charset="0"/>
                <a:cs typeface="Times New Roman" panose="02020603050405020304" pitchFamily="18" charset="0"/>
              </a:rPr>
              <a:t>. 24. stav </a:t>
            </a:r>
            <a:r>
              <a:rPr lang="sr-Latn-CS" altLang="x-none" dirty="0" smtClean="0">
                <a:solidFill>
                  <a:srgbClr val="000000"/>
                </a:solidFill>
                <a:latin typeface="Times New Roman" panose="02020603050405020304" pitchFamily="18" charset="0"/>
                <a:cs typeface="Times New Roman" panose="02020603050405020304" pitchFamily="18" charset="0"/>
              </a:rPr>
              <a:t>2)</a:t>
            </a:r>
          </a:p>
          <a:p>
            <a:pPr marL="101600" algn="just" defTabSz="449580">
              <a:lnSpc>
                <a:spcPct val="100000"/>
              </a:lnSpc>
              <a:buClrTx/>
              <a:buFont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endParaRPr lang="sr-Latn-CS" altLang="x-none" dirty="0">
              <a:solidFill>
                <a:srgbClr val="000000"/>
              </a:solidFill>
              <a:latin typeface="Times New Roman" panose="02020603050405020304" pitchFamily="18" charset="0"/>
              <a:cs typeface="Times New Roman" panose="02020603050405020304" pitchFamily="18" charset="0"/>
            </a:endParaRPr>
          </a:p>
          <a:p>
            <a:pPr marL="101600" algn="just" defTabSz="449580">
              <a:lnSpc>
                <a:spcPct val="100000"/>
              </a:lnSpc>
              <a:buClrTx/>
              <a:buFont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dirty="0" smtClean="0">
                <a:solidFill>
                  <a:srgbClr val="000000"/>
                </a:solidFill>
                <a:latin typeface="Times New Roman" panose="02020603050405020304" pitchFamily="18" charset="0"/>
                <a:cs typeface="Times New Roman" panose="02020603050405020304" pitchFamily="18" charset="0"/>
              </a:rPr>
              <a:t>Ako nije zaključen ugovor o radu u pisanoj formi, a radnik obavlja poslove uz naknadu smatra se da je zaključen ugovor o radu na neodređeno vrijeme.</a:t>
            </a:r>
            <a:endParaRPr lang="sr-Latn-CS" altLang="x-none" dirty="0">
              <a:solidFill>
                <a:srgbClr val="000000"/>
              </a:solidFill>
              <a:latin typeface="Times New Roman" panose="02020603050405020304" pitchFamily="18" charset="0"/>
              <a:cs typeface="Times New Roman" panose="02020603050405020304" pitchFamily="18" charset="0"/>
            </a:endParaRPr>
          </a:p>
          <a:p>
            <a:pPr marL="101600" algn="just" defTabSz="449580">
              <a:lnSpc>
                <a:spcPct val="100000"/>
              </a:lnSpc>
              <a:buClrTx/>
              <a:buFont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endParaRPr lang="sr-Latn-CS" altLang="x-none" dirty="0">
              <a:solidFill>
                <a:schemeClr val="tx1"/>
              </a:solidFill>
              <a:latin typeface="Times New Roman" panose="02020603050405020304" pitchFamily="18" charset="0"/>
              <a:cs typeface="Times New Roman" panose="02020603050405020304" pitchFamily="18" charset="0"/>
            </a:endParaRPr>
          </a:p>
          <a:p>
            <a:pPr marL="101600" algn="just" defTabSz="449580">
              <a:lnSpc>
                <a:spcPct val="100000"/>
              </a:lnSpc>
              <a:buClrTx/>
              <a:buFont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i="1" dirty="0">
                <a:solidFill>
                  <a:schemeClr val="tx1"/>
                </a:solidFill>
                <a:latin typeface="Times New Roman" panose="02020603050405020304" pitchFamily="18" charset="0"/>
                <a:cs typeface="Times New Roman" panose="02020603050405020304" pitchFamily="18" charset="0"/>
              </a:rPr>
              <a:t>Primjer: Trajanje ugovora o radu</a:t>
            </a:r>
          </a:p>
          <a:p>
            <a:pPr marL="101600" algn="just" defTabSz="449580">
              <a:lnSpc>
                <a:spcPct val="100000"/>
              </a:lnSpc>
              <a:buClrTx/>
              <a:buFont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i="1" dirty="0">
                <a:solidFill>
                  <a:schemeClr val="tx1"/>
                </a:solidFill>
                <a:latin typeface="Times New Roman" panose="02020603050405020304" pitchFamily="18" charset="0"/>
                <a:cs typeface="Times New Roman" panose="02020603050405020304" pitchFamily="18" charset="0"/>
              </a:rPr>
              <a:t>Ugovor o radu se zaključuje na određeno vrijeme u trajanju od 1.11.2023. godine do 3 mjeseca...</a:t>
            </a:r>
          </a:p>
          <a:p>
            <a:pPr marL="101600" algn="just" defTabSz="449580">
              <a:lnSpc>
                <a:spcPct val="100000"/>
              </a:lnSpc>
              <a:buClrTx/>
              <a:buFont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dirty="0">
                <a:solidFill>
                  <a:schemeClr val="tx1"/>
                </a:solidFill>
                <a:latin typeface="Times New Roman" panose="02020603050405020304" pitchFamily="18" charset="0"/>
                <a:cs typeface="Times New Roman" panose="02020603050405020304" pitchFamily="18" charset="0"/>
              </a:rPr>
              <a:t>Potrebno je da poslodavac jasno precizira trajanje ugovora o radu u smislu da je radnik upoznat sa datumom početka ugovora o radu i datuma isteka ugovora o radu na određeno vrijeme, a posebno iz razloga što u situacijama kada datum isteka nije jasno preciziran dolazi do dileme koji je posljednji dan takvog ugovora o radu, a što dovodi do bespotrebnih sudskih postupaka u kojima radnici dokazuju da im je poslodavac otkazao ugovor o radu prije isteka vremena na koji je isti zaključen.</a:t>
            </a:r>
          </a:p>
          <a:p>
            <a:pPr marL="101600" defTabSz="449580" hangingPunct="1">
              <a:lnSpc>
                <a:spcPct val="100000"/>
              </a:lnSpc>
              <a:spcBef>
                <a:spcPts val="400"/>
              </a:spcBef>
              <a:buClr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endParaRPr lang="sr-Latn-CS" altLang="x-none" sz="2000" b="1" dirty="0">
              <a:solidFill>
                <a:srgbClr val="000000"/>
              </a:solidFill>
              <a:latin typeface="Calibri" panose="020F0502020204030204" pitchFamily="32" charset="0"/>
            </a:endParaRPr>
          </a:p>
          <a:p>
            <a:pPr marL="101600" defTabSz="449580" hangingPunct="1">
              <a:lnSpc>
                <a:spcPct val="100000"/>
              </a:lnSpc>
              <a:spcBef>
                <a:spcPts val="400"/>
              </a:spcBef>
              <a:buClrTx/>
              <a:buFont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endParaRPr lang="sr-Latn-CS" altLang="x-none" sz="2400" b="1" dirty="0">
              <a:solidFill>
                <a:srgbClr val="000000"/>
              </a:solidFill>
              <a:latin typeface="Lucida Sans Unicode" panose="020B0602030504020204" pitchFamily="32" charset="0"/>
            </a:endParaRPr>
          </a:p>
        </p:txBody>
      </p:sp>
    </p:spTree>
    <p:extLst>
      <p:ext uri="{BB962C8B-B14F-4D97-AF65-F5344CB8AC3E}">
        <p14:creationId xmlns:p14="http://schemas.microsoft.com/office/powerpoint/2010/main" val="32951263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a:spLocks noChangeArrowheads="1"/>
          </p:cNvSpPr>
          <p:nvPr/>
        </p:nvSpPr>
        <p:spPr bwMode="auto">
          <a:xfrm>
            <a:off x="411163" y="1531177"/>
            <a:ext cx="8229600" cy="4500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p>
            <a:pPr marL="357505" indent="-255905" algn="just" defTabSz="449580">
              <a:lnSpc>
                <a:spcPct val="100000"/>
              </a:lnSpc>
              <a:buClrTx/>
              <a:buFont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endParaRPr lang="sr-Latn-CS" altLang="x-none" dirty="0">
              <a:solidFill>
                <a:srgbClr val="000000"/>
              </a:solidFill>
              <a:latin typeface="Calibri" panose="020F0502020204030204" pitchFamily="32" charset="0"/>
            </a:endParaRPr>
          </a:p>
          <a:p>
            <a:pPr marL="357505" indent="-255905" defTabSz="449580">
              <a:lnSpc>
                <a:spcPct val="100000"/>
              </a:lnSpc>
              <a:buClrTx/>
              <a:buFont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i="1" dirty="0">
                <a:solidFill>
                  <a:schemeClr val="tx1"/>
                </a:solidFill>
                <a:latin typeface="Times New Roman" panose="02020603050405020304" pitchFamily="18" charset="0"/>
                <a:cs typeface="Times New Roman" panose="02020603050405020304" pitchFamily="18" charset="0"/>
              </a:rPr>
              <a:t>Primjer:</a:t>
            </a:r>
            <a:r>
              <a:rPr lang="sr-Latn-CS" altLang="x-none" b="1" i="1" dirty="0">
                <a:solidFill>
                  <a:schemeClr val="tx1"/>
                </a:solidFill>
                <a:latin typeface="Times New Roman" panose="02020603050405020304" pitchFamily="18" charset="0"/>
                <a:cs typeface="Times New Roman" panose="02020603050405020304" pitchFamily="18" charset="0"/>
              </a:rPr>
              <a:t> Radno mjesto i kratak opis </a:t>
            </a:r>
            <a:r>
              <a:rPr lang="sr-Latn-CS" altLang="x-none" b="1" i="1" dirty="0" smtClean="0">
                <a:solidFill>
                  <a:schemeClr val="tx1"/>
                </a:solidFill>
                <a:latin typeface="Times New Roman" panose="02020603050405020304" pitchFamily="18" charset="0"/>
                <a:cs typeface="Times New Roman" panose="02020603050405020304" pitchFamily="18" charset="0"/>
              </a:rPr>
              <a:t>poslova</a:t>
            </a:r>
          </a:p>
          <a:p>
            <a:pPr marL="357505" indent="-255905" defTabSz="449580">
              <a:lnSpc>
                <a:spcPct val="100000"/>
              </a:lnSpc>
              <a:buClrTx/>
              <a:buFont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endParaRPr lang="sr-Latn-CS" altLang="x-none" i="1" dirty="0" smtClean="0">
              <a:solidFill>
                <a:schemeClr val="tx1"/>
              </a:solidFill>
              <a:latin typeface="Times New Roman" panose="02020603050405020304" pitchFamily="18" charset="0"/>
              <a:cs typeface="Times New Roman" panose="02020603050405020304" pitchFamily="18" charset="0"/>
            </a:endParaRPr>
          </a:p>
          <a:p>
            <a:pPr marL="357505" indent="-255905" defTabSz="449580">
              <a:lnSpc>
                <a:spcPct val="100000"/>
              </a:lnSpc>
              <a:buClrTx/>
              <a:buFont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i="1" dirty="0" smtClean="0">
                <a:solidFill>
                  <a:schemeClr val="tx1"/>
                </a:solidFill>
                <a:latin typeface="Times New Roman" panose="02020603050405020304" pitchFamily="18" charset="0"/>
                <a:cs typeface="Times New Roman" panose="02020603050405020304" pitchFamily="18" charset="0"/>
              </a:rPr>
              <a:t>Ugovor </a:t>
            </a:r>
            <a:r>
              <a:rPr lang="sr-Latn-CS" altLang="x-none" i="1" dirty="0">
                <a:solidFill>
                  <a:schemeClr val="tx1"/>
                </a:solidFill>
                <a:latin typeface="Times New Roman" panose="02020603050405020304" pitchFamily="18" charset="0"/>
                <a:cs typeface="Times New Roman" panose="02020603050405020304" pitchFamily="18" charset="0"/>
              </a:rPr>
              <a:t>o radu sa imenovanim radnikom se zaključuje za obavljanje </a:t>
            </a:r>
            <a:r>
              <a:rPr lang="sr-Latn-CS" altLang="x-none" i="1" dirty="0" smtClean="0">
                <a:solidFill>
                  <a:schemeClr val="tx1"/>
                </a:solidFill>
                <a:latin typeface="Times New Roman" panose="02020603050405020304" pitchFamily="18" charset="0"/>
                <a:cs typeface="Times New Roman" panose="02020603050405020304" pitchFamily="18" charset="0"/>
              </a:rPr>
              <a:t>poslova  radnog </a:t>
            </a:r>
          </a:p>
          <a:p>
            <a:pPr marL="357505" indent="-255905" defTabSz="449580">
              <a:lnSpc>
                <a:spcPct val="100000"/>
              </a:lnSpc>
              <a:buClrTx/>
              <a:buFont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i="1" dirty="0" smtClean="0">
                <a:solidFill>
                  <a:schemeClr val="tx1"/>
                </a:solidFill>
                <a:latin typeface="Times New Roman" panose="02020603050405020304" pitchFamily="18" charset="0"/>
                <a:cs typeface="Times New Roman" panose="02020603050405020304" pitchFamily="18" charset="0"/>
              </a:rPr>
              <a:t>mjesta </a:t>
            </a:r>
            <a:r>
              <a:rPr lang="sr-Latn-CS" altLang="x-none" i="1" dirty="0">
                <a:solidFill>
                  <a:schemeClr val="tx1"/>
                </a:solidFill>
                <a:latin typeface="Times New Roman" panose="02020603050405020304" pitchFamily="18" charset="0"/>
                <a:cs typeface="Times New Roman" panose="02020603050405020304" pitchFamily="18" charset="0"/>
              </a:rPr>
              <a:t>Portir.</a:t>
            </a:r>
          </a:p>
          <a:p>
            <a:pPr marL="357505" indent="-255905" algn="just" defTabSz="449580">
              <a:lnSpc>
                <a:spcPct val="100000"/>
              </a:lnSpc>
              <a:buClrTx/>
              <a:buFont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endParaRPr lang="sr-Latn-CS" altLang="x-none" i="1" dirty="0">
              <a:solidFill>
                <a:schemeClr val="tx1"/>
              </a:solidFill>
              <a:latin typeface="Times New Roman" panose="02020603050405020304" pitchFamily="18" charset="0"/>
              <a:cs typeface="Times New Roman" panose="02020603050405020304" pitchFamily="18" charset="0"/>
            </a:endParaRPr>
          </a:p>
          <a:p>
            <a:pPr marL="357505" indent="-255905" algn="just" defTabSz="449580">
              <a:lnSpc>
                <a:spcPct val="100000"/>
              </a:lnSpc>
              <a:buClrTx/>
              <a:buFont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r>
              <a:rPr lang="sr-Latn-CS" altLang="x-none" dirty="0" smtClean="0">
                <a:solidFill>
                  <a:schemeClr val="tx1"/>
                </a:solidFill>
                <a:latin typeface="Times New Roman" panose="02020603050405020304" pitchFamily="18" charset="0"/>
                <a:cs typeface="Times New Roman" panose="02020603050405020304" pitchFamily="18" charset="0"/>
              </a:rPr>
              <a:t>    </a:t>
            </a:r>
            <a:r>
              <a:rPr lang="sr-Latn-CS" altLang="x-none" b="1" i="1" dirty="0" smtClean="0">
                <a:solidFill>
                  <a:schemeClr val="tx1"/>
                </a:solidFill>
                <a:latin typeface="Times New Roman" panose="02020603050405020304" pitchFamily="18" charset="0"/>
                <a:cs typeface="Times New Roman" panose="02020603050405020304" pitchFamily="18" charset="0"/>
              </a:rPr>
              <a:t>Nije </a:t>
            </a:r>
            <a:r>
              <a:rPr lang="sr-Latn-CS" altLang="x-none" b="1" i="1" dirty="0">
                <a:solidFill>
                  <a:schemeClr val="tx1"/>
                </a:solidFill>
                <a:latin typeface="Times New Roman" panose="02020603050405020304" pitchFamily="18" charset="0"/>
                <a:cs typeface="Times New Roman" panose="02020603050405020304" pitchFamily="18" charset="0"/>
              </a:rPr>
              <a:t>dovoljno kada poslodavac u ugovoru o radu navede samo radno mjesto bez kratkog opisa poslova. Ukoliko poslodavac ima Pravilnik o radu sa sistematizacijom radnih mjesta u kojem je naveden duži opis poslova dovoljno je da poslodavac u ugovoru o radu navede kratak opis poslova, ali je potpuno pogrešno navoditi samo naziv radnog mjesta bez navođenja kratkog opisa poslova radnog mjesta za koje se zaključuje ugovor o radu.</a:t>
            </a:r>
          </a:p>
          <a:p>
            <a:pPr marL="357505" indent="-255905" algn="just" defTabSz="449580" hangingPunct="1">
              <a:lnSpc>
                <a:spcPct val="100000"/>
              </a:lnSpc>
              <a:spcBef>
                <a:spcPts val="400"/>
              </a:spcBef>
              <a:buClr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endParaRPr lang="sr-Latn-CS" altLang="x-none" sz="2000" dirty="0">
              <a:solidFill>
                <a:srgbClr val="FF0000"/>
              </a:solidFill>
              <a:latin typeface="Times New Roman" panose="02020603050405020304" pitchFamily="18" charset="0"/>
              <a:cs typeface="Times New Roman" panose="02020603050405020304" pitchFamily="18" charset="0"/>
            </a:endParaRPr>
          </a:p>
          <a:p>
            <a:pPr marL="357505" indent="-255905" defTabSz="449580" hangingPunct="1">
              <a:lnSpc>
                <a:spcPct val="100000"/>
              </a:lnSpc>
              <a:spcBef>
                <a:spcPts val="400"/>
              </a:spcBef>
              <a:buClrTx/>
              <a:buFontTx/>
              <a:buNone/>
              <a:tabLst>
                <a:tab pos="357505" algn="l"/>
                <a:tab pos="805180" algn="l"/>
                <a:tab pos="1254125" algn="l"/>
                <a:tab pos="1703705" algn="l"/>
                <a:tab pos="2152650" algn="l"/>
                <a:tab pos="2602230" algn="l"/>
                <a:tab pos="3051175" algn="l"/>
                <a:tab pos="3500755" algn="l"/>
                <a:tab pos="3949700" algn="l"/>
                <a:tab pos="4399280" algn="l"/>
                <a:tab pos="4848225" algn="l"/>
                <a:tab pos="5297805" algn="l"/>
                <a:tab pos="5746750" algn="l"/>
                <a:tab pos="6196330" algn="l"/>
                <a:tab pos="6645275" algn="l"/>
                <a:tab pos="7094855" algn="l"/>
                <a:tab pos="7543800" algn="l"/>
                <a:tab pos="7993380" algn="l"/>
                <a:tab pos="8442325" algn="l"/>
                <a:tab pos="8891905" algn="l"/>
                <a:tab pos="9340850" algn="l"/>
              </a:tabLst>
            </a:pPr>
            <a:endParaRPr lang="sr-Latn-CS" altLang="x-none" sz="2400" b="1" dirty="0">
              <a:solidFill>
                <a:srgbClr val="000000"/>
              </a:solidFill>
              <a:latin typeface="Lucida Sans Unicode" panose="020B0602030504020204" pitchFamily="32" charset="0"/>
            </a:endParaRPr>
          </a:p>
        </p:txBody>
      </p:sp>
    </p:spTree>
    <p:extLst>
      <p:ext uri="{BB962C8B-B14F-4D97-AF65-F5344CB8AC3E}">
        <p14:creationId xmlns:p14="http://schemas.microsoft.com/office/powerpoint/2010/main" val="29019252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87</TotalTime>
  <Words>4657</Words>
  <Application>Microsoft Office PowerPoint</Application>
  <PresentationFormat>On-screen Show (4:3)</PresentationFormat>
  <Paragraphs>193</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ZAKON O RADU  („Službene novine Federacije Bosne i Hercegovine“, 26/16, 89/18, 44/22 i 39/24) </vt:lpstr>
      <vt:lpstr>NADLEŽNOSTI KANTONALNOG  INSPEKTORA RADA</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Stefan Velickovic</dc:creator>
  <cp:lastModifiedBy>user</cp:lastModifiedBy>
  <cp:revision>21</cp:revision>
  <dcterms:created xsi:type="dcterms:W3CDTF">2019-04-24T11:33:41Z</dcterms:created>
  <dcterms:modified xsi:type="dcterms:W3CDTF">2025-02-24T18:27:38Z</dcterms:modified>
</cp:coreProperties>
</file>