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9" r:id="rId3"/>
    <p:sldId id="260" r:id="rId4"/>
    <p:sldId id="261" r:id="rId5"/>
    <p:sldId id="262" r:id="rId6"/>
    <p:sldId id="263" r:id="rId7"/>
    <p:sldId id="294" r:id="rId8"/>
    <p:sldId id="264" r:id="rId9"/>
    <p:sldId id="265" r:id="rId10"/>
    <p:sldId id="266" r:id="rId11"/>
    <p:sldId id="267" r:id="rId12"/>
    <p:sldId id="268" r:id="rId13"/>
    <p:sldId id="269" r:id="rId14"/>
    <p:sldId id="270" r:id="rId15"/>
    <p:sldId id="295" r:id="rId16"/>
    <p:sldId id="271" r:id="rId17"/>
    <p:sldId id="296" r:id="rId18"/>
    <p:sldId id="272" r:id="rId19"/>
    <p:sldId id="297" r:id="rId20"/>
    <p:sldId id="273" r:id="rId21"/>
    <p:sldId id="298"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2" r:id="rId40"/>
    <p:sldId id="299" r:id="rId41"/>
    <p:sldId id="293" r:id="rId42"/>
    <p:sldId id="300" r:id="rId43"/>
    <p:sldId id="303" r:id="rId44"/>
    <p:sldId id="304" r:id="rId45"/>
    <p:sldId id="301" r:id="rId46"/>
    <p:sldId id="305" r:id="rId47"/>
    <p:sldId id="302" r:id="rId48"/>
    <p:sldId id="307" r:id="rId49"/>
    <p:sldId id="29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3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46736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99001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4122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2864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1FBF5-2EA4-428B-B3E2-E425E4BEFE66}"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6599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1FBF5-2EA4-428B-B3E2-E425E4BEFE66}"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74554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11FBF5-2EA4-428B-B3E2-E425E4BEFE66}"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64608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11FBF5-2EA4-428B-B3E2-E425E4BEFE66}"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85430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FBF5-2EA4-428B-B3E2-E425E4BEFE66}"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795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16563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96128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1FBF5-2EA4-428B-B3E2-E425E4BEFE66}" type="datetimeFigureOut">
              <a:rPr lang="en-US" smtClean="0"/>
              <a:t>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962F-56FA-4D9B-A21D-E92FBA76F31F}" type="slidenum">
              <a:rPr lang="en-US" smtClean="0"/>
              <a:t>‹#›</a:t>
            </a:fld>
            <a:endParaRPr lang="en-US"/>
          </a:p>
        </p:txBody>
      </p:sp>
    </p:spTree>
    <p:extLst>
      <p:ext uri="{BB962C8B-B14F-4D97-AF65-F5344CB8AC3E}">
        <p14:creationId xmlns:p14="http://schemas.microsoft.com/office/powerpoint/2010/main" val="410732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968" y="3072383"/>
            <a:ext cx="7772400" cy="903923"/>
          </a:xfrm>
        </p:spPr>
        <p:txBody>
          <a:bodyPr>
            <a:normAutofit fontScale="90000"/>
          </a:bodyPr>
          <a:lstStyle/>
          <a:p>
            <a:r>
              <a:rPr lang="sr-Cyrl-BA" dirty="0" smtClean="0"/>
              <a:t>Управљање ризицима</a:t>
            </a:r>
            <a:endParaRPr lang="en-US" dirty="0"/>
          </a:p>
        </p:txBody>
      </p:sp>
      <p:sp>
        <p:nvSpPr>
          <p:cNvPr id="3" name="Subtitle 2"/>
          <p:cNvSpPr>
            <a:spLocks noGrp="1"/>
          </p:cNvSpPr>
          <p:nvPr>
            <p:ph type="subTitle" idx="1"/>
          </p:nvPr>
        </p:nvSpPr>
        <p:spPr>
          <a:xfrm>
            <a:off x="1444752" y="5247958"/>
            <a:ext cx="6858000" cy="558482"/>
          </a:xfrm>
        </p:spPr>
        <p:txBody>
          <a:bodyPr/>
          <a:lstStyle/>
          <a:p>
            <a:pPr algn="r"/>
            <a:r>
              <a:rPr lang="sr-Cyrl-BA" dirty="0"/>
              <a:t>Проф. др Весна </a:t>
            </a:r>
            <a:r>
              <a:rPr lang="sr-Cyrl-BA" dirty="0" smtClean="0"/>
              <a:t>Новаковић</a:t>
            </a:r>
            <a:endParaRPr lang="en-US" dirty="0"/>
          </a:p>
        </p:txBody>
      </p:sp>
    </p:spTree>
    <p:extLst>
      <p:ext uri="{BB962C8B-B14F-4D97-AF65-F5344CB8AC3E}">
        <p14:creationId xmlns:p14="http://schemas.microsoft.com/office/powerpoint/2010/main" val="287605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1" y="2500312"/>
            <a:ext cx="5793377" cy="2203950"/>
          </a:xfrm>
        </p:spPr>
        <p:txBody>
          <a:bodyPr>
            <a:noAutofit/>
          </a:bodyPr>
          <a:lstStyle/>
          <a:p>
            <a:pPr marL="0" indent="0">
              <a:buNone/>
            </a:pPr>
            <a:r>
              <a:rPr lang="sr-Cyrl-BA" sz="1600" dirty="0"/>
              <a:t>Управљање ризицима је цјелокупан </a:t>
            </a:r>
            <a:r>
              <a:rPr lang="sr-Cyrl-BA" sz="1600" b="1" dirty="0"/>
              <a:t>процес</a:t>
            </a:r>
            <a:r>
              <a:rPr lang="sr-Cyrl-BA" sz="1600" dirty="0"/>
              <a:t> који се састоји од </a:t>
            </a:r>
            <a:r>
              <a:rPr lang="sr-Cyrl-BA" sz="1600" b="1" dirty="0"/>
              <a:t>четири</a:t>
            </a:r>
            <a:r>
              <a:rPr lang="sr-Cyrl-BA" sz="1600" dirty="0"/>
              <a:t> међусобно повезане </a:t>
            </a:r>
            <a:r>
              <a:rPr lang="sr-Cyrl-BA" sz="1600" b="1" dirty="0"/>
              <a:t>фазе</a:t>
            </a:r>
            <a:r>
              <a:rPr lang="sr-Cyrl-BA" sz="1600" dirty="0"/>
              <a:t>: </a:t>
            </a:r>
          </a:p>
          <a:p>
            <a:pPr marL="600075" lvl="1" indent="-257175">
              <a:buAutoNum type="arabicParenBoth"/>
            </a:pPr>
            <a:r>
              <a:rPr lang="sr-Cyrl-BA" sz="1600" dirty="0"/>
              <a:t>утврђивање ризика, </a:t>
            </a:r>
          </a:p>
          <a:p>
            <a:pPr marL="600075" lvl="1" indent="-257175">
              <a:buAutoNum type="arabicParenBoth"/>
            </a:pPr>
            <a:r>
              <a:rPr lang="sr-Cyrl-BA" sz="1600" dirty="0"/>
              <a:t>процјена ризика, </a:t>
            </a:r>
          </a:p>
          <a:p>
            <a:pPr marL="600075" lvl="1" indent="-257175">
              <a:buAutoNum type="arabicParenBoth"/>
            </a:pPr>
            <a:r>
              <a:rPr lang="sr-Cyrl-BA" sz="1600" dirty="0"/>
              <a:t>поступање по ризицима, </a:t>
            </a:r>
          </a:p>
          <a:p>
            <a:pPr marL="600075" lvl="1" indent="-257175">
              <a:buAutoNum type="arabicParenBoth"/>
            </a:pPr>
            <a:r>
              <a:rPr lang="sr-Cyrl-BA" sz="1600" dirty="0"/>
              <a:t>праћење и извјештавање о ризицима.</a:t>
            </a:r>
            <a:endParaRPr lang="pl-PL" sz="1600" dirty="0">
              <a:solidFill>
                <a:srgbClr val="000000"/>
              </a:solidFill>
              <a:latin typeface="Arial" panose="020B0604020202020204" pitchFamily="34" charset="0"/>
            </a:endParaRPr>
          </a:p>
        </p:txBody>
      </p:sp>
      <p:sp>
        <p:nvSpPr>
          <p:cNvPr id="4" name="Title 1"/>
          <p:cNvSpPr txBox="1">
            <a:spLocks/>
          </p:cNvSpPr>
          <p:nvPr/>
        </p:nvSpPr>
        <p:spPr>
          <a:xfrm>
            <a:off x="627507" y="1641727"/>
            <a:ext cx="7886700" cy="57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Обавеза и значај управљања ризицима</a:t>
            </a:r>
            <a:endParaRPr lang="en-US" sz="2800" b="1" dirty="0"/>
          </a:p>
        </p:txBody>
      </p:sp>
    </p:spTree>
    <p:extLst>
      <p:ext uri="{BB962C8B-B14F-4D97-AF65-F5344CB8AC3E}">
        <p14:creationId xmlns:p14="http://schemas.microsoft.com/office/powerpoint/2010/main" val="33690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93826" y="922910"/>
            <a:ext cx="7886700" cy="1325563"/>
          </a:xfrm>
        </p:spPr>
        <p:txBody>
          <a:bodyPr>
            <a:normAutofit/>
          </a:bodyPr>
          <a:lstStyle/>
          <a:p>
            <a:r>
              <a:rPr lang="sr-Cyrl-BA" sz="2800" b="1" dirty="0"/>
              <a:t>Организација управљања ризицима у субјекту</a:t>
            </a:r>
            <a:endParaRPr lang="en-US" sz="2800" b="1" dirty="0"/>
          </a:p>
        </p:txBody>
      </p:sp>
      <p:sp>
        <p:nvSpPr>
          <p:cNvPr id="14" name="Content Placeholder 2"/>
          <p:cNvSpPr>
            <a:spLocks noGrp="1"/>
          </p:cNvSpPr>
          <p:nvPr>
            <p:ph idx="1"/>
          </p:nvPr>
        </p:nvSpPr>
        <p:spPr>
          <a:xfrm>
            <a:off x="960120" y="2500312"/>
            <a:ext cx="7334795" cy="3053036"/>
          </a:xfrm>
        </p:spPr>
        <p:txBody>
          <a:bodyPr>
            <a:noAutofit/>
          </a:bodyPr>
          <a:lstStyle/>
          <a:p>
            <a:pPr marL="0" indent="0">
              <a:buNone/>
            </a:pPr>
            <a:r>
              <a:rPr lang="ru-RU" sz="1600" dirty="0" smtClean="0"/>
              <a:t>Руководилац </a:t>
            </a:r>
            <a:r>
              <a:rPr lang="ru-RU" sz="1600" dirty="0"/>
              <a:t>субјекта има обавезу донијети </a:t>
            </a:r>
            <a:r>
              <a:rPr lang="ru-RU" sz="1600" b="1" dirty="0"/>
              <a:t>одлуку</a:t>
            </a:r>
            <a:r>
              <a:rPr lang="ru-RU" sz="1600" dirty="0"/>
              <a:t> или неки други интерни акт о спровођењу мјера за управљање ризицима којом ће: </a:t>
            </a:r>
          </a:p>
          <a:p>
            <a:r>
              <a:rPr lang="ru-RU" sz="1600" dirty="0"/>
              <a:t>именовати и задужити руководиоце/запослене у организационим јединицама у вези са поступцима за управљање ризицима, </a:t>
            </a:r>
          </a:p>
          <a:p>
            <a:r>
              <a:rPr lang="ru-RU" sz="1600" dirty="0"/>
              <a:t>именовати и задужити руководице/запослене који имају приступ Регистру ризика и обавезни су уносити податке у Регистар ризика, - дефинисати рокове за извјештавање о статусу ризика, </a:t>
            </a:r>
          </a:p>
          <a:p>
            <a:r>
              <a:rPr lang="ru-RU" sz="1600" dirty="0"/>
              <a:t> утврдити индикаторе учинка и прихватљиви ниво ризика, гдје је примјењиво, </a:t>
            </a:r>
          </a:p>
          <a:p>
            <a:r>
              <a:rPr lang="ru-RU" sz="1600" dirty="0"/>
              <a:t> именовати лице задужено за координацију активности на управљању ризицима у субјекту.</a:t>
            </a:r>
          </a:p>
          <a:p>
            <a:pPr marL="0" indent="0">
              <a:buNone/>
            </a:pPr>
            <a:r>
              <a:rPr lang="ru-RU" sz="1600" dirty="0"/>
              <a:t>Управљање ризицима спроводи се у свим организационим јединицама.</a:t>
            </a:r>
          </a:p>
          <a:p>
            <a:pPr>
              <a:buFontTx/>
              <a:buChar char="-"/>
            </a:pPr>
            <a:endParaRPr lang="pl-PL" sz="1600" dirty="0"/>
          </a:p>
        </p:txBody>
      </p:sp>
    </p:spTree>
    <p:extLst>
      <p:ext uri="{BB962C8B-B14F-4D97-AF65-F5344CB8AC3E}">
        <p14:creationId xmlns:p14="http://schemas.microsoft.com/office/powerpoint/2010/main" val="381195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buNone/>
            </a:pPr>
            <a:r>
              <a:rPr lang="ru-RU" sz="1600" b="1" dirty="0"/>
              <a:t>Процес управљања ризицима (постављање циљева, утврђивање и процјена ризика, поступање по ризицима, праћење и извјештавање о ризицима) је одговорност руководилаца на свим нивоима управљања.</a:t>
            </a:r>
          </a:p>
          <a:p>
            <a:pPr marL="0" indent="0">
              <a:buNone/>
            </a:pPr>
            <a:endParaRPr lang="ru-RU" sz="1600" dirty="0" smtClean="0"/>
          </a:p>
          <a:p>
            <a:pPr marL="0" indent="0">
              <a:buNone/>
            </a:pPr>
            <a:endParaRPr lang="ru-RU" sz="1600" dirty="0"/>
          </a:p>
          <a:p>
            <a:pPr marL="0" indent="0">
              <a:buNone/>
            </a:pPr>
            <a:r>
              <a:rPr lang="ru-RU" sz="1600" dirty="0" smtClean="0"/>
              <a:t>Субјекти </a:t>
            </a:r>
            <a:r>
              <a:rPr lang="ru-RU" sz="1600" dirty="0"/>
              <a:t>јавног сектора </a:t>
            </a:r>
            <a:r>
              <a:rPr lang="ru-RU" sz="1600" dirty="0" smtClean="0"/>
              <a:t>о </a:t>
            </a:r>
            <a:r>
              <a:rPr lang="ru-RU" sz="1600" dirty="0"/>
              <a:t>управљању ризицима </a:t>
            </a:r>
            <a:r>
              <a:rPr lang="ru-RU" sz="1600" dirty="0" smtClean="0"/>
              <a:t>извјештава</a:t>
            </a:r>
            <a:r>
              <a:rPr lang="en-US" sz="1600" dirty="0" smtClean="0"/>
              <a:t>j</a:t>
            </a:r>
            <a:r>
              <a:rPr lang="sr-Cyrl-BA" sz="1600" dirty="0" smtClean="0"/>
              <a:t>у</a:t>
            </a:r>
            <a:r>
              <a:rPr lang="ru-RU" sz="1600" dirty="0" smtClean="0"/>
              <a:t> </a:t>
            </a:r>
            <a:r>
              <a:rPr lang="ru-RU" sz="1600" dirty="0"/>
              <a:t>Централну јединицу за хармонизацију Министарства финансија Републике Српске </a:t>
            </a:r>
            <a:r>
              <a:rPr lang="ru-RU" sz="1600" b="1" dirty="0"/>
              <a:t>у оквиру извјештаја о спровођењу планираних активности на успостављању и развоју система финансијског управљања и контроле.</a:t>
            </a:r>
          </a:p>
          <a:p>
            <a:pPr marL="0" indent="0">
              <a:buNone/>
            </a:pPr>
            <a:endParaRPr lang="ru-RU" sz="1600" b="1" dirty="0"/>
          </a:p>
          <a:p>
            <a:pPr marL="0" indent="0">
              <a:buNone/>
            </a:pPr>
            <a:endParaRPr lang="ru-RU" sz="1600" dirty="0"/>
          </a:p>
        </p:txBody>
      </p:sp>
      <p:sp>
        <p:nvSpPr>
          <p:cNvPr id="4" name="Title 1"/>
          <p:cNvSpPr txBox="1">
            <a:spLocks/>
          </p:cNvSpPr>
          <p:nvPr/>
        </p:nvSpPr>
        <p:spPr>
          <a:xfrm>
            <a:off x="893826" y="9229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smtClean="0"/>
              <a:t>Организација управљања ризицима у субјекту</a:t>
            </a:r>
            <a:endParaRPr lang="en-US" sz="2800" b="1" dirty="0"/>
          </a:p>
        </p:txBody>
      </p:sp>
    </p:spTree>
    <p:extLst>
      <p:ext uri="{BB962C8B-B14F-4D97-AF65-F5344CB8AC3E}">
        <p14:creationId xmlns:p14="http://schemas.microsoft.com/office/powerpoint/2010/main" val="95844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buNone/>
            </a:pPr>
            <a:r>
              <a:rPr lang="ru-RU" sz="1600" dirty="0" smtClean="0"/>
              <a:t>Које су обавезе </a:t>
            </a:r>
            <a:r>
              <a:rPr lang="ru-RU" sz="1600" dirty="0"/>
              <a:t>лица задуженог за координацију активности на управљању </a:t>
            </a:r>
            <a:r>
              <a:rPr lang="ru-RU" sz="1600" dirty="0" smtClean="0"/>
              <a:t>ризицима? </a:t>
            </a:r>
            <a:endParaRPr lang="ru-RU" sz="1600" dirty="0"/>
          </a:p>
          <a:p>
            <a:pPr marL="0" indent="0">
              <a:buNone/>
            </a:pPr>
            <a:r>
              <a:rPr lang="ru-RU" sz="1600" dirty="0"/>
              <a:t>Руководилац </a:t>
            </a:r>
            <a:r>
              <a:rPr lang="ru-RU" sz="1600" dirty="0" smtClean="0"/>
              <a:t>субјекта </a:t>
            </a:r>
            <a:r>
              <a:rPr lang="ru-RU" sz="1600" dirty="0"/>
              <a:t>одлуком именује лице задужено за координацију активности на управљању ризицима на нивоу субјекта. </a:t>
            </a:r>
          </a:p>
          <a:p>
            <a:pPr marL="0" indent="0">
              <a:buNone/>
            </a:pPr>
            <a:r>
              <a:rPr lang="ru-RU" sz="1600" dirty="0"/>
              <a:t>За координацију активности на управљању ризицима може се именовати:</a:t>
            </a:r>
          </a:p>
          <a:p>
            <a:pPr>
              <a:buFontTx/>
              <a:buChar char="-"/>
            </a:pPr>
            <a:r>
              <a:rPr lang="ru-RU" sz="1600" dirty="0"/>
              <a:t>координатор за финансијско управљање и контролу</a:t>
            </a:r>
          </a:p>
          <a:p>
            <a:pPr>
              <a:buFontTx/>
              <a:buChar char="-"/>
            </a:pPr>
            <a:r>
              <a:rPr lang="ru-RU" sz="1600" dirty="0"/>
              <a:t>лице задужено за координацију израде средњорочних и годишњих планова рада у субјекту</a:t>
            </a:r>
          </a:p>
          <a:p>
            <a:pPr>
              <a:buFontTx/>
              <a:buChar char="-"/>
            </a:pPr>
            <a:r>
              <a:rPr lang="ru-RU" sz="1600" dirty="0"/>
              <a:t>неко друго лице које је компетентно за обављање ових послова. </a:t>
            </a:r>
          </a:p>
        </p:txBody>
      </p:sp>
      <p:sp>
        <p:nvSpPr>
          <p:cNvPr id="4" name="Title 1"/>
          <p:cNvSpPr txBox="1">
            <a:spLocks/>
          </p:cNvSpPr>
          <p:nvPr/>
        </p:nvSpPr>
        <p:spPr>
          <a:xfrm>
            <a:off x="893826" y="9229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smtClean="0"/>
              <a:t>Организација управљања ризицима у субјекту</a:t>
            </a:r>
            <a:endParaRPr lang="en-US" sz="2800" b="1" dirty="0"/>
          </a:p>
        </p:txBody>
      </p:sp>
    </p:spTree>
    <p:extLst>
      <p:ext uri="{BB962C8B-B14F-4D97-AF65-F5344CB8AC3E}">
        <p14:creationId xmlns:p14="http://schemas.microsoft.com/office/powerpoint/2010/main" val="2312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buNone/>
            </a:pPr>
            <a:r>
              <a:rPr lang="ru-RU" sz="1600" dirty="0"/>
              <a:t>Задаци лица задуженог за координацију активности за управљање ризицима су: </a:t>
            </a:r>
          </a:p>
          <a:p>
            <a:pPr>
              <a:buFont typeface="Arial" panose="020B0604020202020204" pitchFamily="34" charset="0"/>
              <a:buChar char="•"/>
            </a:pPr>
            <a:r>
              <a:rPr lang="ru-RU" sz="1600" dirty="0"/>
              <a:t>координисати процесом управљања ризицима у субјекту у складу са методологијом прописаном овим Смјерницама,</a:t>
            </a:r>
          </a:p>
          <a:p>
            <a:pPr>
              <a:buFont typeface="Arial" panose="020B0604020202020204" pitchFamily="34" charset="0"/>
              <a:buChar char="•"/>
            </a:pPr>
            <a:r>
              <a:rPr lang="ru-RU" sz="1600" dirty="0"/>
              <a:t>да подстиче културу управљања ризицима и даје подршку руководиоцима/запосленим у субјекту којима су додијељена овлашћења и одговорности за спровођење процеса управљања ризицима, </a:t>
            </a:r>
          </a:p>
          <a:p>
            <a:pPr>
              <a:buFont typeface="Arial" panose="020B0604020202020204" pitchFamily="34" charset="0"/>
              <a:buChar char="•"/>
            </a:pPr>
            <a:r>
              <a:rPr lang="ru-RU" sz="1600" dirty="0"/>
              <a:t>у сарадњи са Централном јединицом за хармонизацију Министарства финансија Републике Српске имати редовну комуникацију са лицем које ће имати обавезу уноса података у Регистре ризика о свим оперативним детаљима, </a:t>
            </a:r>
          </a:p>
        </p:txBody>
      </p:sp>
      <p:sp>
        <p:nvSpPr>
          <p:cNvPr id="4" name="Title 1"/>
          <p:cNvSpPr txBox="1">
            <a:spLocks/>
          </p:cNvSpPr>
          <p:nvPr/>
        </p:nvSpPr>
        <p:spPr>
          <a:xfrm>
            <a:off x="893826" y="9229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Организација управљања ризицима у субјекту</a:t>
            </a:r>
            <a:endParaRPr lang="en-US" sz="2800" b="1" dirty="0"/>
          </a:p>
        </p:txBody>
      </p:sp>
    </p:spTree>
    <p:extLst>
      <p:ext uri="{BB962C8B-B14F-4D97-AF65-F5344CB8AC3E}">
        <p14:creationId xmlns:p14="http://schemas.microsoft.com/office/powerpoint/2010/main" val="401371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a:buFont typeface="Arial" panose="020B0604020202020204" pitchFamily="34" charset="0"/>
              <a:buChar char="•"/>
            </a:pPr>
            <a:r>
              <a:rPr lang="ru-RU" sz="1600" dirty="0" smtClean="0"/>
              <a:t>пратити </a:t>
            </a:r>
            <a:r>
              <a:rPr lang="ru-RU" sz="1600" dirty="0"/>
              <a:t>да ли лица задужена за унос података у Регистар ризика уносе те податке и да ли их ажурирају у складу са прописаном методологијом и дефинисаним роковима,</a:t>
            </a:r>
          </a:p>
          <a:p>
            <a:pPr>
              <a:buFont typeface="Arial" panose="020B0604020202020204" pitchFamily="34" charset="0"/>
              <a:buChar char="•"/>
            </a:pPr>
            <a:r>
              <a:rPr lang="ru-RU" sz="1600" dirty="0"/>
              <a:t>координисати израду извјештаја о статусу најзначајнијих ризика за састанке/колегијуме руководства субјекта, </a:t>
            </a:r>
          </a:p>
          <a:p>
            <a:pPr>
              <a:buFont typeface="Arial" panose="020B0604020202020204" pitchFamily="34" charset="0"/>
              <a:buChar char="•"/>
            </a:pPr>
            <a:r>
              <a:rPr lang="ru-RU" sz="1600" dirty="0"/>
              <a:t>припремити обједињени извјештај о управљању ризицима на нивоу субјекта.</a:t>
            </a:r>
          </a:p>
        </p:txBody>
      </p:sp>
      <p:sp>
        <p:nvSpPr>
          <p:cNvPr id="4" name="Title 1"/>
          <p:cNvSpPr txBox="1">
            <a:spLocks/>
          </p:cNvSpPr>
          <p:nvPr/>
        </p:nvSpPr>
        <p:spPr>
          <a:xfrm>
            <a:off x="893826" y="9229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smtClean="0"/>
              <a:t>Организација управљања ризицима у субјекту</a:t>
            </a:r>
            <a:endParaRPr lang="en-US" sz="2800" b="1" dirty="0"/>
          </a:p>
        </p:txBody>
      </p:sp>
    </p:spTree>
    <p:extLst>
      <p:ext uri="{BB962C8B-B14F-4D97-AF65-F5344CB8AC3E}">
        <p14:creationId xmlns:p14="http://schemas.microsoft.com/office/powerpoint/2010/main" val="35538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dirty="0"/>
              <a:t>Руководиоци организационих јединица одговорни су за: </a:t>
            </a:r>
          </a:p>
          <a:p>
            <a:pPr>
              <a:spcBef>
                <a:spcPts val="750"/>
              </a:spcBef>
            </a:pPr>
            <a:r>
              <a:rPr lang="ru-RU" sz="1600" dirty="0"/>
              <a:t>ажурност вођења Регистра ризика од стране задужених лица, </a:t>
            </a:r>
          </a:p>
          <a:p>
            <a:pPr>
              <a:spcBef>
                <a:spcPts val="750"/>
              </a:spcBef>
            </a:pPr>
            <a:r>
              <a:rPr lang="ru-RU" sz="1600" dirty="0"/>
              <a:t>утврђивање ризика везаних за циљеве из средњорочних планова, оперативних планова и пословних процеса који су у надлежности организационе јединице којом руководе, </a:t>
            </a:r>
          </a:p>
          <a:p>
            <a:pPr>
              <a:spcBef>
                <a:spcPts val="750"/>
              </a:spcBef>
            </a:pPr>
            <a:r>
              <a:rPr lang="ru-RU" sz="1600" dirty="0"/>
              <a:t>анализу узрока утврђених ризика, </a:t>
            </a:r>
          </a:p>
          <a:p>
            <a:pPr>
              <a:spcBef>
                <a:spcPts val="750"/>
              </a:spcBef>
            </a:pPr>
            <a:r>
              <a:rPr lang="ru-RU" sz="1600" dirty="0"/>
              <a:t>процјену вјероватноће настанка ризика и њихов утицај</a:t>
            </a:r>
            <a:r>
              <a:rPr lang="ru-RU" sz="1600" dirty="0" smtClean="0"/>
              <a:t>,</a:t>
            </a:r>
            <a:endParaRPr lang="ru-RU" sz="1600" dirty="0"/>
          </a:p>
        </p:txBody>
      </p:sp>
      <p:sp>
        <p:nvSpPr>
          <p:cNvPr id="4" name="Title 1"/>
          <p:cNvSpPr txBox="1">
            <a:spLocks/>
          </p:cNvSpPr>
          <p:nvPr/>
        </p:nvSpPr>
        <p:spPr>
          <a:xfrm>
            <a:off x="893826" y="9229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smtClean="0"/>
              <a:t>Организација управљања ризицима у субјекту</a:t>
            </a:r>
            <a:endParaRPr lang="en-US" sz="2800" b="1" dirty="0"/>
          </a:p>
        </p:txBody>
      </p:sp>
    </p:spTree>
    <p:extLst>
      <p:ext uri="{BB962C8B-B14F-4D97-AF65-F5344CB8AC3E}">
        <p14:creationId xmlns:p14="http://schemas.microsoft.com/office/powerpoint/2010/main" val="18023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a:spcBef>
                <a:spcPts val="750"/>
              </a:spcBef>
            </a:pPr>
            <a:r>
              <a:rPr lang="ru-RU" sz="1600" dirty="0" smtClean="0"/>
              <a:t>утврђивање </a:t>
            </a:r>
            <a:r>
              <a:rPr lang="ru-RU" sz="1600" dirty="0"/>
              <a:t>начина поступања по ризицима који су неприхватљиви и спровођење анализе за одлучивање о избору мјера, </a:t>
            </a:r>
          </a:p>
          <a:p>
            <a:pPr>
              <a:spcBef>
                <a:spcPts val="750"/>
              </a:spcBef>
            </a:pPr>
            <a:r>
              <a:rPr lang="ru-RU" sz="1600" dirty="0"/>
              <a:t>документовање података о ризицима у Регистар ризика, </a:t>
            </a:r>
          </a:p>
          <a:p>
            <a:pPr>
              <a:spcBef>
                <a:spcPts val="750"/>
              </a:spcBef>
            </a:pPr>
            <a:r>
              <a:rPr lang="ru-RU" sz="1600" dirty="0"/>
              <a:t>праћење реализације предложених мјера, вршење прегледа ризика и поновне процјене у случају новонасталих околоности које могу да утичу на изложеност ризицима, и</a:t>
            </a:r>
          </a:p>
          <a:p>
            <a:pPr>
              <a:spcBef>
                <a:spcPts val="750"/>
              </a:spcBef>
            </a:pPr>
            <a:r>
              <a:rPr lang="ru-RU" sz="1600" dirty="0"/>
              <a:t>извјештавање надређених, руководиоца субјекта о статусу ризика у складу са потребама и роковима за извјештавање</a:t>
            </a:r>
          </a:p>
        </p:txBody>
      </p:sp>
      <p:sp>
        <p:nvSpPr>
          <p:cNvPr id="4" name="Title 1"/>
          <p:cNvSpPr txBox="1">
            <a:spLocks/>
          </p:cNvSpPr>
          <p:nvPr/>
        </p:nvSpPr>
        <p:spPr>
          <a:xfrm>
            <a:off x="893826" y="9229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Организација управљања ризицима у субјекту</a:t>
            </a:r>
            <a:endParaRPr lang="en-US" sz="2800" b="1" dirty="0"/>
          </a:p>
        </p:txBody>
      </p:sp>
    </p:spTree>
    <p:extLst>
      <p:ext uri="{BB962C8B-B14F-4D97-AF65-F5344CB8AC3E}">
        <p14:creationId xmlns:p14="http://schemas.microsoft.com/office/powerpoint/2010/main" val="31263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60120" y="804038"/>
            <a:ext cx="7886700" cy="1325563"/>
          </a:xfrm>
        </p:spPr>
        <p:txBody>
          <a:bodyPr>
            <a:normAutofit/>
          </a:bodyPr>
          <a:lstStyle/>
          <a:p>
            <a:r>
              <a:rPr lang="sr-Cyrl-BA" sz="2800" dirty="0" smtClean="0"/>
              <a:t>Фазе управљања ризицима</a:t>
            </a:r>
            <a:endParaRPr lang="sr-Cyrl-BA" sz="2800" dirty="0"/>
          </a:p>
        </p:txBody>
      </p:sp>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sr-Cyrl-BA" sz="1600" b="1" dirty="0"/>
              <a:t>Фаза 1. Утврђивање ризика</a:t>
            </a:r>
            <a:endParaRPr lang="ru-RU" sz="1600" b="1" dirty="0"/>
          </a:p>
          <a:p>
            <a:pPr marL="0" indent="0">
              <a:spcBef>
                <a:spcPts val="750"/>
              </a:spcBef>
              <a:buNone/>
            </a:pPr>
            <a:endParaRPr lang="ru-RU" sz="1600" dirty="0" smtClean="0"/>
          </a:p>
          <a:p>
            <a:pPr marL="0" indent="0">
              <a:spcBef>
                <a:spcPts val="750"/>
              </a:spcBef>
              <a:buNone/>
            </a:pPr>
            <a:r>
              <a:rPr lang="ru-RU" sz="1600" dirty="0" smtClean="0"/>
              <a:t>Корак </a:t>
            </a:r>
            <a:r>
              <a:rPr lang="ru-RU" sz="1600" dirty="0"/>
              <a:t>1. Одаберите циљ/процес/активност/пројекат </a:t>
            </a:r>
          </a:p>
          <a:p>
            <a:pPr marL="0" indent="0">
              <a:spcBef>
                <a:spcPts val="750"/>
              </a:spcBef>
              <a:buNone/>
            </a:pPr>
            <a:r>
              <a:rPr lang="ru-RU" sz="1600" dirty="0"/>
              <a:t>Први корак утврђивања ризика је утврђивање или одабирање процеса, активности или пројекта за који се утврђују ризици. Активности из овог корака иницираће руководиоци организационих јединица уз сарадњу са лицама задуженим за координацију активности на управљању ризицима. За одређивање циљева, процеса, активности и пројекта могу се користити плански документи и мапе пословних процеса. </a:t>
            </a:r>
            <a:endParaRPr lang="ru-RU" sz="1600" b="1" dirty="0"/>
          </a:p>
        </p:txBody>
      </p:sp>
    </p:spTree>
    <p:extLst>
      <p:ext uri="{BB962C8B-B14F-4D97-AF65-F5344CB8AC3E}">
        <p14:creationId xmlns:p14="http://schemas.microsoft.com/office/powerpoint/2010/main" val="175684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dirty="0" smtClean="0"/>
              <a:t>Корак </a:t>
            </a:r>
            <a:r>
              <a:rPr lang="ru-RU" sz="1600" dirty="0"/>
              <a:t>2. Идентификујте циљеве </a:t>
            </a:r>
          </a:p>
          <a:p>
            <a:pPr marL="0" indent="0">
              <a:spcBef>
                <a:spcPts val="750"/>
              </a:spcBef>
              <a:buNone/>
            </a:pPr>
            <a:r>
              <a:rPr lang="ru-RU" sz="1600" dirty="0"/>
              <a:t>Циљеви се преузимају из већ усвојених планских документа као што су усвојене стратегије, средњорочни и годишњи планови рада. Циљеви се утврђују и за ниво програма из буџетских захтјева, као и програма капиталних инвестиција и слично. Поред тога, циљеви се утврђују и у односу на пословне процесе који се одвијају у субјекту. За утврђивање циљева на нивоу процеса користе се утврђени циљеви из описа и пописа пословних процеса, осносно из Књиге пословних процеса. За утврђивање ризика могу се користити циљеви из оперативних планских докумената као што су планови набавки, планови инвестиционг одржавања, планови запошљавања, планови стручног усавршавања, програми утрошка и слично. </a:t>
            </a:r>
            <a:endParaRPr lang="ru-RU" sz="1600" b="1" dirty="0"/>
          </a:p>
        </p:txBody>
      </p:sp>
    </p:spTree>
    <p:extLst>
      <p:ext uri="{BB962C8B-B14F-4D97-AF65-F5344CB8AC3E}">
        <p14:creationId xmlns:p14="http://schemas.microsoft.com/office/powerpoint/2010/main" val="14868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4914" y="1325880"/>
            <a:ext cx="7886700" cy="730569"/>
          </a:xfrm>
        </p:spPr>
        <p:txBody>
          <a:bodyPr>
            <a:normAutofit fontScale="90000"/>
          </a:bodyPr>
          <a:lstStyle/>
          <a:p>
            <a:pPr algn="ctr"/>
            <a:r>
              <a:rPr lang="sr-Cyrl-BA" sz="6000" dirty="0"/>
              <a:t>Управљање ризицима</a:t>
            </a:r>
            <a:endParaRPr lang="en-US" sz="6000" dirty="0"/>
          </a:p>
        </p:txBody>
      </p:sp>
      <p:sp>
        <p:nvSpPr>
          <p:cNvPr id="14" name="Content Placeholder 2"/>
          <p:cNvSpPr>
            <a:spLocks noGrp="1"/>
          </p:cNvSpPr>
          <p:nvPr>
            <p:ph idx="1"/>
          </p:nvPr>
        </p:nvSpPr>
        <p:spPr>
          <a:xfrm>
            <a:off x="628650" y="2506662"/>
            <a:ext cx="7886700" cy="4351338"/>
          </a:xfrm>
        </p:spPr>
        <p:txBody>
          <a:bodyPr>
            <a:normAutofit/>
          </a:bodyPr>
          <a:lstStyle/>
          <a:p>
            <a:r>
              <a:rPr lang="sr-Cyrl-BA" sz="2400" dirty="0" smtClean="0"/>
              <a:t>Обавеза и значај управљања ризицима</a:t>
            </a:r>
            <a:endParaRPr lang="en-US" sz="2400" dirty="0"/>
          </a:p>
          <a:p>
            <a:r>
              <a:rPr lang="sr-Cyrl-BA" sz="2400" dirty="0" smtClean="0"/>
              <a:t>Организација управљања ризицима у субјекту</a:t>
            </a:r>
            <a:endParaRPr lang="en-US" sz="2400" dirty="0"/>
          </a:p>
          <a:p>
            <a:r>
              <a:rPr lang="sr-Cyrl-BA" sz="2400" dirty="0" smtClean="0"/>
              <a:t>Фазе управљања ризицима</a:t>
            </a:r>
            <a:endParaRPr lang="sr-Cyrl-BA" sz="2400" dirty="0"/>
          </a:p>
          <a:p>
            <a:pPr lvl="1"/>
            <a:r>
              <a:rPr lang="sr-Cyrl-BA" dirty="0"/>
              <a:t>Фаза 1. Утврђивање ризика</a:t>
            </a:r>
          </a:p>
          <a:p>
            <a:pPr lvl="1"/>
            <a:r>
              <a:rPr lang="sr-Cyrl-BA" dirty="0"/>
              <a:t>Фаза 2: Процјена ризика</a:t>
            </a:r>
          </a:p>
          <a:p>
            <a:pPr lvl="1"/>
            <a:r>
              <a:rPr lang="sr-Cyrl-BA" dirty="0"/>
              <a:t>Фаза 3: Одговори/мјере на ризик</a:t>
            </a:r>
          </a:p>
          <a:p>
            <a:pPr lvl="1"/>
            <a:r>
              <a:rPr lang="ru-RU" dirty="0"/>
              <a:t>Фаза 4: Праћење и извјештавање о ризицима</a:t>
            </a:r>
            <a:endParaRPr lang="sr-Cyrl-BA" dirty="0"/>
          </a:p>
          <a:p>
            <a:r>
              <a:rPr lang="sr-Cyrl-BA" sz="2400" dirty="0" smtClean="0"/>
              <a:t>Прегледи/ажурирање ризика</a:t>
            </a:r>
            <a:endParaRPr lang="ru-RU" sz="2400" dirty="0"/>
          </a:p>
        </p:txBody>
      </p:sp>
    </p:spTree>
    <p:extLst>
      <p:ext uri="{BB962C8B-B14F-4D97-AF65-F5344CB8AC3E}">
        <p14:creationId xmlns:p14="http://schemas.microsoft.com/office/powerpoint/2010/main" val="129001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dirty="0" smtClean="0"/>
              <a:t>Корак </a:t>
            </a:r>
            <a:r>
              <a:rPr lang="ru-RU" sz="1600" dirty="0"/>
              <a:t>3. Утврдите ризични догађај </a:t>
            </a:r>
          </a:p>
          <a:p>
            <a:pPr marL="0" indent="0">
              <a:spcBef>
                <a:spcPts val="750"/>
              </a:spcBef>
              <a:buNone/>
            </a:pPr>
            <a:r>
              <a:rPr lang="ru-RU" sz="1600" dirty="0"/>
              <a:t>Након што се утврде циљеви појединих организационих јединица или субјекта у цјелини, потребно је утврдити ризичне догађаје који могу да угрозе реализацију идентификованих циљева. То су догађаји који могу: довести до незадовољства грађана и других корисника јавних услуга или заинтересованих страна (партнерских институција, кредитора, добављача и слично); довести до финансијских губитака или штета за субјекат, резултовати злоупотребом средстава, неовлашћеним кориштењем или отуђењем имовине, наштетити угледу институције и слично.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25552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dirty="0" smtClean="0"/>
              <a:t>За </a:t>
            </a:r>
            <a:r>
              <a:rPr lang="ru-RU" sz="1600" dirty="0"/>
              <a:t>утврђивање ризика најчешће се користе два приступа: </a:t>
            </a:r>
          </a:p>
          <a:p>
            <a:pPr marL="342900" lvl="1" indent="0">
              <a:spcBef>
                <a:spcPts val="750"/>
              </a:spcBef>
              <a:buNone/>
            </a:pPr>
            <a:r>
              <a:rPr lang="ru-RU" sz="1600" dirty="0"/>
              <a:t>а) </a:t>
            </a:r>
            <a:r>
              <a:rPr lang="ru-RU" sz="1600" b="1" dirty="0"/>
              <a:t>приступ одозго према доле</a:t>
            </a:r>
            <a:r>
              <a:rPr lang="ru-RU" sz="1600" dirty="0"/>
              <a:t>, гдје се на највишем руководећем нивоу разматрају стратешки, правни и финансијски ризици који се онда спуштају на ризике на нивоу оперативних циљева. </a:t>
            </a:r>
          </a:p>
          <a:p>
            <a:pPr marL="342900" lvl="1" indent="0">
              <a:spcBef>
                <a:spcPts val="750"/>
              </a:spcBef>
              <a:buNone/>
            </a:pPr>
            <a:r>
              <a:rPr lang="ru-RU" sz="1600" dirty="0"/>
              <a:t>б) </a:t>
            </a:r>
            <a:r>
              <a:rPr lang="ru-RU" sz="1600" b="1" dirty="0"/>
              <a:t>приступ одоздо према горе</a:t>
            </a:r>
            <a:r>
              <a:rPr lang="ru-RU" sz="1600" dirty="0"/>
              <a:t>, који укључује све запосленике у организационој јединици и све организационе јединице да би се утврдили оперативни ризици у вези са њиховим годишњим активностима и пословним процесима.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20034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dirty="0" smtClean="0"/>
              <a:t>У </a:t>
            </a:r>
            <a:r>
              <a:rPr lang="ru-RU" sz="1600" dirty="0"/>
              <a:t>пракси је пожељна </a:t>
            </a:r>
            <a:r>
              <a:rPr lang="ru-RU" sz="1600" b="1" dirty="0"/>
              <a:t>комбинација</a:t>
            </a:r>
            <a:r>
              <a:rPr lang="ru-RU" sz="1600" dirty="0"/>
              <a:t> ова два приступа јер олакшава утврђивање ризика на нивоу цијеле институције и њених појединих дијелова. </a:t>
            </a:r>
            <a:endParaRPr lang="ru-RU" sz="1600" dirty="0" smtClean="0"/>
          </a:p>
          <a:p>
            <a:pPr marL="0" indent="0">
              <a:spcBef>
                <a:spcPts val="750"/>
              </a:spcBef>
              <a:buNone/>
            </a:pPr>
            <a:r>
              <a:rPr lang="ru-RU" sz="1600" dirty="0" smtClean="0"/>
              <a:t>За </a:t>
            </a:r>
            <a:r>
              <a:rPr lang="ru-RU" sz="1600" dirty="0"/>
              <a:t>утврђивање ризика треба анализирати и податке из претходних периода најчешће садржане у разним извјештајима као што су извјештаји о реализацији планских докумената (средњорочних, оперативних и финансијских планова), извјештаји интерне ревизије, Главне службе за ревизију јавног сектора Републике Српске, буџетске инспекције и други извјештаји који могу бити корисни за утврђивање учесталости јављања и утицаја непожељних догађаја. </a:t>
            </a:r>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153445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dirty="0" smtClean="0"/>
              <a:t>За </a:t>
            </a:r>
            <a:r>
              <a:rPr lang="ru-RU" sz="1600" dirty="0"/>
              <a:t>утврђивање ризика могу се користити </a:t>
            </a:r>
            <a:r>
              <a:rPr lang="ru-RU" sz="1600" b="1" dirty="0"/>
              <a:t>упитници</a:t>
            </a:r>
            <a:r>
              <a:rPr lang="ru-RU" sz="1600" dirty="0"/>
              <a:t>. </a:t>
            </a:r>
          </a:p>
          <a:p>
            <a:pPr marL="0" indent="0">
              <a:spcBef>
                <a:spcPts val="750"/>
              </a:spcBef>
              <a:buNone/>
            </a:pPr>
            <a:r>
              <a:rPr lang="ru-RU" sz="1600" dirty="0"/>
              <a:t>Приликом припреме упитника, руководиоци могу користити информације о проблемима и ризицима с којима су се већ суочавали</a:t>
            </a:r>
            <a:r>
              <a:rPr lang="ru-RU" sz="1600" dirty="0" smtClean="0"/>
              <a:t>.</a:t>
            </a:r>
            <a:endParaRPr lang="ru-RU" sz="1600" dirty="0"/>
          </a:p>
          <a:p>
            <a:pPr marL="0" indent="0">
              <a:spcBef>
                <a:spcPts val="750"/>
              </a:spcBef>
              <a:buNone/>
            </a:pPr>
            <a:r>
              <a:rPr lang="ru-RU" sz="1600" dirty="0" smtClean="0"/>
              <a:t>Дјелотворан </a:t>
            </a:r>
            <a:r>
              <a:rPr lang="ru-RU" sz="1600" dirty="0"/>
              <a:t>начин размјене информација и мишљења међу различитим лицима и нивоима институције за утврђивања ризика може се постићи организацијом заједничких </a:t>
            </a:r>
            <a:r>
              <a:rPr lang="ru-RU" sz="1600" b="1" dirty="0"/>
              <a:t>радионица</a:t>
            </a:r>
            <a:r>
              <a:rPr lang="ru-RU" sz="1600" dirty="0"/>
              <a:t>. </a:t>
            </a:r>
            <a:endParaRPr lang="ru-RU" sz="1600" dirty="0" smtClean="0"/>
          </a:p>
          <a:p>
            <a:pPr marL="0" indent="0">
              <a:spcBef>
                <a:spcPts val="750"/>
              </a:spcBef>
              <a:buNone/>
            </a:pPr>
            <a:r>
              <a:rPr lang="ru-RU" sz="1600" dirty="0" smtClean="0"/>
              <a:t>Овај </a:t>
            </a:r>
            <a:r>
              <a:rPr lang="ru-RU" sz="1600" dirty="0"/>
              <a:t>се приступ заснива на чињеници да лица са различитим искуством и знањем приступају одређеном проблему на другачији начин. Размјена мишљења одвија се усмено и подстиче креативност </a:t>
            </a:r>
            <a:r>
              <a:rPr lang="ru-RU" sz="1600" dirty="0" smtClean="0"/>
              <a:t>учесника</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21299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sr-Cyrl-BA" sz="1600" dirty="0" smtClean="0"/>
              <a:t>Корак </a:t>
            </a:r>
            <a:r>
              <a:rPr lang="sr-Cyrl-BA" sz="1600" dirty="0"/>
              <a:t>4. Опишите ризик </a:t>
            </a:r>
            <a:endParaRPr lang="en-US" sz="1600" dirty="0"/>
          </a:p>
          <a:p>
            <a:pPr marL="0" indent="0">
              <a:spcBef>
                <a:spcPts val="750"/>
              </a:spcBef>
              <a:buNone/>
            </a:pPr>
            <a:r>
              <a:rPr lang="sr-Cyrl-BA" sz="1600" dirty="0"/>
              <a:t>Утврђене ризике потребно је описати. Важно је ризик описати прецизно како би се избјегле ситуације кривог тумачења или неразумијевање ризика. </a:t>
            </a:r>
            <a:endParaRPr lang="sr-Cyrl-BA" sz="1600" dirty="0" smtClean="0"/>
          </a:p>
          <a:p>
            <a:pPr marL="0" indent="0">
              <a:spcBef>
                <a:spcPts val="750"/>
              </a:spcBef>
              <a:buNone/>
            </a:pPr>
            <a:r>
              <a:rPr lang="sr-Cyrl-BA" sz="1600" dirty="0" smtClean="0"/>
              <a:t>Утврђени </a:t>
            </a:r>
            <a:r>
              <a:rPr lang="sr-Cyrl-BA" sz="1600" dirty="0"/>
              <a:t>ризици описују се узимајући у обзир узроке ризика и потенцијалне посљедице ризика. </a:t>
            </a:r>
            <a:endParaRPr lang="sr-Cyrl-BA" sz="1600" dirty="0" smtClean="0"/>
          </a:p>
          <a:p>
            <a:pPr marL="0" indent="0">
              <a:spcBef>
                <a:spcPts val="750"/>
              </a:spcBef>
              <a:buNone/>
            </a:pPr>
            <a:r>
              <a:rPr lang="sr-Cyrl-BA" sz="1600" dirty="0" smtClean="0"/>
              <a:t>Потенцијалне </a:t>
            </a:r>
            <a:r>
              <a:rPr lang="sr-Cyrl-BA" sz="1600" dirty="0"/>
              <a:t>посљедице ризика су ефекти које ризични догађај може имати на реализацију циљева, процеса или активности у институцији. Када се утврђују узроци ризика, потребно је посебно обратити пажњу на основни/главни узрок ризика, јер он покреће друге узроке. Опису ризика претходи анализа основног/главног узрока ризика.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68125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dirty="0" smtClean="0">
                <a:solidFill>
                  <a:srgbClr val="000000"/>
                </a:solidFill>
              </a:rPr>
              <a:t>На </a:t>
            </a:r>
            <a:r>
              <a:rPr lang="ru-RU" sz="1600" dirty="0">
                <a:solidFill>
                  <a:srgbClr val="000000"/>
                </a:solidFill>
              </a:rPr>
              <a:t>ризик се не може адекватно одговорити ако се не утврди основни узрок и не ријеши ефикасним контролним мјерама. Због тога је потребно препознати и рјешавати узроке ризика. </a:t>
            </a:r>
            <a:endParaRPr lang="ru-RU" sz="1600" dirty="0" smtClean="0">
              <a:solidFill>
                <a:srgbClr val="000000"/>
              </a:solidFill>
            </a:endParaRPr>
          </a:p>
          <a:p>
            <a:pPr marL="0" indent="0">
              <a:spcBef>
                <a:spcPts val="750"/>
              </a:spcBef>
              <a:buNone/>
            </a:pPr>
            <a:endParaRPr lang="ru-RU" sz="1600" b="1" dirty="0">
              <a:solidFill>
                <a:srgbClr val="000000"/>
              </a:solidFill>
            </a:endParaRPr>
          </a:p>
          <a:p>
            <a:pPr marL="0" indent="0">
              <a:spcBef>
                <a:spcPts val="750"/>
              </a:spcBef>
              <a:buNone/>
            </a:pPr>
            <a:r>
              <a:rPr lang="ru-RU" sz="1600" b="1" dirty="0" smtClean="0">
                <a:solidFill>
                  <a:srgbClr val="000000"/>
                </a:solidFill>
              </a:rPr>
              <a:t>Важно </a:t>
            </a:r>
            <a:r>
              <a:rPr lang="ru-RU" sz="1600" b="1" dirty="0">
                <a:solidFill>
                  <a:srgbClr val="000000"/>
                </a:solidFill>
              </a:rPr>
              <a:t>је да се утврђивање узрока фокусира на главни разлог због којих могу настати ризици, а не на њихове </a:t>
            </a:r>
            <a:r>
              <a:rPr lang="ru-RU" sz="1600" b="1" dirty="0" smtClean="0">
                <a:solidFill>
                  <a:srgbClr val="000000"/>
                </a:solidFill>
              </a:rPr>
              <a:t>посљедице.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7583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sr-Cyrl-BA" sz="1600" b="1" dirty="0"/>
              <a:t>Фаза 2: Процјена ризика </a:t>
            </a:r>
            <a:endParaRPr lang="ru-RU" sz="1600" b="1" dirty="0"/>
          </a:p>
          <a:p>
            <a:r>
              <a:rPr lang="ru-RU" sz="1600" dirty="0">
                <a:solidFill>
                  <a:srgbClr val="000000"/>
                </a:solidFill>
              </a:rPr>
              <a:t>За утврђене ризике потребно је извршити процјену утицаја, вјероватноће настанка и укупне изложености ризику. Процјена ризика укључује: </a:t>
            </a:r>
          </a:p>
          <a:p>
            <a:r>
              <a:rPr lang="ru-RU" sz="1600" b="1" dirty="0">
                <a:solidFill>
                  <a:srgbClr val="000000"/>
                </a:solidFill>
              </a:rPr>
              <a:t>а) квалификовање ризика </a:t>
            </a:r>
            <a:r>
              <a:rPr lang="ru-RU" sz="1600" dirty="0">
                <a:solidFill>
                  <a:srgbClr val="000000"/>
                </a:solidFill>
              </a:rPr>
              <a:t>– рангирање ризика према вјероватноћи настанка и утицају, односно рангу укупне изложености ризику </a:t>
            </a:r>
          </a:p>
          <a:p>
            <a:r>
              <a:rPr lang="sr-Cyrl-BA" sz="1600" b="1" dirty="0">
                <a:solidFill>
                  <a:srgbClr val="000000"/>
                </a:solidFill>
              </a:rPr>
              <a:t>б) квантификовање ризика </a:t>
            </a:r>
            <a:r>
              <a:rPr lang="sr-Cyrl-BA" sz="1600" dirty="0">
                <a:solidFill>
                  <a:srgbClr val="000000"/>
                </a:solidFill>
              </a:rPr>
              <a:t>– процјена мјерљивих утицаја ризика (најчешће то укључује процјену финансијских учинака штета, губитака и сл.). </a:t>
            </a:r>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119646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dirty="0" smtClean="0">
                <a:solidFill>
                  <a:srgbClr val="000000"/>
                </a:solidFill>
              </a:rPr>
              <a:t>Разликујемо </a:t>
            </a:r>
            <a:r>
              <a:rPr lang="ru-RU" sz="1600" b="1" dirty="0">
                <a:solidFill>
                  <a:srgbClr val="000000"/>
                </a:solidFill>
              </a:rPr>
              <a:t>процјене двије врсте ризика: инхерентног ризика и резидуалног ризика. </a:t>
            </a:r>
            <a:endParaRPr lang="ru-RU" sz="1600" dirty="0">
              <a:solidFill>
                <a:srgbClr val="000000"/>
              </a:solidFill>
            </a:endParaRPr>
          </a:p>
          <a:p>
            <a:r>
              <a:rPr lang="ru-RU" sz="1600" b="1" dirty="0">
                <a:solidFill>
                  <a:srgbClr val="000000"/>
                </a:solidFill>
              </a:rPr>
              <a:t>Инхерентни ризик </a:t>
            </a:r>
            <a:r>
              <a:rPr lang="ru-RU" sz="1600" dirty="0">
                <a:solidFill>
                  <a:srgbClr val="000000"/>
                </a:solidFill>
              </a:rPr>
              <a:t>је ризик са којим се суочава субјекат када нема успостављених контрола. Процјена инхерентног ризика служи да се покаже озбиљност ризика у случају да нема контрола или неадекватност постојећих контрола. </a:t>
            </a:r>
          </a:p>
          <a:p>
            <a:r>
              <a:rPr lang="ru-RU" sz="1600" b="1" dirty="0">
                <a:solidFill>
                  <a:srgbClr val="000000"/>
                </a:solidFill>
              </a:rPr>
              <a:t>Резидуални ризик </a:t>
            </a:r>
            <a:r>
              <a:rPr lang="ru-RU" sz="1600" dirty="0">
                <a:solidFill>
                  <a:srgbClr val="000000"/>
                </a:solidFill>
              </a:rPr>
              <a:t>је ризик који преостаје након примјене постојећих контрола. Ниво изложености резидуалном ризику зависи о адекватности и функционалности постојећих контрола, што су оне боље, то ће ниво изложености резидуалном ризику бити мањи, и обрнуто.</a:t>
            </a:r>
            <a:r>
              <a:rPr lang="ru-RU" sz="1600" dirty="0">
                <a:solidFill>
                  <a:srgbClr val="000000"/>
                </a:solidFill>
                <a:latin typeface="Times New Roman" panose="02020603050405020304" pitchFamily="18" charset="0"/>
              </a:rPr>
              <a:t>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2641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148460"/>
            <a:ext cx="7334795" cy="3053036"/>
          </a:xfrm>
        </p:spPr>
        <p:txBody>
          <a:bodyPr>
            <a:noAutofit/>
          </a:bodyPr>
          <a:lstStyle/>
          <a:p>
            <a:r>
              <a:rPr lang="ru-RU" sz="1600" b="1" dirty="0" smtClean="0">
                <a:solidFill>
                  <a:srgbClr val="000000"/>
                </a:solidFill>
              </a:rPr>
              <a:t>Вјероватноћа </a:t>
            </a:r>
            <a:r>
              <a:rPr lang="ru-RU" sz="1600" dirty="0">
                <a:solidFill>
                  <a:srgbClr val="000000"/>
                </a:solidFill>
              </a:rPr>
              <a:t>је процјена могућег настанка одређеног догађаја ( укључујући разматрање учесталости којом до тога догађаја може да дође). На примјер, релативно је мала вјероватноћа да ће се десити велико оштећење на некој згради, али би то имало веома велики утицај на континуитет пословања. Насупрот томе је врло вјероватан повремени пад информационог система, који обично нема велики утицај на пословање. </a:t>
            </a:r>
            <a:endParaRPr lang="ru-RU" sz="1600" b="1" dirty="0"/>
          </a:p>
        </p:txBody>
      </p:sp>
      <p:pic>
        <p:nvPicPr>
          <p:cNvPr id="3" name="Picture 2">
            <a:extLst>
              <a:ext uri="{FF2B5EF4-FFF2-40B4-BE49-F238E27FC236}">
                <a16:creationId xmlns:a16="http://schemas.microsoft.com/office/drawing/2014/main" id="{79DBD24E-4DCD-4A2F-54DB-A36CD3D81EDA}"/>
              </a:ext>
            </a:extLst>
          </p:cNvPr>
          <p:cNvPicPr>
            <a:picLocks noChangeAspect="1"/>
          </p:cNvPicPr>
          <p:nvPr/>
        </p:nvPicPr>
        <p:blipFill rotWithShape="1">
          <a:blip r:embed="rId2"/>
          <a:srcRect l="21025" t="19048" r="35714" b="40825"/>
          <a:stretch/>
        </p:blipFill>
        <p:spPr>
          <a:xfrm>
            <a:off x="3568445" y="3674978"/>
            <a:ext cx="3955761" cy="2063931"/>
          </a:xfrm>
          <a:prstGeom prst="rect">
            <a:avLst/>
          </a:prstGeom>
        </p:spPr>
      </p:pic>
      <p:sp>
        <p:nvSpPr>
          <p:cNvPr id="6"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0181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b="1" dirty="0" smtClean="0">
                <a:solidFill>
                  <a:srgbClr val="000000"/>
                </a:solidFill>
              </a:rPr>
              <a:t>Утицај </a:t>
            </a:r>
            <a:r>
              <a:rPr lang="ru-RU" sz="1600" dirty="0">
                <a:solidFill>
                  <a:srgbClr val="000000"/>
                </a:solidFill>
              </a:rPr>
              <a:t>је процјена посљедица у случају настанка одређеног ризичног догађаја. То коже бити врста штете или изгубљене прилике. </a:t>
            </a:r>
            <a:endParaRPr lang="ru-RU" sz="1600" b="1" dirty="0"/>
          </a:p>
        </p:txBody>
      </p:sp>
      <p:pic>
        <p:nvPicPr>
          <p:cNvPr id="4" name="Picture 3">
            <a:extLst>
              <a:ext uri="{FF2B5EF4-FFF2-40B4-BE49-F238E27FC236}">
                <a16:creationId xmlns:a16="http://schemas.microsoft.com/office/drawing/2014/main" id="{EACBC6E8-9A0A-9393-3D30-2D2C741BAA38}"/>
              </a:ext>
            </a:extLst>
          </p:cNvPr>
          <p:cNvPicPr>
            <a:picLocks noChangeAspect="1"/>
          </p:cNvPicPr>
          <p:nvPr/>
        </p:nvPicPr>
        <p:blipFill rotWithShape="1">
          <a:blip r:embed="rId2"/>
          <a:srcRect l="20429" t="31943" r="36571" b="17715"/>
          <a:stretch/>
        </p:blipFill>
        <p:spPr>
          <a:xfrm>
            <a:off x="3579222" y="3061688"/>
            <a:ext cx="3931921" cy="2589305"/>
          </a:xfrm>
          <a:prstGeom prst="rect">
            <a:avLst/>
          </a:prstGeom>
        </p:spPr>
      </p:pic>
      <p:sp>
        <p:nvSpPr>
          <p:cNvPr id="6"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6953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628650" y="1574429"/>
            <a:ext cx="7886700" cy="575121"/>
          </a:xfrm>
        </p:spPr>
        <p:txBody>
          <a:bodyPr>
            <a:normAutofit/>
          </a:bodyPr>
          <a:lstStyle/>
          <a:p>
            <a:r>
              <a:rPr lang="sr-Cyrl-BA" sz="2800" b="1" dirty="0" smtClean="0"/>
              <a:t>Обавеза и значај управљања ризицима</a:t>
            </a:r>
            <a:endParaRPr lang="en-US" sz="2800" b="1" dirty="0"/>
          </a:p>
        </p:txBody>
      </p:sp>
      <p:sp>
        <p:nvSpPr>
          <p:cNvPr id="14" name="Content Placeholder 2"/>
          <p:cNvSpPr>
            <a:spLocks noGrp="1"/>
          </p:cNvSpPr>
          <p:nvPr>
            <p:ph idx="1"/>
          </p:nvPr>
        </p:nvSpPr>
        <p:spPr>
          <a:xfrm>
            <a:off x="961263" y="2760222"/>
            <a:ext cx="7221474" cy="3150680"/>
          </a:xfrm>
        </p:spPr>
        <p:txBody>
          <a:bodyPr>
            <a:normAutofit/>
          </a:bodyPr>
          <a:lstStyle/>
          <a:p>
            <a:r>
              <a:rPr lang="sr-Cyrl-BA" sz="1600" noProof="1"/>
              <a:t>Закон о систему </a:t>
            </a:r>
            <a:r>
              <a:rPr lang="ru-RU" sz="1600" dirty="0"/>
              <a:t>интерних финансијских контрола у јавном сектору («Службени гласник Републике Српске» бр. 91/16)</a:t>
            </a:r>
          </a:p>
          <a:p>
            <a:pPr algn="just">
              <a:spcAft>
                <a:spcPts val="600"/>
              </a:spcAft>
            </a:pPr>
            <a:r>
              <a:rPr lang="sr-Latn-BA" sz="1600" dirty="0"/>
              <a:t>Основ за успостављање </a:t>
            </a:r>
            <a:r>
              <a:rPr lang="sr-Cyrl-BA" sz="1600" noProof="1"/>
              <a:t>систем</a:t>
            </a:r>
            <a:r>
              <a:rPr lang="en-US" sz="1600" noProof="1"/>
              <a:t>a</a:t>
            </a:r>
            <a:r>
              <a:rPr lang="sr-Cyrl-BA" sz="1600" noProof="1"/>
              <a:t> </a:t>
            </a:r>
            <a:r>
              <a:rPr lang="ru-RU" sz="1600" dirty="0"/>
              <a:t>интерних финансијских контрола у јавном сектору</a:t>
            </a:r>
            <a:r>
              <a:rPr lang="sr-Latn-BA" sz="1600" dirty="0"/>
              <a:t> чине међународни стандарди интерне ревизије, односно пет елемената </a:t>
            </a:r>
            <a:r>
              <a:rPr lang="sr-Cyrl-BA" sz="1600" dirty="0"/>
              <a:t>КОСО</a:t>
            </a:r>
            <a:r>
              <a:rPr lang="sr-Latn-BA" sz="1600" dirty="0"/>
              <a:t> оквира</a:t>
            </a:r>
            <a:r>
              <a:rPr lang="sr-Cyrl-BA" sz="1600" dirty="0"/>
              <a:t>:</a:t>
            </a:r>
            <a:endParaRPr lang="en-US" sz="1600" dirty="0"/>
          </a:p>
          <a:p>
            <a:pPr marL="600075" lvl="1" indent="-257175" algn="just">
              <a:buFont typeface="+mj-lt"/>
              <a:buAutoNum type="arabicPeriod"/>
            </a:pPr>
            <a:r>
              <a:rPr lang="sr-Latn-BA" sz="1600" dirty="0"/>
              <a:t>Контролно окружење</a:t>
            </a:r>
            <a:endParaRPr lang="en-US" sz="1600" dirty="0"/>
          </a:p>
          <a:p>
            <a:pPr marL="600075" lvl="1" indent="-257175" algn="just">
              <a:buFont typeface="+mj-lt"/>
              <a:buAutoNum type="arabicPeriod"/>
            </a:pPr>
            <a:r>
              <a:rPr lang="sr-Latn-BA" sz="1600" b="1" dirty="0"/>
              <a:t>Управљање ризицима</a:t>
            </a:r>
            <a:endParaRPr lang="en-US" sz="1600" b="1" dirty="0"/>
          </a:p>
          <a:p>
            <a:pPr marL="600075" lvl="1" indent="-257175" algn="just">
              <a:buFont typeface="+mj-lt"/>
              <a:buAutoNum type="arabicPeriod"/>
            </a:pPr>
            <a:r>
              <a:rPr lang="sr-Latn-BA" sz="1600" dirty="0"/>
              <a:t>Контролне активности</a:t>
            </a:r>
            <a:endParaRPr lang="en-US" sz="1600" dirty="0"/>
          </a:p>
          <a:p>
            <a:pPr marL="600075" lvl="1" indent="-257175" algn="just">
              <a:buFont typeface="+mj-lt"/>
              <a:buAutoNum type="arabicPeriod"/>
            </a:pPr>
            <a:r>
              <a:rPr lang="sr-Latn-BA" sz="1600" dirty="0"/>
              <a:t>Информације и комуникације</a:t>
            </a:r>
            <a:endParaRPr lang="en-US" sz="1600" dirty="0"/>
          </a:p>
          <a:p>
            <a:pPr marL="600075" lvl="1" indent="-257175" algn="just">
              <a:spcAft>
                <a:spcPts val="600"/>
              </a:spcAft>
              <a:buFont typeface="+mj-lt"/>
              <a:buAutoNum type="arabicPeriod"/>
            </a:pPr>
            <a:r>
              <a:rPr lang="sr-Latn-BA" sz="1600" dirty="0"/>
              <a:t>Праћење и процјена система.</a:t>
            </a:r>
            <a:endParaRPr lang="en-US" sz="1600" dirty="0"/>
          </a:p>
          <a:p>
            <a:endParaRPr lang="ru-RU" sz="1600" dirty="0"/>
          </a:p>
          <a:p>
            <a:endParaRPr lang="sr-Cyrl-BA" sz="1600" noProof="1"/>
          </a:p>
        </p:txBody>
      </p:sp>
      <p:pic>
        <p:nvPicPr>
          <p:cNvPr id="3" name="Picture 2">
            <a:extLst>
              <a:ext uri="{FF2B5EF4-FFF2-40B4-BE49-F238E27FC236}">
                <a16:creationId xmlns:a16="http://schemas.microsoft.com/office/drawing/2014/main" id="{4F5C55EF-4AF3-025F-B205-D0ECAF0D7BAC}"/>
              </a:ext>
            </a:extLst>
          </p:cNvPr>
          <p:cNvPicPr>
            <a:picLocks noChangeAspect="1"/>
          </p:cNvPicPr>
          <p:nvPr/>
        </p:nvPicPr>
        <p:blipFill rotWithShape="1">
          <a:blip r:embed="rId2"/>
          <a:srcRect l="49487" t="28127" r="26410" b="35271"/>
          <a:stretch/>
        </p:blipFill>
        <p:spPr bwMode="auto">
          <a:xfrm>
            <a:off x="5404084" y="3981566"/>
            <a:ext cx="2027396" cy="17321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459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b="1" dirty="0" smtClean="0">
                <a:solidFill>
                  <a:srgbClr val="000000"/>
                </a:solidFill>
              </a:rPr>
              <a:t>Рангирање </a:t>
            </a:r>
            <a:r>
              <a:rPr lang="ru-RU" sz="1600" dirty="0">
                <a:solidFill>
                  <a:srgbClr val="000000"/>
                </a:solidFill>
              </a:rPr>
              <a:t>ризика је основа за одређивање приоритета </a:t>
            </a:r>
            <a:r>
              <a:rPr lang="sr-Cyrl-BA" sz="1600" dirty="0" smtClean="0">
                <a:solidFill>
                  <a:srgbClr val="000000"/>
                </a:solidFill>
              </a:rPr>
              <a:t>и </a:t>
            </a:r>
            <a:r>
              <a:rPr lang="ru-RU" sz="1600" dirty="0" smtClean="0">
                <a:solidFill>
                  <a:srgbClr val="000000"/>
                </a:solidFill>
              </a:rPr>
              <a:t>приказује </a:t>
            </a:r>
            <a:r>
              <a:rPr lang="ru-RU" sz="1600" dirty="0">
                <a:solidFill>
                  <a:srgbClr val="000000"/>
                </a:solidFill>
              </a:rPr>
              <a:t>изложеност субјекта ризицима.  </a:t>
            </a:r>
            <a:endParaRPr lang="ru-RU" sz="1600" b="1" dirty="0"/>
          </a:p>
        </p:txBody>
      </p:sp>
      <p:pic>
        <p:nvPicPr>
          <p:cNvPr id="3" name="Picture 2">
            <a:extLst>
              <a:ext uri="{FF2B5EF4-FFF2-40B4-BE49-F238E27FC236}">
                <a16:creationId xmlns:a16="http://schemas.microsoft.com/office/drawing/2014/main" id="{24A1BA33-2FED-FE63-1434-CBBDB602F539}"/>
              </a:ext>
            </a:extLst>
          </p:cNvPr>
          <p:cNvPicPr>
            <a:picLocks noChangeAspect="1"/>
          </p:cNvPicPr>
          <p:nvPr/>
        </p:nvPicPr>
        <p:blipFill rotWithShape="1">
          <a:blip r:embed="rId2"/>
          <a:srcRect l="26643" t="31944" r="42643" b="19746"/>
          <a:stretch/>
        </p:blipFill>
        <p:spPr>
          <a:xfrm>
            <a:off x="5141540" y="3141045"/>
            <a:ext cx="2808515" cy="2484802"/>
          </a:xfrm>
          <a:prstGeom prst="rect">
            <a:avLst/>
          </a:prstGeom>
        </p:spPr>
      </p:pic>
      <p:sp>
        <p:nvSpPr>
          <p:cNvPr id="6"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213295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buNone/>
            </a:pPr>
            <a:r>
              <a:rPr lang="ru-RU" sz="1600" b="1" i="1" dirty="0" smtClean="0">
                <a:solidFill>
                  <a:srgbClr val="000000"/>
                </a:solidFill>
              </a:rPr>
              <a:t>Главно </a:t>
            </a:r>
            <a:r>
              <a:rPr lang="ru-RU" sz="1600" b="1" i="1" dirty="0">
                <a:solidFill>
                  <a:srgbClr val="000000"/>
                </a:solidFill>
              </a:rPr>
              <a:t>правило: </a:t>
            </a:r>
            <a:endParaRPr lang="en-US" sz="1600" b="1" i="1" dirty="0">
              <a:solidFill>
                <a:srgbClr val="000000"/>
              </a:solidFill>
            </a:endParaRPr>
          </a:p>
          <a:p>
            <a:pPr marL="0" indent="0">
              <a:buNone/>
            </a:pPr>
            <a:r>
              <a:rPr lang="ru-RU" sz="1600" b="1" dirty="0">
                <a:solidFill>
                  <a:srgbClr val="000000"/>
                </a:solidFill>
              </a:rPr>
              <a:t>Процијените утицај и одредите </a:t>
            </a:r>
            <a:endParaRPr lang="en-US" sz="1600" b="1" dirty="0" smtClean="0">
              <a:solidFill>
                <a:srgbClr val="000000"/>
              </a:solidFill>
            </a:endParaRPr>
          </a:p>
          <a:p>
            <a:pPr marL="0" indent="0">
              <a:buNone/>
            </a:pPr>
            <a:r>
              <a:rPr lang="ru-RU" sz="1600" b="1" dirty="0">
                <a:solidFill>
                  <a:srgbClr val="000000"/>
                </a:solidFill>
              </a:rPr>
              <a:t>приоритете за дјеловање почевши од </a:t>
            </a:r>
            <a:endParaRPr lang="en-US" sz="1600" b="1" dirty="0">
              <a:solidFill>
                <a:srgbClr val="000000"/>
              </a:solidFill>
            </a:endParaRPr>
          </a:p>
          <a:p>
            <a:pPr marL="0" indent="0">
              <a:buNone/>
            </a:pPr>
            <a:r>
              <a:rPr lang="ru-RU" sz="1600" b="1" dirty="0" smtClean="0">
                <a:solidFill>
                  <a:srgbClr val="000000"/>
                </a:solidFill>
              </a:rPr>
              <a:t>највишег </a:t>
            </a:r>
            <a:r>
              <a:rPr lang="ru-RU" sz="1600" b="1" dirty="0">
                <a:solidFill>
                  <a:srgbClr val="000000"/>
                </a:solidFill>
              </a:rPr>
              <a:t>ризика </a:t>
            </a:r>
            <a:endParaRPr lang="ru-RU" sz="1600" b="1" dirty="0"/>
          </a:p>
        </p:txBody>
      </p:sp>
      <p:pic>
        <p:nvPicPr>
          <p:cNvPr id="4" name="Picture 3">
            <a:extLst>
              <a:ext uri="{FF2B5EF4-FFF2-40B4-BE49-F238E27FC236}">
                <a16:creationId xmlns:a16="http://schemas.microsoft.com/office/drawing/2014/main" id="{ED820224-AB08-8759-9116-D3879988C290}"/>
              </a:ext>
            </a:extLst>
          </p:cNvPr>
          <p:cNvPicPr>
            <a:picLocks noChangeAspect="1"/>
          </p:cNvPicPr>
          <p:nvPr/>
        </p:nvPicPr>
        <p:blipFill rotWithShape="1">
          <a:blip r:embed="rId2"/>
          <a:srcRect l="21025" t="14603" r="36572" b="13270"/>
          <a:stretch/>
        </p:blipFill>
        <p:spPr>
          <a:xfrm>
            <a:off x="4806153" y="2564051"/>
            <a:ext cx="3305882" cy="3163044"/>
          </a:xfrm>
          <a:prstGeom prst="rect">
            <a:avLst/>
          </a:prstGeom>
        </p:spPr>
      </p:pic>
      <p:sp>
        <p:nvSpPr>
          <p:cNvPr id="6" name="Title 1"/>
          <p:cNvSpPr>
            <a:spLocks noGrp="1"/>
          </p:cNvSpPr>
          <p:nvPr>
            <p:ph type="title"/>
          </p:nvPr>
        </p:nvSpPr>
        <p:spPr>
          <a:xfrm>
            <a:off x="960120" y="804038"/>
            <a:ext cx="7886700" cy="1325563"/>
          </a:xfrm>
        </p:spPr>
        <p:txBody>
          <a:bodyPr>
            <a:normAutofit/>
          </a:bodyPr>
          <a:lstStyle/>
          <a:p>
            <a:r>
              <a:rPr lang="sr-Cyrl-BA" sz="2800" dirty="0" smtClean="0"/>
              <a:t>Фазе </a:t>
            </a:r>
            <a:r>
              <a:rPr lang="sr-Cyrl-BA" sz="2800" dirty="0"/>
              <a:t>управљања ризицима</a:t>
            </a:r>
          </a:p>
        </p:txBody>
      </p:sp>
    </p:spTree>
    <p:extLst>
      <p:ext uri="{BB962C8B-B14F-4D97-AF65-F5344CB8AC3E}">
        <p14:creationId xmlns:p14="http://schemas.microsoft.com/office/powerpoint/2010/main" val="256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129601"/>
            <a:ext cx="7334795" cy="3053036"/>
          </a:xfrm>
        </p:spPr>
        <p:txBody>
          <a:bodyPr>
            <a:noAutofit/>
          </a:bodyPr>
          <a:lstStyle/>
          <a:p>
            <a:r>
              <a:rPr lang="ru-RU" sz="1600" b="1" dirty="0" smtClean="0">
                <a:solidFill>
                  <a:srgbClr val="000000"/>
                </a:solidFill>
              </a:rPr>
              <a:t>Корак </a:t>
            </a:r>
            <a:r>
              <a:rPr lang="ru-RU" sz="1600" b="1" dirty="0">
                <a:solidFill>
                  <a:srgbClr val="000000"/>
                </a:solidFill>
              </a:rPr>
              <a:t>1. Процијените инхерентни ризик – почетна процјена ризика </a:t>
            </a:r>
            <a:endParaRPr lang="ru-RU" sz="1600" dirty="0">
              <a:solidFill>
                <a:srgbClr val="000000"/>
              </a:solidFill>
            </a:endParaRPr>
          </a:p>
          <a:p>
            <a:pPr marL="265113" indent="0">
              <a:buNone/>
              <a:tabLst>
                <a:tab pos="265113" algn="l"/>
              </a:tabLst>
            </a:pPr>
            <a:r>
              <a:rPr lang="ru-RU" sz="1600" dirty="0" smtClean="0">
                <a:solidFill>
                  <a:srgbClr val="000000"/>
                </a:solidFill>
              </a:rPr>
              <a:t>Код </a:t>
            </a:r>
            <a:r>
              <a:rPr lang="ru-RU" sz="1600" dirty="0">
                <a:solidFill>
                  <a:srgbClr val="000000"/>
                </a:solidFill>
              </a:rPr>
              <a:t>процјене инхерентног ризика полазите од претпоставке да контрола уопште нема, односно ради се процјена изложености ризику у ситуацији одсутности контрола и мјера за ублажавање ризика. </a:t>
            </a:r>
            <a:endParaRPr lang="en-US" sz="1600" dirty="0">
              <a:solidFill>
                <a:srgbClr val="000000"/>
              </a:solidFill>
            </a:endParaRPr>
          </a:p>
          <a:p>
            <a:r>
              <a:rPr lang="ru-RU" sz="1600" dirty="0">
                <a:solidFill>
                  <a:srgbClr val="000000"/>
                </a:solidFill>
              </a:rPr>
              <a:t>Корак </a:t>
            </a:r>
            <a:r>
              <a:rPr lang="ru-RU" sz="1600" b="1" dirty="0">
                <a:solidFill>
                  <a:srgbClr val="000000"/>
                </a:solidFill>
              </a:rPr>
              <a:t>2. Утврдите постојеће мјере за ублажавање ризика </a:t>
            </a:r>
            <a:endParaRPr lang="ru-RU" sz="1600" dirty="0">
              <a:solidFill>
                <a:srgbClr val="000000"/>
              </a:solidFill>
            </a:endParaRPr>
          </a:p>
          <a:p>
            <a:pPr marL="265113" indent="0">
              <a:buNone/>
            </a:pPr>
            <a:r>
              <a:rPr lang="ru-RU" sz="1600" dirty="0">
                <a:solidFill>
                  <a:srgbClr val="000000"/>
                </a:solidFill>
              </a:rPr>
              <a:t>Након што се процијени инхерентни ризик утврђује се шта се све у тренутном пословању предузима, које мјере и контроле се спроводе да се спријечи конкретан ризик и његове посљедице. Ово подразумијева постојање јасних интерних процедура, упутстава, инструкција којима се прописују задужења, одговорности, рокови и контроле које се спроводе, постојање контрола интегрисаних у информационим системима који се користе у пословању субјекта (на примјер: СУФИ, БПМИС, ЦОП, ПИМИС) и слично.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207335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b="1" dirty="0" smtClean="0">
                <a:solidFill>
                  <a:srgbClr val="000000"/>
                </a:solidFill>
              </a:rPr>
              <a:t>Корак </a:t>
            </a:r>
            <a:r>
              <a:rPr lang="ru-RU" sz="1600" b="1" dirty="0">
                <a:solidFill>
                  <a:srgbClr val="000000"/>
                </a:solidFill>
              </a:rPr>
              <a:t>3. Процијените адекватност постојећих контрола </a:t>
            </a:r>
            <a:endParaRPr lang="ru-RU" sz="1600" dirty="0">
              <a:solidFill>
                <a:srgbClr val="000000"/>
              </a:solidFill>
            </a:endParaRPr>
          </a:p>
          <a:p>
            <a:pPr marL="182563" indent="0">
              <a:buNone/>
            </a:pPr>
            <a:r>
              <a:rPr lang="ru-RU" sz="1600" dirty="0">
                <a:solidFill>
                  <a:srgbClr val="000000"/>
                </a:solidFill>
              </a:rPr>
              <a:t>Сљедећи корак је процјена адекватности постојећих контрола. Потребно је процијенити да ли су садашње (постојеће) мјере и контроле довољно адекватне и функционалне у спречавању ризика и његових посљедица. </a:t>
            </a:r>
            <a:endParaRPr lang="ru-RU" sz="1600" dirty="0" smtClean="0">
              <a:solidFill>
                <a:srgbClr val="000000"/>
              </a:solidFill>
            </a:endParaRPr>
          </a:p>
          <a:p>
            <a:pPr marL="182563" indent="0">
              <a:buNone/>
            </a:pPr>
            <a:r>
              <a:rPr lang="ru-RU" sz="1600" b="1" dirty="0" smtClean="0">
                <a:solidFill>
                  <a:srgbClr val="000000"/>
                </a:solidFill>
              </a:rPr>
              <a:t>У </a:t>
            </a:r>
            <a:r>
              <a:rPr lang="ru-RU" sz="1600" b="1" dirty="0">
                <a:solidFill>
                  <a:srgbClr val="000000"/>
                </a:solidFill>
              </a:rPr>
              <a:t>процјени адекватности контрола требају се узети у обзир утврђени узроци ризика и процијенити да ли и како постојеће контроле дјелују на утврђене узроке ризика. Добро спроведене анализе узрока ризика омогућиће и лакшу процјену постојећих контрола у смислу њихове адекватности и функционалности да спријече појаву ризика, тако да дјелују, односно елиминишу узроке ризика. </a:t>
            </a:r>
            <a:endParaRPr lang="ru-RU" sz="1600" dirty="0">
              <a:solidFill>
                <a:srgbClr val="000000"/>
              </a:solidFill>
            </a:endParaRPr>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415456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b="1" dirty="0" smtClean="0">
                <a:solidFill>
                  <a:srgbClr val="000000"/>
                </a:solidFill>
              </a:rPr>
              <a:t>Корак </a:t>
            </a:r>
            <a:r>
              <a:rPr lang="ru-RU" sz="1600" b="1" dirty="0">
                <a:solidFill>
                  <a:srgbClr val="000000"/>
                </a:solidFill>
              </a:rPr>
              <a:t>4. Процијените резидуални ризик </a:t>
            </a:r>
            <a:endParaRPr lang="ru-RU" sz="1600" dirty="0">
              <a:solidFill>
                <a:srgbClr val="000000"/>
              </a:solidFill>
            </a:endParaRPr>
          </a:p>
          <a:p>
            <a:r>
              <a:rPr lang="sr-Cyrl-BA" sz="1600" b="1" dirty="0">
                <a:solidFill>
                  <a:srgbClr val="000000"/>
                </a:solidFill>
              </a:rPr>
              <a:t>Резидуални ризик </a:t>
            </a:r>
            <a:r>
              <a:rPr lang="sr-Cyrl-BA" sz="1600" dirty="0">
                <a:solidFill>
                  <a:srgbClr val="000000"/>
                </a:solidFill>
              </a:rPr>
              <a:t>је ризик који преостаје након примјене постојећих контрола. Процјена резидуалног ризика зависи од процјене адекватности и функционалности постојећих контрола. Процјена резидуалног ризика, као и инхерентног, укључује процјену утицаја, вјероватноће и укупне изложености ризику. У процјену резидуалног ризика потребно је укључити већи број запослених како би се избјегла субјективна процјена ризика. </a:t>
            </a:r>
          </a:p>
          <a:p>
            <a:r>
              <a:rPr lang="ru-RU" sz="1600" b="1" dirty="0">
                <a:solidFill>
                  <a:srgbClr val="000000"/>
                </a:solidFill>
              </a:rPr>
              <a:t>Корак 5. Квантификујте ризик - процијените финансијске ефекте високих ризика </a:t>
            </a:r>
            <a:endParaRPr lang="ru-RU" sz="1600" dirty="0">
              <a:solidFill>
                <a:srgbClr val="000000"/>
              </a:solidFill>
            </a:endParaRPr>
          </a:p>
          <a:p>
            <a:r>
              <a:rPr lang="ru-RU" sz="1600" dirty="0">
                <a:solidFill>
                  <a:srgbClr val="000000"/>
                </a:solidFill>
              </a:rPr>
              <a:t>За ризике који су на основу квалификационе анализе (процјене вјероватноће и утицаја) рангирани као ризици високог приоритета рјешавања спроводи се и процјена метрике утицаја ризика. То се најчешће односи на процјену финансијских штета и губитака, додатних трошкова, губитке прихода и слично ако се ризици активирају, а ту сврху спроводи се квантитативна анализа.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132390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b="1" dirty="0"/>
              <a:t>Фаза 3: Одговори/мјере на ризик </a:t>
            </a:r>
            <a:r>
              <a:rPr lang="sr-Cyrl-BA" sz="1600" b="1" dirty="0"/>
              <a:t> </a:t>
            </a:r>
            <a:endParaRPr lang="ru-RU" sz="1600" b="1" dirty="0"/>
          </a:p>
          <a:p>
            <a:r>
              <a:rPr lang="sr-Cyrl-BA" sz="1600" dirty="0">
                <a:solidFill>
                  <a:srgbClr val="000000"/>
                </a:solidFill>
              </a:rPr>
              <a:t>Циљ управљања ризицима је смањити вјероватноћу наступања потенцијалног ризичног догађаја и његов негативан утицај на остваривање циљева. То се постиже избором адекватног одговора на ризик. 22 </a:t>
            </a:r>
          </a:p>
          <a:p>
            <a:r>
              <a:rPr lang="ru-RU" sz="1600" dirty="0"/>
              <a:t>Постоје четири начина реаговања, односно одговора на ризике. Ризици се могу</a:t>
            </a:r>
            <a:endParaRPr lang="en-US" sz="1600" dirty="0"/>
          </a:p>
          <a:p>
            <a:pPr lvl="1"/>
            <a:r>
              <a:rPr lang="ru-RU" sz="1600" dirty="0"/>
              <a:t>смањити (ублажити), </a:t>
            </a:r>
            <a:endParaRPr lang="en-US" sz="1600" dirty="0"/>
          </a:p>
          <a:p>
            <a:pPr lvl="1"/>
            <a:r>
              <a:rPr lang="ru-RU" sz="1600" dirty="0"/>
              <a:t>пренијети, </a:t>
            </a:r>
            <a:endParaRPr lang="en-US" sz="1600" dirty="0"/>
          </a:p>
          <a:p>
            <a:pPr lvl="1"/>
            <a:r>
              <a:rPr lang="ru-RU" sz="1600" dirty="0"/>
              <a:t>избјећи и </a:t>
            </a:r>
            <a:endParaRPr lang="en-US" sz="1600" dirty="0"/>
          </a:p>
          <a:p>
            <a:pPr lvl="1"/>
            <a:r>
              <a:rPr lang="ru-RU" sz="1600" dirty="0"/>
              <a:t>прихватити. </a:t>
            </a:r>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08942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sr-Cyrl-BA" sz="1600" dirty="0" smtClean="0"/>
              <a:t>Смањивање/ублажавање </a:t>
            </a:r>
            <a:r>
              <a:rPr lang="sr-Cyrl-BA" sz="1600" dirty="0"/>
              <a:t>ризика </a:t>
            </a:r>
          </a:p>
          <a:p>
            <a:r>
              <a:rPr lang="ru-RU" sz="1600" dirty="0"/>
              <a:t>Поступци смањивања/ублажавања ризика сматрају се уобичајеним одговором на ризике, што значи да се предузимају активности и доносе одлуке како би се смањила вјероватноћа настанка и/или утицај ризика. Активности које субјекат предузима ради смањивања, односно ублажавања ризика су контролне активности. Сврха ублажавања ризика је да се омогући наставак обављања активности у којој се јавља ризик, уз истовремено предузимање мјера (контрола) ради задржавања ризика на прихватљивом нивоу.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171548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sr-Cyrl-BA" sz="1600" dirty="0" smtClean="0">
                <a:solidFill>
                  <a:srgbClr val="000000"/>
                </a:solidFill>
              </a:rPr>
              <a:t>Преношење </a:t>
            </a:r>
            <a:r>
              <a:rPr lang="sr-Cyrl-BA" sz="1600" dirty="0">
                <a:solidFill>
                  <a:srgbClr val="000000"/>
                </a:solidFill>
              </a:rPr>
              <a:t>ризика </a:t>
            </a:r>
          </a:p>
          <a:p>
            <a:r>
              <a:rPr lang="sr-Cyrl-BA" sz="1600" dirty="0">
                <a:solidFill>
                  <a:srgbClr val="000000"/>
                </a:solidFill>
              </a:rPr>
              <a:t>Преношење ризика подразумијева пренос ризика трећој страни или дијељење ризика са трећом страном, а карактеристично је за ризике повезане са имовином или људима. У субјектима јавног сектора Републике Српске ријетко се примјењује, евентуално у случајевима осигурања имовине од ризика оштећења (на примјер, осигурање аутомобила од штета код осигуравајућих друштава). Преношење ризика на трећу страну је одлука коју треба донијети уз претходно разумијевање природе таквог ризика, правилног одабира партнера (нпр. осигуравајуће куће) који је најспособнији њиме ефикасно управљати, те анализе трошкова преношења ризика (нпр. трошкови премије осигурања). У случају када обављање одређених услуга повјеримо трећој страни (</a:t>
            </a:r>
            <a:r>
              <a:rPr lang="en-US" sz="1600" dirty="0">
                <a:solidFill>
                  <a:srgbClr val="000000"/>
                </a:solidFill>
              </a:rPr>
              <a:t>outsourcing), </a:t>
            </a:r>
            <a:r>
              <a:rPr lang="sr-Cyrl-BA" sz="1600" dirty="0">
                <a:solidFill>
                  <a:srgbClr val="000000"/>
                </a:solidFill>
              </a:rPr>
              <a:t>треба нагласити да, иако је управљање ризиком пренесено, субјекат и даље остаје одговоран за ризик. Такве се активности уговарају зато што унутар субјекта не постоје потребна средства, вјештине и стручност за управљање ризиком.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49613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sr-Cyrl-BA" sz="1600" dirty="0" smtClean="0">
                <a:solidFill>
                  <a:srgbClr val="000000"/>
                </a:solidFill>
              </a:rPr>
              <a:t>Избјегавање </a:t>
            </a:r>
            <a:r>
              <a:rPr lang="sr-Cyrl-BA" sz="1600" dirty="0">
                <a:solidFill>
                  <a:srgbClr val="000000"/>
                </a:solidFill>
              </a:rPr>
              <a:t>ризика </a:t>
            </a:r>
          </a:p>
          <a:p>
            <a:r>
              <a:rPr lang="ru-RU" sz="1600" dirty="0">
                <a:solidFill>
                  <a:srgbClr val="000000"/>
                </a:solidFill>
              </a:rPr>
              <a:t>Избјегавање ризика би било најбољи одговор на ризик, међутим најчешће га није могуће примијенити. Неки се ризици могу дјелимично или потпуно избјећи модификовањем или укидањем активности, односно пословних процеса. Међутим, то је у јавном сектору ограничено, јер пословни процеси и активности произлазе из мандата субјекта и утврђени су прописима и правилницима о унутрашњој организацији. </a:t>
            </a:r>
          </a:p>
          <a:p>
            <a:r>
              <a:rPr lang="sr-Cyrl-BA" sz="1600" dirty="0" smtClean="0">
                <a:solidFill>
                  <a:srgbClr val="000000"/>
                </a:solidFill>
              </a:rPr>
              <a:t>Прихватање </a:t>
            </a:r>
            <a:r>
              <a:rPr lang="sr-Cyrl-BA" sz="1600" dirty="0">
                <a:solidFill>
                  <a:srgbClr val="000000"/>
                </a:solidFill>
              </a:rPr>
              <a:t>ризика </a:t>
            </a:r>
          </a:p>
          <a:p>
            <a:r>
              <a:rPr lang="ru-RU" sz="1600" dirty="0">
                <a:solidFill>
                  <a:srgbClr val="000000"/>
                </a:solidFill>
              </a:rPr>
              <a:t>Један од одговора на ризике може бити прихватање ризика без предузимања додатних мјера. Додатне активности у смислу контролних мјера не предузимају се када су њихови трошкови несразмјерни у односу на могуће користи. У таквим случајевима одговор може бити прихватање постојећег нивоа ризика при чему субјекат припрема план активности за рјешавање ефеката који могу настати у случају остварења ризика. Овај вид одговора на ризик примјењује се у случајевима када је оцјена укупне изложености ризику ниска. </a:t>
            </a:r>
            <a:endParaRPr lang="ru-RU" sz="1600" b="1" dirty="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1317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b="1" dirty="0" smtClean="0"/>
              <a:t>Фаза </a:t>
            </a:r>
            <a:r>
              <a:rPr lang="ru-RU" sz="1600" b="1" dirty="0"/>
              <a:t>4: Праћење и извјештавање о ризицима</a:t>
            </a:r>
          </a:p>
          <a:p>
            <a:r>
              <a:rPr lang="sr-Cyrl-BA" sz="1600" dirty="0"/>
              <a:t>Праћење и извјештавање о ризицима укључује праћење спровођења мјера за смањење ризика и праћење изложености ризику. Изложеност ризику може бити смањена, повећана или </a:t>
            </a:r>
            <a:r>
              <a:rPr lang="sr-Cyrl-BA" sz="1600" dirty="0" smtClean="0"/>
              <a:t>непромијењена</a:t>
            </a:r>
            <a:r>
              <a:rPr lang="ru-RU" sz="1600" b="1" dirty="0" smtClean="0"/>
              <a:t>.</a:t>
            </a:r>
          </a:p>
          <a:p>
            <a:pPr marL="0" indent="0">
              <a:buNone/>
            </a:pPr>
            <a:r>
              <a:rPr lang="ru-RU" sz="1600" dirty="0" smtClean="0"/>
              <a:t>Кораци </a:t>
            </a:r>
            <a:r>
              <a:rPr lang="ru-RU" sz="1600" dirty="0"/>
              <a:t>за спровођење </a:t>
            </a:r>
            <a:endParaRPr lang="ru-RU" sz="1600" dirty="0" smtClean="0"/>
          </a:p>
          <a:p>
            <a:r>
              <a:rPr lang="ru-RU" sz="1600" dirty="0" smtClean="0"/>
              <a:t>Корак </a:t>
            </a:r>
            <a:r>
              <a:rPr lang="ru-RU" sz="1600" dirty="0"/>
              <a:t>1. Процијените напредак активности на ублажавању ризика Први корак је процјена процента реализације мјере планиране за ублажавање ризика (нпр. 100 % за мјеру која је у потпуности спроведена) у вријеме израде извјештаја и њен утицај на смањење ризика. Процјену реализације мјере спроводи организациона јединица задужена за спровођење мјере на начин да утврђује да ли је мјера спроведена у потпуности (100 %) или парцијално, и у којем проценту од укупно планиране реализације. </a:t>
            </a:r>
            <a:endParaRPr lang="ru-RU" sz="1600" dirty="0" smtClean="0"/>
          </a:p>
          <a:p>
            <a:r>
              <a:rPr lang="ru-RU" sz="1600" dirty="0" smtClean="0"/>
              <a:t>Корак </a:t>
            </a:r>
            <a:r>
              <a:rPr lang="ru-RU" sz="1600" dirty="0"/>
              <a:t>2. Наведите коментаре и образложите проблеме у реализацији мјере За мјере које нису проведене у цјелости или чије спровођење касни, потребно је навести и образложити разлоге неспровођења или кашњења у спровођењу. </a:t>
            </a:r>
            <a:endParaRPr lang="sr-Cyrl-BA" sz="1600" dirty="0" smtClean="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35308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896112" y="1997392"/>
            <a:ext cx="7221474" cy="3891344"/>
          </a:xfrm>
        </p:spPr>
        <p:txBody>
          <a:bodyPr>
            <a:noAutofit/>
          </a:bodyPr>
          <a:lstStyle/>
          <a:p>
            <a:r>
              <a:rPr lang="sr-Cyrl-BA" sz="1600" noProof="1"/>
              <a:t>Закон о систему </a:t>
            </a:r>
            <a:r>
              <a:rPr lang="ru-RU" sz="1600" dirty="0"/>
              <a:t>интерних финансијских контрола у јавном сектору («Службени гласник Републике Српске» бр. 91/16)</a:t>
            </a:r>
          </a:p>
          <a:p>
            <a:r>
              <a:rPr lang="sr-Cyrl-BA" sz="1600" dirty="0"/>
              <a:t>Члан 4. </a:t>
            </a:r>
          </a:p>
          <a:p>
            <a:pPr lvl="1"/>
            <a:r>
              <a:rPr lang="sr-Cyrl-BA" sz="1600" dirty="0"/>
              <a:t>2) </a:t>
            </a:r>
            <a:r>
              <a:rPr lang="sr-Cyrl-BA" sz="1600" b="1" dirty="0"/>
              <a:t>ризик</a:t>
            </a:r>
            <a:r>
              <a:rPr lang="sr-Cyrl-BA" sz="1600" dirty="0"/>
              <a:t> је </a:t>
            </a:r>
            <a:r>
              <a:rPr lang="sr-Cyrl-BA" sz="1600" b="1" dirty="0"/>
              <a:t>могућност</a:t>
            </a:r>
            <a:r>
              <a:rPr lang="sr-Cyrl-BA" sz="1600" dirty="0"/>
              <a:t> настанка догађаја који може неповољно утицати на остварење постављених циљева субјекта</a:t>
            </a:r>
            <a:r>
              <a:rPr lang="en-US" sz="1600" dirty="0"/>
              <a:t>.</a:t>
            </a:r>
            <a:endParaRPr lang="sr-Cyrl-BA" sz="1600" dirty="0"/>
          </a:p>
          <a:p>
            <a:r>
              <a:rPr lang="ru-RU" sz="1600" dirty="0"/>
              <a:t>Члан 8. </a:t>
            </a:r>
          </a:p>
          <a:p>
            <a:pPr lvl="1"/>
            <a:r>
              <a:rPr lang="ru-RU" sz="1600" dirty="0"/>
              <a:t>(1) Управљање ризицима је поступак идентификовања, процјене, праћења и контроле околности које могу неповољно утицати на остваривање утврђених циљева субјекта и предузимање потребних мјера ради смањења ризика до нивоа разумне увјерености да ће циљеви бити остварени.</a:t>
            </a:r>
          </a:p>
          <a:p>
            <a:pPr lvl="1"/>
            <a:r>
              <a:rPr lang="ru-RU" sz="1600" dirty="0"/>
              <a:t> (2) Руководилац субјекта доноси акт из става 1. овог члана којим се уређују организациони циљеви и задаци, процјена ризика и управљање ризицима</a:t>
            </a:r>
            <a:r>
              <a:rPr lang="en-US" sz="1600" dirty="0"/>
              <a:t> – </a:t>
            </a:r>
            <a:r>
              <a:rPr lang="sr-Cyrl-BA" sz="1600" dirty="0"/>
              <a:t>Стратегија управљања ризицима.</a:t>
            </a:r>
            <a:endParaRPr lang="ru-RU" sz="1600" dirty="0"/>
          </a:p>
          <a:p>
            <a:pPr marL="0" indent="0">
              <a:buNone/>
            </a:pPr>
            <a:endParaRPr lang="sr-Latn-BA" sz="1600" dirty="0"/>
          </a:p>
        </p:txBody>
      </p:sp>
      <p:sp>
        <p:nvSpPr>
          <p:cNvPr id="4" name="Title 1"/>
          <p:cNvSpPr txBox="1">
            <a:spLocks/>
          </p:cNvSpPr>
          <p:nvPr/>
        </p:nvSpPr>
        <p:spPr>
          <a:xfrm>
            <a:off x="646938" y="1422271"/>
            <a:ext cx="7886700" cy="57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Обавеза и значај управљања ризицима</a:t>
            </a:r>
            <a:endParaRPr lang="en-US" sz="2800" b="1" dirty="0"/>
          </a:p>
        </p:txBody>
      </p:sp>
    </p:spTree>
    <p:extLst>
      <p:ext uri="{BB962C8B-B14F-4D97-AF65-F5344CB8AC3E}">
        <p14:creationId xmlns:p14="http://schemas.microsoft.com/office/powerpoint/2010/main" val="56544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spcBef>
                <a:spcPts val="750"/>
              </a:spcBef>
              <a:buNone/>
            </a:pPr>
            <a:r>
              <a:rPr lang="ru-RU" sz="1600" b="1" dirty="0" smtClean="0"/>
              <a:t>Фаза </a:t>
            </a:r>
            <a:r>
              <a:rPr lang="ru-RU" sz="1600" b="1" dirty="0"/>
              <a:t>4: Праћење и извјештавање о ризицима</a:t>
            </a:r>
          </a:p>
          <a:p>
            <a:r>
              <a:rPr lang="ru-RU" sz="1600" dirty="0" smtClean="0"/>
              <a:t>Корак </a:t>
            </a:r>
            <a:r>
              <a:rPr lang="ru-RU" sz="1600" dirty="0"/>
              <a:t>2. Наведите коментаре и образложите проблеме у реализацији мјере За мјере које нису проведене у цјелости или чије спровођење касни, потребно је навести и образложити разлоге неспровођења или кашњења у спровођењу. </a:t>
            </a:r>
            <a:endParaRPr lang="ru-RU" sz="1600" dirty="0" smtClean="0"/>
          </a:p>
          <a:p>
            <a:r>
              <a:rPr lang="ru-RU" sz="1600" dirty="0"/>
              <a:t>Корак 3. Наведите преостале активности Навести и описати које су преостале активности за спровођење мјера за ублажавање или смањивање ризика. </a:t>
            </a:r>
          </a:p>
          <a:p>
            <a:r>
              <a:rPr lang="ru-RU" sz="1600" dirty="0"/>
              <a:t>Корак 4. Наведите очекивани датум завршетка Навести очекивани датум завршетка за преостале активности, односно датум до када се планирају завршити мјере чије спровођење касни. Ако је ријеч о мјерама које је потребно проводити континуирано, навести то. </a:t>
            </a:r>
          </a:p>
          <a:p>
            <a:endParaRPr lang="sr-Cyrl-BA" sz="1600" dirty="0" smtClean="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421551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b="1" dirty="0"/>
              <a:t>Фаза 4: Праћење и извјештавање о ризицима</a:t>
            </a:r>
          </a:p>
          <a:p>
            <a:pPr marL="0" indent="0">
              <a:buNone/>
            </a:pPr>
            <a:endParaRPr lang="ru-RU" sz="1600" dirty="0" smtClean="0"/>
          </a:p>
          <a:p>
            <a:r>
              <a:rPr lang="ru-RU" sz="1600" dirty="0" smtClean="0"/>
              <a:t>Корак </a:t>
            </a:r>
            <a:r>
              <a:rPr lang="ru-RU" sz="1600" dirty="0"/>
              <a:t>5. Процијените резидуални ризик након спровођења мјера за ублажавање ризика Процијенити резидуални ризик (вјероватноћу, утицај, укупну изложеност ризику) након што су проведене мјере за ублажавање ризика. Ако су мјере биле адекватне и спроведене у потпуности, укупна изложеност ризику требала би бити нижа. </a:t>
            </a:r>
            <a:endParaRPr lang="ru-RU" sz="1600" dirty="0" smtClean="0"/>
          </a:p>
          <a:p>
            <a:r>
              <a:rPr lang="ru-RU" sz="1600" dirty="0" smtClean="0"/>
              <a:t>Корак </a:t>
            </a:r>
            <a:r>
              <a:rPr lang="ru-RU" sz="1600" dirty="0"/>
              <a:t>6. Упоредите с нивоом ризика који је субјекат спреман прихватити Прихватљиви ниво ризика је ниво ризика који руководство може и спремно је прихватити. </a:t>
            </a:r>
            <a:endParaRPr lang="sr-Cyrl-BA" sz="1600" dirty="0" smtClean="0"/>
          </a:p>
        </p:txBody>
      </p:sp>
      <p:sp>
        <p:nvSpPr>
          <p:cNvPr id="5" name="Title 1"/>
          <p:cNvSpPr>
            <a:spLocks noGrp="1"/>
          </p:cNvSpPr>
          <p:nvPr>
            <p:ph type="title"/>
          </p:nvPr>
        </p:nvSpPr>
        <p:spPr>
          <a:xfrm>
            <a:off x="960120" y="804038"/>
            <a:ext cx="7886700" cy="1325563"/>
          </a:xfrm>
        </p:spPr>
        <p:txBody>
          <a:bodyPr>
            <a:normAutofit/>
          </a:bodyPr>
          <a:lstStyle/>
          <a:p>
            <a:r>
              <a:rPr lang="sr-Cyrl-BA" sz="2800" dirty="0"/>
              <a:t>Фазе управљања ризицима</a:t>
            </a:r>
          </a:p>
        </p:txBody>
      </p:sp>
    </p:spTree>
    <p:extLst>
      <p:ext uri="{BB962C8B-B14F-4D97-AF65-F5344CB8AC3E}">
        <p14:creationId xmlns:p14="http://schemas.microsoft.com/office/powerpoint/2010/main" val="241851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60120" y="804038"/>
            <a:ext cx="7886700" cy="1325563"/>
          </a:xfrm>
        </p:spPr>
        <p:txBody>
          <a:bodyPr>
            <a:normAutofit/>
          </a:bodyPr>
          <a:lstStyle/>
          <a:p>
            <a:r>
              <a:rPr lang="sr-Cyrl-BA" sz="2800" dirty="0" smtClean="0"/>
              <a:t>Регистар ризика – нова методологија</a:t>
            </a:r>
            <a:endParaRPr lang="sr-Cyrl-BA" sz="2800" dirty="0"/>
          </a:p>
        </p:txBody>
      </p:sp>
      <p:pic>
        <p:nvPicPr>
          <p:cNvPr id="6" name="Picture 5"/>
          <p:cNvPicPr>
            <a:picLocks noChangeAspect="1"/>
          </p:cNvPicPr>
          <p:nvPr/>
        </p:nvPicPr>
        <p:blipFill rotWithShape="1">
          <a:blip r:embed="rId2"/>
          <a:srcRect l="19333" t="25192" r="18167" b="10148"/>
          <a:stretch/>
        </p:blipFill>
        <p:spPr>
          <a:xfrm>
            <a:off x="571215" y="2042161"/>
            <a:ext cx="8275605" cy="4815839"/>
          </a:xfrm>
          <a:prstGeom prst="rect">
            <a:avLst/>
          </a:prstGeom>
        </p:spPr>
      </p:pic>
    </p:spTree>
    <p:extLst>
      <p:ext uri="{BB962C8B-B14F-4D97-AF65-F5344CB8AC3E}">
        <p14:creationId xmlns:p14="http://schemas.microsoft.com/office/powerpoint/2010/main" val="1882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60120" y="804038"/>
            <a:ext cx="7886700" cy="1325563"/>
          </a:xfrm>
        </p:spPr>
        <p:txBody>
          <a:bodyPr>
            <a:normAutofit/>
          </a:bodyPr>
          <a:lstStyle/>
          <a:p>
            <a:r>
              <a:rPr lang="sr-Cyrl-BA" sz="2800" dirty="0" smtClean="0"/>
              <a:t>Регистар ризика – нова методологија</a:t>
            </a:r>
            <a:endParaRPr lang="sr-Cyrl-BA" sz="2800" dirty="0"/>
          </a:p>
        </p:txBody>
      </p:sp>
      <p:pic>
        <p:nvPicPr>
          <p:cNvPr id="6" name="Picture 5"/>
          <p:cNvPicPr>
            <a:picLocks noChangeAspect="1"/>
          </p:cNvPicPr>
          <p:nvPr/>
        </p:nvPicPr>
        <p:blipFill rotWithShape="1">
          <a:blip r:embed="rId2"/>
          <a:srcRect l="19333" t="25192" r="18167" b="10148"/>
          <a:stretch/>
        </p:blipFill>
        <p:spPr>
          <a:xfrm>
            <a:off x="571215" y="2042161"/>
            <a:ext cx="8275605" cy="4815839"/>
          </a:xfrm>
          <a:prstGeom prst="rect">
            <a:avLst/>
          </a:prstGeom>
        </p:spPr>
      </p:pic>
      <p:sp>
        <p:nvSpPr>
          <p:cNvPr id="4" name="Rectangular Callout 3"/>
          <p:cNvSpPr/>
          <p:nvPr/>
        </p:nvSpPr>
        <p:spPr>
          <a:xfrm>
            <a:off x="1879986" y="3135550"/>
            <a:ext cx="4688798" cy="464347"/>
          </a:xfrm>
          <a:prstGeom prst="wedgeRectCallout">
            <a:avLst>
              <a:gd name="adj1" fmla="val -45156"/>
              <a:gd name="adj2" fmla="val -1657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ru-RU" sz="1600" dirty="0" smtClean="0">
                <a:solidFill>
                  <a:srgbClr val="000000"/>
                </a:solidFill>
                <a:latin typeface="Calibri" panose="020F0502020204030204" pitchFamily="34" charset="0"/>
                <a:ea typeface="Times New Roman" panose="02020603050405020304" pitchFamily="18" charset="0"/>
              </a:rPr>
              <a:t>У прва четири поља уносимо податке из Књиге пословних процеса</a:t>
            </a:r>
            <a:endParaRPr lang="bs-Latn-BA" sz="1600" dirty="0"/>
          </a:p>
        </p:txBody>
      </p:sp>
      <p:sp>
        <p:nvSpPr>
          <p:cNvPr id="9" name="Rectangular Callout 8"/>
          <p:cNvSpPr/>
          <p:nvPr/>
        </p:nvSpPr>
        <p:spPr>
          <a:xfrm>
            <a:off x="571215" y="4613611"/>
            <a:ext cx="1385601" cy="615337"/>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rgbClr val="000000"/>
                </a:solidFill>
                <a:latin typeface="Calibri" panose="020F0502020204030204" pitchFamily="34" charset="0"/>
                <a:ea typeface="Times New Roman" panose="02020603050405020304" pitchFamily="18" charset="0"/>
              </a:rPr>
              <a:t>Унос</a:t>
            </a:r>
            <a:r>
              <a:rPr lang="sr-Cyrl-BA" sz="1400" dirty="0" smtClean="0">
                <a:solidFill>
                  <a:srgbClr val="000000"/>
                </a:solidFill>
                <a:latin typeface="Calibri" panose="020F0502020204030204" pitchFamily="34" charset="0"/>
                <a:ea typeface="Times New Roman" panose="02020603050405020304" pitchFamily="18" charset="0"/>
              </a:rPr>
              <a:t>имо назив ризика</a:t>
            </a:r>
            <a:endParaRPr lang="bs-Latn-BA" sz="1400" dirty="0"/>
          </a:p>
        </p:txBody>
      </p:sp>
      <p:sp>
        <p:nvSpPr>
          <p:cNvPr id="7" name="Rectangular Callout 6"/>
          <p:cNvSpPr/>
          <p:nvPr/>
        </p:nvSpPr>
        <p:spPr>
          <a:xfrm>
            <a:off x="1627703" y="5413706"/>
            <a:ext cx="1316665" cy="1297990"/>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Наводимо:</a:t>
            </a:r>
          </a:p>
          <a:p>
            <a:r>
              <a:rPr lang="sr-Cyrl-BA" sz="1400" dirty="0" smtClean="0">
                <a:solidFill>
                  <a:srgbClr val="000000"/>
                </a:solidFill>
                <a:latin typeface="Calibri" panose="020F0502020204030204" pitchFamily="34" charset="0"/>
              </a:rPr>
              <a:t>Усклађеност,</a:t>
            </a:r>
          </a:p>
          <a:p>
            <a:r>
              <a:rPr lang="sr-Cyrl-BA" sz="1400" dirty="0" smtClean="0">
                <a:solidFill>
                  <a:srgbClr val="000000"/>
                </a:solidFill>
                <a:latin typeface="Calibri" panose="020F0502020204030204" pitchFamily="34" charset="0"/>
              </a:rPr>
              <a:t>Оперативни, Финанисијски,</a:t>
            </a:r>
          </a:p>
          <a:p>
            <a:r>
              <a:rPr lang="sr-Cyrl-BA" sz="1400" dirty="0">
                <a:solidFill>
                  <a:srgbClr val="000000"/>
                </a:solidFill>
                <a:latin typeface="Calibri" panose="020F0502020204030204" pitchFamily="34" charset="0"/>
              </a:rPr>
              <a:t>С</a:t>
            </a:r>
            <a:r>
              <a:rPr lang="sr-Cyrl-BA" sz="1400" dirty="0" smtClean="0">
                <a:solidFill>
                  <a:srgbClr val="000000"/>
                </a:solidFill>
                <a:latin typeface="Calibri" panose="020F0502020204030204" pitchFamily="34" charset="0"/>
              </a:rPr>
              <a:t>тратешки,</a:t>
            </a:r>
            <a:endParaRPr lang="bs-Latn-BA" sz="1400" dirty="0"/>
          </a:p>
        </p:txBody>
      </p:sp>
      <p:sp>
        <p:nvSpPr>
          <p:cNvPr id="11" name="Rectangular Callout 10"/>
          <p:cNvSpPr/>
          <p:nvPr/>
        </p:nvSpPr>
        <p:spPr>
          <a:xfrm>
            <a:off x="2853507" y="4921279"/>
            <a:ext cx="2338446" cy="464347"/>
          </a:xfrm>
          <a:prstGeom prst="wedgeRectCallout">
            <a:avLst>
              <a:gd name="adj1" fmla="val -45156"/>
              <a:gd name="adj2" fmla="val -1657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sr-Cyrl-BA" sz="1600" dirty="0" smtClean="0">
                <a:solidFill>
                  <a:srgbClr val="000000"/>
                </a:solidFill>
                <a:latin typeface="Calibri" panose="020F0502020204030204" pitchFamily="34" charset="0"/>
                <a:ea typeface="Times New Roman" panose="02020603050405020304" pitchFamily="18" charset="0"/>
              </a:rPr>
              <a:t>Описујемо узрок ризика</a:t>
            </a:r>
            <a:endParaRPr lang="bs-Latn-BA" sz="1600" dirty="0"/>
          </a:p>
        </p:txBody>
      </p:sp>
      <p:sp>
        <p:nvSpPr>
          <p:cNvPr id="12" name="Rectangular Callout 11"/>
          <p:cNvSpPr/>
          <p:nvPr/>
        </p:nvSpPr>
        <p:spPr>
          <a:xfrm>
            <a:off x="4095882" y="4594260"/>
            <a:ext cx="3265038" cy="382702"/>
          </a:xfrm>
          <a:prstGeom prst="wedgeRectCallout">
            <a:avLst>
              <a:gd name="adj1" fmla="val -45156"/>
              <a:gd name="adj2" fmla="val -1657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sr-Cyrl-BA" sz="1600" dirty="0" smtClean="0">
                <a:solidFill>
                  <a:srgbClr val="000000"/>
                </a:solidFill>
                <a:latin typeface="Calibri" panose="020F0502020204030204" pitchFamily="34" charset="0"/>
                <a:ea typeface="Times New Roman" panose="02020603050405020304" pitchFamily="18" charset="0"/>
              </a:rPr>
              <a:t>Описујемо посљедицу ризика</a:t>
            </a:r>
            <a:endParaRPr lang="bs-Latn-BA" sz="1600" dirty="0"/>
          </a:p>
        </p:txBody>
      </p:sp>
    </p:spTree>
    <p:extLst>
      <p:ext uri="{BB962C8B-B14F-4D97-AF65-F5344CB8AC3E}">
        <p14:creationId xmlns:p14="http://schemas.microsoft.com/office/powerpoint/2010/main" val="19107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60120" y="804038"/>
            <a:ext cx="7886700" cy="1325563"/>
          </a:xfrm>
        </p:spPr>
        <p:txBody>
          <a:bodyPr>
            <a:normAutofit/>
          </a:bodyPr>
          <a:lstStyle/>
          <a:p>
            <a:r>
              <a:rPr lang="sr-Cyrl-BA" sz="2800" dirty="0" smtClean="0"/>
              <a:t>Регистар ризика – нова методологија</a:t>
            </a:r>
            <a:endParaRPr lang="sr-Cyrl-BA" sz="2800" dirty="0"/>
          </a:p>
        </p:txBody>
      </p:sp>
      <p:pic>
        <p:nvPicPr>
          <p:cNvPr id="6" name="Picture 5"/>
          <p:cNvPicPr>
            <a:picLocks noChangeAspect="1"/>
          </p:cNvPicPr>
          <p:nvPr/>
        </p:nvPicPr>
        <p:blipFill rotWithShape="1">
          <a:blip r:embed="rId2"/>
          <a:srcRect l="19333" t="25192" r="18167" b="10148"/>
          <a:stretch/>
        </p:blipFill>
        <p:spPr>
          <a:xfrm>
            <a:off x="571215" y="2042161"/>
            <a:ext cx="8275605" cy="4815839"/>
          </a:xfrm>
          <a:prstGeom prst="rect">
            <a:avLst/>
          </a:prstGeom>
        </p:spPr>
      </p:pic>
      <p:sp>
        <p:nvSpPr>
          <p:cNvPr id="7" name="Rectangular Callout 6"/>
          <p:cNvSpPr/>
          <p:nvPr/>
        </p:nvSpPr>
        <p:spPr>
          <a:xfrm>
            <a:off x="4581215" y="4450080"/>
            <a:ext cx="1316665" cy="1297990"/>
          </a:xfrm>
          <a:prstGeom prst="wedgeRectCallout">
            <a:avLst>
              <a:gd name="adj1" fmla="val -12540"/>
              <a:gd name="adj2" fmla="val -734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Квантификујемо утицај и вјероватноћу ризика из друге колоне</a:t>
            </a:r>
            <a:endParaRPr lang="bs-Latn-BA" sz="1400" dirty="0"/>
          </a:p>
        </p:txBody>
      </p:sp>
      <p:sp>
        <p:nvSpPr>
          <p:cNvPr id="9" name="Rectangular Callout 8"/>
          <p:cNvSpPr/>
          <p:nvPr/>
        </p:nvSpPr>
        <p:spPr>
          <a:xfrm>
            <a:off x="1907418" y="2970958"/>
            <a:ext cx="4688798" cy="464347"/>
          </a:xfrm>
          <a:prstGeom prst="wedgeRectCallout">
            <a:avLst>
              <a:gd name="adj1" fmla="val 50403"/>
              <a:gd name="adj2" fmla="val 1139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ru-RU" sz="1600" dirty="0" smtClean="0">
                <a:solidFill>
                  <a:srgbClr val="000000"/>
                </a:solidFill>
                <a:latin typeface="Calibri" panose="020F0502020204030204" pitchFamily="34" charset="0"/>
                <a:ea typeface="Times New Roman" panose="02020603050405020304" pitchFamily="18" charset="0"/>
              </a:rPr>
              <a:t>Наводимо постојеће активности које предузимамо за ублажавање ризика</a:t>
            </a:r>
            <a:endParaRPr lang="bs-Latn-BA" sz="1600" dirty="0"/>
          </a:p>
        </p:txBody>
      </p:sp>
      <p:sp>
        <p:nvSpPr>
          <p:cNvPr id="10" name="Rectangular Callout 9"/>
          <p:cNvSpPr/>
          <p:nvPr/>
        </p:nvSpPr>
        <p:spPr>
          <a:xfrm>
            <a:off x="7348799" y="4450080"/>
            <a:ext cx="1316665" cy="1575816"/>
          </a:xfrm>
          <a:prstGeom prst="wedgeRectCallout">
            <a:avLst>
              <a:gd name="adj1" fmla="val -12540"/>
              <a:gd name="adj2" fmla="val -734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Квантификујемо утицај и вјероватноћу ризика након предузетих постојећих мјера</a:t>
            </a:r>
            <a:endParaRPr lang="bs-Latn-BA" sz="1400" dirty="0"/>
          </a:p>
        </p:txBody>
      </p:sp>
    </p:spTree>
    <p:extLst>
      <p:ext uri="{BB962C8B-B14F-4D97-AF65-F5344CB8AC3E}">
        <p14:creationId xmlns:p14="http://schemas.microsoft.com/office/powerpoint/2010/main" val="12944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dirty="0" smtClean="0"/>
              <a:t> </a:t>
            </a:r>
            <a:endParaRPr lang="sr-Cyrl-BA" sz="1600" dirty="0" smtClean="0"/>
          </a:p>
        </p:txBody>
      </p:sp>
      <p:sp>
        <p:nvSpPr>
          <p:cNvPr id="5" name="Title 1"/>
          <p:cNvSpPr>
            <a:spLocks noGrp="1"/>
          </p:cNvSpPr>
          <p:nvPr>
            <p:ph type="title"/>
          </p:nvPr>
        </p:nvSpPr>
        <p:spPr>
          <a:xfrm>
            <a:off x="960120" y="804038"/>
            <a:ext cx="7886700" cy="1325563"/>
          </a:xfrm>
        </p:spPr>
        <p:txBody>
          <a:bodyPr>
            <a:normAutofit/>
          </a:bodyPr>
          <a:lstStyle/>
          <a:p>
            <a:r>
              <a:rPr lang="sr-Cyrl-BA" sz="2800" dirty="0"/>
              <a:t>Регистар ризика– нова методологија</a:t>
            </a:r>
          </a:p>
        </p:txBody>
      </p:sp>
      <p:pic>
        <p:nvPicPr>
          <p:cNvPr id="2" name="Picture 1"/>
          <p:cNvPicPr>
            <a:picLocks noChangeAspect="1"/>
          </p:cNvPicPr>
          <p:nvPr/>
        </p:nvPicPr>
        <p:blipFill rotWithShape="1">
          <a:blip r:embed="rId2"/>
          <a:srcRect l="19681" t="21111" r="19166" b="14592"/>
          <a:stretch/>
        </p:blipFill>
        <p:spPr>
          <a:xfrm>
            <a:off x="373223" y="1755140"/>
            <a:ext cx="8628173" cy="5102860"/>
          </a:xfrm>
          <a:prstGeom prst="rect">
            <a:avLst/>
          </a:prstGeom>
        </p:spPr>
      </p:pic>
      <p:sp>
        <p:nvSpPr>
          <p:cNvPr id="6" name="Rectangular Callout 5"/>
          <p:cNvSpPr/>
          <p:nvPr/>
        </p:nvSpPr>
        <p:spPr>
          <a:xfrm>
            <a:off x="3219832" y="4255357"/>
            <a:ext cx="1316665" cy="1364095"/>
          </a:xfrm>
          <a:prstGeom prst="wedgeRectCallout">
            <a:avLst>
              <a:gd name="adj1" fmla="val -12540"/>
              <a:gd name="adj2" fmla="val -734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Наводимо које мјере ћемо предузети у будућем периоду</a:t>
            </a:r>
            <a:endParaRPr lang="bs-Latn-BA" sz="1400" dirty="0"/>
          </a:p>
        </p:txBody>
      </p:sp>
      <p:sp>
        <p:nvSpPr>
          <p:cNvPr id="7" name="Rectangular Callout 6"/>
          <p:cNvSpPr/>
          <p:nvPr/>
        </p:nvSpPr>
        <p:spPr>
          <a:xfrm>
            <a:off x="571215" y="4613611"/>
            <a:ext cx="1385601" cy="615337"/>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rgbClr val="000000"/>
                </a:solidFill>
                <a:latin typeface="Calibri" panose="020F0502020204030204" pitchFamily="34" charset="0"/>
                <a:ea typeface="Times New Roman" panose="02020603050405020304" pitchFamily="18" charset="0"/>
              </a:rPr>
              <a:t>Унос</a:t>
            </a:r>
            <a:r>
              <a:rPr lang="sr-Cyrl-BA" sz="1400" dirty="0" smtClean="0">
                <a:solidFill>
                  <a:srgbClr val="000000"/>
                </a:solidFill>
                <a:latin typeface="Calibri" panose="020F0502020204030204" pitchFamily="34" charset="0"/>
                <a:ea typeface="Times New Roman" panose="02020603050405020304" pitchFamily="18" charset="0"/>
              </a:rPr>
              <a:t>имо назив ризика</a:t>
            </a:r>
            <a:endParaRPr lang="bs-Latn-BA" sz="1400" dirty="0"/>
          </a:p>
        </p:txBody>
      </p:sp>
      <p:sp>
        <p:nvSpPr>
          <p:cNvPr id="9" name="Rectangular Callout 8"/>
          <p:cNvSpPr/>
          <p:nvPr/>
        </p:nvSpPr>
        <p:spPr>
          <a:xfrm>
            <a:off x="1956816" y="5295053"/>
            <a:ext cx="1316665" cy="1584982"/>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Наводимо једно од понуђених:</a:t>
            </a:r>
          </a:p>
          <a:p>
            <a:pPr marL="285750" indent="-285750">
              <a:buFont typeface="Arial" panose="020B0604020202020204" pitchFamily="34" charset="0"/>
              <a:buChar char="•"/>
            </a:pPr>
            <a:r>
              <a:rPr lang="sr-Cyrl-BA" sz="1200" dirty="0" smtClean="0">
                <a:solidFill>
                  <a:srgbClr val="000000"/>
                </a:solidFill>
                <a:latin typeface="Calibri" panose="020F0502020204030204" pitchFamily="34" charset="0"/>
              </a:rPr>
              <a:t>Смањивање </a:t>
            </a:r>
          </a:p>
          <a:p>
            <a:pPr marL="285750" indent="-285750">
              <a:buFont typeface="Arial" panose="020B0604020202020204" pitchFamily="34" charset="0"/>
              <a:buChar char="•"/>
            </a:pPr>
            <a:r>
              <a:rPr lang="sr-Cyrl-BA" sz="1200" dirty="0" smtClean="0">
                <a:solidFill>
                  <a:srgbClr val="000000"/>
                </a:solidFill>
                <a:latin typeface="Calibri" panose="020F0502020204030204" pitchFamily="34" charset="0"/>
              </a:rPr>
              <a:t>Преношење</a:t>
            </a:r>
          </a:p>
          <a:p>
            <a:pPr marL="285750" indent="-285750">
              <a:buFont typeface="Arial" panose="020B0604020202020204" pitchFamily="34" charset="0"/>
              <a:buChar char="•"/>
            </a:pPr>
            <a:r>
              <a:rPr lang="sr-Cyrl-BA" sz="1200" dirty="0" smtClean="0">
                <a:solidFill>
                  <a:srgbClr val="000000"/>
                </a:solidFill>
                <a:latin typeface="Calibri" panose="020F0502020204030204" pitchFamily="34" charset="0"/>
              </a:rPr>
              <a:t>Избјегавање</a:t>
            </a:r>
          </a:p>
          <a:p>
            <a:pPr marL="285750" indent="-285750">
              <a:buFont typeface="Arial" panose="020B0604020202020204" pitchFamily="34" charset="0"/>
              <a:buChar char="•"/>
            </a:pPr>
            <a:r>
              <a:rPr lang="sr-Cyrl-BA" sz="1200" dirty="0" smtClean="0">
                <a:solidFill>
                  <a:srgbClr val="000000"/>
                </a:solidFill>
                <a:latin typeface="Calibri" panose="020F0502020204030204" pitchFamily="34" charset="0"/>
              </a:rPr>
              <a:t>Прихватање</a:t>
            </a:r>
            <a:endParaRPr lang="bs-Latn-BA" sz="1200" dirty="0"/>
          </a:p>
        </p:txBody>
      </p:sp>
      <p:sp>
        <p:nvSpPr>
          <p:cNvPr id="10" name="Rectangular Callout 9"/>
          <p:cNvSpPr/>
          <p:nvPr/>
        </p:nvSpPr>
        <p:spPr>
          <a:xfrm>
            <a:off x="5850256" y="2099880"/>
            <a:ext cx="1316665" cy="1364095"/>
          </a:xfrm>
          <a:prstGeom prst="wedgeRectCallout">
            <a:avLst>
              <a:gd name="adj1" fmla="val -150742"/>
              <a:gd name="adj2" fmla="val 558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Наводимо који је очекивани резултат предузетних мјера</a:t>
            </a:r>
            <a:endParaRPr lang="bs-Latn-BA" sz="1400" dirty="0"/>
          </a:p>
        </p:txBody>
      </p:sp>
      <p:sp>
        <p:nvSpPr>
          <p:cNvPr id="13" name="Rectangular Callout 12"/>
          <p:cNvSpPr/>
          <p:nvPr/>
        </p:nvSpPr>
        <p:spPr>
          <a:xfrm>
            <a:off x="1879986" y="2626306"/>
            <a:ext cx="1878198" cy="973592"/>
          </a:xfrm>
          <a:prstGeom prst="wedgeRectCallout">
            <a:avLst>
              <a:gd name="adj1" fmla="val -51455"/>
              <a:gd name="adj2" fmla="val -764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ru-RU" sz="1600" dirty="0" smtClean="0">
                <a:solidFill>
                  <a:srgbClr val="000000"/>
                </a:solidFill>
                <a:latin typeface="Calibri" panose="020F0502020204030204" pitchFamily="34" charset="0"/>
                <a:ea typeface="Times New Roman" panose="02020603050405020304" pitchFamily="18" charset="0"/>
              </a:rPr>
              <a:t>У прва четири поља уносимо податке из Књиге пословних процеса</a:t>
            </a:r>
            <a:endParaRPr lang="bs-Latn-BA" sz="1600" dirty="0"/>
          </a:p>
        </p:txBody>
      </p:sp>
    </p:spTree>
    <p:extLst>
      <p:ext uri="{BB962C8B-B14F-4D97-AF65-F5344CB8AC3E}">
        <p14:creationId xmlns:p14="http://schemas.microsoft.com/office/powerpoint/2010/main" val="163881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r>
              <a:rPr lang="ru-RU" sz="1600" dirty="0" smtClean="0"/>
              <a:t> </a:t>
            </a:r>
            <a:endParaRPr lang="sr-Cyrl-BA" sz="1600" dirty="0" smtClean="0"/>
          </a:p>
        </p:txBody>
      </p:sp>
      <p:sp>
        <p:nvSpPr>
          <p:cNvPr id="5" name="Title 1"/>
          <p:cNvSpPr>
            <a:spLocks noGrp="1"/>
          </p:cNvSpPr>
          <p:nvPr>
            <p:ph type="title"/>
          </p:nvPr>
        </p:nvSpPr>
        <p:spPr>
          <a:xfrm>
            <a:off x="960120" y="804038"/>
            <a:ext cx="7886700" cy="1325563"/>
          </a:xfrm>
        </p:spPr>
        <p:txBody>
          <a:bodyPr>
            <a:normAutofit/>
          </a:bodyPr>
          <a:lstStyle/>
          <a:p>
            <a:r>
              <a:rPr lang="sr-Cyrl-BA" sz="2800" dirty="0"/>
              <a:t>Регистар ризика– нова методологија</a:t>
            </a:r>
          </a:p>
        </p:txBody>
      </p:sp>
      <p:pic>
        <p:nvPicPr>
          <p:cNvPr id="2" name="Picture 1"/>
          <p:cNvPicPr>
            <a:picLocks noChangeAspect="1"/>
          </p:cNvPicPr>
          <p:nvPr/>
        </p:nvPicPr>
        <p:blipFill rotWithShape="1">
          <a:blip r:embed="rId2"/>
          <a:srcRect l="19681" t="21111" r="19166" b="14592"/>
          <a:stretch/>
        </p:blipFill>
        <p:spPr>
          <a:xfrm>
            <a:off x="373223" y="1755140"/>
            <a:ext cx="8628173" cy="5102860"/>
          </a:xfrm>
          <a:prstGeom prst="rect">
            <a:avLst/>
          </a:prstGeom>
        </p:spPr>
      </p:pic>
      <p:sp>
        <p:nvSpPr>
          <p:cNvPr id="6" name="Rectangular Callout 5"/>
          <p:cNvSpPr/>
          <p:nvPr/>
        </p:nvSpPr>
        <p:spPr>
          <a:xfrm>
            <a:off x="6368067" y="4306570"/>
            <a:ext cx="1011142" cy="1364095"/>
          </a:xfrm>
          <a:prstGeom prst="wedgeRectCallout">
            <a:avLst>
              <a:gd name="adj1" fmla="val -12540"/>
              <a:gd name="adj2" fmla="val -734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Бирамо који је датум до када ће се мјера спровести</a:t>
            </a:r>
            <a:endParaRPr lang="bs-Latn-BA" sz="1400" dirty="0"/>
          </a:p>
        </p:txBody>
      </p:sp>
      <p:sp>
        <p:nvSpPr>
          <p:cNvPr id="7" name="Rectangular Callout 6"/>
          <p:cNvSpPr/>
          <p:nvPr/>
        </p:nvSpPr>
        <p:spPr>
          <a:xfrm>
            <a:off x="4623553" y="4663395"/>
            <a:ext cx="1018295" cy="1106469"/>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rgbClr val="000000"/>
                </a:solidFill>
                <a:latin typeface="Calibri" panose="020F0502020204030204" pitchFamily="34" charset="0"/>
                <a:ea typeface="Times New Roman" panose="02020603050405020304" pitchFamily="18" charset="0"/>
              </a:rPr>
              <a:t>Унос</a:t>
            </a:r>
            <a:r>
              <a:rPr lang="sr-Cyrl-BA" sz="1400" dirty="0" smtClean="0">
                <a:solidFill>
                  <a:srgbClr val="000000"/>
                </a:solidFill>
                <a:latin typeface="Calibri" panose="020F0502020204030204" pitchFamily="34" charset="0"/>
                <a:ea typeface="Times New Roman" panose="02020603050405020304" pitchFamily="18" charset="0"/>
              </a:rPr>
              <a:t>имо који су нам ресурси потребни</a:t>
            </a:r>
            <a:endParaRPr lang="bs-Latn-BA" sz="1400" dirty="0"/>
          </a:p>
        </p:txBody>
      </p:sp>
      <p:sp>
        <p:nvSpPr>
          <p:cNvPr id="9" name="Rectangular Callout 8"/>
          <p:cNvSpPr/>
          <p:nvPr/>
        </p:nvSpPr>
        <p:spPr>
          <a:xfrm>
            <a:off x="7389508" y="5638331"/>
            <a:ext cx="1316665" cy="1584982"/>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Наводимо орг. Јединице које су повезане са овим ризиком и мјерама</a:t>
            </a:r>
            <a:endParaRPr lang="bs-Latn-BA" sz="1200" dirty="0"/>
          </a:p>
        </p:txBody>
      </p:sp>
      <p:sp>
        <p:nvSpPr>
          <p:cNvPr id="10" name="Rectangular Callout 9"/>
          <p:cNvSpPr/>
          <p:nvPr/>
        </p:nvSpPr>
        <p:spPr>
          <a:xfrm>
            <a:off x="5886832" y="2415329"/>
            <a:ext cx="1316665" cy="916953"/>
          </a:xfrm>
          <a:prstGeom prst="wedgeRectCallout">
            <a:avLst>
              <a:gd name="adj1" fmla="val -37541"/>
              <a:gd name="adj2" fmla="val 739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Наводимо ко је одговоран за мјеру</a:t>
            </a:r>
            <a:endParaRPr lang="bs-Latn-BA" sz="1400" dirty="0"/>
          </a:p>
        </p:txBody>
      </p:sp>
      <p:sp>
        <p:nvSpPr>
          <p:cNvPr id="11" name="Rectangular Callout 10"/>
          <p:cNvSpPr/>
          <p:nvPr/>
        </p:nvSpPr>
        <p:spPr>
          <a:xfrm>
            <a:off x="7726681" y="2214584"/>
            <a:ext cx="1155132" cy="1068041"/>
          </a:xfrm>
          <a:prstGeom prst="wedgeRectCallout">
            <a:avLst>
              <a:gd name="adj1" fmla="val 18662"/>
              <a:gd name="adj2" fmla="val 815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600" dirty="0" smtClean="0">
                <a:solidFill>
                  <a:srgbClr val="000000"/>
                </a:solidFill>
                <a:latin typeface="Calibri" panose="020F0502020204030204" pitchFamily="34" charset="0"/>
              </a:rPr>
              <a:t>Наводимо:</a:t>
            </a:r>
            <a:endParaRPr lang="sr-Cyrl-BA" sz="1600" dirty="0">
              <a:solidFill>
                <a:srgbClr val="000000"/>
              </a:solidFill>
              <a:latin typeface="Calibri" panose="020F0502020204030204" pitchFamily="34" charset="0"/>
            </a:endParaRPr>
          </a:p>
          <a:p>
            <a:pPr marL="285750" indent="-285750">
              <a:buFont typeface="Arial" panose="020B0604020202020204" pitchFamily="34" charset="0"/>
              <a:buChar char="•"/>
            </a:pPr>
            <a:r>
              <a:rPr lang="sr-Cyrl-BA" sz="1400" dirty="0" smtClean="0">
                <a:solidFill>
                  <a:srgbClr val="000000"/>
                </a:solidFill>
                <a:latin typeface="Calibri" panose="020F0502020204030204" pitchFamily="34" charset="0"/>
              </a:rPr>
              <a:t>Низак</a:t>
            </a:r>
          </a:p>
          <a:p>
            <a:pPr marL="285750" indent="-285750">
              <a:buFont typeface="Arial" panose="020B0604020202020204" pitchFamily="34" charset="0"/>
              <a:buChar char="•"/>
            </a:pPr>
            <a:r>
              <a:rPr lang="sr-Cyrl-BA" sz="1400" dirty="0" smtClean="0">
                <a:solidFill>
                  <a:srgbClr val="000000"/>
                </a:solidFill>
                <a:latin typeface="Calibri" panose="020F0502020204030204" pitchFamily="34" charset="0"/>
              </a:rPr>
              <a:t>Средњи</a:t>
            </a:r>
          </a:p>
          <a:p>
            <a:pPr marL="285750" indent="-285750">
              <a:buFont typeface="Arial" panose="020B0604020202020204" pitchFamily="34" charset="0"/>
              <a:buChar char="•"/>
            </a:pPr>
            <a:r>
              <a:rPr lang="sr-Cyrl-BA" sz="1400" dirty="0" smtClean="0">
                <a:solidFill>
                  <a:srgbClr val="000000"/>
                </a:solidFill>
                <a:latin typeface="Calibri" panose="020F0502020204030204" pitchFamily="34" charset="0"/>
              </a:rPr>
              <a:t>Висок</a:t>
            </a:r>
            <a:endParaRPr lang="bs-Latn-BA" sz="1400" dirty="0"/>
          </a:p>
        </p:txBody>
      </p:sp>
    </p:spTree>
    <p:extLst>
      <p:ext uri="{BB962C8B-B14F-4D97-AF65-F5344CB8AC3E}">
        <p14:creationId xmlns:p14="http://schemas.microsoft.com/office/powerpoint/2010/main" val="182541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endParaRPr lang="sr-Cyrl-BA" sz="1600" dirty="0" smtClean="0"/>
          </a:p>
        </p:txBody>
      </p:sp>
      <p:sp>
        <p:nvSpPr>
          <p:cNvPr id="5" name="Title 1"/>
          <p:cNvSpPr>
            <a:spLocks noGrp="1"/>
          </p:cNvSpPr>
          <p:nvPr>
            <p:ph type="title"/>
          </p:nvPr>
        </p:nvSpPr>
        <p:spPr>
          <a:xfrm>
            <a:off x="960120" y="804038"/>
            <a:ext cx="7886700" cy="1325563"/>
          </a:xfrm>
        </p:spPr>
        <p:txBody>
          <a:bodyPr>
            <a:normAutofit/>
          </a:bodyPr>
          <a:lstStyle/>
          <a:p>
            <a:r>
              <a:rPr lang="sr-Cyrl-BA" sz="2800" dirty="0"/>
              <a:t>Регистар ризика– нова методологија</a:t>
            </a:r>
          </a:p>
        </p:txBody>
      </p:sp>
      <p:pic>
        <p:nvPicPr>
          <p:cNvPr id="2" name="Picture 1"/>
          <p:cNvPicPr>
            <a:picLocks noChangeAspect="1"/>
          </p:cNvPicPr>
          <p:nvPr/>
        </p:nvPicPr>
        <p:blipFill rotWithShape="1">
          <a:blip r:embed="rId2"/>
          <a:srcRect l="18000" t="21407" r="18833" b="11037"/>
          <a:stretch/>
        </p:blipFill>
        <p:spPr>
          <a:xfrm>
            <a:off x="0" y="1875767"/>
            <a:ext cx="8846820" cy="4403114"/>
          </a:xfrm>
          <a:prstGeom prst="rect">
            <a:avLst/>
          </a:prstGeom>
        </p:spPr>
      </p:pic>
      <p:sp>
        <p:nvSpPr>
          <p:cNvPr id="6" name="Rectangular Callout 5"/>
          <p:cNvSpPr/>
          <p:nvPr/>
        </p:nvSpPr>
        <p:spPr>
          <a:xfrm>
            <a:off x="1971426" y="2500312"/>
            <a:ext cx="6130158" cy="336350"/>
          </a:xfrm>
          <a:prstGeom prst="wedgeRectCallout">
            <a:avLst>
              <a:gd name="adj1" fmla="val -51455"/>
              <a:gd name="adj2" fmla="val -764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ru-RU" sz="1600" dirty="0" smtClean="0">
                <a:solidFill>
                  <a:srgbClr val="000000"/>
                </a:solidFill>
                <a:latin typeface="Calibri" panose="020F0502020204030204" pitchFamily="34" charset="0"/>
                <a:ea typeface="Times New Roman" panose="02020603050405020304" pitchFamily="18" charset="0"/>
              </a:rPr>
              <a:t>У прва четири поља уносимо податке из Књиге пословних процеса</a:t>
            </a:r>
            <a:endParaRPr lang="bs-Latn-BA" sz="1600" dirty="0"/>
          </a:p>
        </p:txBody>
      </p:sp>
      <p:sp>
        <p:nvSpPr>
          <p:cNvPr id="7" name="Rectangular Callout 6"/>
          <p:cNvSpPr/>
          <p:nvPr/>
        </p:nvSpPr>
        <p:spPr>
          <a:xfrm>
            <a:off x="185141" y="4165555"/>
            <a:ext cx="1385601" cy="615337"/>
          </a:xfrm>
          <a:prstGeom prst="wedgeRectCallout">
            <a:avLst>
              <a:gd name="adj1" fmla="val 34070"/>
              <a:gd name="adj2" fmla="val -120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rgbClr val="000000"/>
                </a:solidFill>
                <a:latin typeface="Calibri" panose="020F0502020204030204" pitchFamily="34" charset="0"/>
                <a:ea typeface="Times New Roman" panose="02020603050405020304" pitchFamily="18" charset="0"/>
              </a:rPr>
              <a:t>Унос</a:t>
            </a:r>
            <a:r>
              <a:rPr lang="sr-Cyrl-BA" sz="1400" dirty="0" smtClean="0">
                <a:solidFill>
                  <a:srgbClr val="000000"/>
                </a:solidFill>
                <a:latin typeface="Calibri" panose="020F0502020204030204" pitchFamily="34" charset="0"/>
                <a:ea typeface="Times New Roman" panose="02020603050405020304" pitchFamily="18" charset="0"/>
              </a:rPr>
              <a:t>имо назив ризика</a:t>
            </a:r>
            <a:endParaRPr lang="bs-Latn-BA" sz="1400" dirty="0"/>
          </a:p>
        </p:txBody>
      </p:sp>
      <p:sp>
        <p:nvSpPr>
          <p:cNvPr id="8" name="Rectangular Callout 7"/>
          <p:cNvSpPr/>
          <p:nvPr/>
        </p:nvSpPr>
        <p:spPr>
          <a:xfrm>
            <a:off x="2041775" y="4586179"/>
            <a:ext cx="978173" cy="615337"/>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rgbClr val="000000"/>
                </a:solidFill>
                <a:latin typeface="Calibri" panose="020F0502020204030204" pitchFamily="34" charset="0"/>
                <a:ea typeface="Times New Roman" panose="02020603050405020304" pitchFamily="18" charset="0"/>
              </a:rPr>
              <a:t>Унос</a:t>
            </a:r>
            <a:r>
              <a:rPr lang="sr-Cyrl-BA" sz="1400" dirty="0" smtClean="0">
                <a:solidFill>
                  <a:srgbClr val="000000"/>
                </a:solidFill>
                <a:latin typeface="Calibri" panose="020F0502020204030204" pitchFamily="34" charset="0"/>
                <a:ea typeface="Times New Roman" panose="02020603050405020304" pitchFamily="18" charset="0"/>
              </a:rPr>
              <a:t>имо додатне мјере</a:t>
            </a:r>
            <a:endParaRPr lang="bs-Latn-BA" sz="1400" dirty="0"/>
          </a:p>
        </p:txBody>
      </p:sp>
      <p:sp>
        <p:nvSpPr>
          <p:cNvPr id="9" name="Rectangular Callout 8"/>
          <p:cNvSpPr/>
          <p:nvPr/>
        </p:nvSpPr>
        <p:spPr>
          <a:xfrm>
            <a:off x="3171578" y="4473223"/>
            <a:ext cx="978173" cy="930881"/>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ea typeface="Times New Roman" panose="02020603050405020304" pitchFamily="18" charset="0"/>
              </a:rPr>
              <a:t>Приказујемо у % који је напредак</a:t>
            </a:r>
            <a:endParaRPr lang="bs-Latn-BA" sz="1400" dirty="0"/>
          </a:p>
        </p:txBody>
      </p:sp>
    </p:spTree>
    <p:extLst>
      <p:ext uri="{BB962C8B-B14F-4D97-AF65-F5344CB8AC3E}">
        <p14:creationId xmlns:p14="http://schemas.microsoft.com/office/powerpoint/2010/main" val="8851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endParaRPr lang="sr-Cyrl-BA" sz="1600" dirty="0" smtClean="0"/>
          </a:p>
        </p:txBody>
      </p:sp>
      <p:sp>
        <p:nvSpPr>
          <p:cNvPr id="5" name="Title 1"/>
          <p:cNvSpPr>
            <a:spLocks noGrp="1"/>
          </p:cNvSpPr>
          <p:nvPr>
            <p:ph type="title"/>
          </p:nvPr>
        </p:nvSpPr>
        <p:spPr>
          <a:xfrm>
            <a:off x="960120" y="804038"/>
            <a:ext cx="7886700" cy="1325563"/>
          </a:xfrm>
        </p:spPr>
        <p:txBody>
          <a:bodyPr>
            <a:normAutofit/>
          </a:bodyPr>
          <a:lstStyle/>
          <a:p>
            <a:r>
              <a:rPr lang="sr-Cyrl-BA" sz="2800" dirty="0"/>
              <a:t>Регистар ризика– нова методологија</a:t>
            </a:r>
          </a:p>
        </p:txBody>
      </p:sp>
      <p:pic>
        <p:nvPicPr>
          <p:cNvPr id="2" name="Picture 1"/>
          <p:cNvPicPr>
            <a:picLocks noChangeAspect="1"/>
          </p:cNvPicPr>
          <p:nvPr/>
        </p:nvPicPr>
        <p:blipFill rotWithShape="1">
          <a:blip r:embed="rId2"/>
          <a:srcRect l="18000" t="21407" r="18833" b="11037"/>
          <a:stretch/>
        </p:blipFill>
        <p:spPr>
          <a:xfrm>
            <a:off x="0" y="1875767"/>
            <a:ext cx="8846820" cy="4403114"/>
          </a:xfrm>
          <a:prstGeom prst="rect">
            <a:avLst/>
          </a:prstGeom>
        </p:spPr>
      </p:pic>
      <p:sp>
        <p:nvSpPr>
          <p:cNvPr id="7" name="Rectangular Callout 6"/>
          <p:cNvSpPr/>
          <p:nvPr/>
        </p:nvSpPr>
        <p:spPr>
          <a:xfrm>
            <a:off x="4404979" y="2695188"/>
            <a:ext cx="1776365" cy="615337"/>
          </a:xfrm>
          <a:prstGeom prst="wedgeRectCallout">
            <a:avLst>
              <a:gd name="adj1" fmla="val 55398"/>
              <a:gd name="adj2" fmla="val 1173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ea typeface="Times New Roman" panose="02020603050405020304" pitchFamily="18" charset="0"/>
              </a:rPr>
              <a:t>Уносимо планирани датум завршетка свих  мјера</a:t>
            </a:r>
            <a:endParaRPr lang="bs-Latn-BA" sz="1400" dirty="0"/>
          </a:p>
        </p:txBody>
      </p:sp>
      <p:sp>
        <p:nvSpPr>
          <p:cNvPr id="8" name="Rectangular Callout 7"/>
          <p:cNvSpPr/>
          <p:nvPr/>
        </p:nvSpPr>
        <p:spPr>
          <a:xfrm>
            <a:off x="4812407" y="4536349"/>
            <a:ext cx="978173" cy="1387710"/>
          </a:xfrm>
          <a:prstGeom prst="wedgeRectCallout">
            <a:avLst>
              <a:gd name="adj1" fmla="val -2336"/>
              <a:gd name="adj2" fmla="val -1128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BA" sz="1400" dirty="0" smtClean="0">
                <a:solidFill>
                  <a:srgbClr val="000000"/>
                </a:solidFill>
                <a:latin typeface="Calibri" panose="020F0502020204030204" pitchFamily="34" charset="0"/>
                <a:ea typeface="Times New Roman" panose="02020603050405020304" pitchFamily="18" charset="0"/>
              </a:rPr>
              <a:t>Које су рпеостале активности које требамо предузети</a:t>
            </a:r>
            <a:endParaRPr lang="bs-Latn-BA" sz="1400" dirty="0"/>
          </a:p>
        </p:txBody>
      </p:sp>
      <p:sp>
        <p:nvSpPr>
          <p:cNvPr id="9" name="Rectangular Callout 8"/>
          <p:cNvSpPr/>
          <p:nvPr/>
        </p:nvSpPr>
        <p:spPr>
          <a:xfrm>
            <a:off x="3505216" y="4736075"/>
            <a:ext cx="1195343" cy="930881"/>
          </a:xfrm>
          <a:prstGeom prst="wedgeRectCallout">
            <a:avLst>
              <a:gd name="adj1" fmla="val -4206"/>
              <a:gd name="adj2" fmla="val -15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ea typeface="Times New Roman" panose="02020603050405020304" pitchFamily="18" charset="0"/>
              </a:rPr>
              <a:t>Уколико је било проблема наваодимо</a:t>
            </a:r>
            <a:endParaRPr lang="bs-Latn-BA" sz="1400" dirty="0"/>
          </a:p>
        </p:txBody>
      </p:sp>
      <p:sp>
        <p:nvSpPr>
          <p:cNvPr id="10" name="Rectangular Callout 9"/>
          <p:cNvSpPr/>
          <p:nvPr/>
        </p:nvSpPr>
        <p:spPr>
          <a:xfrm>
            <a:off x="6889110" y="4440714"/>
            <a:ext cx="1316665" cy="1658334"/>
          </a:xfrm>
          <a:prstGeom prst="wedgeRectCallout">
            <a:avLst>
              <a:gd name="adj1" fmla="val -12540"/>
              <a:gd name="adj2" fmla="val -734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BA" sz="1400" dirty="0" smtClean="0">
                <a:solidFill>
                  <a:srgbClr val="000000"/>
                </a:solidFill>
                <a:latin typeface="Calibri" panose="020F0502020204030204" pitchFamily="34" charset="0"/>
              </a:rPr>
              <a:t>Квантификујемо утицај и вјероватноћу ризика који преостаје након свих предузетних мјера</a:t>
            </a:r>
            <a:endParaRPr lang="bs-Latn-BA" sz="1400" dirty="0"/>
          </a:p>
        </p:txBody>
      </p:sp>
    </p:spTree>
    <p:extLst>
      <p:ext uri="{BB962C8B-B14F-4D97-AF65-F5344CB8AC3E}">
        <p14:creationId xmlns:p14="http://schemas.microsoft.com/office/powerpoint/2010/main" val="1098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334795" cy="3053036"/>
          </a:xfrm>
        </p:spPr>
        <p:txBody>
          <a:bodyPr>
            <a:noAutofit/>
          </a:bodyPr>
          <a:lstStyle/>
          <a:p>
            <a:pPr marL="0" indent="0" algn="ctr">
              <a:spcBef>
                <a:spcPts val="750"/>
              </a:spcBef>
              <a:buNone/>
            </a:pPr>
            <a:endParaRPr lang="sr-Cyrl-BA" sz="4800" b="1" dirty="0"/>
          </a:p>
          <a:p>
            <a:pPr marL="0" indent="0" algn="ctr">
              <a:spcBef>
                <a:spcPts val="750"/>
              </a:spcBef>
              <a:buNone/>
            </a:pPr>
            <a:r>
              <a:rPr lang="sr-Cyrl-BA" sz="3600" b="1" dirty="0"/>
              <a:t>ХВАЛА НА ПАЖЊИ!</a:t>
            </a:r>
            <a:endParaRPr lang="ru-RU" sz="3600" b="1" dirty="0"/>
          </a:p>
        </p:txBody>
      </p:sp>
    </p:spTree>
    <p:extLst>
      <p:ext uri="{BB962C8B-B14F-4D97-AF65-F5344CB8AC3E}">
        <p14:creationId xmlns:p14="http://schemas.microsoft.com/office/powerpoint/2010/main" val="90631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221474" cy="3150680"/>
          </a:xfrm>
        </p:spPr>
        <p:txBody>
          <a:bodyPr>
            <a:normAutofit/>
          </a:bodyPr>
          <a:lstStyle/>
          <a:p>
            <a:pPr marL="0" indent="0" algn="just">
              <a:spcBef>
                <a:spcPts val="750"/>
              </a:spcBef>
              <a:buNone/>
            </a:pPr>
            <a:r>
              <a:rPr lang="sr-Latn-BA" sz="1600" dirty="0"/>
              <a:t>Управљање ризицима значи да се:</a:t>
            </a:r>
            <a:endParaRPr lang="en-US" sz="1600" dirty="0"/>
          </a:p>
          <a:p>
            <a:pPr algn="just">
              <a:spcBef>
                <a:spcPts val="750"/>
              </a:spcBef>
              <a:buFontTx/>
              <a:buChar char="-"/>
            </a:pPr>
            <a:r>
              <a:rPr lang="sr-Latn-BA" sz="1600" b="1" dirty="0"/>
              <a:t>унапријед</a:t>
            </a:r>
            <a:r>
              <a:rPr lang="sr-Latn-BA" sz="1600" dirty="0"/>
              <a:t> </a:t>
            </a:r>
            <a:r>
              <a:rPr lang="sr-Latn-BA" sz="1600" b="1" dirty="0"/>
              <a:t>размишља</a:t>
            </a:r>
            <a:r>
              <a:rPr lang="sr-Latn-BA" sz="1600" dirty="0"/>
              <a:t> о потенција</a:t>
            </a:r>
            <a:r>
              <a:rPr lang="sr-Cyrl-BA" sz="1600" dirty="0"/>
              <a:t>л</a:t>
            </a:r>
            <a:r>
              <a:rPr lang="sr-Latn-BA" sz="1600" dirty="0"/>
              <a:t>ним догађајима који могу настати, </a:t>
            </a:r>
            <a:endParaRPr lang="en-US" sz="1600" dirty="0"/>
          </a:p>
          <a:p>
            <a:pPr algn="just">
              <a:spcBef>
                <a:spcPts val="750"/>
              </a:spcBef>
              <a:buFontTx/>
              <a:buChar char="-"/>
            </a:pPr>
            <a:r>
              <a:rPr lang="sr-Latn-BA" sz="1600" b="1" dirty="0"/>
              <a:t>правоврмено предузимају м</a:t>
            </a:r>
            <a:r>
              <a:rPr lang="sr-Cyrl-BA" sz="1600" b="1" dirty="0"/>
              <a:t>ј</a:t>
            </a:r>
            <a:r>
              <a:rPr lang="sr-Latn-BA" sz="1600" b="1" dirty="0"/>
              <a:t>ере </a:t>
            </a:r>
            <a:r>
              <a:rPr lang="sr-Latn-BA" sz="1600" dirty="0"/>
              <a:t>које минимизирају ризике чиме се смањују неповољни учинци, односно посљедице са којима се институције могу суочити у будућности. </a:t>
            </a:r>
            <a:endParaRPr lang="en-US" sz="1600" dirty="0"/>
          </a:p>
          <a:p>
            <a:pPr algn="just">
              <a:spcBef>
                <a:spcPts val="750"/>
              </a:spcBef>
              <a:buFontTx/>
              <a:buChar char="-"/>
            </a:pPr>
            <a:endParaRPr lang="en-US" sz="1600" dirty="0"/>
          </a:p>
          <a:p>
            <a:pPr marL="0" indent="0" algn="just">
              <a:spcBef>
                <a:spcPts val="750"/>
              </a:spcBef>
              <a:buNone/>
            </a:pPr>
            <a:r>
              <a:rPr lang="sr-Latn-BA" sz="1600" dirty="0"/>
              <a:t>То је </a:t>
            </a:r>
            <a:r>
              <a:rPr lang="sr-Latn-BA" sz="1600" b="1" dirty="0"/>
              <a:t>процес</a:t>
            </a:r>
            <a:r>
              <a:rPr lang="sr-Latn-BA" sz="1600" dirty="0"/>
              <a:t> утврђивања, процјењивања и праћења ризика узимајући у обзир стратешке циљеве субјеката који су дефинисани у стратешким документима.</a:t>
            </a:r>
            <a:endParaRPr lang="en-US" sz="1600" dirty="0"/>
          </a:p>
          <a:p>
            <a:pPr lvl="1"/>
            <a:endParaRPr lang="sr-Latn-BA" sz="1600" dirty="0"/>
          </a:p>
        </p:txBody>
      </p:sp>
      <p:sp>
        <p:nvSpPr>
          <p:cNvPr id="4" name="Title 1"/>
          <p:cNvSpPr txBox="1">
            <a:spLocks/>
          </p:cNvSpPr>
          <p:nvPr/>
        </p:nvSpPr>
        <p:spPr>
          <a:xfrm>
            <a:off x="627507" y="1641727"/>
            <a:ext cx="7886700" cy="57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Обавеза и значај управљања ризицима</a:t>
            </a:r>
            <a:endParaRPr lang="en-US" sz="2800" b="1" dirty="0"/>
          </a:p>
        </p:txBody>
      </p:sp>
    </p:spTree>
    <p:extLst>
      <p:ext uri="{BB962C8B-B14F-4D97-AF65-F5344CB8AC3E}">
        <p14:creationId xmlns:p14="http://schemas.microsoft.com/office/powerpoint/2010/main" val="281329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1263" y="2253424"/>
            <a:ext cx="7221474" cy="3150680"/>
          </a:xfrm>
        </p:spPr>
        <p:txBody>
          <a:bodyPr>
            <a:noAutofit/>
          </a:bodyPr>
          <a:lstStyle/>
          <a:p>
            <a:pPr marL="0" indent="0" algn="just">
              <a:spcBef>
                <a:spcPts val="750"/>
              </a:spcBef>
              <a:buNone/>
            </a:pPr>
            <a:r>
              <a:rPr lang="ru-RU" sz="1600" dirty="0"/>
              <a:t>Процјену ризика спроводи руководство на свакој идентификованој процјењивој јединици/процесу. </a:t>
            </a:r>
          </a:p>
          <a:p>
            <a:pPr marL="0" indent="0" algn="just">
              <a:spcBef>
                <a:spcPts val="750"/>
              </a:spcBef>
              <a:buNone/>
            </a:pPr>
            <a:r>
              <a:rPr lang="ru-RU" sz="1600" dirty="0"/>
              <a:t>Сврха процјене ризика јесте брза анализа која не захтјева претјерано много времена и труда запослених. Процјена ризика је прелиминарна оцјена адекватности контрола које постоје да би осигурале:</a:t>
            </a:r>
          </a:p>
          <a:p>
            <a:pPr lvl="1" algn="just">
              <a:spcBef>
                <a:spcPts val="750"/>
              </a:spcBef>
            </a:pPr>
            <a:r>
              <a:rPr lang="ru-RU" sz="1600" dirty="0"/>
              <a:t>успјешно остваривање мисије и циљева организације, </a:t>
            </a:r>
          </a:p>
          <a:p>
            <a:pPr lvl="1" algn="just">
              <a:spcBef>
                <a:spcPts val="750"/>
              </a:spcBef>
            </a:pPr>
            <a:r>
              <a:rPr lang="ru-RU" sz="1600" dirty="0"/>
              <a:t>оперативну ефективност, ефикасност и економичност, </a:t>
            </a:r>
          </a:p>
          <a:p>
            <a:pPr lvl="1" algn="just">
              <a:spcBef>
                <a:spcPts val="750"/>
              </a:spcBef>
            </a:pPr>
            <a:r>
              <a:rPr lang="ru-RU" sz="1600" dirty="0"/>
              <a:t>усаглашеност са законима, прописима, политикама, процедурама и смјерницама, </a:t>
            </a:r>
          </a:p>
          <a:p>
            <a:pPr lvl="1" algn="just">
              <a:spcBef>
                <a:spcPts val="750"/>
              </a:spcBef>
            </a:pPr>
            <a:r>
              <a:rPr lang="ru-RU" sz="1600" dirty="0"/>
              <a:t>заштиту средстава, и </a:t>
            </a:r>
          </a:p>
          <a:p>
            <a:pPr lvl="1" algn="just">
              <a:spcBef>
                <a:spcPts val="750"/>
              </a:spcBef>
            </a:pPr>
            <a:r>
              <a:rPr lang="ru-RU" sz="1600" dirty="0"/>
              <a:t>тачно евидентирање, чување и извјештавање о финансијским и другим подацима.</a:t>
            </a:r>
            <a:endParaRPr lang="sr-Latn-BA" sz="1600" dirty="0"/>
          </a:p>
        </p:txBody>
      </p:sp>
      <p:sp>
        <p:nvSpPr>
          <p:cNvPr id="5" name="Title 1"/>
          <p:cNvSpPr txBox="1">
            <a:spLocks/>
          </p:cNvSpPr>
          <p:nvPr/>
        </p:nvSpPr>
        <p:spPr>
          <a:xfrm>
            <a:off x="628650" y="1449703"/>
            <a:ext cx="7886700" cy="57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Обавеза и значај управљања ризицима</a:t>
            </a:r>
            <a:endParaRPr lang="en-US" sz="2800" b="1" dirty="0"/>
          </a:p>
        </p:txBody>
      </p:sp>
    </p:spTree>
    <p:extLst>
      <p:ext uri="{BB962C8B-B14F-4D97-AF65-F5344CB8AC3E}">
        <p14:creationId xmlns:p14="http://schemas.microsoft.com/office/powerpoint/2010/main" val="334774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221474" cy="2471738"/>
          </a:xfrm>
        </p:spPr>
        <p:txBody>
          <a:bodyPr>
            <a:noAutofit/>
          </a:bodyPr>
          <a:lstStyle/>
          <a:p>
            <a:pPr marL="0" indent="0" algn="just">
              <a:spcBef>
                <a:spcPts val="750"/>
              </a:spcBef>
              <a:buNone/>
            </a:pPr>
            <a:r>
              <a:rPr lang="sr-Cyrl-BA" sz="1600" dirty="0"/>
              <a:t>Управљање ризицима је процес који се одвија </a:t>
            </a:r>
            <a:r>
              <a:rPr lang="sr-Cyrl-BA" sz="1600" b="1" dirty="0"/>
              <a:t>континуирано</a:t>
            </a:r>
            <a:r>
              <a:rPr lang="sr-Cyrl-BA" sz="1600" dirty="0"/>
              <a:t>.</a:t>
            </a:r>
          </a:p>
          <a:p>
            <a:pPr marL="0" indent="0" algn="just">
              <a:spcBef>
                <a:spcPts val="750"/>
              </a:spcBef>
              <a:buNone/>
            </a:pPr>
            <a:endParaRPr lang="sr-Cyrl-BA" sz="1600" dirty="0" smtClean="0"/>
          </a:p>
          <a:p>
            <a:pPr marL="0" indent="0" algn="just">
              <a:spcBef>
                <a:spcPts val="750"/>
              </a:spcBef>
              <a:buNone/>
            </a:pPr>
            <a:r>
              <a:rPr lang="sr-Cyrl-BA" sz="1600" dirty="0" smtClean="0"/>
              <a:t>Циљ </a:t>
            </a:r>
            <a:r>
              <a:rPr lang="sr-Cyrl-BA" sz="1600" dirty="0"/>
              <a:t>овог процеса је реализовати циљеве субјеката, а ризике избјећи или умањити њихов утицај. </a:t>
            </a:r>
          </a:p>
          <a:p>
            <a:pPr marL="0" indent="0" algn="just">
              <a:spcBef>
                <a:spcPts val="750"/>
              </a:spcBef>
              <a:buNone/>
            </a:pPr>
            <a:endParaRPr lang="sr-Cyrl-BA" sz="1600" dirty="0" smtClean="0"/>
          </a:p>
          <a:p>
            <a:pPr marL="0" indent="0" algn="just">
              <a:spcBef>
                <a:spcPts val="750"/>
              </a:spcBef>
              <a:buNone/>
            </a:pPr>
            <a:r>
              <a:rPr lang="sr-Cyrl-BA" sz="1600" dirty="0" smtClean="0"/>
              <a:t>Ризике </a:t>
            </a:r>
            <a:r>
              <a:rPr lang="sr-Cyrl-BA" sz="1600" dirty="0"/>
              <a:t>треба посматрати искључиво као будуће догађаје који су пријетња остварењу циљева, програма или пружања квалитетних услуга грађанима. Ризици су, такође, и пропуштене прилике за побољшање пословања, прилагођавање промијењеним околностима и очекивањима грађана. </a:t>
            </a:r>
            <a:endParaRPr lang="sr-Latn-BA" sz="1600" dirty="0"/>
          </a:p>
        </p:txBody>
      </p:sp>
      <p:sp>
        <p:nvSpPr>
          <p:cNvPr id="5" name="Title 1"/>
          <p:cNvSpPr txBox="1">
            <a:spLocks/>
          </p:cNvSpPr>
          <p:nvPr/>
        </p:nvSpPr>
        <p:spPr>
          <a:xfrm>
            <a:off x="627507" y="1641727"/>
            <a:ext cx="7886700" cy="57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Обавеза и значај управљања ризицима</a:t>
            </a:r>
            <a:endParaRPr lang="en-US" sz="2800" b="1" dirty="0"/>
          </a:p>
        </p:txBody>
      </p:sp>
    </p:spTree>
    <p:extLst>
      <p:ext uri="{BB962C8B-B14F-4D97-AF65-F5344CB8AC3E}">
        <p14:creationId xmlns:p14="http://schemas.microsoft.com/office/powerpoint/2010/main" val="278657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221474" cy="2471738"/>
          </a:xfrm>
        </p:spPr>
        <p:txBody>
          <a:bodyPr>
            <a:noAutofit/>
          </a:bodyPr>
          <a:lstStyle/>
          <a:p>
            <a:pPr marL="0" indent="0" algn="just">
              <a:spcBef>
                <a:spcPts val="750"/>
              </a:spcBef>
              <a:buNone/>
            </a:pPr>
            <a:r>
              <a:rPr lang="ru-RU" sz="1600" dirty="0" smtClean="0"/>
              <a:t>Руководиоци </a:t>
            </a:r>
            <a:r>
              <a:rPr lang="ru-RU" sz="1600" dirty="0"/>
              <a:t>који обављају процјене ризика треба да избјегавају сваку тенденцију да утврђују низак степен ризика са циљем да се избјегну детаљни прегледи интерне контроле. </a:t>
            </a:r>
            <a:endParaRPr lang="ru-RU" sz="1600" dirty="0" smtClean="0"/>
          </a:p>
          <a:p>
            <a:pPr marL="0" indent="0" algn="just">
              <a:spcBef>
                <a:spcPts val="750"/>
              </a:spcBef>
              <a:buNone/>
            </a:pPr>
            <a:endParaRPr lang="ru-RU" sz="1600" dirty="0"/>
          </a:p>
          <a:p>
            <a:pPr marL="0" indent="0" algn="just">
              <a:spcBef>
                <a:spcPts val="750"/>
              </a:spcBef>
              <a:buNone/>
            </a:pPr>
            <a:r>
              <a:rPr lang="ru-RU" sz="1600" dirty="0" smtClean="0"/>
              <a:t>Поред </a:t>
            </a:r>
            <a:r>
              <a:rPr lang="ru-RU" sz="1600" dirty="0"/>
              <a:t>тога треба да буду свјесни и тога да уколико се утврди слабост која јединицу ставља у непосредну опасност, треба предузети корективне радње што је прије могуће.</a:t>
            </a:r>
            <a:endParaRPr lang="sr-Latn-BA" sz="1600" dirty="0"/>
          </a:p>
        </p:txBody>
      </p:sp>
      <p:sp>
        <p:nvSpPr>
          <p:cNvPr id="5" name="Title 1"/>
          <p:cNvSpPr txBox="1">
            <a:spLocks/>
          </p:cNvSpPr>
          <p:nvPr/>
        </p:nvSpPr>
        <p:spPr>
          <a:xfrm>
            <a:off x="627507" y="1641727"/>
            <a:ext cx="7886700" cy="57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Обавеза и значај управљања ризицима</a:t>
            </a:r>
            <a:endParaRPr lang="en-US" sz="2800" b="1" dirty="0"/>
          </a:p>
        </p:txBody>
      </p:sp>
    </p:spTree>
    <p:extLst>
      <p:ext uri="{BB962C8B-B14F-4D97-AF65-F5344CB8AC3E}">
        <p14:creationId xmlns:p14="http://schemas.microsoft.com/office/powerpoint/2010/main" val="2106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60120" y="2500312"/>
            <a:ext cx="7221474" cy="1492024"/>
          </a:xfrm>
        </p:spPr>
        <p:txBody>
          <a:bodyPr>
            <a:noAutofit/>
          </a:bodyPr>
          <a:lstStyle/>
          <a:p>
            <a:pPr marL="0" indent="0">
              <a:buNone/>
            </a:pPr>
            <a:r>
              <a:rPr lang="sr-Latn-BA" sz="1600" dirty="0">
                <a:ea typeface="Calibri" panose="020F0502020204030204" pitchFamily="34" charset="0"/>
                <a:cs typeface="Times New Roman" panose="02020603050405020304" pitchFamily="18" charset="0"/>
              </a:rPr>
              <a:t>Да бисмо направили процјену ризика морамо узети у обзир сљедећа три елемента</a:t>
            </a:r>
            <a:r>
              <a:rPr lang="sr-Latn-BA" sz="1600" dirty="0">
                <a:solidFill>
                  <a:srgbClr val="000000"/>
                </a:solidFill>
              </a:rPr>
              <a:t>:</a:t>
            </a:r>
            <a:endParaRPr lang="en-US" sz="1600" dirty="0">
              <a:solidFill>
                <a:srgbClr val="000000"/>
              </a:solidFill>
            </a:endParaRPr>
          </a:p>
          <a:p>
            <a:pPr marL="257175" indent="-257175">
              <a:lnSpc>
                <a:spcPct val="107000"/>
              </a:lnSpc>
              <a:spcAft>
                <a:spcPts val="600"/>
              </a:spcAft>
              <a:buFont typeface="+mj-lt"/>
              <a:buAutoNum type="arabicPeriod"/>
            </a:pPr>
            <a:r>
              <a:rPr lang="en-US" sz="1600" kern="100" dirty="0" err="1">
                <a:ea typeface="Calibri" panose="020F0502020204030204" pitchFamily="34" charset="0"/>
                <a:cs typeface="Times New Roman" panose="02020603050405020304" pitchFamily="18" charset="0"/>
              </a:rPr>
              <a:t>ризичн</a:t>
            </a:r>
            <a:r>
              <a:rPr lang="sr-Latn-BA" sz="1600" kern="100" dirty="0">
                <a:ea typeface="Calibri" panose="020F0502020204030204" pitchFamily="34" charset="0"/>
                <a:cs typeface="Times New Roman" panose="02020603050405020304" pitchFamily="18" charset="0"/>
              </a:rPr>
              <a:t>и </a:t>
            </a:r>
            <a:r>
              <a:rPr lang="en-US" sz="1600" kern="100" dirty="0" err="1">
                <a:ea typeface="Calibri" panose="020F0502020204030204" pitchFamily="34" charset="0"/>
                <a:cs typeface="Times New Roman" panose="02020603050405020304" pitchFamily="18" charset="0"/>
              </a:rPr>
              <a:t>догађај</a:t>
            </a:r>
            <a:r>
              <a:rPr lang="en-US" sz="1600" kern="100" dirty="0">
                <a:ea typeface="Calibri" panose="020F0502020204030204" pitchFamily="34" charset="0"/>
                <a:cs typeface="Times New Roman" panose="02020603050405020304" pitchFamily="18" charset="0"/>
              </a:rPr>
              <a:t>, </a:t>
            </a:r>
          </a:p>
          <a:p>
            <a:pPr marL="257175" indent="-257175">
              <a:lnSpc>
                <a:spcPct val="107000"/>
              </a:lnSpc>
              <a:spcAft>
                <a:spcPts val="600"/>
              </a:spcAft>
              <a:buFont typeface="+mj-lt"/>
              <a:buAutoNum type="arabicPeriod"/>
            </a:pPr>
            <a:r>
              <a:rPr lang="it-IT" sz="1600" kern="100" dirty="0">
                <a:ea typeface="Calibri" panose="020F0502020204030204" pitchFamily="34" charset="0"/>
                <a:cs typeface="Times New Roman" panose="02020603050405020304" pitchFamily="18" charset="0"/>
              </a:rPr>
              <a:t>вјеројатн</a:t>
            </a:r>
            <a:r>
              <a:rPr lang="sr-Latn-BA" sz="1600" kern="100" dirty="0">
                <a:ea typeface="Calibri" panose="020F0502020204030204" pitchFamily="34" charset="0"/>
                <a:cs typeface="Times New Roman" panose="02020603050405020304" pitchFamily="18" charset="0"/>
              </a:rPr>
              <a:t>ћу </a:t>
            </a:r>
            <a:r>
              <a:rPr lang="it-IT" sz="1600" kern="100" dirty="0">
                <a:ea typeface="Calibri" panose="020F0502020204030204" pitchFamily="34" charset="0"/>
                <a:cs typeface="Times New Roman" panose="02020603050405020304" pitchFamily="18" charset="0"/>
              </a:rPr>
              <a:t>његове појаве и </a:t>
            </a:r>
            <a:endParaRPr lang="en-US" sz="1600" kern="100" dirty="0">
              <a:ea typeface="Calibri" panose="020F0502020204030204" pitchFamily="34" charset="0"/>
              <a:cs typeface="Times New Roman" panose="02020603050405020304" pitchFamily="18" charset="0"/>
            </a:endParaRPr>
          </a:p>
          <a:p>
            <a:pPr marL="257175" indent="-257175">
              <a:lnSpc>
                <a:spcPct val="107000"/>
              </a:lnSpc>
              <a:spcAft>
                <a:spcPts val="600"/>
              </a:spcAft>
              <a:buFont typeface="+mj-lt"/>
              <a:buAutoNum type="arabicPeriod"/>
            </a:pPr>
            <a:r>
              <a:rPr lang="pl-PL" sz="1600" kern="100" dirty="0">
                <a:ea typeface="Calibri" panose="020F0502020204030204" pitchFamily="34" charset="0"/>
                <a:cs typeface="Times New Roman" panose="02020603050405020304" pitchFamily="18" charset="0"/>
              </a:rPr>
              <a:t>утицај који ризик може имати на </a:t>
            </a:r>
            <a:r>
              <a:rPr lang="sr-Cyrl-BA" sz="1600" kern="100" dirty="0">
                <a:ea typeface="Calibri" panose="020F0502020204030204" pitchFamily="34" charset="0"/>
                <a:cs typeface="Times New Roman" panose="02020603050405020304" pitchFamily="18" charset="0"/>
              </a:rPr>
              <a:t>реализацију процеса</a:t>
            </a:r>
            <a:r>
              <a:rPr lang="pl-PL" sz="1600" kern="100" dirty="0">
                <a:ea typeface="Calibri" panose="020F0502020204030204" pitchFamily="34" charset="0"/>
                <a:cs typeface="Times New Roman" panose="02020603050405020304" pitchFamily="18" charset="0"/>
              </a:rPr>
              <a:t>. </a:t>
            </a:r>
            <a:endParaRPr lang="en-US" sz="1600" kern="100" dirty="0">
              <a:ea typeface="Calibri" panose="020F0502020204030204" pitchFamily="34" charset="0"/>
              <a:cs typeface="Times New Roman" panose="02020603050405020304" pitchFamily="18" charset="0"/>
            </a:endParaRPr>
          </a:p>
        </p:txBody>
      </p:sp>
      <p:sp>
        <p:nvSpPr>
          <p:cNvPr id="4" name="Title 1"/>
          <p:cNvSpPr txBox="1">
            <a:spLocks/>
          </p:cNvSpPr>
          <p:nvPr/>
        </p:nvSpPr>
        <p:spPr>
          <a:xfrm>
            <a:off x="627507" y="1641727"/>
            <a:ext cx="7886700" cy="57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BA" sz="2800" b="1" dirty="0" smtClean="0"/>
              <a:t>Обавеза и значај управљања ризицима</a:t>
            </a:r>
            <a:endParaRPr lang="en-US" sz="2800" b="1" dirty="0"/>
          </a:p>
        </p:txBody>
      </p:sp>
    </p:spTree>
    <p:extLst>
      <p:ext uri="{BB962C8B-B14F-4D97-AF65-F5344CB8AC3E}">
        <p14:creationId xmlns:p14="http://schemas.microsoft.com/office/powerpoint/2010/main" val="402487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3432</Words>
  <Application>Microsoft Office PowerPoint</Application>
  <PresentationFormat>On-screen Show (4:3)</PresentationFormat>
  <Paragraphs>248</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Управљање ризицима</vt:lpstr>
      <vt:lpstr>Управљање ризицима</vt:lpstr>
      <vt:lpstr>Обавеза и значај управљања ризицима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Организација управљања ризицима у субјекту</vt:lpstr>
      <vt:lpstr>PowerPoint Presentation</vt:lpstr>
      <vt:lpstr>PowerPoint Presentation</vt:lpstr>
      <vt:lpstr>PowerPoint Presentation</vt:lpstr>
      <vt:lpstr>PowerPoint Presentation</vt:lpstr>
      <vt:lpstr>PowerPoint Presentation</vt:lpstr>
      <vt:lpstr>PowerPoint Presentation</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Фазе управљања ризицима</vt:lpstr>
      <vt:lpstr>Регистар ризика – нова методологија</vt:lpstr>
      <vt:lpstr>Регистар ризика – нова методологија</vt:lpstr>
      <vt:lpstr>Регистар ризика – нова методологија</vt:lpstr>
      <vt:lpstr>Регистар ризика– нова методологија</vt:lpstr>
      <vt:lpstr>Регистар ризика– нова методологија</vt:lpstr>
      <vt:lpstr>Регистар ризика– нова методологија</vt:lpstr>
      <vt:lpstr>Регистар ризика– нова методологија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Velickovic</dc:creator>
  <cp:lastModifiedBy>User</cp:lastModifiedBy>
  <cp:revision>23</cp:revision>
  <dcterms:created xsi:type="dcterms:W3CDTF">2019-04-24T11:33:41Z</dcterms:created>
  <dcterms:modified xsi:type="dcterms:W3CDTF">2024-01-03T12:36:43Z</dcterms:modified>
</cp:coreProperties>
</file>