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306" r:id="rId3"/>
    <p:sldId id="307" r:id="rId4"/>
    <p:sldId id="367" r:id="rId5"/>
    <p:sldId id="370" r:id="rId6"/>
    <p:sldId id="312" r:id="rId7"/>
    <p:sldId id="322" r:id="rId8"/>
    <p:sldId id="308" r:id="rId9"/>
    <p:sldId id="371" r:id="rId10"/>
    <p:sldId id="309" r:id="rId11"/>
    <p:sldId id="313" r:id="rId12"/>
    <p:sldId id="314" r:id="rId13"/>
    <p:sldId id="315" r:id="rId14"/>
    <p:sldId id="369" r:id="rId15"/>
    <p:sldId id="310" r:id="rId16"/>
    <p:sldId id="317" r:id="rId17"/>
    <p:sldId id="316" r:id="rId18"/>
    <p:sldId id="320" r:id="rId19"/>
    <p:sldId id="379" r:id="rId20"/>
    <p:sldId id="381" r:id="rId21"/>
    <p:sldId id="319" r:id="rId22"/>
    <p:sldId id="380" r:id="rId23"/>
    <p:sldId id="328" r:id="rId24"/>
    <p:sldId id="331" r:id="rId25"/>
    <p:sldId id="332" r:id="rId26"/>
    <p:sldId id="333" r:id="rId27"/>
    <p:sldId id="336" r:id="rId28"/>
    <p:sldId id="334" r:id="rId29"/>
    <p:sldId id="372" r:id="rId30"/>
    <p:sldId id="343" r:id="rId31"/>
    <p:sldId id="373" r:id="rId32"/>
    <p:sldId id="337" r:id="rId33"/>
    <p:sldId id="338" r:id="rId34"/>
    <p:sldId id="339" r:id="rId35"/>
    <p:sldId id="340" r:id="rId36"/>
    <p:sldId id="341" r:id="rId37"/>
    <p:sldId id="329" r:id="rId38"/>
    <p:sldId id="330" r:id="rId39"/>
    <p:sldId id="355" r:id="rId40"/>
    <p:sldId id="344" r:id="rId41"/>
    <p:sldId id="374" r:id="rId42"/>
    <p:sldId id="345" r:id="rId43"/>
    <p:sldId id="346" r:id="rId44"/>
    <p:sldId id="347" r:id="rId45"/>
    <p:sldId id="356" r:id="rId46"/>
    <p:sldId id="348" r:id="rId47"/>
    <p:sldId id="349" r:id="rId48"/>
    <p:sldId id="357" r:id="rId49"/>
    <p:sldId id="358" r:id="rId50"/>
    <p:sldId id="359" r:id="rId51"/>
    <p:sldId id="361" r:id="rId52"/>
    <p:sldId id="350" r:id="rId53"/>
    <p:sldId id="353" r:id="rId54"/>
    <p:sldId id="351" r:id="rId55"/>
    <p:sldId id="352" r:id="rId56"/>
    <p:sldId id="363" r:id="rId57"/>
    <p:sldId id="354" r:id="rId58"/>
    <p:sldId id="362" r:id="rId59"/>
    <p:sldId id="364" r:id="rId60"/>
    <p:sldId id="365" r:id="rId61"/>
    <p:sldId id="366" r:id="rId62"/>
    <p:sldId id="377" r:id="rId63"/>
    <p:sldId id="323" r:id="rId64"/>
    <p:sldId id="324" r:id="rId65"/>
    <p:sldId id="325" r:id="rId66"/>
    <p:sldId id="326" r:id="rId67"/>
    <p:sldId id="375" r:id="rId68"/>
    <p:sldId id="327" r:id="rId69"/>
    <p:sldId id="376" r:id="rId70"/>
    <p:sldId id="368" r:id="rId71"/>
    <p:sldId id="321" r:id="rId72"/>
    <p:sldId id="311"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D09E00"/>
    <a:srgbClr val="F8CC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7" autoAdjust="0"/>
    <p:restoredTop sz="94706" autoAdjust="0"/>
  </p:normalViewPr>
  <p:slideViewPr>
    <p:cSldViewPr snapToGrid="0">
      <p:cViewPr varScale="1">
        <p:scale>
          <a:sx n="86" d="100"/>
          <a:sy n="86" d="100"/>
        </p:scale>
        <p:origin x="10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125D4-6AA2-45AB-A2D8-5C9B2804FBA7}" type="datetimeFigureOut">
              <a:rPr lang="sr-Latn-RS" smtClean="0"/>
              <a:t>09.10.2023</a:t>
            </a:fld>
            <a:endParaRPr lang="sr-Latn-R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19A72-52A4-4B99-8350-068E5C0F68AE}" type="slidenum">
              <a:rPr lang="sr-Latn-RS" smtClean="0"/>
              <a:t>‹#›</a:t>
            </a:fld>
            <a:endParaRPr lang="sr-Latn-RS"/>
          </a:p>
        </p:txBody>
      </p:sp>
    </p:spTree>
    <p:extLst>
      <p:ext uri="{BB962C8B-B14F-4D97-AF65-F5344CB8AC3E}">
        <p14:creationId xmlns:p14="http://schemas.microsoft.com/office/powerpoint/2010/main" val="96893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34119A72-52A4-4B99-8350-068E5C0F68AE}" type="slidenum">
              <a:rPr lang="sr-Latn-RS" smtClean="0"/>
              <a:t>60</a:t>
            </a:fld>
            <a:endParaRPr lang="sr-Latn-RS"/>
          </a:p>
        </p:txBody>
      </p:sp>
    </p:spTree>
    <p:extLst>
      <p:ext uri="{BB962C8B-B14F-4D97-AF65-F5344CB8AC3E}">
        <p14:creationId xmlns:p14="http://schemas.microsoft.com/office/powerpoint/2010/main" val="420986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34119A72-52A4-4B99-8350-068E5C0F68AE}" type="slidenum">
              <a:rPr lang="sr-Latn-RS" smtClean="0"/>
              <a:t>61</a:t>
            </a:fld>
            <a:endParaRPr lang="sr-Latn-RS"/>
          </a:p>
        </p:txBody>
      </p:sp>
    </p:spTree>
    <p:extLst>
      <p:ext uri="{BB962C8B-B14F-4D97-AF65-F5344CB8AC3E}">
        <p14:creationId xmlns:p14="http://schemas.microsoft.com/office/powerpoint/2010/main" val="362594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34119A72-52A4-4B99-8350-068E5C0F68AE}" type="slidenum">
              <a:rPr lang="sr-Latn-RS" smtClean="0"/>
              <a:t>63</a:t>
            </a:fld>
            <a:endParaRPr lang="sr-Latn-RS"/>
          </a:p>
        </p:txBody>
      </p:sp>
    </p:spTree>
    <p:extLst>
      <p:ext uri="{BB962C8B-B14F-4D97-AF65-F5344CB8AC3E}">
        <p14:creationId xmlns:p14="http://schemas.microsoft.com/office/powerpoint/2010/main" val="2073754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46736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99001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74122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28641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1FBF5-2EA4-428B-B3E2-E425E4BEFE66}"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6599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11FBF5-2EA4-428B-B3E2-E425E4BEFE66}"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74554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11FBF5-2EA4-428B-B3E2-E425E4BEFE66}"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64608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11FBF5-2EA4-428B-B3E2-E425E4BEFE66}" type="datetimeFigureOut">
              <a:rPr lang="en-US" smtClean="0"/>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285430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1FBF5-2EA4-428B-B3E2-E425E4BEFE66}" type="datetimeFigureOut">
              <a:rPr lang="en-US" smtClean="0"/>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77959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1FBF5-2EA4-428B-B3E2-E425E4BEFE66}"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216563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1FBF5-2EA4-428B-B3E2-E425E4BEFE66}"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96128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1FBF5-2EA4-428B-B3E2-E425E4BEFE66}" type="datetimeFigureOut">
              <a:rPr lang="en-US" smtClean="0"/>
              <a:t>10/9/2023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C962F-56FA-4D9B-A21D-E92FBA76F31F}" type="slidenum">
              <a:rPr lang="en-US" smtClean="0"/>
              <a:t>‹#›</a:t>
            </a:fld>
            <a:endParaRPr lang="en-US"/>
          </a:p>
        </p:txBody>
      </p:sp>
    </p:spTree>
    <p:extLst>
      <p:ext uri="{BB962C8B-B14F-4D97-AF65-F5344CB8AC3E}">
        <p14:creationId xmlns:p14="http://schemas.microsoft.com/office/powerpoint/2010/main" val="4107325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6859"/>
            <a:ext cx="7772400" cy="2545747"/>
          </a:xfrm>
        </p:spPr>
        <p:txBody>
          <a:bodyPr>
            <a:normAutofit/>
          </a:bodyPr>
          <a:lstStyle/>
          <a:p>
            <a:pPr>
              <a:spcAft>
                <a:spcPts val="1000"/>
              </a:spcAft>
            </a:pPr>
            <a:r>
              <a:rPr lang="sr-Cyrl-RS" dirty="0" smtClean="0"/>
              <a:t>УГОВОРИ </a:t>
            </a:r>
            <a:r>
              <a:rPr lang="en-US" dirty="0" smtClean="0"/>
              <a:t>O</a:t>
            </a:r>
            <a:r>
              <a:rPr lang="sr-Cyrl-RS" dirty="0" smtClean="0"/>
              <a:t> ЈАВНИМ НАБАВКАМА</a:t>
            </a:r>
            <a:br>
              <a:rPr lang="sr-Cyrl-RS" dirty="0" smtClean="0"/>
            </a:br>
            <a:r>
              <a:rPr lang="en" sz="1100" dirty="0" smtClean="0"/>
              <a:t/>
            </a:r>
            <a:br>
              <a:rPr lang="en" sz="1100" dirty="0" smtClean="0"/>
            </a:br>
            <a:r>
              <a:rPr lang="sr-Cyrl-RS" sz="3300" dirty="0" smtClean="0"/>
              <a:t>У правном систему Босне и Херцеговине</a:t>
            </a:r>
            <a:endParaRPr lang="en-US" sz="3300" dirty="0"/>
          </a:p>
        </p:txBody>
      </p:sp>
      <p:sp>
        <p:nvSpPr>
          <p:cNvPr id="3" name="Subtitle 2"/>
          <p:cNvSpPr>
            <a:spLocks noGrp="1"/>
          </p:cNvSpPr>
          <p:nvPr>
            <p:ph type="subTitle" idx="1"/>
          </p:nvPr>
        </p:nvSpPr>
        <p:spPr>
          <a:xfrm>
            <a:off x="1143000" y="4978399"/>
            <a:ext cx="6858000" cy="444937"/>
          </a:xfrm>
          <a:solidFill>
            <a:schemeClr val="bg2"/>
          </a:solidFill>
        </p:spPr>
        <p:txBody>
          <a:bodyPr/>
          <a:lstStyle/>
          <a:p>
            <a:pPr lvl="0">
              <a:spcBef>
                <a:spcPts val="0"/>
              </a:spcBef>
            </a:pPr>
            <a:r>
              <a:rPr lang="sr-Cyrl-RS" dirty="0" smtClean="0"/>
              <a:t>Бања Лука </a:t>
            </a:r>
            <a:r>
              <a:rPr lang="en-US" dirty="0" smtClean="0"/>
              <a:t>10.10.2023. </a:t>
            </a:r>
            <a:r>
              <a:rPr lang="sr-Cyrl-RS" dirty="0" smtClean="0"/>
              <a:t>године</a:t>
            </a:r>
            <a:endParaRPr lang="en-US" dirty="0"/>
          </a:p>
        </p:txBody>
      </p:sp>
      <p:sp>
        <p:nvSpPr>
          <p:cNvPr id="4" name="TextBox 3"/>
          <p:cNvSpPr txBox="1"/>
          <p:nvPr/>
        </p:nvSpPr>
        <p:spPr>
          <a:xfrm>
            <a:off x="2480441" y="5770178"/>
            <a:ext cx="4225159" cy="369332"/>
          </a:xfrm>
          <a:prstGeom prst="rect">
            <a:avLst/>
          </a:prstGeom>
          <a:noFill/>
        </p:spPr>
        <p:txBody>
          <a:bodyPr wrap="square" rtlCol="0">
            <a:spAutoFit/>
          </a:bodyPr>
          <a:lstStyle/>
          <a:p>
            <a:pPr algn="ctr"/>
            <a:r>
              <a:rPr lang="sr-Cyrl-RS" dirty="0" smtClean="0">
                <a:solidFill>
                  <a:schemeClr val="accent3">
                    <a:lumMod val="50000"/>
                  </a:schemeClr>
                </a:solidFill>
              </a:rPr>
              <a:t>Сања Убовић</a:t>
            </a:r>
            <a:r>
              <a:rPr lang="en-US" dirty="0" smtClean="0">
                <a:solidFill>
                  <a:schemeClr val="accent3">
                    <a:lumMod val="50000"/>
                  </a:schemeClr>
                </a:solidFill>
              </a:rPr>
              <a:t>, </a:t>
            </a:r>
            <a:r>
              <a:rPr lang="sr-Cyrl-RS" dirty="0" smtClean="0">
                <a:solidFill>
                  <a:schemeClr val="accent3">
                    <a:lumMod val="50000"/>
                  </a:schemeClr>
                </a:solidFill>
              </a:rPr>
              <a:t>дипл. правник</a:t>
            </a:r>
            <a:endParaRPr lang="sr-Latn-RS" dirty="0">
              <a:solidFill>
                <a:schemeClr val="accent3">
                  <a:lumMod val="50000"/>
                </a:schemeClr>
              </a:solidFill>
            </a:endParaRPr>
          </a:p>
        </p:txBody>
      </p:sp>
    </p:spTree>
    <p:extLst>
      <p:ext uri="{BB962C8B-B14F-4D97-AF65-F5344CB8AC3E}">
        <p14:creationId xmlns:p14="http://schemas.microsoft.com/office/powerpoint/2010/main" val="2876053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7116"/>
            <a:ext cx="7886700" cy="851338"/>
          </a:xfrm>
        </p:spPr>
        <p:txBody>
          <a:bodyPr/>
          <a:lstStyle/>
          <a:p>
            <a:pPr algn="ctr"/>
            <a:r>
              <a:rPr lang="sr-Cyrl-RS" dirty="0" smtClean="0"/>
              <a:t>Уговор о јавн</a:t>
            </a:r>
            <a:r>
              <a:rPr lang="en-US" dirty="0" err="1" smtClean="0"/>
              <a:t>oj</a:t>
            </a:r>
            <a:r>
              <a:rPr lang="sr-Cyrl-RS" dirty="0" smtClean="0"/>
              <a:t> набавци</a:t>
            </a:r>
            <a:endParaRPr lang="sr-Latn-RS" dirty="0"/>
          </a:p>
        </p:txBody>
      </p:sp>
      <p:sp>
        <p:nvSpPr>
          <p:cNvPr id="3" name="Content Placeholder 2"/>
          <p:cNvSpPr>
            <a:spLocks noGrp="1"/>
          </p:cNvSpPr>
          <p:nvPr>
            <p:ph idx="1"/>
          </p:nvPr>
        </p:nvSpPr>
        <p:spPr>
          <a:xfrm>
            <a:off x="628650" y="2472233"/>
            <a:ext cx="7886700" cy="3927749"/>
          </a:xfrm>
        </p:spPr>
        <p:txBody>
          <a:bodyPr>
            <a:normAutofit/>
          </a:bodyPr>
          <a:lstStyle/>
          <a:p>
            <a:pPr marL="0" indent="0" algn="ctr">
              <a:buNone/>
            </a:pPr>
            <a:r>
              <a:rPr lang="sr-Cyrl-RS" dirty="0" smtClean="0"/>
              <a:t>В</a:t>
            </a:r>
            <a:r>
              <a:rPr lang="en-US" dirty="0" smtClean="0"/>
              <a:t> </a:t>
            </a:r>
            <a:r>
              <a:rPr lang="sr-Cyrl-RS" dirty="0" smtClean="0"/>
              <a:t>р</a:t>
            </a:r>
            <a:r>
              <a:rPr lang="en-US" dirty="0" smtClean="0"/>
              <a:t> </a:t>
            </a:r>
            <a:r>
              <a:rPr lang="sr-Cyrl-RS" dirty="0" smtClean="0"/>
              <a:t>с</a:t>
            </a:r>
            <a:r>
              <a:rPr lang="en-US" dirty="0" smtClean="0"/>
              <a:t> </a:t>
            </a:r>
            <a:r>
              <a:rPr lang="sr-Cyrl-RS" dirty="0" smtClean="0"/>
              <a:t>т</a:t>
            </a:r>
            <a:r>
              <a:rPr lang="en-US" dirty="0" smtClean="0"/>
              <a:t> </a:t>
            </a:r>
            <a:r>
              <a:rPr lang="sr-Cyrl-RS" dirty="0" smtClean="0"/>
              <a:t>е</a:t>
            </a:r>
          </a:p>
          <a:p>
            <a:pPr marL="0" indent="0" algn="just">
              <a:buNone/>
            </a:pPr>
            <a:endParaRPr lang="sr-Cyrl-RS" dirty="0" smtClean="0"/>
          </a:p>
          <a:p>
            <a:pPr marL="0" indent="0" algn="just">
              <a:buNone/>
            </a:pPr>
            <a:r>
              <a:rPr lang="sr-Cyrl-RS" dirty="0" smtClean="0"/>
              <a:t>Уговор о јавној набаци робе </a:t>
            </a:r>
            <a:r>
              <a:rPr lang="sr-Cyrl-RS" sz="1600" dirty="0" smtClean="0">
                <a:solidFill>
                  <a:schemeClr val="bg2">
                    <a:lumMod val="50000"/>
                  </a:schemeClr>
                </a:solidFill>
              </a:rPr>
              <a:t>је уговор чији је предмет куповина, лизинг, најам или куповина на отплату са или без могућности куповине робе. Уговор може као споредни предмет обухватити послове постављања и инсталације</a:t>
            </a:r>
            <a:endParaRPr lang="sr-Cyrl-RS" sz="1600" dirty="0" smtClean="0"/>
          </a:p>
          <a:p>
            <a:pPr marL="0" indent="0" algn="just">
              <a:buNone/>
            </a:pPr>
            <a:r>
              <a:rPr lang="sr-Cyrl-RS" dirty="0" smtClean="0"/>
              <a:t>Уговор о јавној набавци услуга </a:t>
            </a:r>
            <a:r>
              <a:rPr lang="sr-Cyrl-RS" sz="1600" dirty="0" smtClean="0">
                <a:solidFill>
                  <a:schemeClr val="bg2">
                    <a:lumMod val="50000"/>
                  </a:schemeClr>
                </a:solidFill>
              </a:rPr>
              <a:t>је уговор чији је предмет пружање услуга, осим оних из алинеје 3) тачке а) става (1) члана 2. ЗЈН</a:t>
            </a:r>
            <a:endParaRPr lang="sr-Cyrl-RS" dirty="0" smtClean="0"/>
          </a:p>
          <a:p>
            <a:pPr marL="0" indent="0" algn="just">
              <a:buNone/>
            </a:pPr>
            <a:r>
              <a:rPr lang="sr-Cyrl-RS" dirty="0" smtClean="0"/>
              <a:t>Уговор о јавној набавци радова </a:t>
            </a:r>
            <a:r>
              <a:rPr lang="sr-Cyrl-RS" sz="1600" dirty="0" smtClean="0">
                <a:solidFill>
                  <a:schemeClr val="bg2">
                    <a:lumMod val="50000"/>
                  </a:schemeClr>
                </a:solidFill>
              </a:rPr>
              <a:t>је уговор чији је предмет пројектовање и извођење радова који се односе на једну или више дјелатности утврђених у Анексу </a:t>
            </a:r>
            <a:r>
              <a:rPr lang="en-US" sz="1600" dirty="0" smtClean="0">
                <a:solidFill>
                  <a:schemeClr val="bg2">
                    <a:lumMod val="50000"/>
                  </a:schemeClr>
                </a:solidFill>
              </a:rPr>
              <a:t>I </a:t>
            </a:r>
            <a:r>
              <a:rPr lang="sr-Cyrl-RS" sz="1600" dirty="0" smtClean="0">
                <a:solidFill>
                  <a:schemeClr val="bg2">
                    <a:lumMod val="50000"/>
                  </a:schemeClr>
                </a:solidFill>
              </a:rPr>
              <a:t>који је саставни дио ЗЈН или радова или извођење радова, било којим средствима, који одговарају захтјевима које је навео уговорни орган.</a:t>
            </a:r>
            <a:endParaRPr lang="sr-Cyrl-RS" dirty="0" smtClean="0"/>
          </a:p>
        </p:txBody>
      </p:sp>
    </p:spTree>
    <p:extLst>
      <p:ext uri="{BB962C8B-B14F-4D97-AF65-F5344CB8AC3E}">
        <p14:creationId xmlns:p14="http://schemas.microsoft.com/office/powerpoint/2010/main" val="737298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1135116"/>
            <a:ext cx="6212394" cy="756746"/>
          </a:xfrm>
        </p:spPr>
        <p:txBody>
          <a:bodyPr>
            <a:normAutofit/>
          </a:bodyPr>
          <a:lstStyle/>
          <a:p>
            <a:r>
              <a:rPr lang="sr-Cyrl-RS" dirty="0" smtClean="0">
                <a:latin typeface="+mn-lt"/>
              </a:rPr>
              <a:t>Уговор о јавној набавци РОБЕ</a:t>
            </a:r>
            <a:endParaRPr lang="sr-Latn-RS" dirty="0">
              <a:latin typeface="+mn-lt"/>
            </a:endParaRPr>
          </a:p>
        </p:txBody>
      </p:sp>
      <p:sp>
        <p:nvSpPr>
          <p:cNvPr id="4" name="Text Placeholder 3"/>
          <p:cNvSpPr>
            <a:spLocks noGrp="1"/>
          </p:cNvSpPr>
          <p:nvPr>
            <p:ph type="body" sz="half" idx="2"/>
          </p:nvPr>
        </p:nvSpPr>
        <p:spPr>
          <a:xfrm>
            <a:off x="629840" y="2228192"/>
            <a:ext cx="4320531" cy="3640795"/>
          </a:xfrm>
        </p:spPr>
        <p:txBody>
          <a:bodyPr/>
          <a:lstStyle/>
          <a:p>
            <a:r>
              <a:rPr lang="sr-Cyrl-RS" sz="2400" dirty="0" smtClean="0"/>
              <a:t>Главни предмет уговора:</a:t>
            </a:r>
          </a:p>
          <a:p>
            <a:pPr marL="342900" indent="-342900">
              <a:buFont typeface="Arial" panose="020B0604020202020204" pitchFamily="34" charset="0"/>
              <a:buChar char="•"/>
            </a:pPr>
            <a:r>
              <a:rPr lang="sr-Cyrl-RS" sz="2000" dirty="0" smtClean="0">
                <a:solidFill>
                  <a:schemeClr val="accent1">
                    <a:lumMod val="50000"/>
                  </a:schemeClr>
                </a:solidFill>
              </a:rPr>
              <a:t>Куповина</a:t>
            </a:r>
          </a:p>
          <a:p>
            <a:pPr marL="342900" indent="-342900">
              <a:buFont typeface="Arial" panose="020B0604020202020204" pitchFamily="34" charset="0"/>
              <a:buChar char="•"/>
            </a:pPr>
            <a:r>
              <a:rPr lang="sr-Cyrl-RS" sz="2000" dirty="0" smtClean="0">
                <a:solidFill>
                  <a:schemeClr val="accent1">
                    <a:lumMod val="50000"/>
                  </a:schemeClr>
                </a:solidFill>
              </a:rPr>
              <a:t>Лизинг</a:t>
            </a:r>
          </a:p>
          <a:p>
            <a:pPr marL="342900" indent="-342900">
              <a:buFont typeface="Arial" panose="020B0604020202020204" pitchFamily="34" charset="0"/>
              <a:buChar char="•"/>
            </a:pPr>
            <a:r>
              <a:rPr lang="sr-Cyrl-RS" sz="2000" dirty="0" smtClean="0">
                <a:solidFill>
                  <a:schemeClr val="accent1">
                    <a:lumMod val="50000"/>
                  </a:schemeClr>
                </a:solidFill>
              </a:rPr>
              <a:t>Најам</a:t>
            </a:r>
          </a:p>
          <a:p>
            <a:pPr marL="342900" indent="-342900">
              <a:buFont typeface="Arial" panose="020B0604020202020204" pitchFamily="34" charset="0"/>
              <a:buChar char="•"/>
            </a:pPr>
            <a:r>
              <a:rPr lang="sr-Cyrl-RS" sz="2000" dirty="0" smtClean="0">
                <a:solidFill>
                  <a:schemeClr val="accent1">
                    <a:lumMod val="50000"/>
                  </a:schemeClr>
                </a:solidFill>
              </a:rPr>
              <a:t>Куповина на отплату са или без могућности куповине робе</a:t>
            </a:r>
          </a:p>
          <a:p>
            <a:r>
              <a:rPr lang="sr-Cyrl-RS" sz="2400" dirty="0" smtClean="0"/>
              <a:t>Споредни предмет уговора</a:t>
            </a:r>
            <a:r>
              <a:rPr lang="sr-Cyrl-RS" sz="2000" dirty="0" smtClean="0"/>
              <a:t>:</a:t>
            </a:r>
          </a:p>
          <a:p>
            <a:pPr marL="342900" indent="-342900">
              <a:buFont typeface="Arial" panose="020B0604020202020204" pitchFamily="34" charset="0"/>
              <a:buChar char="•"/>
            </a:pPr>
            <a:r>
              <a:rPr lang="sr-Cyrl-RS" sz="2000" dirty="0" smtClean="0">
                <a:solidFill>
                  <a:schemeClr val="accent1">
                    <a:lumMod val="50000"/>
                  </a:schemeClr>
                </a:solidFill>
              </a:rPr>
              <a:t>Постављање</a:t>
            </a:r>
          </a:p>
          <a:p>
            <a:pPr marL="342900" indent="-342900">
              <a:buFont typeface="Arial" panose="020B0604020202020204" pitchFamily="34" charset="0"/>
              <a:buChar char="•"/>
            </a:pPr>
            <a:r>
              <a:rPr lang="sr-Cyrl-RS" sz="2000" dirty="0" smtClean="0">
                <a:solidFill>
                  <a:schemeClr val="accent1">
                    <a:lumMod val="50000"/>
                  </a:schemeClr>
                </a:solidFill>
              </a:rPr>
              <a:t>инсталација</a:t>
            </a:r>
          </a:p>
          <a:p>
            <a:endParaRPr lang="sr-Latn-RS" dirty="0"/>
          </a:p>
        </p:txBody>
      </p:sp>
      <p:pic>
        <p:nvPicPr>
          <p:cNvPr id="1026" name="Picture 2" descr="Procurement and asset management, manage or purchasing company equipments,  goods and service, audit and checking price and depreciation, businessman  procurement manager checking supply assets. 4112281 Vector Art at Vecteez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84710" y="2676906"/>
            <a:ext cx="4115048" cy="274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99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1135116"/>
            <a:ext cx="6212394" cy="756746"/>
          </a:xfrm>
        </p:spPr>
        <p:txBody>
          <a:bodyPr>
            <a:normAutofit/>
          </a:bodyPr>
          <a:lstStyle/>
          <a:p>
            <a:r>
              <a:rPr lang="sr-Cyrl-RS" dirty="0" smtClean="0">
                <a:latin typeface="+mn-lt"/>
              </a:rPr>
              <a:t>Уговор о јавној набавци УСЛУГА</a:t>
            </a:r>
            <a:endParaRPr lang="sr-Latn-RS" dirty="0">
              <a:latin typeface="+mn-lt"/>
            </a:endParaRPr>
          </a:p>
        </p:txBody>
      </p:sp>
      <p:sp>
        <p:nvSpPr>
          <p:cNvPr id="4" name="Text Placeholder 3"/>
          <p:cNvSpPr>
            <a:spLocks noGrp="1"/>
          </p:cNvSpPr>
          <p:nvPr>
            <p:ph type="body" sz="half" idx="2"/>
          </p:nvPr>
        </p:nvSpPr>
        <p:spPr>
          <a:xfrm>
            <a:off x="629840" y="2228192"/>
            <a:ext cx="3900119" cy="3640795"/>
          </a:xfrm>
        </p:spPr>
        <p:txBody>
          <a:bodyPr/>
          <a:lstStyle/>
          <a:p>
            <a:r>
              <a:rPr lang="sr-Cyrl-RS" sz="2400" dirty="0" smtClean="0"/>
              <a:t>Предмет уговора:</a:t>
            </a:r>
          </a:p>
          <a:p>
            <a:pPr marL="342900" indent="-342900">
              <a:buFont typeface="Arial" panose="020B0604020202020204" pitchFamily="34" charset="0"/>
              <a:buChar char="•"/>
            </a:pPr>
            <a:r>
              <a:rPr lang="sr-Cyrl-RS" sz="2000" dirty="0" smtClean="0">
                <a:solidFill>
                  <a:schemeClr val="accent1">
                    <a:lumMod val="50000"/>
                  </a:schemeClr>
                </a:solidFill>
              </a:rPr>
              <a:t>Пружање свих услуга </a:t>
            </a:r>
          </a:p>
          <a:p>
            <a:r>
              <a:rPr lang="sr-Cyrl-RS" sz="2000" dirty="0" smtClean="0">
                <a:solidFill>
                  <a:schemeClr val="bg1">
                    <a:lumMod val="50000"/>
                  </a:schemeClr>
                </a:solidFill>
              </a:rPr>
              <a:t>Осим оних из алинеје 3) тачке а) става (1) члана 2. ЗЈН (које су у вези са уговорима о јавној набавци радова)</a:t>
            </a:r>
          </a:p>
          <a:p>
            <a:endParaRPr lang="en-US" dirty="0" smtClean="0"/>
          </a:p>
          <a:p>
            <a:r>
              <a:rPr lang="sr-Cyrl-RS" sz="2400" dirty="0" smtClean="0"/>
              <a:t>Посебан поступак додјеле уговора</a:t>
            </a:r>
            <a:r>
              <a:rPr lang="sr-Cyrl-RS" sz="2000" dirty="0" smtClean="0"/>
              <a:t>:</a:t>
            </a:r>
          </a:p>
          <a:p>
            <a:pPr marL="342900" indent="-342900">
              <a:buFont typeface="Arial" panose="020B0604020202020204" pitchFamily="34" charset="0"/>
              <a:buChar char="•"/>
            </a:pPr>
            <a:r>
              <a:rPr lang="sr-Cyrl-RS" sz="2000" dirty="0" smtClean="0">
                <a:solidFill>
                  <a:schemeClr val="accent1">
                    <a:lumMod val="50000"/>
                  </a:schemeClr>
                </a:solidFill>
              </a:rPr>
              <a:t>Услуге из Анекса </a:t>
            </a:r>
            <a:r>
              <a:rPr lang="en-US" sz="2000" dirty="0" smtClean="0">
                <a:solidFill>
                  <a:schemeClr val="accent1">
                    <a:lumMod val="50000"/>
                  </a:schemeClr>
                </a:solidFill>
              </a:rPr>
              <a:t>II</a:t>
            </a:r>
            <a:endParaRPr lang="sr-Cyrl-RS" sz="2000" dirty="0" smtClean="0">
              <a:solidFill>
                <a:schemeClr val="accent1">
                  <a:lumMod val="50000"/>
                </a:schemeClr>
              </a:solidFill>
            </a:endParaRPr>
          </a:p>
          <a:p>
            <a:endParaRPr lang="sr-Latn-RS" dirty="0"/>
          </a:p>
        </p:txBody>
      </p:sp>
      <p:pic>
        <p:nvPicPr>
          <p:cNvPr id="5" name="Content Placeholder 4"/>
          <p:cNvPicPr>
            <a:picLocks noGrp="1" noChangeAspect="1"/>
          </p:cNvPicPr>
          <p:nvPr>
            <p:ph idx="1"/>
          </p:nvPr>
        </p:nvPicPr>
        <p:blipFill>
          <a:blip r:embed="rId2"/>
          <a:stretch>
            <a:fillRect/>
          </a:stretch>
        </p:blipFill>
        <p:spPr>
          <a:xfrm>
            <a:off x="4350243" y="2582176"/>
            <a:ext cx="4629150" cy="3623141"/>
          </a:xfrm>
          <a:prstGeom prst="rect">
            <a:avLst/>
          </a:prstGeom>
        </p:spPr>
      </p:pic>
    </p:spTree>
    <p:extLst>
      <p:ext uri="{BB962C8B-B14F-4D97-AF65-F5344CB8AC3E}">
        <p14:creationId xmlns:p14="http://schemas.microsoft.com/office/powerpoint/2010/main" val="1357742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1135116"/>
            <a:ext cx="6212394" cy="756746"/>
          </a:xfrm>
        </p:spPr>
        <p:txBody>
          <a:bodyPr>
            <a:normAutofit/>
          </a:bodyPr>
          <a:lstStyle/>
          <a:p>
            <a:r>
              <a:rPr lang="sr-Cyrl-RS" dirty="0" smtClean="0">
                <a:latin typeface="+mn-lt"/>
              </a:rPr>
              <a:t>Уговор о јавној набавци РАДОВА</a:t>
            </a:r>
            <a:endParaRPr lang="sr-Latn-RS" dirty="0">
              <a:latin typeface="+mn-lt"/>
            </a:endParaRPr>
          </a:p>
        </p:txBody>
      </p:sp>
      <p:sp>
        <p:nvSpPr>
          <p:cNvPr id="4" name="Text Placeholder 3"/>
          <p:cNvSpPr>
            <a:spLocks noGrp="1"/>
          </p:cNvSpPr>
          <p:nvPr>
            <p:ph type="body" sz="half" idx="2"/>
          </p:nvPr>
        </p:nvSpPr>
        <p:spPr>
          <a:xfrm>
            <a:off x="629840" y="2228192"/>
            <a:ext cx="4142991" cy="4088525"/>
          </a:xfrm>
        </p:spPr>
        <p:txBody>
          <a:bodyPr>
            <a:normAutofit fontScale="92500"/>
          </a:bodyPr>
          <a:lstStyle/>
          <a:p>
            <a:r>
              <a:rPr lang="sr-Cyrl-RS" sz="2400" dirty="0" smtClean="0"/>
              <a:t>Предмет уговора:</a:t>
            </a:r>
          </a:p>
          <a:p>
            <a:pPr marL="342900" indent="-342900">
              <a:buFont typeface="Arial" panose="020B0604020202020204" pitchFamily="34" charset="0"/>
              <a:buChar char="•"/>
            </a:pPr>
            <a:r>
              <a:rPr lang="sr-Cyrl-RS" sz="2000" dirty="0" smtClean="0">
                <a:solidFill>
                  <a:schemeClr val="accent1">
                    <a:lumMod val="50000"/>
                  </a:schemeClr>
                </a:solidFill>
              </a:rPr>
              <a:t>Пројектовање и</a:t>
            </a:r>
            <a:r>
              <a:rPr lang="en-US" sz="2000" dirty="0" smtClean="0">
                <a:solidFill>
                  <a:schemeClr val="accent1">
                    <a:lumMod val="50000"/>
                  </a:schemeClr>
                </a:solidFill>
              </a:rPr>
              <a:t> </a:t>
            </a:r>
            <a:r>
              <a:rPr lang="sr-Cyrl-RS" sz="2000" dirty="0" smtClean="0">
                <a:solidFill>
                  <a:schemeClr val="accent1">
                    <a:lumMod val="50000"/>
                  </a:schemeClr>
                </a:solidFill>
              </a:rPr>
              <a:t>извођење радова који се односе на једну или више дјелатности утврђених у Анексу </a:t>
            </a:r>
            <a:r>
              <a:rPr lang="en-US" sz="2000" dirty="0" smtClean="0">
                <a:solidFill>
                  <a:schemeClr val="accent1">
                    <a:lumMod val="50000"/>
                  </a:schemeClr>
                </a:solidFill>
              </a:rPr>
              <a:t>I</a:t>
            </a:r>
            <a:endParaRPr lang="sr-Cyrl-RS" sz="2000" dirty="0" smtClean="0">
              <a:solidFill>
                <a:schemeClr val="accent1">
                  <a:lumMod val="50000"/>
                </a:schemeClr>
              </a:solidFill>
            </a:endParaRPr>
          </a:p>
          <a:p>
            <a:pPr marL="342900" indent="-342900">
              <a:buFont typeface="Arial" panose="020B0604020202020204" pitchFamily="34" charset="0"/>
              <a:buChar char="•"/>
            </a:pPr>
            <a:r>
              <a:rPr lang="sr-Cyrl-RS" sz="2000" dirty="0" smtClean="0">
                <a:solidFill>
                  <a:schemeClr val="accent1">
                    <a:lumMod val="50000"/>
                  </a:schemeClr>
                </a:solidFill>
              </a:rPr>
              <a:t>Извођење радова, било којим средствима који одговарају захтјевима које је навео УО</a:t>
            </a:r>
          </a:p>
          <a:p>
            <a:r>
              <a:rPr lang="sr-Cyrl-RS" sz="2400" dirty="0" smtClean="0"/>
              <a:t>Појам радова</a:t>
            </a:r>
            <a:r>
              <a:rPr lang="sr-Cyrl-RS" sz="2000" dirty="0" smtClean="0"/>
              <a:t>:</a:t>
            </a:r>
          </a:p>
          <a:p>
            <a:pPr marL="342900" indent="-342900">
              <a:buFont typeface="Arial" panose="020B0604020202020204" pitchFamily="34" charset="0"/>
              <a:buChar char="•"/>
            </a:pPr>
            <a:r>
              <a:rPr lang="sr-Cyrl-RS" sz="2000" dirty="0" smtClean="0">
                <a:solidFill>
                  <a:schemeClr val="accent1">
                    <a:lumMod val="50000"/>
                  </a:schemeClr>
                </a:solidFill>
              </a:rPr>
              <a:t>Резултат градње или грађевинских радова узет у цјелини, који је сам по себи довољан за испуњење неке економске или техничке функције.</a:t>
            </a:r>
          </a:p>
          <a:p>
            <a:endParaRPr lang="sr-Latn-RS" dirty="0"/>
          </a:p>
        </p:txBody>
      </p:sp>
      <p:pic>
        <p:nvPicPr>
          <p:cNvPr id="2050" name="Picture 2" descr="Public Procurement in India – An Introduction - iPlead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9450" y="2770078"/>
            <a:ext cx="4090452" cy="271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11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9492"/>
            <a:ext cx="7886700" cy="851338"/>
          </a:xfrm>
        </p:spPr>
        <p:txBody>
          <a:bodyPr/>
          <a:lstStyle/>
          <a:p>
            <a:pPr algn="ctr"/>
            <a:r>
              <a:rPr lang="sr-Cyrl-RS" dirty="0" smtClean="0"/>
              <a:t>Уговор о јавн</a:t>
            </a:r>
            <a:r>
              <a:rPr lang="en-US" dirty="0" err="1" smtClean="0"/>
              <a:t>oj</a:t>
            </a:r>
            <a:r>
              <a:rPr lang="sr-Cyrl-RS" dirty="0" smtClean="0"/>
              <a:t> набавци</a:t>
            </a:r>
            <a:endParaRPr lang="sr-Latn-RS" dirty="0"/>
          </a:p>
        </p:txBody>
      </p:sp>
      <p:sp>
        <p:nvSpPr>
          <p:cNvPr id="3" name="Content Placeholder 2"/>
          <p:cNvSpPr>
            <a:spLocks noGrp="1"/>
          </p:cNvSpPr>
          <p:nvPr>
            <p:ph idx="1"/>
          </p:nvPr>
        </p:nvSpPr>
        <p:spPr>
          <a:xfrm>
            <a:off x="628650" y="1989917"/>
            <a:ext cx="7886700" cy="4298732"/>
          </a:xfrm>
        </p:spPr>
        <p:txBody>
          <a:bodyPr>
            <a:normAutofit/>
          </a:bodyPr>
          <a:lstStyle/>
          <a:p>
            <a:r>
              <a:rPr lang="sr-Cyrl-RS" dirty="0" smtClean="0"/>
              <a:t>Општи услови уговора и уговора о ЈН*</a:t>
            </a:r>
            <a:endParaRPr lang="sr-Cyrl-RS" sz="2000" dirty="0" smtClean="0"/>
          </a:p>
          <a:p>
            <a:pPr marL="0" indent="0" algn="just">
              <a:buNone/>
            </a:pPr>
            <a:r>
              <a:rPr lang="sr-Cyrl-RS" sz="2200" dirty="0" smtClean="0"/>
              <a:t>Способност уговарања: </a:t>
            </a:r>
            <a:r>
              <a:rPr lang="sr-Cyrl-RS" sz="2000" dirty="0" smtClean="0">
                <a:solidFill>
                  <a:schemeClr val="accent1">
                    <a:lumMod val="75000"/>
                  </a:schemeClr>
                </a:solidFill>
              </a:rPr>
              <a:t>правна и пословна способност</a:t>
            </a:r>
          </a:p>
          <a:p>
            <a:pPr marL="0" indent="0" algn="just">
              <a:buNone/>
            </a:pPr>
            <a:r>
              <a:rPr lang="sr-Cyrl-RS" sz="2200" dirty="0" smtClean="0"/>
              <a:t>Сагласност воља: </a:t>
            </a:r>
            <a:r>
              <a:rPr lang="sr-Cyrl-RS" sz="2000" dirty="0" smtClean="0">
                <a:solidFill>
                  <a:schemeClr val="accent1">
                    <a:lumMod val="75000"/>
                  </a:schemeClr>
                </a:solidFill>
              </a:rPr>
              <a:t>воље уговарача изјављене на слободан, озбиљан и дозвољен начин, без недостатака тј. мана (нпр. пријетња, заблуда)</a:t>
            </a:r>
          </a:p>
          <a:p>
            <a:pPr marL="0" indent="0" algn="just">
              <a:buNone/>
            </a:pPr>
            <a:r>
              <a:rPr lang="sr-Cyrl-RS" sz="2200" dirty="0" smtClean="0"/>
              <a:t>Предмет уговора</a:t>
            </a:r>
            <a:r>
              <a:rPr lang="sr-Cyrl-RS" sz="2000" dirty="0" smtClean="0"/>
              <a:t>: </a:t>
            </a:r>
            <a:r>
              <a:rPr lang="sr-Cyrl-RS" sz="2000" dirty="0" smtClean="0">
                <a:solidFill>
                  <a:schemeClr val="accent1">
                    <a:lumMod val="75000"/>
                  </a:schemeClr>
                </a:solidFill>
              </a:rPr>
              <a:t>могућ, допуштен и одређен, односно одредив </a:t>
            </a:r>
          </a:p>
          <a:p>
            <a:pPr marL="0" indent="0" algn="just">
              <a:buNone/>
            </a:pPr>
            <a:r>
              <a:rPr lang="sr-Cyrl-RS" sz="2200" dirty="0" smtClean="0"/>
              <a:t>Основ уговора</a:t>
            </a:r>
            <a:r>
              <a:rPr lang="sr-Cyrl-RS" sz="2000" dirty="0" smtClean="0"/>
              <a:t>: </a:t>
            </a:r>
            <a:r>
              <a:rPr lang="sr-Cyrl-RS" sz="2000" dirty="0" smtClean="0">
                <a:solidFill>
                  <a:schemeClr val="accent1">
                    <a:lumMod val="75000"/>
                  </a:schemeClr>
                </a:solidFill>
              </a:rPr>
              <a:t>допуштен разлог, циљ обавезивања</a:t>
            </a:r>
          </a:p>
          <a:p>
            <a:pPr marL="0" indent="0" algn="just">
              <a:buNone/>
            </a:pPr>
            <a:r>
              <a:rPr lang="sr-Cyrl-RS" sz="2200" dirty="0" smtClean="0"/>
              <a:t>Форма уговора</a:t>
            </a:r>
            <a:r>
              <a:rPr lang="sr-Cyrl-RS" sz="2000" dirty="0" smtClean="0"/>
              <a:t>: </a:t>
            </a:r>
            <a:r>
              <a:rPr lang="sr-Cyrl-RS" sz="2000" dirty="0" smtClean="0">
                <a:solidFill>
                  <a:schemeClr val="accent6">
                    <a:lumMod val="75000"/>
                  </a:schemeClr>
                </a:solidFill>
              </a:rPr>
              <a:t>законска, писана форма, двострана формалност, важи и за касније измјене и допуне уговора</a:t>
            </a:r>
            <a:r>
              <a:rPr lang="en-US" sz="2000" dirty="0" smtClean="0">
                <a:solidFill>
                  <a:schemeClr val="accent1">
                    <a:lumMod val="75000"/>
                  </a:schemeClr>
                </a:solidFill>
              </a:rPr>
              <a:t> </a:t>
            </a:r>
            <a:endParaRPr lang="sr-Cyrl-RS" sz="2000" dirty="0" smtClean="0">
              <a:solidFill>
                <a:schemeClr val="accent1">
                  <a:lumMod val="75000"/>
                </a:schemeClr>
              </a:solidFill>
            </a:endParaRPr>
          </a:p>
          <a:p>
            <a:pPr marL="0" indent="0" algn="r">
              <a:buNone/>
            </a:pPr>
            <a:r>
              <a:rPr lang="sr-Cyrl-RS" sz="2000" dirty="0"/>
              <a:t>• Посебни (евентуални) услови </a:t>
            </a:r>
            <a:r>
              <a:rPr lang="sr-Cyrl-RS" sz="2000" dirty="0" smtClean="0"/>
              <a:t>уговора</a:t>
            </a:r>
            <a:endParaRPr lang="sr-Cyrl-RS" sz="2000" dirty="0" smtClean="0">
              <a:solidFill>
                <a:schemeClr val="accent1">
                  <a:lumMod val="75000"/>
                </a:schemeClr>
              </a:solidFill>
            </a:endParaRPr>
          </a:p>
          <a:p>
            <a:pPr marL="0" indent="0" algn="r">
              <a:buNone/>
            </a:pPr>
            <a:r>
              <a:rPr lang="sr-Cyrl-RS" sz="2000" dirty="0" smtClean="0"/>
              <a:t>Сагласност трећег лица </a:t>
            </a:r>
            <a:r>
              <a:rPr lang="sr-Cyrl-RS" sz="2000" dirty="0" smtClean="0">
                <a:solidFill>
                  <a:schemeClr val="accent6">
                    <a:lumMod val="75000"/>
                  </a:schemeClr>
                </a:solidFill>
              </a:rPr>
              <a:t>у виду дозволе и одобрења </a:t>
            </a:r>
            <a:r>
              <a:rPr lang="en-US" sz="2000" dirty="0" smtClean="0">
                <a:solidFill>
                  <a:schemeClr val="accent6">
                    <a:lumMod val="75000"/>
                  </a:schemeClr>
                </a:solidFill>
              </a:rPr>
              <a:t> </a:t>
            </a:r>
            <a:endParaRPr lang="sr-Cyrl-RS" sz="2000" dirty="0">
              <a:solidFill>
                <a:schemeClr val="accent6">
                  <a:lumMod val="75000"/>
                </a:schemeClr>
              </a:solidFill>
            </a:endParaRPr>
          </a:p>
        </p:txBody>
      </p:sp>
      <p:sp>
        <p:nvSpPr>
          <p:cNvPr id="4" name="Footer Placeholder 3"/>
          <p:cNvSpPr>
            <a:spLocks noGrp="1"/>
          </p:cNvSpPr>
          <p:nvPr>
            <p:ph type="ftr" sz="quarter" idx="11"/>
          </p:nvPr>
        </p:nvSpPr>
        <p:spPr/>
        <p:txBody>
          <a:bodyPr/>
          <a:lstStyle/>
          <a:p>
            <a:r>
              <a:rPr lang="ru-RU" dirty="0" smtClean="0">
                <a:solidFill>
                  <a:srgbClr val="996633"/>
                </a:solidFill>
              </a:rPr>
              <a:t>*Из Закона о облигационим односима и ЗЈН</a:t>
            </a:r>
            <a:endParaRPr lang="en-US" dirty="0">
              <a:solidFill>
                <a:srgbClr val="996633"/>
              </a:solidFill>
            </a:endParaRPr>
          </a:p>
        </p:txBody>
      </p:sp>
      <p:cxnSp>
        <p:nvCxnSpPr>
          <p:cNvPr id="8" name="Straight Arrow Connector 7"/>
          <p:cNvCxnSpPr/>
          <p:nvPr/>
        </p:nvCxnSpPr>
        <p:spPr>
          <a:xfrm>
            <a:off x="6393830" y="4828480"/>
            <a:ext cx="0" cy="423746"/>
          </a:xfrm>
          <a:prstGeom prst="straightConnector1">
            <a:avLst/>
          </a:prstGeom>
          <a:ln w="571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425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4096"/>
            <a:ext cx="7886700" cy="851338"/>
          </a:xfrm>
        </p:spPr>
        <p:txBody>
          <a:bodyPr/>
          <a:lstStyle/>
          <a:p>
            <a:pPr algn="ctr"/>
            <a:r>
              <a:rPr lang="sr-Cyrl-RS" dirty="0" smtClean="0"/>
              <a:t>Уговор о јавн</a:t>
            </a:r>
            <a:r>
              <a:rPr lang="en-US" dirty="0" err="1" smtClean="0"/>
              <a:t>oj</a:t>
            </a:r>
            <a:r>
              <a:rPr lang="sr-Cyrl-RS" dirty="0" smtClean="0"/>
              <a:t> набавци</a:t>
            </a:r>
            <a:endParaRPr lang="sr-Latn-RS" dirty="0"/>
          </a:p>
        </p:txBody>
      </p:sp>
      <p:sp>
        <p:nvSpPr>
          <p:cNvPr id="3" name="Content Placeholder 2"/>
          <p:cNvSpPr>
            <a:spLocks noGrp="1"/>
          </p:cNvSpPr>
          <p:nvPr>
            <p:ph idx="1"/>
          </p:nvPr>
        </p:nvSpPr>
        <p:spPr>
          <a:xfrm>
            <a:off x="628650" y="2112578"/>
            <a:ext cx="7886700" cy="4298732"/>
          </a:xfrm>
        </p:spPr>
        <p:txBody>
          <a:bodyPr>
            <a:normAutofit/>
          </a:bodyPr>
          <a:lstStyle/>
          <a:p>
            <a:r>
              <a:rPr lang="sr-Cyrl-RS" dirty="0" smtClean="0"/>
              <a:t>Битни елементи (састојци) свих уговора</a:t>
            </a:r>
            <a:r>
              <a:rPr lang="sr-Cyrl-RS" dirty="0"/>
              <a:t> </a:t>
            </a:r>
            <a:r>
              <a:rPr lang="sr-Cyrl-RS" dirty="0" smtClean="0"/>
              <a:t>о ЈН</a:t>
            </a:r>
          </a:p>
          <a:p>
            <a:pPr marL="0" indent="0" algn="just">
              <a:buNone/>
            </a:pPr>
            <a:endParaRPr lang="sr-Cyrl-RS" sz="1000" dirty="0" smtClean="0"/>
          </a:p>
          <a:p>
            <a:pPr marL="0" indent="0" algn="just">
              <a:buNone/>
            </a:pPr>
            <a:r>
              <a:rPr lang="sr-Cyrl-RS" sz="2000" dirty="0" smtClean="0"/>
              <a:t>Уговор је закључен кад су се уговорне стране сагласиле о битним састојцима уговора*. </a:t>
            </a:r>
          </a:p>
          <a:p>
            <a:pPr marL="0" indent="0" algn="just">
              <a:buNone/>
            </a:pPr>
            <a:r>
              <a:rPr lang="sr-Cyrl-RS" dirty="0" smtClean="0"/>
              <a:t>Уговорне стране: </a:t>
            </a:r>
            <a:r>
              <a:rPr lang="sr-Cyrl-RS" sz="2000" dirty="0" smtClean="0">
                <a:solidFill>
                  <a:schemeClr val="accent1">
                    <a:lumMod val="75000"/>
                  </a:schemeClr>
                </a:solidFill>
              </a:rPr>
              <a:t>један или више добављача и један или више уговорних органа</a:t>
            </a:r>
          </a:p>
          <a:p>
            <a:pPr marL="0" indent="0" algn="just">
              <a:buNone/>
            </a:pPr>
            <a:r>
              <a:rPr lang="sr-Cyrl-RS" dirty="0" smtClean="0"/>
              <a:t>Предмет уговора: </a:t>
            </a:r>
            <a:r>
              <a:rPr lang="sr-Cyrl-RS" sz="2000" dirty="0" smtClean="0">
                <a:solidFill>
                  <a:schemeClr val="accent1">
                    <a:lumMod val="75000"/>
                  </a:schemeClr>
                </a:solidFill>
              </a:rPr>
              <a:t>робе, услуге и радови како су дефинисани ЗЈН</a:t>
            </a:r>
            <a:r>
              <a:rPr lang="en-US" sz="2000" dirty="0" smtClean="0">
                <a:solidFill>
                  <a:schemeClr val="accent1">
                    <a:lumMod val="75000"/>
                  </a:schemeClr>
                </a:solidFill>
              </a:rPr>
              <a:t>, </a:t>
            </a:r>
            <a:r>
              <a:rPr lang="sr-Cyrl-RS" sz="2000" dirty="0" smtClean="0">
                <a:solidFill>
                  <a:schemeClr val="accent1">
                    <a:lumMod val="75000"/>
                  </a:schemeClr>
                </a:solidFill>
              </a:rPr>
              <a:t>односно ТД</a:t>
            </a:r>
          </a:p>
          <a:p>
            <a:pPr marL="0" indent="0" algn="just">
              <a:buNone/>
            </a:pPr>
            <a:r>
              <a:rPr lang="sr-Cyrl-RS" dirty="0" smtClean="0"/>
              <a:t>Цијена: </a:t>
            </a:r>
            <a:r>
              <a:rPr lang="sr-Cyrl-RS" sz="2000" dirty="0" smtClean="0">
                <a:solidFill>
                  <a:schemeClr val="accent1">
                    <a:lumMod val="75000"/>
                  </a:schemeClr>
                </a:solidFill>
              </a:rPr>
              <a:t>финансијски интерес уговора у виду утврђене цијене </a:t>
            </a:r>
          </a:p>
        </p:txBody>
      </p:sp>
      <p:sp>
        <p:nvSpPr>
          <p:cNvPr id="4" name="Footer Placeholder 3"/>
          <p:cNvSpPr>
            <a:spLocks noGrp="1"/>
          </p:cNvSpPr>
          <p:nvPr>
            <p:ph type="ftr" sz="quarter" idx="11"/>
          </p:nvPr>
        </p:nvSpPr>
        <p:spPr/>
        <p:txBody>
          <a:bodyPr/>
          <a:lstStyle/>
          <a:p>
            <a:r>
              <a:rPr lang="ru-RU" dirty="0" smtClean="0">
                <a:solidFill>
                  <a:srgbClr val="996633"/>
                </a:solidFill>
              </a:rPr>
              <a:t>*Из Закона о облигационим односима и ЗЈН</a:t>
            </a:r>
            <a:endParaRPr lang="en-US" dirty="0">
              <a:solidFill>
                <a:srgbClr val="996633"/>
              </a:solidFill>
            </a:endParaRPr>
          </a:p>
        </p:txBody>
      </p:sp>
    </p:spTree>
    <p:extLst>
      <p:ext uri="{BB962C8B-B14F-4D97-AF65-F5344CB8AC3E}">
        <p14:creationId xmlns:p14="http://schemas.microsoft.com/office/powerpoint/2010/main" val="4249030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4096"/>
            <a:ext cx="7886700" cy="851338"/>
          </a:xfrm>
        </p:spPr>
        <p:txBody>
          <a:bodyPr/>
          <a:lstStyle/>
          <a:p>
            <a:pPr algn="ctr"/>
            <a:r>
              <a:rPr lang="sr-Cyrl-RS" dirty="0" smtClean="0"/>
              <a:t>Уговор о јавн</a:t>
            </a:r>
            <a:r>
              <a:rPr lang="en-US" dirty="0" err="1" smtClean="0"/>
              <a:t>oj</a:t>
            </a:r>
            <a:r>
              <a:rPr lang="sr-Cyrl-RS" dirty="0" smtClean="0"/>
              <a:t> набавци</a:t>
            </a:r>
            <a:endParaRPr lang="sr-Latn-RS" dirty="0"/>
          </a:p>
        </p:txBody>
      </p:sp>
      <p:sp>
        <p:nvSpPr>
          <p:cNvPr id="3" name="Content Placeholder 2"/>
          <p:cNvSpPr>
            <a:spLocks noGrp="1"/>
          </p:cNvSpPr>
          <p:nvPr>
            <p:ph idx="1"/>
          </p:nvPr>
        </p:nvSpPr>
        <p:spPr>
          <a:xfrm>
            <a:off x="628650" y="2112578"/>
            <a:ext cx="7886700" cy="4298732"/>
          </a:xfrm>
        </p:spPr>
        <p:txBody>
          <a:bodyPr>
            <a:normAutofit fontScale="92500" lnSpcReduction="20000"/>
          </a:bodyPr>
          <a:lstStyle/>
          <a:p>
            <a:r>
              <a:rPr lang="sr-Cyrl-RS" dirty="0" smtClean="0"/>
              <a:t>Обавезне уговорне клаузуле</a:t>
            </a:r>
          </a:p>
          <a:p>
            <a:pPr marL="0" indent="0" algn="just">
              <a:buNone/>
            </a:pPr>
            <a:endParaRPr lang="sr-Cyrl-RS" sz="1100" dirty="0" smtClean="0"/>
          </a:p>
          <a:p>
            <a:pPr marL="0" indent="0" algn="just">
              <a:buNone/>
            </a:pPr>
            <a:r>
              <a:rPr lang="sr-Cyrl-RS" dirty="0" smtClean="0"/>
              <a:t>Услови уговора: </a:t>
            </a:r>
            <a:r>
              <a:rPr lang="sr-Cyrl-RS" sz="2000" dirty="0" smtClean="0">
                <a:solidFill>
                  <a:schemeClr val="accent1">
                    <a:lumMod val="75000"/>
                  </a:schemeClr>
                </a:solidFill>
                <a:latin typeface="+mj-lt"/>
              </a:rPr>
              <a:t>да понуђач којем је додјељен уговор о јавној набавци нема право да запошљава, у сврху извршења уговора о јавној набавци, физичка или правна лица која су учествовала у припреми тендерске документације или су била у својству члана или стручног лица које је ангажовала комисија за набавке, најмање шест мјесеци по закључењу уговора, односно од почетка реализације уговора.</a:t>
            </a:r>
          </a:p>
          <a:p>
            <a:pPr marL="0" indent="0" algn="just">
              <a:buNone/>
            </a:pPr>
            <a:r>
              <a:rPr lang="sr-Cyrl-RS" dirty="0" smtClean="0"/>
              <a:t>Уговорне одредбе о подуговарању: </a:t>
            </a:r>
            <a:r>
              <a:rPr lang="sr-Cyrl-RS" sz="2000" dirty="0" smtClean="0">
                <a:solidFill>
                  <a:schemeClr val="accent1">
                    <a:lumMod val="75000"/>
                  </a:schemeClr>
                </a:solidFill>
                <a:latin typeface="+mj-lt"/>
              </a:rPr>
              <a:t>ако се кандидат/понуђач изјасни да намјерава дио уговора подуговарањем пренесе на треће стране, одредба у подуговарању у уговору је основ за закључивање подуговора између изабраног понуђача и подуговарача.</a:t>
            </a:r>
          </a:p>
          <a:p>
            <a:pPr marL="0" indent="0" algn="just">
              <a:buNone/>
            </a:pPr>
            <a:r>
              <a:rPr lang="sr-Cyrl-RS" dirty="0" smtClean="0"/>
              <a:t>Промјењива цијена: </a:t>
            </a:r>
            <a:r>
              <a:rPr lang="sr-Cyrl-RS" sz="2000" dirty="0" smtClean="0">
                <a:solidFill>
                  <a:srgbClr val="0070C0"/>
                </a:solidFill>
                <a:latin typeface="+mj-lt"/>
              </a:rPr>
              <a:t>ако је у ТД одређено да се цијена понуде може мијењати током трајања уговора, односно ОС, на одређен начин и под дефинисаним условима (засновано на референтним параметрима или јавно доступним подацима) </a:t>
            </a:r>
          </a:p>
        </p:txBody>
      </p:sp>
      <p:sp>
        <p:nvSpPr>
          <p:cNvPr id="4" name="Footer Placeholder 3"/>
          <p:cNvSpPr>
            <a:spLocks noGrp="1"/>
          </p:cNvSpPr>
          <p:nvPr>
            <p:ph type="ftr" sz="quarter" idx="11"/>
          </p:nvPr>
        </p:nvSpPr>
        <p:spPr/>
        <p:txBody>
          <a:bodyPr/>
          <a:lstStyle/>
          <a:p>
            <a:r>
              <a:rPr lang="ru-RU" dirty="0" smtClean="0">
                <a:solidFill>
                  <a:srgbClr val="996633"/>
                </a:solidFill>
              </a:rPr>
              <a:t>*Из Закона о </a:t>
            </a:r>
            <a:r>
              <a:rPr lang="sr-Cyrl-RS" dirty="0" smtClean="0">
                <a:solidFill>
                  <a:srgbClr val="996633"/>
                </a:solidFill>
              </a:rPr>
              <a:t>јавним набавкама</a:t>
            </a:r>
            <a:endParaRPr lang="en-US" dirty="0">
              <a:solidFill>
                <a:srgbClr val="996633"/>
              </a:solidFill>
            </a:endParaRPr>
          </a:p>
        </p:txBody>
      </p:sp>
    </p:spTree>
    <p:extLst>
      <p:ext uri="{BB962C8B-B14F-4D97-AF65-F5344CB8AC3E}">
        <p14:creationId xmlns:p14="http://schemas.microsoft.com/office/powerpoint/2010/main" val="3064021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4096"/>
            <a:ext cx="7886700" cy="851338"/>
          </a:xfrm>
        </p:spPr>
        <p:txBody>
          <a:bodyPr/>
          <a:lstStyle/>
          <a:p>
            <a:pPr algn="ctr"/>
            <a:r>
              <a:rPr lang="sr-Cyrl-RS" dirty="0" smtClean="0"/>
              <a:t>Уговор о јавн</a:t>
            </a:r>
            <a:r>
              <a:rPr lang="en-US" dirty="0" err="1" smtClean="0"/>
              <a:t>oj</a:t>
            </a:r>
            <a:r>
              <a:rPr lang="sr-Cyrl-RS" dirty="0" smtClean="0"/>
              <a:t> набавци</a:t>
            </a:r>
            <a:endParaRPr lang="sr-Latn-RS" dirty="0"/>
          </a:p>
        </p:txBody>
      </p:sp>
      <p:sp>
        <p:nvSpPr>
          <p:cNvPr id="3" name="Content Placeholder 2"/>
          <p:cNvSpPr>
            <a:spLocks noGrp="1"/>
          </p:cNvSpPr>
          <p:nvPr>
            <p:ph idx="1"/>
          </p:nvPr>
        </p:nvSpPr>
        <p:spPr>
          <a:xfrm>
            <a:off x="628650" y="2112578"/>
            <a:ext cx="7886700" cy="4298732"/>
          </a:xfrm>
        </p:spPr>
        <p:txBody>
          <a:bodyPr>
            <a:normAutofit lnSpcReduction="10000"/>
          </a:bodyPr>
          <a:lstStyle/>
          <a:p>
            <a:r>
              <a:rPr lang="sr-Cyrl-RS" dirty="0" smtClean="0"/>
              <a:t>Споредни елементи уговора</a:t>
            </a:r>
          </a:p>
          <a:p>
            <a:pPr marL="0" indent="0" algn="just">
              <a:buNone/>
            </a:pPr>
            <a:endParaRPr lang="sr-Cyrl-RS" sz="1100" dirty="0" smtClean="0"/>
          </a:p>
          <a:p>
            <a:pPr marL="0" indent="0" algn="just">
              <a:buNone/>
            </a:pPr>
            <a:r>
              <a:rPr lang="sr-Cyrl-RS" sz="2000" dirty="0" smtClean="0">
                <a:solidFill>
                  <a:srgbClr val="C00000"/>
                </a:solidFill>
              </a:rPr>
              <a:t>Природни елементи уговора*</a:t>
            </a:r>
          </a:p>
          <a:p>
            <a:pPr marL="0" indent="0" algn="just">
              <a:buNone/>
            </a:pPr>
            <a:r>
              <a:rPr lang="sr-Cyrl-RS" dirty="0" smtClean="0"/>
              <a:t>Услови и начин плаћања: </a:t>
            </a:r>
            <a:r>
              <a:rPr lang="sr-Cyrl-RS" sz="2000" dirty="0" smtClean="0">
                <a:solidFill>
                  <a:schemeClr val="accent1">
                    <a:lumMod val="75000"/>
                  </a:schemeClr>
                </a:solidFill>
              </a:rPr>
              <a:t>валута плаћања, начин прерачунавања, преко рачуна банака на основу налога за плаћање</a:t>
            </a:r>
          </a:p>
          <a:p>
            <a:pPr marL="0" indent="0" algn="just">
              <a:buNone/>
            </a:pPr>
            <a:r>
              <a:rPr lang="sr-Cyrl-RS" dirty="0" smtClean="0"/>
              <a:t>Рок реализације уговорних обавеза: </a:t>
            </a:r>
            <a:r>
              <a:rPr lang="sr-Cyrl-RS" sz="2000" dirty="0">
                <a:solidFill>
                  <a:schemeClr val="accent1">
                    <a:lumMod val="75000"/>
                  </a:schemeClr>
                </a:solidFill>
              </a:rPr>
              <a:t>законом одређен или уговорен, или по захтјеву УО </a:t>
            </a:r>
          </a:p>
          <a:p>
            <a:pPr marL="0" indent="0" algn="just">
              <a:buNone/>
            </a:pPr>
            <a:r>
              <a:rPr lang="sr-Cyrl-RS" dirty="0" smtClean="0"/>
              <a:t>Мјесто реализације уговорних обавеза: </a:t>
            </a:r>
            <a:r>
              <a:rPr lang="sr-Cyrl-RS" sz="2000" dirty="0">
                <a:solidFill>
                  <a:schemeClr val="accent1">
                    <a:lumMod val="75000"/>
                  </a:schemeClr>
                </a:solidFill>
              </a:rPr>
              <a:t>добављач је дужан испунити обавезу, а УО примити испуњење у мјесту одређеном уговором или законом. </a:t>
            </a:r>
          </a:p>
          <a:p>
            <a:pPr marL="0" indent="0" algn="just">
              <a:buNone/>
            </a:pPr>
            <a:r>
              <a:rPr lang="sr-Cyrl-RS" dirty="0" smtClean="0"/>
              <a:t>Вријеме и мјесто закључења уговора, ступање уговора на снагу</a:t>
            </a:r>
          </a:p>
        </p:txBody>
      </p:sp>
      <p:sp>
        <p:nvSpPr>
          <p:cNvPr id="4" name="Footer Placeholder 3"/>
          <p:cNvSpPr>
            <a:spLocks noGrp="1"/>
          </p:cNvSpPr>
          <p:nvPr>
            <p:ph type="ftr" sz="quarter" idx="11"/>
          </p:nvPr>
        </p:nvSpPr>
        <p:spPr>
          <a:xfrm>
            <a:off x="378372" y="6356351"/>
            <a:ext cx="8355725" cy="365125"/>
          </a:xfrm>
        </p:spPr>
        <p:txBody>
          <a:bodyPr/>
          <a:lstStyle/>
          <a:p>
            <a:r>
              <a:rPr lang="ru-RU" dirty="0" smtClean="0">
                <a:solidFill>
                  <a:srgbClr val="996633"/>
                </a:solidFill>
              </a:rPr>
              <a:t>*Они које странке не морају већ могу уговорити, а садржани су у диспозитивним одредбама закона и типични су за уговор</a:t>
            </a:r>
            <a:endParaRPr lang="en-US" dirty="0">
              <a:solidFill>
                <a:srgbClr val="996633"/>
              </a:solidFill>
            </a:endParaRPr>
          </a:p>
        </p:txBody>
      </p:sp>
    </p:spTree>
    <p:extLst>
      <p:ext uri="{BB962C8B-B14F-4D97-AF65-F5344CB8AC3E}">
        <p14:creationId xmlns:p14="http://schemas.microsoft.com/office/powerpoint/2010/main" val="1599401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4096"/>
            <a:ext cx="7886700" cy="851338"/>
          </a:xfrm>
        </p:spPr>
        <p:txBody>
          <a:bodyPr/>
          <a:lstStyle/>
          <a:p>
            <a:pPr algn="ctr"/>
            <a:r>
              <a:rPr lang="sr-Cyrl-RS" dirty="0" smtClean="0"/>
              <a:t>Уговор о јавн</a:t>
            </a:r>
            <a:r>
              <a:rPr lang="en-US" dirty="0" err="1" smtClean="0"/>
              <a:t>oj</a:t>
            </a:r>
            <a:r>
              <a:rPr lang="sr-Cyrl-RS" dirty="0" smtClean="0"/>
              <a:t> набавци</a:t>
            </a:r>
            <a:endParaRPr lang="sr-Latn-RS" dirty="0"/>
          </a:p>
        </p:txBody>
      </p:sp>
      <p:sp>
        <p:nvSpPr>
          <p:cNvPr id="3" name="Content Placeholder 2"/>
          <p:cNvSpPr>
            <a:spLocks noGrp="1"/>
          </p:cNvSpPr>
          <p:nvPr>
            <p:ph idx="1"/>
          </p:nvPr>
        </p:nvSpPr>
        <p:spPr>
          <a:xfrm>
            <a:off x="628650" y="2112578"/>
            <a:ext cx="7886700" cy="4522398"/>
          </a:xfrm>
        </p:spPr>
        <p:txBody>
          <a:bodyPr>
            <a:normAutofit fontScale="62500" lnSpcReduction="20000"/>
          </a:bodyPr>
          <a:lstStyle/>
          <a:p>
            <a:r>
              <a:rPr lang="sr-Cyrl-RS" dirty="0" smtClean="0"/>
              <a:t>Споредни елементи уговора</a:t>
            </a:r>
          </a:p>
          <a:p>
            <a:pPr marL="0" indent="0" algn="just">
              <a:buNone/>
            </a:pPr>
            <a:endParaRPr lang="sr-Cyrl-RS" sz="1400" dirty="0" smtClean="0"/>
          </a:p>
          <a:p>
            <a:pPr marL="0" indent="0" algn="just">
              <a:buNone/>
            </a:pPr>
            <a:r>
              <a:rPr lang="sr-Cyrl-RS" sz="2700" dirty="0" smtClean="0">
                <a:solidFill>
                  <a:srgbClr val="C00000"/>
                </a:solidFill>
              </a:rPr>
              <a:t>Случајни елементи уговора</a:t>
            </a:r>
            <a:r>
              <a:rPr lang="sr-Cyrl-RS" sz="2000" dirty="0" smtClean="0">
                <a:solidFill>
                  <a:srgbClr val="C00000"/>
                </a:solidFill>
              </a:rPr>
              <a:t>*</a:t>
            </a:r>
          </a:p>
          <a:p>
            <a:pPr marL="0" indent="0" algn="just">
              <a:buNone/>
            </a:pPr>
            <a:r>
              <a:rPr lang="sr-Cyrl-RS" dirty="0"/>
              <a:t>Друга права и обавезе уговорних страна с обзиром на специфичности поступка и предмета </a:t>
            </a:r>
            <a:r>
              <a:rPr lang="sr-Cyrl-RS" dirty="0" smtClean="0"/>
              <a:t>јавне набавке: </a:t>
            </a:r>
            <a:r>
              <a:rPr lang="sr-Cyrl-RS" sz="2300" dirty="0" smtClean="0">
                <a:solidFill>
                  <a:schemeClr val="accent1">
                    <a:lumMod val="75000"/>
                  </a:schemeClr>
                </a:solidFill>
              </a:rPr>
              <a:t>нпр. накнадне провјере квалитета предмета набавке, посебни услови у вези са извршењем уговора у складу са прописима као што су достављање одређених ауторизација, одлука надлежних органа</a:t>
            </a:r>
          </a:p>
          <a:p>
            <a:pPr marL="0" indent="0" algn="just">
              <a:buNone/>
            </a:pPr>
            <a:r>
              <a:rPr lang="sr-Cyrl-RS" dirty="0" smtClean="0"/>
              <a:t>Средства обезбјеђења извршења уговорних обавеза: </a:t>
            </a:r>
            <a:r>
              <a:rPr lang="sr-Cyrl-RS" sz="2300" dirty="0" smtClean="0">
                <a:solidFill>
                  <a:schemeClr val="accent1">
                    <a:lumMod val="75000"/>
                  </a:schemeClr>
                </a:solidFill>
              </a:rPr>
              <a:t>гаранција за уредно извршење уговора, уговорна казна, пенали </a:t>
            </a:r>
            <a:endParaRPr lang="en-US" sz="2300" dirty="0" smtClean="0"/>
          </a:p>
          <a:p>
            <a:pPr marL="0" indent="0" algn="just">
              <a:buNone/>
            </a:pPr>
            <a:r>
              <a:rPr lang="sr-Cyrl-RS" dirty="0" smtClean="0"/>
              <a:t>Клаузуле о искључењу, ограничењу или проширењу одговорности дужника: </a:t>
            </a:r>
            <a:r>
              <a:rPr lang="sr-Cyrl-RS" sz="2300" dirty="0" smtClean="0">
                <a:solidFill>
                  <a:schemeClr val="accent1">
                    <a:lumMod val="75000"/>
                  </a:schemeClr>
                </a:solidFill>
              </a:rPr>
              <a:t>у складу са начелом савјесности и пош</a:t>
            </a:r>
            <a:r>
              <a:rPr lang="sr-Cyrl-RS" sz="2300" dirty="0">
                <a:solidFill>
                  <a:schemeClr val="accent1">
                    <a:lumMod val="75000"/>
                  </a:schemeClr>
                </a:solidFill>
              </a:rPr>
              <a:t>т</a:t>
            </a:r>
            <a:r>
              <a:rPr lang="sr-Cyrl-RS" sz="2300" dirty="0" smtClean="0">
                <a:solidFill>
                  <a:schemeClr val="accent1">
                    <a:lumMod val="75000"/>
                  </a:schemeClr>
                </a:solidFill>
              </a:rPr>
              <a:t>ења, одговорност дужника за намјеру или крајњу непажњу не може се унапријед уговором искључити </a:t>
            </a:r>
          </a:p>
          <a:p>
            <a:pPr marL="0" indent="0" algn="just">
              <a:buNone/>
            </a:pPr>
            <a:r>
              <a:rPr lang="sr-Cyrl-RS" sz="2900" dirty="0" smtClean="0"/>
              <a:t>Одредбе о поврату докумената или средстава обезбјеђења: </a:t>
            </a:r>
            <a:r>
              <a:rPr lang="sr-Cyrl-RS" sz="2300" dirty="0" smtClean="0">
                <a:solidFill>
                  <a:schemeClr val="accent1">
                    <a:lumMod val="75000"/>
                  </a:schemeClr>
                </a:solidFill>
              </a:rPr>
              <a:t>уколико не наступе случајеви који би захтијевали њихово активирање</a:t>
            </a:r>
            <a:endParaRPr lang="en-US" sz="2300" dirty="0" smtClean="0"/>
          </a:p>
          <a:p>
            <a:pPr marL="0" indent="0" algn="just">
              <a:buNone/>
            </a:pPr>
            <a:r>
              <a:rPr lang="en-US" sz="2900" dirty="0" smtClean="0"/>
              <a:t>O</a:t>
            </a:r>
            <a:r>
              <a:rPr lang="sr-Cyrl-RS" sz="2900" dirty="0" smtClean="0"/>
              <a:t>слобађајуће околности/Виша сила: </a:t>
            </a:r>
            <a:r>
              <a:rPr lang="sr-Cyrl-RS" sz="2200" dirty="0" smtClean="0">
                <a:solidFill>
                  <a:schemeClr val="accent1">
                    <a:lumMod val="75000"/>
                  </a:schemeClr>
                </a:solidFill>
              </a:rPr>
              <a:t>елеменарне непогоде, </a:t>
            </a:r>
            <a:r>
              <a:rPr lang="sr-Cyrl-RS" sz="2200" dirty="0" smtClean="0">
                <a:solidFill>
                  <a:schemeClr val="accent1">
                    <a:lumMod val="75000"/>
                  </a:schemeClr>
                </a:solidFill>
              </a:rPr>
              <a:t>рат, </a:t>
            </a:r>
            <a:r>
              <a:rPr lang="sr-Cyrl-RS" sz="2200" dirty="0" smtClean="0">
                <a:solidFill>
                  <a:schemeClr val="accent1">
                    <a:lumMod val="75000"/>
                  </a:schemeClr>
                </a:solidFill>
              </a:rPr>
              <a:t>управне мјере, промјене цијена, несташица робе....</a:t>
            </a:r>
            <a:endParaRPr lang="sr-Cyrl-RS" sz="2200" dirty="0" smtClean="0"/>
          </a:p>
          <a:p>
            <a:pPr marL="0" indent="0" algn="just">
              <a:buNone/>
            </a:pPr>
            <a:r>
              <a:rPr lang="sr-Cyrl-RS" sz="2900" dirty="0" smtClean="0"/>
              <a:t>Раскид уговора, рјешавање спорова</a:t>
            </a:r>
          </a:p>
          <a:p>
            <a:pPr marL="0" indent="0" algn="just">
              <a:buNone/>
            </a:pPr>
            <a:r>
              <a:rPr lang="sr-Cyrl-RS" sz="2900" dirty="0" smtClean="0"/>
              <a:t>Прилози</a:t>
            </a:r>
            <a:endParaRPr lang="sr-Cyrl-RS" sz="2900" dirty="0"/>
          </a:p>
          <a:p>
            <a:pPr marL="0" indent="0" algn="just">
              <a:buNone/>
            </a:pPr>
            <a:endParaRPr lang="sr-Cyrl-RS" sz="2300" dirty="0" smtClean="0">
              <a:solidFill>
                <a:schemeClr val="accent1">
                  <a:lumMod val="75000"/>
                </a:schemeClr>
              </a:solidFill>
            </a:endParaRPr>
          </a:p>
        </p:txBody>
      </p:sp>
      <p:sp>
        <p:nvSpPr>
          <p:cNvPr id="4" name="Footer Placeholder 3"/>
          <p:cNvSpPr>
            <a:spLocks noGrp="1"/>
          </p:cNvSpPr>
          <p:nvPr>
            <p:ph type="ftr" sz="quarter" idx="11"/>
          </p:nvPr>
        </p:nvSpPr>
        <p:spPr>
          <a:xfrm>
            <a:off x="378372" y="6356351"/>
            <a:ext cx="8355725" cy="365125"/>
          </a:xfrm>
        </p:spPr>
        <p:txBody>
          <a:bodyPr/>
          <a:lstStyle/>
          <a:p>
            <a:r>
              <a:rPr lang="ru-RU" dirty="0" smtClean="0">
                <a:solidFill>
                  <a:srgbClr val="996633"/>
                </a:solidFill>
              </a:rPr>
              <a:t>*Нису типични и искључиво споразумом уговорних страна улазе у садржај уговора</a:t>
            </a:r>
            <a:endParaRPr lang="en-US" dirty="0">
              <a:solidFill>
                <a:srgbClr val="996633"/>
              </a:solidFill>
            </a:endParaRPr>
          </a:p>
        </p:txBody>
      </p:sp>
    </p:spTree>
    <p:extLst>
      <p:ext uri="{BB962C8B-B14F-4D97-AF65-F5344CB8AC3E}">
        <p14:creationId xmlns:p14="http://schemas.microsoft.com/office/powerpoint/2010/main" val="3746333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97873" y="3724501"/>
            <a:ext cx="6043959" cy="2923877"/>
          </a:xfrm>
          <a:prstGeom prst="rect">
            <a:avLst/>
          </a:prstGeom>
          <a:noFill/>
        </p:spPr>
        <p:txBody>
          <a:bodyPr wrap="square" rtlCol="0">
            <a:spAutoFit/>
          </a:bodyPr>
          <a:lstStyle/>
          <a:p>
            <a:pPr algn="just"/>
            <a:r>
              <a:rPr lang="en-US" sz="2000" dirty="0" smtClean="0"/>
              <a:t>__________________________</a:t>
            </a:r>
          </a:p>
          <a:p>
            <a:pPr algn="just"/>
            <a:r>
              <a:rPr lang="sr-Cyrl-RS" sz="3200" dirty="0" smtClean="0"/>
              <a:t>Услови и елементи уговора наводе се у документацији о набавци и уговору о јавној набавци на јасан, прецизан и недвосмислен начин.</a:t>
            </a:r>
            <a:endParaRPr lang="sr-Latn-RS" sz="3200" dirty="0"/>
          </a:p>
        </p:txBody>
      </p:sp>
      <p:pic>
        <p:nvPicPr>
          <p:cNvPr id="2050" name="Picture 2" descr="Flat Fee Contract Reviews: The Easy Way to Understand Business Contracts -  All In Business La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852" y="1116222"/>
            <a:ext cx="3381139" cy="280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54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831044"/>
          </a:xfrm>
        </p:spPr>
        <p:txBody>
          <a:bodyPr/>
          <a:lstStyle/>
          <a:p>
            <a:r>
              <a:rPr lang="sr-Cyrl-RS" dirty="0" smtClean="0"/>
              <a:t>Садржај</a:t>
            </a:r>
            <a:endParaRPr lang="sr-Latn-RS" dirty="0"/>
          </a:p>
        </p:txBody>
      </p:sp>
      <p:sp>
        <p:nvSpPr>
          <p:cNvPr id="3" name="Subtitle 2"/>
          <p:cNvSpPr>
            <a:spLocks noGrp="1"/>
          </p:cNvSpPr>
          <p:nvPr>
            <p:ph type="subTitle" idx="1"/>
          </p:nvPr>
        </p:nvSpPr>
        <p:spPr>
          <a:xfrm>
            <a:off x="241738" y="3602038"/>
            <a:ext cx="8671034" cy="2609576"/>
          </a:xfrm>
        </p:spPr>
        <p:txBody>
          <a:bodyPr>
            <a:normAutofit/>
          </a:bodyPr>
          <a:lstStyle/>
          <a:p>
            <a:r>
              <a:rPr lang="sr-Cyrl-RS" dirty="0" smtClean="0"/>
              <a:t>Појам уговора</a:t>
            </a:r>
          </a:p>
          <a:p>
            <a:r>
              <a:rPr lang="sr-Cyrl-RS" dirty="0" smtClean="0"/>
              <a:t>Правна природа уговора у јавним набавкама</a:t>
            </a:r>
          </a:p>
          <a:p>
            <a:r>
              <a:rPr lang="sr-Cyrl-RS" dirty="0" smtClean="0"/>
              <a:t>Појам, врсте и елементи уговора о јавној набавци</a:t>
            </a:r>
          </a:p>
          <a:p>
            <a:r>
              <a:rPr lang="sr-Cyrl-RS" dirty="0" smtClean="0"/>
              <a:t>Закључење, измјена и реализација </a:t>
            </a:r>
            <a:r>
              <a:rPr lang="sr-Cyrl-RS" dirty="0"/>
              <a:t>уговора о јавној набавци</a:t>
            </a:r>
            <a:endParaRPr lang="sr-Cyrl-RS" dirty="0" smtClean="0"/>
          </a:p>
          <a:p>
            <a:r>
              <a:rPr lang="sr-Cyrl-RS" dirty="0" smtClean="0"/>
              <a:t>Неважност уговора у јавним набавкама</a:t>
            </a:r>
          </a:p>
          <a:p>
            <a:endParaRPr lang="sr-Latn-RS" dirty="0"/>
          </a:p>
        </p:txBody>
      </p:sp>
    </p:spTree>
    <p:extLst>
      <p:ext uri="{BB962C8B-B14F-4D97-AF65-F5344CB8AC3E}">
        <p14:creationId xmlns:p14="http://schemas.microsoft.com/office/powerpoint/2010/main" val="470522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493" y="3260132"/>
            <a:ext cx="8118087" cy="3139321"/>
          </a:xfrm>
          <a:prstGeom prst="rect">
            <a:avLst/>
          </a:prstGeom>
          <a:noFill/>
        </p:spPr>
        <p:txBody>
          <a:bodyPr wrap="square" rtlCol="0">
            <a:spAutoFit/>
          </a:bodyPr>
          <a:lstStyle/>
          <a:p>
            <a:pPr algn="just"/>
            <a:r>
              <a:rPr lang="en-US" sz="2000" dirty="0"/>
              <a:t>__________________________</a:t>
            </a:r>
          </a:p>
          <a:p>
            <a:pPr algn="just"/>
            <a:r>
              <a:rPr lang="sr-Cyrl-RS" sz="2800" dirty="0" smtClean="0"/>
              <a:t>УО на порталу ЈН објављује:</a:t>
            </a:r>
            <a:endParaRPr lang="en-US" sz="1000" dirty="0" smtClean="0"/>
          </a:p>
          <a:p>
            <a:pPr algn="just"/>
            <a:endParaRPr lang="sr-Cyrl-RS" sz="1000" dirty="0" smtClean="0"/>
          </a:p>
          <a:p>
            <a:pPr marL="457200" indent="-457200" algn="just">
              <a:buFont typeface="Wingdings" panose="05000000000000000000" pitchFamily="2" charset="2"/>
              <a:buChar char="v"/>
            </a:pPr>
            <a:r>
              <a:rPr lang="sr-Cyrl-RS" sz="2000" dirty="0" smtClean="0">
                <a:latin typeface="+mj-lt"/>
              </a:rPr>
              <a:t>Основне елементе уговора/ОС (вриједност, период трајања/рок извршења, рок плаћања, гарантни период и др);</a:t>
            </a:r>
          </a:p>
          <a:p>
            <a:pPr marL="457200" indent="-457200" algn="just">
              <a:buFont typeface="Wingdings" panose="05000000000000000000" pitchFamily="2" charset="2"/>
              <a:buChar char="v"/>
            </a:pPr>
            <a:r>
              <a:rPr lang="sr-Cyrl-RS" sz="2000" dirty="0" smtClean="0">
                <a:latin typeface="+mj-lt"/>
              </a:rPr>
              <a:t>Опис измјене основних елемената уговора са датумом измјене;</a:t>
            </a:r>
          </a:p>
          <a:p>
            <a:pPr marL="457200" indent="-457200" algn="just">
              <a:buFont typeface="Wingdings" panose="05000000000000000000" pitchFamily="2" charset="2"/>
              <a:buChar char="v"/>
            </a:pPr>
            <a:r>
              <a:rPr lang="sr-Cyrl-RS" sz="2000" dirty="0" smtClean="0">
                <a:latin typeface="+mj-lt"/>
              </a:rPr>
              <a:t>Остатак вриједности уговора/ОС након измјене;</a:t>
            </a:r>
          </a:p>
          <a:p>
            <a:pPr marL="457200" indent="-457200" algn="just">
              <a:buFont typeface="Wingdings" panose="05000000000000000000" pitchFamily="2" charset="2"/>
              <a:buChar char="v"/>
            </a:pPr>
            <a:r>
              <a:rPr lang="sr-Cyrl-RS" sz="2000" dirty="0" smtClean="0">
                <a:latin typeface="+mj-lt"/>
              </a:rPr>
              <a:t>Датум закључења; </a:t>
            </a:r>
          </a:p>
          <a:p>
            <a:pPr marL="457200" indent="-457200" algn="just">
              <a:buFont typeface="Wingdings" panose="05000000000000000000" pitchFamily="2" charset="2"/>
              <a:buChar char="v"/>
            </a:pPr>
            <a:r>
              <a:rPr lang="sr-Cyrl-RS" sz="2000" dirty="0" smtClean="0">
                <a:latin typeface="+mj-lt"/>
              </a:rPr>
              <a:t>Датум потпуне реализације и укупна утрошена вриједност;</a:t>
            </a:r>
          </a:p>
          <a:p>
            <a:pPr marL="457200" indent="-457200" algn="just">
              <a:buFont typeface="Wingdings" panose="05000000000000000000" pitchFamily="2" charset="2"/>
              <a:buChar char="v"/>
            </a:pPr>
            <a:r>
              <a:rPr lang="sr-Cyrl-RS" sz="2000" dirty="0" smtClean="0">
                <a:latin typeface="+mj-lt"/>
              </a:rPr>
              <a:t>Напомене (значајније измјене, раскид и сл).</a:t>
            </a:r>
            <a:endParaRPr lang="sr-Latn-RS" sz="2000" dirty="0">
              <a:latin typeface="+mj-lt"/>
            </a:endParaRPr>
          </a:p>
        </p:txBody>
      </p:sp>
      <p:pic>
        <p:nvPicPr>
          <p:cNvPr id="5" name="Picture 4"/>
          <p:cNvPicPr>
            <a:picLocks noChangeAspect="1"/>
          </p:cNvPicPr>
          <p:nvPr/>
        </p:nvPicPr>
        <p:blipFill>
          <a:blip r:embed="rId2"/>
          <a:stretch>
            <a:fillRect/>
          </a:stretch>
        </p:blipFill>
        <p:spPr>
          <a:xfrm>
            <a:off x="334535" y="1162991"/>
            <a:ext cx="5241075" cy="2275559"/>
          </a:xfrm>
          <a:prstGeom prst="rect">
            <a:avLst/>
          </a:prstGeom>
        </p:spPr>
      </p:pic>
    </p:spTree>
    <p:extLst>
      <p:ext uri="{BB962C8B-B14F-4D97-AF65-F5344CB8AC3E}">
        <p14:creationId xmlns:p14="http://schemas.microsoft.com/office/powerpoint/2010/main" val="2659146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6769442" cy="1600200"/>
          </a:xfrm>
        </p:spPr>
        <p:txBody>
          <a:bodyPr/>
          <a:lstStyle/>
          <a:p>
            <a:r>
              <a:rPr lang="sr-Cyrl-RS" b="1" dirty="0" smtClean="0"/>
              <a:t>Забрана закључења уговора</a:t>
            </a:r>
            <a:endParaRPr lang="sr-Latn-RS" b="1" dirty="0"/>
          </a:p>
        </p:txBody>
      </p:sp>
      <p:sp>
        <p:nvSpPr>
          <p:cNvPr id="3" name="Content Placeholder 2"/>
          <p:cNvSpPr>
            <a:spLocks noGrp="1"/>
          </p:cNvSpPr>
          <p:nvPr>
            <p:ph idx="1"/>
          </p:nvPr>
        </p:nvSpPr>
        <p:spPr>
          <a:xfrm>
            <a:off x="3813717" y="2196662"/>
            <a:ext cx="4702824" cy="3657728"/>
          </a:xfrm>
        </p:spPr>
        <p:txBody>
          <a:bodyPr>
            <a:normAutofit fontScale="92500" lnSpcReduction="10000"/>
          </a:bodyPr>
          <a:lstStyle/>
          <a:p>
            <a:pPr marL="0" indent="0">
              <a:buNone/>
            </a:pPr>
            <a:r>
              <a:rPr lang="sr-Cyrl-RS" dirty="0" smtClean="0">
                <a:latin typeface="+mj-lt"/>
              </a:rPr>
              <a:t>Изузеци</a:t>
            </a:r>
          </a:p>
          <a:p>
            <a:r>
              <a:rPr lang="sr-Cyrl-RS" sz="2000" dirty="0" smtClean="0">
                <a:latin typeface="+mj-lt"/>
              </a:rPr>
              <a:t>Ако је само 1 понуђач учествовао у ОП, ПП без објаве обавјештења и у поступку додјеле уговора о набавци услуга из Анекса </a:t>
            </a:r>
            <a:r>
              <a:rPr lang="en-US" sz="2000" dirty="0" smtClean="0">
                <a:latin typeface="+mj-lt"/>
              </a:rPr>
              <a:t>II </a:t>
            </a:r>
            <a:r>
              <a:rPr lang="sr-Cyrl-RS" sz="2000" dirty="0" smtClean="0">
                <a:latin typeface="+mj-lt"/>
              </a:rPr>
              <a:t>и његова понуда је изабрана, под условом да није објављено </a:t>
            </a:r>
            <a:r>
              <a:rPr lang="en-US" sz="2000" i="1" dirty="0" smtClean="0">
                <a:latin typeface="+mj-lt"/>
              </a:rPr>
              <a:t>ex ante </a:t>
            </a:r>
            <a:r>
              <a:rPr lang="sr-Cyrl-RS" sz="2000" dirty="0" smtClean="0">
                <a:latin typeface="+mj-lt"/>
              </a:rPr>
              <a:t>обавјештење о транспарентности;</a:t>
            </a:r>
          </a:p>
          <a:p>
            <a:r>
              <a:rPr lang="sr-Cyrl-RS" sz="2000" dirty="0" smtClean="0">
                <a:latin typeface="+mj-lt"/>
              </a:rPr>
              <a:t>Ако је само 1 понуђач учествовао у другој фази ограниченог поступка, ПП са објавом обавјештења и ТД и његова понуда је изабрана;</a:t>
            </a:r>
          </a:p>
          <a:p>
            <a:r>
              <a:rPr lang="sr-Cyrl-RS" sz="2000" dirty="0" smtClean="0">
                <a:latin typeface="+mj-lt"/>
              </a:rPr>
              <a:t>У случају додјеље уговора у склопу ОС или динамичког система куповине</a:t>
            </a:r>
            <a:r>
              <a:rPr lang="sr-Cyrl-RS" sz="2000" dirty="0">
                <a:latin typeface="+mj-lt"/>
              </a:rPr>
              <a:t>;</a:t>
            </a:r>
            <a:endParaRPr lang="sr-Cyrl-RS" sz="2000" dirty="0" smtClean="0">
              <a:latin typeface="+mj-lt"/>
            </a:endParaRPr>
          </a:p>
          <a:p>
            <a:endParaRPr lang="sr-Latn-RS" dirty="0">
              <a:latin typeface="+mj-lt"/>
            </a:endParaRPr>
          </a:p>
        </p:txBody>
      </p:sp>
      <p:sp>
        <p:nvSpPr>
          <p:cNvPr id="4" name="Text Placeholder 3"/>
          <p:cNvSpPr>
            <a:spLocks noGrp="1"/>
          </p:cNvSpPr>
          <p:nvPr>
            <p:ph type="body" sz="half" idx="2"/>
          </p:nvPr>
        </p:nvSpPr>
        <p:spPr>
          <a:xfrm>
            <a:off x="629841" y="2648608"/>
            <a:ext cx="2949178" cy="2774730"/>
          </a:xfrm>
          <a:ln>
            <a:solidFill>
              <a:schemeClr val="tx1">
                <a:lumMod val="50000"/>
                <a:lumOff val="50000"/>
              </a:schemeClr>
            </a:solidFill>
          </a:ln>
        </p:spPr>
        <p:txBody>
          <a:bodyPr>
            <a:normAutofit/>
          </a:bodyPr>
          <a:lstStyle/>
          <a:p>
            <a:pPr algn="ctr"/>
            <a:r>
              <a:rPr lang="sr-Cyrl-RS" sz="4400" dirty="0" smtClean="0"/>
              <a:t>15</a:t>
            </a:r>
            <a:r>
              <a:rPr lang="sr-Cyrl-RS" sz="2800" dirty="0" smtClean="0"/>
              <a:t> дана </a:t>
            </a:r>
            <a:r>
              <a:rPr lang="sr-Cyrl-RS" sz="2800" dirty="0" smtClean="0">
                <a:solidFill>
                  <a:schemeClr val="accent1">
                    <a:lumMod val="75000"/>
                  </a:schemeClr>
                </a:solidFill>
              </a:rPr>
              <a:t>од дана када су понуђачи обавјештени о избору најповољнијег понуђача</a:t>
            </a:r>
            <a:endParaRPr lang="sr-Latn-RS" sz="2800" dirty="0">
              <a:solidFill>
                <a:schemeClr val="accent1">
                  <a:lumMod val="75000"/>
                </a:schemeClr>
              </a:solidFill>
            </a:endParaRPr>
          </a:p>
        </p:txBody>
      </p:sp>
      <p:sp>
        <p:nvSpPr>
          <p:cNvPr id="7" name="TextBox 6"/>
          <p:cNvSpPr txBox="1"/>
          <p:nvPr/>
        </p:nvSpPr>
        <p:spPr>
          <a:xfrm>
            <a:off x="2141035" y="5843238"/>
            <a:ext cx="6367346" cy="923330"/>
          </a:xfrm>
          <a:prstGeom prst="rect">
            <a:avLst/>
          </a:prstGeom>
          <a:noFill/>
          <a:ln>
            <a:solidFill>
              <a:schemeClr val="tx1"/>
            </a:solidFill>
            <a:prstDash val="dashDot"/>
          </a:ln>
        </p:spPr>
        <p:txBody>
          <a:bodyPr wrap="square" rtlCol="0">
            <a:spAutoFit/>
          </a:bodyPr>
          <a:lstStyle/>
          <a:p>
            <a:pPr algn="just"/>
            <a:r>
              <a:rPr lang="sr-Cyrl-RS" dirty="0"/>
              <a:t>Када УО прими једну прихватљиву понуду у поступку конкурентског захтјева, рок за додјелу уговора је 10 дана од дана пријема одлуке о избору.</a:t>
            </a:r>
          </a:p>
        </p:txBody>
      </p:sp>
    </p:spTree>
    <p:extLst>
      <p:ext uri="{BB962C8B-B14F-4D97-AF65-F5344CB8AC3E}">
        <p14:creationId xmlns:p14="http://schemas.microsoft.com/office/powerpoint/2010/main" val="1429452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1211828"/>
            <a:ext cx="7924800" cy="8065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sr-Cyrl-BA" sz="2800" dirty="0" smtClean="0">
                <a:latin typeface="+mj-lt"/>
                <a:cs typeface="Poppins" charset="0"/>
              </a:rPr>
              <a:t>УО доставља приједлог уговора понуђачу чија је понуда по ранг-листи након понуде најуспјешнијег понуђача у случају да најуспјешнији понуђач</a:t>
            </a:r>
            <a:endParaRPr lang="en-US" sz="2800" dirty="0">
              <a:latin typeface="Pontano Sans" panose="020B0604020202020204" charset="0"/>
              <a:cs typeface="Poppins" charset="0"/>
            </a:endParaRPr>
          </a:p>
        </p:txBody>
      </p:sp>
      <p:sp>
        <p:nvSpPr>
          <p:cNvPr id="3" name="Subtitle 2"/>
          <p:cNvSpPr txBox="1">
            <a:spLocks/>
          </p:cNvSpPr>
          <p:nvPr/>
        </p:nvSpPr>
        <p:spPr>
          <a:xfrm>
            <a:off x="431321" y="2910467"/>
            <a:ext cx="8315863" cy="347980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 typeface="Wingdings" pitchFamily="2" charset="2"/>
              <a:buChar char="ü"/>
            </a:pPr>
            <a:r>
              <a:rPr lang="sr-Cyrl-BA" sz="2000" dirty="0" smtClean="0">
                <a:latin typeface="+mj-lt"/>
              </a:rPr>
              <a:t>  </a:t>
            </a:r>
            <a:r>
              <a:rPr lang="sr-Cyrl-RS" sz="2000" dirty="0" smtClean="0">
                <a:latin typeface="+mj-lt"/>
              </a:rPr>
              <a:t>Пропусти да достави документацију из члана 45. и 47. ЗЈН у остављеном и прописаној форми</a:t>
            </a:r>
          </a:p>
          <a:p>
            <a:endParaRPr lang="sr-Latn-RS" sz="1000" dirty="0" smtClean="0">
              <a:latin typeface="+mj-lt"/>
            </a:endParaRPr>
          </a:p>
          <a:p>
            <a:pPr>
              <a:buFont typeface="Wingdings" pitchFamily="2" charset="2"/>
              <a:buChar char="ü"/>
            </a:pPr>
            <a:r>
              <a:rPr lang="sr-Cyrl-BA" sz="2000" dirty="0" smtClean="0">
                <a:latin typeface="+mj-lt"/>
              </a:rPr>
              <a:t>  </a:t>
            </a:r>
            <a:r>
              <a:rPr lang="sr-Cyrl-RS" sz="2000" dirty="0" smtClean="0">
                <a:latin typeface="+mj-lt"/>
              </a:rPr>
              <a:t>Пропусти да достави документацију која је била услов за потписивање уговора, у складу са прописима у БиХ</a:t>
            </a:r>
          </a:p>
          <a:p>
            <a:endParaRPr lang="sr-Latn-RS" sz="1000" dirty="0" smtClean="0">
              <a:latin typeface="+mj-lt"/>
            </a:endParaRPr>
          </a:p>
          <a:p>
            <a:pPr>
              <a:buFont typeface="Wingdings" pitchFamily="2" charset="2"/>
              <a:buChar char="ü"/>
            </a:pPr>
            <a:r>
              <a:rPr lang="sr-Cyrl-BA" sz="2000" dirty="0" smtClean="0">
                <a:latin typeface="+mj-lt"/>
              </a:rPr>
              <a:t>  </a:t>
            </a:r>
            <a:r>
              <a:rPr lang="sr-Cyrl-RS" sz="2000" dirty="0" smtClean="0">
                <a:latin typeface="+mj-lt"/>
              </a:rPr>
              <a:t>У писаној форми одбије додјелу уговора</a:t>
            </a:r>
          </a:p>
          <a:p>
            <a:endParaRPr lang="sr-Cyrl-RS" sz="1000" dirty="0" smtClean="0">
              <a:latin typeface="+mj-lt"/>
            </a:endParaRPr>
          </a:p>
          <a:p>
            <a:pPr>
              <a:buFont typeface="Wingdings" pitchFamily="2" charset="2"/>
              <a:buChar char="ü"/>
            </a:pPr>
            <a:r>
              <a:rPr lang="sr-Cyrl-BA" sz="2000" dirty="0">
                <a:latin typeface="+mj-lt"/>
              </a:rPr>
              <a:t> </a:t>
            </a:r>
            <a:r>
              <a:rPr lang="sr-Cyrl-BA" sz="2000" dirty="0" smtClean="0">
                <a:latin typeface="+mj-lt"/>
              </a:rPr>
              <a:t> </a:t>
            </a:r>
            <a:r>
              <a:rPr lang="sr-Cyrl-RS" sz="2000" dirty="0" smtClean="0">
                <a:latin typeface="+mj-lt"/>
              </a:rPr>
              <a:t>Пропусти да достави гаранцију за извршење уговора у року и на прописан начин</a:t>
            </a:r>
          </a:p>
          <a:p>
            <a:endParaRPr lang="sr-Cyrl-RS" sz="1000" dirty="0" smtClean="0">
              <a:latin typeface="+mj-lt"/>
            </a:endParaRPr>
          </a:p>
          <a:p>
            <a:pPr>
              <a:buFont typeface="Wingdings" pitchFamily="2" charset="2"/>
              <a:buChar char="ü"/>
            </a:pPr>
            <a:r>
              <a:rPr lang="sr-Cyrl-RS" sz="2000" dirty="0">
                <a:latin typeface="+mj-lt"/>
              </a:rPr>
              <a:t> </a:t>
            </a:r>
            <a:r>
              <a:rPr lang="sr-Cyrl-RS" sz="2000" dirty="0" smtClean="0">
                <a:latin typeface="+mj-lt"/>
              </a:rPr>
              <a:t> Пропусти да потпише уговор о набавци у одређеном року</a:t>
            </a:r>
          </a:p>
          <a:p>
            <a:endParaRPr lang="sr-Cyrl-RS" sz="1000" dirty="0" smtClean="0">
              <a:latin typeface="+mj-lt"/>
            </a:endParaRPr>
          </a:p>
          <a:p>
            <a:pPr>
              <a:buFont typeface="Wingdings" pitchFamily="2" charset="2"/>
              <a:buChar char="ü"/>
            </a:pPr>
            <a:r>
              <a:rPr lang="sr-Cyrl-RS" sz="2000" dirty="0">
                <a:latin typeface="+mj-lt"/>
              </a:rPr>
              <a:t> </a:t>
            </a:r>
            <a:r>
              <a:rPr lang="sr-Cyrl-RS" sz="2000" dirty="0" smtClean="0">
                <a:latin typeface="+mj-lt"/>
              </a:rPr>
              <a:t> Одбије закључење уговора по условима ТД и достављене понуде</a:t>
            </a:r>
            <a:endParaRPr lang="sr-Latn-RS" sz="2000" dirty="0" smtClean="0">
              <a:latin typeface="+mj-lt"/>
            </a:endParaRPr>
          </a:p>
          <a:p>
            <a:endParaRPr lang="sr-Latn-RS" sz="2000" dirty="0" smtClean="0"/>
          </a:p>
        </p:txBody>
      </p:sp>
    </p:spTree>
    <p:extLst>
      <p:ext uri="{BB962C8B-B14F-4D97-AF65-F5344CB8AC3E}">
        <p14:creationId xmlns:p14="http://schemas.microsoft.com/office/powerpoint/2010/main" val="3431037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674" y="1126273"/>
            <a:ext cx="7886700" cy="869795"/>
          </a:xfrm>
        </p:spPr>
        <p:txBody>
          <a:bodyPr>
            <a:normAutofit/>
          </a:bodyPr>
          <a:lstStyle/>
          <a:p>
            <a:r>
              <a:rPr lang="sr-Cyrl-RS" sz="4000" b="1" dirty="0" smtClean="0"/>
              <a:t>Закључење уговора</a:t>
            </a:r>
            <a:endParaRPr lang="sr-Latn-RS" sz="4000" b="1" dirty="0"/>
          </a:p>
        </p:txBody>
      </p:sp>
      <p:sp>
        <p:nvSpPr>
          <p:cNvPr id="3" name="Content Placeholder 2"/>
          <p:cNvSpPr>
            <a:spLocks noGrp="1"/>
          </p:cNvSpPr>
          <p:nvPr>
            <p:ph idx="1"/>
          </p:nvPr>
        </p:nvSpPr>
        <p:spPr>
          <a:xfrm>
            <a:off x="390292" y="2129883"/>
            <a:ext cx="8307659" cy="4583150"/>
          </a:xfrm>
        </p:spPr>
        <p:txBody>
          <a:bodyPr>
            <a:normAutofit lnSpcReduction="10000"/>
          </a:bodyPr>
          <a:lstStyle/>
          <a:p>
            <a:pPr marL="0" indent="0" algn="r">
              <a:buNone/>
            </a:pPr>
            <a:r>
              <a:rPr lang="sr-Cyrl-RS" dirty="0" smtClean="0"/>
              <a:t>Закон о јавним набавкама</a:t>
            </a:r>
          </a:p>
          <a:p>
            <a:pPr algn="just"/>
            <a:r>
              <a:rPr lang="sr-Cyrl-RS" sz="2000" dirty="0" smtClean="0">
                <a:latin typeface="+mj-lt"/>
              </a:rPr>
              <a:t>Уговорни орган доставља на потпис изабраном понуђачу приједлог уговора. </a:t>
            </a:r>
          </a:p>
          <a:p>
            <a:pPr algn="just"/>
            <a:r>
              <a:rPr lang="sr-Cyrl-RS" sz="2000" dirty="0" smtClean="0">
                <a:latin typeface="+mj-lt"/>
              </a:rPr>
              <a:t>Изабрани понуђач прихвата приједлог уговора и закључује уговор. </a:t>
            </a:r>
          </a:p>
          <a:p>
            <a:pPr algn="just"/>
            <a:r>
              <a:rPr lang="sr-Cyrl-RS" sz="2000" b="1" dirty="0" smtClean="0">
                <a:latin typeface="+mj-lt"/>
              </a:rPr>
              <a:t>Уговор о јавној набавци закључује се у складу са законима о облигационим односима у БиХ</a:t>
            </a:r>
            <a:r>
              <a:rPr lang="sr-Cyrl-RS" sz="2000" dirty="0" smtClean="0">
                <a:solidFill>
                  <a:schemeClr val="accent1">
                    <a:lumMod val="50000"/>
                  </a:schemeClr>
                </a:solidFill>
                <a:latin typeface="+mj-lt"/>
              </a:rPr>
              <a:t>.</a:t>
            </a:r>
          </a:p>
          <a:p>
            <a:pPr marL="0" indent="0" algn="just">
              <a:buNone/>
            </a:pPr>
            <a:endParaRPr lang="sr-Cyrl-RS" sz="2000" dirty="0" smtClean="0">
              <a:solidFill>
                <a:schemeClr val="accent1">
                  <a:lumMod val="50000"/>
                </a:schemeClr>
              </a:solidFill>
              <a:latin typeface="+mj-lt"/>
            </a:endParaRPr>
          </a:p>
          <a:p>
            <a:pPr marL="0" indent="0" algn="r">
              <a:buNone/>
            </a:pPr>
            <a:r>
              <a:rPr lang="sr-Cyrl-RS" dirty="0" smtClean="0">
                <a:solidFill>
                  <a:srgbClr val="C00000"/>
                </a:solidFill>
              </a:rPr>
              <a:t>Закон о облигационим односима</a:t>
            </a:r>
          </a:p>
          <a:p>
            <a:pPr marL="0" indent="0" algn="just">
              <a:buNone/>
            </a:pPr>
            <a:r>
              <a:rPr lang="sr-Cyrl-RS" sz="1900" dirty="0" smtClean="0">
                <a:solidFill>
                  <a:srgbClr val="C00000"/>
                </a:solidFill>
                <a:latin typeface="+mj-lt"/>
              </a:rPr>
              <a:t>Уговор је закључен кад су се уговорне стране сагласиле о битним састојцима уговора.</a:t>
            </a:r>
          </a:p>
          <a:p>
            <a:pPr marL="0" indent="0" algn="just">
              <a:buNone/>
            </a:pPr>
            <a:r>
              <a:rPr lang="en-US" sz="1900" dirty="0" err="1" smtClean="0">
                <a:solidFill>
                  <a:srgbClr val="C00000"/>
                </a:solidFill>
                <a:latin typeface="+mj-lt"/>
              </a:rPr>
              <a:t>Воља</a:t>
            </a:r>
            <a:r>
              <a:rPr lang="en-US" sz="1900" dirty="0" smtClean="0">
                <a:solidFill>
                  <a:srgbClr val="C00000"/>
                </a:solidFill>
                <a:latin typeface="+mj-lt"/>
              </a:rPr>
              <a:t> </a:t>
            </a:r>
            <a:r>
              <a:rPr lang="en-US" sz="1900" dirty="0" err="1">
                <a:solidFill>
                  <a:srgbClr val="C00000"/>
                </a:solidFill>
                <a:latin typeface="+mj-lt"/>
              </a:rPr>
              <a:t>за</a:t>
            </a:r>
            <a:r>
              <a:rPr lang="en-US" sz="1900" dirty="0">
                <a:solidFill>
                  <a:srgbClr val="C00000"/>
                </a:solidFill>
                <a:latin typeface="+mj-lt"/>
              </a:rPr>
              <a:t> </a:t>
            </a:r>
            <a:r>
              <a:rPr lang="en-US" sz="1900" dirty="0" err="1">
                <a:solidFill>
                  <a:srgbClr val="C00000"/>
                </a:solidFill>
                <a:latin typeface="+mj-lt"/>
              </a:rPr>
              <a:t>закључење</a:t>
            </a:r>
            <a:r>
              <a:rPr lang="en-US" sz="1900" dirty="0">
                <a:solidFill>
                  <a:srgbClr val="C00000"/>
                </a:solidFill>
                <a:latin typeface="+mj-lt"/>
              </a:rPr>
              <a:t> </a:t>
            </a:r>
            <a:r>
              <a:rPr lang="en-US" sz="1900" dirty="0" err="1">
                <a:solidFill>
                  <a:srgbClr val="C00000"/>
                </a:solidFill>
                <a:latin typeface="+mj-lt"/>
              </a:rPr>
              <a:t>уговора</a:t>
            </a:r>
            <a:r>
              <a:rPr lang="en-US" sz="1900" dirty="0">
                <a:solidFill>
                  <a:srgbClr val="C00000"/>
                </a:solidFill>
                <a:latin typeface="+mj-lt"/>
              </a:rPr>
              <a:t> </a:t>
            </a:r>
            <a:r>
              <a:rPr lang="en-US" sz="1900" dirty="0" err="1">
                <a:solidFill>
                  <a:srgbClr val="C00000"/>
                </a:solidFill>
                <a:latin typeface="+mj-lt"/>
              </a:rPr>
              <a:t>може</a:t>
            </a:r>
            <a:r>
              <a:rPr lang="en-US" sz="1900" dirty="0">
                <a:solidFill>
                  <a:srgbClr val="C00000"/>
                </a:solidFill>
                <a:latin typeface="+mj-lt"/>
              </a:rPr>
              <a:t> </a:t>
            </a:r>
            <a:r>
              <a:rPr lang="en-US" sz="1900" dirty="0" err="1">
                <a:solidFill>
                  <a:srgbClr val="C00000"/>
                </a:solidFill>
                <a:latin typeface="+mj-lt"/>
              </a:rPr>
              <a:t>се</a:t>
            </a:r>
            <a:r>
              <a:rPr lang="en-US" sz="1900" dirty="0">
                <a:solidFill>
                  <a:srgbClr val="C00000"/>
                </a:solidFill>
                <a:latin typeface="+mj-lt"/>
              </a:rPr>
              <a:t> </a:t>
            </a:r>
            <a:r>
              <a:rPr lang="en-US" sz="1900" dirty="0" err="1">
                <a:solidFill>
                  <a:srgbClr val="C00000"/>
                </a:solidFill>
                <a:latin typeface="+mj-lt"/>
              </a:rPr>
              <a:t>изјавити</a:t>
            </a:r>
            <a:r>
              <a:rPr lang="en-US" sz="1900" dirty="0">
                <a:solidFill>
                  <a:srgbClr val="C00000"/>
                </a:solidFill>
                <a:latin typeface="+mj-lt"/>
              </a:rPr>
              <a:t> </a:t>
            </a:r>
            <a:r>
              <a:rPr lang="en-US" sz="1900" dirty="0" smtClean="0">
                <a:solidFill>
                  <a:srgbClr val="C00000"/>
                </a:solidFill>
                <a:latin typeface="+mj-lt"/>
              </a:rPr>
              <a:t>р</a:t>
            </a:r>
            <a:r>
              <a:rPr lang="sr-Cyrl-RS" sz="1900" dirty="0" smtClean="0">
                <a:solidFill>
                  <a:srgbClr val="C00000"/>
                </a:solidFill>
                <a:latin typeface="+mj-lt"/>
              </a:rPr>
              <a:t>ије</a:t>
            </a:r>
            <a:r>
              <a:rPr lang="en-US" sz="1900" dirty="0" err="1" smtClean="0">
                <a:solidFill>
                  <a:srgbClr val="C00000"/>
                </a:solidFill>
                <a:latin typeface="+mj-lt"/>
              </a:rPr>
              <a:t>чима</a:t>
            </a:r>
            <a:r>
              <a:rPr lang="en-US" sz="1900" dirty="0">
                <a:solidFill>
                  <a:srgbClr val="C00000"/>
                </a:solidFill>
                <a:latin typeface="+mj-lt"/>
              </a:rPr>
              <a:t>, </a:t>
            </a:r>
            <a:r>
              <a:rPr lang="en-US" sz="1900" dirty="0" err="1">
                <a:solidFill>
                  <a:srgbClr val="C00000"/>
                </a:solidFill>
                <a:latin typeface="+mj-lt"/>
              </a:rPr>
              <a:t>уобичајеним</a:t>
            </a:r>
            <a:r>
              <a:rPr lang="en-US" sz="1900" dirty="0">
                <a:solidFill>
                  <a:srgbClr val="C00000"/>
                </a:solidFill>
                <a:latin typeface="+mj-lt"/>
              </a:rPr>
              <a:t> </a:t>
            </a:r>
            <a:r>
              <a:rPr lang="en-US" sz="1900" dirty="0" err="1">
                <a:solidFill>
                  <a:srgbClr val="C00000"/>
                </a:solidFill>
                <a:latin typeface="+mj-lt"/>
              </a:rPr>
              <a:t>знацима</a:t>
            </a:r>
            <a:r>
              <a:rPr lang="en-US" sz="1900" dirty="0">
                <a:solidFill>
                  <a:srgbClr val="C00000"/>
                </a:solidFill>
                <a:latin typeface="+mj-lt"/>
              </a:rPr>
              <a:t> </a:t>
            </a:r>
            <a:r>
              <a:rPr lang="en-US" sz="1900" dirty="0" err="1">
                <a:solidFill>
                  <a:srgbClr val="C00000"/>
                </a:solidFill>
                <a:latin typeface="+mj-lt"/>
              </a:rPr>
              <a:t>или</a:t>
            </a:r>
            <a:r>
              <a:rPr lang="en-US" sz="1900" dirty="0">
                <a:solidFill>
                  <a:srgbClr val="C00000"/>
                </a:solidFill>
                <a:latin typeface="+mj-lt"/>
              </a:rPr>
              <a:t> </a:t>
            </a:r>
            <a:r>
              <a:rPr lang="en-US" sz="1900" dirty="0" err="1">
                <a:solidFill>
                  <a:srgbClr val="C00000"/>
                </a:solidFill>
                <a:latin typeface="+mj-lt"/>
              </a:rPr>
              <a:t>другим</a:t>
            </a:r>
            <a:r>
              <a:rPr lang="en-US" sz="1900" dirty="0">
                <a:solidFill>
                  <a:srgbClr val="C00000"/>
                </a:solidFill>
                <a:latin typeface="+mj-lt"/>
              </a:rPr>
              <a:t> </a:t>
            </a:r>
            <a:r>
              <a:rPr lang="en-US" sz="1900" dirty="0" err="1">
                <a:solidFill>
                  <a:srgbClr val="C00000"/>
                </a:solidFill>
                <a:latin typeface="+mj-lt"/>
              </a:rPr>
              <a:t>понашањем</a:t>
            </a:r>
            <a:r>
              <a:rPr lang="en-US" sz="1900" dirty="0">
                <a:solidFill>
                  <a:srgbClr val="C00000"/>
                </a:solidFill>
                <a:latin typeface="+mj-lt"/>
              </a:rPr>
              <a:t> </a:t>
            </a:r>
            <a:r>
              <a:rPr lang="en-US" sz="1900" dirty="0" err="1">
                <a:solidFill>
                  <a:srgbClr val="C00000"/>
                </a:solidFill>
                <a:latin typeface="+mj-lt"/>
              </a:rPr>
              <a:t>из</a:t>
            </a:r>
            <a:r>
              <a:rPr lang="en-US" sz="1900" dirty="0">
                <a:solidFill>
                  <a:srgbClr val="C00000"/>
                </a:solidFill>
                <a:latin typeface="+mj-lt"/>
              </a:rPr>
              <a:t> </a:t>
            </a:r>
            <a:r>
              <a:rPr lang="en-US" sz="1900" dirty="0" err="1">
                <a:solidFill>
                  <a:srgbClr val="C00000"/>
                </a:solidFill>
                <a:latin typeface="+mj-lt"/>
              </a:rPr>
              <a:t>кога</a:t>
            </a:r>
            <a:r>
              <a:rPr lang="en-US" sz="1900" dirty="0">
                <a:solidFill>
                  <a:srgbClr val="C00000"/>
                </a:solidFill>
                <a:latin typeface="+mj-lt"/>
              </a:rPr>
              <a:t> </a:t>
            </a:r>
            <a:r>
              <a:rPr lang="en-US" sz="1900" dirty="0" err="1">
                <a:solidFill>
                  <a:srgbClr val="C00000"/>
                </a:solidFill>
                <a:latin typeface="+mj-lt"/>
              </a:rPr>
              <a:t>се</a:t>
            </a:r>
            <a:r>
              <a:rPr lang="en-US" sz="1900" dirty="0">
                <a:solidFill>
                  <a:srgbClr val="C00000"/>
                </a:solidFill>
                <a:latin typeface="+mj-lt"/>
              </a:rPr>
              <a:t> </a:t>
            </a:r>
            <a:r>
              <a:rPr lang="en-US" sz="1900" dirty="0" err="1">
                <a:solidFill>
                  <a:srgbClr val="C00000"/>
                </a:solidFill>
                <a:latin typeface="+mj-lt"/>
              </a:rPr>
              <a:t>са</a:t>
            </a:r>
            <a:r>
              <a:rPr lang="en-US" sz="1900" dirty="0">
                <a:solidFill>
                  <a:srgbClr val="C00000"/>
                </a:solidFill>
                <a:latin typeface="+mj-lt"/>
              </a:rPr>
              <a:t> </a:t>
            </a:r>
            <a:r>
              <a:rPr lang="en-US" sz="1900" dirty="0" err="1">
                <a:solidFill>
                  <a:srgbClr val="C00000"/>
                </a:solidFill>
                <a:latin typeface="+mj-lt"/>
              </a:rPr>
              <a:t>сигурношћу</a:t>
            </a:r>
            <a:r>
              <a:rPr lang="en-US" sz="1900" dirty="0">
                <a:solidFill>
                  <a:srgbClr val="C00000"/>
                </a:solidFill>
                <a:latin typeface="+mj-lt"/>
              </a:rPr>
              <a:t> </a:t>
            </a:r>
            <a:r>
              <a:rPr lang="en-US" sz="1900" dirty="0" err="1">
                <a:solidFill>
                  <a:srgbClr val="C00000"/>
                </a:solidFill>
                <a:latin typeface="+mj-lt"/>
              </a:rPr>
              <a:t>може</a:t>
            </a:r>
            <a:r>
              <a:rPr lang="en-US" sz="1900" dirty="0">
                <a:solidFill>
                  <a:srgbClr val="C00000"/>
                </a:solidFill>
                <a:latin typeface="+mj-lt"/>
              </a:rPr>
              <a:t> </a:t>
            </a:r>
            <a:r>
              <a:rPr lang="en-US" sz="1900" dirty="0" err="1">
                <a:solidFill>
                  <a:srgbClr val="C00000"/>
                </a:solidFill>
                <a:latin typeface="+mj-lt"/>
              </a:rPr>
              <a:t>закључити</a:t>
            </a:r>
            <a:r>
              <a:rPr lang="en-US" sz="1900" dirty="0">
                <a:solidFill>
                  <a:srgbClr val="C00000"/>
                </a:solidFill>
                <a:latin typeface="+mj-lt"/>
              </a:rPr>
              <a:t> о </a:t>
            </a:r>
            <a:r>
              <a:rPr lang="en-US" sz="1900" dirty="0" err="1">
                <a:solidFill>
                  <a:srgbClr val="C00000"/>
                </a:solidFill>
                <a:latin typeface="+mj-lt"/>
              </a:rPr>
              <a:t>њеном</a:t>
            </a:r>
            <a:r>
              <a:rPr lang="en-US" sz="1900" dirty="0">
                <a:solidFill>
                  <a:srgbClr val="C00000"/>
                </a:solidFill>
                <a:latin typeface="+mj-lt"/>
              </a:rPr>
              <a:t> </a:t>
            </a:r>
            <a:r>
              <a:rPr lang="en-US" sz="1900" dirty="0" err="1" smtClean="0">
                <a:solidFill>
                  <a:srgbClr val="C00000"/>
                </a:solidFill>
                <a:latin typeface="+mj-lt"/>
              </a:rPr>
              <a:t>постојању</a:t>
            </a:r>
            <a:r>
              <a:rPr lang="sr-Cyrl-RS" sz="1900" dirty="0" smtClean="0">
                <a:solidFill>
                  <a:srgbClr val="C00000"/>
                </a:solidFill>
                <a:latin typeface="+mj-lt"/>
              </a:rPr>
              <a:t>. </a:t>
            </a:r>
            <a:endParaRPr lang="sr-Latn-RS" sz="1900" dirty="0">
              <a:solidFill>
                <a:srgbClr val="C00000"/>
              </a:solidFill>
              <a:latin typeface="+mj-lt"/>
            </a:endParaRPr>
          </a:p>
        </p:txBody>
      </p:sp>
    </p:spTree>
    <p:extLst>
      <p:ext uri="{BB962C8B-B14F-4D97-AF65-F5344CB8AC3E}">
        <p14:creationId xmlns:p14="http://schemas.microsoft.com/office/powerpoint/2010/main" val="3652467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s how digital contract lifecycle management works"/>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352907"/>
            <a:ext cx="3567377" cy="40533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9841" y="457200"/>
            <a:ext cx="4990374" cy="1600200"/>
          </a:xfrm>
        </p:spPr>
        <p:txBody>
          <a:bodyPr/>
          <a:lstStyle/>
          <a:p>
            <a:r>
              <a:rPr lang="sr-Cyrl-RS" dirty="0" smtClean="0"/>
              <a:t>Реализација уговора</a:t>
            </a:r>
            <a:endParaRPr lang="sr-Latn-RS" dirty="0"/>
          </a:p>
        </p:txBody>
      </p:sp>
      <p:sp>
        <p:nvSpPr>
          <p:cNvPr id="3" name="Content Placeholder 2"/>
          <p:cNvSpPr>
            <a:spLocks noGrp="1"/>
          </p:cNvSpPr>
          <p:nvPr>
            <p:ph idx="1"/>
          </p:nvPr>
        </p:nvSpPr>
        <p:spPr>
          <a:xfrm>
            <a:off x="3887390" y="2442117"/>
            <a:ext cx="5089341" cy="3836020"/>
          </a:xfrm>
        </p:spPr>
        <p:txBody>
          <a:bodyPr/>
          <a:lstStyle/>
          <a:p>
            <a:endParaRPr lang="sr-Cyrl-RS" dirty="0" smtClean="0"/>
          </a:p>
          <a:p>
            <a:r>
              <a:rPr lang="sr-Cyrl-RS" b="1" dirty="0" smtClean="0">
                <a:latin typeface="+mj-lt"/>
              </a:rPr>
              <a:t>Управљање уговором</a:t>
            </a:r>
          </a:p>
          <a:p>
            <a:r>
              <a:rPr lang="sr-Cyrl-RS" dirty="0" smtClean="0">
                <a:latin typeface="+mj-lt"/>
              </a:rPr>
              <a:t>Фазе реализације уговора</a:t>
            </a:r>
          </a:p>
          <a:p>
            <a:r>
              <a:rPr lang="sr-Cyrl-RS" dirty="0" smtClean="0">
                <a:latin typeface="+mj-lt"/>
              </a:rPr>
              <a:t>Активности током реализације уговора</a:t>
            </a:r>
          </a:p>
          <a:p>
            <a:r>
              <a:rPr lang="sr-Cyrl-RS" dirty="0" smtClean="0">
                <a:latin typeface="+mj-lt"/>
              </a:rPr>
              <a:t>Ризици</a:t>
            </a:r>
            <a:endParaRPr lang="sr-Latn-RS" dirty="0">
              <a:latin typeface="+mj-lt"/>
            </a:endParaRPr>
          </a:p>
        </p:txBody>
      </p:sp>
    </p:spTree>
    <p:extLst>
      <p:ext uri="{BB962C8B-B14F-4D97-AF65-F5344CB8AC3E}">
        <p14:creationId xmlns:p14="http://schemas.microsoft.com/office/powerpoint/2010/main" val="2278635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7" y="1460811"/>
            <a:ext cx="8898672" cy="5163014"/>
          </a:xfrm>
        </p:spPr>
        <p:txBody>
          <a:bodyPr>
            <a:normAutofit/>
          </a:bodyPr>
          <a:lstStyle/>
          <a:p>
            <a:pPr algn="ctr"/>
            <a:r>
              <a:rPr lang="sr-Cyrl-RS" dirty="0" smtClean="0">
                <a:latin typeface="+mn-lt"/>
              </a:rPr>
              <a:t>Управљање уговором</a:t>
            </a:r>
            <a:r>
              <a:rPr lang="sr-Cyrl-RS" dirty="0" smtClean="0"/>
              <a:t>:</a:t>
            </a:r>
            <a:br>
              <a:rPr lang="sr-Cyrl-RS" dirty="0" smtClean="0"/>
            </a:br>
            <a:r>
              <a:rPr lang="sr-Cyrl-RS" sz="3300" dirty="0" smtClean="0"/>
              <a:t/>
            </a:r>
            <a:br>
              <a:rPr lang="sr-Cyrl-RS" sz="3300" dirty="0" smtClean="0"/>
            </a:br>
            <a:r>
              <a:rPr lang="sr-Cyrl-RS" sz="3600" dirty="0"/>
              <a:t>П</a:t>
            </a:r>
            <a:r>
              <a:rPr lang="sr-Cyrl-RS" sz="3600" dirty="0" smtClean="0"/>
              <a:t>редставља сталну и ефективну контролу процеса остваривања права и обавеза из уговора од стране уговарача,</a:t>
            </a:r>
            <a:br>
              <a:rPr lang="sr-Cyrl-RS" sz="3600" dirty="0" smtClean="0"/>
            </a:br>
            <a:r>
              <a:rPr lang="sr-Cyrl-RS" sz="2200" dirty="0" smtClean="0"/>
              <a:t/>
            </a:r>
            <a:br>
              <a:rPr lang="sr-Cyrl-RS" sz="2200" dirty="0" smtClean="0"/>
            </a:br>
            <a:r>
              <a:rPr lang="sr-Cyrl-RS" sz="3600" dirty="0" smtClean="0">
                <a:solidFill>
                  <a:schemeClr val="accent1">
                    <a:lumMod val="50000"/>
                  </a:schemeClr>
                </a:solidFill>
              </a:rPr>
              <a:t>а подразумјева јасно дефинисане уговорне обавезе, те квалификован кадар и ефикасне интерне процедуре.</a:t>
            </a:r>
            <a:endParaRPr lang="sr-Latn-RS" sz="3600" dirty="0">
              <a:solidFill>
                <a:schemeClr val="accent1">
                  <a:lumMod val="50000"/>
                </a:schemeClr>
              </a:solidFill>
            </a:endParaRPr>
          </a:p>
        </p:txBody>
      </p:sp>
    </p:spTree>
    <p:extLst>
      <p:ext uri="{BB962C8B-B14F-4D97-AF65-F5344CB8AC3E}">
        <p14:creationId xmlns:p14="http://schemas.microsoft.com/office/powerpoint/2010/main" val="4090273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2"/>
          <a:stretch>
            <a:fillRect/>
          </a:stretch>
        </p:blipFill>
        <p:spPr>
          <a:xfrm>
            <a:off x="288621" y="1338147"/>
            <a:ext cx="8593701" cy="5363736"/>
          </a:xfrm>
          <a:prstGeom prst="rect">
            <a:avLst/>
          </a:prstGeom>
        </p:spPr>
      </p:pic>
    </p:spTree>
    <p:extLst>
      <p:ext uri="{BB962C8B-B14F-4D97-AF65-F5344CB8AC3E}">
        <p14:creationId xmlns:p14="http://schemas.microsoft.com/office/powerpoint/2010/main" val="3439085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749"/>
            <a:ext cx="7886700" cy="770134"/>
          </a:xfrm>
        </p:spPr>
        <p:txBody>
          <a:bodyPr>
            <a:normAutofit/>
          </a:bodyPr>
          <a:lstStyle/>
          <a:p>
            <a:pPr algn="ctr"/>
            <a:r>
              <a:rPr lang="sr-Cyrl-RS" sz="3600" dirty="0" smtClean="0"/>
              <a:t>Активности током реализације уговора</a:t>
            </a:r>
            <a:endParaRPr lang="sr-Latn-RS" sz="3600" dirty="0"/>
          </a:p>
        </p:txBody>
      </p:sp>
      <p:sp>
        <p:nvSpPr>
          <p:cNvPr id="3" name="Google Shape;423;p37"/>
          <p:cNvSpPr/>
          <p:nvPr/>
        </p:nvSpPr>
        <p:spPr>
          <a:xfrm>
            <a:off x="228600" y="2844955"/>
            <a:ext cx="3048000" cy="3657600"/>
          </a:xfrm>
          <a:prstGeom prst="roundRect">
            <a:avLst>
              <a:gd name="adj" fmla="val 16667"/>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191919"/>
              </a:solidFill>
              <a:effectLst/>
              <a:uLnTx/>
              <a:uFillTx/>
              <a:latin typeface="Arial"/>
              <a:cs typeface="Arial"/>
              <a:sym typeface="Arial"/>
            </a:endParaRPr>
          </a:p>
        </p:txBody>
      </p:sp>
      <p:sp>
        <p:nvSpPr>
          <p:cNvPr id="4" name="Google Shape;424;p37"/>
          <p:cNvSpPr/>
          <p:nvPr/>
        </p:nvSpPr>
        <p:spPr>
          <a:xfrm rot="5400000">
            <a:off x="613251" y="2850598"/>
            <a:ext cx="518700" cy="1265700"/>
          </a:xfrm>
          <a:prstGeom prst="round2SameRect">
            <a:avLst>
              <a:gd name="adj1" fmla="val 50000"/>
              <a:gd name="adj2" fmla="val 0"/>
            </a:avLst>
          </a:pr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191919"/>
              </a:solidFill>
              <a:effectLst/>
              <a:uLnTx/>
              <a:uFillTx/>
              <a:latin typeface="Arial"/>
              <a:cs typeface="Arial"/>
              <a:sym typeface="Arial"/>
            </a:endParaRPr>
          </a:p>
        </p:txBody>
      </p:sp>
      <p:sp>
        <p:nvSpPr>
          <p:cNvPr id="5" name="Google Shape;425;p37"/>
          <p:cNvSpPr/>
          <p:nvPr/>
        </p:nvSpPr>
        <p:spPr>
          <a:xfrm>
            <a:off x="3456878" y="2516855"/>
            <a:ext cx="2620537" cy="3071300"/>
          </a:xfrm>
          <a:prstGeom prst="roundRect">
            <a:avLst>
              <a:gd name="adj" fmla="val 16667"/>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191919"/>
              </a:solidFill>
              <a:effectLst/>
              <a:uLnTx/>
              <a:uFillTx/>
              <a:latin typeface="Arial"/>
              <a:cs typeface="Arial"/>
              <a:sym typeface="Arial"/>
            </a:endParaRPr>
          </a:p>
        </p:txBody>
      </p:sp>
      <p:sp>
        <p:nvSpPr>
          <p:cNvPr id="6" name="Google Shape;426;p37"/>
          <p:cNvSpPr/>
          <p:nvPr/>
        </p:nvSpPr>
        <p:spPr>
          <a:xfrm rot="5400000">
            <a:off x="3842233" y="2474580"/>
            <a:ext cx="518700" cy="1265700"/>
          </a:xfrm>
          <a:prstGeom prst="round2SameRect">
            <a:avLst>
              <a:gd name="adj1" fmla="val 50000"/>
              <a:gd name="adj2" fmla="val 0"/>
            </a:avLst>
          </a:pr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191919"/>
              </a:solidFill>
              <a:effectLst/>
              <a:uLnTx/>
              <a:uFillTx/>
              <a:latin typeface="Arial"/>
              <a:cs typeface="Arial"/>
              <a:sym typeface="Arial"/>
            </a:endParaRPr>
          </a:p>
        </p:txBody>
      </p:sp>
      <p:sp>
        <p:nvSpPr>
          <p:cNvPr id="7" name="Google Shape;427;p37"/>
          <p:cNvSpPr/>
          <p:nvPr/>
        </p:nvSpPr>
        <p:spPr>
          <a:xfrm>
            <a:off x="6248399" y="3366780"/>
            <a:ext cx="2761785" cy="3379707"/>
          </a:xfrm>
          <a:prstGeom prst="roundRect">
            <a:avLst>
              <a:gd name="adj" fmla="val 16667"/>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191919"/>
              </a:solidFill>
              <a:effectLst/>
              <a:uLnTx/>
              <a:uFillTx/>
              <a:latin typeface="Arial"/>
              <a:cs typeface="Arial"/>
              <a:sym typeface="Arial"/>
            </a:endParaRPr>
          </a:p>
        </p:txBody>
      </p:sp>
      <p:sp>
        <p:nvSpPr>
          <p:cNvPr id="8" name="Google Shape;428;p37"/>
          <p:cNvSpPr/>
          <p:nvPr/>
        </p:nvSpPr>
        <p:spPr>
          <a:xfrm rot="5400000">
            <a:off x="6621900" y="3361696"/>
            <a:ext cx="518700" cy="1265700"/>
          </a:xfrm>
          <a:prstGeom prst="round2SameRect">
            <a:avLst>
              <a:gd name="adj1" fmla="val 50000"/>
              <a:gd name="adj2" fmla="val 0"/>
            </a:avLst>
          </a:pr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191919"/>
              </a:solidFill>
              <a:effectLst/>
              <a:uLnTx/>
              <a:uFillTx/>
              <a:latin typeface="Arial"/>
              <a:cs typeface="Arial"/>
              <a:sym typeface="Arial"/>
            </a:endParaRPr>
          </a:p>
        </p:txBody>
      </p:sp>
      <p:sp>
        <p:nvSpPr>
          <p:cNvPr id="9" name="Google Shape;429;p37"/>
          <p:cNvSpPr txBox="1">
            <a:spLocks/>
          </p:cNvSpPr>
          <p:nvPr/>
        </p:nvSpPr>
        <p:spPr>
          <a:xfrm>
            <a:off x="304800" y="4402408"/>
            <a:ext cx="2971800" cy="21907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1pPr>
            <a:lvl2pPr marL="914400" marR="0" lvl="1"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2pPr>
            <a:lvl3pPr marL="1371600" marR="0" lvl="2"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3pPr>
            <a:lvl4pPr marL="1828800" marR="0" lvl="3"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4pPr>
            <a:lvl5pPr marL="2286000" marR="0" lvl="4"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5pPr>
            <a:lvl6pPr marL="2743200" marR="0" lvl="5"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6pPr>
            <a:lvl7pPr marL="3200400" marR="0" lvl="6"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7pPr>
            <a:lvl8pPr marL="3657600" marR="0" lvl="7"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8pPr>
            <a:lvl9pPr marL="4114800" marR="0" lvl="8"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9pPr>
          </a:lstStyle>
          <a:p>
            <a:pPr marL="171450" marR="0" lvl="0" indent="-171450" algn="l" defTabSz="914400" rtl="0" eaLnBrk="1" fontAlgn="auto" latinLnBrk="0" hangingPunct="1">
              <a:lnSpc>
                <a:spcPct val="115000"/>
              </a:lnSpc>
              <a:spcBef>
                <a:spcPts val="0"/>
              </a:spcBef>
              <a:spcAft>
                <a:spcPts val="0"/>
              </a:spcAft>
              <a:buClr>
                <a:srgbClr val="191919"/>
              </a:buClr>
              <a:buSzPts val="1400"/>
              <a:buFont typeface="Arial" panose="020B0604020202020204" pitchFamily="34" charset="0"/>
              <a:buChar char="•"/>
              <a:tabLst/>
              <a:defRPr/>
            </a:pPr>
            <a:r>
              <a:rPr kumimoji="0" lang="ru-RU" sz="1600" b="0" i="0" u="none" strike="noStrike" kern="0" cap="none" spc="0" normalizeH="0" baseline="0" noProof="0" dirty="0" smtClean="0">
                <a:ln>
                  <a:noFill/>
                </a:ln>
                <a:solidFill>
                  <a:srgbClr val="191919"/>
                </a:solidFill>
                <a:effectLst/>
                <a:uLnTx/>
                <a:uFillTx/>
                <a:sym typeface="Assistant"/>
              </a:rPr>
              <a:t>Наручивање</a:t>
            </a:r>
            <a:r>
              <a:rPr lang="ru-RU" sz="1600" kern="0" dirty="0" smtClean="0">
                <a:solidFill>
                  <a:srgbClr val="191919"/>
                </a:solidFill>
              </a:rPr>
              <a:t>, отказивање</a:t>
            </a:r>
            <a:endParaRPr kumimoji="0" lang="ru-RU" sz="1600" b="1" i="0" u="none" strike="noStrike" kern="0" cap="none" spc="0" normalizeH="0" baseline="0" noProof="0" dirty="0" smtClean="0">
              <a:ln>
                <a:noFill/>
              </a:ln>
              <a:solidFill>
                <a:srgbClr val="191919"/>
              </a:solidFill>
              <a:effectLst/>
              <a:uLnTx/>
              <a:uFillTx/>
              <a:sym typeface="Assistant"/>
            </a:endParaRPr>
          </a:p>
          <a:p>
            <a:pPr marL="171450" marR="0" lvl="0" indent="-171450" algn="l" defTabSz="914400" rtl="0" eaLnBrk="1" fontAlgn="auto" latinLnBrk="0" hangingPunct="1">
              <a:lnSpc>
                <a:spcPct val="115000"/>
              </a:lnSpc>
              <a:spcBef>
                <a:spcPts val="0"/>
              </a:spcBef>
              <a:spcAft>
                <a:spcPts val="0"/>
              </a:spcAft>
              <a:buClr>
                <a:srgbClr val="191919"/>
              </a:buClr>
              <a:buSzPts val="1400"/>
              <a:buFont typeface="Arial" panose="020B0604020202020204" pitchFamily="34" charset="0"/>
              <a:buChar char="•"/>
              <a:tabLst/>
              <a:defRPr/>
            </a:pPr>
            <a:r>
              <a:rPr kumimoji="0" lang="sr-Cyrl-RS" sz="1600" b="0" i="0" u="none" strike="noStrike" kern="0" cap="none" spc="0" normalizeH="0" baseline="0" noProof="0" dirty="0" smtClean="0">
                <a:ln>
                  <a:noFill/>
                </a:ln>
                <a:solidFill>
                  <a:srgbClr val="191919"/>
                </a:solidFill>
                <a:effectLst/>
                <a:uLnTx/>
                <a:uFillTx/>
                <a:sym typeface="Assistant"/>
              </a:rPr>
              <a:t>Пријем робе/услуга/радова</a:t>
            </a:r>
            <a:endParaRPr kumimoji="0" lang="ru-RU" sz="1600" b="0" i="0" u="none" strike="noStrike" kern="0" cap="none" spc="0" normalizeH="0" baseline="0" noProof="0" dirty="0" smtClean="0">
              <a:ln>
                <a:noFill/>
              </a:ln>
              <a:solidFill>
                <a:srgbClr val="191919"/>
              </a:solidFill>
              <a:effectLst/>
              <a:uLnTx/>
              <a:uFillTx/>
              <a:sym typeface="Assistant"/>
            </a:endParaRPr>
          </a:p>
          <a:p>
            <a:pPr marL="171450" marR="0" lvl="0" indent="-171450" algn="l" defTabSz="914400" rtl="0" eaLnBrk="1" fontAlgn="auto" latinLnBrk="0" hangingPunct="1">
              <a:lnSpc>
                <a:spcPct val="115000"/>
              </a:lnSpc>
              <a:spcBef>
                <a:spcPts val="0"/>
              </a:spcBef>
              <a:spcAft>
                <a:spcPts val="0"/>
              </a:spcAft>
              <a:buClr>
                <a:srgbClr val="191919"/>
              </a:buClr>
              <a:buSzPts val="1400"/>
              <a:buFont typeface="Arial" panose="020B0604020202020204" pitchFamily="34" charset="0"/>
              <a:buChar char="•"/>
              <a:tabLst/>
              <a:defRPr/>
            </a:pPr>
            <a:r>
              <a:rPr kumimoji="0" lang="ru-RU" sz="1600" b="0" i="0" u="none" strike="noStrike" kern="0" cap="none" spc="0" normalizeH="0" baseline="0" noProof="0" dirty="0" smtClean="0">
                <a:ln>
                  <a:noFill/>
                </a:ln>
                <a:solidFill>
                  <a:srgbClr val="191919"/>
                </a:solidFill>
                <a:effectLst/>
                <a:uLnTx/>
                <a:uFillTx/>
                <a:sym typeface="Assistant"/>
              </a:rPr>
              <a:t>Управљање</a:t>
            </a:r>
            <a:r>
              <a:rPr kumimoji="0" lang="ru-RU" sz="1600" b="0" i="0" u="none" strike="noStrike" kern="0" cap="none" spc="0" normalizeH="0" noProof="0" dirty="0" smtClean="0">
                <a:ln>
                  <a:noFill/>
                </a:ln>
                <a:solidFill>
                  <a:srgbClr val="191919"/>
                </a:solidFill>
                <a:effectLst/>
                <a:uLnTx/>
                <a:uFillTx/>
                <a:sym typeface="Assistant"/>
              </a:rPr>
              <a:t> ресурсима и планирање</a:t>
            </a:r>
          </a:p>
          <a:p>
            <a:pPr marL="171450" marR="0" lvl="0" indent="-171450" algn="l" defTabSz="914400" rtl="0" eaLnBrk="1" fontAlgn="auto" latinLnBrk="0" hangingPunct="1">
              <a:lnSpc>
                <a:spcPct val="115000"/>
              </a:lnSpc>
              <a:spcBef>
                <a:spcPts val="0"/>
              </a:spcBef>
              <a:spcAft>
                <a:spcPts val="0"/>
              </a:spcAft>
              <a:buClr>
                <a:srgbClr val="191919"/>
              </a:buClr>
              <a:buSzPts val="1400"/>
              <a:buFont typeface="Arial" panose="020B0604020202020204" pitchFamily="34" charset="0"/>
              <a:buChar char="•"/>
              <a:tabLst/>
              <a:defRPr/>
            </a:pPr>
            <a:r>
              <a:rPr lang="ru-RU" sz="1600" kern="0" baseline="0" dirty="0" smtClean="0">
                <a:solidFill>
                  <a:srgbClr val="191919"/>
                </a:solidFill>
              </a:rPr>
              <a:t>Рекламације, измјене</a:t>
            </a:r>
            <a:endParaRPr kumimoji="0" lang="ru-RU" sz="1600" b="0" i="0" u="none" strike="noStrike" kern="0" cap="none" spc="0" normalizeH="0" baseline="0" noProof="0" dirty="0" smtClean="0">
              <a:ln>
                <a:noFill/>
              </a:ln>
              <a:solidFill>
                <a:srgbClr val="191919"/>
              </a:solidFill>
              <a:effectLst/>
              <a:uLnTx/>
              <a:uFillTx/>
              <a:sym typeface="Assistant"/>
            </a:endParaRPr>
          </a:p>
          <a:p>
            <a:pPr marL="171450" marR="0" lvl="0" indent="-171450" algn="l" defTabSz="914400" rtl="0" eaLnBrk="1" fontAlgn="auto" latinLnBrk="0" hangingPunct="1">
              <a:lnSpc>
                <a:spcPct val="115000"/>
              </a:lnSpc>
              <a:spcBef>
                <a:spcPts val="0"/>
              </a:spcBef>
              <a:spcAft>
                <a:spcPts val="0"/>
              </a:spcAft>
              <a:buClr>
                <a:srgbClr val="191919"/>
              </a:buClr>
              <a:buSzPts val="1400"/>
              <a:buFont typeface="Arial" panose="020B0604020202020204" pitchFamily="34" charset="0"/>
              <a:buChar char="•"/>
              <a:tabLst/>
              <a:defRPr/>
            </a:pPr>
            <a:r>
              <a:rPr kumimoji="0" lang="ru-RU" sz="1600" b="0" i="0" u="none" strike="noStrike" kern="0" cap="none" spc="0" normalizeH="0" baseline="0" noProof="0" dirty="0" smtClean="0">
                <a:ln>
                  <a:noFill/>
                </a:ln>
                <a:solidFill>
                  <a:srgbClr val="191919"/>
                </a:solidFill>
                <a:effectLst/>
                <a:uLnTx/>
                <a:uFillTx/>
                <a:sym typeface="Assistant"/>
              </a:rPr>
              <a:t>Плаћање</a:t>
            </a:r>
          </a:p>
          <a:p>
            <a:pPr marL="171450" marR="0" lvl="0" indent="-171450" algn="l" defTabSz="914400" rtl="0" eaLnBrk="1" fontAlgn="auto" latinLnBrk="0" hangingPunct="1">
              <a:lnSpc>
                <a:spcPct val="115000"/>
              </a:lnSpc>
              <a:spcBef>
                <a:spcPts val="0"/>
              </a:spcBef>
              <a:spcAft>
                <a:spcPts val="0"/>
              </a:spcAft>
              <a:buClr>
                <a:srgbClr val="191919"/>
              </a:buClr>
              <a:buSzPts val="1400"/>
              <a:buFont typeface="Arial" panose="020B0604020202020204" pitchFamily="34" charset="0"/>
              <a:buChar char="•"/>
              <a:tabLst/>
              <a:defRPr/>
            </a:pPr>
            <a:r>
              <a:rPr lang="ru-RU" sz="1600" kern="0" dirty="0" smtClean="0">
                <a:solidFill>
                  <a:srgbClr val="191919"/>
                </a:solidFill>
              </a:rPr>
              <a:t>Извјештавање</a:t>
            </a:r>
            <a:endParaRPr kumimoji="0" lang="ru-RU" sz="1600" b="0" i="0" u="none" strike="noStrike" kern="0" cap="none" spc="0" normalizeH="0" baseline="0" noProof="0" dirty="0" smtClean="0">
              <a:ln>
                <a:noFill/>
              </a:ln>
              <a:solidFill>
                <a:srgbClr val="191919"/>
              </a:solidFill>
              <a:effectLst/>
              <a:uLnTx/>
              <a:uFillTx/>
              <a:sym typeface="Assistant"/>
            </a:endParaRPr>
          </a:p>
          <a:p>
            <a:pPr marL="0" marR="0" lvl="0" indent="0" algn="l" defTabSz="914400" rtl="0" eaLnBrk="1" fontAlgn="auto" latinLnBrk="0" hangingPunct="1">
              <a:lnSpc>
                <a:spcPct val="115000"/>
              </a:lnSpc>
              <a:spcBef>
                <a:spcPts val="1600"/>
              </a:spcBef>
              <a:spcAft>
                <a:spcPts val="1600"/>
              </a:spcAft>
              <a:buClr>
                <a:srgbClr val="191919"/>
              </a:buClr>
              <a:buSzPts val="1400"/>
              <a:buFont typeface="Assistant"/>
              <a:buNone/>
              <a:tabLst/>
              <a:defRPr/>
            </a:pPr>
            <a:endParaRPr kumimoji="0" lang="ru-RU" sz="1000" b="0" i="0" u="none" strike="noStrike" kern="0" cap="none" spc="0" normalizeH="0" baseline="0" noProof="0" dirty="0">
              <a:ln>
                <a:noFill/>
              </a:ln>
              <a:solidFill>
                <a:srgbClr val="191919"/>
              </a:solidFill>
              <a:effectLst/>
              <a:uLnTx/>
              <a:uFillTx/>
              <a:latin typeface="Assistant"/>
              <a:sym typeface="Assistant"/>
            </a:endParaRPr>
          </a:p>
        </p:txBody>
      </p:sp>
      <p:sp>
        <p:nvSpPr>
          <p:cNvPr id="10" name="Google Shape;430;p37"/>
          <p:cNvSpPr txBox="1">
            <a:spLocks/>
          </p:cNvSpPr>
          <p:nvPr/>
        </p:nvSpPr>
        <p:spPr>
          <a:xfrm>
            <a:off x="304799" y="3802102"/>
            <a:ext cx="2965305" cy="38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lang="sr-Cyrl-RS" sz="1600" kern="0" dirty="0" smtClean="0">
                <a:solidFill>
                  <a:srgbClr val="191919"/>
                </a:solidFill>
              </a:rPr>
              <a:t>Текуће активности</a:t>
            </a:r>
            <a:r>
              <a:rPr lang="en-US" sz="1600" kern="0" dirty="0" smtClean="0">
                <a:solidFill>
                  <a:srgbClr val="191919"/>
                </a:solidFill>
              </a:rPr>
              <a:t> </a:t>
            </a:r>
            <a:r>
              <a:rPr lang="sr-Cyrl-RS" sz="1600" kern="0" dirty="0" smtClean="0">
                <a:solidFill>
                  <a:srgbClr val="191919"/>
                </a:solidFill>
              </a:rPr>
              <a:t>и уговорна администрација</a:t>
            </a:r>
            <a:endParaRPr kumimoji="0" lang="sr-Cyrl-BA" sz="1600" b="1" i="0" u="none" strike="noStrike" kern="0" cap="none" spc="0" normalizeH="0" baseline="0" noProof="0" dirty="0">
              <a:ln>
                <a:noFill/>
              </a:ln>
              <a:solidFill>
                <a:srgbClr val="191919"/>
              </a:solidFill>
              <a:effectLst/>
              <a:uLnTx/>
              <a:uFillTx/>
              <a:latin typeface="Gudea"/>
              <a:sym typeface="Gudea"/>
            </a:endParaRPr>
          </a:p>
        </p:txBody>
      </p:sp>
      <p:sp>
        <p:nvSpPr>
          <p:cNvPr id="11" name="Google Shape;431;p37"/>
          <p:cNvSpPr txBox="1">
            <a:spLocks/>
          </p:cNvSpPr>
          <p:nvPr/>
        </p:nvSpPr>
        <p:spPr>
          <a:xfrm>
            <a:off x="727143" y="3300298"/>
            <a:ext cx="1348908"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en" sz="3000" b="1" i="0" u="none" strike="noStrike" kern="0" cap="none" spc="0" normalizeH="0" baseline="0" noProof="0" dirty="0" smtClean="0">
                <a:ln>
                  <a:noFill/>
                </a:ln>
                <a:solidFill>
                  <a:srgbClr val="FFFFFF"/>
                </a:solidFill>
                <a:effectLst/>
                <a:uLnTx/>
                <a:uFillTx/>
                <a:latin typeface="Gudea"/>
                <a:sym typeface="Gudea"/>
              </a:rPr>
              <a:t>01</a:t>
            </a:r>
            <a:endParaRPr kumimoji="0" lang="en" sz="3000" b="1" i="0" u="none" strike="noStrike" kern="0" cap="none" spc="0" normalizeH="0" baseline="0" noProof="0" dirty="0">
              <a:ln>
                <a:noFill/>
              </a:ln>
              <a:solidFill>
                <a:srgbClr val="FFFFFF"/>
              </a:solidFill>
              <a:effectLst/>
              <a:uLnTx/>
              <a:uFillTx/>
              <a:latin typeface="Gudea"/>
              <a:sym typeface="Gudea"/>
            </a:endParaRPr>
          </a:p>
        </p:txBody>
      </p:sp>
      <p:sp>
        <p:nvSpPr>
          <p:cNvPr id="12" name="Google Shape;432;p37"/>
          <p:cNvSpPr txBox="1">
            <a:spLocks/>
          </p:cNvSpPr>
          <p:nvPr/>
        </p:nvSpPr>
        <p:spPr>
          <a:xfrm>
            <a:off x="6257693" y="4640913"/>
            <a:ext cx="2752491" cy="21055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1pPr>
            <a:lvl2pPr marL="914400" marR="0" lvl="1"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2pPr>
            <a:lvl3pPr marL="1371600" marR="0" lvl="2"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3pPr>
            <a:lvl4pPr marL="1828800" marR="0" lvl="3"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4pPr>
            <a:lvl5pPr marL="2286000" marR="0" lvl="4"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5pPr>
            <a:lvl6pPr marL="2743200" marR="0" lvl="5"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6pPr>
            <a:lvl7pPr marL="3200400" marR="0" lvl="6"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7pPr>
            <a:lvl8pPr marL="3657600" marR="0" lvl="7"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8pPr>
            <a:lvl9pPr marL="4114800" marR="0" lvl="8"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9pPr>
          </a:lstStyle>
          <a:p>
            <a:pPr marL="0" marR="0" lvl="0" indent="0" algn="l" defTabSz="914400" rtl="0" eaLnBrk="1" fontAlgn="auto" latinLnBrk="0" hangingPunct="1">
              <a:lnSpc>
                <a:spcPct val="115000"/>
              </a:lnSpc>
              <a:spcBef>
                <a:spcPts val="0"/>
              </a:spcBef>
              <a:spcAft>
                <a:spcPts val="0"/>
              </a:spcAft>
              <a:buClr>
                <a:srgbClr val="191919"/>
              </a:buClr>
              <a:buSzPts val="1400"/>
              <a:buFont typeface="Assistant"/>
              <a:buNone/>
              <a:tabLst/>
              <a:defRPr/>
            </a:pPr>
            <a:r>
              <a:rPr lang="sr-Cyrl-RS" sz="1500" kern="0" noProof="0" dirty="0" smtClean="0">
                <a:solidFill>
                  <a:srgbClr val="191919"/>
                </a:solidFill>
              </a:rPr>
              <a:t>Контроле релизације уговора према уговореним условима: рокови испоруке, контрола квалитета предмета набавке, динамике плаћања, завршне провјере.   </a:t>
            </a:r>
            <a:endParaRPr kumimoji="0" lang="ru-RU" sz="1500" b="0" i="0" u="none" strike="noStrike" kern="0" cap="none" spc="0" normalizeH="0" baseline="0" noProof="0" dirty="0" smtClean="0">
              <a:ln>
                <a:noFill/>
              </a:ln>
              <a:solidFill>
                <a:srgbClr val="191919"/>
              </a:solidFill>
              <a:effectLst/>
              <a:uLnTx/>
              <a:uFillTx/>
              <a:sym typeface="Assistant"/>
            </a:endParaRPr>
          </a:p>
          <a:p>
            <a:pPr marL="0" marR="0" lvl="0" indent="0" algn="l" defTabSz="914400" rtl="0" eaLnBrk="1" fontAlgn="auto" latinLnBrk="0" hangingPunct="1">
              <a:lnSpc>
                <a:spcPct val="115000"/>
              </a:lnSpc>
              <a:spcBef>
                <a:spcPts val="1600"/>
              </a:spcBef>
              <a:spcAft>
                <a:spcPts val="1600"/>
              </a:spcAft>
              <a:buClr>
                <a:srgbClr val="191919"/>
              </a:buClr>
              <a:buSzPts val="1400"/>
              <a:buFont typeface="Assistant"/>
              <a:buNone/>
              <a:tabLst/>
              <a:defRPr/>
            </a:pPr>
            <a:endParaRPr kumimoji="0" lang="ru-RU" sz="1000" b="0" i="0" u="none" strike="noStrike" kern="0" cap="none" spc="0" normalizeH="0" baseline="0" noProof="0" dirty="0">
              <a:ln>
                <a:noFill/>
              </a:ln>
              <a:solidFill>
                <a:srgbClr val="191919"/>
              </a:solidFill>
              <a:effectLst/>
              <a:uLnTx/>
              <a:uFillTx/>
              <a:latin typeface="Assistant"/>
              <a:sym typeface="Assistant"/>
            </a:endParaRPr>
          </a:p>
        </p:txBody>
      </p:sp>
      <p:sp>
        <p:nvSpPr>
          <p:cNvPr id="13" name="Google Shape;433;p37"/>
          <p:cNvSpPr txBox="1">
            <a:spLocks/>
          </p:cNvSpPr>
          <p:nvPr/>
        </p:nvSpPr>
        <p:spPr>
          <a:xfrm>
            <a:off x="6257693" y="4272496"/>
            <a:ext cx="2213447" cy="4384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sr-Cyrl-BA" sz="1600" b="1" i="0" u="none" strike="noStrike" kern="0" cap="none" spc="0" normalizeH="0" baseline="0" noProof="0" dirty="0" smtClean="0">
                <a:ln>
                  <a:noFill/>
                </a:ln>
                <a:solidFill>
                  <a:srgbClr val="191919"/>
                </a:solidFill>
                <a:effectLst/>
                <a:uLnTx/>
                <a:uFillTx/>
                <a:latin typeface="Gudea"/>
                <a:sym typeface="Gudea"/>
              </a:rPr>
              <a:t>Контроле</a:t>
            </a:r>
            <a:endParaRPr kumimoji="0" lang="sr-Cyrl-BA" sz="1600" b="1" i="0" u="none" strike="noStrike" kern="0" cap="none" spc="0" normalizeH="0" baseline="0" noProof="0" dirty="0">
              <a:ln>
                <a:noFill/>
              </a:ln>
              <a:solidFill>
                <a:srgbClr val="191919"/>
              </a:solidFill>
              <a:effectLst/>
              <a:uLnTx/>
              <a:uFillTx/>
              <a:latin typeface="Gudea"/>
              <a:sym typeface="Gudea"/>
            </a:endParaRPr>
          </a:p>
        </p:txBody>
      </p:sp>
      <p:sp>
        <p:nvSpPr>
          <p:cNvPr id="14" name="Google Shape;434;p37"/>
          <p:cNvSpPr txBox="1">
            <a:spLocks/>
          </p:cNvSpPr>
          <p:nvPr/>
        </p:nvSpPr>
        <p:spPr>
          <a:xfrm>
            <a:off x="6705600" y="3811396"/>
            <a:ext cx="1302900"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en" sz="3000" b="1" i="0" u="none" strike="noStrike" kern="0" cap="none" spc="0" normalizeH="0" baseline="0" noProof="0" dirty="0" smtClean="0">
                <a:ln>
                  <a:noFill/>
                </a:ln>
                <a:solidFill>
                  <a:srgbClr val="FFFFFF"/>
                </a:solidFill>
                <a:effectLst/>
                <a:uLnTx/>
                <a:uFillTx/>
                <a:latin typeface="Gudea"/>
                <a:sym typeface="Gudea"/>
              </a:rPr>
              <a:t>03</a:t>
            </a:r>
            <a:endParaRPr kumimoji="0" lang="en" sz="3000" b="1" i="0" u="none" strike="noStrike" kern="0" cap="none" spc="0" normalizeH="0" baseline="0" noProof="0" dirty="0">
              <a:ln>
                <a:noFill/>
              </a:ln>
              <a:solidFill>
                <a:srgbClr val="FFFFFF"/>
              </a:solidFill>
              <a:effectLst/>
              <a:uLnTx/>
              <a:uFillTx/>
              <a:latin typeface="Gudea"/>
              <a:sym typeface="Gudea"/>
            </a:endParaRPr>
          </a:p>
        </p:txBody>
      </p:sp>
      <p:sp>
        <p:nvSpPr>
          <p:cNvPr id="15" name="Google Shape;435;p37"/>
          <p:cNvSpPr txBox="1">
            <a:spLocks/>
          </p:cNvSpPr>
          <p:nvPr/>
        </p:nvSpPr>
        <p:spPr>
          <a:xfrm>
            <a:off x="3477322" y="3911755"/>
            <a:ext cx="2466278" cy="16763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1pPr>
            <a:lvl2pPr marL="914400" marR="0" lvl="1"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2pPr>
            <a:lvl3pPr marL="1371600" marR="0" lvl="2"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3pPr>
            <a:lvl4pPr marL="1828800" marR="0" lvl="3"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4pPr>
            <a:lvl5pPr marL="2286000" marR="0" lvl="4"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5pPr>
            <a:lvl6pPr marL="2743200" marR="0" lvl="5"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6pPr>
            <a:lvl7pPr marL="3200400" marR="0" lvl="6"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7pPr>
            <a:lvl8pPr marL="3657600" marR="0" lvl="7"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8pPr>
            <a:lvl9pPr marL="4114800" marR="0" lvl="8"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9pPr>
          </a:lstStyle>
          <a:p>
            <a:pPr marL="0" marR="0" lvl="0" indent="0" algn="l" defTabSz="914400" rtl="0" eaLnBrk="1" fontAlgn="auto" latinLnBrk="0" hangingPunct="1">
              <a:lnSpc>
                <a:spcPct val="115000"/>
              </a:lnSpc>
              <a:spcBef>
                <a:spcPts val="0"/>
              </a:spcBef>
              <a:spcAft>
                <a:spcPts val="0"/>
              </a:spcAft>
              <a:buClr>
                <a:srgbClr val="191919"/>
              </a:buClr>
              <a:buSzPts val="1400"/>
              <a:buFont typeface="Arial" pitchFamily="34" charset="0"/>
              <a:buChar char="•"/>
              <a:tabLst/>
              <a:defRPr/>
            </a:pPr>
            <a:r>
              <a:rPr kumimoji="0" lang="ru-RU" sz="1600" b="0" i="0" u="none" strike="noStrike" kern="0" cap="none" spc="0" normalizeH="0" baseline="0" noProof="0" dirty="0" smtClean="0">
                <a:ln>
                  <a:noFill/>
                </a:ln>
                <a:solidFill>
                  <a:srgbClr val="191919"/>
                </a:solidFill>
                <a:effectLst/>
                <a:uLnTx/>
                <a:uFillTx/>
                <a:latin typeface="Assistant"/>
                <a:sym typeface="Assistant"/>
              </a:rPr>
              <a:t>  </a:t>
            </a:r>
            <a:r>
              <a:rPr kumimoji="0" lang="sr-Cyrl-RS" sz="1600" b="0" i="0" u="none" strike="noStrike" kern="0" cap="none" spc="0" normalizeH="0" baseline="0" noProof="0" dirty="0" smtClean="0">
                <a:ln>
                  <a:noFill/>
                </a:ln>
                <a:solidFill>
                  <a:srgbClr val="191919"/>
                </a:solidFill>
                <a:effectLst/>
                <a:uLnTx/>
                <a:uFillTx/>
                <a:latin typeface="Assistant"/>
                <a:sym typeface="Assistant"/>
              </a:rPr>
              <a:t>Иницијални састанак</a:t>
            </a:r>
            <a:endParaRPr kumimoji="0" lang="ru-RU" sz="1600" b="1" i="0" u="none" strike="noStrike" kern="0" cap="none" spc="0" normalizeH="0" baseline="0" noProof="0" dirty="0" smtClean="0">
              <a:ln>
                <a:noFill/>
              </a:ln>
              <a:solidFill>
                <a:srgbClr val="191919"/>
              </a:solidFill>
              <a:effectLst/>
              <a:uLnTx/>
              <a:uFillTx/>
              <a:latin typeface="Assistant"/>
              <a:sym typeface="Assistant"/>
            </a:endParaRPr>
          </a:p>
          <a:p>
            <a:pPr marL="0" marR="0" lvl="0" indent="0" algn="l" defTabSz="914400" rtl="0" eaLnBrk="1" fontAlgn="auto" latinLnBrk="0" hangingPunct="1">
              <a:lnSpc>
                <a:spcPct val="115000"/>
              </a:lnSpc>
              <a:spcBef>
                <a:spcPts val="0"/>
              </a:spcBef>
              <a:spcAft>
                <a:spcPts val="0"/>
              </a:spcAft>
              <a:buClr>
                <a:srgbClr val="191919"/>
              </a:buClr>
              <a:buSzPts val="1400"/>
              <a:buFont typeface="Arial" pitchFamily="34" charset="0"/>
              <a:buChar char="•"/>
              <a:tabLst/>
              <a:defRPr/>
            </a:pPr>
            <a:r>
              <a:rPr kumimoji="0" lang="ru-RU" sz="1600" b="0" i="0" u="none" strike="noStrike" kern="0" cap="none" spc="0" normalizeH="0" baseline="0" noProof="0" dirty="0" smtClean="0">
                <a:ln>
                  <a:noFill/>
                </a:ln>
                <a:solidFill>
                  <a:srgbClr val="191919"/>
                </a:solidFill>
                <a:effectLst/>
                <a:uLnTx/>
                <a:uFillTx/>
                <a:latin typeface="Assistant"/>
                <a:sym typeface="Assistant"/>
              </a:rPr>
              <a:t>  Заједнички рад</a:t>
            </a:r>
            <a:endParaRPr kumimoji="0" lang="ru-RU" sz="1600" b="1" i="0" u="none" strike="noStrike" kern="0" cap="none" spc="0" normalizeH="0" baseline="0" noProof="0" dirty="0" smtClean="0">
              <a:ln>
                <a:noFill/>
              </a:ln>
              <a:solidFill>
                <a:srgbClr val="191919"/>
              </a:solidFill>
              <a:effectLst/>
              <a:uLnTx/>
              <a:uFillTx/>
              <a:latin typeface="Assistant"/>
              <a:sym typeface="Assistant"/>
            </a:endParaRPr>
          </a:p>
          <a:p>
            <a:pPr marL="0" marR="0" lvl="0" indent="0" algn="l" defTabSz="914400" rtl="0" eaLnBrk="1" fontAlgn="auto" latinLnBrk="0" hangingPunct="1">
              <a:lnSpc>
                <a:spcPct val="115000"/>
              </a:lnSpc>
              <a:spcBef>
                <a:spcPts val="0"/>
              </a:spcBef>
              <a:spcAft>
                <a:spcPts val="0"/>
              </a:spcAft>
              <a:buClr>
                <a:srgbClr val="191919"/>
              </a:buClr>
              <a:buSzPts val="1400"/>
              <a:buFont typeface="Arial" pitchFamily="34" charset="0"/>
              <a:buChar char="•"/>
              <a:tabLst/>
              <a:defRPr/>
            </a:pPr>
            <a:r>
              <a:rPr kumimoji="0" lang="ru-RU" sz="1600" b="0" i="0" u="none" strike="noStrike" kern="0" cap="none" spc="0" normalizeH="0" baseline="0" noProof="0" dirty="0" smtClean="0">
                <a:ln>
                  <a:noFill/>
                </a:ln>
                <a:solidFill>
                  <a:srgbClr val="191919"/>
                </a:solidFill>
                <a:effectLst/>
                <a:uLnTx/>
                <a:uFillTx/>
                <a:latin typeface="Assistant"/>
                <a:sym typeface="Assistant"/>
              </a:rPr>
              <a:t>  Међусобно повјерење и професионалност</a:t>
            </a:r>
            <a:endParaRPr kumimoji="0" lang="ru-RU" sz="1600" b="1" i="0" u="none" strike="noStrike" kern="0" cap="none" spc="0" normalizeH="0" baseline="0" noProof="0" dirty="0" smtClean="0">
              <a:ln>
                <a:noFill/>
              </a:ln>
              <a:solidFill>
                <a:srgbClr val="191919"/>
              </a:solidFill>
              <a:effectLst/>
              <a:uLnTx/>
              <a:uFillTx/>
              <a:latin typeface="Assistant"/>
              <a:sym typeface="Assistant"/>
            </a:endParaRPr>
          </a:p>
          <a:p>
            <a:pPr marL="0" marR="0" lvl="0" indent="0" algn="l" defTabSz="914400" rtl="0" eaLnBrk="1" fontAlgn="auto" latinLnBrk="0" hangingPunct="1">
              <a:lnSpc>
                <a:spcPct val="115000"/>
              </a:lnSpc>
              <a:spcBef>
                <a:spcPts val="1600"/>
              </a:spcBef>
              <a:spcAft>
                <a:spcPts val="1600"/>
              </a:spcAft>
              <a:buClr>
                <a:srgbClr val="191919"/>
              </a:buClr>
              <a:buSzPts val="1400"/>
              <a:buFont typeface="Assistant"/>
              <a:buNone/>
              <a:tabLst/>
              <a:defRPr/>
            </a:pPr>
            <a:endParaRPr kumimoji="0" lang="ru-RU" sz="1000" b="0" i="0" u="none" strike="noStrike" kern="0" cap="none" spc="0" normalizeH="0" baseline="0" noProof="0" dirty="0">
              <a:ln>
                <a:noFill/>
              </a:ln>
              <a:solidFill>
                <a:srgbClr val="191919"/>
              </a:solidFill>
              <a:effectLst/>
              <a:uLnTx/>
              <a:uFillTx/>
              <a:latin typeface="Assistant"/>
              <a:sym typeface="Assistant"/>
            </a:endParaRPr>
          </a:p>
        </p:txBody>
      </p:sp>
      <p:sp>
        <p:nvSpPr>
          <p:cNvPr id="16" name="Google Shape;436;p37"/>
          <p:cNvSpPr txBox="1">
            <a:spLocks/>
          </p:cNvSpPr>
          <p:nvPr/>
        </p:nvSpPr>
        <p:spPr>
          <a:xfrm>
            <a:off x="3425282" y="3467563"/>
            <a:ext cx="2800814" cy="38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sr-Cyrl-BA" sz="1600" b="1" i="0" u="none" strike="noStrike" kern="0" cap="none" spc="0" normalizeH="0" baseline="0" noProof="0" dirty="0" smtClean="0">
                <a:ln>
                  <a:noFill/>
                </a:ln>
                <a:solidFill>
                  <a:srgbClr val="191919"/>
                </a:solidFill>
                <a:effectLst/>
                <a:uLnTx/>
                <a:uFillTx/>
                <a:latin typeface="Gudea"/>
                <a:sym typeface="Gudea"/>
              </a:rPr>
              <a:t>Комуникација уговарача</a:t>
            </a:r>
            <a:endParaRPr kumimoji="0" lang="sr-Cyrl-BA" sz="1600" b="1" i="0" u="none" strike="noStrike" kern="0" cap="none" spc="0" normalizeH="0" baseline="0" noProof="0" dirty="0">
              <a:ln>
                <a:noFill/>
              </a:ln>
              <a:solidFill>
                <a:srgbClr val="191919"/>
              </a:solidFill>
              <a:effectLst/>
              <a:uLnTx/>
              <a:uFillTx/>
              <a:latin typeface="Gudea"/>
              <a:sym typeface="Gudea"/>
            </a:endParaRPr>
          </a:p>
        </p:txBody>
      </p:sp>
      <p:sp>
        <p:nvSpPr>
          <p:cNvPr id="17" name="Google Shape;437;p37"/>
          <p:cNvSpPr txBox="1">
            <a:spLocks/>
          </p:cNvSpPr>
          <p:nvPr/>
        </p:nvSpPr>
        <p:spPr>
          <a:xfrm>
            <a:off x="4011282" y="2921155"/>
            <a:ext cx="1254017"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en" sz="3000" b="1" i="0" u="none" strike="noStrike" kern="0" cap="none" spc="0" normalizeH="0" baseline="0" noProof="0" dirty="0" smtClean="0">
                <a:ln>
                  <a:noFill/>
                </a:ln>
                <a:solidFill>
                  <a:srgbClr val="FFFFFF"/>
                </a:solidFill>
                <a:effectLst/>
                <a:uLnTx/>
                <a:uFillTx/>
                <a:latin typeface="Gudea"/>
                <a:sym typeface="Gudea"/>
              </a:rPr>
              <a:t>02</a:t>
            </a:r>
            <a:endParaRPr kumimoji="0" lang="en" sz="3000" b="1" i="0" u="none" strike="noStrike" kern="0" cap="none" spc="0" normalizeH="0" baseline="0" noProof="0" dirty="0">
              <a:ln>
                <a:noFill/>
              </a:ln>
              <a:solidFill>
                <a:srgbClr val="FFFFFF"/>
              </a:solidFill>
              <a:effectLst/>
              <a:uLnTx/>
              <a:uFillTx/>
              <a:latin typeface="Gudea"/>
              <a:sym typeface="Gudea"/>
            </a:endParaRPr>
          </a:p>
        </p:txBody>
      </p:sp>
    </p:spTree>
    <p:extLst>
      <p:ext uri="{BB962C8B-B14F-4D97-AF65-F5344CB8AC3E}">
        <p14:creationId xmlns:p14="http://schemas.microsoft.com/office/powerpoint/2010/main" val="3257186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182029"/>
            <a:ext cx="7886700" cy="635620"/>
          </a:xfrm>
        </p:spPr>
        <p:txBody>
          <a:bodyPr>
            <a:normAutofit fontScale="90000"/>
          </a:bodyPr>
          <a:lstStyle/>
          <a:p>
            <a:pPr algn="ctr"/>
            <a:r>
              <a:rPr lang="sr-Cyrl-RS" dirty="0" smtClean="0"/>
              <a:t>Р и з и ц и</a:t>
            </a:r>
            <a:endParaRPr lang="sr-Latn-RS" dirty="0"/>
          </a:p>
        </p:txBody>
      </p:sp>
      <p:sp>
        <p:nvSpPr>
          <p:cNvPr id="3" name="Text Placeholder 2"/>
          <p:cNvSpPr>
            <a:spLocks noGrp="1"/>
          </p:cNvSpPr>
          <p:nvPr>
            <p:ph type="body" idx="1"/>
          </p:nvPr>
        </p:nvSpPr>
        <p:spPr/>
        <p:txBody>
          <a:bodyPr/>
          <a:lstStyle/>
          <a:p>
            <a:r>
              <a:rPr lang="sr-Cyrl-RS" dirty="0" smtClean="0"/>
              <a:t>Добављач</a:t>
            </a:r>
            <a:endParaRPr lang="sr-Latn-RS" dirty="0"/>
          </a:p>
        </p:txBody>
      </p:sp>
      <p:sp>
        <p:nvSpPr>
          <p:cNvPr id="4" name="Content Placeholder 3"/>
          <p:cNvSpPr>
            <a:spLocks noGrp="1"/>
          </p:cNvSpPr>
          <p:nvPr>
            <p:ph sz="half" idx="2"/>
          </p:nvPr>
        </p:nvSpPr>
        <p:spPr>
          <a:xfrm>
            <a:off x="629842" y="2672340"/>
            <a:ext cx="3868340" cy="4185660"/>
          </a:xfrm>
        </p:spPr>
        <p:txBody>
          <a:bodyPr>
            <a:normAutofit fontScale="85000" lnSpcReduction="10000"/>
          </a:bodyPr>
          <a:lstStyle/>
          <a:p>
            <a:r>
              <a:rPr lang="sr-Cyrl-RS" sz="2400" dirty="0" smtClean="0">
                <a:latin typeface="+mj-lt"/>
              </a:rPr>
              <a:t>Недостатак капацитета за извршење уговора (технички, економски, кадровски)</a:t>
            </a:r>
          </a:p>
          <a:p>
            <a:r>
              <a:rPr lang="sr-Cyrl-RS" sz="2400" dirty="0" smtClean="0">
                <a:latin typeface="+mj-lt"/>
              </a:rPr>
              <a:t>Лошији квалитет предмета уговора, рекламације</a:t>
            </a:r>
          </a:p>
          <a:p>
            <a:r>
              <a:rPr lang="sr-Cyrl-RS" sz="2400" dirty="0" smtClean="0">
                <a:latin typeface="+mj-lt"/>
              </a:rPr>
              <a:t>Прекорачење рокова </a:t>
            </a:r>
          </a:p>
          <a:p>
            <a:r>
              <a:rPr lang="sr-Cyrl-RS" sz="2400" dirty="0" smtClean="0">
                <a:latin typeface="+mj-lt"/>
              </a:rPr>
              <a:t>Законска ограничења</a:t>
            </a:r>
          </a:p>
          <a:p>
            <a:r>
              <a:rPr lang="sr-Cyrl-RS" sz="2400" dirty="0">
                <a:latin typeface="+mj-lt"/>
              </a:rPr>
              <a:t>Неповољне измјене уговорених услова</a:t>
            </a:r>
          </a:p>
          <a:p>
            <a:r>
              <a:rPr lang="sr-Cyrl-RS" sz="2400" dirty="0">
                <a:latin typeface="+mj-lt"/>
              </a:rPr>
              <a:t>Неприхватање или избјегавање пријема извршења обавезе</a:t>
            </a:r>
          </a:p>
          <a:p>
            <a:r>
              <a:rPr lang="sr-Cyrl-RS" sz="2400" dirty="0">
                <a:latin typeface="+mj-lt"/>
              </a:rPr>
              <a:t>Неадекватна сарадња </a:t>
            </a:r>
            <a:endParaRPr lang="sr-Cyrl-RS" sz="2400" dirty="0" smtClean="0">
              <a:latin typeface="+mj-lt"/>
            </a:endParaRPr>
          </a:p>
          <a:p>
            <a:r>
              <a:rPr lang="sr-Cyrl-RS" sz="2400" dirty="0" smtClean="0">
                <a:latin typeface="+mj-lt"/>
              </a:rPr>
              <a:t>Виша сила</a:t>
            </a:r>
          </a:p>
        </p:txBody>
      </p:sp>
      <p:sp>
        <p:nvSpPr>
          <p:cNvPr id="5" name="Text Placeholder 4"/>
          <p:cNvSpPr>
            <a:spLocks noGrp="1"/>
          </p:cNvSpPr>
          <p:nvPr>
            <p:ph type="body" sz="quarter" idx="3"/>
          </p:nvPr>
        </p:nvSpPr>
        <p:spPr/>
        <p:txBody>
          <a:bodyPr/>
          <a:lstStyle/>
          <a:p>
            <a:r>
              <a:rPr lang="sr-Cyrl-RS" dirty="0" smtClean="0"/>
              <a:t>Уговорни орган</a:t>
            </a:r>
            <a:endParaRPr lang="sr-Latn-RS" dirty="0"/>
          </a:p>
        </p:txBody>
      </p:sp>
      <p:sp>
        <p:nvSpPr>
          <p:cNvPr id="6" name="Content Placeholder 5"/>
          <p:cNvSpPr>
            <a:spLocks noGrp="1"/>
          </p:cNvSpPr>
          <p:nvPr>
            <p:ph sz="quarter" idx="4"/>
          </p:nvPr>
        </p:nvSpPr>
        <p:spPr>
          <a:xfrm>
            <a:off x="4629150" y="2672340"/>
            <a:ext cx="3887391" cy="3684588"/>
          </a:xfrm>
        </p:spPr>
        <p:txBody>
          <a:bodyPr>
            <a:normAutofit/>
          </a:bodyPr>
          <a:lstStyle/>
          <a:p>
            <a:r>
              <a:rPr lang="sr-Cyrl-RS" sz="2200" dirty="0">
                <a:latin typeface="+mj-lt"/>
              </a:rPr>
              <a:t>Неадекватно управљање уговором</a:t>
            </a:r>
          </a:p>
          <a:p>
            <a:r>
              <a:rPr lang="sr-Cyrl-RS" sz="2200" dirty="0" smtClean="0">
                <a:latin typeface="+mj-lt"/>
              </a:rPr>
              <a:t>Неповољне измјене уговорених услова</a:t>
            </a:r>
          </a:p>
          <a:p>
            <a:r>
              <a:rPr lang="sr-Cyrl-RS" sz="2200" dirty="0" smtClean="0">
                <a:latin typeface="+mj-lt"/>
              </a:rPr>
              <a:t>Немогућност испуњавања уговорних обавеза</a:t>
            </a:r>
            <a:endParaRPr lang="en-US" sz="2200" dirty="0" smtClean="0">
              <a:latin typeface="+mj-lt"/>
            </a:endParaRPr>
          </a:p>
          <a:p>
            <a:r>
              <a:rPr lang="sr-Cyrl-RS" sz="2200" dirty="0" smtClean="0">
                <a:latin typeface="+mj-lt"/>
              </a:rPr>
              <a:t>Измјене у законодавству и интерним процедурама</a:t>
            </a:r>
          </a:p>
          <a:p>
            <a:r>
              <a:rPr lang="sr-Cyrl-RS" sz="2200" dirty="0" smtClean="0">
                <a:latin typeface="+mj-lt"/>
              </a:rPr>
              <a:t>Виша сила</a:t>
            </a:r>
          </a:p>
          <a:p>
            <a:endParaRPr lang="sr-Latn-RS" sz="2000" dirty="0">
              <a:latin typeface="+mj-lt"/>
            </a:endParaRPr>
          </a:p>
        </p:txBody>
      </p:sp>
    </p:spTree>
    <p:extLst>
      <p:ext uri="{BB962C8B-B14F-4D97-AF65-F5344CB8AC3E}">
        <p14:creationId xmlns:p14="http://schemas.microsoft.com/office/powerpoint/2010/main" val="2910372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178427"/>
          </a:xfrm>
        </p:spPr>
        <p:txBody>
          <a:bodyPr/>
          <a:lstStyle/>
          <a:p>
            <a:pPr algn="ctr"/>
            <a:r>
              <a:rPr lang="sr-Cyrl-RS" dirty="0" smtClean="0"/>
              <a:t>Измјене уговора</a:t>
            </a:r>
            <a:endParaRPr lang="sr-Latn-RS" dirty="0"/>
          </a:p>
        </p:txBody>
      </p:sp>
      <p:sp>
        <p:nvSpPr>
          <p:cNvPr id="3" name="Text Placeholder 2"/>
          <p:cNvSpPr>
            <a:spLocks noGrp="1"/>
          </p:cNvSpPr>
          <p:nvPr>
            <p:ph type="body" idx="1"/>
          </p:nvPr>
        </p:nvSpPr>
        <p:spPr>
          <a:xfrm>
            <a:off x="623888" y="3434576"/>
            <a:ext cx="7886700" cy="2655075"/>
          </a:xfrm>
        </p:spPr>
        <p:txBody>
          <a:bodyPr/>
          <a:lstStyle/>
          <a:p>
            <a:pPr algn="just"/>
            <a:r>
              <a:rPr lang="sr-Cyrl-RS" dirty="0" smtClean="0"/>
              <a:t>Приликом додјеле уговора о набавци, </a:t>
            </a:r>
            <a:r>
              <a:rPr lang="sr-Cyrl-RS" dirty="0" smtClean="0">
                <a:solidFill>
                  <a:srgbClr val="FF0000"/>
                </a:solidFill>
              </a:rPr>
              <a:t>цијена</a:t>
            </a:r>
            <a:r>
              <a:rPr lang="sr-Cyrl-RS" dirty="0" smtClean="0"/>
              <a:t> наведена у најповољнијој понуди, као и </a:t>
            </a:r>
            <a:r>
              <a:rPr lang="sr-Cyrl-RS" dirty="0" smtClean="0">
                <a:solidFill>
                  <a:srgbClr val="FF0000"/>
                </a:solidFill>
              </a:rPr>
              <a:t>услови утврђени у ТД</a:t>
            </a:r>
            <a:r>
              <a:rPr lang="sr-Cyrl-RS" dirty="0" smtClean="0"/>
              <a:t>, </a:t>
            </a:r>
            <a:r>
              <a:rPr lang="sr-Cyrl-RS" u="sng" dirty="0" smtClean="0">
                <a:solidFill>
                  <a:srgbClr val="FF0000"/>
                </a:solidFill>
              </a:rPr>
              <a:t>не могу се мијењати</a:t>
            </a:r>
            <a:r>
              <a:rPr lang="sr-Cyrl-RS" dirty="0" smtClean="0"/>
              <a:t>. </a:t>
            </a:r>
          </a:p>
          <a:p>
            <a:pPr algn="just"/>
            <a:r>
              <a:rPr lang="sr-Cyrl-RS" dirty="0" smtClean="0"/>
              <a:t>Изузетно, ако се у ТД предвиђа одредба о промјењивости цијена са објективно утврђеним правилима о промјењивости цијене, таква одредба се уноси у уговор.</a:t>
            </a:r>
            <a:endParaRPr lang="sr-Latn-RS" dirty="0"/>
          </a:p>
        </p:txBody>
      </p:sp>
    </p:spTree>
    <p:extLst>
      <p:ext uri="{BB962C8B-B14F-4D97-AF65-F5344CB8AC3E}">
        <p14:creationId xmlns:p14="http://schemas.microsoft.com/office/powerpoint/2010/main" val="187940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What you need to know about commercial contracts"/>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78" y="1313846"/>
            <a:ext cx="3718230" cy="20915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122363"/>
            <a:ext cx="7772400" cy="1547265"/>
          </a:xfrm>
        </p:spPr>
        <p:txBody>
          <a:bodyPr/>
          <a:lstStyle/>
          <a:p>
            <a:r>
              <a:rPr lang="sr-Cyrl-RS" dirty="0" smtClean="0"/>
              <a:t>Уговор</a:t>
            </a:r>
            <a:endParaRPr lang="sr-Latn-RS" dirty="0"/>
          </a:p>
        </p:txBody>
      </p:sp>
      <p:sp>
        <p:nvSpPr>
          <p:cNvPr id="3" name="Subtitle 2"/>
          <p:cNvSpPr>
            <a:spLocks noGrp="1"/>
          </p:cNvSpPr>
          <p:nvPr>
            <p:ph type="subTitle" idx="1"/>
          </p:nvPr>
        </p:nvSpPr>
        <p:spPr>
          <a:xfrm>
            <a:off x="1143000" y="3445727"/>
            <a:ext cx="6858000" cy="2787805"/>
          </a:xfrm>
        </p:spPr>
        <p:txBody>
          <a:bodyPr>
            <a:normAutofit/>
          </a:bodyPr>
          <a:lstStyle/>
          <a:p>
            <a:r>
              <a:rPr lang="sr-Cyrl-RS" sz="2800" dirty="0" smtClean="0"/>
              <a:t>Споразум уговорних страна, који има за циљ да створи, промјени или укине један или више облигационих односа.</a:t>
            </a:r>
          </a:p>
          <a:p>
            <a:r>
              <a:rPr lang="sr-Cyrl-RS" sz="2800" dirty="0" smtClean="0">
                <a:solidFill>
                  <a:schemeClr val="accent1">
                    <a:lumMod val="50000"/>
                  </a:schemeClr>
                </a:solidFill>
              </a:rPr>
              <a:t>Основни извор облигационих односа.</a:t>
            </a:r>
          </a:p>
        </p:txBody>
      </p:sp>
    </p:spTree>
    <p:extLst>
      <p:ext uri="{BB962C8B-B14F-4D97-AF65-F5344CB8AC3E}">
        <p14:creationId xmlns:p14="http://schemas.microsoft.com/office/powerpoint/2010/main" val="3610211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1361692"/>
            <a:ext cx="7886700" cy="9689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ysClr val="windowText" lastClr="000000"/>
                </a:solidFill>
                <a:effectLst/>
                <a:uLnTx/>
                <a:uFillTx/>
                <a:ea typeface="+mj-ea"/>
                <a:cs typeface="+mj-cs"/>
                <a:sym typeface="Arial"/>
              </a:rPr>
              <a:t>…</a:t>
            </a:r>
            <a:r>
              <a:rPr kumimoji="0" lang="sr-Cyrl-RS" sz="2800" b="0" i="0" u="none" strike="noStrike" kern="1200" cap="none" spc="0" normalizeH="0" baseline="0" noProof="0" dirty="0" smtClean="0">
                <a:ln>
                  <a:noFill/>
                </a:ln>
                <a:solidFill>
                  <a:sysClr val="windowText" lastClr="000000"/>
                </a:solidFill>
                <a:effectLst/>
                <a:uLnTx/>
                <a:uFillTx/>
                <a:ea typeface="+mj-ea"/>
                <a:cs typeface="+mj-cs"/>
                <a:sym typeface="Arial"/>
              </a:rPr>
              <a:t>Изузеће од правила забране</a:t>
            </a:r>
            <a:r>
              <a:rPr kumimoji="0" lang="sr-Cyrl-RS" sz="2800" b="0" i="0" u="none" strike="noStrike" kern="1200" cap="none" spc="0" normalizeH="0" noProof="0" dirty="0" smtClean="0">
                <a:ln>
                  <a:noFill/>
                </a:ln>
                <a:solidFill>
                  <a:sysClr val="windowText" lastClr="000000"/>
                </a:solidFill>
                <a:effectLst/>
                <a:uLnTx/>
                <a:uFillTx/>
                <a:ea typeface="+mj-ea"/>
                <a:cs typeface="+mj-cs"/>
                <a:sym typeface="Arial"/>
              </a:rPr>
              <a:t> измјене уговора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RS" sz="1800" b="0" i="0" u="none" strike="noStrike" kern="1200" cap="none" spc="0" normalizeH="0" baseline="0" noProof="0" dirty="0" smtClean="0">
                <a:ln>
                  <a:noFill/>
                </a:ln>
                <a:solidFill>
                  <a:sysClr val="windowText" lastClr="000000"/>
                </a:solidFill>
                <a:effectLst/>
                <a:uLnTx/>
                <a:uFillTx/>
                <a:ea typeface="+mj-ea"/>
                <a:cs typeface="+mj-cs"/>
                <a:sym typeface="Arial"/>
              </a:rPr>
              <a:t>(</a:t>
            </a:r>
            <a:r>
              <a:rPr kumimoji="0" lang="sr-Cyrl-RS" sz="1800" b="0" i="0" u="none" strike="noStrike" kern="1200" cap="none" spc="0" normalizeH="0" baseline="0" noProof="0" dirty="0" smtClean="0">
                <a:ln>
                  <a:noFill/>
                </a:ln>
                <a:solidFill>
                  <a:sysClr val="windowText" lastClr="000000"/>
                </a:solidFill>
                <a:effectLst/>
                <a:uLnTx/>
                <a:uFillTx/>
                <a:ea typeface="+mj-ea"/>
                <a:cs typeface="+mj-cs"/>
                <a:sym typeface="Arial"/>
              </a:rPr>
              <a:t>Члан</a:t>
            </a:r>
            <a:r>
              <a:rPr kumimoji="0" lang="sr-Latn-RS" sz="1800" b="0" i="0" u="none" strike="noStrike" kern="1200" cap="none" spc="0" normalizeH="0" baseline="0" noProof="0" dirty="0" smtClean="0">
                <a:ln>
                  <a:noFill/>
                </a:ln>
                <a:solidFill>
                  <a:sysClr val="windowText" lastClr="000000"/>
                </a:solidFill>
                <a:effectLst/>
                <a:uLnTx/>
                <a:uFillTx/>
                <a:ea typeface="+mj-ea"/>
                <a:cs typeface="+mj-cs"/>
                <a:sym typeface="Arial"/>
              </a:rPr>
              <a:t> </a:t>
            </a:r>
            <a:r>
              <a:rPr kumimoji="0" lang="sr-Cyrl-RS" sz="1800" b="0" i="0" u="none" strike="noStrike" kern="1200" cap="none" spc="0" normalizeH="0" baseline="0" noProof="0" dirty="0" smtClean="0">
                <a:ln>
                  <a:noFill/>
                </a:ln>
                <a:solidFill>
                  <a:sysClr val="windowText" lastClr="000000"/>
                </a:solidFill>
                <a:effectLst/>
                <a:uLnTx/>
                <a:uFillTx/>
                <a:ea typeface="+mj-ea"/>
                <a:cs typeface="+mj-cs"/>
                <a:sym typeface="Arial"/>
              </a:rPr>
              <a:t>75.</a:t>
            </a:r>
            <a:r>
              <a:rPr kumimoji="0" lang="sr-Cyrl-RS" sz="1800" b="0" i="0" u="none" strike="noStrike" kern="1200" cap="none" spc="0" normalizeH="0" noProof="0" dirty="0" smtClean="0">
                <a:ln>
                  <a:noFill/>
                </a:ln>
                <a:solidFill>
                  <a:sysClr val="windowText" lastClr="000000"/>
                </a:solidFill>
                <a:effectLst/>
                <a:uLnTx/>
                <a:uFillTx/>
                <a:ea typeface="+mj-ea"/>
                <a:cs typeface="+mj-cs"/>
                <a:sym typeface="Arial"/>
              </a:rPr>
              <a:t> </a:t>
            </a:r>
            <a:r>
              <a:rPr kumimoji="0" lang="sr-Cyrl-RS" sz="1800" b="0" i="0" u="none" strike="noStrike" kern="1200" cap="none" spc="0" normalizeH="0" baseline="0" noProof="0" dirty="0" smtClean="0">
                <a:ln>
                  <a:noFill/>
                </a:ln>
                <a:solidFill>
                  <a:sysClr val="windowText" lastClr="000000"/>
                </a:solidFill>
                <a:effectLst/>
                <a:uLnTx/>
                <a:uFillTx/>
                <a:ea typeface="+mj-ea"/>
                <a:cs typeface="+mj-cs"/>
                <a:sym typeface="Arial"/>
              </a:rPr>
              <a:t>ЗЈН</a:t>
            </a:r>
            <a:r>
              <a:rPr kumimoji="0" lang="sr-Latn-RS" sz="1800" b="0" i="0" u="none" strike="noStrike" kern="1200" cap="none" spc="0" normalizeH="0" baseline="0" noProof="0" dirty="0" smtClean="0">
                <a:ln>
                  <a:noFill/>
                </a:ln>
                <a:solidFill>
                  <a:sysClr val="windowText" lastClr="000000"/>
                </a:solidFill>
                <a:effectLst/>
                <a:uLnTx/>
                <a:uFillTx/>
                <a:ea typeface="+mj-ea"/>
                <a:cs typeface="+mj-cs"/>
                <a:sym typeface="Arial"/>
              </a:rPr>
              <a:t>)</a:t>
            </a:r>
            <a:endParaRPr kumimoji="0" lang="sr-Latn-RS" sz="1800" b="0" i="0" u="none" strike="noStrike" kern="1200" cap="none" spc="0" normalizeH="0" baseline="0" noProof="0" dirty="0">
              <a:ln>
                <a:noFill/>
              </a:ln>
              <a:solidFill>
                <a:sysClr val="windowText" lastClr="000000"/>
              </a:solidFill>
              <a:effectLst/>
              <a:uLnTx/>
              <a:uFillTx/>
              <a:ea typeface="+mj-ea"/>
              <a:cs typeface="+mj-cs"/>
              <a:sym typeface="Arial"/>
            </a:endParaRPr>
          </a:p>
        </p:txBody>
      </p:sp>
      <p:sp>
        <p:nvSpPr>
          <p:cNvPr id="3" name="Content Placeholder 2"/>
          <p:cNvSpPr txBox="1">
            <a:spLocks/>
          </p:cNvSpPr>
          <p:nvPr/>
        </p:nvSpPr>
        <p:spPr>
          <a:xfrm>
            <a:off x="457199" y="2520176"/>
            <a:ext cx="8218449" cy="40590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sr-Cyrl-RS" sz="1800" b="0" i="0" u="none" strike="noStrike" kern="1200" cap="none" spc="0" normalizeH="0" baseline="0" noProof="0" dirty="0" smtClean="0">
                <a:ln>
                  <a:noFill/>
                </a:ln>
                <a:solidFill>
                  <a:sysClr val="windowText" lastClr="000000"/>
                </a:solidFill>
                <a:effectLst/>
                <a:uLnTx/>
                <a:uFillTx/>
                <a:latin typeface="+mj-lt"/>
                <a:ea typeface="+mn-ea"/>
                <a:cs typeface="+mn-cs"/>
                <a:sym typeface="Arial"/>
              </a:rPr>
              <a:t>Уговор о јавној</a:t>
            </a:r>
            <a:r>
              <a:rPr kumimoji="0" lang="sr-Cyrl-RS" sz="1800" b="0" i="0" u="none" strike="noStrike" kern="1200" cap="none" spc="0" normalizeH="0" noProof="0" dirty="0" smtClean="0">
                <a:ln>
                  <a:noFill/>
                </a:ln>
                <a:solidFill>
                  <a:sysClr val="windowText" lastClr="000000"/>
                </a:solidFill>
                <a:effectLst/>
                <a:uLnTx/>
                <a:uFillTx/>
                <a:latin typeface="+mj-lt"/>
                <a:ea typeface="+mn-ea"/>
                <a:cs typeface="+mn-cs"/>
                <a:sym typeface="Arial"/>
              </a:rPr>
              <a:t> набавци/ОС може се измијенити током његовог трајања без спровођења новог поступка јавне набавке ако су </a:t>
            </a:r>
            <a:r>
              <a:rPr kumimoji="0" lang="sr-Cyrl-RS" sz="1800" b="1" i="0" u="none" strike="noStrike" kern="1200" cap="none" spc="0" normalizeH="0" noProof="0" dirty="0" smtClean="0">
                <a:ln>
                  <a:noFill/>
                </a:ln>
                <a:solidFill>
                  <a:sysClr val="windowText" lastClr="000000"/>
                </a:solidFill>
                <a:effectLst/>
                <a:uLnTx/>
                <a:uFillTx/>
                <a:latin typeface="+mj-lt"/>
                <a:ea typeface="+mn-ea"/>
                <a:cs typeface="+mn-cs"/>
                <a:sym typeface="Arial"/>
              </a:rPr>
              <a:t>кумулативно испуњени </a:t>
            </a:r>
            <a:r>
              <a:rPr kumimoji="0" lang="sr-Cyrl-RS" sz="1800" b="0" i="0" u="none" strike="noStrike" kern="1200" cap="none" spc="0" normalizeH="0" noProof="0" dirty="0" smtClean="0">
                <a:ln>
                  <a:noFill/>
                </a:ln>
                <a:solidFill>
                  <a:sysClr val="windowText" lastClr="000000"/>
                </a:solidFill>
                <a:effectLst/>
                <a:uLnTx/>
                <a:uFillTx/>
                <a:latin typeface="+mj-lt"/>
                <a:ea typeface="+mn-ea"/>
                <a:cs typeface="+mn-cs"/>
                <a:sym typeface="Arial"/>
              </a:rPr>
              <a:t>сљедећи услови:</a:t>
            </a:r>
            <a:endParaRPr kumimoji="0" lang="sr-Cyrl-RS" sz="1800" b="0" i="0" u="none" strike="noStrike" kern="1200" cap="none" spc="0" normalizeH="0" baseline="0" noProof="0" dirty="0" smtClean="0">
              <a:ln>
                <a:noFill/>
              </a:ln>
              <a:solidFill>
                <a:sysClr val="windowText" lastClr="000000"/>
              </a:solidFill>
              <a:effectLst/>
              <a:uLnTx/>
              <a:uFillTx/>
              <a:latin typeface="+mj-lt"/>
              <a:ea typeface="+mn-ea"/>
              <a:cs typeface="+mn-cs"/>
              <a:sym typeface="Arial"/>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Cyrl-RS" sz="1800" b="0" i="0" u="none" strike="noStrike" kern="1200" cap="none" spc="0" normalizeH="0" baseline="0" noProof="0" dirty="0" smtClean="0">
                <a:ln>
                  <a:noFill/>
                </a:ln>
                <a:solidFill>
                  <a:sysClr val="windowText" lastClr="000000"/>
                </a:solidFill>
                <a:effectLst/>
                <a:uLnTx/>
                <a:uFillTx/>
                <a:latin typeface="+mj-lt"/>
                <a:ea typeface="+mn-ea"/>
                <a:cs typeface="+mn-cs"/>
                <a:sym typeface="Arial"/>
              </a:rPr>
              <a:t>До потребе за измјеном дошло због </a:t>
            </a:r>
            <a:r>
              <a:rPr kumimoji="0" lang="sr-Cyrl-RS" sz="1800" b="0" i="0" u="sng" strike="noStrike" kern="1200" cap="none" spc="0" normalizeH="0" baseline="0" noProof="0" dirty="0" smtClean="0">
                <a:ln>
                  <a:noFill/>
                </a:ln>
                <a:solidFill>
                  <a:sysClr val="windowText" lastClr="000000"/>
                </a:solidFill>
                <a:effectLst/>
                <a:uLnTx/>
                <a:uFillTx/>
                <a:latin typeface="+mj-lt"/>
                <a:ea typeface="+mn-ea"/>
                <a:cs typeface="+mn-cs"/>
                <a:sym typeface="Arial"/>
              </a:rPr>
              <a:t>околности које пажљив</a:t>
            </a:r>
            <a:r>
              <a:rPr kumimoji="0" lang="sr-Cyrl-RS" sz="1800" b="0" i="0" u="sng" strike="noStrike" kern="1200" cap="none" spc="0" normalizeH="0" noProof="0" dirty="0" smtClean="0">
                <a:ln>
                  <a:noFill/>
                </a:ln>
                <a:solidFill>
                  <a:sysClr val="windowText" lastClr="000000"/>
                </a:solidFill>
                <a:effectLst/>
                <a:uLnTx/>
                <a:uFillTx/>
                <a:latin typeface="+mj-lt"/>
                <a:ea typeface="+mn-ea"/>
                <a:cs typeface="+mn-cs"/>
                <a:sym typeface="Arial"/>
              </a:rPr>
              <a:t> и савјестан УО није могао предвидјет</a:t>
            </a:r>
            <a:r>
              <a:rPr kumimoji="0" lang="sr-Cyrl-RS" sz="1800" b="0" i="0" u="none" strike="noStrike" kern="1200" cap="none" spc="0" normalizeH="0" noProof="0" dirty="0" smtClean="0">
                <a:ln>
                  <a:noFill/>
                </a:ln>
                <a:solidFill>
                  <a:sysClr val="windowText" lastClr="000000"/>
                </a:solidFill>
                <a:effectLst/>
                <a:uLnTx/>
                <a:uFillTx/>
                <a:latin typeface="+mj-lt"/>
                <a:ea typeface="+mn-ea"/>
                <a:cs typeface="+mn-cs"/>
                <a:sym typeface="Arial"/>
              </a:rPr>
              <a:t>и;</a:t>
            </a:r>
            <a:endParaRPr kumimoji="0" lang="sr-Cyrl-RS" sz="1800" b="0" i="0" u="none" strike="noStrike" kern="1200" cap="none" spc="0" normalizeH="0" baseline="0" noProof="0" dirty="0" smtClean="0">
              <a:ln>
                <a:noFill/>
              </a:ln>
              <a:solidFill>
                <a:sysClr val="windowText" lastClr="000000"/>
              </a:solidFill>
              <a:effectLst/>
              <a:uLnTx/>
              <a:uFillTx/>
              <a:latin typeface="+mj-lt"/>
              <a:ea typeface="+mn-ea"/>
              <a:cs typeface="+mn-cs"/>
              <a:sym typeface="Arial"/>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Cyrl-RS" sz="1800" b="0" i="0" u="none" strike="noStrike" kern="1200" cap="none" spc="0" normalizeH="0" baseline="0" noProof="0" dirty="0" smtClean="0">
                <a:ln>
                  <a:noFill/>
                </a:ln>
                <a:solidFill>
                  <a:sysClr val="windowText" lastClr="000000"/>
                </a:solidFill>
                <a:effectLst/>
                <a:uLnTx/>
                <a:uFillTx/>
                <a:latin typeface="+mj-lt"/>
                <a:ea typeface="+mn-ea"/>
                <a:cs typeface="+mn-cs"/>
                <a:sym typeface="Arial"/>
              </a:rPr>
              <a:t>Измјеном се </a:t>
            </a:r>
            <a:r>
              <a:rPr kumimoji="0" lang="sr-Cyrl-RS" sz="1800" b="0" i="0" u="sng" strike="noStrike" kern="1200" cap="none" spc="0" normalizeH="0" baseline="0" noProof="0" dirty="0" smtClean="0">
                <a:ln>
                  <a:noFill/>
                </a:ln>
                <a:solidFill>
                  <a:sysClr val="windowText" lastClr="000000"/>
                </a:solidFill>
                <a:effectLst/>
                <a:uLnTx/>
                <a:uFillTx/>
                <a:latin typeface="+mj-lt"/>
                <a:ea typeface="+mn-ea"/>
                <a:cs typeface="+mn-cs"/>
                <a:sym typeface="Arial"/>
              </a:rPr>
              <a:t>не мијења цјелокупна природа уговора</a:t>
            </a:r>
            <a:r>
              <a:rPr kumimoji="0" lang="sr-Cyrl-RS" sz="1800" b="0" i="0" u="none" strike="noStrike" kern="1200" cap="none" spc="0" normalizeH="0" baseline="0" noProof="0" dirty="0" smtClean="0">
                <a:ln>
                  <a:noFill/>
                </a:ln>
                <a:solidFill>
                  <a:sysClr val="windowText" lastClr="000000"/>
                </a:solidFill>
                <a:effectLst/>
                <a:uLnTx/>
                <a:uFillTx/>
                <a:latin typeface="+mj-lt"/>
                <a:ea typeface="+mn-ea"/>
                <a:cs typeface="+mn-cs"/>
                <a:sym typeface="Arial"/>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Cyrl-RS" sz="1800" b="0" i="0" u="none" strike="noStrike" kern="1200" cap="none" spc="0" normalizeH="0" baseline="0" noProof="0" dirty="0" smtClean="0">
                <a:ln>
                  <a:noFill/>
                </a:ln>
                <a:solidFill>
                  <a:sysClr val="windowText" lastClr="000000"/>
                </a:solidFill>
                <a:effectLst/>
                <a:uLnTx/>
                <a:uFillTx/>
                <a:latin typeface="+mj-lt"/>
                <a:ea typeface="+mn-ea"/>
                <a:cs typeface="+mn-cs"/>
                <a:sym typeface="Arial"/>
              </a:rPr>
              <a:t>Свако повећање цијене </a:t>
            </a:r>
            <a:r>
              <a:rPr kumimoji="0" lang="sr-Cyrl-RS" sz="1800" b="1" i="0" u="none" strike="noStrike" kern="1200" cap="none" spc="0" normalizeH="0" baseline="0" noProof="0" dirty="0" smtClean="0">
                <a:ln>
                  <a:noFill/>
                </a:ln>
                <a:solidFill>
                  <a:sysClr val="windowText" lastClr="000000"/>
                </a:solidFill>
                <a:effectLst/>
                <a:uLnTx/>
                <a:uFillTx/>
                <a:latin typeface="+mj-lt"/>
                <a:ea typeface="+mn-ea"/>
                <a:cs typeface="+mn-cs"/>
                <a:sym typeface="Arial"/>
              </a:rPr>
              <a:t>није веће</a:t>
            </a:r>
            <a:r>
              <a:rPr kumimoji="0" lang="sr-Cyrl-RS" sz="1800" b="1" i="0" u="none" strike="noStrike" kern="1200" cap="none" spc="0" normalizeH="0" noProof="0" dirty="0" smtClean="0">
                <a:ln>
                  <a:noFill/>
                </a:ln>
                <a:solidFill>
                  <a:sysClr val="windowText" lastClr="000000"/>
                </a:solidFill>
                <a:effectLst/>
                <a:uLnTx/>
                <a:uFillTx/>
                <a:latin typeface="+mj-lt"/>
                <a:ea typeface="+mn-ea"/>
                <a:cs typeface="+mn-cs"/>
                <a:sym typeface="Arial"/>
              </a:rPr>
              <a:t> од 30% вриједности првобитног уговора </a:t>
            </a:r>
            <a:r>
              <a:rPr kumimoji="0" lang="sr-Cyrl-RS" sz="1800" b="0" i="0" u="none" strike="noStrike" kern="1200" cap="none" spc="0" normalizeH="0" noProof="0" dirty="0" smtClean="0">
                <a:ln>
                  <a:noFill/>
                </a:ln>
                <a:solidFill>
                  <a:sysClr val="windowText" lastClr="000000"/>
                </a:solidFill>
                <a:effectLst/>
                <a:uLnTx/>
                <a:uFillTx/>
                <a:latin typeface="+mj-lt"/>
                <a:ea typeface="+mn-ea"/>
                <a:cs typeface="+mn-cs"/>
                <a:sym typeface="Arial"/>
              </a:rPr>
              <a:t>и не може имати за циљ избјегавање примјене ЗЈН (код узастопних измјена, релевантна нето кумулативна вриједност свих измјена).</a:t>
            </a:r>
            <a:endParaRPr kumimoji="0" lang="en-US" sz="1800" b="0" i="0" u="none" strike="noStrike" kern="1200" cap="none" spc="0" normalizeH="0" baseline="0" noProof="0" dirty="0" smtClean="0">
              <a:ln>
                <a:noFill/>
              </a:ln>
              <a:solidFill>
                <a:sysClr val="windowText" lastClr="000000"/>
              </a:solidFill>
              <a:effectLst/>
              <a:uLnTx/>
              <a:uFillTx/>
              <a:latin typeface="+mj-lt"/>
              <a:ea typeface="+mn-ea"/>
              <a:cs typeface="+mn-cs"/>
              <a:sym typeface="Arial"/>
            </a:endParaRPr>
          </a:p>
          <a:p>
            <a:pPr marL="0" marR="0" lvl="0" indent="0" algn="just" defTabSz="914400" rtl="0" eaLnBrk="1" fontAlgn="auto" latinLnBrk="0" hangingPunct="1">
              <a:lnSpc>
                <a:spcPct val="90000"/>
              </a:lnSpc>
              <a:spcBef>
                <a:spcPts val="1000"/>
              </a:spcBef>
              <a:spcAft>
                <a:spcPts val="0"/>
              </a:spcAft>
              <a:buClrTx/>
              <a:buSzTx/>
              <a:buNone/>
              <a:tabLst/>
              <a:defRPr/>
            </a:pPr>
            <a:r>
              <a:rPr lang="sr-Cyrl-RS" sz="1800" dirty="0" smtClean="0">
                <a:solidFill>
                  <a:schemeClr val="accent1">
                    <a:lumMod val="50000"/>
                  </a:schemeClr>
                </a:solidFill>
                <a:latin typeface="+mj-lt"/>
                <a:sym typeface="Arial"/>
              </a:rPr>
              <a:t>Измјена уговора могућа само за повећање цијена првобитног уговора </a:t>
            </a:r>
            <a:r>
              <a:rPr lang="sr-Cyrl-RS" sz="1800" u="sng" dirty="0" smtClean="0">
                <a:solidFill>
                  <a:schemeClr val="accent1">
                    <a:lumMod val="50000"/>
                  </a:schemeClr>
                </a:solidFill>
                <a:latin typeface="+mj-lt"/>
                <a:sym typeface="Arial"/>
              </a:rPr>
              <a:t>преко 5% (робе и услуге), а 10 % (радови)</a:t>
            </a:r>
            <a:r>
              <a:rPr lang="sr-Cyrl-RS" sz="1800" dirty="0" smtClean="0">
                <a:solidFill>
                  <a:schemeClr val="accent1">
                    <a:lumMod val="50000"/>
                  </a:schemeClr>
                </a:solidFill>
                <a:latin typeface="+mj-lt"/>
                <a:sym typeface="Arial"/>
              </a:rPr>
              <a:t> и може се захтијевати само за разлику у цијени која прелази наведене проценте, осим ако је до повећања цијена дошло послије добављачевог доласка у доцњу.</a:t>
            </a:r>
            <a:endParaRPr lang="en-US" sz="1800" dirty="0" smtClean="0">
              <a:solidFill>
                <a:schemeClr val="accent1">
                  <a:lumMod val="50000"/>
                </a:schemeClr>
              </a:solidFill>
              <a:latin typeface="+mj-lt"/>
              <a:sym typeface="Arial"/>
            </a:endParaRPr>
          </a:p>
          <a:p>
            <a:pPr marL="0" marR="0" lvl="0" indent="0" algn="ctr" defTabSz="914400" rtl="0" eaLnBrk="1" fontAlgn="auto" latinLnBrk="0" hangingPunct="1">
              <a:lnSpc>
                <a:spcPct val="90000"/>
              </a:lnSpc>
              <a:spcBef>
                <a:spcPts val="1000"/>
              </a:spcBef>
              <a:spcAft>
                <a:spcPts val="0"/>
              </a:spcAft>
              <a:buClrTx/>
              <a:buSzTx/>
              <a:buNone/>
              <a:tabLst/>
              <a:defRPr/>
            </a:pPr>
            <a:r>
              <a:rPr lang="sr-Cyrl-RS" sz="1800" dirty="0" smtClean="0">
                <a:solidFill>
                  <a:srgbClr val="C00000"/>
                </a:solidFill>
                <a:latin typeface="+mj-lt"/>
                <a:sym typeface="Arial"/>
              </a:rPr>
              <a:t>УО мора обезбиједити доказе који потврђују постојање разлога за измјену!</a:t>
            </a:r>
            <a:endParaRPr kumimoji="0" lang="en-US" sz="1800" b="0" i="0" u="none" strike="noStrike" kern="1200" cap="none" spc="0" normalizeH="0" baseline="0" noProof="0" dirty="0" smtClean="0">
              <a:ln>
                <a:noFill/>
              </a:ln>
              <a:solidFill>
                <a:srgbClr val="C00000"/>
              </a:solidFill>
              <a:effectLst/>
              <a:uLnTx/>
              <a:uFillTx/>
              <a:latin typeface="+mj-lt"/>
              <a:sym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r-Latn-RS" sz="2800" b="0" i="0" u="none" strike="noStrike" kern="1200" cap="none" spc="0" normalizeH="0" baseline="0" noProof="0" dirty="0">
              <a:ln>
                <a:noFill/>
              </a:ln>
              <a:solidFill>
                <a:sysClr val="windowText" lastClr="000000"/>
              </a:solidFill>
              <a:effectLst/>
              <a:uLnTx/>
              <a:uFillTx/>
              <a:latin typeface="Arial"/>
              <a:ea typeface="+mn-ea"/>
              <a:cs typeface="+mn-cs"/>
              <a:sym typeface="Arial"/>
            </a:endParaRPr>
          </a:p>
        </p:txBody>
      </p:sp>
    </p:spTree>
    <p:extLst>
      <p:ext uri="{BB962C8B-B14F-4D97-AF65-F5344CB8AC3E}">
        <p14:creationId xmlns:p14="http://schemas.microsoft.com/office/powerpoint/2010/main" val="882462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59725"/>
            <a:ext cx="7886700" cy="742835"/>
          </a:xfrm>
        </p:spPr>
        <p:txBody>
          <a:bodyPr>
            <a:normAutofit/>
          </a:bodyPr>
          <a:lstStyle/>
          <a:p>
            <a:pPr algn="ctr"/>
            <a:r>
              <a:rPr lang="sr-Cyrl-RS" sz="3600" dirty="0" smtClean="0"/>
              <a:t>Извршење и измјене уговора о ЈН</a:t>
            </a:r>
            <a:endParaRPr lang="sr-Latn-RS" sz="3600" dirty="0"/>
          </a:p>
        </p:txBody>
      </p:sp>
      <p:sp>
        <p:nvSpPr>
          <p:cNvPr id="3" name="Content Placeholder 2"/>
          <p:cNvSpPr>
            <a:spLocks noGrp="1"/>
          </p:cNvSpPr>
          <p:nvPr>
            <p:ph idx="1"/>
          </p:nvPr>
        </p:nvSpPr>
        <p:spPr>
          <a:xfrm>
            <a:off x="628650" y="2137854"/>
            <a:ext cx="7886700" cy="4552877"/>
          </a:xfrm>
        </p:spPr>
        <p:txBody>
          <a:bodyPr>
            <a:normAutofit fontScale="77500" lnSpcReduction="20000"/>
          </a:bodyPr>
          <a:lstStyle/>
          <a:p>
            <a:pPr algn="just"/>
            <a:r>
              <a:rPr lang="sr-Cyrl-RS" dirty="0" smtClean="0">
                <a:latin typeface="+mj-lt"/>
              </a:rPr>
              <a:t>ЗЈН није прецизно регулисао могућности измјене уговора о јавној набавци, нити је прописао општа правила о измјенама уговора, па је ово питање препуштено тумачењу и правној пракси;</a:t>
            </a:r>
          </a:p>
          <a:p>
            <a:pPr algn="just"/>
            <a:r>
              <a:rPr lang="sr-Cyrl-RS" dirty="0" smtClean="0">
                <a:latin typeface="+mj-lt"/>
              </a:rPr>
              <a:t>Примјена многих одредби ЗОО у дијелу измјене уговорених услова и олакшавања испуњења уговора није у складу са начелима и природом поступка јавне набавке;</a:t>
            </a:r>
          </a:p>
          <a:p>
            <a:pPr algn="just"/>
            <a:r>
              <a:rPr lang="sr-Cyrl-RS" dirty="0" smtClean="0">
                <a:latin typeface="+mj-lt"/>
              </a:rPr>
              <a:t>По ЗЈН измјене су допуштене у погледу усклађивања цијена (ако је промјењивост цијена предвиђена ТД) и погледу повећања вриједности набавке усљед непредвиђених околности;</a:t>
            </a:r>
          </a:p>
          <a:p>
            <a:pPr algn="just"/>
            <a:r>
              <a:rPr lang="sr-Cyrl-RS" dirty="0">
                <a:latin typeface="+mj-lt"/>
              </a:rPr>
              <a:t>У</a:t>
            </a:r>
            <a:r>
              <a:rPr lang="sr-Cyrl-RS" dirty="0" smtClean="0">
                <a:latin typeface="+mj-lt"/>
              </a:rPr>
              <a:t> погледу набавке додатних роба, услуга, радова предвиђа се могућност примјене ПП без објаве обавјештења о набавци;</a:t>
            </a:r>
          </a:p>
          <a:p>
            <a:pPr algn="just"/>
            <a:r>
              <a:rPr lang="sr-Cyrl-RS" dirty="0" smtClean="0">
                <a:latin typeface="+mj-lt"/>
              </a:rPr>
              <a:t>Битне измјене уговора о јавној набавци (оне које мијењају карактер и природу уговора) би се могле сматрати недопуштеним измјенама.</a:t>
            </a:r>
          </a:p>
          <a:p>
            <a:pPr marL="0" indent="0" algn="just">
              <a:buNone/>
            </a:pPr>
            <a:endParaRPr lang="sr-Latn-RS" dirty="0">
              <a:latin typeface="+mj-lt"/>
            </a:endParaRPr>
          </a:p>
        </p:txBody>
      </p:sp>
    </p:spTree>
    <p:extLst>
      <p:ext uri="{BB962C8B-B14F-4D97-AF65-F5344CB8AC3E}">
        <p14:creationId xmlns:p14="http://schemas.microsoft.com/office/powerpoint/2010/main" val="1755328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4;p41"/>
          <p:cNvSpPr txBox="1">
            <a:spLocks/>
          </p:cNvSpPr>
          <p:nvPr/>
        </p:nvSpPr>
        <p:spPr>
          <a:xfrm>
            <a:off x="2947067" y="5179822"/>
            <a:ext cx="5070662" cy="11094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marR="0" lvl="0" indent="0" algn="r" defTabSz="914400" rtl="0" eaLnBrk="1" fontAlgn="auto" latinLnBrk="0" hangingPunct="1">
              <a:lnSpc>
                <a:spcPct val="100000"/>
              </a:lnSpc>
              <a:spcBef>
                <a:spcPts val="0"/>
              </a:spcBef>
              <a:spcAft>
                <a:spcPts val="0"/>
              </a:spcAft>
              <a:buClr>
                <a:srgbClr val="191919"/>
              </a:buClr>
              <a:buSzPts val="2400"/>
              <a:buFont typeface="Gudea"/>
              <a:buNone/>
              <a:tabLst/>
              <a:defRPr/>
            </a:pPr>
            <a:endParaRPr kumimoji="0" lang="sr-Cyrl-RS" sz="3000" b="1" i="0" u="none" strike="noStrike" kern="0" cap="none" spc="0" normalizeH="0" baseline="0" noProof="0" dirty="0" smtClean="0">
              <a:ln>
                <a:noFill/>
              </a:ln>
              <a:solidFill>
                <a:srgbClr val="191919"/>
              </a:solidFill>
              <a:effectLst/>
              <a:uLnTx/>
              <a:uFillTx/>
              <a:latin typeface="Gudea"/>
              <a:sym typeface="Gudea"/>
            </a:endParaRPr>
          </a:p>
          <a:p>
            <a:pPr marL="0" marR="0" lvl="0" indent="0" algn="r" defTabSz="914400" rtl="0" eaLnBrk="1" fontAlgn="auto" latinLnBrk="0" hangingPunct="1">
              <a:lnSpc>
                <a:spcPct val="100000"/>
              </a:lnSpc>
              <a:spcBef>
                <a:spcPts val="0"/>
              </a:spcBef>
              <a:spcAft>
                <a:spcPts val="0"/>
              </a:spcAft>
              <a:buClr>
                <a:srgbClr val="191919"/>
              </a:buClr>
              <a:buSzPts val="2400"/>
              <a:buFont typeface="Gudea"/>
              <a:buNone/>
              <a:tabLst/>
              <a:defRPr/>
            </a:pPr>
            <a:r>
              <a:rPr kumimoji="0" lang="sr-Cyrl-RS" sz="3000" b="1" i="0" u="none" strike="noStrike" kern="0" cap="none" spc="0" normalizeH="0" baseline="0" noProof="0" dirty="0" smtClean="0">
                <a:ln>
                  <a:noFill/>
                </a:ln>
                <a:solidFill>
                  <a:srgbClr val="191919"/>
                </a:solidFill>
                <a:effectLst/>
                <a:uLnTx/>
                <a:uFillTx/>
                <a:latin typeface="Gudea"/>
                <a:sym typeface="Gudea"/>
              </a:rPr>
              <a:t>Измјена цијене</a:t>
            </a:r>
            <a:endParaRPr kumimoji="0" lang="sr-Cyrl-RS" sz="3000" b="1" i="0" u="none" strike="noStrike" kern="0" cap="none" spc="0" normalizeH="0" baseline="0" noProof="0" dirty="0">
              <a:ln>
                <a:noFill/>
              </a:ln>
              <a:solidFill>
                <a:srgbClr val="191919"/>
              </a:solidFill>
              <a:effectLst/>
              <a:uLnTx/>
              <a:uFillTx/>
              <a:latin typeface="Gudea"/>
              <a:sym typeface="Gudea"/>
            </a:endParaRPr>
          </a:p>
        </p:txBody>
      </p:sp>
      <p:sp>
        <p:nvSpPr>
          <p:cNvPr id="3" name="Google Shape;305;p41"/>
          <p:cNvSpPr txBox="1">
            <a:spLocks/>
          </p:cNvSpPr>
          <p:nvPr/>
        </p:nvSpPr>
        <p:spPr>
          <a:xfrm>
            <a:off x="512956" y="1527715"/>
            <a:ext cx="7580605" cy="362414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Assistant"/>
              <a:buNone/>
              <a:defRPr sz="3000" b="0" i="0" u="none" strike="noStrike" cap="none">
                <a:solidFill>
                  <a:schemeClr val="dk1"/>
                </a:solidFill>
                <a:latin typeface="Assistant"/>
                <a:ea typeface="Assistant"/>
                <a:cs typeface="Assistant"/>
                <a:sym typeface="Assistant"/>
              </a:defRPr>
            </a:lvl1pPr>
            <a:lvl2pPr marL="914400" marR="0" lvl="1"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2pPr>
            <a:lvl3pPr marL="1371600" marR="0" lvl="2"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3pPr>
            <a:lvl4pPr marL="1828800" marR="0" lvl="3"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4pPr>
            <a:lvl5pPr marL="2286000" marR="0" lvl="4"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5pPr>
            <a:lvl6pPr marL="2743200" marR="0" lvl="5"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6pPr>
            <a:lvl7pPr marL="3200400" marR="0" lvl="6"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7pPr>
            <a:lvl8pPr marL="3657600" marR="0" lvl="7"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8pPr>
            <a:lvl9pPr marL="4114800" marR="0" lvl="8"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9pPr>
          </a:lstStyle>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endParaRPr kumimoji="0" lang="ru-RU" sz="1800" b="0" i="0" u="sng" strike="noStrike" kern="0" cap="none" spc="0" normalizeH="0" baseline="0" noProof="0" dirty="0" smtClean="0">
              <a:ln>
                <a:noFill/>
              </a:ln>
              <a:solidFill>
                <a:srgbClr val="666666">
                  <a:lumMod val="10000"/>
                </a:srgbClr>
              </a:solidFill>
              <a:effectLst/>
              <a:uLnTx/>
              <a:uFillTx/>
              <a:latin typeface="Assistant"/>
              <a:sym typeface="Assistant"/>
            </a:endParaRPr>
          </a:p>
          <a:p>
            <a:pPr marL="0" indent="0" algn="just">
              <a:buClr>
                <a:srgbClr val="191919"/>
              </a:buClr>
            </a:pPr>
            <a:r>
              <a:rPr lang="ru-RU" sz="2000" u="sng" kern="0" dirty="0">
                <a:solidFill>
                  <a:srgbClr val="666666">
                    <a:lumMod val="10000"/>
                  </a:srgbClr>
                </a:solidFill>
              </a:rPr>
              <a:t>Када </a:t>
            </a:r>
            <a:r>
              <a:rPr lang="ru-RU" sz="2000" u="sng" kern="0" dirty="0" smtClean="0">
                <a:solidFill>
                  <a:srgbClr val="666666">
                    <a:lumMod val="10000"/>
                  </a:srgbClr>
                </a:solidFill>
              </a:rPr>
              <a:t>ТД </a:t>
            </a:r>
            <a:r>
              <a:rPr lang="ru-RU" sz="2000" u="sng" kern="0" dirty="0" smtClean="0">
                <a:solidFill>
                  <a:srgbClr val="C00000"/>
                </a:solidFill>
              </a:rPr>
              <a:t>не садржи</a:t>
            </a:r>
            <a:r>
              <a:rPr lang="ru-RU" sz="2000" u="sng" kern="0" dirty="0" smtClean="0">
                <a:solidFill>
                  <a:schemeClr val="tx1"/>
                </a:solidFill>
              </a:rPr>
              <a:t> </a:t>
            </a:r>
            <a:r>
              <a:rPr lang="ru-RU" sz="2000" u="sng" kern="0" dirty="0" smtClean="0">
                <a:solidFill>
                  <a:srgbClr val="666666">
                    <a:lumMod val="10000"/>
                  </a:srgbClr>
                </a:solidFill>
              </a:rPr>
              <a:t>одредбу о промјењивости </a:t>
            </a:r>
            <a:r>
              <a:rPr lang="ru-RU" sz="2000" u="sng" kern="0" dirty="0">
                <a:solidFill>
                  <a:srgbClr val="666666">
                    <a:lumMod val="10000"/>
                  </a:srgbClr>
                </a:solidFill>
              </a:rPr>
              <a:t>цијене</a:t>
            </a:r>
            <a:r>
              <a:rPr lang="ru-RU" sz="2000" kern="0" dirty="0">
                <a:solidFill>
                  <a:srgbClr val="666666">
                    <a:lumMod val="10000"/>
                  </a:srgbClr>
                </a:solidFill>
              </a:rPr>
              <a:t>, </a:t>
            </a:r>
            <a:r>
              <a:rPr lang="ru-RU" sz="2000" kern="0" dirty="0" smtClean="0">
                <a:solidFill>
                  <a:srgbClr val="666666">
                    <a:lumMod val="10000"/>
                  </a:srgbClr>
                </a:solidFill>
              </a:rPr>
              <a:t>ЦИЈЕНА СЕ НЕ СМИЈЕ МИЈЕЊАТИ за све вријеме трајања уговора/ОС.*</a:t>
            </a:r>
            <a:endParaRPr lang="ru-RU" sz="2000" kern="0" dirty="0">
              <a:solidFill>
                <a:srgbClr val="666666">
                  <a:lumMod val="10000"/>
                </a:srgbClr>
              </a:solidFill>
            </a:endParaRP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endParaRPr lang="ru-RU" sz="2000" u="sng" kern="0" dirty="0">
              <a:solidFill>
                <a:srgbClr val="666666">
                  <a:lumMod val="10000"/>
                </a:srgbClr>
              </a:solidFill>
            </a:endParaRPr>
          </a:p>
          <a:p>
            <a:pPr marL="0" lvl="0" indent="0" algn="just">
              <a:buClr>
                <a:srgbClr val="191919"/>
              </a:buClr>
            </a:pPr>
            <a:r>
              <a:rPr kumimoji="0" lang="ru-RU" sz="2000" b="0" i="0" u="sng" strike="noStrike" kern="0" cap="none" spc="0" normalizeH="0" baseline="0" noProof="0" dirty="0" smtClean="0">
                <a:ln>
                  <a:noFill/>
                </a:ln>
                <a:solidFill>
                  <a:srgbClr val="666666">
                    <a:lumMod val="10000"/>
                  </a:srgbClr>
                </a:solidFill>
                <a:effectLst/>
                <a:uLnTx/>
                <a:uFillTx/>
                <a:sym typeface="Assistant"/>
              </a:rPr>
              <a:t>Када ТД</a:t>
            </a:r>
            <a:r>
              <a:rPr kumimoji="0" lang="ru-RU" sz="2000" b="0" i="0" u="sng" strike="noStrike" kern="0" cap="none" spc="0" normalizeH="0" noProof="0" dirty="0" smtClean="0">
                <a:ln>
                  <a:noFill/>
                </a:ln>
                <a:solidFill>
                  <a:srgbClr val="666666">
                    <a:lumMod val="10000"/>
                  </a:srgbClr>
                </a:solidFill>
                <a:effectLst/>
                <a:uLnTx/>
                <a:uFillTx/>
                <a:sym typeface="Assistant"/>
              </a:rPr>
              <a:t> </a:t>
            </a:r>
            <a:r>
              <a:rPr lang="ru-RU" sz="2000" u="sng" kern="0" dirty="0">
                <a:solidFill>
                  <a:srgbClr val="C00000"/>
                </a:solidFill>
              </a:rPr>
              <a:t>садржи</a:t>
            </a:r>
            <a:r>
              <a:rPr lang="ru-RU" sz="2000" u="sng" kern="0" dirty="0">
                <a:solidFill>
                  <a:srgbClr val="666666">
                    <a:lumMod val="10000"/>
                  </a:srgbClr>
                </a:solidFill>
              </a:rPr>
              <a:t> одредбу о промјењивости цијене</a:t>
            </a:r>
            <a:r>
              <a:rPr kumimoji="0" lang="ru-RU" sz="2000" b="0" i="0" u="none" strike="noStrike" kern="0" cap="none" spc="0" normalizeH="0" baseline="0" noProof="0" dirty="0" smtClean="0">
                <a:ln>
                  <a:noFill/>
                </a:ln>
                <a:solidFill>
                  <a:srgbClr val="666666">
                    <a:lumMod val="10000"/>
                  </a:srgbClr>
                </a:solidFill>
                <a:effectLst/>
                <a:uLnTx/>
                <a:uFillTx/>
                <a:sym typeface="Assistant"/>
              </a:rPr>
              <a:t>, ЦИЈЕНА</a:t>
            </a:r>
            <a:r>
              <a:rPr kumimoji="0" lang="ru-RU" sz="2000" b="0" i="0" u="none" strike="noStrike" kern="0" cap="none" spc="0" normalizeH="0" noProof="0" dirty="0" smtClean="0">
                <a:ln>
                  <a:noFill/>
                </a:ln>
                <a:solidFill>
                  <a:srgbClr val="666666">
                    <a:lumMod val="10000"/>
                  </a:srgbClr>
                </a:solidFill>
                <a:effectLst/>
                <a:uLnTx/>
                <a:uFillTx/>
                <a:sym typeface="Assistant"/>
              </a:rPr>
              <a:t> СЕ МОЖЕ МИЈЕЊАТИ </a:t>
            </a:r>
            <a:r>
              <a:rPr lang="sr-Cyrl-RS" sz="2000" kern="0" dirty="0" smtClean="0">
                <a:solidFill>
                  <a:srgbClr val="666666">
                    <a:lumMod val="10000"/>
                  </a:srgbClr>
                </a:solidFill>
              </a:rPr>
              <a:t>током трајања уговора/ОС, на начин и под условима измјене наведеним у ТД, а који су засновани на референтним параметрима или јавно доступним подацима</a:t>
            </a:r>
            <a:r>
              <a:rPr kumimoji="0" lang="ru-RU" sz="2000" b="0" i="0" u="none" strike="noStrike" kern="0" cap="none" spc="0" normalizeH="0" baseline="0" noProof="0" dirty="0" smtClean="0">
                <a:ln>
                  <a:noFill/>
                </a:ln>
                <a:solidFill>
                  <a:srgbClr val="666666">
                    <a:lumMod val="10000"/>
                  </a:srgbClr>
                </a:solidFill>
                <a:effectLst/>
                <a:uLnTx/>
                <a:uFillTx/>
                <a:sym typeface="Assistant"/>
              </a:rPr>
              <a:t>.</a:t>
            </a:r>
          </a:p>
          <a:p>
            <a:pPr marL="228600" marR="0" lvl="0" indent="-228600" algn="just" defTabSz="914400" rtl="0" eaLnBrk="1" fontAlgn="auto" latinLnBrk="0" hangingPunct="1">
              <a:lnSpc>
                <a:spcPct val="100000"/>
              </a:lnSpc>
              <a:spcBef>
                <a:spcPts val="0"/>
              </a:spcBef>
              <a:spcAft>
                <a:spcPts val="0"/>
              </a:spcAft>
              <a:buClr>
                <a:srgbClr val="191919"/>
              </a:buClr>
              <a:buSzPts val="1400"/>
              <a:buFont typeface="Assistant"/>
              <a:buAutoNum type="arabicParenBoth"/>
              <a:tabLst/>
              <a:defRPr/>
            </a:pPr>
            <a:endParaRPr kumimoji="0" lang="ru-RU" sz="1800" b="0" i="0" u="none" strike="noStrike" kern="0" cap="none" spc="0" normalizeH="0" baseline="0" noProof="0" dirty="0" smtClean="0">
              <a:ln>
                <a:noFill/>
              </a:ln>
              <a:solidFill>
                <a:srgbClr val="666666">
                  <a:lumMod val="10000"/>
                </a:srgbClr>
              </a:solidFill>
              <a:effectLst/>
              <a:uLnTx/>
              <a:uFillTx/>
              <a:latin typeface="Assistant"/>
              <a:sym typeface="Assistant"/>
            </a:endParaRP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r>
              <a:rPr kumimoji="0" lang="ru-RU" sz="1800" b="0" i="1" u="none" strike="noStrike" kern="0" cap="none" spc="0" normalizeH="0" baseline="0" noProof="0" dirty="0" smtClean="0">
                <a:ln>
                  <a:noFill/>
                </a:ln>
                <a:solidFill>
                  <a:schemeClr val="accent1">
                    <a:lumMod val="50000"/>
                  </a:schemeClr>
                </a:solidFill>
                <a:effectLst/>
                <a:uLnTx/>
                <a:uFillTx/>
                <a:latin typeface="Assistant"/>
                <a:sym typeface="Assistant"/>
              </a:rPr>
              <a:t>*Измјена цијене је изузетно могућа ако су испуњени услови</a:t>
            </a:r>
            <a:r>
              <a:rPr kumimoji="0" lang="ru-RU" sz="1800" b="0" i="1" u="none" strike="noStrike" kern="0" cap="none" spc="0" normalizeH="0" noProof="0" dirty="0" smtClean="0">
                <a:ln>
                  <a:noFill/>
                </a:ln>
                <a:solidFill>
                  <a:schemeClr val="accent1">
                    <a:lumMod val="50000"/>
                  </a:schemeClr>
                </a:solidFill>
                <a:effectLst/>
                <a:uLnTx/>
                <a:uFillTx/>
                <a:latin typeface="Assistant"/>
                <a:sym typeface="Assistant"/>
              </a:rPr>
              <a:t> из члана 75. став (5) ЗЈН</a:t>
            </a:r>
            <a:r>
              <a:rPr kumimoji="0" lang="ru-RU" sz="1800" b="0" i="1" u="none" strike="noStrike" kern="0" cap="none" spc="0" normalizeH="0" baseline="0" noProof="0" dirty="0" smtClean="0">
                <a:ln>
                  <a:noFill/>
                </a:ln>
                <a:solidFill>
                  <a:schemeClr val="accent1">
                    <a:lumMod val="50000"/>
                  </a:schemeClr>
                </a:solidFill>
                <a:effectLst/>
                <a:uLnTx/>
                <a:uFillTx/>
                <a:latin typeface="Assistant"/>
                <a:sym typeface="Assistant"/>
              </a:rPr>
              <a:t>.</a:t>
            </a:r>
            <a:endParaRPr kumimoji="0" lang="ru-RU" sz="1800" b="0" i="1" u="none" strike="noStrike" kern="0" cap="none" spc="0" normalizeH="0" baseline="0" noProof="0" dirty="0">
              <a:ln>
                <a:noFill/>
              </a:ln>
              <a:solidFill>
                <a:schemeClr val="accent1">
                  <a:lumMod val="50000"/>
                </a:schemeClr>
              </a:solidFill>
              <a:effectLst/>
              <a:uLnTx/>
              <a:uFillTx/>
              <a:latin typeface="Assistant"/>
              <a:sym typeface="Assistant"/>
            </a:endParaRPr>
          </a:p>
        </p:txBody>
      </p:sp>
      <p:cxnSp>
        <p:nvCxnSpPr>
          <p:cNvPr id="4" name="Google Shape;306;p41"/>
          <p:cNvCxnSpPr/>
          <p:nvPr/>
        </p:nvCxnSpPr>
        <p:spPr>
          <a:xfrm>
            <a:off x="3935327" y="5423276"/>
            <a:ext cx="4083140" cy="0"/>
          </a:xfrm>
          <a:prstGeom prst="straightConnector1">
            <a:avLst/>
          </a:prstGeom>
          <a:noFill/>
          <a:ln w="9525" cap="flat" cmpd="sng">
            <a:solidFill>
              <a:srgbClr val="191919"/>
            </a:solidFill>
            <a:prstDash val="solid"/>
            <a:round/>
            <a:headEnd type="diamond" w="med" len="med"/>
            <a:tailEnd type="diamond" w="med" len="med"/>
          </a:ln>
        </p:spPr>
      </p:cxnSp>
    </p:spTree>
    <p:extLst>
      <p:ext uri="{BB962C8B-B14F-4D97-AF65-F5344CB8AC3E}">
        <p14:creationId xmlns:p14="http://schemas.microsoft.com/office/powerpoint/2010/main" val="3291320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4;p41"/>
          <p:cNvSpPr txBox="1">
            <a:spLocks/>
          </p:cNvSpPr>
          <p:nvPr/>
        </p:nvSpPr>
        <p:spPr>
          <a:xfrm>
            <a:off x="1182030" y="5179822"/>
            <a:ext cx="7014116" cy="11094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marR="0" lvl="0" indent="0" algn="r" defTabSz="914400" rtl="0" eaLnBrk="1" fontAlgn="auto" latinLnBrk="0" hangingPunct="1">
              <a:lnSpc>
                <a:spcPct val="100000"/>
              </a:lnSpc>
              <a:spcBef>
                <a:spcPts val="0"/>
              </a:spcBef>
              <a:spcAft>
                <a:spcPts val="0"/>
              </a:spcAft>
              <a:buClr>
                <a:srgbClr val="191919"/>
              </a:buClr>
              <a:buSzPts val="2400"/>
              <a:buFont typeface="Gudea"/>
              <a:buNone/>
              <a:tabLst/>
              <a:defRPr/>
            </a:pPr>
            <a:endParaRPr kumimoji="0" lang="sr-Cyrl-RS" sz="3000" b="1" i="0" u="none" strike="noStrike" kern="0" cap="none" spc="0" normalizeH="0" baseline="0" noProof="0" dirty="0" smtClean="0">
              <a:ln>
                <a:noFill/>
              </a:ln>
              <a:solidFill>
                <a:srgbClr val="191919"/>
              </a:solidFill>
              <a:effectLst/>
              <a:uLnTx/>
              <a:uFillTx/>
              <a:latin typeface="Gudea"/>
              <a:sym typeface="Gudea"/>
            </a:endParaRPr>
          </a:p>
          <a:p>
            <a:pPr marL="0" marR="0" lvl="0" indent="0" algn="r" defTabSz="914400" rtl="0" eaLnBrk="1" fontAlgn="auto" latinLnBrk="0" hangingPunct="1">
              <a:lnSpc>
                <a:spcPct val="100000"/>
              </a:lnSpc>
              <a:spcBef>
                <a:spcPts val="0"/>
              </a:spcBef>
              <a:spcAft>
                <a:spcPts val="0"/>
              </a:spcAft>
              <a:buClr>
                <a:srgbClr val="191919"/>
              </a:buClr>
              <a:buSzPts val="2400"/>
              <a:buFont typeface="Gudea"/>
              <a:buNone/>
              <a:tabLst/>
              <a:defRPr/>
            </a:pPr>
            <a:r>
              <a:rPr kumimoji="0" lang="sr-Cyrl-RS" sz="3000" b="1" i="0" u="none" strike="noStrike" kern="0" cap="none" spc="0" normalizeH="0" baseline="0" noProof="0" dirty="0" smtClean="0">
                <a:ln>
                  <a:noFill/>
                </a:ln>
                <a:solidFill>
                  <a:srgbClr val="191919"/>
                </a:solidFill>
                <a:effectLst/>
                <a:uLnTx/>
                <a:uFillTx/>
                <a:latin typeface="Gudea"/>
                <a:sym typeface="Gudea"/>
              </a:rPr>
              <a:t>Измјена уговореног рока извршења</a:t>
            </a:r>
            <a:endParaRPr kumimoji="0" lang="sr-Cyrl-RS" sz="3000" b="1" i="0" u="none" strike="noStrike" kern="0" cap="none" spc="0" normalizeH="0" baseline="0" noProof="0" dirty="0">
              <a:ln>
                <a:noFill/>
              </a:ln>
              <a:solidFill>
                <a:srgbClr val="191919"/>
              </a:solidFill>
              <a:effectLst/>
              <a:uLnTx/>
              <a:uFillTx/>
              <a:latin typeface="Gudea"/>
              <a:sym typeface="Gudea"/>
            </a:endParaRPr>
          </a:p>
        </p:txBody>
      </p:sp>
      <p:sp>
        <p:nvSpPr>
          <p:cNvPr id="3" name="Google Shape;305;p41"/>
          <p:cNvSpPr txBox="1">
            <a:spLocks/>
          </p:cNvSpPr>
          <p:nvPr/>
        </p:nvSpPr>
        <p:spPr>
          <a:xfrm>
            <a:off x="367990" y="1449660"/>
            <a:ext cx="7725571" cy="384716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Assistant"/>
              <a:buNone/>
              <a:defRPr sz="3000" b="0" i="0" u="none" strike="noStrike" cap="none">
                <a:solidFill>
                  <a:schemeClr val="dk1"/>
                </a:solidFill>
                <a:latin typeface="Assistant"/>
                <a:ea typeface="Assistant"/>
                <a:cs typeface="Assistant"/>
                <a:sym typeface="Assistant"/>
              </a:defRPr>
            </a:lvl1pPr>
            <a:lvl2pPr marL="914400" marR="0" lvl="1"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2pPr>
            <a:lvl3pPr marL="1371600" marR="0" lvl="2"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3pPr>
            <a:lvl4pPr marL="1828800" marR="0" lvl="3"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4pPr>
            <a:lvl5pPr marL="2286000" marR="0" lvl="4"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5pPr>
            <a:lvl6pPr marL="2743200" marR="0" lvl="5"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6pPr>
            <a:lvl7pPr marL="3200400" marR="0" lvl="6"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7pPr>
            <a:lvl8pPr marL="3657600" marR="0" lvl="7"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8pPr>
            <a:lvl9pPr marL="4114800" marR="0" lvl="8"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9pPr>
          </a:lstStyle>
          <a:p>
            <a:pPr marL="0" indent="0" algn="just">
              <a:buClr>
                <a:srgbClr val="191919"/>
              </a:buClr>
            </a:pPr>
            <a:r>
              <a:rPr lang="ru-RU" sz="1800" u="sng" kern="0" dirty="0">
                <a:solidFill>
                  <a:srgbClr val="666666">
                    <a:lumMod val="10000"/>
                  </a:srgbClr>
                </a:solidFill>
              </a:rPr>
              <a:t>Када </a:t>
            </a:r>
            <a:r>
              <a:rPr lang="ru-RU" sz="1800" u="sng" kern="0" dirty="0" smtClean="0">
                <a:solidFill>
                  <a:srgbClr val="666666">
                    <a:lumMod val="10000"/>
                  </a:srgbClr>
                </a:solidFill>
              </a:rPr>
              <a:t>је извршење уговорне обавезе у одређеном року БИТАН елеменат уговора</a:t>
            </a:r>
            <a:r>
              <a:rPr lang="ru-RU" sz="1800" kern="0" dirty="0" smtClean="0">
                <a:solidFill>
                  <a:srgbClr val="666666">
                    <a:lumMod val="10000"/>
                  </a:srgbClr>
                </a:solidFill>
              </a:rPr>
              <a:t> (по природи посла или споразуму уговарача), а добављач не испуни обавезу у том року, уговор се раскида по самом закону, али УО га може одржати на снази, ако по истеку року, без одлагања, обавјести добављача да захтјева испуњење уговора. Ако добављач не испуни обавезу у разумном року, УО може изјавити да раскида уговор.*</a:t>
            </a:r>
            <a:endParaRPr lang="ru-RU" sz="1800" kern="0" dirty="0">
              <a:solidFill>
                <a:srgbClr val="666666">
                  <a:lumMod val="10000"/>
                </a:srgbClr>
              </a:solidFill>
            </a:endParaRPr>
          </a:p>
          <a:p>
            <a:pPr marL="0" lvl="0" indent="0" algn="just">
              <a:buClr>
                <a:srgbClr val="191919"/>
              </a:buClr>
              <a:defRPr/>
            </a:pPr>
            <a:endParaRPr lang="ru-RU" sz="1800" u="sng" kern="0" dirty="0">
              <a:solidFill>
                <a:srgbClr val="666666">
                  <a:lumMod val="10000"/>
                </a:srgbClr>
              </a:solidFill>
            </a:endParaRPr>
          </a:p>
          <a:p>
            <a:pPr marL="0" lvl="0" indent="0" algn="just">
              <a:buClr>
                <a:srgbClr val="191919"/>
              </a:buClr>
            </a:pPr>
            <a:r>
              <a:rPr lang="ru-RU" sz="1800" u="sng" kern="0" dirty="0">
                <a:solidFill>
                  <a:srgbClr val="666666">
                    <a:lumMod val="10000"/>
                  </a:srgbClr>
                </a:solidFill>
              </a:rPr>
              <a:t>Када извршење уговорне обавезе у </a:t>
            </a:r>
            <a:r>
              <a:rPr lang="ru-RU" sz="1800" u="sng" kern="0" dirty="0" smtClean="0">
                <a:solidFill>
                  <a:srgbClr val="666666">
                    <a:lumMod val="10000"/>
                  </a:srgbClr>
                </a:solidFill>
              </a:rPr>
              <a:t>одређеном року НИЈЕ БИТАН елеменат </a:t>
            </a:r>
            <a:r>
              <a:rPr lang="ru-RU" sz="1800" u="sng" kern="0" dirty="0">
                <a:solidFill>
                  <a:srgbClr val="666666">
                    <a:lumMod val="10000"/>
                  </a:srgbClr>
                </a:solidFill>
              </a:rPr>
              <a:t>уговора</a:t>
            </a:r>
            <a:r>
              <a:rPr lang="ru-RU" sz="1800" kern="0" dirty="0" smtClean="0">
                <a:solidFill>
                  <a:srgbClr val="666666">
                    <a:lumMod val="10000"/>
                  </a:srgbClr>
                </a:solidFill>
              </a:rPr>
              <a:t>, </a:t>
            </a:r>
            <a:r>
              <a:rPr lang="sr-Cyrl-RS" sz="1800" kern="0" dirty="0" smtClean="0">
                <a:solidFill>
                  <a:srgbClr val="666666">
                    <a:lumMod val="10000"/>
                  </a:srgbClr>
                </a:solidFill>
              </a:rPr>
              <a:t>добављач задржава право да и послије истека рока испуни своју обавезу, а УО да захтјева њено испуњење, али ако УО жели раскинути уговор, мора оставити добављачу примјерен накнадни рок за испуњење, а по безуспјешном протеку тог рока наступају исте посљедице као када је рок битни састојак уговора</a:t>
            </a:r>
            <a:r>
              <a:rPr lang="ru-RU" sz="1800" kern="0" dirty="0" smtClean="0">
                <a:solidFill>
                  <a:srgbClr val="666666">
                    <a:lumMod val="10000"/>
                  </a:srgbClr>
                </a:solidFill>
              </a:rPr>
              <a:t>.</a:t>
            </a:r>
            <a:endParaRPr lang="ru-RU" sz="1800" kern="0" dirty="0">
              <a:solidFill>
                <a:srgbClr val="666666">
                  <a:lumMod val="10000"/>
                </a:srgbClr>
              </a:solidFill>
            </a:endParaRPr>
          </a:p>
        </p:txBody>
      </p:sp>
      <p:cxnSp>
        <p:nvCxnSpPr>
          <p:cNvPr id="4" name="Google Shape;306;p41"/>
          <p:cNvCxnSpPr/>
          <p:nvPr/>
        </p:nvCxnSpPr>
        <p:spPr>
          <a:xfrm>
            <a:off x="3935327" y="5423276"/>
            <a:ext cx="4083140" cy="0"/>
          </a:xfrm>
          <a:prstGeom prst="straightConnector1">
            <a:avLst/>
          </a:prstGeom>
          <a:noFill/>
          <a:ln w="9525" cap="flat" cmpd="sng">
            <a:solidFill>
              <a:srgbClr val="191919"/>
            </a:solidFill>
            <a:prstDash val="solid"/>
            <a:round/>
            <a:headEnd type="diamond" w="med" len="med"/>
            <a:tailEnd type="diamond" w="med" len="med"/>
          </a:ln>
        </p:spPr>
      </p:cxnSp>
    </p:spTree>
    <p:extLst>
      <p:ext uri="{BB962C8B-B14F-4D97-AF65-F5344CB8AC3E}">
        <p14:creationId xmlns:p14="http://schemas.microsoft.com/office/powerpoint/2010/main" val="2632491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4;p41"/>
          <p:cNvSpPr txBox="1">
            <a:spLocks/>
          </p:cNvSpPr>
          <p:nvPr/>
        </p:nvSpPr>
        <p:spPr>
          <a:xfrm>
            <a:off x="2598234" y="5179822"/>
            <a:ext cx="5419495" cy="11094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marR="0" lvl="0" indent="0" algn="r" defTabSz="914400" rtl="0" eaLnBrk="1" fontAlgn="auto" latinLnBrk="0" hangingPunct="1">
              <a:lnSpc>
                <a:spcPct val="100000"/>
              </a:lnSpc>
              <a:spcBef>
                <a:spcPts val="0"/>
              </a:spcBef>
              <a:spcAft>
                <a:spcPts val="0"/>
              </a:spcAft>
              <a:buClr>
                <a:srgbClr val="191919"/>
              </a:buClr>
              <a:buSzPts val="2400"/>
              <a:buFont typeface="Gudea"/>
              <a:buNone/>
              <a:tabLst/>
              <a:defRPr/>
            </a:pPr>
            <a:endParaRPr kumimoji="0" lang="sr-Cyrl-RS" sz="3000" b="1" i="0" u="none" strike="noStrike" kern="0" cap="none" spc="0" normalizeH="0" baseline="0" noProof="0" dirty="0" smtClean="0">
              <a:ln>
                <a:noFill/>
              </a:ln>
              <a:solidFill>
                <a:srgbClr val="191919"/>
              </a:solidFill>
              <a:effectLst/>
              <a:uLnTx/>
              <a:uFillTx/>
              <a:latin typeface="Gudea"/>
              <a:sym typeface="Gudea"/>
            </a:endParaRPr>
          </a:p>
          <a:p>
            <a:pPr marL="0" marR="0" lvl="0" indent="0" algn="r" defTabSz="914400" rtl="0" eaLnBrk="1" fontAlgn="auto" latinLnBrk="0" hangingPunct="1">
              <a:lnSpc>
                <a:spcPct val="100000"/>
              </a:lnSpc>
              <a:spcBef>
                <a:spcPts val="0"/>
              </a:spcBef>
              <a:spcAft>
                <a:spcPts val="0"/>
              </a:spcAft>
              <a:buClr>
                <a:srgbClr val="191919"/>
              </a:buClr>
              <a:buSzPts val="2400"/>
              <a:buFont typeface="Gudea"/>
              <a:buNone/>
              <a:tabLst/>
              <a:defRPr/>
            </a:pPr>
            <a:r>
              <a:rPr kumimoji="0" lang="sr-Cyrl-RS" sz="3000" b="1" i="0" u="none" strike="noStrike" kern="0" cap="none" spc="0" normalizeH="0" baseline="0" noProof="0" dirty="0" smtClean="0">
                <a:ln>
                  <a:noFill/>
                </a:ln>
                <a:solidFill>
                  <a:srgbClr val="191919"/>
                </a:solidFill>
                <a:effectLst/>
                <a:uLnTx/>
                <a:uFillTx/>
                <a:latin typeface="Gudea"/>
                <a:sym typeface="Gudea"/>
              </a:rPr>
              <a:t>Измјена предмета</a:t>
            </a:r>
            <a:r>
              <a:rPr kumimoji="0" lang="sr-Cyrl-RS" sz="3000" b="1" i="0" u="none" strike="noStrike" kern="0" cap="none" spc="0" normalizeH="0" noProof="0" dirty="0" smtClean="0">
                <a:ln>
                  <a:noFill/>
                </a:ln>
                <a:solidFill>
                  <a:srgbClr val="191919"/>
                </a:solidFill>
                <a:effectLst/>
                <a:uLnTx/>
                <a:uFillTx/>
                <a:latin typeface="Gudea"/>
                <a:sym typeface="Gudea"/>
              </a:rPr>
              <a:t> набавке</a:t>
            </a:r>
            <a:endParaRPr kumimoji="0" lang="sr-Cyrl-RS" sz="3000" b="1" i="0" u="none" strike="noStrike" kern="0" cap="none" spc="0" normalizeH="0" baseline="0" noProof="0" dirty="0">
              <a:ln>
                <a:noFill/>
              </a:ln>
              <a:solidFill>
                <a:srgbClr val="191919"/>
              </a:solidFill>
              <a:effectLst/>
              <a:uLnTx/>
              <a:uFillTx/>
              <a:latin typeface="Gudea"/>
              <a:sym typeface="Gudea"/>
            </a:endParaRPr>
          </a:p>
        </p:txBody>
      </p:sp>
      <p:sp>
        <p:nvSpPr>
          <p:cNvPr id="3" name="Google Shape;305;p41"/>
          <p:cNvSpPr txBox="1">
            <a:spLocks/>
          </p:cNvSpPr>
          <p:nvPr/>
        </p:nvSpPr>
        <p:spPr>
          <a:xfrm>
            <a:off x="635620" y="1672684"/>
            <a:ext cx="7457941" cy="363529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Assistant"/>
              <a:buNone/>
              <a:defRPr sz="3000" b="0" i="0" u="none" strike="noStrike" cap="none">
                <a:solidFill>
                  <a:schemeClr val="dk1"/>
                </a:solidFill>
                <a:latin typeface="Assistant"/>
                <a:ea typeface="Assistant"/>
                <a:cs typeface="Assistant"/>
                <a:sym typeface="Assistant"/>
              </a:defRPr>
            </a:lvl1pPr>
            <a:lvl2pPr marL="914400" marR="0" lvl="1"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2pPr>
            <a:lvl3pPr marL="1371600" marR="0" lvl="2"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3pPr>
            <a:lvl4pPr marL="1828800" marR="0" lvl="3"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4pPr>
            <a:lvl5pPr marL="2286000" marR="0" lvl="4"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5pPr>
            <a:lvl6pPr marL="2743200" marR="0" lvl="5"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6pPr>
            <a:lvl7pPr marL="3200400" marR="0" lvl="6"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7pPr>
            <a:lvl8pPr marL="3657600" marR="0" lvl="7"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8pPr>
            <a:lvl9pPr marL="4114800" marR="0" lvl="8"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9pPr>
          </a:lstStyle>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r>
              <a:rPr kumimoji="0" lang="ru-RU" sz="1800" b="0" i="0" u="sng" strike="noStrike" kern="0" cap="none" spc="0" normalizeH="0" baseline="0" noProof="0" dirty="0" smtClean="0">
                <a:ln>
                  <a:noFill/>
                </a:ln>
                <a:solidFill>
                  <a:srgbClr val="666666">
                    <a:lumMod val="10000"/>
                  </a:srgbClr>
                </a:solidFill>
                <a:effectLst/>
                <a:uLnTx/>
                <a:uFillTx/>
                <a:latin typeface="Assistant"/>
                <a:sym typeface="Assistant"/>
              </a:rPr>
              <a:t>Измјена уговорене количине предмета набавке</a:t>
            </a:r>
            <a:r>
              <a:rPr kumimoji="0" lang="ru-RU" sz="1800" b="0" i="0" u="none" strike="noStrike" kern="0" cap="none" spc="0" normalizeH="0" baseline="0" noProof="0" dirty="0" smtClean="0">
                <a:ln>
                  <a:noFill/>
                </a:ln>
                <a:solidFill>
                  <a:srgbClr val="666666">
                    <a:lumMod val="10000"/>
                  </a:srgbClr>
                </a:solidFill>
                <a:effectLst/>
                <a:uLnTx/>
                <a:uFillTx/>
                <a:latin typeface="Assistant"/>
                <a:sym typeface="Assistant"/>
              </a:rPr>
              <a:t>:</a:t>
            </a: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r>
              <a:rPr kumimoji="0" lang="ru-RU" sz="1800" b="0" i="0" u="none" strike="noStrike" kern="0" cap="none" spc="0" normalizeH="0" baseline="0" noProof="0" dirty="0" smtClean="0">
                <a:ln>
                  <a:noFill/>
                </a:ln>
                <a:solidFill>
                  <a:schemeClr val="accent1">
                    <a:lumMod val="50000"/>
                  </a:schemeClr>
                </a:solidFill>
                <a:effectLst/>
                <a:uLnTx/>
                <a:uFillTx/>
                <a:latin typeface="Assistant"/>
                <a:sym typeface="Assistant"/>
              </a:rPr>
              <a:t>Реализијација уговора</a:t>
            </a:r>
            <a:r>
              <a:rPr kumimoji="0" lang="ru-RU" sz="1800" b="0" i="0" u="none" strike="noStrike" kern="0" cap="none" spc="0" normalizeH="0" noProof="0" dirty="0" smtClean="0">
                <a:ln>
                  <a:noFill/>
                </a:ln>
                <a:solidFill>
                  <a:schemeClr val="accent1">
                    <a:lumMod val="50000"/>
                  </a:schemeClr>
                </a:solidFill>
                <a:effectLst/>
                <a:uLnTx/>
                <a:uFillTx/>
                <a:latin typeface="Assistant"/>
                <a:sym typeface="Assistant"/>
              </a:rPr>
              <a:t> у мањој или већој колични од уговорене, на захтјев или уз сагласност УО</a:t>
            </a:r>
            <a:r>
              <a:rPr kumimoji="0" lang="ru-RU" sz="1800" b="0" i="0" u="none" strike="noStrike" kern="0" cap="none" spc="0" normalizeH="0" noProof="0" dirty="0" smtClean="0">
                <a:ln>
                  <a:noFill/>
                </a:ln>
                <a:solidFill>
                  <a:srgbClr val="666666">
                    <a:lumMod val="10000"/>
                  </a:srgbClr>
                </a:solidFill>
                <a:effectLst/>
                <a:uLnTx/>
                <a:uFillTx/>
                <a:latin typeface="Assistant"/>
                <a:sym typeface="Assistant"/>
              </a:rPr>
              <a:t>.</a:t>
            </a:r>
            <a:endParaRPr kumimoji="0" lang="ru-RU" sz="1800" b="0" i="0" u="none" strike="noStrike" kern="0" cap="none" spc="0" normalizeH="0" baseline="0" noProof="0" dirty="0" smtClean="0">
              <a:ln>
                <a:noFill/>
              </a:ln>
              <a:solidFill>
                <a:srgbClr val="666666">
                  <a:lumMod val="10000"/>
                </a:srgbClr>
              </a:solidFill>
              <a:effectLst/>
              <a:uLnTx/>
              <a:uFillTx/>
              <a:latin typeface="Assistant"/>
              <a:sym typeface="Assistant"/>
            </a:endParaRP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endParaRPr kumimoji="0" lang="ru-RU" sz="1800" b="0" i="0" u="none" strike="noStrike" kern="0" cap="none" spc="0" normalizeH="0" baseline="0" noProof="0" dirty="0" smtClean="0">
              <a:ln>
                <a:noFill/>
              </a:ln>
              <a:solidFill>
                <a:srgbClr val="666666">
                  <a:lumMod val="10000"/>
                </a:srgbClr>
              </a:solidFill>
              <a:effectLst/>
              <a:uLnTx/>
              <a:uFillTx/>
              <a:latin typeface="Assistant"/>
              <a:sym typeface="Assistant"/>
            </a:endParaRP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r>
              <a:rPr lang="ru-RU" sz="1800" u="sng" kern="0" noProof="0" dirty="0" smtClean="0">
                <a:solidFill>
                  <a:srgbClr val="666666">
                    <a:lumMod val="10000"/>
                  </a:srgbClr>
                </a:solidFill>
              </a:rPr>
              <a:t>Испорука истог предмета уговора али друкчијих карактеристика</a:t>
            </a:r>
            <a:r>
              <a:rPr lang="ru-RU" sz="1800" kern="0" noProof="0" dirty="0" smtClean="0">
                <a:solidFill>
                  <a:srgbClr val="666666">
                    <a:lumMod val="10000"/>
                  </a:srgbClr>
                </a:solidFill>
              </a:rPr>
              <a:t>:</a:t>
            </a: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r>
              <a:rPr lang="ru-RU" sz="1800" kern="0" dirty="0" smtClean="0">
                <a:solidFill>
                  <a:schemeClr val="accent1">
                    <a:lumMod val="50000"/>
                  </a:schemeClr>
                </a:solidFill>
              </a:rPr>
              <a:t>Испорука предмета уговора друкчијих (лошијих) карактеристика у односу на уговорене, уз сагласност УО.</a:t>
            </a:r>
            <a:endParaRPr lang="ru-RU" sz="1800" kern="0" noProof="0" dirty="0" smtClean="0">
              <a:solidFill>
                <a:schemeClr val="accent1">
                  <a:lumMod val="50000"/>
                </a:schemeClr>
              </a:solidFill>
            </a:endParaRP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endParaRPr lang="ru-RU" sz="1800" kern="0" noProof="0" dirty="0" smtClean="0">
              <a:solidFill>
                <a:srgbClr val="666666">
                  <a:lumMod val="10000"/>
                </a:srgbClr>
              </a:solidFill>
            </a:endParaRP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r>
              <a:rPr kumimoji="0" lang="ru-RU" sz="1800" b="0" i="0" u="sng" strike="noStrike" kern="0" cap="none" spc="0" normalizeH="0" baseline="0" dirty="0" smtClean="0">
                <a:ln>
                  <a:noFill/>
                </a:ln>
                <a:solidFill>
                  <a:srgbClr val="666666">
                    <a:lumMod val="10000"/>
                  </a:srgbClr>
                </a:solidFill>
                <a:effectLst/>
                <a:uLnTx/>
                <a:uFillTx/>
                <a:latin typeface="Assistant"/>
                <a:sym typeface="Assistant"/>
              </a:rPr>
              <a:t>Испорука</a:t>
            </a:r>
            <a:r>
              <a:rPr kumimoji="0" lang="ru-RU" sz="1800" b="0" i="0" u="sng" strike="noStrike" kern="0" cap="none" spc="0" normalizeH="0" dirty="0" smtClean="0">
                <a:ln>
                  <a:noFill/>
                </a:ln>
                <a:solidFill>
                  <a:srgbClr val="666666">
                    <a:lumMod val="10000"/>
                  </a:srgbClr>
                </a:solidFill>
                <a:effectLst/>
                <a:uLnTx/>
                <a:uFillTx/>
                <a:latin typeface="Assistant"/>
                <a:sym typeface="Assistant"/>
              </a:rPr>
              <a:t> другог предмета уговора</a:t>
            </a:r>
            <a:r>
              <a:rPr kumimoji="0" lang="ru-RU" sz="1800" b="0" i="0" u="none" strike="noStrike" kern="0" cap="none" spc="0" normalizeH="0" dirty="0" smtClean="0">
                <a:ln>
                  <a:noFill/>
                </a:ln>
                <a:solidFill>
                  <a:srgbClr val="666666">
                    <a:lumMod val="10000"/>
                  </a:srgbClr>
                </a:solidFill>
                <a:effectLst/>
                <a:uLnTx/>
                <a:uFillTx/>
                <a:latin typeface="Assistant"/>
                <a:sym typeface="Assistant"/>
              </a:rPr>
              <a:t>:</a:t>
            </a:r>
          </a:p>
          <a:p>
            <a:pPr marL="0" lvl="0" indent="0" algn="just">
              <a:buClr>
                <a:srgbClr val="191919"/>
              </a:buClr>
              <a:defRPr/>
            </a:pPr>
            <a:r>
              <a:rPr lang="ru-RU" sz="1800" kern="0" dirty="0" smtClean="0">
                <a:solidFill>
                  <a:schemeClr val="accent1">
                    <a:lumMod val="50000"/>
                  </a:schemeClr>
                </a:solidFill>
              </a:rPr>
              <a:t>Испорука предмета обавезе који није уговорен, односно није био предмет проведеног поступка јавне набавке, на захтјев </a:t>
            </a:r>
            <a:r>
              <a:rPr lang="ru-RU" sz="1800" kern="0" dirty="0">
                <a:solidFill>
                  <a:schemeClr val="accent1">
                    <a:lumMod val="50000"/>
                  </a:schemeClr>
                </a:solidFill>
              </a:rPr>
              <a:t>или уз сагласност УО</a:t>
            </a:r>
            <a:r>
              <a:rPr lang="ru-RU" sz="1800" kern="0" dirty="0" smtClean="0">
                <a:solidFill>
                  <a:schemeClr val="accent1">
                    <a:lumMod val="50000"/>
                  </a:schemeClr>
                </a:solidFill>
              </a:rPr>
              <a:t>.</a:t>
            </a:r>
            <a:endParaRPr kumimoji="0" lang="ru-RU" sz="1800" b="0" i="0" u="none" strike="noStrike" kern="0" cap="none" spc="0" normalizeH="0" dirty="0" smtClean="0">
              <a:ln>
                <a:noFill/>
              </a:ln>
              <a:solidFill>
                <a:schemeClr val="accent1">
                  <a:lumMod val="50000"/>
                </a:schemeClr>
              </a:solidFill>
              <a:effectLst/>
              <a:uLnTx/>
              <a:uFillTx/>
              <a:sym typeface="Assistant"/>
            </a:endParaRP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endParaRPr kumimoji="0" lang="ru-RU" sz="1800" b="0" i="0" u="none" strike="noStrike" kern="0" cap="none" spc="0" normalizeH="0" baseline="0" noProof="0" dirty="0">
              <a:ln>
                <a:noFill/>
              </a:ln>
              <a:solidFill>
                <a:srgbClr val="666666">
                  <a:lumMod val="10000"/>
                </a:srgbClr>
              </a:solidFill>
              <a:effectLst/>
              <a:uLnTx/>
              <a:uFillTx/>
              <a:latin typeface="Assistant"/>
              <a:sym typeface="Assistant"/>
            </a:endParaRPr>
          </a:p>
        </p:txBody>
      </p:sp>
      <p:cxnSp>
        <p:nvCxnSpPr>
          <p:cNvPr id="4" name="Google Shape;306;p41"/>
          <p:cNvCxnSpPr/>
          <p:nvPr/>
        </p:nvCxnSpPr>
        <p:spPr>
          <a:xfrm>
            <a:off x="3935327" y="5423276"/>
            <a:ext cx="4083140" cy="0"/>
          </a:xfrm>
          <a:prstGeom prst="straightConnector1">
            <a:avLst/>
          </a:prstGeom>
          <a:noFill/>
          <a:ln w="9525" cap="flat" cmpd="sng">
            <a:solidFill>
              <a:srgbClr val="191919"/>
            </a:solidFill>
            <a:prstDash val="solid"/>
            <a:round/>
            <a:headEnd type="diamond" w="med" len="med"/>
            <a:tailEnd type="diamond" w="med" len="med"/>
          </a:ln>
        </p:spPr>
      </p:cxnSp>
    </p:spTree>
    <p:extLst>
      <p:ext uri="{BB962C8B-B14F-4D97-AF65-F5344CB8AC3E}">
        <p14:creationId xmlns:p14="http://schemas.microsoft.com/office/powerpoint/2010/main" val="4251489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4;p41"/>
          <p:cNvSpPr txBox="1">
            <a:spLocks/>
          </p:cNvSpPr>
          <p:nvPr/>
        </p:nvSpPr>
        <p:spPr>
          <a:xfrm>
            <a:off x="1182030" y="5179822"/>
            <a:ext cx="6835699" cy="11094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marR="0" lvl="0" indent="0" algn="r" defTabSz="914400" rtl="0" eaLnBrk="1" fontAlgn="auto" latinLnBrk="0" hangingPunct="1">
              <a:lnSpc>
                <a:spcPct val="100000"/>
              </a:lnSpc>
              <a:spcBef>
                <a:spcPts val="0"/>
              </a:spcBef>
              <a:spcAft>
                <a:spcPts val="0"/>
              </a:spcAft>
              <a:buClr>
                <a:srgbClr val="191919"/>
              </a:buClr>
              <a:buSzPts val="2400"/>
              <a:buFont typeface="Gudea"/>
              <a:buNone/>
              <a:tabLst/>
              <a:defRPr/>
            </a:pPr>
            <a:endParaRPr kumimoji="0" lang="sr-Cyrl-RS" sz="3000" b="1" i="0" u="none" strike="noStrike" kern="0" cap="none" spc="0" normalizeH="0" baseline="0" noProof="0" dirty="0" smtClean="0">
              <a:ln>
                <a:noFill/>
              </a:ln>
              <a:solidFill>
                <a:srgbClr val="191919"/>
              </a:solidFill>
              <a:effectLst/>
              <a:uLnTx/>
              <a:uFillTx/>
              <a:latin typeface="Gudea"/>
              <a:sym typeface="Gudea"/>
            </a:endParaRPr>
          </a:p>
          <a:p>
            <a:pPr marL="0" marR="0" lvl="0" indent="0" algn="r" defTabSz="914400" rtl="0" eaLnBrk="1" fontAlgn="auto" latinLnBrk="0" hangingPunct="1">
              <a:lnSpc>
                <a:spcPct val="100000"/>
              </a:lnSpc>
              <a:spcBef>
                <a:spcPts val="0"/>
              </a:spcBef>
              <a:spcAft>
                <a:spcPts val="0"/>
              </a:spcAft>
              <a:buClr>
                <a:srgbClr val="191919"/>
              </a:buClr>
              <a:buSzPts val="2400"/>
              <a:buFont typeface="Gudea"/>
              <a:buNone/>
              <a:tabLst/>
              <a:defRPr/>
            </a:pPr>
            <a:r>
              <a:rPr kumimoji="0" lang="sr-Cyrl-RS" sz="3000" b="1" i="0" u="none" strike="noStrike" kern="0" cap="none" spc="0" normalizeH="0" baseline="0" noProof="0" dirty="0" smtClean="0">
                <a:ln>
                  <a:noFill/>
                </a:ln>
                <a:solidFill>
                  <a:srgbClr val="191919"/>
                </a:solidFill>
                <a:effectLst/>
                <a:uLnTx/>
                <a:uFillTx/>
                <a:latin typeface="Gudea"/>
                <a:sym typeface="Gudea"/>
              </a:rPr>
              <a:t>Измјена услова и начина плаћања</a:t>
            </a:r>
            <a:endParaRPr kumimoji="0" lang="sr-Cyrl-RS" sz="3000" b="1" i="0" u="none" strike="noStrike" kern="0" cap="none" spc="0" normalizeH="0" baseline="0" noProof="0" dirty="0">
              <a:ln>
                <a:noFill/>
              </a:ln>
              <a:solidFill>
                <a:srgbClr val="191919"/>
              </a:solidFill>
              <a:effectLst/>
              <a:uLnTx/>
              <a:uFillTx/>
              <a:latin typeface="Gudea"/>
              <a:sym typeface="Gudea"/>
            </a:endParaRPr>
          </a:p>
        </p:txBody>
      </p:sp>
      <p:sp>
        <p:nvSpPr>
          <p:cNvPr id="3" name="Google Shape;305;p41"/>
          <p:cNvSpPr txBox="1">
            <a:spLocks/>
          </p:cNvSpPr>
          <p:nvPr/>
        </p:nvSpPr>
        <p:spPr>
          <a:xfrm>
            <a:off x="1182030" y="1449660"/>
            <a:ext cx="6911531" cy="3349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Assistant"/>
              <a:buNone/>
              <a:defRPr sz="3000" b="0" i="0" u="none" strike="noStrike" cap="none">
                <a:solidFill>
                  <a:schemeClr val="dk1"/>
                </a:solidFill>
                <a:latin typeface="Assistant"/>
                <a:ea typeface="Assistant"/>
                <a:cs typeface="Assistant"/>
                <a:sym typeface="Assistant"/>
              </a:defRPr>
            </a:lvl1pPr>
            <a:lvl2pPr marL="914400" marR="0" lvl="1"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2pPr>
            <a:lvl3pPr marL="1371600" marR="0" lvl="2"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3pPr>
            <a:lvl4pPr marL="1828800" marR="0" lvl="3"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4pPr>
            <a:lvl5pPr marL="2286000" marR="0" lvl="4"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5pPr>
            <a:lvl6pPr marL="2743200" marR="0" lvl="5"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6pPr>
            <a:lvl7pPr marL="3200400" marR="0" lvl="6"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7pPr>
            <a:lvl8pPr marL="3657600" marR="0" lvl="7"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8pPr>
            <a:lvl9pPr marL="4114800" marR="0" lvl="8"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9pPr>
          </a:lstStyle>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r>
              <a:rPr kumimoji="0" lang="ru-RU" sz="1800" b="0" i="0" u="sng" strike="noStrike" kern="0" cap="none" spc="0" normalizeH="0" baseline="0" noProof="0" dirty="0" smtClean="0">
                <a:ln>
                  <a:noFill/>
                </a:ln>
                <a:solidFill>
                  <a:srgbClr val="666666">
                    <a:lumMod val="10000"/>
                  </a:srgbClr>
                </a:solidFill>
                <a:effectLst/>
                <a:uLnTx/>
                <a:uFillTx/>
                <a:latin typeface="Assistant"/>
                <a:sym typeface="Assistant"/>
              </a:rPr>
              <a:t>Плаћање добављачу у краћем</a:t>
            </a:r>
            <a:r>
              <a:rPr kumimoji="0" lang="ru-RU" sz="1800" b="0" i="0" u="sng" strike="noStrike" kern="0" cap="none" spc="0" normalizeH="0" noProof="0" dirty="0" smtClean="0">
                <a:ln>
                  <a:noFill/>
                </a:ln>
                <a:solidFill>
                  <a:srgbClr val="666666">
                    <a:lumMod val="10000"/>
                  </a:srgbClr>
                </a:solidFill>
                <a:effectLst/>
                <a:uLnTx/>
                <a:uFillTx/>
                <a:latin typeface="Assistant"/>
                <a:sym typeface="Assistant"/>
              </a:rPr>
              <a:t> року од предвиђеног</a:t>
            </a:r>
            <a:r>
              <a:rPr kumimoji="0" lang="ru-RU" sz="1800" b="0" i="0" u="none" strike="noStrike" kern="0" cap="none" spc="0" normalizeH="0" noProof="0" dirty="0" smtClean="0">
                <a:ln>
                  <a:noFill/>
                </a:ln>
                <a:solidFill>
                  <a:srgbClr val="666666">
                    <a:lumMod val="10000"/>
                  </a:srgbClr>
                </a:solidFill>
                <a:effectLst/>
                <a:uLnTx/>
                <a:uFillTx/>
                <a:latin typeface="Assistant"/>
                <a:sym typeface="Assistant"/>
              </a:rPr>
              <a:t>:</a:t>
            </a:r>
            <a:endParaRPr kumimoji="0" lang="en-US" sz="1800" b="0" i="0" u="none" strike="noStrike" kern="0" cap="none" spc="0" normalizeH="0" noProof="0" dirty="0" smtClean="0">
              <a:ln>
                <a:noFill/>
              </a:ln>
              <a:solidFill>
                <a:srgbClr val="666666">
                  <a:lumMod val="10000"/>
                </a:srgbClr>
              </a:solidFill>
              <a:effectLst/>
              <a:uLnTx/>
              <a:uFillTx/>
              <a:latin typeface="Assistant"/>
              <a:sym typeface="Assistant"/>
            </a:endParaRP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r>
              <a:rPr lang="sr-Cyrl-RS" sz="1800" kern="0" dirty="0" smtClean="0">
                <a:solidFill>
                  <a:schemeClr val="accent1">
                    <a:lumMod val="50000"/>
                  </a:schemeClr>
                </a:solidFill>
              </a:rPr>
              <a:t>Плаћање уговорене цијене у цјелини или дјелимично авансно или у ранијим роковима него што је уговором о јавној набавци одређено (нпр. у одређеном року по реализацији обавеза добављача)</a:t>
            </a:r>
            <a:r>
              <a:rPr lang="sr-Cyrl-RS" sz="1800" kern="0" dirty="0" smtClean="0">
                <a:solidFill>
                  <a:srgbClr val="666666">
                    <a:lumMod val="10000"/>
                  </a:srgbClr>
                </a:solidFill>
              </a:rPr>
              <a:t>.</a:t>
            </a:r>
            <a:endParaRPr kumimoji="0" lang="ru-RU" sz="1800" b="0" i="0" u="none" strike="noStrike" kern="0" cap="none" spc="0" normalizeH="0" noProof="0" dirty="0" smtClean="0">
              <a:ln>
                <a:noFill/>
              </a:ln>
              <a:solidFill>
                <a:srgbClr val="666666">
                  <a:lumMod val="10000"/>
                </a:srgbClr>
              </a:solidFill>
              <a:effectLst/>
              <a:uLnTx/>
              <a:uFillTx/>
              <a:latin typeface="Assistant"/>
              <a:sym typeface="Assistant"/>
            </a:endParaRP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endParaRPr kumimoji="0" lang="ru-RU" sz="1800" b="0" i="0" u="none" strike="noStrike" kern="0" cap="none" spc="0" normalizeH="0" noProof="0" dirty="0" smtClean="0">
              <a:ln>
                <a:noFill/>
              </a:ln>
              <a:solidFill>
                <a:srgbClr val="666666">
                  <a:lumMod val="10000"/>
                </a:srgbClr>
              </a:solidFill>
              <a:effectLst/>
              <a:uLnTx/>
              <a:uFillTx/>
              <a:latin typeface="Assistant"/>
              <a:sym typeface="Assistant"/>
            </a:endParaRP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r>
              <a:rPr lang="ru-RU" sz="1800" u="sng" kern="0" baseline="0" dirty="0" smtClean="0">
                <a:solidFill>
                  <a:srgbClr val="666666">
                    <a:lumMod val="10000"/>
                  </a:srgbClr>
                </a:solidFill>
              </a:rPr>
              <a:t>Плаћање добављачу</a:t>
            </a:r>
            <a:r>
              <a:rPr lang="ru-RU" sz="1800" u="sng" kern="0" dirty="0" smtClean="0">
                <a:solidFill>
                  <a:srgbClr val="666666">
                    <a:lumMod val="10000"/>
                  </a:srgbClr>
                </a:solidFill>
              </a:rPr>
              <a:t> у дужем року од предвиђеног</a:t>
            </a:r>
            <a:r>
              <a:rPr lang="ru-RU" sz="1800" kern="0" dirty="0" smtClean="0">
                <a:solidFill>
                  <a:srgbClr val="666666">
                    <a:lumMod val="10000"/>
                  </a:srgbClr>
                </a:solidFill>
              </a:rPr>
              <a:t>:</a:t>
            </a: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r>
              <a:rPr lang="ru-RU" sz="1800" kern="0" dirty="0" smtClean="0">
                <a:solidFill>
                  <a:schemeClr val="accent1">
                    <a:lumMod val="50000"/>
                  </a:schemeClr>
                </a:solidFill>
              </a:rPr>
              <a:t>Неоправдано одлагање плаћања или неплаћање добављачу који је извршио своје уговорне обавезе</a:t>
            </a:r>
            <a:r>
              <a:rPr lang="ru-RU" sz="1800" kern="0" dirty="0" smtClean="0">
                <a:solidFill>
                  <a:srgbClr val="666666">
                    <a:lumMod val="10000"/>
                  </a:srgbClr>
                </a:solidFill>
              </a:rPr>
              <a:t>.</a:t>
            </a:r>
            <a:endParaRPr kumimoji="0" lang="ru-RU" sz="1800" b="0" i="0" u="none" strike="noStrike" kern="0" cap="none" spc="0" normalizeH="0" baseline="0" noProof="0" dirty="0">
              <a:ln>
                <a:noFill/>
              </a:ln>
              <a:solidFill>
                <a:srgbClr val="666666">
                  <a:lumMod val="10000"/>
                </a:srgbClr>
              </a:solidFill>
              <a:effectLst/>
              <a:uLnTx/>
              <a:uFillTx/>
              <a:latin typeface="Assistant"/>
              <a:sym typeface="Assistant"/>
            </a:endParaRPr>
          </a:p>
        </p:txBody>
      </p:sp>
      <p:cxnSp>
        <p:nvCxnSpPr>
          <p:cNvPr id="4" name="Google Shape;306;p41"/>
          <p:cNvCxnSpPr/>
          <p:nvPr/>
        </p:nvCxnSpPr>
        <p:spPr>
          <a:xfrm>
            <a:off x="3935327" y="5423276"/>
            <a:ext cx="4083140" cy="0"/>
          </a:xfrm>
          <a:prstGeom prst="straightConnector1">
            <a:avLst/>
          </a:prstGeom>
          <a:noFill/>
          <a:ln w="9525" cap="flat" cmpd="sng">
            <a:solidFill>
              <a:srgbClr val="191919"/>
            </a:solidFill>
            <a:prstDash val="solid"/>
            <a:round/>
            <a:headEnd type="diamond" w="med" len="med"/>
            <a:tailEnd type="diamond" w="med" len="med"/>
          </a:ln>
        </p:spPr>
      </p:cxnSp>
    </p:spTree>
    <p:extLst>
      <p:ext uri="{BB962C8B-B14F-4D97-AF65-F5344CB8AC3E}">
        <p14:creationId xmlns:p14="http://schemas.microsoft.com/office/powerpoint/2010/main" val="3608339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4;p41"/>
          <p:cNvSpPr txBox="1">
            <a:spLocks/>
          </p:cNvSpPr>
          <p:nvPr/>
        </p:nvSpPr>
        <p:spPr>
          <a:xfrm>
            <a:off x="1349298" y="5179822"/>
            <a:ext cx="6668431" cy="11094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marR="0" lvl="0" indent="0" algn="r" defTabSz="914400" rtl="0" eaLnBrk="1" fontAlgn="auto" latinLnBrk="0" hangingPunct="1">
              <a:lnSpc>
                <a:spcPct val="100000"/>
              </a:lnSpc>
              <a:spcBef>
                <a:spcPts val="0"/>
              </a:spcBef>
              <a:spcAft>
                <a:spcPts val="0"/>
              </a:spcAft>
              <a:buClr>
                <a:srgbClr val="191919"/>
              </a:buClr>
              <a:buSzPts val="2400"/>
              <a:buFont typeface="Gudea"/>
              <a:buNone/>
              <a:tabLst/>
              <a:defRPr/>
            </a:pPr>
            <a:endParaRPr kumimoji="0" lang="sr-Cyrl-RS" sz="3000" b="1" i="0" u="none" strike="noStrike" kern="0" cap="none" spc="0" normalizeH="0" baseline="0" noProof="0" dirty="0" smtClean="0">
              <a:ln>
                <a:noFill/>
              </a:ln>
              <a:solidFill>
                <a:srgbClr val="191919"/>
              </a:solidFill>
              <a:effectLst/>
              <a:uLnTx/>
              <a:uFillTx/>
              <a:latin typeface="Gudea"/>
              <a:sym typeface="Gudea"/>
            </a:endParaRPr>
          </a:p>
          <a:p>
            <a:pPr marL="0" marR="0" lvl="0" indent="0" algn="r" defTabSz="914400" rtl="0" eaLnBrk="1" fontAlgn="auto" latinLnBrk="0" hangingPunct="1">
              <a:lnSpc>
                <a:spcPct val="100000"/>
              </a:lnSpc>
              <a:spcBef>
                <a:spcPts val="0"/>
              </a:spcBef>
              <a:spcAft>
                <a:spcPts val="0"/>
              </a:spcAft>
              <a:buClr>
                <a:srgbClr val="191919"/>
              </a:buClr>
              <a:buSzPts val="2400"/>
              <a:buFont typeface="Gudea"/>
              <a:buNone/>
              <a:tabLst/>
              <a:defRPr/>
            </a:pPr>
            <a:r>
              <a:rPr kumimoji="0" lang="sr-Cyrl-RS" sz="3000" b="1" i="0" u="none" strike="noStrike" kern="0" cap="none" spc="0" normalizeH="0" baseline="0" noProof="0" dirty="0" smtClean="0">
                <a:ln>
                  <a:noFill/>
                </a:ln>
                <a:solidFill>
                  <a:srgbClr val="191919"/>
                </a:solidFill>
                <a:effectLst/>
                <a:uLnTx/>
                <a:uFillTx/>
                <a:latin typeface="Gudea"/>
                <a:sym typeface="Gudea"/>
              </a:rPr>
              <a:t>Измјена добављача/подизвођача</a:t>
            </a:r>
            <a:endParaRPr kumimoji="0" lang="sr-Cyrl-RS" sz="3000" b="1" i="0" u="none" strike="noStrike" kern="0" cap="none" spc="0" normalizeH="0" baseline="0" noProof="0" dirty="0">
              <a:ln>
                <a:noFill/>
              </a:ln>
              <a:solidFill>
                <a:srgbClr val="191919"/>
              </a:solidFill>
              <a:effectLst/>
              <a:uLnTx/>
              <a:uFillTx/>
              <a:latin typeface="Gudea"/>
              <a:sym typeface="Gudea"/>
            </a:endParaRPr>
          </a:p>
        </p:txBody>
      </p:sp>
      <p:sp>
        <p:nvSpPr>
          <p:cNvPr id="3" name="Google Shape;305;p41"/>
          <p:cNvSpPr txBox="1">
            <a:spLocks/>
          </p:cNvSpPr>
          <p:nvPr/>
        </p:nvSpPr>
        <p:spPr>
          <a:xfrm>
            <a:off x="1182030" y="1628076"/>
            <a:ext cx="6911531" cy="350904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Assistant"/>
              <a:buNone/>
              <a:defRPr sz="3000" b="0" i="0" u="none" strike="noStrike" cap="none">
                <a:solidFill>
                  <a:schemeClr val="dk1"/>
                </a:solidFill>
                <a:latin typeface="Assistant"/>
                <a:ea typeface="Assistant"/>
                <a:cs typeface="Assistant"/>
                <a:sym typeface="Assistant"/>
              </a:defRPr>
            </a:lvl1pPr>
            <a:lvl2pPr marL="914400" marR="0" lvl="1"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2pPr>
            <a:lvl3pPr marL="1371600" marR="0" lvl="2"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3pPr>
            <a:lvl4pPr marL="1828800" marR="0" lvl="3"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4pPr>
            <a:lvl5pPr marL="2286000" marR="0" lvl="4"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5pPr>
            <a:lvl6pPr marL="2743200" marR="0" lvl="5"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6pPr>
            <a:lvl7pPr marL="3200400" marR="0" lvl="6"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7pPr>
            <a:lvl8pPr marL="3657600" marR="0" lvl="7"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8pPr>
            <a:lvl9pPr marL="4114800" marR="0" lvl="8" indent="-317500" algn="l" rtl="0">
              <a:lnSpc>
                <a:spcPct val="115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9pPr>
          </a:lstStyle>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r>
              <a:rPr lang="sr-Cyrl-RS" sz="1800" kern="0" dirty="0" smtClean="0">
                <a:solidFill>
                  <a:srgbClr val="666666">
                    <a:lumMod val="10000"/>
                  </a:srgbClr>
                </a:solidFill>
              </a:rPr>
              <a:t>Умјесто понуђача/групе понуђача чија је понуда изабрана као најповољнија у проведеном поступку јавне набавке, Уговорни орган дозволи да уговор реализује други (привредни) субјект са којим није закључен конкретан уговор о јавној набавци или оквирни споразум. </a:t>
            </a: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endParaRPr lang="sr-Cyrl-RS" sz="1800" kern="0" dirty="0" smtClean="0">
              <a:solidFill>
                <a:srgbClr val="666666">
                  <a:lumMod val="10000"/>
                </a:srgbClr>
              </a:solidFill>
            </a:endParaRPr>
          </a:p>
          <a:p>
            <a:pPr marL="0" lvl="0" indent="0" algn="just">
              <a:buClr>
                <a:srgbClr val="191919"/>
              </a:buClr>
              <a:defRPr/>
            </a:pPr>
            <a:r>
              <a:rPr lang="sr-Cyrl-RS" sz="1800" kern="0" dirty="0" smtClean="0">
                <a:solidFill>
                  <a:srgbClr val="666666">
                    <a:lumMod val="10000"/>
                  </a:srgbClr>
                </a:solidFill>
              </a:rPr>
              <a:t>Промјена добављача усљед општег или дјелимичног правног сљедбеништва од стране другог привредног субјекта </a:t>
            </a:r>
            <a:r>
              <a:rPr lang="en-US" sz="1800" kern="0" dirty="0">
                <a:solidFill>
                  <a:srgbClr val="666666">
                    <a:lumMod val="10000"/>
                  </a:srgbClr>
                </a:solidFill>
              </a:rPr>
              <a:t>(</a:t>
            </a:r>
            <a:r>
              <a:rPr lang="sr-Cyrl-RS" sz="1800" kern="0" dirty="0">
                <a:solidFill>
                  <a:srgbClr val="666666">
                    <a:lumMod val="10000"/>
                  </a:srgbClr>
                </a:solidFill>
              </a:rPr>
              <a:t>спајања правних лица</a:t>
            </a:r>
            <a:r>
              <a:rPr lang="sr-Cyrl-RS" sz="1800" kern="0" dirty="0" smtClean="0">
                <a:solidFill>
                  <a:srgbClr val="666666">
                    <a:lumMod val="10000"/>
                  </a:srgbClr>
                </a:solidFill>
              </a:rPr>
              <a:t>), </a:t>
            </a:r>
            <a:r>
              <a:rPr lang="sr-Cyrl-RS" sz="1800" kern="0" dirty="0">
                <a:solidFill>
                  <a:srgbClr val="666666">
                    <a:lumMod val="10000"/>
                  </a:srgbClr>
                </a:solidFill>
              </a:rPr>
              <a:t>који </a:t>
            </a:r>
            <a:r>
              <a:rPr lang="sr-Cyrl-RS" sz="1800" kern="0" dirty="0" smtClean="0">
                <a:solidFill>
                  <a:srgbClr val="666666">
                    <a:lumMod val="10000"/>
                  </a:srgbClr>
                </a:solidFill>
              </a:rPr>
              <a:t>испуњава првобитно одређене критеријуме за квалитативни избор.</a:t>
            </a: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endParaRPr lang="sr-Cyrl-RS" sz="1800" kern="0" dirty="0">
              <a:solidFill>
                <a:srgbClr val="666666">
                  <a:lumMod val="10000"/>
                </a:srgbClr>
              </a:solidFill>
            </a:endParaRPr>
          </a:p>
          <a:p>
            <a:pPr marL="0" marR="0" lvl="0" indent="0" algn="just" defTabSz="914400" rtl="0" eaLnBrk="1" fontAlgn="auto" latinLnBrk="0" hangingPunct="1">
              <a:lnSpc>
                <a:spcPct val="100000"/>
              </a:lnSpc>
              <a:spcBef>
                <a:spcPts val="0"/>
              </a:spcBef>
              <a:spcAft>
                <a:spcPts val="0"/>
              </a:spcAft>
              <a:buClr>
                <a:srgbClr val="191919"/>
              </a:buClr>
              <a:buSzPts val="1400"/>
              <a:buFont typeface="Assistant"/>
              <a:buNone/>
              <a:tabLst/>
              <a:defRPr/>
            </a:pPr>
            <a:r>
              <a:rPr lang="sr-Cyrl-RS" sz="1800" kern="0" dirty="0" smtClean="0">
                <a:solidFill>
                  <a:srgbClr val="666666">
                    <a:lumMod val="10000"/>
                  </a:srgbClr>
                </a:solidFill>
              </a:rPr>
              <a:t>Промјене подизвођача, увођење нових подизвођача.</a:t>
            </a:r>
            <a:endParaRPr lang="sr-Cyrl-RS" sz="1800" kern="0" dirty="0">
              <a:solidFill>
                <a:srgbClr val="666666">
                  <a:lumMod val="10000"/>
                </a:srgbClr>
              </a:solidFill>
            </a:endParaRPr>
          </a:p>
        </p:txBody>
      </p:sp>
      <p:cxnSp>
        <p:nvCxnSpPr>
          <p:cNvPr id="4" name="Google Shape;306;p41"/>
          <p:cNvCxnSpPr/>
          <p:nvPr/>
        </p:nvCxnSpPr>
        <p:spPr>
          <a:xfrm>
            <a:off x="3935327" y="5423276"/>
            <a:ext cx="4083140" cy="0"/>
          </a:xfrm>
          <a:prstGeom prst="straightConnector1">
            <a:avLst/>
          </a:prstGeom>
          <a:noFill/>
          <a:ln w="9525" cap="flat" cmpd="sng">
            <a:solidFill>
              <a:srgbClr val="191919"/>
            </a:solidFill>
            <a:prstDash val="solid"/>
            <a:round/>
            <a:headEnd type="diamond" w="med" len="med"/>
            <a:tailEnd type="diamond" w="med" len="med"/>
          </a:ln>
        </p:spPr>
      </p:cxnSp>
    </p:spTree>
    <p:extLst>
      <p:ext uri="{BB962C8B-B14F-4D97-AF65-F5344CB8AC3E}">
        <p14:creationId xmlns:p14="http://schemas.microsoft.com/office/powerpoint/2010/main" val="264471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674" y="959007"/>
            <a:ext cx="7886700" cy="869795"/>
          </a:xfrm>
        </p:spPr>
        <p:txBody>
          <a:bodyPr>
            <a:normAutofit/>
          </a:bodyPr>
          <a:lstStyle/>
          <a:p>
            <a:r>
              <a:rPr lang="sr-Cyrl-RS" sz="4000" b="1" dirty="0" smtClean="0"/>
              <a:t>Тумачење уговора</a:t>
            </a:r>
            <a:endParaRPr lang="sr-Latn-RS" sz="4000" b="1" dirty="0"/>
          </a:p>
        </p:txBody>
      </p:sp>
      <p:sp>
        <p:nvSpPr>
          <p:cNvPr id="3" name="Content Placeholder 2"/>
          <p:cNvSpPr>
            <a:spLocks noGrp="1"/>
          </p:cNvSpPr>
          <p:nvPr>
            <p:ph idx="1"/>
          </p:nvPr>
        </p:nvSpPr>
        <p:spPr>
          <a:xfrm>
            <a:off x="390292" y="1739590"/>
            <a:ext cx="8307659" cy="5274527"/>
          </a:xfrm>
        </p:spPr>
        <p:txBody>
          <a:bodyPr>
            <a:normAutofit fontScale="85000" lnSpcReduction="10000"/>
          </a:bodyPr>
          <a:lstStyle/>
          <a:p>
            <a:pPr marL="0" indent="0" algn="r">
              <a:buNone/>
            </a:pPr>
            <a:r>
              <a:rPr lang="sr-Cyrl-RS" dirty="0" smtClean="0"/>
              <a:t>Закон о јавним набавкама</a:t>
            </a:r>
          </a:p>
          <a:p>
            <a:pPr algn="just"/>
            <a:r>
              <a:rPr lang="sr-Cyrl-RS" sz="2000" dirty="0" smtClean="0">
                <a:latin typeface="+mj-lt"/>
              </a:rPr>
              <a:t>Тендерска документација, између осталих информација, минимално садржи и нацрт уговора или основне елементе уговора. </a:t>
            </a:r>
          </a:p>
          <a:p>
            <a:pPr algn="just"/>
            <a:r>
              <a:rPr lang="sr-Cyrl-RS" sz="2000" dirty="0" smtClean="0">
                <a:latin typeface="+mj-lt"/>
              </a:rPr>
              <a:t>Понуда је документ који подноси понуђач, при чему нуди испоруку робе, пружање услуге или извођење радова, под условима које одређује уговорни орган у ТД.</a:t>
            </a:r>
          </a:p>
          <a:p>
            <a:pPr algn="just"/>
            <a:r>
              <a:rPr lang="sr-Cyrl-RS" sz="2000" dirty="0" smtClean="0">
                <a:latin typeface="+mj-lt"/>
              </a:rPr>
              <a:t>Изабрани понуђач прихвата приједлог уговора и закључује уговор. </a:t>
            </a:r>
          </a:p>
          <a:p>
            <a:pPr marL="0" indent="0" algn="just">
              <a:buNone/>
            </a:pPr>
            <a:endParaRPr lang="sr-Cyrl-RS" sz="1200" dirty="0" smtClean="0">
              <a:solidFill>
                <a:schemeClr val="accent1">
                  <a:lumMod val="50000"/>
                </a:schemeClr>
              </a:solidFill>
              <a:latin typeface="+mj-lt"/>
            </a:endParaRPr>
          </a:p>
          <a:p>
            <a:pPr marL="0" indent="0" algn="r">
              <a:buNone/>
            </a:pPr>
            <a:r>
              <a:rPr lang="sr-Cyrl-RS" dirty="0" smtClean="0">
                <a:solidFill>
                  <a:srgbClr val="C00000"/>
                </a:solidFill>
              </a:rPr>
              <a:t>Закон о облигационим односима</a:t>
            </a:r>
          </a:p>
          <a:p>
            <a:pPr marL="0" indent="0" algn="just">
              <a:buNone/>
            </a:pPr>
            <a:r>
              <a:rPr lang="sr-Cyrl-RS" sz="1900" dirty="0" smtClean="0">
                <a:solidFill>
                  <a:srgbClr val="C00000"/>
                </a:solidFill>
                <a:latin typeface="+mj-lt"/>
              </a:rPr>
              <a:t>Одредбе уговора примјењују се онако како гласе.</a:t>
            </a:r>
          </a:p>
          <a:p>
            <a:pPr marL="0" indent="0" algn="just">
              <a:buNone/>
            </a:pPr>
            <a:r>
              <a:rPr lang="sr-Cyrl-RS" sz="1900" dirty="0" smtClean="0">
                <a:solidFill>
                  <a:srgbClr val="C00000"/>
                </a:solidFill>
                <a:latin typeface="+mj-lt"/>
              </a:rPr>
              <a:t>При тумачењу спорних одредби не треба се држати дословног значења употребљених израза, већ треба истраживати заједничку намјеру уговорача и одредбу тако разумјети како то одговара начелима облигационог права утврђеним овим законом.</a:t>
            </a:r>
          </a:p>
          <a:p>
            <a:pPr marL="0" indent="0" algn="just">
              <a:buNone/>
            </a:pPr>
            <a:r>
              <a:rPr lang="sr-Cyrl-RS" sz="1900" b="1" dirty="0" smtClean="0">
                <a:solidFill>
                  <a:schemeClr val="accent1">
                    <a:lumMod val="50000"/>
                  </a:schemeClr>
                </a:solidFill>
                <a:latin typeface="+mj-lt"/>
              </a:rPr>
              <a:t>У случају кад је уговор закључен према унапријед одштампаном садржају, или кад је уговор био на други начин припремљен и предложен од једне уговорне стране, нејасне одредбе тумачиће се у корист друге стране.</a:t>
            </a:r>
            <a:endParaRPr lang="en-US" sz="1900" b="1" dirty="0" smtClean="0">
              <a:solidFill>
                <a:schemeClr val="accent1">
                  <a:lumMod val="50000"/>
                </a:schemeClr>
              </a:solidFill>
              <a:latin typeface="+mj-lt"/>
            </a:endParaRPr>
          </a:p>
          <a:p>
            <a:pPr marL="0" indent="0" algn="just">
              <a:buNone/>
            </a:pPr>
            <a:r>
              <a:rPr lang="sr-Cyrl-RS" sz="1900" dirty="0" smtClean="0">
                <a:solidFill>
                  <a:srgbClr val="C00000"/>
                </a:solidFill>
                <a:latin typeface="+mj-lt"/>
              </a:rPr>
              <a:t>Нејасне одредбе у терентном уговору треба тумачити у смислу којим се остварује правичан однос узајамних давања.</a:t>
            </a:r>
          </a:p>
          <a:p>
            <a:pPr marL="0" indent="0" algn="just">
              <a:buNone/>
            </a:pPr>
            <a:r>
              <a:rPr lang="sr-Cyrl-RS" sz="1900" dirty="0" smtClean="0">
                <a:solidFill>
                  <a:srgbClr val="C00000"/>
                </a:solidFill>
                <a:latin typeface="+mj-lt"/>
              </a:rPr>
              <a:t>Уговорне стране могу уговорити вансудско тумачење уговора (треће лице)</a:t>
            </a:r>
            <a:endParaRPr lang="sr-Latn-RS" sz="1900" dirty="0">
              <a:solidFill>
                <a:srgbClr val="C00000"/>
              </a:solidFill>
              <a:latin typeface="+mj-lt"/>
            </a:endParaRPr>
          </a:p>
        </p:txBody>
      </p:sp>
    </p:spTree>
    <p:extLst>
      <p:ext uri="{BB962C8B-B14F-4D97-AF65-F5344CB8AC3E}">
        <p14:creationId xmlns:p14="http://schemas.microsoft.com/office/powerpoint/2010/main" val="143948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955374"/>
          </a:xfrm>
        </p:spPr>
        <p:txBody>
          <a:bodyPr/>
          <a:lstStyle/>
          <a:p>
            <a:r>
              <a:rPr lang="sr-Cyrl-RS" dirty="0" smtClean="0"/>
              <a:t>Испуњење уговора</a:t>
            </a:r>
            <a:endParaRPr lang="sr-Latn-RS" dirty="0"/>
          </a:p>
        </p:txBody>
      </p:sp>
      <p:sp>
        <p:nvSpPr>
          <p:cNvPr id="3" name="Subtitle 2"/>
          <p:cNvSpPr>
            <a:spLocks noGrp="1"/>
          </p:cNvSpPr>
          <p:nvPr>
            <p:ph type="subTitle" idx="1"/>
          </p:nvPr>
        </p:nvSpPr>
        <p:spPr>
          <a:xfrm>
            <a:off x="1143000" y="3602037"/>
            <a:ext cx="6858000" cy="1839757"/>
          </a:xfrm>
          <a:ln>
            <a:solidFill>
              <a:schemeClr val="tx1"/>
            </a:solidFill>
            <a:prstDash val="sysDot"/>
          </a:ln>
        </p:spPr>
        <p:txBody>
          <a:bodyPr/>
          <a:lstStyle/>
          <a:p>
            <a:endParaRPr lang="sr-Cyrl-RS" dirty="0" smtClean="0"/>
          </a:p>
          <a:p>
            <a:r>
              <a:rPr lang="sr-Cyrl-RS" dirty="0" smtClean="0"/>
              <a:t>Циљ провођења поступака јавних набавки</a:t>
            </a:r>
          </a:p>
          <a:p>
            <a:r>
              <a:rPr lang="sr-Cyrl-RS" dirty="0" smtClean="0">
                <a:solidFill>
                  <a:srgbClr val="C00000"/>
                </a:solidFill>
              </a:rPr>
              <a:t>Обавеза престаје кад се испуни</a:t>
            </a:r>
            <a:endParaRPr lang="sr-Latn-RS" dirty="0">
              <a:solidFill>
                <a:srgbClr val="C00000"/>
              </a:solidFill>
            </a:endParaRPr>
          </a:p>
        </p:txBody>
      </p:sp>
    </p:spTree>
    <p:extLst>
      <p:ext uri="{BB962C8B-B14F-4D97-AF65-F5344CB8AC3E}">
        <p14:creationId xmlns:p14="http://schemas.microsoft.com/office/powerpoint/2010/main" val="19250766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5;p27"/>
          <p:cNvSpPr/>
          <p:nvPr/>
        </p:nvSpPr>
        <p:spPr>
          <a:xfrm>
            <a:off x="4550429" y="4500824"/>
            <a:ext cx="2286000" cy="1488776"/>
          </a:xfrm>
          <a:prstGeom prst="roundRect">
            <a:avLst>
              <a:gd name="adj" fmla="val 31720"/>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sp>
        <p:nvSpPr>
          <p:cNvPr id="3" name="Google Shape;136;p27"/>
          <p:cNvSpPr/>
          <p:nvPr/>
        </p:nvSpPr>
        <p:spPr>
          <a:xfrm>
            <a:off x="5845829" y="1874800"/>
            <a:ext cx="2590800" cy="1488775"/>
          </a:xfrm>
          <a:prstGeom prst="roundRect">
            <a:avLst>
              <a:gd name="adj" fmla="val 31720"/>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sp>
        <p:nvSpPr>
          <p:cNvPr id="4" name="Google Shape;137;p27"/>
          <p:cNvSpPr/>
          <p:nvPr/>
        </p:nvSpPr>
        <p:spPr>
          <a:xfrm>
            <a:off x="2950229" y="1874800"/>
            <a:ext cx="2514600" cy="1447800"/>
          </a:xfrm>
          <a:prstGeom prst="roundRect">
            <a:avLst>
              <a:gd name="adj" fmla="val 31720"/>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sp>
        <p:nvSpPr>
          <p:cNvPr id="5" name="Google Shape;138;p27"/>
          <p:cNvSpPr txBox="1">
            <a:spLocks/>
          </p:cNvSpPr>
          <p:nvPr/>
        </p:nvSpPr>
        <p:spPr>
          <a:xfrm>
            <a:off x="359429" y="2314547"/>
            <a:ext cx="2286000" cy="3249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Gudea"/>
              <a:buNone/>
              <a:defRPr sz="72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191919"/>
              </a:buClr>
              <a:buSzPts val="4800"/>
              <a:buFont typeface="Gudea"/>
              <a:buNone/>
              <a:tabLst/>
              <a:defRPr/>
            </a:pPr>
            <a:r>
              <a:rPr kumimoji="0" lang="sr-Cyrl-BA" sz="2600" b="1" i="0" u="none" strike="noStrike" kern="0" cap="none" spc="0" normalizeH="0" baseline="0" noProof="0" dirty="0" smtClean="0">
                <a:ln>
                  <a:noFill/>
                </a:ln>
                <a:solidFill>
                  <a:srgbClr val="666666">
                    <a:lumMod val="10000"/>
                  </a:srgbClr>
                </a:solidFill>
                <a:effectLst/>
                <a:uLnTx/>
                <a:uFillTx/>
                <a:latin typeface="Gudea"/>
                <a:sym typeface="Gudea"/>
              </a:rPr>
              <a:t>Ко може да изврши уговорну обавезу</a:t>
            </a:r>
            <a:endParaRPr kumimoji="0" lang="sr-Cyrl-BA" sz="2600" b="1" i="0" u="none" strike="noStrike" kern="0" cap="none" spc="0" normalizeH="0" baseline="0" noProof="0" dirty="0">
              <a:ln>
                <a:noFill/>
              </a:ln>
              <a:solidFill>
                <a:srgbClr val="666666">
                  <a:lumMod val="10000"/>
                </a:srgbClr>
              </a:solidFill>
              <a:effectLst/>
              <a:uLnTx/>
              <a:uFillTx/>
              <a:latin typeface="Gudea"/>
              <a:sym typeface="Gudea"/>
            </a:endParaRPr>
          </a:p>
        </p:txBody>
      </p:sp>
      <p:sp>
        <p:nvSpPr>
          <p:cNvPr id="6" name="Google Shape;139;p27"/>
          <p:cNvSpPr txBox="1">
            <a:spLocks/>
          </p:cNvSpPr>
          <p:nvPr/>
        </p:nvSpPr>
        <p:spPr>
          <a:xfrm>
            <a:off x="5845829" y="2573442"/>
            <a:ext cx="2590800" cy="82535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r-Cyrl-BA" sz="1600" b="1" i="0" u="none" strike="noStrike" kern="0" cap="none" spc="0" normalizeH="0" baseline="0" noProof="0" dirty="0" smtClean="0">
                <a:ln>
                  <a:noFill/>
                </a:ln>
                <a:solidFill>
                  <a:srgbClr val="666666">
                    <a:lumMod val="10000"/>
                  </a:srgbClr>
                </a:solidFill>
                <a:effectLst/>
                <a:uLnTx/>
                <a:uFillTx/>
                <a:latin typeface="Arial"/>
                <a:cs typeface="Arial"/>
                <a:sym typeface="Arial"/>
              </a:rPr>
              <a:t>СОЛИДАРНИ ДУЖНИК </a:t>
            </a:r>
            <a:r>
              <a:rPr kumimoji="0" lang="sr-Cyrl-BA" sz="1600" b="1" i="0" u="none" strike="noStrike" kern="0" cap="none" spc="0" normalizeH="0" baseline="0" noProof="0" dirty="0" smtClean="0">
                <a:ln>
                  <a:noFill/>
                </a:ln>
                <a:solidFill>
                  <a:srgbClr val="0070C0"/>
                </a:solidFill>
                <a:effectLst/>
                <a:uLnTx/>
                <a:uFillTx/>
                <a:latin typeface="Arial"/>
                <a:cs typeface="Arial"/>
                <a:sym typeface="Arial"/>
              </a:rPr>
              <a:t>ГРУПА ПОНУЂАЧА</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r-Cyrl-BA" sz="1400" b="0" i="0" u="none" strike="noStrike" kern="0" cap="none" spc="0" normalizeH="0" baseline="0" noProof="0" dirty="0">
              <a:ln>
                <a:noFill/>
              </a:ln>
              <a:solidFill>
                <a:srgbClr val="666666">
                  <a:lumMod val="10000"/>
                </a:srgbClr>
              </a:solidFill>
              <a:effectLst/>
              <a:uLnTx/>
              <a:uFillTx/>
              <a:latin typeface="Arial"/>
              <a:cs typeface="Arial"/>
              <a:sym typeface="Arial"/>
            </a:endParaRPr>
          </a:p>
        </p:txBody>
      </p:sp>
      <p:sp>
        <p:nvSpPr>
          <p:cNvPr id="7" name="Google Shape;140;p27"/>
          <p:cNvSpPr txBox="1">
            <a:spLocks/>
          </p:cNvSpPr>
          <p:nvPr/>
        </p:nvSpPr>
        <p:spPr>
          <a:xfrm>
            <a:off x="3026429" y="2636800"/>
            <a:ext cx="2362200" cy="111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r-Cyrl-BA" sz="1600" b="1" i="0" u="none" strike="noStrike" kern="0" cap="none" spc="0" normalizeH="0" baseline="0" noProof="0" dirty="0" smtClean="0">
                <a:ln>
                  <a:noFill/>
                </a:ln>
                <a:solidFill>
                  <a:srgbClr val="666666">
                    <a:lumMod val="10000"/>
                  </a:srgbClr>
                </a:solidFill>
                <a:effectLst/>
                <a:uLnTx/>
                <a:uFillTx/>
                <a:latin typeface="Arial"/>
                <a:cs typeface="Arial"/>
                <a:sym typeface="Arial"/>
              </a:rPr>
              <a:t>ДОБАВЉАЧ</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r-Cyrl-BA" sz="1400" b="0" i="0" u="none" strike="noStrike" kern="0" cap="none" spc="0" normalizeH="0" baseline="0" noProof="0" dirty="0">
              <a:ln>
                <a:noFill/>
              </a:ln>
              <a:solidFill>
                <a:srgbClr val="666666">
                  <a:lumMod val="10000"/>
                </a:srgbClr>
              </a:solidFill>
              <a:effectLst/>
              <a:uLnTx/>
              <a:uFillTx/>
              <a:latin typeface="Arial"/>
              <a:cs typeface="Arial"/>
              <a:sym typeface="Arial"/>
            </a:endParaRPr>
          </a:p>
        </p:txBody>
      </p:sp>
      <p:sp>
        <p:nvSpPr>
          <p:cNvPr id="8" name="Google Shape;141;p27"/>
          <p:cNvSpPr txBox="1">
            <a:spLocks/>
          </p:cNvSpPr>
          <p:nvPr/>
        </p:nvSpPr>
        <p:spPr>
          <a:xfrm>
            <a:off x="4550429" y="5107538"/>
            <a:ext cx="2286000" cy="8820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r-Cyrl-BA" sz="1600" b="1" i="0" u="none" strike="noStrike" kern="0" cap="none" spc="0" normalizeH="0" baseline="0" noProof="0" dirty="0" smtClean="0">
                <a:ln>
                  <a:noFill/>
                </a:ln>
                <a:solidFill>
                  <a:srgbClr val="666666">
                    <a:lumMod val="10000"/>
                  </a:srgbClr>
                </a:solidFill>
                <a:effectLst/>
                <a:uLnTx/>
                <a:uFillTx/>
                <a:latin typeface="Arial"/>
                <a:cs typeface="Arial"/>
                <a:sym typeface="Arial"/>
              </a:rPr>
              <a:t>ТРЕЋЕ ЛИЦЕ</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sr-Cyrl-BA" sz="1600" b="1" kern="0" dirty="0" smtClean="0">
                <a:solidFill>
                  <a:srgbClr val="0070C0"/>
                </a:solidFill>
              </a:rPr>
              <a:t>ПОДУГОВАРАЧ</a:t>
            </a:r>
            <a:endParaRPr kumimoji="0" lang="sr-Cyrl-BA" sz="1600" b="1" i="0" u="none" strike="noStrike" kern="0" cap="none" spc="0" normalizeH="0" baseline="0" noProof="0" dirty="0" smtClean="0">
              <a:ln>
                <a:noFill/>
              </a:ln>
              <a:solidFill>
                <a:srgbClr val="0070C0"/>
              </a:solidFill>
              <a:effectLst/>
              <a:uLnTx/>
              <a:uFillTx/>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r-Cyrl-BA" sz="1400" b="0" i="0" u="none" strike="noStrike" kern="0" cap="none" spc="0" normalizeH="0" baseline="0" noProof="0" dirty="0">
              <a:ln>
                <a:noFill/>
              </a:ln>
              <a:solidFill>
                <a:srgbClr val="666666">
                  <a:lumMod val="10000"/>
                </a:srgbClr>
              </a:solidFill>
              <a:effectLst/>
              <a:uLnTx/>
              <a:uFillTx/>
              <a:latin typeface="Arial"/>
              <a:cs typeface="Arial"/>
              <a:sym typeface="Arial"/>
            </a:endParaRPr>
          </a:p>
        </p:txBody>
      </p:sp>
      <p:cxnSp>
        <p:nvCxnSpPr>
          <p:cNvPr id="9" name="Google Shape;142;p27"/>
          <p:cNvCxnSpPr/>
          <p:nvPr/>
        </p:nvCxnSpPr>
        <p:spPr>
          <a:xfrm>
            <a:off x="2980404" y="3545175"/>
            <a:ext cx="0" cy="768300"/>
          </a:xfrm>
          <a:prstGeom prst="straightConnector1">
            <a:avLst/>
          </a:prstGeom>
          <a:noFill/>
          <a:ln w="9525" cap="flat" cmpd="sng">
            <a:solidFill>
              <a:srgbClr val="666666"/>
            </a:solidFill>
            <a:prstDash val="solid"/>
            <a:round/>
            <a:headEnd type="none" w="med" len="med"/>
            <a:tailEnd type="none" w="med" len="med"/>
          </a:ln>
        </p:spPr>
      </p:cxnSp>
      <p:cxnSp>
        <p:nvCxnSpPr>
          <p:cNvPr id="10" name="Google Shape;143;p27"/>
          <p:cNvCxnSpPr/>
          <p:nvPr/>
        </p:nvCxnSpPr>
        <p:spPr>
          <a:xfrm>
            <a:off x="2980404" y="3929325"/>
            <a:ext cx="5376900" cy="0"/>
          </a:xfrm>
          <a:prstGeom prst="straightConnector1">
            <a:avLst/>
          </a:prstGeom>
          <a:noFill/>
          <a:ln w="9525" cap="flat" cmpd="sng">
            <a:solidFill>
              <a:srgbClr val="666666"/>
            </a:solidFill>
            <a:prstDash val="solid"/>
            <a:round/>
            <a:headEnd type="none" w="med" len="med"/>
            <a:tailEnd type="oval" w="med" len="med"/>
          </a:ln>
        </p:spPr>
      </p:cxnSp>
      <p:cxnSp>
        <p:nvCxnSpPr>
          <p:cNvPr id="11" name="Google Shape;144;p27"/>
          <p:cNvCxnSpPr/>
          <p:nvPr/>
        </p:nvCxnSpPr>
        <p:spPr>
          <a:xfrm rot="10800000">
            <a:off x="4169429" y="3322600"/>
            <a:ext cx="0" cy="571500"/>
          </a:xfrm>
          <a:prstGeom prst="straightConnector1">
            <a:avLst/>
          </a:prstGeom>
          <a:noFill/>
          <a:ln w="9525" cap="flat" cmpd="sng">
            <a:solidFill>
              <a:srgbClr val="666666"/>
            </a:solidFill>
            <a:prstDash val="solid"/>
            <a:round/>
            <a:headEnd type="none" w="med" len="med"/>
            <a:tailEnd type="none" w="med" len="med"/>
          </a:ln>
        </p:spPr>
      </p:cxnSp>
      <p:cxnSp>
        <p:nvCxnSpPr>
          <p:cNvPr id="12" name="Google Shape;145;p27"/>
          <p:cNvCxnSpPr/>
          <p:nvPr/>
        </p:nvCxnSpPr>
        <p:spPr>
          <a:xfrm rot="10800000">
            <a:off x="7127629" y="3363438"/>
            <a:ext cx="0" cy="571500"/>
          </a:xfrm>
          <a:prstGeom prst="straightConnector1">
            <a:avLst/>
          </a:prstGeom>
          <a:noFill/>
          <a:ln w="9525" cap="flat" cmpd="sng">
            <a:solidFill>
              <a:srgbClr val="666666"/>
            </a:solidFill>
            <a:prstDash val="solid"/>
            <a:round/>
            <a:headEnd type="none" w="med" len="med"/>
            <a:tailEnd type="none" w="med" len="med"/>
          </a:ln>
        </p:spPr>
      </p:cxnSp>
      <p:cxnSp>
        <p:nvCxnSpPr>
          <p:cNvPr id="13" name="Google Shape;146;p27"/>
          <p:cNvCxnSpPr/>
          <p:nvPr/>
        </p:nvCxnSpPr>
        <p:spPr>
          <a:xfrm rot="10800000">
            <a:off x="5657842" y="3929313"/>
            <a:ext cx="0" cy="571500"/>
          </a:xfrm>
          <a:prstGeom prst="straightConnector1">
            <a:avLst/>
          </a:prstGeom>
          <a:noFill/>
          <a:ln w="9525" cap="flat" cmpd="sng">
            <a:solidFill>
              <a:srgbClr val="666666"/>
            </a:solidFill>
            <a:prstDash val="solid"/>
            <a:round/>
            <a:headEnd type="none" w="med" len="med"/>
            <a:tailEnd type="none" w="med" len="med"/>
          </a:ln>
        </p:spPr>
      </p:cxnSp>
      <p:grpSp>
        <p:nvGrpSpPr>
          <p:cNvPr id="14" name="Google Shape;147;p27"/>
          <p:cNvGrpSpPr/>
          <p:nvPr/>
        </p:nvGrpSpPr>
        <p:grpSpPr>
          <a:xfrm>
            <a:off x="4017029" y="2027200"/>
            <a:ext cx="345195" cy="472872"/>
            <a:chOff x="1770459" y="2884503"/>
            <a:chExt cx="254644" cy="348828"/>
          </a:xfrm>
        </p:grpSpPr>
        <p:sp>
          <p:nvSpPr>
            <p:cNvPr id="15" name="Google Shape;148;p27"/>
            <p:cNvSpPr/>
            <p:nvPr/>
          </p:nvSpPr>
          <p:spPr>
            <a:xfrm>
              <a:off x="1832330" y="2884503"/>
              <a:ext cx="130902" cy="159572"/>
            </a:xfrm>
            <a:custGeom>
              <a:avLst/>
              <a:gdLst/>
              <a:ahLst/>
              <a:cxnLst/>
              <a:rect l="l" t="t" r="r" b="b"/>
              <a:pathLst>
                <a:path w="4132" h="5037" extrusionOk="0">
                  <a:moveTo>
                    <a:pt x="2060" y="0"/>
                  </a:moveTo>
                  <a:cubicBezTo>
                    <a:pt x="953" y="0"/>
                    <a:pt x="36" y="869"/>
                    <a:pt x="0" y="1977"/>
                  </a:cubicBezTo>
                  <a:cubicBezTo>
                    <a:pt x="0" y="2072"/>
                    <a:pt x="60" y="2143"/>
                    <a:pt x="143" y="2143"/>
                  </a:cubicBezTo>
                  <a:cubicBezTo>
                    <a:pt x="238" y="2143"/>
                    <a:pt x="310" y="2084"/>
                    <a:pt x="310" y="2001"/>
                  </a:cubicBezTo>
                  <a:cubicBezTo>
                    <a:pt x="357" y="1060"/>
                    <a:pt x="1131" y="322"/>
                    <a:pt x="2060" y="322"/>
                  </a:cubicBezTo>
                  <a:cubicBezTo>
                    <a:pt x="3036" y="322"/>
                    <a:pt x="3822" y="1120"/>
                    <a:pt x="3822" y="2084"/>
                  </a:cubicBezTo>
                  <a:cubicBezTo>
                    <a:pt x="3822" y="2846"/>
                    <a:pt x="3334" y="3513"/>
                    <a:pt x="2596" y="3751"/>
                  </a:cubicBezTo>
                  <a:cubicBezTo>
                    <a:pt x="2572" y="3763"/>
                    <a:pt x="2524" y="3787"/>
                    <a:pt x="2512" y="3822"/>
                  </a:cubicBezTo>
                  <a:lnTo>
                    <a:pt x="2060" y="4572"/>
                  </a:lnTo>
                  <a:lnTo>
                    <a:pt x="1619" y="3822"/>
                  </a:lnTo>
                  <a:cubicBezTo>
                    <a:pt x="1608" y="3798"/>
                    <a:pt x="1572" y="3763"/>
                    <a:pt x="1524" y="3751"/>
                  </a:cubicBezTo>
                  <a:cubicBezTo>
                    <a:pt x="977" y="3572"/>
                    <a:pt x="548" y="3144"/>
                    <a:pt x="381" y="2572"/>
                  </a:cubicBezTo>
                  <a:cubicBezTo>
                    <a:pt x="362" y="2503"/>
                    <a:pt x="293" y="2459"/>
                    <a:pt x="230" y="2459"/>
                  </a:cubicBezTo>
                  <a:cubicBezTo>
                    <a:pt x="216" y="2459"/>
                    <a:pt x="203" y="2461"/>
                    <a:pt x="191" y="2465"/>
                  </a:cubicBezTo>
                  <a:cubicBezTo>
                    <a:pt x="95" y="2501"/>
                    <a:pt x="60" y="2584"/>
                    <a:pt x="84" y="2667"/>
                  </a:cubicBezTo>
                  <a:cubicBezTo>
                    <a:pt x="274" y="3298"/>
                    <a:pt x="750" y="3810"/>
                    <a:pt x="1381" y="4037"/>
                  </a:cubicBezTo>
                  <a:lnTo>
                    <a:pt x="1929" y="4953"/>
                  </a:lnTo>
                  <a:cubicBezTo>
                    <a:pt x="1965" y="5001"/>
                    <a:pt x="2000" y="5037"/>
                    <a:pt x="2060" y="5037"/>
                  </a:cubicBezTo>
                  <a:cubicBezTo>
                    <a:pt x="2120" y="5037"/>
                    <a:pt x="2167" y="5001"/>
                    <a:pt x="2191" y="4953"/>
                  </a:cubicBezTo>
                  <a:lnTo>
                    <a:pt x="2751" y="4037"/>
                  </a:lnTo>
                  <a:cubicBezTo>
                    <a:pt x="3584" y="3739"/>
                    <a:pt x="4132" y="2965"/>
                    <a:pt x="4132" y="2084"/>
                  </a:cubicBezTo>
                  <a:cubicBezTo>
                    <a:pt x="4132" y="941"/>
                    <a:pt x="3215" y="0"/>
                    <a:pt x="2060" y="0"/>
                  </a:cubicBez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sp>
          <p:nvSpPr>
            <p:cNvPr id="16" name="Google Shape;149;p27"/>
            <p:cNvSpPr/>
            <p:nvPr/>
          </p:nvSpPr>
          <p:spPr>
            <a:xfrm>
              <a:off x="1861000" y="2912698"/>
              <a:ext cx="75842" cy="72167"/>
            </a:xfrm>
            <a:custGeom>
              <a:avLst/>
              <a:gdLst/>
              <a:ahLst/>
              <a:cxnLst/>
              <a:rect l="l" t="t" r="r" b="b"/>
              <a:pathLst>
                <a:path w="2394" h="2278" extrusionOk="0">
                  <a:moveTo>
                    <a:pt x="1441" y="313"/>
                  </a:moveTo>
                  <a:cubicBezTo>
                    <a:pt x="1572" y="313"/>
                    <a:pt x="1715" y="360"/>
                    <a:pt x="1810" y="468"/>
                  </a:cubicBezTo>
                  <a:cubicBezTo>
                    <a:pt x="2036" y="670"/>
                    <a:pt x="2036" y="1015"/>
                    <a:pt x="1834" y="1218"/>
                  </a:cubicBezTo>
                  <a:cubicBezTo>
                    <a:pt x="1726" y="1325"/>
                    <a:pt x="1587" y="1378"/>
                    <a:pt x="1448" y="1378"/>
                  </a:cubicBezTo>
                  <a:cubicBezTo>
                    <a:pt x="1310" y="1378"/>
                    <a:pt x="1173" y="1325"/>
                    <a:pt x="1072" y="1218"/>
                  </a:cubicBezTo>
                  <a:cubicBezTo>
                    <a:pt x="857" y="1015"/>
                    <a:pt x="857" y="670"/>
                    <a:pt x="1072" y="468"/>
                  </a:cubicBezTo>
                  <a:cubicBezTo>
                    <a:pt x="1167" y="360"/>
                    <a:pt x="1310" y="313"/>
                    <a:pt x="1441" y="313"/>
                  </a:cubicBezTo>
                  <a:close/>
                  <a:moveTo>
                    <a:pt x="1451" y="0"/>
                  </a:moveTo>
                  <a:cubicBezTo>
                    <a:pt x="1232" y="0"/>
                    <a:pt x="1012" y="81"/>
                    <a:pt x="845" y="241"/>
                  </a:cubicBezTo>
                  <a:cubicBezTo>
                    <a:pt x="548" y="539"/>
                    <a:pt x="524" y="992"/>
                    <a:pt x="738" y="1325"/>
                  </a:cubicBezTo>
                  <a:lnTo>
                    <a:pt x="60" y="2015"/>
                  </a:lnTo>
                  <a:cubicBezTo>
                    <a:pt x="0" y="2075"/>
                    <a:pt x="0" y="2182"/>
                    <a:pt x="60" y="2242"/>
                  </a:cubicBezTo>
                  <a:cubicBezTo>
                    <a:pt x="83" y="2265"/>
                    <a:pt x="131" y="2277"/>
                    <a:pt x="179" y="2277"/>
                  </a:cubicBezTo>
                  <a:cubicBezTo>
                    <a:pt x="226" y="2277"/>
                    <a:pt x="262" y="2265"/>
                    <a:pt x="298" y="2242"/>
                  </a:cubicBezTo>
                  <a:lnTo>
                    <a:pt x="976" y="1551"/>
                  </a:lnTo>
                  <a:cubicBezTo>
                    <a:pt x="1131" y="1658"/>
                    <a:pt x="1298" y="1706"/>
                    <a:pt x="1453" y="1706"/>
                  </a:cubicBezTo>
                  <a:cubicBezTo>
                    <a:pt x="1679" y="1706"/>
                    <a:pt x="1881" y="1611"/>
                    <a:pt x="2072" y="1444"/>
                  </a:cubicBezTo>
                  <a:cubicBezTo>
                    <a:pt x="2393" y="1122"/>
                    <a:pt x="2393" y="575"/>
                    <a:pt x="2048" y="241"/>
                  </a:cubicBezTo>
                  <a:cubicBezTo>
                    <a:pt x="1887" y="81"/>
                    <a:pt x="1670" y="0"/>
                    <a:pt x="1451" y="0"/>
                  </a:cubicBez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sp>
          <p:nvSpPr>
            <p:cNvPr id="17" name="Google Shape;150;p27"/>
            <p:cNvSpPr/>
            <p:nvPr/>
          </p:nvSpPr>
          <p:spPr>
            <a:xfrm>
              <a:off x="1818359" y="3060644"/>
              <a:ext cx="57753" cy="24172"/>
            </a:xfrm>
            <a:custGeom>
              <a:avLst/>
              <a:gdLst/>
              <a:ahLst/>
              <a:cxnLst/>
              <a:rect l="l" t="t" r="r" b="b"/>
              <a:pathLst>
                <a:path w="1823" h="763" extrusionOk="0">
                  <a:moveTo>
                    <a:pt x="181" y="0"/>
                  </a:moveTo>
                  <a:cubicBezTo>
                    <a:pt x="116" y="0"/>
                    <a:pt x="55" y="43"/>
                    <a:pt x="36" y="108"/>
                  </a:cubicBezTo>
                  <a:cubicBezTo>
                    <a:pt x="1" y="203"/>
                    <a:pt x="48" y="286"/>
                    <a:pt x="144" y="322"/>
                  </a:cubicBezTo>
                  <a:lnTo>
                    <a:pt x="1584" y="763"/>
                  </a:lnTo>
                  <a:lnTo>
                    <a:pt x="1632" y="763"/>
                  </a:lnTo>
                  <a:cubicBezTo>
                    <a:pt x="1703" y="763"/>
                    <a:pt x="1763" y="727"/>
                    <a:pt x="1775" y="643"/>
                  </a:cubicBezTo>
                  <a:cubicBezTo>
                    <a:pt x="1822" y="572"/>
                    <a:pt x="1775" y="465"/>
                    <a:pt x="1691" y="453"/>
                  </a:cubicBezTo>
                  <a:lnTo>
                    <a:pt x="239" y="12"/>
                  </a:lnTo>
                  <a:cubicBezTo>
                    <a:pt x="220" y="4"/>
                    <a:pt x="200" y="0"/>
                    <a:pt x="181" y="0"/>
                  </a:cubicBez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sp>
          <p:nvSpPr>
            <p:cNvPr id="18" name="Google Shape;151;p27"/>
            <p:cNvSpPr/>
            <p:nvPr/>
          </p:nvSpPr>
          <p:spPr>
            <a:xfrm>
              <a:off x="1818359" y="3078384"/>
              <a:ext cx="57753" cy="24552"/>
            </a:xfrm>
            <a:custGeom>
              <a:avLst/>
              <a:gdLst/>
              <a:ahLst/>
              <a:cxnLst/>
              <a:rect l="l" t="t" r="r" b="b"/>
              <a:pathLst>
                <a:path w="1823" h="775" extrusionOk="0">
                  <a:moveTo>
                    <a:pt x="182" y="0"/>
                  </a:moveTo>
                  <a:cubicBezTo>
                    <a:pt x="116" y="0"/>
                    <a:pt x="55" y="45"/>
                    <a:pt x="36" y="119"/>
                  </a:cubicBezTo>
                  <a:cubicBezTo>
                    <a:pt x="1" y="203"/>
                    <a:pt x="48" y="298"/>
                    <a:pt x="144" y="322"/>
                  </a:cubicBezTo>
                  <a:lnTo>
                    <a:pt x="1584" y="774"/>
                  </a:lnTo>
                  <a:lnTo>
                    <a:pt x="1632" y="774"/>
                  </a:lnTo>
                  <a:cubicBezTo>
                    <a:pt x="1703" y="774"/>
                    <a:pt x="1763" y="726"/>
                    <a:pt x="1775" y="655"/>
                  </a:cubicBezTo>
                  <a:cubicBezTo>
                    <a:pt x="1822" y="584"/>
                    <a:pt x="1775" y="488"/>
                    <a:pt x="1691" y="464"/>
                  </a:cubicBezTo>
                  <a:lnTo>
                    <a:pt x="239" y="12"/>
                  </a:lnTo>
                  <a:cubicBezTo>
                    <a:pt x="220" y="4"/>
                    <a:pt x="201" y="0"/>
                    <a:pt x="182" y="0"/>
                  </a:cubicBez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sp>
          <p:nvSpPr>
            <p:cNvPr id="19" name="Google Shape;152;p27"/>
            <p:cNvSpPr/>
            <p:nvPr/>
          </p:nvSpPr>
          <p:spPr>
            <a:xfrm>
              <a:off x="1818359" y="3096474"/>
              <a:ext cx="57753" cy="24172"/>
            </a:xfrm>
            <a:custGeom>
              <a:avLst/>
              <a:gdLst/>
              <a:ahLst/>
              <a:cxnLst/>
              <a:rect l="l" t="t" r="r" b="b"/>
              <a:pathLst>
                <a:path w="1823" h="763" extrusionOk="0">
                  <a:moveTo>
                    <a:pt x="181" y="1"/>
                  </a:moveTo>
                  <a:cubicBezTo>
                    <a:pt x="116" y="1"/>
                    <a:pt x="55" y="44"/>
                    <a:pt x="36" y="108"/>
                  </a:cubicBezTo>
                  <a:cubicBezTo>
                    <a:pt x="1" y="203"/>
                    <a:pt x="48" y="286"/>
                    <a:pt x="144" y="322"/>
                  </a:cubicBezTo>
                  <a:lnTo>
                    <a:pt x="1584" y="763"/>
                  </a:lnTo>
                  <a:lnTo>
                    <a:pt x="1632" y="763"/>
                  </a:lnTo>
                  <a:cubicBezTo>
                    <a:pt x="1703" y="763"/>
                    <a:pt x="1763" y="727"/>
                    <a:pt x="1775" y="644"/>
                  </a:cubicBezTo>
                  <a:cubicBezTo>
                    <a:pt x="1822" y="572"/>
                    <a:pt x="1775" y="489"/>
                    <a:pt x="1691" y="453"/>
                  </a:cubicBezTo>
                  <a:lnTo>
                    <a:pt x="239" y="13"/>
                  </a:lnTo>
                  <a:cubicBezTo>
                    <a:pt x="220" y="4"/>
                    <a:pt x="200" y="1"/>
                    <a:pt x="181" y="1"/>
                  </a:cubicBez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sp>
          <p:nvSpPr>
            <p:cNvPr id="20" name="Google Shape;153;p27"/>
            <p:cNvSpPr/>
            <p:nvPr/>
          </p:nvSpPr>
          <p:spPr>
            <a:xfrm>
              <a:off x="2022410" y="3029914"/>
              <a:ext cx="760" cy="570"/>
            </a:xfrm>
            <a:custGeom>
              <a:avLst/>
              <a:gdLst/>
              <a:ahLst/>
              <a:cxnLst/>
              <a:rect l="l" t="t" r="r" b="b"/>
              <a:pathLst>
                <a:path w="24" h="18" extrusionOk="0">
                  <a:moveTo>
                    <a:pt x="3" y="0"/>
                  </a:moveTo>
                  <a:cubicBezTo>
                    <a:pt x="0" y="0"/>
                    <a:pt x="21" y="18"/>
                    <a:pt x="23" y="18"/>
                  </a:cubicBezTo>
                  <a:cubicBezTo>
                    <a:pt x="24" y="18"/>
                    <a:pt x="22" y="15"/>
                    <a:pt x="13" y="6"/>
                  </a:cubicBezTo>
                  <a:cubicBezTo>
                    <a:pt x="7" y="2"/>
                    <a:pt x="4" y="0"/>
                    <a:pt x="3" y="0"/>
                  </a:cubicBez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sp>
          <p:nvSpPr>
            <p:cNvPr id="21" name="Google Shape;154;p27"/>
            <p:cNvSpPr/>
            <p:nvPr/>
          </p:nvSpPr>
          <p:spPr>
            <a:xfrm>
              <a:off x="1770459" y="3017337"/>
              <a:ext cx="254644" cy="215994"/>
            </a:xfrm>
            <a:custGeom>
              <a:avLst/>
              <a:gdLst/>
              <a:ahLst/>
              <a:cxnLst/>
              <a:rect l="l" t="t" r="r" b="b"/>
              <a:pathLst>
                <a:path w="8038" h="6818" extrusionOk="0">
                  <a:moveTo>
                    <a:pt x="7275" y="391"/>
                  </a:moveTo>
                  <a:lnTo>
                    <a:pt x="7275" y="3677"/>
                  </a:lnTo>
                  <a:lnTo>
                    <a:pt x="4180" y="4677"/>
                  </a:lnTo>
                  <a:lnTo>
                    <a:pt x="4180" y="2570"/>
                  </a:lnTo>
                  <a:lnTo>
                    <a:pt x="4180" y="1760"/>
                  </a:lnTo>
                  <a:lnTo>
                    <a:pt x="4180" y="1391"/>
                  </a:lnTo>
                  <a:lnTo>
                    <a:pt x="7275" y="391"/>
                  </a:lnTo>
                  <a:close/>
                  <a:moveTo>
                    <a:pt x="310" y="748"/>
                  </a:moveTo>
                  <a:lnTo>
                    <a:pt x="429" y="796"/>
                  </a:lnTo>
                  <a:lnTo>
                    <a:pt x="429" y="3820"/>
                  </a:lnTo>
                  <a:cubicBezTo>
                    <a:pt x="429" y="3892"/>
                    <a:pt x="477" y="3951"/>
                    <a:pt x="548" y="3963"/>
                  </a:cubicBezTo>
                  <a:lnTo>
                    <a:pt x="3858" y="5023"/>
                  </a:lnTo>
                  <a:lnTo>
                    <a:pt x="3858" y="5630"/>
                  </a:lnTo>
                  <a:lnTo>
                    <a:pt x="310" y="4499"/>
                  </a:lnTo>
                  <a:lnTo>
                    <a:pt x="310" y="1332"/>
                  </a:lnTo>
                  <a:lnTo>
                    <a:pt x="310" y="748"/>
                  </a:lnTo>
                  <a:close/>
                  <a:moveTo>
                    <a:pt x="7704" y="748"/>
                  </a:moveTo>
                  <a:lnTo>
                    <a:pt x="7704" y="1332"/>
                  </a:lnTo>
                  <a:lnTo>
                    <a:pt x="7704" y="4499"/>
                  </a:lnTo>
                  <a:lnTo>
                    <a:pt x="4168" y="5630"/>
                  </a:lnTo>
                  <a:lnTo>
                    <a:pt x="4168" y="5023"/>
                  </a:lnTo>
                  <a:lnTo>
                    <a:pt x="7466" y="3963"/>
                  </a:lnTo>
                  <a:cubicBezTo>
                    <a:pt x="7525" y="3951"/>
                    <a:pt x="7585" y="3880"/>
                    <a:pt x="7585" y="3820"/>
                  </a:cubicBezTo>
                  <a:lnTo>
                    <a:pt x="7585" y="796"/>
                  </a:lnTo>
                  <a:lnTo>
                    <a:pt x="7704" y="748"/>
                  </a:lnTo>
                  <a:close/>
                  <a:moveTo>
                    <a:pt x="310" y="4844"/>
                  </a:moveTo>
                  <a:lnTo>
                    <a:pt x="3858" y="5975"/>
                  </a:lnTo>
                  <a:lnTo>
                    <a:pt x="3858" y="6440"/>
                  </a:lnTo>
                  <a:lnTo>
                    <a:pt x="310" y="5309"/>
                  </a:lnTo>
                  <a:lnTo>
                    <a:pt x="310" y="4844"/>
                  </a:lnTo>
                  <a:close/>
                  <a:moveTo>
                    <a:pt x="595" y="0"/>
                  </a:moveTo>
                  <a:cubicBezTo>
                    <a:pt x="562" y="0"/>
                    <a:pt x="522" y="17"/>
                    <a:pt x="489" y="34"/>
                  </a:cubicBezTo>
                  <a:cubicBezTo>
                    <a:pt x="441" y="70"/>
                    <a:pt x="429" y="105"/>
                    <a:pt x="429" y="165"/>
                  </a:cubicBezTo>
                  <a:lnTo>
                    <a:pt x="429" y="439"/>
                  </a:lnTo>
                  <a:lnTo>
                    <a:pt x="203" y="367"/>
                  </a:lnTo>
                  <a:cubicBezTo>
                    <a:pt x="189" y="360"/>
                    <a:pt x="175" y="358"/>
                    <a:pt x="161" y="358"/>
                  </a:cubicBezTo>
                  <a:cubicBezTo>
                    <a:pt x="127" y="358"/>
                    <a:pt x="94" y="374"/>
                    <a:pt x="60" y="391"/>
                  </a:cubicBezTo>
                  <a:cubicBezTo>
                    <a:pt x="12" y="427"/>
                    <a:pt x="1" y="463"/>
                    <a:pt x="1" y="522"/>
                  </a:cubicBezTo>
                  <a:lnTo>
                    <a:pt x="1" y="1332"/>
                  </a:lnTo>
                  <a:lnTo>
                    <a:pt x="1" y="4618"/>
                  </a:lnTo>
                  <a:lnTo>
                    <a:pt x="1" y="5428"/>
                  </a:lnTo>
                  <a:cubicBezTo>
                    <a:pt x="1" y="5499"/>
                    <a:pt x="48" y="5559"/>
                    <a:pt x="120" y="5570"/>
                  </a:cubicBezTo>
                  <a:lnTo>
                    <a:pt x="3977" y="6809"/>
                  </a:lnTo>
                  <a:cubicBezTo>
                    <a:pt x="3989" y="6815"/>
                    <a:pt x="4001" y="6818"/>
                    <a:pt x="4016" y="6818"/>
                  </a:cubicBezTo>
                  <a:cubicBezTo>
                    <a:pt x="4031" y="6818"/>
                    <a:pt x="4049" y="6815"/>
                    <a:pt x="4073" y="6809"/>
                  </a:cubicBezTo>
                  <a:lnTo>
                    <a:pt x="6061" y="6166"/>
                  </a:lnTo>
                  <a:cubicBezTo>
                    <a:pt x="6144" y="6130"/>
                    <a:pt x="6192" y="6047"/>
                    <a:pt x="6156" y="5963"/>
                  </a:cubicBezTo>
                  <a:cubicBezTo>
                    <a:pt x="6138" y="5890"/>
                    <a:pt x="6076" y="5844"/>
                    <a:pt x="6011" y="5844"/>
                  </a:cubicBezTo>
                  <a:cubicBezTo>
                    <a:pt x="5992" y="5844"/>
                    <a:pt x="5972" y="5848"/>
                    <a:pt x="5954" y="5856"/>
                  </a:cubicBezTo>
                  <a:lnTo>
                    <a:pt x="4180" y="6440"/>
                  </a:lnTo>
                  <a:lnTo>
                    <a:pt x="4180" y="5975"/>
                  </a:lnTo>
                  <a:lnTo>
                    <a:pt x="7728" y="4844"/>
                  </a:lnTo>
                  <a:lnTo>
                    <a:pt x="7728" y="5309"/>
                  </a:lnTo>
                  <a:lnTo>
                    <a:pt x="6597" y="5666"/>
                  </a:lnTo>
                  <a:cubicBezTo>
                    <a:pt x="6501" y="5690"/>
                    <a:pt x="6454" y="5773"/>
                    <a:pt x="6489" y="5868"/>
                  </a:cubicBezTo>
                  <a:cubicBezTo>
                    <a:pt x="6501" y="5940"/>
                    <a:pt x="6573" y="5987"/>
                    <a:pt x="6632" y="5987"/>
                  </a:cubicBezTo>
                  <a:cubicBezTo>
                    <a:pt x="6656" y="5987"/>
                    <a:pt x="6668" y="5987"/>
                    <a:pt x="6680" y="5975"/>
                  </a:cubicBezTo>
                  <a:lnTo>
                    <a:pt x="7918" y="5570"/>
                  </a:lnTo>
                  <a:cubicBezTo>
                    <a:pt x="7978" y="5559"/>
                    <a:pt x="8037" y="5475"/>
                    <a:pt x="8037" y="5416"/>
                  </a:cubicBezTo>
                  <a:lnTo>
                    <a:pt x="8037" y="4618"/>
                  </a:lnTo>
                  <a:lnTo>
                    <a:pt x="8037" y="1332"/>
                  </a:lnTo>
                  <a:lnTo>
                    <a:pt x="8037" y="522"/>
                  </a:lnTo>
                  <a:cubicBezTo>
                    <a:pt x="8037" y="486"/>
                    <a:pt x="8002" y="439"/>
                    <a:pt x="7966" y="403"/>
                  </a:cubicBezTo>
                  <a:cubicBezTo>
                    <a:pt x="7931" y="386"/>
                    <a:pt x="7896" y="375"/>
                    <a:pt x="7857" y="375"/>
                  </a:cubicBezTo>
                  <a:cubicBezTo>
                    <a:pt x="7842" y="375"/>
                    <a:pt x="7827" y="376"/>
                    <a:pt x="7811" y="379"/>
                  </a:cubicBezTo>
                  <a:lnTo>
                    <a:pt x="7585" y="451"/>
                  </a:lnTo>
                  <a:lnTo>
                    <a:pt x="7585" y="189"/>
                  </a:lnTo>
                  <a:cubicBezTo>
                    <a:pt x="7585" y="141"/>
                    <a:pt x="7561" y="82"/>
                    <a:pt x="7525" y="46"/>
                  </a:cubicBezTo>
                  <a:cubicBezTo>
                    <a:pt x="7499" y="29"/>
                    <a:pt x="7467" y="17"/>
                    <a:pt x="7428" y="17"/>
                  </a:cubicBezTo>
                  <a:cubicBezTo>
                    <a:pt x="7413" y="17"/>
                    <a:pt x="7398" y="19"/>
                    <a:pt x="7382" y="22"/>
                  </a:cubicBezTo>
                  <a:lnTo>
                    <a:pt x="4013" y="1094"/>
                  </a:lnTo>
                  <a:lnTo>
                    <a:pt x="1965" y="439"/>
                  </a:lnTo>
                  <a:cubicBezTo>
                    <a:pt x="1944" y="431"/>
                    <a:pt x="1923" y="427"/>
                    <a:pt x="1903" y="427"/>
                  </a:cubicBezTo>
                  <a:cubicBezTo>
                    <a:pt x="1835" y="427"/>
                    <a:pt x="1778" y="472"/>
                    <a:pt x="1751" y="546"/>
                  </a:cubicBezTo>
                  <a:cubicBezTo>
                    <a:pt x="1727" y="629"/>
                    <a:pt x="1775" y="725"/>
                    <a:pt x="1858" y="748"/>
                  </a:cubicBezTo>
                  <a:lnTo>
                    <a:pt x="3834" y="1391"/>
                  </a:lnTo>
                  <a:lnTo>
                    <a:pt x="3834" y="1760"/>
                  </a:lnTo>
                  <a:lnTo>
                    <a:pt x="3834" y="2570"/>
                  </a:lnTo>
                  <a:lnTo>
                    <a:pt x="3834" y="4677"/>
                  </a:lnTo>
                  <a:lnTo>
                    <a:pt x="739" y="3677"/>
                  </a:lnTo>
                  <a:lnTo>
                    <a:pt x="739" y="391"/>
                  </a:lnTo>
                  <a:lnTo>
                    <a:pt x="1215" y="546"/>
                  </a:lnTo>
                  <a:cubicBezTo>
                    <a:pt x="1232" y="550"/>
                    <a:pt x="1248" y="552"/>
                    <a:pt x="1264" y="552"/>
                  </a:cubicBezTo>
                  <a:cubicBezTo>
                    <a:pt x="1338" y="552"/>
                    <a:pt x="1400" y="508"/>
                    <a:pt x="1429" y="439"/>
                  </a:cubicBezTo>
                  <a:cubicBezTo>
                    <a:pt x="1453" y="344"/>
                    <a:pt x="1406" y="260"/>
                    <a:pt x="1322" y="225"/>
                  </a:cubicBezTo>
                  <a:lnTo>
                    <a:pt x="632" y="10"/>
                  </a:lnTo>
                  <a:cubicBezTo>
                    <a:pt x="621" y="3"/>
                    <a:pt x="609" y="0"/>
                    <a:pt x="595" y="0"/>
                  </a:cubicBez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sp>
          <p:nvSpPr>
            <p:cNvPr id="22" name="Google Shape;155;p27"/>
            <p:cNvSpPr/>
            <p:nvPr/>
          </p:nvSpPr>
          <p:spPr>
            <a:xfrm>
              <a:off x="1929271" y="3055987"/>
              <a:ext cx="38111" cy="47298"/>
            </a:xfrm>
            <a:custGeom>
              <a:avLst/>
              <a:gdLst/>
              <a:ahLst/>
              <a:cxnLst/>
              <a:rect l="l" t="t" r="r" b="b"/>
              <a:pathLst>
                <a:path w="1203" h="1493" extrusionOk="0">
                  <a:moveTo>
                    <a:pt x="881" y="374"/>
                  </a:moveTo>
                  <a:lnTo>
                    <a:pt x="881" y="945"/>
                  </a:lnTo>
                  <a:lnTo>
                    <a:pt x="345" y="1112"/>
                  </a:lnTo>
                  <a:lnTo>
                    <a:pt x="345" y="540"/>
                  </a:lnTo>
                  <a:lnTo>
                    <a:pt x="881" y="374"/>
                  </a:lnTo>
                  <a:close/>
                  <a:moveTo>
                    <a:pt x="1029" y="0"/>
                  </a:moveTo>
                  <a:cubicBezTo>
                    <a:pt x="1017" y="0"/>
                    <a:pt x="1003" y="2"/>
                    <a:pt x="988" y="5"/>
                  </a:cubicBezTo>
                  <a:lnTo>
                    <a:pt x="119" y="279"/>
                  </a:lnTo>
                  <a:cubicBezTo>
                    <a:pt x="60" y="290"/>
                    <a:pt x="0" y="362"/>
                    <a:pt x="0" y="421"/>
                  </a:cubicBezTo>
                  <a:lnTo>
                    <a:pt x="0" y="1326"/>
                  </a:lnTo>
                  <a:cubicBezTo>
                    <a:pt x="0" y="1374"/>
                    <a:pt x="24" y="1433"/>
                    <a:pt x="60" y="1469"/>
                  </a:cubicBezTo>
                  <a:cubicBezTo>
                    <a:pt x="83" y="1481"/>
                    <a:pt x="119" y="1493"/>
                    <a:pt x="155" y="1493"/>
                  </a:cubicBezTo>
                  <a:cubicBezTo>
                    <a:pt x="167" y="1493"/>
                    <a:pt x="179" y="1493"/>
                    <a:pt x="191" y="1481"/>
                  </a:cubicBezTo>
                  <a:lnTo>
                    <a:pt x="1060" y="1207"/>
                  </a:lnTo>
                  <a:cubicBezTo>
                    <a:pt x="1119" y="1195"/>
                    <a:pt x="1179" y="1124"/>
                    <a:pt x="1179" y="1064"/>
                  </a:cubicBezTo>
                  <a:lnTo>
                    <a:pt x="1179" y="159"/>
                  </a:lnTo>
                  <a:cubicBezTo>
                    <a:pt x="1203" y="112"/>
                    <a:pt x="1179" y="64"/>
                    <a:pt x="1131" y="40"/>
                  </a:cubicBezTo>
                  <a:cubicBezTo>
                    <a:pt x="1095" y="14"/>
                    <a:pt x="1066" y="0"/>
                    <a:pt x="1029" y="0"/>
                  </a:cubicBez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grpSp>
      <p:sp>
        <p:nvSpPr>
          <p:cNvPr id="23" name="Google Shape;156;p27"/>
          <p:cNvSpPr/>
          <p:nvPr/>
        </p:nvSpPr>
        <p:spPr>
          <a:xfrm>
            <a:off x="5464829" y="4651453"/>
            <a:ext cx="407838" cy="404955"/>
          </a:xfrm>
          <a:custGeom>
            <a:avLst/>
            <a:gdLst/>
            <a:ahLst/>
            <a:cxnLst/>
            <a:rect l="l" t="t" r="r" b="b"/>
            <a:pathLst>
              <a:path w="11490" h="11408" extrusionOk="0">
                <a:moveTo>
                  <a:pt x="9311" y="394"/>
                </a:moveTo>
                <a:lnTo>
                  <a:pt x="11073" y="2144"/>
                </a:lnTo>
                <a:lnTo>
                  <a:pt x="10537" y="2680"/>
                </a:lnTo>
                <a:lnTo>
                  <a:pt x="10513" y="2668"/>
                </a:lnTo>
                <a:lnTo>
                  <a:pt x="8799" y="942"/>
                </a:lnTo>
                <a:lnTo>
                  <a:pt x="9311" y="394"/>
                </a:lnTo>
                <a:close/>
                <a:moveTo>
                  <a:pt x="2846" y="1299"/>
                </a:moveTo>
                <a:lnTo>
                  <a:pt x="3000" y="1465"/>
                </a:lnTo>
                <a:cubicBezTo>
                  <a:pt x="3228" y="1693"/>
                  <a:pt x="3531" y="1812"/>
                  <a:pt x="3838" y="1812"/>
                </a:cubicBezTo>
                <a:cubicBezTo>
                  <a:pt x="3852" y="1812"/>
                  <a:pt x="3867" y="1811"/>
                  <a:pt x="3881" y="1811"/>
                </a:cubicBezTo>
                <a:cubicBezTo>
                  <a:pt x="4524" y="1775"/>
                  <a:pt x="5334" y="1704"/>
                  <a:pt x="5763" y="1596"/>
                </a:cubicBezTo>
                <a:cubicBezTo>
                  <a:pt x="5775" y="1608"/>
                  <a:pt x="5798" y="1656"/>
                  <a:pt x="5834" y="1692"/>
                </a:cubicBezTo>
                <a:cubicBezTo>
                  <a:pt x="5858" y="1835"/>
                  <a:pt x="5798" y="1989"/>
                  <a:pt x="5667" y="2073"/>
                </a:cubicBezTo>
                <a:lnTo>
                  <a:pt x="4715" y="2466"/>
                </a:lnTo>
                <a:cubicBezTo>
                  <a:pt x="4655" y="2477"/>
                  <a:pt x="4632" y="2537"/>
                  <a:pt x="4608" y="2585"/>
                </a:cubicBezTo>
                <a:cubicBezTo>
                  <a:pt x="4596" y="2644"/>
                  <a:pt x="4608" y="2704"/>
                  <a:pt x="4655" y="2728"/>
                </a:cubicBezTo>
                <a:lnTo>
                  <a:pt x="5513" y="3597"/>
                </a:lnTo>
                <a:lnTo>
                  <a:pt x="5227" y="3894"/>
                </a:lnTo>
                <a:lnTo>
                  <a:pt x="4929" y="3597"/>
                </a:lnTo>
                <a:cubicBezTo>
                  <a:pt x="4899" y="3567"/>
                  <a:pt x="4852" y="3552"/>
                  <a:pt x="4806" y="3552"/>
                </a:cubicBezTo>
                <a:cubicBezTo>
                  <a:pt x="4760" y="3552"/>
                  <a:pt x="4715" y="3567"/>
                  <a:pt x="4691" y="3597"/>
                </a:cubicBezTo>
                <a:cubicBezTo>
                  <a:pt x="4632" y="3656"/>
                  <a:pt x="4632" y="3775"/>
                  <a:pt x="4691" y="3835"/>
                </a:cubicBezTo>
                <a:lnTo>
                  <a:pt x="4989" y="4132"/>
                </a:lnTo>
                <a:lnTo>
                  <a:pt x="4691" y="4430"/>
                </a:lnTo>
                <a:lnTo>
                  <a:pt x="4191" y="3930"/>
                </a:lnTo>
                <a:cubicBezTo>
                  <a:pt x="4161" y="3900"/>
                  <a:pt x="4117" y="3885"/>
                  <a:pt x="4072" y="3885"/>
                </a:cubicBezTo>
                <a:cubicBezTo>
                  <a:pt x="4027" y="3885"/>
                  <a:pt x="3983" y="3900"/>
                  <a:pt x="3953" y="3930"/>
                </a:cubicBezTo>
                <a:cubicBezTo>
                  <a:pt x="3893" y="3990"/>
                  <a:pt x="3893" y="4109"/>
                  <a:pt x="3953" y="4168"/>
                </a:cubicBezTo>
                <a:lnTo>
                  <a:pt x="4441" y="4668"/>
                </a:lnTo>
                <a:lnTo>
                  <a:pt x="4143" y="4966"/>
                </a:lnTo>
                <a:lnTo>
                  <a:pt x="3846" y="4668"/>
                </a:lnTo>
                <a:cubicBezTo>
                  <a:pt x="3822" y="4638"/>
                  <a:pt x="3777" y="4624"/>
                  <a:pt x="3731" y="4624"/>
                </a:cubicBezTo>
                <a:cubicBezTo>
                  <a:pt x="3685" y="4624"/>
                  <a:pt x="3637" y="4638"/>
                  <a:pt x="3608" y="4668"/>
                </a:cubicBezTo>
                <a:cubicBezTo>
                  <a:pt x="3548" y="4728"/>
                  <a:pt x="3548" y="4847"/>
                  <a:pt x="3608" y="4906"/>
                </a:cubicBezTo>
                <a:lnTo>
                  <a:pt x="3905" y="5204"/>
                </a:lnTo>
                <a:lnTo>
                  <a:pt x="3608" y="5502"/>
                </a:lnTo>
                <a:lnTo>
                  <a:pt x="1976" y="3859"/>
                </a:lnTo>
                <a:cubicBezTo>
                  <a:pt x="1929" y="3811"/>
                  <a:pt x="1881" y="3751"/>
                  <a:pt x="1857" y="3680"/>
                </a:cubicBezTo>
                <a:cubicBezTo>
                  <a:pt x="1822" y="3620"/>
                  <a:pt x="1810" y="3549"/>
                  <a:pt x="1810" y="3478"/>
                </a:cubicBezTo>
                <a:cubicBezTo>
                  <a:pt x="1798" y="3335"/>
                  <a:pt x="1750" y="3216"/>
                  <a:pt x="1667" y="3132"/>
                </a:cubicBezTo>
                <a:lnTo>
                  <a:pt x="1334" y="2799"/>
                </a:lnTo>
                <a:lnTo>
                  <a:pt x="2846" y="1299"/>
                </a:lnTo>
                <a:close/>
                <a:moveTo>
                  <a:pt x="7882" y="5954"/>
                </a:moveTo>
                <a:lnTo>
                  <a:pt x="9525" y="7597"/>
                </a:lnTo>
                <a:cubicBezTo>
                  <a:pt x="9620" y="7704"/>
                  <a:pt x="9680" y="7835"/>
                  <a:pt x="9680" y="7966"/>
                </a:cubicBezTo>
                <a:cubicBezTo>
                  <a:pt x="9680" y="8026"/>
                  <a:pt x="9704" y="8085"/>
                  <a:pt x="9727" y="8145"/>
                </a:cubicBezTo>
                <a:cubicBezTo>
                  <a:pt x="9763" y="8204"/>
                  <a:pt x="9787" y="8252"/>
                  <a:pt x="9835" y="8300"/>
                </a:cubicBezTo>
                <a:lnTo>
                  <a:pt x="10156" y="8621"/>
                </a:lnTo>
                <a:lnTo>
                  <a:pt x="8680" y="10145"/>
                </a:lnTo>
                <a:lnTo>
                  <a:pt x="8513" y="9978"/>
                </a:lnTo>
                <a:cubicBezTo>
                  <a:pt x="8286" y="9751"/>
                  <a:pt x="7993" y="9632"/>
                  <a:pt x="7677" y="9632"/>
                </a:cubicBezTo>
                <a:cubicBezTo>
                  <a:pt x="7662" y="9632"/>
                  <a:pt x="7647" y="9633"/>
                  <a:pt x="7632" y="9633"/>
                </a:cubicBezTo>
                <a:cubicBezTo>
                  <a:pt x="6989" y="9669"/>
                  <a:pt x="6179" y="9740"/>
                  <a:pt x="5763" y="9847"/>
                </a:cubicBezTo>
                <a:cubicBezTo>
                  <a:pt x="5739" y="9824"/>
                  <a:pt x="5715" y="9788"/>
                  <a:pt x="5679" y="9752"/>
                </a:cubicBezTo>
                <a:cubicBezTo>
                  <a:pt x="5656" y="9609"/>
                  <a:pt x="5715" y="9455"/>
                  <a:pt x="5846" y="9371"/>
                </a:cubicBezTo>
                <a:lnTo>
                  <a:pt x="6799" y="8978"/>
                </a:lnTo>
                <a:cubicBezTo>
                  <a:pt x="6858" y="8966"/>
                  <a:pt x="6894" y="8907"/>
                  <a:pt x="6906" y="8859"/>
                </a:cubicBezTo>
                <a:cubicBezTo>
                  <a:pt x="6918" y="8800"/>
                  <a:pt x="6906" y="8740"/>
                  <a:pt x="6858" y="8716"/>
                </a:cubicBezTo>
                <a:lnTo>
                  <a:pt x="6001" y="7847"/>
                </a:lnTo>
                <a:lnTo>
                  <a:pt x="6298" y="7550"/>
                </a:lnTo>
                <a:lnTo>
                  <a:pt x="6596" y="7847"/>
                </a:lnTo>
                <a:cubicBezTo>
                  <a:pt x="6620" y="7883"/>
                  <a:pt x="6668" y="7895"/>
                  <a:pt x="6715" y="7895"/>
                </a:cubicBezTo>
                <a:cubicBezTo>
                  <a:pt x="6751" y="7895"/>
                  <a:pt x="6799" y="7883"/>
                  <a:pt x="6834" y="7847"/>
                </a:cubicBezTo>
                <a:cubicBezTo>
                  <a:pt x="6894" y="7788"/>
                  <a:pt x="6894" y="7669"/>
                  <a:pt x="6834" y="7609"/>
                </a:cubicBezTo>
                <a:lnTo>
                  <a:pt x="6537" y="7311"/>
                </a:lnTo>
                <a:lnTo>
                  <a:pt x="6834" y="7014"/>
                </a:lnTo>
                <a:lnTo>
                  <a:pt x="7322" y="7502"/>
                </a:lnTo>
                <a:cubicBezTo>
                  <a:pt x="7346" y="7538"/>
                  <a:pt x="7394" y="7550"/>
                  <a:pt x="7441" y="7550"/>
                </a:cubicBezTo>
                <a:cubicBezTo>
                  <a:pt x="7477" y="7550"/>
                  <a:pt x="7525" y="7538"/>
                  <a:pt x="7561" y="7502"/>
                </a:cubicBezTo>
                <a:cubicBezTo>
                  <a:pt x="7620" y="7442"/>
                  <a:pt x="7620" y="7323"/>
                  <a:pt x="7561" y="7264"/>
                </a:cubicBezTo>
                <a:lnTo>
                  <a:pt x="7072" y="6776"/>
                </a:lnTo>
                <a:lnTo>
                  <a:pt x="7263" y="6585"/>
                </a:lnTo>
                <a:lnTo>
                  <a:pt x="7346" y="6490"/>
                </a:lnTo>
                <a:lnTo>
                  <a:pt x="7644" y="6788"/>
                </a:lnTo>
                <a:cubicBezTo>
                  <a:pt x="7680" y="6823"/>
                  <a:pt x="7715" y="6835"/>
                  <a:pt x="7763" y="6835"/>
                </a:cubicBezTo>
                <a:cubicBezTo>
                  <a:pt x="7811" y="6835"/>
                  <a:pt x="7858" y="6823"/>
                  <a:pt x="7882" y="6788"/>
                </a:cubicBezTo>
                <a:cubicBezTo>
                  <a:pt x="7942" y="6728"/>
                  <a:pt x="7942" y="6609"/>
                  <a:pt x="7882" y="6549"/>
                </a:cubicBezTo>
                <a:lnTo>
                  <a:pt x="7584" y="6252"/>
                </a:lnTo>
                <a:lnTo>
                  <a:pt x="7882" y="5954"/>
                </a:lnTo>
                <a:close/>
                <a:moveTo>
                  <a:pt x="964" y="8752"/>
                </a:moveTo>
                <a:lnTo>
                  <a:pt x="976" y="8776"/>
                </a:lnTo>
                <a:lnTo>
                  <a:pt x="2703" y="10502"/>
                </a:lnTo>
                <a:lnTo>
                  <a:pt x="2191" y="11050"/>
                </a:lnTo>
                <a:lnTo>
                  <a:pt x="429" y="9288"/>
                </a:lnTo>
                <a:lnTo>
                  <a:pt x="964" y="8752"/>
                </a:lnTo>
                <a:close/>
                <a:moveTo>
                  <a:pt x="10537" y="8752"/>
                </a:moveTo>
                <a:lnTo>
                  <a:pt x="11073" y="9288"/>
                </a:lnTo>
                <a:lnTo>
                  <a:pt x="9311" y="11050"/>
                </a:lnTo>
                <a:lnTo>
                  <a:pt x="8775" y="10514"/>
                </a:lnTo>
                <a:lnTo>
                  <a:pt x="8799" y="10490"/>
                </a:lnTo>
                <a:lnTo>
                  <a:pt x="10525" y="8764"/>
                </a:lnTo>
                <a:lnTo>
                  <a:pt x="10537" y="8752"/>
                </a:lnTo>
                <a:close/>
                <a:moveTo>
                  <a:pt x="2203" y="1"/>
                </a:moveTo>
                <a:cubicBezTo>
                  <a:pt x="2155" y="1"/>
                  <a:pt x="2107" y="13"/>
                  <a:pt x="2084" y="49"/>
                </a:cubicBezTo>
                <a:lnTo>
                  <a:pt x="1429" y="703"/>
                </a:lnTo>
                <a:cubicBezTo>
                  <a:pt x="1369" y="763"/>
                  <a:pt x="1369" y="882"/>
                  <a:pt x="1429" y="942"/>
                </a:cubicBezTo>
                <a:cubicBezTo>
                  <a:pt x="1459" y="971"/>
                  <a:pt x="1503" y="986"/>
                  <a:pt x="1548" y="986"/>
                </a:cubicBezTo>
                <a:cubicBezTo>
                  <a:pt x="1592" y="986"/>
                  <a:pt x="1637" y="971"/>
                  <a:pt x="1667" y="942"/>
                </a:cubicBezTo>
                <a:lnTo>
                  <a:pt x="2203" y="406"/>
                </a:lnTo>
                <a:lnTo>
                  <a:pt x="2738" y="942"/>
                </a:lnTo>
                <a:lnTo>
                  <a:pt x="2727" y="953"/>
                </a:lnTo>
                <a:lnTo>
                  <a:pt x="964" y="2668"/>
                </a:lnTo>
                <a:lnTo>
                  <a:pt x="953" y="2680"/>
                </a:lnTo>
                <a:lnTo>
                  <a:pt x="417" y="2144"/>
                </a:lnTo>
                <a:lnTo>
                  <a:pt x="1155" y="1406"/>
                </a:lnTo>
                <a:cubicBezTo>
                  <a:pt x="1214" y="1346"/>
                  <a:pt x="1214" y="1227"/>
                  <a:pt x="1155" y="1168"/>
                </a:cubicBezTo>
                <a:cubicBezTo>
                  <a:pt x="1125" y="1138"/>
                  <a:pt x="1081" y="1123"/>
                  <a:pt x="1036" y="1123"/>
                </a:cubicBezTo>
                <a:cubicBezTo>
                  <a:pt x="991" y="1123"/>
                  <a:pt x="947" y="1138"/>
                  <a:pt x="917" y="1168"/>
                </a:cubicBezTo>
                <a:lnTo>
                  <a:pt x="60" y="2025"/>
                </a:lnTo>
                <a:cubicBezTo>
                  <a:pt x="24" y="2061"/>
                  <a:pt x="12" y="2096"/>
                  <a:pt x="12" y="2144"/>
                </a:cubicBezTo>
                <a:cubicBezTo>
                  <a:pt x="12" y="2192"/>
                  <a:pt x="24" y="2239"/>
                  <a:pt x="60" y="2263"/>
                </a:cubicBezTo>
                <a:lnTo>
                  <a:pt x="833" y="3037"/>
                </a:lnTo>
                <a:cubicBezTo>
                  <a:pt x="857" y="3073"/>
                  <a:pt x="905" y="3085"/>
                  <a:pt x="953" y="3085"/>
                </a:cubicBezTo>
                <a:cubicBezTo>
                  <a:pt x="1000" y="3085"/>
                  <a:pt x="1036" y="3073"/>
                  <a:pt x="1072" y="3037"/>
                </a:cubicBezTo>
                <a:lnTo>
                  <a:pt x="1084" y="3025"/>
                </a:lnTo>
                <a:lnTo>
                  <a:pt x="1417" y="3347"/>
                </a:lnTo>
                <a:cubicBezTo>
                  <a:pt x="1441" y="3382"/>
                  <a:pt x="1476" y="3430"/>
                  <a:pt x="1476" y="3466"/>
                </a:cubicBezTo>
                <a:cubicBezTo>
                  <a:pt x="1488" y="3573"/>
                  <a:pt x="1500" y="3692"/>
                  <a:pt x="1548" y="3787"/>
                </a:cubicBezTo>
                <a:cubicBezTo>
                  <a:pt x="1595" y="3882"/>
                  <a:pt x="1655" y="3978"/>
                  <a:pt x="1738" y="4049"/>
                </a:cubicBezTo>
                <a:lnTo>
                  <a:pt x="3381" y="5692"/>
                </a:lnTo>
                <a:lnTo>
                  <a:pt x="2691" y="6371"/>
                </a:lnTo>
                <a:lnTo>
                  <a:pt x="2393" y="5645"/>
                </a:lnTo>
                <a:cubicBezTo>
                  <a:pt x="2393" y="5645"/>
                  <a:pt x="2393" y="5633"/>
                  <a:pt x="2381" y="5633"/>
                </a:cubicBezTo>
                <a:cubicBezTo>
                  <a:pt x="2248" y="5404"/>
                  <a:pt x="2016" y="5274"/>
                  <a:pt x="1775" y="5274"/>
                </a:cubicBezTo>
                <a:cubicBezTo>
                  <a:pt x="1715" y="5274"/>
                  <a:pt x="1655" y="5283"/>
                  <a:pt x="1595" y="5299"/>
                </a:cubicBezTo>
                <a:cubicBezTo>
                  <a:pt x="1572" y="5299"/>
                  <a:pt x="1560" y="5311"/>
                  <a:pt x="1548" y="5311"/>
                </a:cubicBezTo>
                <a:cubicBezTo>
                  <a:pt x="1393" y="5406"/>
                  <a:pt x="1214" y="5573"/>
                  <a:pt x="1274" y="5728"/>
                </a:cubicBezTo>
                <a:cubicBezTo>
                  <a:pt x="1369" y="6014"/>
                  <a:pt x="1441" y="6668"/>
                  <a:pt x="1488" y="7573"/>
                </a:cubicBezTo>
                <a:cubicBezTo>
                  <a:pt x="1500" y="7811"/>
                  <a:pt x="1417" y="8038"/>
                  <a:pt x="1250" y="8204"/>
                </a:cubicBezTo>
                <a:lnTo>
                  <a:pt x="1084" y="8371"/>
                </a:lnTo>
                <a:lnTo>
                  <a:pt x="1072" y="8347"/>
                </a:lnTo>
                <a:cubicBezTo>
                  <a:pt x="1042" y="8317"/>
                  <a:pt x="997" y="8303"/>
                  <a:pt x="953" y="8303"/>
                </a:cubicBezTo>
                <a:cubicBezTo>
                  <a:pt x="908" y="8303"/>
                  <a:pt x="863" y="8317"/>
                  <a:pt x="833" y="8347"/>
                </a:cubicBezTo>
                <a:lnTo>
                  <a:pt x="60" y="9121"/>
                </a:lnTo>
                <a:cubicBezTo>
                  <a:pt x="0" y="9181"/>
                  <a:pt x="0" y="9300"/>
                  <a:pt x="60" y="9359"/>
                </a:cubicBezTo>
                <a:lnTo>
                  <a:pt x="2048" y="11360"/>
                </a:lnTo>
                <a:cubicBezTo>
                  <a:pt x="2084" y="11383"/>
                  <a:pt x="2119" y="11407"/>
                  <a:pt x="2167" y="11407"/>
                </a:cubicBezTo>
                <a:cubicBezTo>
                  <a:pt x="2215" y="11407"/>
                  <a:pt x="2262" y="11383"/>
                  <a:pt x="2286" y="11360"/>
                </a:cubicBezTo>
                <a:lnTo>
                  <a:pt x="3060" y="10586"/>
                </a:lnTo>
                <a:cubicBezTo>
                  <a:pt x="3119" y="10526"/>
                  <a:pt x="3119" y="10407"/>
                  <a:pt x="3060" y="10348"/>
                </a:cubicBezTo>
                <a:lnTo>
                  <a:pt x="3048" y="10336"/>
                </a:lnTo>
                <a:lnTo>
                  <a:pt x="3370" y="10002"/>
                </a:lnTo>
                <a:cubicBezTo>
                  <a:pt x="3405" y="9978"/>
                  <a:pt x="3453" y="9943"/>
                  <a:pt x="3489" y="9943"/>
                </a:cubicBezTo>
                <a:cubicBezTo>
                  <a:pt x="3572" y="9943"/>
                  <a:pt x="3631" y="9931"/>
                  <a:pt x="3691" y="9919"/>
                </a:cubicBezTo>
                <a:cubicBezTo>
                  <a:pt x="3751" y="9895"/>
                  <a:pt x="3822" y="9871"/>
                  <a:pt x="3881" y="9836"/>
                </a:cubicBezTo>
                <a:cubicBezTo>
                  <a:pt x="3953" y="9800"/>
                  <a:pt x="3989" y="9693"/>
                  <a:pt x="3941" y="9621"/>
                </a:cubicBezTo>
                <a:cubicBezTo>
                  <a:pt x="3910" y="9566"/>
                  <a:pt x="3853" y="9537"/>
                  <a:pt x="3797" y="9537"/>
                </a:cubicBezTo>
                <a:cubicBezTo>
                  <a:pt x="3768" y="9537"/>
                  <a:pt x="3739" y="9545"/>
                  <a:pt x="3715" y="9562"/>
                </a:cubicBezTo>
                <a:cubicBezTo>
                  <a:pt x="3667" y="9574"/>
                  <a:pt x="3643" y="9597"/>
                  <a:pt x="3596" y="9597"/>
                </a:cubicBezTo>
                <a:cubicBezTo>
                  <a:pt x="3548" y="9621"/>
                  <a:pt x="3512" y="9621"/>
                  <a:pt x="3465" y="9633"/>
                </a:cubicBezTo>
                <a:cubicBezTo>
                  <a:pt x="3334" y="9645"/>
                  <a:pt x="3215" y="9693"/>
                  <a:pt x="3119" y="9776"/>
                </a:cubicBezTo>
                <a:lnTo>
                  <a:pt x="2798" y="10109"/>
                </a:lnTo>
                <a:lnTo>
                  <a:pt x="1286" y="8609"/>
                </a:lnTo>
                <a:lnTo>
                  <a:pt x="1453" y="8443"/>
                </a:lnTo>
                <a:cubicBezTo>
                  <a:pt x="1691" y="8204"/>
                  <a:pt x="1810" y="7895"/>
                  <a:pt x="1798" y="7561"/>
                </a:cubicBezTo>
                <a:cubicBezTo>
                  <a:pt x="1762" y="6919"/>
                  <a:pt x="1691" y="6109"/>
                  <a:pt x="1584" y="5692"/>
                </a:cubicBezTo>
                <a:cubicBezTo>
                  <a:pt x="1607" y="5668"/>
                  <a:pt x="1643" y="5645"/>
                  <a:pt x="1679" y="5609"/>
                </a:cubicBezTo>
                <a:cubicBezTo>
                  <a:pt x="1699" y="5605"/>
                  <a:pt x="1720" y="5604"/>
                  <a:pt x="1741" y="5604"/>
                </a:cubicBezTo>
                <a:cubicBezTo>
                  <a:pt x="1865" y="5604"/>
                  <a:pt x="1989" y="5663"/>
                  <a:pt x="2060" y="5776"/>
                </a:cubicBezTo>
                <a:lnTo>
                  <a:pt x="2453" y="6728"/>
                </a:lnTo>
                <a:cubicBezTo>
                  <a:pt x="2465" y="6788"/>
                  <a:pt x="2524" y="6823"/>
                  <a:pt x="2572" y="6835"/>
                </a:cubicBezTo>
                <a:cubicBezTo>
                  <a:pt x="2586" y="6838"/>
                  <a:pt x="2600" y="6839"/>
                  <a:pt x="2613" y="6839"/>
                </a:cubicBezTo>
                <a:cubicBezTo>
                  <a:pt x="2657" y="6839"/>
                  <a:pt x="2696" y="6824"/>
                  <a:pt x="2715" y="6788"/>
                </a:cubicBezTo>
                <a:lnTo>
                  <a:pt x="4441" y="5061"/>
                </a:lnTo>
                <a:lnTo>
                  <a:pt x="5298" y="4216"/>
                </a:lnTo>
                <a:lnTo>
                  <a:pt x="5382" y="4121"/>
                </a:lnTo>
                <a:cubicBezTo>
                  <a:pt x="5417" y="4085"/>
                  <a:pt x="5465" y="4067"/>
                  <a:pt x="5514" y="4067"/>
                </a:cubicBezTo>
                <a:cubicBezTo>
                  <a:pt x="5563" y="4067"/>
                  <a:pt x="5614" y="4085"/>
                  <a:pt x="5656" y="4121"/>
                </a:cubicBezTo>
                <a:lnTo>
                  <a:pt x="5679" y="4156"/>
                </a:lnTo>
                <a:cubicBezTo>
                  <a:pt x="5715" y="4180"/>
                  <a:pt x="5739" y="4240"/>
                  <a:pt x="5739" y="4287"/>
                </a:cubicBezTo>
                <a:cubicBezTo>
                  <a:pt x="5739" y="4335"/>
                  <a:pt x="5727" y="4382"/>
                  <a:pt x="5679" y="4418"/>
                </a:cubicBezTo>
                <a:lnTo>
                  <a:pt x="5060" y="5049"/>
                </a:lnTo>
                <a:lnTo>
                  <a:pt x="4739" y="5359"/>
                </a:lnTo>
                <a:lnTo>
                  <a:pt x="3584" y="6526"/>
                </a:lnTo>
                <a:cubicBezTo>
                  <a:pt x="3524" y="6585"/>
                  <a:pt x="3524" y="6704"/>
                  <a:pt x="3584" y="6764"/>
                </a:cubicBezTo>
                <a:cubicBezTo>
                  <a:pt x="3608" y="6788"/>
                  <a:pt x="3655" y="6799"/>
                  <a:pt x="3703" y="6799"/>
                </a:cubicBezTo>
                <a:cubicBezTo>
                  <a:pt x="3751" y="6799"/>
                  <a:pt x="3786" y="6788"/>
                  <a:pt x="3822" y="6764"/>
                </a:cubicBezTo>
                <a:lnTo>
                  <a:pt x="5834" y="4752"/>
                </a:lnTo>
                <a:cubicBezTo>
                  <a:pt x="5846" y="4740"/>
                  <a:pt x="5870" y="4716"/>
                  <a:pt x="5894" y="4704"/>
                </a:cubicBezTo>
                <a:cubicBezTo>
                  <a:pt x="5912" y="4696"/>
                  <a:pt x="5934" y="4692"/>
                  <a:pt x="5955" y="4692"/>
                </a:cubicBezTo>
                <a:cubicBezTo>
                  <a:pt x="6002" y="4692"/>
                  <a:pt x="6052" y="4711"/>
                  <a:pt x="6084" y="4752"/>
                </a:cubicBezTo>
                <a:lnTo>
                  <a:pt x="6132" y="4799"/>
                </a:lnTo>
                <a:cubicBezTo>
                  <a:pt x="6203" y="4871"/>
                  <a:pt x="6203" y="4978"/>
                  <a:pt x="6132" y="5049"/>
                </a:cubicBezTo>
                <a:lnTo>
                  <a:pt x="5132" y="6049"/>
                </a:lnTo>
                <a:lnTo>
                  <a:pt x="5072" y="6109"/>
                </a:lnTo>
                <a:lnTo>
                  <a:pt x="3941" y="7240"/>
                </a:lnTo>
                <a:cubicBezTo>
                  <a:pt x="3881" y="7300"/>
                  <a:pt x="3881" y="7419"/>
                  <a:pt x="3941" y="7478"/>
                </a:cubicBezTo>
                <a:cubicBezTo>
                  <a:pt x="3965" y="7502"/>
                  <a:pt x="4012" y="7514"/>
                  <a:pt x="4060" y="7514"/>
                </a:cubicBezTo>
                <a:cubicBezTo>
                  <a:pt x="4108" y="7514"/>
                  <a:pt x="4143" y="7502"/>
                  <a:pt x="4179" y="7478"/>
                </a:cubicBezTo>
                <a:lnTo>
                  <a:pt x="5310" y="6347"/>
                </a:lnTo>
                <a:lnTo>
                  <a:pt x="6310" y="5347"/>
                </a:lnTo>
                <a:cubicBezTo>
                  <a:pt x="6334" y="5311"/>
                  <a:pt x="6382" y="5299"/>
                  <a:pt x="6429" y="5299"/>
                </a:cubicBezTo>
                <a:cubicBezTo>
                  <a:pt x="6465" y="5299"/>
                  <a:pt x="6513" y="5311"/>
                  <a:pt x="6548" y="5347"/>
                </a:cubicBezTo>
                <a:lnTo>
                  <a:pt x="6584" y="5395"/>
                </a:lnTo>
                <a:cubicBezTo>
                  <a:pt x="6620" y="5418"/>
                  <a:pt x="6632" y="5466"/>
                  <a:pt x="6632" y="5514"/>
                </a:cubicBezTo>
                <a:cubicBezTo>
                  <a:pt x="6632" y="5549"/>
                  <a:pt x="6620" y="5597"/>
                  <a:pt x="6584" y="5633"/>
                </a:cubicBezTo>
                <a:lnTo>
                  <a:pt x="5596" y="6621"/>
                </a:lnTo>
                <a:lnTo>
                  <a:pt x="4655" y="7561"/>
                </a:lnTo>
                <a:cubicBezTo>
                  <a:pt x="4596" y="7621"/>
                  <a:pt x="4596" y="7740"/>
                  <a:pt x="4655" y="7800"/>
                </a:cubicBezTo>
                <a:cubicBezTo>
                  <a:pt x="4679" y="7835"/>
                  <a:pt x="4727" y="7847"/>
                  <a:pt x="4774" y="7847"/>
                </a:cubicBezTo>
                <a:cubicBezTo>
                  <a:pt x="4822" y="7847"/>
                  <a:pt x="4858" y="7835"/>
                  <a:pt x="4894" y="7800"/>
                </a:cubicBezTo>
                <a:lnTo>
                  <a:pt x="6691" y="6002"/>
                </a:lnTo>
                <a:cubicBezTo>
                  <a:pt x="6728" y="5965"/>
                  <a:pt x="6764" y="5950"/>
                  <a:pt x="6806" y="5950"/>
                </a:cubicBezTo>
                <a:cubicBezTo>
                  <a:pt x="6819" y="5950"/>
                  <a:pt x="6832" y="5951"/>
                  <a:pt x="6846" y="5954"/>
                </a:cubicBezTo>
                <a:cubicBezTo>
                  <a:pt x="6870" y="5954"/>
                  <a:pt x="6906" y="5966"/>
                  <a:pt x="6918" y="6002"/>
                </a:cubicBezTo>
                <a:lnTo>
                  <a:pt x="6977" y="6061"/>
                </a:lnTo>
                <a:cubicBezTo>
                  <a:pt x="7037" y="6121"/>
                  <a:pt x="7037" y="6228"/>
                  <a:pt x="6977" y="6287"/>
                </a:cubicBezTo>
                <a:lnTo>
                  <a:pt x="5608" y="7657"/>
                </a:lnTo>
                <a:lnTo>
                  <a:pt x="4179" y="9085"/>
                </a:lnTo>
                <a:cubicBezTo>
                  <a:pt x="4120" y="9145"/>
                  <a:pt x="4120" y="9264"/>
                  <a:pt x="4179" y="9324"/>
                </a:cubicBezTo>
                <a:cubicBezTo>
                  <a:pt x="4203" y="9347"/>
                  <a:pt x="4251" y="9359"/>
                  <a:pt x="4298" y="9359"/>
                </a:cubicBezTo>
                <a:cubicBezTo>
                  <a:pt x="4346" y="9359"/>
                  <a:pt x="4382" y="9347"/>
                  <a:pt x="4417" y="9324"/>
                </a:cubicBezTo>
                <a:lnTo>
                  <a:pt x="5727" y="8014"/>
                </a:lnTo>
                <a:lnTo>
                  <a:pt x="6406" y="8693"/>
                </a:lnTo>
                <a:lnTo>
                  <a:pt x="5679" y="8990"/>
                </a:lnTo>
                <a:cubicBezTo>
                  <a:pt x="5679" y="8990"/>
                  <a:pt x="5667" y="8990"/>
                  <a:pt x="5667" y="9002"/>
                </a:cubicBezTo>
                <a:cubicBezTo>
                  <a:pt x="5382" y="9169"/>
                  <a:pt x="5251" y="9502"/>
                  <a:pt x="5334" y="9800"/>
                </a:cubicBezTo>
                <a:cubicBezTo>
                  <a:pt x="5334" y="9812"/>
                  <a:pt x="5358" y="9824"/>
                  <a:pt x="5358" y="9836"/>
                </a:cubicBezTo>
                <a:cubicBezTo>
                  <a:pt x="5430" y="9969"/>
                  <a:pt x="5564" y="10121"/>
                  <a:pt x="5707" y="10121"/>
                </a:cubicBezTo>
                <a:cubicBezTo>
                  <a:pt x="5730" y="10121"/>
                  <a:pt x="5752" y="10117"/>
                  <a:pt x="5775" y="10109"/>
                </a:cubicBezTo>
                <a:cubicBezTo>
                  <a:pt x="6048" y="10014"/>
                  <a:pt x="6703" y="9943"/>
                  <a:pt x="7620" y="9895"/>
                </a:cubicBezTo>
                <a:cubicBezTo>
                  <a:pt x="7633" y="9894"/>
                  <a:pt x="7647" y="9894"/>
                  <a:pt x="7660" y="9894"/>
                </a:cubicBezTo>
                <a:cubicBezTo>
                  <a:pt x="7882" y="9894"/>
                  <a:pt x="8082" y="9987"/>
                  <a:pt x="8239" y="10133"/>
                </a:cubicBezTo>
                <a:lnTo>
                  <a:pt x="8406" y="10300"/>
                </a:lnTo>
                <a:lnTo>
                  <a:pt x="8394" y="10312"/>
                </a:lnTo>
                <a:cubicBezTo>
                  <a:pt x="8334" y="10371"/>
                  <a:pt x="8334" y="10490"/>
                  <a:pt x="8394" y="10550"/>
                </a:cubicBezTo>
                <a:lnTo>
                  <a:pt x="9168" y="11324"/>
                </a:lnTo>
                <a:cubicBezTo>
                  <a:pt x="9192" y="11360"/>
                  <a:pt x="9239" y="11371"/>
                  <a:pt x="9287" y="11371"/>
                </a:cubicBezTo>
                <a:cubicBezTo>
                  <a:pt x="9323" y="11371"/>
                  <a:pt x="9370" y="11360"/>
                  <a:pt x="9406" y="11324"/>
                </a:cubicBezTo>
                <a:lnTo>
                  <a:pt x="11394" y="9335"/>
                </a:lnTo>
                <a:cubicBezTo>
                  <a:pt x="11454" y="9276"/>
                  <a:pt x="11454" y="9157"/>
                  <a:pt x="11394" y="9097"/>
                </a:cubicBezTo>
                <a:lnTo>
                  <a:pt x="10656" y="8395"/>
                </a:lnTo>
                <a:cubicBezTo>
                  <a:pt x="10620" y="8371"/>
                  <a:pt x="10585" y="8359"/>
                  <a:pt x="10537" y="8359"/>
                </a:cubicBezTo>
                <a:cubicBezTo>
                  <a:pt x="10489" y="8359"/>
                  <a:pt x="10442" y="8371"/>
                  <a:pt x="10418" y="8395"/>
                </a:cubicBezTo>
                <a:lnTo>
                  <a:pt x="10406" y="8419"/>
                </a:lnTo>
                <a:lnTo>
                  <a:pt x="10073" y="8085"/>
                </a:lnTo>
                <a:cubicBezTo>
                  <a:pt x="10061" y="8073"/>
                  <a:pt x="10049" y="8050"/>
                  <a:pt x="10025" y="8026"/>
                </a:cubicBezTo>
                <a:cubicBezTo>
                  <a:pt x="10013" y="8014"/>
                  <a:pt x="10013" y="7978"/>
                  <a:pt x="10013" y="7954"/>
                </a:cubicBezTo>
                <a:cubicBezTo>
                  <a:pt x="10001" y="7728"/>
                  <a:pt x="9906" y="7526"/>
                  <a:pt x="9751" y="7359"/>
                </a:cubicBezTo>
                <a:lnTo>
                  <a:pt x="8108" y="5716"/>
                </a:lnTo>
                <a:lnTo>
                  <a:pt x="8799" y="5037"/>
                </a:lnTo>
                <a:lnTo>
                  <a:pt x="9096" y="5764"/>
                </a:lnTo>
                <a:cubicBezTo>
                  <a:pt x="9096" y="5764"/>
                  <a:pt x="9096" y="5776"/>
                  <a:pt x="9108" y="5776"/>
                </a:cubicBezTo>
                <a:cubicBezTo>
                  <a:pt x="9242" y="6004"/>
                  <a:pt x="9474" y="6134"/>
                  <a:pt x="9714" y="6134"/>
                </a:cubicBezTo>
                <a:cubicBezTo>
                  <a:pt x="9774" y="6134"/>
                  <a:pt x="9835" y="6126"/>
                  <a:pt x="9894" y="6109"/>
                </a:cubicBezTo>
                <a:cubicBezTo>
                  <a:pt x="9906" y="6109"/>
                  <a:pt x="9930" y="6097"/>
                  <a:pt x="9942" y="6097"/>
                </a:cubicBezTo>
                <a:cubicBezTo>
                  <a:pt x="10085" y="6002"/>
                  <a:pt x="10263" y="5835"/>
                  <a:pt x="10204" y="5680"/>
                </a:cubicBezTo>
                <a:cubicBezTo>
                  <a:pt x="10120" y="5406"/>
                  <a:pt x="10049" y="4740"/>
                  <a:pt x="10001" y="3835"/>
                </a:cubicBezTo>
                <a:cubicBezTo>
                  <a:pt x="9989" y="3632"/>
                  <a:pt x="10049" y="3442"/>
                  <a:pt x="10168" y="3299"/>
                </a:cubicBezTo>
                <a:cubicBezTo>
                  <a:pt x="10192" y="3263"/>
                  <a:pt x="10204" y="3239"/>
                  <a:pt x="10239" y="3204"/>
                </a:cubicBezTo>
                <a:lnTo>
                  <a:pt x="10406" y="3037"/>
                </a:lnTo>
                <a:lnTo>
                  <a:pt x="10418" y="3061"/>
                </a:lnTo>
                <a:cubicBezTo>
                  <a:pt x="10442" y="3085"/>
                  <a:pt x="10489" y="3097"/>
                  <a:pt x="10537" y="3097"/>
                </a:cubicBezTo>
                <a:cubicBezTo>
                  <a:pt x="10585" y="3097"/>
                  <a:pt x="10620" y="3085"/>
                  <a:pt x="10656" y="3061"/>
                </a:cubicBezTo>
                <a:lnTo>
                  <a:pt x="11430" y="2287"/>
                </a:lnTo>
                <a:cubicBezTo>
                  <a:pt x="11490" y="2227"/>
                  <a:pt x="11490" y="2096"/>
                  <a:pt x="11430" y="2037"/>
                </a:cubicBezTo>
                <a:lnTo>
                  <a:pt x="9430" y="49"/>
                </a:lnTo>
                <a:cubicBezTo>
                  <a:pt x="9406" y="13"/>
                  <a:pt x="9358" y="1"/>
                  <a:pt x="9311" y="1"/>
                </a:cubicBezTo>
                <a:cubicBezTo>
                  <a:pt x="9275" y="1"/>
                  <a:pt x="9227" y="25"/>
                  <a:pt x="9192" y="49"/>
                </a:cubicBezTo>
                <a:lnTo>
                  <a:pt x="8418" y="823"/>
                </a:lnTo>
                <a:cubicBezTo>
                  <a:pt x="8358" y="882"/>
                  <a:pt x="8358" y="1001"/>
                  <a:pt x="8418" y="1061"/>
                </a:cubicBezTo>
                <a:lnTo>
                  <a:pt x="8442" y="1073"/>
                </a:lnTo>
                <a:lnTo>
                  <a:pt x="8108" y="1406"/>
                </a:lnTo>
                <a:cubicBezTo>
                  <a:pt x="8096" y="1418"/>
                  <a:pt x="8084" y="1430"/>
                  <a:pt x="8049" y="1454"/>
                </a:cubicBezTo>
                <a:cubicBezTo>
                  <a:pt x="8037" y="1465"/>
                  <a:pt x="8001" y="1465"/>
                  <a:pt x="7977" y="1465"/>
                </a:cubicBezTo>
                <a:cubicBezTo>
                  <a:pt x="7751" y="1477"/>
                  <a:pt x="7549" y="1573"/>
                  <a:pt x="7382" y="1727"/>
                </a:cubicBezTo>
                <a:lnTo>
                  <a:pt x="7191" y="1930"/>
                </a:lnTo>
                <a:cubicBezTo>
                  <a:pt x="7132" y="1989"/>
                  <a:pt x="7132" y="2108"/>
                  <a:pt x="7191" y="2168"/>
                </a:cubicBezTo>
                <a:cubicBezTo>
                  <a:pt x="7215" y="2192"/>
                  <a:pt x="7263" y="2204"/>
                  <a:pt x="7310" y="2204"/>
                </a:cubicBezTo>
                <a:cubicBezTo>
                  <a:pt x="7346" y="2204"/>
                  <a:pt x="7394" y="2192"/>
                  <a:pt x="7418" y="2168"/>
                </a:cubicBezTo>
                <a:lnTo>
                  <a:pt x="7632" y="1954"/>
                </a:lnTo>
                <a:cubicBezTo>
                  <a:pt x="7739" y="1846"/>
                  <a:pt x="7870" y="1787"/>
                  <a:pt x="8001" y="1787"/>
                </a:cubicBezTo>
                <a:cubicBezTo>
                  <a:pt x="8061" y="1787"/>
                  <a:pt x="8132" y="1775"/>
                  <a:pt x="8180" y="1751"/>
                </a:cubicBezTo>
                <a:cubicBezTo>
                  <a:pt x="8239" y="1715"/>
                  <a:pt x="8287" y="1692"/>
                  <a:pt x="8346" y="1644"/>
                </a:cubicBezTo>
                <a:lnTo>
                  <a:pt x="8680" y="1311"/>
                </a:lnTo>
                <a:lnTo>
                  <a:pt x="10180" y="2823"/>
                </a:lnTo>
                <a:lnTo>
                  <a:pt x="10013" y="2978"/>
                </a:lnTo>
                <a:cubicBezTo>
                  <a:pt x="9966" y="3025"/>
                  <a:pt x="9942" y="3073"/>
                  <a:pt x="9894" y="3120"/>
                </a:cubicBezTo>
                <a:cubicBezTo>
                  <a:pt x="9727" y="3335"/>
                  <a:pt x="9656" y="3597"/>
                  <a:pt x="9668" y="3859"/>
                </a:cubicBezTo>
                <a:cubicBezTo>
                  <a:pt x="9704" y="4502"/>
                  <a:pt x="9775" y="5311"/>
                  <a:pt x="9882" y="5740"/>
                </a:cubicBezTo>
                <a:cubicBezTo>
                  <a:pt x="9870" y="5752"/>
                  <a:pt x="9823" y="5776"/>
                  <a:pt x="9787" y="5811"/>
                </a:cubicBezTo>
                <a:cubicBezTo>
                  <a:pt x="9766" y="5815"/>
                  <a:pt x="9745" y="5816"/>
                  <a:pt x="9725" y="5816"/>
                </a:cubicBezTo>
                <a:cubicBezTo>
                  <a:pt x="9601" y="5816"/>
                  <a:pt x="9477" y="5757"/>
                  <a:pt x="9406" y="5645"/>
                </a:cubicBezTo>
                <a:lnTo>
                  <a:pt x="9013" y="4692"/>
                </a:lnTo>
                <a:cubicBezTo>
                  <a:pt x="9001" y="4633"/>
                  <a:pt x="8942" y="4609"/>
                  <a:pt x="8894" y="4585"/>
                </a:cubicBezTo>
                <a:cubicBezTo>
                  <a:pt x="8880" y="4582"/>
                  <a:pt x="8866" y="4581"/>
                  <a:pt x="8852" y="4581"/>
                </a:cubicBezTo>
                <a:cubicBezTo>
                  <a:pt x="8808" y="4581"/>
                  <a:pt x="8769" y="4596"/>
                  <a:pt x="8751" y="4633"/>
                </a:cubicBezTo>
                <a:lnTo>
                  <a:pt x="7346" y="6026"/>
                </a:lnTo>
                <a:lnTo>
                  <a:pt x="7263" y="5895"/>
                </a:lnTo>
                <a:lnTo>
                  <a:pt x="7203" y="5835"/>
                </a:lnTo>
                <a:cubicBezTo>
                  <a:pt x="7156" y="5799"/>
                  <a:pt x="7108" y="5764"/>
                  <a:pt x="7072" y="5752"/>
                </a:cubicBezTo>
                <a:lnTo>
                  <a:pt x="7906" y="4918"/>
                </a:lnTo>
                <a:cubicBezTo>
                  <a:pt x="7965" y="4859"/>
                  <a:pt x="7965" y="4740"/>
                  <a:pt x="7906" y="4680"/>
                </a:cubicBezTo>
                <a:cubicBezTo>
                  <a:pt x="7876" y="4650"/>
                  <a:pt x="7831" y="4635"/>
                  <a:pt x="7787" y="4635"/>
                </a:cubicBezTo>
                <a:cubicBezTo>
                  <a:pt x="7742" y="4635"/>
                  <a:pt x="7697" y="4650"/>
                  <a:pt x="7668" y="4680"/>
                </a:cubicBezTo>
                <a:lnTo>
                  <a:pt x="6977" y="5359"/>
                </a:lnTo>
                <a:cubicBezTo>
                  <a:pt x="6953" y="5299"/>
                  <a:pt x="6918" y="5252"/>
                  <a:pt x="6870" y="5216"/>
                </a:cubicBezTo>
                <a:lnTo>
                  <a:pt x="6834" y="5168"/>
                </a:lnTo>
                <a:cubicBezTo>
                  <a:pt x="6787" y="5121"/>
                  <a:pt x="6739" y="5097"/>
                  <a:pt x="6679" y="5061"/>
                </a:cubicBezTo>
                <a:lnTo>
                  <a:pt x="7549" y="4204"/>
                </a:lnTo>
                <a:cubicBezTo>
                  <a:pt x="7608" y="4144"/>
                  <a:pt x="7608" y="4025"/>
                  <a:pt x="7549" y="3966"/>
                </a:cubicBezTo>
                <a:cubicBezTo>
                  <a:pt x="7519" y="3936"/>
                  <a:pt x="7474" y="3921"/>
                  <a:pt x="7430" y="3921"/>
                </a:cubicBezTo>
                <a:cubicBezTo>
                  <a:pt x="7385" y="3921"/>
                  <a:pt x="7340" y="3936"/>
                  <a:pt x="7310" y="3966"/>
                </a:cubicBezTo>
                <a:lnTo>
                  <a:pt x="6513" y="4752"/>
                </a:lnTo>
                <a:cubicBezTo>
                  <a:pt x="6489" y="4692"/>
                  <a:pt x="6453" y="4644"/>
                  <a:pt x="6418" y="4597"/>
                </a:cubicBezTo>
                <a:lnTo>
                  <a:pt x="6370" y="4561"/>
                </a:lnTo>
                <a:cubicBezTo>
                  <a:pt x="6322" y="4513"/>
                  <a:pt x="6275" y="4478"/>
                  <a:pt x="6215" y="4454"/>
                </a:cubicBezTo>
                <a:lnTo>
                  <a:pt x="6834" y="3847"/>
                </a:lnTo>
                <a:cubicBezTo>
                  <a:pt x="6894" y="3787"/>
                  <a:pt x="6894" y="3668"/>
                  <a:pt x="6834" y="3609"/>
                </a:cubicBezTo>
                <a:cubicBezTo>
                  <a:pt x="6804" y="3579"/>
                  <a:pt x="6760" y="3564"/>
                  <a:pt x="6715" y="3564"/>
                </a:cubicBezTo>
                <a:cubicBezTo>
                  <a:pt x="6671" y="3564"/>
                  <a:pt x="6626" y="3579"/>
                  <a:pt x="6596" y="3609"/>
                </a:cubicBezTo>
                <a:lnTo>
                  <a:pt x="6084" y="4109"/>
                </a:lnTo>
                <a:cubicBezTo>
                  <a:pt x="6060" y="4049"/>
                  <a:pt x="6025" y="3990"/>
                  <a:pt x="5977" y="3942"/>
                </a:cubicBezTo>
                <a:lnTo>
                  <a:pt x="5953" y="3918"/>
                </a:lnTo>
                <a:cubicBezTo>
                  <a:pt x="5906" y="3871"/>
                  <a:pt x="5846" y="3823"/>
                  <a:pt x="5786" y="3811"/>
                </a:cubicBezTo>
                <a:lnTo>
                  <a:pt x="6965" y="2632"/>
                </a:lnTo>
                <a:cubicBezTo>
                  <a:pt x="7025" y="2573"/>
                  <a:pt x="7025" y="2454"/>
                  <a:pt x="6965" y="2394"/>
                </a:cubicBezTo>
                <a:cubicBezTo>
                  <a:pt x="6935" y="2364"/>
                  <a:pt x="6891" y="2349"/>
                  <a:pt x="6846" y="2349"/>
                </a:cubicBezTo>
                <a:cubicBezTo>
                  <a:pt x="6801" y="2349"/>
                  <a:pt x="6757" y="2364"/>
                  <a:pt x="6727" y="2394"/>
                </a:cubicBezTo>
                <a:lnTo>
                  <a:pt x="5751" y="3370"/>
                </a:lnTo>
                <a:lnTo>
                  <a:pt x="5072" y="2680"/>
                </a:lnTo>
                <a:lnTo>
                  <a:pt x="5798" y="2382"/>
                </a:lnTo>
                <a:cubicBezTo>
                  <a:pt x="5798" y="2382"/>
                  <a:pt x="5810" y="2382"/>
                  <a:pt x="5810" y="2370"/>
                </a:cubicBezTo>
                <a:cubicBezTo>
                  <a:pt x="6096" y="2204"/>
                  <a:pt x="6227" y="1882"/>
                  <a:pt x="6144" y="1585"/>
                </a:cubicBezTo>
                <a:cubicBezTo>
                  <a:pt x="6144" y="1561"/>
                  <a:pt x="6132" y="1549"/>
                  <a:pt x="6132" y="1537"/>
                </a:cubicBezTo>
                <a:cubicBezTo>
                  <a:pt x="6049" y="1403"/>
                  <a:pt x="5914" y="1251"/>
                  <a:pt x="5778" y="1251"/>
                </a:cubicBezTo>
                <a:cubicBezTo>
                  <a:pt x="5757" y="1251"/>
                  <a:pt x="5736" y="1255"/>
                  <a:pt x="5715" y="1263"/>
                </a:cubicBezTo>
                <a:cubicBezTo>
                  <a:pt x="5429" y="1358"/>
                  <a:pt x="4774" y="1430"/>
                  <a:pt x="3870" y="1477"/>
                </a:cubicBezTo>
                <a:cubicBezTo>
                  <a:pt x="3855" y="1478"/>
                  <a:pt x="3840" y="1478"/>
                  <a:pt x="3825" y="1478"/>
                </a:cubicBezTo>
                <a:cubicBezTo>
                  <a:pt x="3603" y="1478"/>
                  <a:pt x="3395" y="1395"/>
                  <a:pt x="3239" y="1239"/>
                </a:cubicBezTo>
                <a:lnTo>
                  <a:pt x="3072" y="1073"/>
                </a:lnTo>
                <a:lnTo>
                  <a:pt x="3096" y="1061"/>
                </a:lnTo>
                <a:cubicBezTo>
                  <a:pt x="3155" y="1001"/>
                  <a:pt x="3155" y="882"/>
                  <a:pt x="3096" y="823"/>
                </a:cubicBezTo>
                <a:lnTo>
                  <a:pt x="2322" y="49"/>
                </a:lnTo>
                <a:cubicBezTo>
                  <a:pt x="2286" y="13"/>
                  <a:pt x="2238" y="1"/>
                  <a:pt x="2203" y="1"/>
                </a:cubicBez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sp>
        <p:nvSpPr>
          <p:cNvPr id="24" name="Google Shape;509;p39"/>
          <p:cNvSpPr/>
          <p:nvPr/>
        </p:nvSpPr>
        <p:spPr>
          <a:xfrm>
            <a:off x="6988829" y="2103400"/>
            <a:ext cx="347524" cy="289917"/>
          </a:xfrm>
          <a:custGeom>
            <a:avLst/>
            <a:gdLst/>
            <a:ahLst/>
            <a:cxnLst/>
            <a:rect l="l" t="t" r="r" b="b"/>
            <a:pathLst>
              <a:path w="10919" h="9109" extrusionOk="0">
                <a:moveTo>
                  <a:pt x="2917" y="310"/>
                </a:moveTo>
                <a:cubicBezTo>
                  <a:pt x="3119" y="310"/>
                  <a:pt x="3286" y="476"/>
                  <a:pt x="3286" y="679"/>
                </a:cubicBezTo>
                <a:lnTo>
                  <a:pt x="3286" y="1036"/>
                </a:lnTo>
                <a:cubicBezTo>
                  <a:pt x="3250" y="1322"/>
                  <a:pt x="3012" y="1560"/>
                  <a:pt x="2715" y="1560"/>
                </a:cubicBezTo>
                <a:cubicBezTo>
                  <a:pt x="2417" y="1560"/>
                  <a:pt x="2179" y="1322"/>
                  <a:pt x="2179" y="1024"/>
                </a:cubicBezTo>
                <a:lnTo>
                  <a:pt x="2179" y="679"/>
                </a:lnTo>
                <a:cubicBezTo>
                  <a:pt x="2179" y="476"/>
                  <a:pt x="2346" y="310"/>
                  <a:pt x="2560" y="310"/>
                </a:cubicBezTo>
                <a:close/>
                <a:moveTo>
                  <a:pt x="5715" y="310"/>
                </a:moveTo>
                <a:cubicBezTo>
                  <a:pt x="5917" y="310"/>
                  <a:pt x="6084" y="476"/>
                  <a:pt x="6084" y="679"/>
                </a:cubicBezTo>
                <a:lnTo>
                  <a:pt x="6084" y="1036"/>
                </a:lnTo>
                <a:cubicBezTo>
                  <a:pt x="6048" y="1322"/>
                  <a:pt x="5810" y="1560"/>
                  <a:pt x="5513" y="1560"/>
                </a:cubicBezTo>
                <a:cubicBezTo>
                  <a:pt x="5215" y="1560"/>
                  <a:pt x="4977" y="1322"/>
                  <a:pt x="4977" y="1024"/>
                </a:cubicBezTo>
                <a:lnTo>
                  <a:pt x="4977" y="679"/>
                </a:lnTo>
                <a:cubicBezTo>
                  <a:pt x="4977" y="476"/>
                  <a:pt x="5144" y="310"/>
                  <a:pt x="5358" y="310"/>
                </a:cubicBezTo>
                <a:close/>
                <a:moveTo>
                  <a:pt x="8513" y="310"/>
                </a:moveTo>
                <a:cubicBezTo>
                  <a:pt x="8715" y="310"/>
                  <a:pt x="8882" y="476"/>
                  <a:pt x="8882" y="679"/>
                </a:cubicBezTo>
                <a:lnTo>
                  <a:pt x="8882" y="1036"/>
                </a:lnTo>
                <a:cubicBezTo>
                  <a:pt x="8846" y="1322"/>
                  <a:pt x="8608" y="1560"/>
                  <a:pt x="8311" y="1560"/>
                </a:cubicBezTo>
                <a:cubicBezTo>
                  <a:pt x="8013" y="1560"/>
                  <a:pt x="7775" y="1322"/>
                  <a:pt x="7775" y="1024"/>
                </a:cubicBezTo>
                <a:lnTo>
                  <a:pt x="7775" y="679"/>
                </a:lnTo>
                <a:cubicBezTo>
                  <a:pt x="7775" y="476"/>
                  <a:pt x="7941" y="310"/>
                  <a:pt x="8156" y="310"/>
                </a:cubicBezTo>
                <a:close/>
                <a:moveTo>
                  <a:pt x="2893" y="1881"/>
                </a:moveTo>
                <a:lnTo>
                  <a:pt x="2893" y="1977"/>
                </a:lnTo>
                <a:cubicBezTo>
                  <a:pt x="2893" y="2036"/>
                  <a:pt x="2905" y="2096"/>
                  <a:pt x="2941" y="2143"/>
                </a:cubicBezTo>
                <a:lnTo>
                  <a:pt x="2715" y="2358"/>
                </a:lnTo>
                <a:lnTo>
                  <a:pt x="2691" y="2358"/>
                </a:lnTo>
                <a:lnTo>
                  <a:pt x="2465" y="2143"/>
                </a:lnTo>
                <a:cubicBezTo>
                  <a:pt x="2500" y="2096"/>
                  <a:pt x="2512" y="2036"/>
                  <a:pt x="2512" y="1977"/>
                </a:cubicBezTo>
                <a:lnTo>
                  <a:pt x="2512" y="1881"/>
                </a:lnTo>
                <a:close/>
                <a:moveTo>
                  <a:pt x="5715" y="1881"/>
                </a:moveTo>
                <a:lnTo>
                  <a:pt x="5715" y="1977"/>
                </a:lnTo>
                <a:cubicBezTo>
                  <a:pt x="5715" y="2036"/>
                  <a:pt x="5727" y="2096"/>
                  <a:pt x="5751" y="2143"/>
                </a:cubicBezTo>
                <a:lnTo>
                  <a:pt x="5536" y="2358"/>
                </a:lnTo>
                <a:lnTo>
                  <a:pt x="5501" y="2358"/>
                </a:lnTo>
                <a:lnTo>
                  <a:pt x="5274" y="2143"/>
                </a:lnTo>
                <a:cubicBezTo>
                  <a:pt x="5310" y="2096"/>
                  <a:pt x="5322" y="2036"/>
                  <a:pt x="5322" y="1977"/>
                </a:cubicBezTo>
                <a:lnTo>
                  <a:pt x="5322" y="1881"/>
                </a:lnTo>
                <a:close/>
                <a:moveTo>
                  <a:pt x="8501" y="1881"/>
                </a:moveTo>
                <a:lnTo>
                  <a:pt x="8501" y="1977"/>
                </a:lnTo>
                <a:cubicBezTo>
                  <a:pt x="8501" y="2036"/>
                  <a:pt x="8525" y="2096"/>
                  <a:pt x="8549" y="2143"/>
                </a:cubicBezTo>
                <a:lnTo>
                  <a:pt x="8334" y="2358"/>
                </a:lnTo>
                <a:lnTo>
                  <a:pt x="8299" y="2358"/>
                </a:lnTo>
                <a:lnTo>
                  <a:pt x="8072" y="2143"/>
                </a:lnTo>
                <a:cubicBezTo>
                  <a:pt x="8108" y="2096"/>
                  <a:pt x="8120" y="2036"/>
                  <a:pt x="8120" y="1977"/>
                </a:cubicBezTo>
                <a:lnTo>
                  <a:pt x="8120" y="1881"/>
                </a:lnTo>
                <a:close/>
                <a:moveTo>
                  <a:pt x="9906" y="3286"/>
                </a:moveTo>
                <a:cubicBezTo>
                  <a:pt x="10120" y="3286"/>
                  <a:pt x="10275" y="3453"/>
                  <a:pt x="10275" y="3655"/>
                </a:cubicBezTo>
                <a:lnTo>
                  <a:pt x="10275" y="4012"/>
                </a:lnTo>
                <a:cubicBezTo>
                  <a:pt x="10263" y="4298"/>
                  <a:pt x="10013" y="4536"/>
                  <a:pt x="9716" y="4536"/>
                </a:cubicBezTo>
                <a:cubicBezTo>
                  <a:pt x="9418" y="4536"/>
                  <a:pt x="9180" y="4298"/>
                  <a:pt x="9180" y="4001"/>
                </a:cubicBezTo>
                <a:lnTo>
                  <a:pt x="9180" y="3655"/>
                </a:lnTo>
                <a:cubicBezTo>
                  <a:pt x="9180" y="3453"/>
                  <a:pt x="9346" y="3286"/>
                  <a:pt x="9549" y="3286"/>
                </a:cubicBezTo>
                <a:close/>
                <a:moveTo>
                  <a:pt x="1512" y="3286"/>
                </a:moveTo>
                <a:cubicBezTo>
                  <a:pt x="1691" y="3286"/>
                  <a:pt x="1857" y="3453"/>
                  <a:pt x="1857" y="3655"/>
                </a:cubicBezTo>
                <a:lnTo>
                  <a:pt x="1857" y="4012"/>
                </a:lnTo>
                <a:cubicBezTo>
                  <a:pt x="1857" y="4310"/>
                  <a:pt x="1619" y="4548"/>
                  <a:pt x="1322" y="4548"/>
                </a:cubicBezTo>
                <a:cubicBezTo>
                  <a:pt x="1024" y="4548"/>
                  <a:pt x="786" y="4310"/>
                  <a:pt x="786" y="4012"/>
                </a:cubicBezTo>
                <a:lnTo>
                  <a:pt x="786" y="3655"/>
                </a:lnTo>
                <a:cubicBezTo>
                  <a:pt x="786" y="3453"/>
                  <a:pt x="953" y="3286"/>
                  <a:pt x="1155" y="3286"/>
                </a:cubicBezTo>
                <a:close/>
                <a:moveTo>
                  <a:pt x="4310" y="3286"/>
                </a:moveTo>
                <a:cubicBezTo>
                  <a:pt x="4489" y="3286"/>
                  <a:pt x="4655" y="3453"/>
                  <a:pt x="4655" y="3655"/>
                </a:cubicBezTo>
                <a:lnTo>
                  <a:pt x="4655" y="4012"/>
                </a:lnTo>
                <a:cubicBezTo>
                  <a:pt x="4655" y="4310"/>
                  <a:pt x="4417" y="4548"/>
                  <a:pt x="4120" y="4548"/>
                </a:cubicBezTo>
                <a:cubicBezTo>
                  <a:pt x="3822" y="4548"/>
                  <a:pt x="3584" y="4310"/>
                  <a:pt x="3584" y="4012"/>
                </a:cubicBezTo>
                <a:lnTo>
                  <a:pt x="3584" y="3655"/>
                </a:lnTo>
                <a:cubicBezTo>
                  <a:pt x="3584" y="3453"/>
                  <a:pt x="3750" y="3286"/>
                  <a:pt x="3953" y="3286"/>
                </a:cubicBezTo>
                <a:close/>
                <a:moveTo>
                  <a:pt x="7108" y="3286"/>
                </a:moveTo>
                <a:cubicBezTo>
                  <a:pt x="7287" y="3286"/>
                  <a:pt x="7453" y="3453"/>
                  <a:pt x="7453" y="3655"/>
                </a:cubicBezTo>
                <a:lnTo>
                  <a:pt x="7453" y="4012"/>
                </a:lnTo>
                <a:cubicBezTo>
                  <a:pt x="7453" y="4310"/>
                  <a:pt x="7215" y="4548"/>
                  <a:pt x="6918" y="4548"/>
                </a:cubicBezTo>
                <a:cubicBezTo>
                  <a:pt x="6620" y="4548"/>
                  <a:pt x="6382" y="4310"/>
                  <a:pt x="6382" y="4012"/>
                </a:cubicBezTo>
                <a:lnTo>
                  <a:pt x="6382" y="3655"/>
                </a:lnTo>
                <a:cubicBezTo>
                  <a:pt x="6382" y="3453"/>
                  <a:pt x="6548" y="3286"/>
                  <a:pt x="6751" y="3286"/>
                </a:cubicBezTo>
                <a:close/>
                <a:moveTo>
                  <a:pt x="1500" y="4858"/>
                </a:moveTo>
                <a:lnTo>
                  <a:pt x="1500" y="4953"/>
                </a:lnTo>
                <a:cubicBezTo>
                  <a:pt x="1500" y="5013"/>
                  <a:pt x="1512" y="5072"/>
                  <a:pt x="1548" y="5120"/>
                </a:cubicBezTo>
                <a:lnTo>
                  <a:pt x="1322" y="5334"/>
                </a:lnTo>
                <a:lnTo>
                  <a:pt x="1286" y="5334"/>
                </a:lnTo>
                <a:lnTo>
                  <a:pt x="1072" y="5120"/>
                </a:lnTo>
                <a:cubicBezTo>
                  <a:pt x="1095" y="5072"/>
                  <a:pt x="1107" y="5013"/>
                  <a:pt x="1107" y="4953"/>
                </a:cubicBezTo>
                <a:lnTo>
                  <a:pt x="1107" y="4858"/>
                </a:lnTo>
                <a:close/>
                <a:moveTo>
                  <a:pt x="4298" y="4858"/>
                </a:moveTo>
                <a:lnTo>
                  <a:pt x="4298" y="4953"/>
                </a:lnTo>
                <a:cubicBezTo>
                  <a:pt x="4298" y="5013"/>
                  <a:pt x="4310" y="5072"/>
                  <a:pt x="4334" y="5120"/>
                </a:cubicBezTo>
                <a:lnTo>
                  <a:pt x="4120" y="5334"/>
                </a:lnTo>
                <a:lnTo>
                  <a:pt x="4084" y="5334"/>
                </a:lnTo>
                <a:lnTo>
                  <a:pt x="3870" y="5120"/>
                </a:lnTo>
                <a:cubicBezTo>
                  <a:pt x="3893" y="5072"/>
                  <a:pt x="3905" y="5013"/>
                  <a:pt x="3905" y="4953"/>
                </a:cubicBezTo>
                <a:lnTo>
                  <a:pt x="3905" y="4858"/>
                </a:lnTo>
                <a:close/>
                <a:moveTo>
                  <a:pt x="7108" y="4858"/>
                </a:moveTo>
                <a:lnTo>
                  <a:pt x="7108" y="4953"/>
                </a:lnTo>
                <a:cubicBezTo>
                  <a:pt x="7108" y="5013"/>
                  <a:pt x="7120" y="5072"/>
                  <a:pt x="7156" y="5120"/>
                </a:cubicBezTo>
                <a:lnTo>
                  <a:pt x="6929" y="5334"/>
                </a:lnTo>
                <a:lnTo>
                  <a:pt x="6906" y="5334"/>
                </a:lnTo>
                <a:lnTo>
                  <a:pt x="6679" y="5120"/>
                </a:lnTo>
                <a:cubicBezTo>
                  <a:pt x="6703" y="5072"/>
                  <a:pt x="6715" y="5013"/>
                  <a:pt x="6715" y="4953"/>
                </a:cubicBezTo>
                <a:lnTo>
                  <a:pt x="6715" y="4858"/>
                </a:lnTo>
                <a:close/>
                <a:moveTo>
                  <a:pt x="9906" y="4858"/>
                </a:moveTo>
                <a:lnTo>
                  <a:pt x="9906" y="4953"/>
                </a:lnTo>
                <a:cubicBezTo>
                  <a:pt x="9906" y="5013"/>
                  <a:pt x="9918" y="5072"/>
                  <a:pt x="9954" y="5120"/>
                </a:cubicBezTo>
                <a:lnTo>
                  <a:pt x="9727" y="5334"/>
                </a:lnTo>
                <a:lnTo>
                  <a:pt x="9704" y="5334"/>
                </a:lnTo>
                <a:lnTo>
                  <a:pt x="9477" y="5120"/>
                </a:lnTo>
                <a:cubicBezTo>
                  <a:pt x="9501" y="5072"/>
                  <a:pt x="9525" y="5013"/>
                  <a:pt x="9525" y="4953"/>
                </a:cubicBezTo>
                <a:lnTo>
                  <a:pt x="9525" y="4858"/>
                </a:lnTo>
                <a:close/>
                <a:moveTo>
                  <a:pt x="2453" y="0"/>
                </a:moveTo>
                <a:cubicBezTo>
                  <a:pt x="2084" y="0"/>
                  <a:pt x="1762" y="310"/>
                  <a:pt x="1762" y="679"/>
                </a:cubicBezTo>
                <a:lnTo>
                  <a:pt x="1762" y="1036"/>
                </a:lnTo>
                <a:cubicBezTo>
                  <a:pt x="1762" y="1322"/>
                  <a:pt x="1905" y="1572"/>
                  <a:pt x="2119" y="1726"/>
                </a:cubicBezTo>
                <a:lnTo>
                  <a:pt x="2119" y="1977"/>
                </a:lnTo>
                <a:cubicBezTo>
                  <a:pt x="2119" y="1977"/>
                  <a:pt x="2119" y="1988"/>
                  <a:pt x="2107" y="1988"/>
                </a:cubicBezTo>
                <a:lnTo>
                  <a:pt x="1691" y="2203"/>
                </a:lnTo>
                <a:cubicBezTo>
                  <a:pt x="1512" y="2286"/>
                  <a:pt x="1405" y="2465"/>
                  <a:pt x="1405" y="2655"/>
                </a:cubicBezTo>
                <a:lnTo>
                  <a:pt x="1405" y="2989"/>
                </a:lnTo>
                <a:lnTo>
                  <a:pt x="1036" y="2989"/>
                </a:lnTo>
                <a:cubicBezTo>
                  <a:pt x="667" y="2989"/>
                  <a:pt x="357" y="3298"/>
                  <a:pt x="357" y="3667"/>
                </a:cubicBezTo>
                <a:lnTo>
                  <a:pt x="357" y="4024"/>
                </a:lnTo>
                <a:cubicBezTo>
                  <a:pt x="357" y="4310"/>
                  <a:pt x="488" y="4560"/>
                  <a:pt x="714" y="4715"/>
                </a:cubicBezTo>
                <a:lnTo>
                  <a:pt x="714" y="4965"/>
                </a:lnTo>
                <a:cubicBezTo>
                  <a:pt x="714" y="4965"/>
                  <a:pt x="714" y="4977"/>
                  <a:pt x="691" y="4977"/>
                </a:cubicBezTo>
                <a:lnTo>
                  <a:pt x="274" y="5191"/>
                </a:lnTo>
                <a:cubicBezTo>
                  <a:pt x="95" y="5275"/>
                  <a:pt x="0" y="5453"/>
                  <a:pt x="0" y="5656"/>
                </a:cubicBezTo>
                <a:lnTo>
                  <a:pt x="0" y="7382"/>
                </a:lnTo>
                <a:cubicBezTo>
                  <a:pt x="0" y="7513"/>
                  <a:pt x="36" y="7644"/>
                  <a:pt x="119" y="7751"/>
                </a:cubicBezTo>
                <a:lnTo>
                  <a:pt x="298" y="8013"/>
                </a:lnTo>
                <a:cubicBezTo>
                  <a:pt x="333" y="8073"/>
                  <a:pt x="357" y="8156"/>
                  <a:pt x="357" y="8227"/>
                </a:cubicBezTo>
                <a:lnTo>
                  <a:pt x="357" y="8942"/>
                </a:lnTo>
                <a:cubicBezTo>
                  <a:pt x="357" y="9025"/>
                  <a:pt x="429" y="9108"/>
                  <a:pt x="512" y="9108"/>
                </a:cubicBezTo>
                <a:cubicBezTo>
                  <a:pt x="607" y="9108"/>
                  <a:pt x="679" y="9025"/>
                  <a:pt x="679" y="8942"/>
                </a:cubicBezTo>
                <a:lnTo>
                  <a:pt x="679" y="8227"/>
                </a:lnTo>
                <a:cubicBezTo>
                  <a:pt x="679" y="8096"/>
                  <a:pt x="631" y="7953"/>
                  <a:pt x="560" y="7858"/>
                </a:cubicBezTo>
                <a:lnTo>
                  <a:pt x="381" y="7584"/>
                </a:lnTo>
                <a:cubicBezTo>
                  <a:pt x="333" y="7525"/>
                  <a:pt x="321" y="7453"/>
                  <a:pt x="321" y="7382"/>
                </a:cubicBezTo>
                <a:lnTo>
                  <a:pt x="321" y="5656"/>
                </a:lnTo>
                <a:cubicBezTo>
                  <a:pt x="321" y="5572"/>
                  <a:pt x="369" y="5513"/>
                  <a:pt x="429" y="5477"/>
                </a:cubicBezTo>
                <a:lnTo>
                  <a:pt x="714" y="5322"/>
                </a:lnTo>
                <a:lnTo>
                  <a:pt x="976" y="5596"/>
                </a:lnTo>
                <a:cubicBezTo>
                  <a:pt x="1036" y="5656"/>
                  <a:pt x="1131" y="5691"/>
                  <a:pt x="1214" y="5691"/>
                </a:cubicBezTo>
                <a:cubicBezTo>
                  <a:pt x="1310" y="5691"/>
                  <a:pt x="1381" y="5667"/>
                  <a:pt x="1453" y="5596"/>
                </a:cubicBezTo>
                <a:lnTo>
                  <a:pt x="1726" y="5322"/>
                </a:lnTo>
                <a:lnTo>
                  <a:pt x="2000" y="5477"/>
                </a:lnTo>
                <a:cubicBezTo>
                  <a:pt x="2060" y="5501"/>
                  <a:pt x="2107" y="5572"/>
                  <a:pt x="2107" y="5656"/>
                </a:cubicBezTo>
                <a:lnTo>
                  <a:pt x="2107" y="7382"/>
                </a:lnTo>
                <a:cubicBezTo>
                  <a:pt x="2107" y="7453"/>
                  <a:pt x="2096" y="7525"/>
                  <a:pt x="2048" y="7584"/>
                </a:cubicBezTo>
                <a:lnTo>
                  <a:pt x="1869" y="7858"/>
                </a:lnTo>
                <a:cubicBezTo>
                  <a:pt x="1798" y="7977"/>
                  <a:pt x="1750" y="8096"/>
                  <a:pt x="1750" y="8227"/>
                </a:cubicBezTo>
                <a:lnTo>
                  <a:pt x="1750" y="8942"/>
                </a:lnTo>
                <a:cubicBezTo>
                  <a:pt x="1750" y="9025"/>
                  <a:pt x="1822" y="9108"/>
                  <a:pt x="1917" y="9108"/>
                </a:cubicBezTo>
                <a:cubicBezTo>
                  <a:pt x="2000" y="9108"/>
                  <a:pt x="2084" y="9025"/>
                  <a:pt x="2084" y="8942"/>
                </a:cubicBezTo>
                <a:lnTo>
                  <a:pt x="2084" y="8227"/>
                </a:lnTo>
                <a:cubicBezTo>
                  <a:pt x="2084" y="8156"/>
                  <a:pt x="2096" y="8073"/>
                  <a:pt x="2143" y="8013"/>
                </a:cubicBezTo>
                <a:lnTo>
                  <a:pt x="2322" y="7751"/>
                </a:lnTo>
                <a:cubicBezTo>
                  <a:pt x="2393" y="7632"/>
                  <a:pt x="2441" y="7513"/>
                  <a:pt x="2441" y="7382"/>
                </a:cubicBezTo>
                <a:lnTo>
                  <a:pt x="2441" y="5656"/>
                </a:lnTo>
                <a:cubicBezTo>
                  <a:pt x="2441" y="5453"/>
                  <a:pt x="2334" y="5275"/>
                  <a:pt x="2155" y="5191"/>
                </a:cubicBezTo>
                <a:lnTo>
                  <a:pt x="1738" y="4977"/>
                </a:lnTo>
                <a:lnTo>
                  <a:pt x="1726" y="4965"/>
                </a:lnTo>
                <a:lnTo>
                  <a:pt x="1726" y="4703"/>
                </a:lnTo>
                <a:cubicBezTo>
                  <a:pt x="1929" y="4536"/>
                  <a:pt x="2084" y="4298"/>
                  <a:pt x="2084" y="4012"/>
                </a:cubicBezTo>
                <a:lnTo>
                  <a:pt x="2084" y="3655"/>
                </a:lnTo>
                <a:cubicBezTo>
                  <a:pt x="2084" y="3405"/>
                  <a:pt x="1929" y="3179"/>
                  <a:pt x="1726" y="3060"/>
                </a:cubicBezTo>
                <a:lnTo>
                  <a:pt x="1726" y="2643"/>
                </a:lnTo>
                <a:cubicBezTo>
                  <a:pt x="1726" y="2572"/>
                  <a:pt x="1762" y="2512"/>
                  <a:pt x="1822" y="2465"/>
                </a:cubicBezTo>
                <a:lnTo>
                  <a:pt x="2107" y="2322"/>
                </a:lnTo>
                <a:lnTo>
                  <a:pt x="2381" y="2584"/>
                </a:lnTo>
                <a:cubicBezTo>
                  <a:pt x="2441" y="2643"/>
                  <a:pt x="2524" y="2691"/>
                  <a:pt x="2619" y="2691"/>
                </a:cubicBezTo>
                <a:cubicBezTo>
                  <a:pt x="2703" y="2691"/>
                  <a:pt x="2774" y="2655"/>
                  <a:pt x="2858" y="2584"/>
                </a:cubicBezTo>
                <a:lnTo>
                  <a:pt x="3119" y="2322"/>
                </a:lnTo>
                <a:lnTo>
                  <a:pt x="3405" y="2465"/>
                </a:lnTo>
                <a:cubicBezTo>
                  <a:pt x="3465" y="2500"/>
                  <a:pt x="3512" y="2572"/>
                  <a:pt x="3512" y="2643"/>
                </a:cubicBezTo>
                <a:lnTo>
                  <a:pt x="3512" y="3060"/>
                </a:lnTo>
                <a:cubicBezTo>
                  <a:pt x="3298" y="3179"/>
                  <a:pt x="3155" y="3405"/>
                  <a:pt x="3155" y="3655"/>
                </a:cubicBezTo>
                <a:lnTo>
                  <a:pt x="3155" y="4012"/>
                </a:lnTo>
                <a:cubicBezTo>
                  <a:pt x="3155" y="4298"/>
                  <a:pt x="3286" y="4548"/>
                  <a:pt x="3512" y="4703"/>
                </a:cubicBezTo>
                <a:lnTo>
                  <a:pt x="3512" y="4953"/>
                </a:lnTo>
                <a:cubicBezTo>
                  <a:pt x="3512" y="4953"/>
                  <a:pt x="3512" y="4965"/>
                  <a:pt x="3489" y="4965"/>
                </a:cubicBezTo>
                <a:lnTo>
                  <a:pt x="3072" y="5179"/>
                </a:lnTo>
                <a:cubicBezTo>
                  <a:pt x="2893" y="5263"/>
                  <a:pt x="2798" y="5441"/>
                  <a:pt x="2798" y="5632"/>
                </a:cubicBezTo>
                <a:lnTo>
                  <a:pt x="2798" y="7358"/>
                </a:lnTo>
                <a:cubicBezTo>
                  <a:pt x="2798" y="7501"/>
                  <a:pt x="2834" y="7632"/>
                  <a:pt x="2917" y="7739"/>
                </a:cubicBezTo>
                <a:lnTo>
                  <a:pt x="3096" y="8001"/>
                </a:lnTo>
                <a:cubicBezTo>
                  <a:pt x="3131" y="8061"/>
                  <a:pt x="3155" y="8132"/>
                  <a:pt x="3155" y="8215"/>
                </a:cubicBezTo>
                <a:lnTo>
                  <a:pt x="3155" y="8930"/>
                </a:lnTo>
                <a:cubicBezTo>
                  <a:pt x="3155" y="9013"/>
                  <a:pt x="3227" y="9085"/>
                  <a:pt x="3310" y="9085"/>
                </a:cubicBezTo>
                <a:cubicBezTo>
                  <a:pt x="3405" y="9085"/>
                  <a:pt x="3477" y="9013"/>
                  <a:pt x="3477" y="8930"/>
                </a:cubicBezTo>
                <a:lnTo>
                  <a:pt x="3477" y="8215"/>
                </a:lnTo>
                <a:cubicBezTo>
                  <a:pt x="3477" y="8073"/>
                  <a:pt x="3429" y="7942"/>
                  <a:pt x="3358" y="7834"/>
                </a:cubicBezTo>
                <a:lnTo>
                  <a:pt x="3179" y="7572"/>
                </a:lnTo>
                <a:cubicBezTo>
                  <a:pt x="3131" y="7513"/>
                  <a:pt x="3119" y="7441"/>
                  <a:pt x="3119" y="7358"/>
                </a:cubicBezTo>
                <a:lnTo>
                  <a:pt x="3119" y="5632"/>
                </a:lnTo>
                <a:cubicBezTo>
                  <a:pt x="3119" y="5560"/>
                  <a:pt x="3167" y="5501"/>
                  <a:pt x="3227" y="5453"/>
                </a:cubicBezTo>
                <a:lnTo>
                  <a:pt x="3512" y="5310"/>
                </a:lnTo>
                <a:lnTo>
                  <a:pt x="3774" y="5572"/>
                </a:lnTo>
                <a:cubicBezTo>
                  <a:pt x="3834" y="5632"/>
                  <a:pt x="3929" y="5679"/>
                  <a:pt x="4012" y="5679"/>
                </a:cubicBezTo>
                <a:cubicBezTo>
                  <a:pt x="4108" y="5679"/>
                  <a:pt x="4179" y="5656"/>
                  <a:pt x="4251" y="5572"/>
                </a:cubicBezTo>
                <a:lnTo>
                  <a:pt x="4524" y="5310"/>
                </a:lnTo>
                <a:lnTo>
                  <a:pt x="4798" y="5453"/>
                </a:lnTo>
                <a:cubicBezTo>
                  <a:pt x="4858" y="5489"/>
                  <a:pt x="4905" y="5560"/>
                  <a:pt x="4905" y="5632"/>
                </a:cubicBezTo>
                <a:lnTo>
                  <a:pt x="4905" y="7358"/>
                </a:lnTo>
                <a:cubicBezTo>
                  <a:pt x="4905" y="7441"/>
                  <a:pt x="4893" y="7513"/>
                  <a:pt x="4846" y="7572"/>
                </a:cubicBezTo>
                <a:lnTo>
                  <a:pt x="4667" y="7834"/>
                </a:lnTo>
                <a:cubicBezTo>
                  <a:pt x="4596" y="7953"/>
                  <a:pt x="4548" y="8073"/>
                  <a:pt x="4548" y="8215"/>
                </a:cubicBezTo>
                <a:lnTo>
                  <a:pt x="4548" y="8930"/>
                </a:lnTo>
                <a:cubicBezTo>
                  <a:pt x="4548" y="9013"/>
                  <a:pt x="4620" y="9085"/>
                  <a:pt x="4715" y="9085"/>
                </a:cubicBezTo>
                <a:cubicBezTo>
                  <a:pt x="4798" y="9085"/>
                  <a:pt x="4882" y="9013"/>
                  <a:pt x="4882" y="8930"/>
                </a:cubicBezTo>
                <a:lnTo>
                  <a:pt x="4882" y="8215"/>
                </a:lnTo>
                <a:cubicBezTo>
                  <a:pt x="4882" y="8132"/>
                  <a:pt x="4893" y="8061"/>
                  <a:pt x="4941" y="8001"/>
                </a:cubicBezTo>
                <a:lnTo>
                  <a:pt x="5120" y="7739"/>
                </a:lnTo>
                <a:cubicBezTo>
                  <a:pt x="5191" y="7620"/>
                  <a:pt x="5239" y="7501"/>
                  <a:pt x="5239" y="7358"/>
                </a:cubicBezTo>
                <a:lnTo>
                  <a:pt x="5239" y="5632"/>
                </a:lnTo>
                <a:cubicBezTo>
                  <a:pt x="5239" y="5441"/>
                  <a:pt x="5132" y="5263"/>
                  <a:pt x="4953" y="5179"/>
                </a:cubicBezTo>
                <a:lnTo>
                  <a:pt x="4536" y="4965"/>
                </a:lnTo>
                <a:lnTo>
                  <a:pt x="4524" y="4953"/>
                </a:lnTo>
                <a:lnTo>
                  <a:pt x="4524" y="4703"/>
                </a:lnTo>
                <a:cubicBezTo>
                  <a:pt x="4727" y="4536"/>
                  <a:pt x="4882" y="4298"/>
                  <a:pt x="4882" y="4012"/>
                </a:cubicBezTo>
                <a:lnTo>
                  <a:pt x="4882" y="3655"/>
                </a:lnTo>
                <a:cubicBezTo>
                  <a:pt x="4882" y="3405"/>
                  <a:pt x="4727" y="3179"/>
                  <a:pt x="4524" y="3060"/>
                </a:cubicBezTo>
                <a:lnTo>
                  <a:pt x="4524" y="2643"/>
                </a:lnTo>
                <a:cubicBezTo>
                  <a:pt x="4524" y="2572"/>
                  <a:pt x="4560" y="2512"/>
                  <a:pt x="4620" y="2465"/>
                </a:cubicBezTo>
                <a:lnTo>
                  <a:pt x="4905" y="2322"/>
                </a:lnTo>
                <a:lnTo>
                  <a:pt x="5179" y="2584"/>
                </a:lnTo>
                <a:cubicBezTo>
                  <a:pt x="5239" y="2643"/>
                  <a:pt x="5322" y="2691"/>
                  <a:pt x="5417" y="2691"/>
                </a:cubicBezTo>
                <a:cubicBezTo>
                  <a:pt x="5501" y="2691"/>
                  <a:pt x="5572" y="2655"/>
                  <a:pt x="5655" y="2584"/>
                </a:cubicBezTo>
                <a:lnTo>
                  <a:pt x="5917" y="2322"/>
                </a:lnTo>
                <a:lnTo>
                  <a:pt x="6203" y="2465"/>
                </a:lnTo>
                <a:cubicBezTo>
                  <a:pt x="6263" y="2500"/>
                  <a:pt x="6310" y="2572"/>
                  <a:pt x="6310" y="2643"/>
                </a:cubicBezTo>
                <a:lnTo>
                  <a:pt x="6310" y="3060"/>
                </a:lnTo>
                <a:cubicBezTo>
                  <a:pt x="6096" y="3179"/>
                  <a:pt x="5953" y="3405"/>
                  <a:pt x="5953" y="3655"/>
                </a:cubicBezTo>
                <a:lnTo>
                  <a:pt x="5953" y="4012"/>
                </a:lnTo>
                <a:cubicBezTo>
                  <a:pt x="5953" y="4298"/>
                  <a:pt x="6084" y="4548"/>
                  <a:pt x="6310" y="4703"/>
                </a:cubicBezTo>
                <a:lnTo>
                  <a:pt x="6310" y="4953"/>
                </a:lnTo>
                <a:cubicBezTo>
                  <a:pt x="6310" y="4953"/>
                  <a:pt x="6310" y="4965"/>
                  <a:pt x="6287" y="4965"/>
                </a:cubicBezTo>
                <a:lnTo>
                  <a:pt x="5870" y="5179"/>
                </a:lnTo>
                <a:cubicBezTo>
                  <a:pt x="5691" y="5263"/>
                  <a:pt x="5596" y="5441"/>
                  <a:pt x="5596" y="5632"/>
                </a:cubicBezTo>
                <a:lnTo>
                  <a:pt x="5596" y="7358"/>
                </a:lnTo>
                <a:cubicBezTo>
                  <a:pt x="5596" y="7501"/>
                  <a:pt x="5632" y="7632"/>
                  <a:pt x="5715" y="7739"/>
                </a:cubicBezTo>
                <a:lnTo>
                  <a:pt x="5894" y="8001"/>
                </a:lnTo>
                <a:cubicBezTo>
                  <a:pt x="5929" y="8061"/>
                  <a:pt x="5953" y="8132"/>
                  <a:pt x="5953" y="8215"/>
                </a:cubicBezTo>
                <a:lnTo>
                  <a:pt x="5953" y="8930"/>
                </a:lnTo>
                <a:cubicBezTo>
                  <a:pt x="5953" y="9013"/>
                  <a:pt x="6025" y="9085"/>
                  <a:pt x="6108" y="9085"/>
                </a:cubicBezTo>
                <a:cubicBezTo>
                  <a:pt x="6203" y="9085"/>
                  <a:pt x="6275" y="9013"/>
                  <a:pt x="6275" y="8930"/>
                </a:cubicBezTo>
                <a:lnTo>
                  <a:pt x="6275" y="8215"/>
                </a:lnTo>
                <a:cubicBezTo>
                  <a:pt x="6275" y="8073"/>
                  <a:pt x="6227" y="7942"/>
                  <a:pt x="6156" y="7834"/>
                </a:cubicBezTo>
                <a:lnTo>
                  <a:pt x="5977" y="7572"/>
                </a:lnTo>
                <a:cubicBezTo>
                  <a:pt x="5929" y="7513"/>
                  <a:pt x="5917" y="7441"/>
                  <a:pt x="5917" y="7358"/>
                </a:cubicBezTo>
                <a:lnTo>
                  <a:pt x="5917" y="5632"/>
                </a:lnTo>
                <a:cubicBezTo>
                  <a:pt x="5917" y="5560"/>
                  <a:pt x="5965" y="5501"/>
                  <a:pt x="6025" y="5453"/>
                </a:cubicBezTo>
                <a:lnTo>
                  <a:pt x="6310" y="5310"/>
                </a:lnTo>
                <a:lnTo>
                  <a:pt x="6572" y="5572"/>
                </a:lnTo>
                <a:cubicBezTo>
                  <a:pt x="6632" y="5632"/>
                  <a:pt x="6727" y="5679"/>
                  <a:pt x="6810" y="5679"/>
                </a:cubicBezTo>
                <a:cubicBezTo>
                  <a:pt x="6906" y="5679"/>
                  <a:pt x="6977" y="5656"/>
                  <a:pt x="7049" y="5572"/>
                </a:cubicBezTo>
                <a:lnTo>
                  <a:pt x="7322" y="5310"/>
                </a:lnTo>
                <a:lnTo>
                  <a:pt x="7596" y="5453"/>
                </a:lnTo>
                <a:cubicBezTo>
                  <a:pt x="7656" y="5489"/>
                  <a:pt x="7703" y="5560"/>
                  <a:pt x="7703" y="5632"/>
                </a:cubicBezTo>
                <a:lnTo>
                  <a:pt x="7703" y="7358"/>
                </a:lnTo>
                <a:cubicBezTo>
                  <a:pt x="7703" y="7441"/>
                  <a:pt x="7691" y="7513"/>
                  <a:pt x="7644" y="7572"/>
                </a:cubicBezTo>
                <a:lnTo>
                  <a:pt x="7465" y="7834"/>
                </a:lnTo>
                <a:cubicBezTo>
                  <a:pt x="7394" y="7953"/>
                  <a:pt x="7346" y="8073"/>
                  <a:pt x="7346" y="8215"/>
                </a:cubicBezTo>
                <a:lnTo>
                  <a:pt x="7346" y="8930"/>
                </a:lnTo>
                <a:cubicBezTo>
                  <a:pt x="7346" y="9013"/>
                  <a:pt x="7418" y="9085"/>
                  <a:pt x="7513" y="9085"/>
                </a:cubicBezTo>
                <a:cubicBezTo>
                  <a:pt x="7596" y="9085"/>
                  <a:pt x="7680" y="9013"/>
                  <a:pt x="7680" y="8930"/>
                </a:cubicBezTo>
                <a:lnTo>
                  <a:pt x="7680" y="8215"/>
                </a:lnTo>
                <a:cubicBezTo>
                  <a:pt x="7680" y="8132"/>
                  <a:pt x="7691" y="8061"/>
                  <a:pt x="7739" y="8001"/>
                </a:cubicBezTo>
                <a:lnTo>
                  <a:pt x="7918" y="7739"/>
                </a:lnTo>
                <a:cubicBezTo>
                  <a:pt x="7989" y="7620"/>
                  <a:pt x="8037" y="7501"/>
                  <a:pt x="8037" y="7358"/>
                </a:cubicBezTo>
                <a:lnTo>
                  <a:pt x="8037" y="5632"/>
                </a:lnTo>
                <a:cubicBezTo>
                  <a:pt x="8037" y="5441"/>
                  <a:pt x="7930" y="5263"/>
                  <a:pt x="7751" y="5179"/>
                </a:cubicBezTo>
                <a:lnTo>
                  <a:pt x="7334" y="4965"/>
                </a:lnTo>
                <a:lnTo>
                  <a:pt x="7322" y="4953"/>
                </a:lnTo>
                <a:lnTo>
                  <a:pt x="7322" y="4703"/>
                </a:lnTo>
                <a:cubicBezTo>
                  <a:pt x="7525" y="4536"/>
                  <a:pt x="7680" y="4298"/>
                  <a:pt x="7680" y="4012"/>
                </a:cubicBezTo>
                <a:lnTo>
                  <a:pt x="7680" y="3655"/>
                </a:lnTo>
                <a:cubicBezTo>
                  <a:pt x="7680" y="3405"/>
                  <a:pt x="7525" y="3179"/>
                  <a:pt x="7322" y="3060"/>
                </a:cubicBezTo>
                <a:lnTo>
                  <a:pt x="7322" y="2643"/>
                </a:lnTo>
                <a:cubicBezTo>
                  <a:pt x="7322" y="2572"/>
                  <a:pt x="7358" y="2512"/>
                  <a:pt x="7418" y="2465"/>
                </a:cubicBezTo>
                <a:lnTo>
                  <a:pt x="7703" y="2322"/>
                </a:lnTo>
                <a:lnTo>
                  <a:pt x="7977" y="2584"/>
                </a:lnTo>
                <a:cubicBezTo>
                  <a:pt x="8037" y="2643"/>
                  <a:pt x="8120" y="2691"/>
                  <a:pt x="8215" y="2691"/>
                </a:cubicBezTo>
                <a:cubicBezTo>
                  <a:pt x="8299" y="2691"/>
                  <a:pt x="8370" y="2655"/>
                  <a:pt x="8453" y="2584"/>
                </a:cubicBezTo>
                <a:lnTo>
                  <a:pt x="8715" y="2322"/>
                </a:lnTo>
                <a:lnTo>
                  <a:pt x="9001" y="2465"/>
                </a:lnTo>
                <a:cubicBezTo>
                  <a:pt x="9061" y="2500"/>
                  <a:pt x="9108" y="2572"/>
                  <a:pt x="9108" y="2643"/>
                </a:cubicBezTo>
                <a:lnTo>
                  <a:pt x="9108" y="3060"/>
                </a:lnTo>
                <a:cubicBezTo>
                  <a:pt x="8894" y="3179"/>
                  <a:pt x="8751" y="3405"/>
                  <a:pt x="8751" y="3655"/>
                </a:cubicBezTo>
                <a:lnTo>
                  <a:pt x="8751" y="4012"/>
                </a:lnTo>
                <a:cubicBezTo>
                  <a:pt x="8751" y="4298"/>
                  <a:pt x="8882" y="4548"/>
                  <a:pt x="9108" y="4703"/>
                </a:cubicBezTo>
                <a:lnTo>
                  <a:pt x="9108" y="4953"/>
                </a:lnTo>
                <a:cubicBezTo>
                  <a:pt x="9108" y="4953"/>
                  <a:pt x="9108" y="4965"/>
                  <a:pt x="9084" y="4965"/>
                </a:cubicBezTo>
                <a:lnTo>
                  <a:pt x="8668" y="5179"/>
                </a:lnTo>
                <a:cubicBezTo>
                  <a:pt x="8489" y="5263"/>
                  <a:pt x="8394" y="5441"/>
                  <a:pt x="8394" y="5632"/>
                </a:cubicBezTo>
                <a:lnTo>
                  <a:pt x="8394" y="7358"/>
                </a:lnTo>
                <a:cubicBezTo>
                  <a:pt x="8394" y="7501"/>
                  <a:pt x="8430" y="7632"/>
                  <a:pt x="8513" y="7739"/>
                </a:cubicBezTo>
                <a:lnTo>
                  <a:pt x="8692" y="8001"/>
                </a:lnTo>
                <a:cubicBezTo>
                  <a:pt x="8727" y="8061"/>
                  <a:pt x="8751" y="8132"/>
                  <a:pt x="8751" y="8215"/>
                </a:cubicBezTo>
                <a:lnTo>
                  <a:pt x="8751" y="8930"/>
                </a:lnTo>
                <a:cubicBezTo>
                  <a:pt x="8751" y="9013"/>
                  <a:pt x="8823" y="9085"/>
                  <a:pt x="8906" y="9085"/>
                </a:cubicBezTo>
                <a:cubicBezTo>
                  <a:pt x="9001" y="9085"/>
                  <a:pt x="9073" y="9013"/>
                  <a:pt x="9073" y="8930"/>
                </a:cubicBezTo>
                <a:lnTo>
                  <a:pt x="9073" y="8215"/>
                </a:lnTo>
                <a:cubicBezTo>
                  <a:pt x="9073" y="8073"/>
                  <a:pt x="9025" y="7942"/>
                  <a:pt x="8954" y="7834"/>
                </a:cubicBezTo>
                <a:lnTo>
                  <a:pt x="8775" y="7572"/>
                </a:lnTo>
                <a:cubicBezTo>
                  <a:pt x="8727" y="7513"/>
                  <a:pt x="8715" y="7441"/>
                  <a:pt x="8715" y="7358"/>
                </a:cubicBezTo>
                <a:lnTo>
                  <a:pt x="8715" y="5632"/>
                </a:lnTo>
                <a:cubicBezTo>
                  <a:pt x="8715" y="5560"/>
                  <a:pt x="8763" y="5501"/>
                  <a:pt x="8823" y="5453"/>
                </a:cubicBezTo>
                <a:lnTo>
                  <a:pt x="9108" y="5310"/>
                </a:lnTo>
                <a:lnTo>
                  <a:pt x="9370" y="5572"/>
                </a:lnTo>
                <a:cubicBezTo>
                  <a:pt x="9430" y="5632"/>
                  <a:pt x="9525" y="5679"/>
                  <a:pt x="9608" y="5679"/>
                </a:cubicBezTo>
                <a:cubicBezTo>
                  <a:pt x="9704" y="5679"/>
                  <a:pt x="9775" y="5656"/>
                  <a:pt x="9846" y="5572"/>
                </a:cubicBezTo>
                <a:lnTo>
                  <a:pt x="10120" y="5310"/>
                </a:lnTo>
                <a:lnTo>
                  <a:pt x="10394" y="5453"/>
                </a:lnTo>
                <a:cubicBezTo>
                  <a:pt x="10454" y="5489"/>
                  <a:pt x="10501" y="5560"/>
                  <a:pt x="10501" y="5632"/>
                </a:cubicBezTo>
                <a:lnTo>
                  <a:pt x="10501" y="7358"/>
                </a:lnTo>
                <a:cubicBezTo>
                  <a:pt x="10501" y="7441"/>
                  <a:pt x="10489" y="7513"/>
                  <a:pt x="10442" y="7572"/>
                </a:cubicBezTo>
                <a:lnTo>
                  <a:pt x="10263" y="7834"/>
                </a:lnTo>
                <a:cubicBezTo>
                  <a:pt x="10192" y="7953"/>
                  <a:pt x="10144" y="8073"/>
                  <a:pt x="10144" y="8215"/>
                </a:cubicBezTo>
                <a:lnTo>
                  <a:pt x="10144" y="8930"/>
                </a:lnTo>
                <a:cubicBezTo>
                  <a:pt x="10144" y="9013"/>
                  <a:pt x="10216" y="9085"/>
                  <a:pt x="10311" y="9085"/>
                </a:cubicBezTo>
                <a:cubicBezTo>
                  <a:pt x="10394" y="9085"/>
                  <a:pt x="10478" y="9013"/>
                  <a:pt x="10478" y="8930"/>
                </a:cubicBezTo>
                <a:lnTo>
                  <a:pt x="10478" y="8215"/>
                </a:lnTo>
                <a:cubicBezTo>
                  <a:pt x="10478" y="8132"/>
                  <a:pt x="10489" y="8061"/>
                  <a:pt x="10537" y="8001"/>
                </a:cubicBezTo>
                <a:lnTo>
                  <a:pt x="10716" y="7739"/>
                </a:lnTo>
                <a:cubicBezTo>
                  <a:pt x="10787" y="7620"/>
                  <a:pt x="10835" y="7501"/>
                  <a:pt x="10835" y="7358"/>
                </a:cubicBezTo>
                <a:lnTo>
                  <a:pt x="10835" y="5632"/>
                </a:lnTo>
                <a:cubicBezTo>
                  <a:pt x="10918" y="5429"/>
                  <a:pt x="10811" y="5251"/>
                  <a:pt x="10632" y="5155"/>
                </a:cubicBezTo>
                <a:lnTo>
                  <a:pt x="10216" y="4953"/>
                </a:lnTo>
                <a:lnTo>
                  <a:pt x="10204" y="4941"/>
                </a:lnTo>
                <a:lnTo>
                  <a:pt x="10204" y="4703"/>
                </a:lnTo>
                <a:cubicBezTo>
                  <a:pt x="10418" y="4536"/>
                  <a:pt x="10561" y="4298"/>
                  <a:pt x="10561" y="4012"/>
                </a:cubicBezTo>
                <a:lnTo>
                  <a:pt x="10561" y="3655"/>
                </a:lnTo>
                <a:cubicBezTo>
                  <a:pt x="10561" y="3286"/>
                  <a:pt x="10251" y="2977"/>
                  <a:pt x="9882" y="2977"/>
                </a:cubicBezTo>
                <a:lnTo>
                  <a:pt x="9501" y="2977"/>
                </a:lnTo>
                <a:lnTo>
                  <a:pt x="9501" y="2643"/>
                </a:lnTo>
                <a:cubicBezTo>
                  <a:pt x="9501" y="2453"/>
                  <a:pt x="9406" y="2274"/>
                  <a:pt x="9227" y="2179"/>
                </a:cubicBezTo>
                <a:lnTo>
                  <a:pt x="8811" y="1977"/>
                </a:lnTo>
                <a:lnTo>
                  <a:pt x="8787" y="1953"/>
                </a:lnTo>
                <a:lnTo>
                  <a:pt x="8787" y="1726"/>
                </a:lnTo>
                <a:cubicBezTo>
                  <a:pt x="9001" y="1560"/>
                  <a:pt x="9144" y="1322"/>
                  <a:pt x="9144" y="1036"/>
                </a:cubicBezTo>
                <a:lnTo>
                  <a:pt x="9144" y="679"/>
                </a:lnTo>
                <a:cubicBezTo>
                  <a:pt x="9144" y="310"/>
                  <a:pt x="8834" y="0"/>
                  <a:pt x="8465" y="0"/>
                </a:cubicBezTo>
                <a:lnTo>
                  <a:pt x="8108" y="0"/>
                </a:lnTo>
                <a:cubicBezTo>
                  <a:pt x="7739" y="0"/>
                  <a:pt x="7418" y="310"/>
                  <a:pt x="7418" y="679"/>
                </a:cubicBezTo>
                <a:lnTo>
                  <a:pt x="7418" y="1036"/>
                </a:lnTo>
                <a:cubicBezTo>
                  <a:pt x="7418" y="1322"/>
                  <a:pt x="7560" y="1572"/>
                  <a:pt x="7775" y="1726"/>
                </a:cubicBezTo>
                <a:lnTo>
                  <a:pt x="7775" y="1977"/>
                </a:lnTo>
                <a:cubicBezTo>
                  <a:pt x="7775" y="1977"/>
                  <a:pt x="7775" y="1988"/>
                  <a:pt x="7763" y="1988"/>
                </a:cubicBezTo>
                <a:lnTo>
                  <a:pt x="7346" y="2203"/>
                </a:lnTo>
                <a:cubicBezTo>
                  <a:pt x="7168" y="2286"/>
                  <a:pt x="7060" y="2465"/>
                  <a:pt x="7060" y="2655"/>
                </a:cubicBezTo>
                <a:lnTo>
                  <a:pt x="7060" y="2989"/>
                </a:lnTo>
                <a:lnTo>
                  <a:pt x="6679" y="2989"/>
                </a:lnTo>
                <a:lnTo>
                  <a:pt x="6679" y="2655"/>
                </a:lnTo>
                <a:cubicBezTo>
                  <a:pt x="6679" y="2465"/>
                  <a:pt x="6572" y="2286"/>
                  <a:pt x="6394" y="2203"/>
                </a:cubicBezTo>
                <a:lnTo>
                  <a:pt x="5977" y="1988"/>
                </a:lnTo>
                <a:lnTo>
                  <a:pt x="5965" y="1977"/>
                </a:lnTo>
                <a:lnTo>
                  <a:pt x="5965" y="1726"/>
                </a:lnTo>
                <a:cubicBezTo>
                  <a:pt x="6167" y="1560"/>
                  <a:pt x="6322" y="1322"/>
                  <a:pt x="6322" y="1036"/>
                </a:cubicBezTo>
                <a:lnTo>
                  <a:pt x="6322" y="679"/>
                </a:lnTo>
                <a:cubicBezTo>
                  <a:pt x="6322" y="310"/>
                  <a:pt x="6013" y="0"/>
                  <a:pt x="5632" y="0"/>
                </a:cubicBezTo>
                <a:lnTo>
                  <a:pt x="5274" y="0"/>
                </a:lnTo>
                <a:cubicBezTo>
                  <a:pt x="4905" y="0"/>
                  <a:pt x="4596" y="310"/>
                  <a:pt x="4596" y="679"/>
                </a:cubicBezTo>
                <a:lnTo>
                  <a:pt x="4596" y="1036"/>
                </a:lnTo>
                <a:cubicBezTo>
                  <a:pt x="4596" y="1322"/>
                  <a:pt x="4727" y="1572"/>
                  <a:pt x="4953" y="1726"/>
                </a:cubicBezTo>
                <a:lnTo>
                  <a:pt x="4953" y="1977"/>
                </a:lnTo>
                <a:cubicBezTo>
                  <a:pt x="4953" y="1977"/>
                  <a:pt x="4953" y="1988"/>
                  <a:pt x="4941" y="1988"/>
                </a:cubicBezTo>
                <a:lnTo>
                  <a:pt x="4524" y="2203"/>
                </a:lnTo>
                <a:cubicBezTo>
                  <a:pt x="4346" y="2286"/>
                  <a:pt x="4239" y="2465"/>
                  <a:pt x="4239" y="2655"/>
                </a:cubicBezTo>
                <a:lnTo>
                  <a:pt x="4239" y="2989"/>
                </a:lnTo>
                <a:lnTo>
                  <a:pt x="3846" y="2989"/>
                </a:lnTo>
                <a:lnTo>
                  <a:pt x="3846" y="2655"/>
                </a:lnTo>
                <a:cubicBezTo>
                  <a:pt x="3846" y="2465"/>
                  <a:pt x="3750" y="2286"/>
                  <a:pt x="3572" y="2203"/>
                </a:cubicBezTo>
                <a:lnTo>
                  <a:pt x="3155" y="1988"/>
                </a:lnTo>
                <a:lnTo>
                  <a:pt x="3131" y="1977"/>
                </a:lnTo>
                <a:lnTo>
                  <a:pt x="3131" y="1726"/>
                </a:lnTo>
                <a:cubicBezTo>
                  <a:pt x="3346" y="1560"/>
                  <a:pt x="3489" y="1322"/>
                  <a:pt x="3489" y="1036"/>
                </a:cubicBezTo>
                <a:lnTo>
                  <a:pt x="3489" y="679"/>
                </a:lnTo>
                <a:cubicBezTo>
                  <a:pt x="3489" y="310"/>
                  <a:pt x="3179" y="0"/>
                  <a:pt x="2810" y="0"/>
                </a:cubicBez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spTree>
    <p:extLst>
      <p:ext uri="{BB962C8B-B14F-4D97-AF65-F5344CB8AC3E}">
        <p14:creationId xmlns:p14="http://schemas.microsoft.com/office/powerpoint/2010/main" val="1426124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9366"/>
            <a:ext cx="7886700" cy="977011"/>
          </a:xfrm>
        </p:spPr>
        <p:txBody>
          <a:bodyPr/>
          <a:lstStyle/>
          <a:p>
            <a:pPr algn="ctr"/>
            <a:r>
              <a:rPr lang="sr-Cyrl-RS" dirty="0" smtClean="0"/>
              <a:t>Аутономија воље</a:t>
            </a:r>
            <a:endParaRPr lang="sr-Latn-RS" dirty="0"/>
          </a:p>
        </p:txBody>
      </p:sp>
      <p:sp>
        <p:nvSpPr>
          <p:cNvPr id="3" name="Content Placeholder 2"/>
          <p:cNvSpPr>
            <a:spLocks noGrp="1"/>
          </p:cNvSpPr>
          <p:nvPr>
            <p:ph sz="half" idx="1"/>
          </p:nvPr>
        </p:nvSpPr>
        <p:spPr>
          <a:xfrm>
            <a:off x="312233" y="2170189"/>
            <a:ext cx="6813395" cy="1676979"/>
          </a:xfrm>
        </p:spPr>
        <p:txBody>
          <a:bodyPr>
            <a:noAutofit/>
          </a:bodyPr>
          <a:lstStyle/>
          <a:p>
            <a:pPr marL="0" indent="0">
              <a:buNone/>
            </a:pPr>
            <a:r>
              <a:rPr lang="sr-Cyrl-RS" sz="3200" dirty="0" smtClean="0">
                <a:solidFill>
                  <a:schemeClr val="bg2">
                    <a:lumMod val="50000"/>
                  </a:schemeClr>
                </a:solidFill>
              </a:rPr>
              <a:t>Слободно уређивање облигационих</a:t>
            </a:r>
            <a:r>
              <a:rPr lang="en-US" sz="3200" dirty="0" smtClean="0">
                <a:solidFill>
                  <a:schemeClr val="bg2">
                    <a:lumMod val="50000"/>
                  </a:schemeClr>
                </a:solidFill>
              </a:rPr>
              <a:t> /</a:t>
            </a:r>
            <a:endParaRPr lang="sr-Cyrl-RS" sz="3200" dirty="0" smtClean="0">
              <a:solidFill>
                <a:schemeClr val="bg2">
                  <a:lumMod val="50000"/>
                </a:schemeClr>
              </a:solidFill>
            </a:endParaRPr>
          </a:p>
          <a:p>
            <a:pPr marL="0" indent="0">
              <a:buNone/>
            </a:pPr>
            <a:r>
              <a:rPr lang="sr-Cyrl-RS" sz="3200" dirty="0" smtClean="0">
                <a:solidFill>
                  <a:schemeClr val="bg2">
                    <a:lumMod val="50000"/>
                  </a:schemeClr>
                </a:solidFill>
              </a:rPr>
              <a:t>уговорних односа</a:t>
            </a:r>
            <a:endParaRPr lang="sr-Latn-RS" sz="3200" dirty="0">
              <a:solidFill>
                <a:schemeClr val="bg2">
                  <a:lumMod val="50000"/>
                </a:schemeClr>
              </a:solidFill>
            </a:endParaRPr>
          </a:p>
        </p:txBody>
      </p:sp>
      <p:pic>
        <p:nvPicPr>
          <p:cNvPr id="1026" name="Picture 2" descr="What is contract law?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56" y="3891781"/>
            <a:ext cx="3979374" cy="25647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3914077" y="2865863"/>
            <a:ext cx="4928840" cy="3858322"/>
          </a:xfrm>
          <a:solidFill>
            <a:schemeClr val="accent4">
              <a:lumMod val="75000"/>
            </a:schemeClr>
          </a:solidFill>
          <a:ln>
            <a:noFill/>
            <a:prstDash val="sysDot"/>
          </a:ln>
        </p:spPr>
        <p:txBody>
          <a:bodyPr>
            <a:normAutofit fontScale="85000" lnSpcReduction="20000"/>
          </a:bodyPr>
          <a:lstStyle/>
          <a:p>
            <a:pPr marL="0" indent="0">
              <a:buNone/>
            </a:pPr>
            <a:r>
              <a:rPr lang="sr-Cyrl-RS" dirty="0" smtClean="0">
                <a:solidFill>
                  <a:schemeClr val="bg1"/>
                </a:solidFill>
              </a:rPr>
              <a:t>ОГРАНИЧЕЊА</a:t>
            </a:r>
            <a:r>
              <a:rPr lang="en-US" dirty="0" smtClean="0">
                <a:solidFill>
                  <a:schemeClr val="bg1"/>
                </a:solidFill>
              </a:rPr>
              <a:t> </a:t>
            </a:r>
            <a:r>
              <a:rPr lang="sr-Cyrl-RS" dirty="0" smtClean="0">
                <a:solidFill>
                  <a:schemeClr val="bg1"/>
                </a:solidFill>
              </a:rPr>
              <a:t>по ЗОО:</a:t>
            </a:r>
          </a:p>
          <a:p>
            <a:r>
              <a:rPr lang="sr-Cyrl-RS" dirty="0" smtClean="0">
                <a:solidFill>
                  <a:schemeClr val="bg1"/>
                </a:solidFill>
              </a:rPr>
              <a:t>Уговорни односи не смију бити супротни принудним прописима, јавном поретку, добрим обијачима</a:t>
            </a:r>
          </a:p>
          <a:p>
            <a:r>
              <a:rPr lang="sr-Cyrl-RS" dirty="0" smtClean="0">
                <a:solidFill>
                  <a:schemeClr val="bg1"/>
                </a:solidFill>
              </a:rPr>
              <a:t>Начело савјесности и поштења</a:t>
            </a:r>
          </a:p>
          <a:p>
            <a:r>
              <a:rPr lang="sr-Cyrl-RS" dirty="0" smtClean="0">
                <a:solidFill>
                  <a:schemeClr val="bg1"/>
                </a:solidFill>
              </a:rPr>
              <a:t>Забрана стварања и искориштавања монополског положаја</a:t>
            </a:r>
          </a:p>
          <a:p>
            <a:r>
              <a:rPr lang="sr-Cyrl-RS" dirty="0" smtClean="0">
                <a:solidFill>
                  <a:schemeClr val="bg1"/>
                </a:solidFill>
              </a:rPr>
              <a:t>Забрана злоупотребе права</a:t>
            </a:r>
          </a:p>
          <a:p>
            <a:r>
              <a:rPr lang="sr-Cyrl-RS" dirty="0" smtClean="0">
                <a:solidFill>
                  <a:schemeClr val="bg1"/>
                </a:solidFill>
              </a:rPr>
              <a:t>Начело једнаке вриједности узајамних давања...</a:t>
            </a:r>
            <a:endParaRPr lang="sr-Latn-RS" dirty="0">
              <a:solidFill>
                <a:schemeClr val="bg1"/>
              </a:solidFill>
            </a:endParaRPr>
          </a:p>
        </p:txBody>
      </p:sp>
    </p:spTree>
    <p:extLst>
      <p:ext uri="{BB962C8B-B14F-4D97-AF65-F5344CB8AC3E}">
        <p14:creationId xmlns:p14="http://schemas.microsoft.com/office/powerpoint/2010/main" val="1360592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4;p44"/>
          <p:cNvSpPr txBox="1">
            <a:spLocks/>
          </p:cNvSpPr>
          <p:nvPr/>
        </p:nvSpPr>
        <p:spPr>
          <a:xfrm>
            <a:off x="2180550" y="1324171"/>
            <a:ext cx="4782900" cy="76327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r-Cyrl-BA" sz="1400" b="1" i="0" u="none" strike="noStrike" kern="0" cap="none" spc="0" normalizeH="0" baseline="0" noProof="0" dirty="0" smtClean="0">
                <a:ln>
                  <a:noFill/>
                </a:ln>
                <a:solidFill>
                  <a:srgbClr val="000000"/>
                </a:solidFill>
                <a:effectLst/>
                <a:uLnTx/>
                <a:uFillTx/>
                <a:latin typeface="Arial"/>
                <a:cs typeface="Arial"/>
                <a:sym typeface="Arial"/>
              </a:rPr>
              <a:t>ПРАВИЛО ИСТОВРЕМЕНОГ ИСПУЊЕЊА</a:t>
            </a:r>
            <a:endParaRPr kumimoji="0" lang="sr-Cyrl-BA"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3" name="Google Shape;605;p44"/>
          <p:cNvSpPr txBox="1">
            <a:spLocks/>
          </p:cNvSpPr>
          <p:nvPr/>
        </p:nvSpPr>
        <p:spPr>
          <a:xfrm>
            <a:off x="646771" y="2087443"/>
            <a:ext cx="7761249" cy="1416761"/>
          </a:xfrm>
          <a:prstGeom prst="rect">
            <a:avLst/>
          </a:prstGeom>
          <a:noFill/>
          <a:ln w="9525" cap="flat" cmpd="sng">
            <a:solidFill>
              <a:srgbClr val="191919"/>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L="914400" marR="0" lvl="1"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2pPr>
            <a:lvl3pPr marL="1371600" marR="0" lvl="2"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3pPr>
            <a:lvl4pPr marL="1828800" marR="0" lvl="3"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4pPr>
            <a:lvl5pPr marL="2286000" marR="0" lvl="4"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5pPr>
            <a:lvl6pPr marL="2743200" marR="0" lvl="5"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6pPr>
            <a:lvl7pPr marL="3200400" marR="0" lvl="6"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7pPr>
            <a:lvl8pPr marL="3657600" marR="0" lvl="7"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8pPr>
            <a:lvl9pPr marL="4114800" marR="0" lvl="8"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9pPr>
          </a:lstStyle>
          <a:p>
            <a:pPr marL="0" lvl="0" indent="0">
              <a:lnSpc>
                <a:spcPct val="115000"/>
              </a:lnSpc>
              <a:buClr>
                <a:srgbClr val="191919"/>
              </a:buClr>
              <a:buSzPts val="1100"/>
            </a:pPr>
            <a:r>
              <a:rPr lang="ru-RU" sz="1800" b="0" kern="0" dirty="0" smtClean="0">
                <a:solidFill>
                  <a:schemeClr val="tx1"/>
                </a:solidFill>
              </a:rPr>
              <a:t>У двостраним уговорима  ниједна страна није дужна испунити своју обавезу ако друга страна не испуни или није спремна да истовремено испуни своју обавезу, изузев ако је што друго уговорено или законом одређено, или ако што друго проистиче из природе посла</a:t>
            </a:r>
            <a:r>
              <a:rPr lang="ru-RU" sz="1800" b="0" kern="0" dirty="0" smtClean="0">
                <a:solidFill>
                  <a:srgbClr val="191919"/>
                </a:solidFill>
              </a:rPr>
              <a:t>. </a:t>
            </a:r>
            <a:endParaRPr kumimoji="0" lang="ru-RU" sz="1800" b="0" i="0" u="none" strike="noStrike" kern="0" cap="none" spc="0" normalizeH="0" baseline="0" noProof="0" dirty="0" smtClean="0">
              <a:ln>
                <a:noFill/>
              </a:ln>
              <a:solidFill>
                <a:srgbClr val="191919"/>
              </a:solidFill>
              <a:effectLst/>
              <a:uLnTx/>
              <a:uFillTx/>
              <a:latin typeface="Gudea"/>
              <a:sym typeface="Gudea"/>
            </a:endParaRPr>
          </a:p>
          <a:p>
            <a:pPr marL="0" marR="0" lvl="0" indent="0" algn="ctr" defTabSz="914400" rtl="0" eaLnBrk="1" fontAlgn="auto" latinLnBrk="0" hangingPunct="1">
              <a:lnSpc>
                <a:spcPct val="100000"/>
              </a:lnSpc>
              <a:spcBef>
                <a:spcPts val="1600"/>
              </a:spcBef>
              <a:spcAft>
                <a:spcPts val="0"/>
              </a:spcAft>
              <a:buClr>
                <a:srgbClr val="191919"/>
              </a:buClr>
              <a:buSzPts val="3000"/>
              <a:buFont typeface="Gudea"/>
              <a:buNone/>
              <a:tabLst/>
              <a:defRPr/>
            </a:pPr>
            <a:endParaRPr kumimoji="0" lang="ru-RU" sz="3000" b="1" i="0" u="none" strike="noStrike" kern="0" cap="none" spc="0" normalizeH="0" baseline="0" noProof="0" dirty="0">
              <a:ln>
                <a:noFill/>
              </a:ln>
              <a:solidFill>
                <a:srgbClr val="191919"/>
              </a:solidFill>
              <a:effectLst/>
              <a:uLnTx/>
              <a:uFillTx/>
              <a:latin typeface="Gudea"/>
              <a:sym typeface="Gudea"/>
            </a:endParaRPr>
          </a:p>
        </p:txBody>
      </p:sp>
      <p:sp>
        <p:nvSpPr>
          <p:cNvPr id="4" name="Google Shape;606;p44"/>
          <p:cNvSpPr txBox="1">
            <a:spLocks/>
          </p:cNvSpPr>
          <p:nvPr/>
        </p:nvSpPr>
        <p:spPr>
          <a:xfrm>
            <a:off x="189571" y="4382139"/>
            <a:ext cx="8776009" cy="225283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191919"/>
              </a:buClr>
              <a:buSzPts val="1100"/>
            </a:pPr>
            <a:r>
              <a:rPr lang="en-US" sz="1800" dirty="0" err="1" smtClean="0">
                <a:latin typeface="Gudea"/>
              </a:rPr>
              <a:t>Ако</a:t>
            </a:r>
            <a:r>
              <a:rPr lang="en-US" sz="1800" dirty="0" smtClean="0">
                <a:latin typeface="Gudea"/>
              </a:rPr>
              <a:t> </a:t>
            </a:r>
            <a:r>
              <a:rPr lang="en-US" sz="1800" dirty="0" err="1">
                <a:latin typeface="Gudea"/>
              </a:rPr>
              <a:t>је</a:t>
            </a:r>
            <a:r>
              <a:rPr lang="en-US" sz="1800" dirty="0">
                <a:latin typeface="Gudea"/>
              </a:rPr>
              <a:t> </a:t>
            </a:r>
            <a:r>
              <a:rPr lang="en-US" sz="1800" dirty="0" err="1">
                <a:latin typeface="Gudea"/>
              </a:rPr>
              <a:t>уговорено</a:t>
            </a:r>
            <a:r>
              <a:rPr lang="en-US" sz="1800" dirty="0">
                <a:latin typeface="Gudea"/>
              </a:rPr>
              <a:t> </a:t>
            </a:r>
            <a:r>
              <a:rPr lang="en-US" sz="1800" dirty="0" err="1">
                <a:latin typeface="Gudea"/>
              </a:rPr>
              <a:t>да</a:t>
            </a:r>
            <a:r>
              <a:rPr lang="en-US" sz="1800" dirty="0">
                <a:latin typeface="Gudea"/>
              </a:rPr>
              <a:t> </a:t>
            </a:r>
            <a:r>
              <a:rPr lang="en-US" sz="1800" dirty="0" err="1">
                <a:latin typeface="Gudea"/>
              </a:rPr>
              <a:t>прво</a:t>
            </a:r>
            <a:r>
              <a:rPr lang="en-US" sz="1800" dirty="0">
                <a:latin typeface="Gudea"/>
              </a:rPr>
              <a:t> </a:t>
            </a:r>
            <a:r>
              <a:rPr lang="en-US" sz="1800" dirty="0" err="1">
                <a:latin typeface="Gudea"/>
              </a:rPr>
              <a:t>једна</a:t>
            </a:r>
            <a:r>
              <a:rPr lang="en-US" sz="1800" dirty="0">
                <a:latin typeface="Gudea"/>
              </a:rPr>
              <a:t> </a:t>
            </a:r>
            <a:r>
              <a:rPr lang="en-US" sz="1800" dirty="0" err="1">
                <a:latin typeface="Gudea"/>
              </a:rPr>
              <a:t>страна</a:t>
            </a:r>
            <a:r>
              <a:rPr lang="en-US" sz="1800" dirty="0">
                <a:latin typeface="Gudea"/>
              </a:rPr>
              <a:t> </a:t>
            </a:r>
            <a:r>
              <a:rPr lang="en-US" sz="1800" dirty="0" err="1">
                <a:latin typeface="Gudea"/>
              </a:rPr>
              <a:t>испуни</a:t>
            </a:r>
            <a:r>
              <a:rPr lang="en-US" sz="1800" dirty="0">
                <a:latin typeface="Gudea"/>
              </a:rPr>
              <a:t> </a:t>
            </a:r>
            <a:r>
              <a:rPr lang="en-US" sz="1800" dirty="0" err="1">
                <a:latin typeface="Gudea"/>
              </a:rPr>
              <a:t>своју</a:t>
            </a:r>
            <a:r>
              <a:rPr lang="en-US" sz="1800" dirty="0">
                <a:latin typeface="Gudea"/>
              </a:rPr>
              <a:t> </a:t>
            </a:r>
            <a:r>
              <a:rPr lang="en-US" sz="1800" dirty="0" err="1">
                <a:latin typeface="Gudea"/>
              </a:rPr>
              <a:t>обавезу</a:t>
            </a:r>
            <a:r>
              <a:rPr lang="en-US" sz="1800" dirty="0">
                <a:latin typeface="Gudea"/>
              </a:rPr>
              <a:t>, </a:t>
            </a:r>
            <a:r>
              <a:rPr lang="en-US" sz="1800" dirty="0" err="1">
                <a:latin typeface="Gudea"/>
              </a:rPr>
              <a:t>па</a:t>
            </a:r>
            <a:r>
              <a:rPr lang="en-US" sz="1800" dirty="0">
                <a:latin typeface="Gudea"/>
              </a:rPr>
              <a:t> </a:t>
            </a:r>
            <a:r>
              <a:rPr lang="en-US" sz="1800" dirty="0" err="1">
                <a:latin typeface="Gudea"/>
              </a:rPr>
              <a:t>се</a:t>
            </a:r>
            <a:r>
              <a:rPr lang="en-US" sz="1800" dirty="0">
                <a:latin typeface="Gudea"/>
              </a:rPr>
              <a:t> </a:t>
            </a:r>
            <a:r>
              <a:rPr lang="en-US" sz="1800" dirty="0" err="1">
                <a:latin typeface="Gudea"/>
              </a:rPr>
              <a:t>после</a:t>
            </a:r>
            <a:r>
              <a:rPr lang="en-US" sz="1800" dirty="0">
                <a:latin typeface="Gudea"/>
              </a:rPr>
              <a:t> </a:t>
            </a:r>
            <a:r>
              <a:rPr lang="en-US" sz="1800" dirty="0" err="1">
                <a:latin typeface="Gudea"/>
              </a:rPr>
              <a:t>закључења</a:t>
            </a:r>
            <a:r>
              <a:rPr lang="en-US" sz="1800" dirty="0">
                <a:latin typeface="Gudea"/>
              </a:rPr>
              <a:t> </a:t>
            </a:r>
            <a:r>
              <a:rPr lang="en-US" sz="1800" dirty="0" err="1">
                <a:latin typeface="Gudea"/>
              </a:rPr>
              <a:t>уговора</a:t>
            </a:r>
            <a:r>
              <a:rPr lang="en-US" sz="1800" dirty="0">
                <a:latin typeface="Gudea"/>
              </a:rPr>
              <a:t> </a:t>
            </a:r>
            <a:r>
              <a:rPr lang="en-US" sz="1800" dirty="0" err="1">
                <a:latin typeface="Gudea"/>
              </a:rPr>
              <a:t>материјалне</a:t>
            </a:r>
            <a:r>
              <a:rPr lang="en-US" sz="1800" dirty="0">
                <a:latin typeface="Gudea"/>
              </a:rPr>
              <a:t> </a:t>
            </a:r>
            <a:r>
              <a:rPr lang="en-US" sz="1800" dirty="0" err="1">
                <a:latin typeface="Gudea"/>
              </a:rPr>
              <a:t>прилике</a:t>
            </a:r>
            <a:r>
              <a:rPr lang="en-US" sz="1800" dirty="0">
                <a:latin typeface="Gudea"/>
              </a:rPr>
              <a:t> </a:t>
            </a:r>
            <a:r>
              <a:rPr lang="en-US" sz="1800" dirty="0" err="1">
                <a:latin typeface="Gudea"/>
              </a:rPr>
              <a:t>друге</a:t>
            </a:r>
            <a:r>
              <a:rPr lang="en-US" sz="1800" dirty="0">
                <a:latin typeface="Gudea"/>
              </a:rPr>
              <a:t> </a:t>
            </a:r>
            <a:r>
              <a:rPr lang="en-US" sz="1800" dirty="0" err="1">
                <a:latin typeface="Gudea"/>
              </a:rPr>
              <a:t>стране</a:t>
            </a:r>
            <a:r>
              <a:rPr lang="en-US" sz="1800" dirty="0">
                <a:latin typeface="Gudea"/>
              </a:rPr>
              <a:t> </a:t>
            </a:r>
            <a:r>
              <a:rPr lang="en-US" sz="1800" dirty="0" err="1">
                <a:latin typeface="Gudea"/>
              </a:rPr>
              <a:t>погоршају</a:t>
            </a:r>
            <a:r>
              <a:rPr lang="en-US" sz="1800" dirty="0">
                <a:latin typeface="Gudea"/>
              </a:rPr>
              <a:t> у </a:t>
            </a:r>
            <a:r>
              <a:rPr lang="en-US" sz="1800" dirty="0" err="1">
                <a:latin typeface="Gudea"/>
              </a:rPr>
              <a:t>тој</a:t>
            </a:r>
            <a:r>
              <a:rPr lang="en-US" sz="1800" dirty="0">
                <a:latin typeface="Gudea"/>
              </a:rPr>
              <a:t> </a:t>
            </a:r>
            <a:r>
              <a:rPr lang="en-US" sz="1800" dirty="0" err="1">
                <a:latin typeface="Gudea"/>
              </a:rPr>
              <a:t>мери</a:t>
            </a:r>
            <a:r>
              <a:rPr lang="en-US" sz="1800" dirty="0">
                <a:latin typeface="Gudea"/>
              </a:rPr>
              <a:t> </a:t>
            </a:r>
            <a:r>
              <a:rPr lang="en-US" sz="1800" dirty="0" err="1">
                <a:latin typeface="Gudea"/>
              </a:rPr>
              <a:t>да</a:t>
            </a:r>
            <a:r>
              <a:rPr lang="en-US" sz="1800" dirty="0">
                <a:latin typeface="Gudea"/>
              </a:rPr>
              <a:t> </a:t>
            </a:r>
            <a:r>
              <a:rPr lang="en-US" sz="1800" dirty="0" err="1">
                <a:latin typeface="Gudea"/>
              </a:rPr>
              <a:t>је</a:t>
            </a:r>
            <a:r>
              <a:rPr lang="en-US" sz="1800" dirty="0">
                <a:latin typeface="Gudea"/>
              </a:rPr>
              <a:t> </a:t>
            </a:r>
            <a:r>
              <a:rPr lang="en-US" sz="1800" dirty="0" err="1">
                <a:latin typeface="Gudea"/>
              </a:rPr>
              <a:t>неизвесно</a:t>
            </a:r>
            <a:r>
              <a:rPr lang="en-US" sz="1800" dirty="0">
                <a:latin typeface="Gudea"/>
              </a:rPr>
              <a:t> </a:t>
            </a:r>
            <a:r>
              <a:rPr lang="en-US" sz="1800" dirty="0" err="1">
                <a:latin typeface="Gudea"/>
              </a:rPr>
              <a:t>да</a:t>
            </a:r>
            <a:r>
              <a:rPr lang="en-US" sz="1800" dirty="0">
                <a:latin typeface="Gudea"/>
              </a:rPr>
              <a:t> </a:t>
            </a:r>
            <a:r>
              <a:rPr lang="en-US" sz="1800" dirty="0" err="1">
                <a:latin typeface="Gudea"/>
              </a:rPr>
              <a:t>ли</a:t>
            </a:r>
            <a:r>
              <a:rPr lang="en-US" sz="1800" dirty="0">
                <a:latin typeface="Gudea"/>
              </a:rPr>
              <a:t> </a:t>
            </a:r>
            <a:r>
              <a:rPr lang="en-US" sz="1800" dirty="0" err="1">
                <a:latin typeface="Gudea"/>
              </a:rPr>
              <a:t>ће</a:t>
            </a:r>
            <a:r>
              <a:rPr lang="en-US" sz="1800" dirty="0">
                <a:latin typeface="Gudea"/>
              </a:rPr>
              <a:t> </a:t>
            </a:r>
            <a:r>
              <a:rPr lang="en-US" sz="1800" dirty="0" err="1">
                <a:latin typeface="Gudea"/>
              </a:rPr>
              <a:t>она</a:t>
            </a:r>
            <a:r>
              <a:rPr lang="en-US" sz="1800" dirty="0">
                <a:latin typeface="Gudea"/>
              </a:rPr>
              <a:t> </a:t>
            </a:r>
            <a:r>
              <a:rPr lang="en-US" sz="1800" dirty="0" err="1">
                <a:latin typeface="Gudea"/>
              </a:rPr>
              <a:t>моћи</a:t>
            </a:r>
            <a:r>
              <a:rPr lang="en-US" sz="1800" dirty="0">
                <a:latin typeface="Gudea"/>
              </a:rPr>
              <a:t> </a:t>
            </a:r>
            <a:r>
              <a:rPr lang="en-US" sz="1800" dirty="0" err="1">
                <a:latin typeface="Gudea"/>
              </a:rPr>
              <a:t>испунити</a:t>
            </a:r>
            <a:r>
              <a:rPr lang="en-US" sz="1800" dirty="0">
                <a:latin typeface="Gudea"/>
              </a:rPr>
              <a:t> </a:t>
            </a:r>
            <a:r>
              <a:rPr lang="en-US" sz="1800" dirty="0" err="1">
                <a:latin typeface="Gudea"/>
              </a:rPr>
              <a:t>своју</a:t>
            </a:r>
            <a:r>
              <a:rPr lang="en-US" sz="1800" dirty="0">
                <a:latin typeface="Gudea"/>
              </a:rPr>
              <a:t> </a:t>
            </a:r>
            <a:r>
              <a:rPr lang="en-US" sz="1800" dirty="0" err="1">
                <a:latin typeface="Gudea"/>
              </a:rPr>
              <a:t>обавезу</a:t>
            </a:r>
            <a:r>
              <a:rPr lang="en-US" sz="1800" dirty="0">
                <a:latin typeface="Gudea"/>
              </a:rPr>
              <a:t>, </a:t>
            </a:r>
            <a:r>
              <a:rPr lang="en-US" sz="1800" dirty="0" err="1">
                <a:latin typeface="Gudea"/>
              </a:rPr>
              <a:t>или</a:t>
            </a:r>
            <a:r>
              <a:rPr lang="en-US" sz="1800" dirty="0">
                <a:latin typeface="Gudea"/>
              </a:rPr>
              <a:t> </a:t>
            </a:r>
            <a:r>
              <a:rPr lang="en-US" sz="1800" dirty="0" err="1">
                <a:latin typeface="Gudea"/>
              </a:rPr>
              <a:t>ако</a:t>
            </a:r>
            <a:r>
              <a:rPr lang="en-US" sz="1800" dirty="0">
                <a:latin typeface="Gudea"/>
              </a:rPr>
              <a:t> </a:t>
            </a:r>
            <a:r>
              <a:rPr lang="en-US" sz="1800" dirty="0" err="1">
                <a:latin typeface="Gudea"/>
              </a:rPr>
              <a:t>та</a:t>
            </a:r>
            <a:r>
              <a:rPr lang="en-US" sz="1800" dirty="0">
                <a:latin typeface="Gudea"/>
              </a:rPr>
              <a:t> </a:t>
            </a:r>
            <a:r>
              <a:rPr lang="en-US" sz="1800" dirty="0" err="1">
                <a:latin typeface="Gudea"/>
              </a:rPr>
              <a:t>неизвесност</a:t>
            </a:r>
            <a:r>
              <a:rPr lang="en-US" sz="1800" dirty="0">
                <a:latin typeface="Gudea"/>
              </a:rPr>
              <a:t> </a:t>
            </a:r>
            <a:r>
              <a:rPr lang="en-US" sz="1800" dirty="0" err="1">
                <a:latin typeface="Gudea"/>
              </a:rPr>
              <a:t>произлази</a:t>
            </a:r>
            <a:r>
              <a:rPr lang="en-US" sz="1800" dirty="0">
                <a:latin typeface="Gudea"/>
              </a:rPr>
              <a:t> </a:t>
            </a:r>
            <a:r>
              <a:rPr lang="en-US" sz="1800" dirty="0" err="1">
                <a:latin typeface="Gudea"/>
              </a:rPr>
              <a:t>из</a:t>
            </a:r>
            <a:r>
              <a:rPr lang="en-US" sz="1800" dirty="0">
                <a:latin typeface="Gudea"/>
              </a:rPr>
              <a:t> </a:t>
            </a:r>
            <a:r>
              <a:rPr lang="en-US" sz="1800" dirty="0" err="1">
                <a:latin typeface="Gudea"/>
              </a:rPr>
              <a:t>других</a:t>
            </a:r>
            <a:r>
              <a:rPr lang="en-US" sz="1800" dirty="0">
                <a:latin typeface="Gudea"/>
              </a:rPr>
              <a:t> </a:t>
            </a:r>
            <a:r>
              <a:rPr lang="en-US" sz="1800" dirty="0" err="1">
                <a:latin typeface="Gudea"/>
              </a:rPr>
              <a:t>озбиљних</a:t>
            </a:r>
            <a:r>
              <a:rPr lang="en-US" sz="1800" dirty="0">
                <a:latin typeface="Gudea"/>
              </a:rPr>
              <a:t> </a:t>
            </a:r>
            <a:r>
              <a:rPr lang="en-US" sz="1800" dirty="0" err="1">
                <a:latin typeface="Gudea"/>
              </a:rPr>
              <a:t>разлога</a:t>
            </a:r>
            <a:r>
              <a:rPr lang="en-US" sz="1800" dirty="0">
                <a:latin typeface="Gudea"/>
              </a:rPr>
              <a:t>, </a:t>
            </a:r>
            <a:r>
              <a:rPr lang="en-US" sz="1800" dirty="0" err="1">
                <a:latin typeface="Gudea"/>
              </a:rPr>
              <a:t>страна</a:t>
            </a:r>
            <a:r>
              <a:rPr lang="en-US" sz="1800" dirty="0">
                <a:latin typeface="Gudea"/>
              </a:rPr>
              <a:t> </a:t>
            </a:r>
            <a:r>
              <a:rPr lang="en-US" sz="1800" dirty="0" err="1">
                <a:latin typeface="Gudea"/>
              </a:rPr>
              <a:t>која</a:t>
            </a:r>
            <a:r>
              <a:rPr lang="en-US" sz="1800" dirty="0">
                <a:latin typeface="Gudea"/>
              </a:rPr>
              <a:t> </a:t>
            </a:r>
            <a:r>
              <a:rPr lang="en-US" sz="1800" dirty="0" err="1">
                <a:latin typeface="Gudea"/>
              </a:rPr>
              <a:t>се</a:t>
            </a:r>
            <a:r>
              <a:rPr lang="en-US" sz="1800" dirty="0">
                <a:latin typeface="Gudea"/>
              </a:rPr>
              <a:t> </a:t>
            </a:r>
            <a:r>
              <a:rPr lang="en-US" sz="1800" dirty="0" err="1">
                <a:latin typeface="Gudea"/>
              </a:rPr>
              <a:t>обавезала</a:t>
            </a:r>
            <a:r>
              <a:rPr lang="en-US" sz="1800" dirty="0">
                <a:latin typeface="Gudea"/>
              </a:rPr>
              <a:t> </a:t>
            </a:r>
            <a:r>
              <a:rPr lang="en-US" sz="1800" dirty="0" err="1">
                <a:latin typeface="Gudea"/>
              </a:rPr>
              <a:t>да</a:t>
            </a:r>
            <a:r>
              <a:rPr lang="en-US" sz="1800" dirty="0">
                <a:latin typeface="Gudea"/>
              </a:rPr>
              <a:t> </a:t>
            </a:r>
            <a:r>
              <a:rPr lang="en-US" sz="1800" dirty="0" err="1">
                <a:latin typeface="Gudea"/>
              </a:rPr>
              <a:t>прва</a:t>
            </a:r>
            <a:r>
              <a:rPr lang="en-US" sz="1800" dirty="0">
                <a:latin typeface="Gudea"/>
              </a:rPr>
              <a:t> </a:t>
            </a:r>
            <a:r>
              <a:rPr lang="en-US" sz="1800" dirty="0" err="1">
                <a:latin typeface="Gudea"/>
              </a:rPr>
              <a:t>испуни</a:t>
            </a:r>
            <a:r>
              <a:rPr lang="en-US" sz="1800" dirty="0">
                <a:latin typeface="Gudea"/>
              </a:rPr>
              <a:t> </a:t>
            </a:r>
            <a:r>
              <a:rPr lang="en-US" sz="1800" dirty="0" err="1">
                <a:latin typeface="Gudea"/>
              </a:rPr>
              <a:t>своју</a:t>
            </a:r>
            <a:r>
              <a:rPr lang="en-US" sz="1800" dirty="0">
                <a:latin typeface="Gudea"/>
              </a:rPr>
              <a:t> </a:t>
            </a:r>
            <a:r>
              <a:rPr lang="en-US" sz="1800" dirty="0" err="1">
                <a:latin typeface="Gudea"/>
              </a:rPr>
              <a:t>обавезу</a:t>
            </a:r>
            <a:r>
              <a:rPr lang="en-US" sz="1800" dirty="0">
                <a:latin typeface="Gudea"/>
              </a:rPr>
              <a:t> </a:t>
            </a:r>
            <a:r>
              <a:rPr lang="en-US" sz="1800" dirty="0" err="1">
                <a:latin typeface="Gudea"/>
              </a:rPr>
              <a:t>може</a:t>
            </a:r>
            <a:r>
              <a:rPr lang="en-US" sz="1800" dirty="0">
                <a:latin typeface="Gudea"/>
              </a:rPr>
              <a:t> </a:t>
            </a:r>
            <a:r>
              <a:rPr lang="en-US" sz="1800" dirty="0" err="1">
                <a:latin typeface="Gudea"/>
              </a:rPr>
              <a:t>одложити</a:t>
            </a:r>
            <a:r>
              <a:rPr lang="en-US" sz="1800" dirty="0">
                <a:latin typeface="Gudea"/>
              </a:rPr>
              <a:t> </a:t>
            </a:r>
            <a:r>
              <a:rPr lang="en-US" sz="1800" dirty="0" err="1">
                <a:latin typeface="Gudea"/>
              </a:rPr>
              <a:t>њено</a:t>
            </a:r>
            <a:r>
              <a:rPr lang="en-US" sz="1800" dirty="0">
                <a:latin typeface="Gudea"/>
              </a:rPr>
              <a:t> </a:t>
            </a:r>
            <a:r>
              <a:rPr lang="en-US" sz="1800" dirty="0" err="1">
                <a:latin typeface="Gudea"/>
              </a:rPr>
              <a:t>испуњење</a:t>
            </a:r>
            <a:r>
              <a:rPr lang="en-US" sz="1800" dirty="0">
                <a:latin typeface="Gudea"/>
              </a:rPr>
              <a:t> </a:t>
            </a:r>
            <a:r>
              <a:rPr lang="en-US" sz="1800" dirty="0" err="1">
                <a:latin typeface="Gudea"/>
              </a:rPr>
              <a:t>док</a:t>
            </a:r>
            <a:r>
              <a:rPr lang="en-US" sz="1800" dirty="0">
                <a:latin typeface="Gudea"/>
              </a:rPr>
              <a:t> </a:t>
            </a:r>
            <a:r>
              <a:rPr lang="en-US" sz="1800" dirty="0" err="1">
                <a:latin typeface="Gudea"/>
              </a:rPr>
              <a:t>друга</a:t>
            </a:r>
            <a:r>
              <a:rPr lang="en-US" sz="1800" dirty="0">
                <a:latin typeface="Gudea"/>
              </a:rPr>
              <a:t> </a:t>
            </a:r>
            <a:r>
              <a:rPr lang="en-US" sz="1800" dirty="0" err="1">
                <a:latin typeface="Gudea"/>
              </a:rPr>
              <a:t>страна</a:t>
            </a:r>
            <a:r>
              <a:rPr lang="en-US" sz="1800" dirty="0">
                <a:latin typeface="Gudea"/>
              </a:rPr>
              <a:t> </a:t>
            </a:r>
            <a:r>
              <a:rPr lang="en-US" sz="1800" dirty="0" err="1">
                <a:latin typeface="Gudea"/>
              </a:rPr>
              <a:t>не</a:t>
            </a:r>
            <a:r>
              <a:rPr lang="en-US" sz="1800" dirty="0">
                <a:latin typeface="Gudea"/>
              </a:rPr>
              <a:t> </a:t>
            </a:r>
            <a:r>
              <a:rPr lang="en-US" sz="1800" dirty="0" err="1">
                <a:latin typeface="Gudea"/>
              </a:rPr>
              <a:t>испуни</a:t>
            </a:r>
            <a:r>
              <a:rPr lang="en-US" sz="1800" dirty="0">
                <a:latin typeface="Gudea"/>
              </a:rPr>
              <a:t> </a:t>
            </a:r>
            <a:r>
              <a:rPr lang="en-US" sz="1800" dirty="0" err="1">
                <a:latin typeface="Gudea"/>
              </a:rPr>
              <a:t>своју</a:t>
            </a:r>
            <a:r>
              <a:rPr lang="en-US" sz="1800" dirty="0">
                <a:latin typeface="Gudea"/>
              </a:rPr>
              <a:t> </a:t>
            </a:r>
            <a:r>
              <a:rPr lang="en-US" sz="1800" dirty="0" err="1">
                <a:latin typeface="Gudea"/>
              </a:rPr>
              <a:t>обавезу</a:t>
            </a:r>
            <a:r>
              <a:rPr lang="en-US" sz="1800" dirty="0">
                <a:latin typeface="Gudea"/>
              </a:rPr>
              <a:t> </a:t>
            </a:r>
            <a:r>
              <a:rPr lang="en-US" sz="1800" dirty="0" err="1">
                <a:latin typeface="Gudea"/>
              </a:rPr>
              <a:t>или</a:t>
            </a:r>
            <a:r>
              <a:rPr lang="en-US" sz="1800" dirty="0">
                <a:latin typeface="Gudea"/>
              </a:rPr>
              <a:t> </a:t>
            </a:r>
            <a:r>
              <a:rPr lang="en-US" sz="1800" dirty="0" err="1">
                <a:latin typeface="Gudea"/>
              </a:rPr>
              <a:t>док</a:t>
            </a:r>
            <a:r>
              <a:rPr lang="en-US" sz="1800" dirty="0">
                <a:latin typeface="Gudea"/>
              </a:rPr>
              <a:t> </a:t>
            </a:r>
            <a:r>
              <a:rPr lang="en-US" sz="1800" dirty="0" err="1">
                <a:latin typeface="Gudea"/>
              </a:rPr>
              <a:t>не</a:t>
            </a:r>
            <a:r>
              <a:rPr lang="en-US" sz="1800" dirty="0">
                <a:latin typeface="Gudea"/>
              </a:rPr>
              <a:t> </a:t>
            </a:r>
            <a:r>
              <a:rPr lang="en-US" sz="1800" dirty="0" err="1">
                <a:latin typeface="Gudea"/>
              </a:rPr>
              <a:t>пружи</a:t>
            </a:r>
            <a:r>
              <a:rPr lang="en-US" sz="1800" dirty="0">
                <a:latin typeface="Gudea"/>
              </a:rPr>
              <a:t> </a:t>
            </a:r>
            <a:r>
              <a:rPr lang="en-US" sz="1800" dirty="0" err="1">
                <a:latin typeface="Gudea"/>
              </a:rPr>
              <a:t>довољно</a:t>
            </a:r>
            <a:r>
              <a:rPr lang="en-US" sz="1800" dirty="0">
                <a:latin typeface="Gudea"/>
              </a:rPr>
              <a:t> </a:t>
            </a:r>
            <a:r>
              <a:rPr lang="en-US" sz="1800" dirty="0" err="1">
                <a:latin typeface="Gudea"/>
              </a:rPr>
              <a:t>обезбеђење</a:t>
            </a:r>
            <a:r>
              <a:rPr lang="en-US" sz="1800" dirty="0">
                <a:latin typeface="Gudea"/>
              </a:rPr>
              <a:t> </a:t>
            </a:r>
            <a:r>
              <a:rPr lang="en-US" sz="1800" dirty="0" err="1">
                <a:latin typeface="Gudea"/>
              </a:rPr>
              <a:t>да</a:t>
            </a:r>
            <a:r>
              <a:rPr lang="en-US" sz="1800" dirty="0">
                <a:latin typeface="Gudea"/>
              </a:rPr>
              <a:t> </a:t>
            </a:r>
            <a:r>
              <a:rPr lang="en-US" sz="1800" dirty="0" err="1">
                <a:latin typeface="Gudea"/>
              </a:rPr>
              <a:t>ће</a:t>
            </a:r>
            <a:r>
              <a:rPr lang="en-US" sz="1800" dirty="0">
                <a:latin typeface="Gudea"/>
              </a:rPr>
              <a:t> </a:t>
            </a:r>
            <a:r>
              <a:rPr lang="en-US" sz="1800" dirty="0" err="1">
                <a:latin typeface="Gudea"/>
              </a:rPr>
              <a:t>је</a:t>
            </a:r>
            <a:r>
              <a:rPr lang="en-US" sz="1800" dirty="0">
                <a:latin typeface="Gudea"/>
              </a:rPr>
              <a:t> </a:t>
            </a:r>
            <a:r>
              <a:rPr lang="en-US" sz="1800" dirty="0" err="1" smtClean="0">
                <a:latin typeface="Gudea"/>
              </a:rPr>
              <a:t>испунити</a:t>
            </a:r>
            <a:r>
              <a:rPr lang="en-US" sz="1800" dirty="0" smtClean="0">
                <a:latin typeface="Gudea"/>
              </a:rPr>
              <a:t>.</a:t>
            </a:r>
            <a:endParaRPr kumimoji="0" lang="ru-RU" sz="1800" b="0" i="0" u="none" strike="noStrike" kern="0" cap="none" spc="0" normalizeH="0" baseline="0" noProof="0" dirty="0">
              <a:ln>
                <a:noFill/>
              </a:ln>
              <a:solidFill>
                <a:srgbClr val="000000"/>
              </a:solidFill>
              <a:effectLst/>
              <a:uLnTx/>
              <a:uFillTx/>
              <a:latin typeface="Gudea"/>
              <a:sym typeface="Arial"/>
            </a:endParaRPr>
          </a:p>
        </p:txBody>
      </p:sp>
      <p:sp>
        <p:nvSpPr>
          <p:cNvPr id="5" name="Google Shape;607;p44"/>
          <p:cNvSpPr txBox="1">
            <a:spLocks/>
          </p:cNvSpPr>
          <p:nvPr/>
        </p:nvSpPr>
        <p:spPr>
          <a:xfrm>
            <a:off x="1416205" y="3548246"/>
            <a:ext cx="6289288" cy="946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b="1" kern="0" dirty="0" smtClean="0"/>
              <a:t>КАД ИСПУЊЕЊЕ ОБАВЕЗЕ ЈЕДНЕ СТРАНЕ ПОСТАНЕ НЕИЗВЈЕСНО</a:t>
            </a:r>
            <a:endParaRPr kumimoji="0" lang="ru-RU"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608;p44"/>
          <p:cNvSpPr/>
          <p:nvPr/>
        </p:nvSpPr>
        <p:spPr>
          <a:xfrm>
            <a:off x="4370850" y="1231744"/>
            <a:ext cx="402300" cy="402300"/>
          </a:xfrm>
          <a:prstGeom prst="roundRect">
            <a:avLst>
              <a:gd name="adj" fmla="val 16667"/>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 name="Google Shape;609;p44"/>
          <p:cNvSpPr/>
          <p:nvPr/>
        </p:nvSpPr>
        <p:spPr>
          <a:xfrm>
            <a:off x="4343400" y="3666078"/>
            <a:ext cx="402300" cy="402300"/>
          </a:xfrm>
          <a:prstGeom prst="roundRect">
            <a:avLst>
              <a:gd name="adj" fmla="val 16667"/>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nvGrpSpPr>
          <p:cNvPr id="8" name="Google Shape;4812;p55"/>
          <p:cNvGrpSpPr/>
          <p:nvPr/>
        </p:nvGrpSpPr>
        <p:grpSpPr>
          <a:xfrm>
            <a:off x="4423192" y="1324171"/>
            <a:ext cx="322508" cy="273494"/>
            <a:chOff x="2661459" y="2015001"/>
            <a:chExt cx="322508" cy="273494"/>
          </a:xfrm>
          <a:solidFill>
            <a:srgbClr val="666666"/>
          </a:solidFill>
        </p:grpSpPr>
        <p:sp>
          <p:nvSpPr>
            <p:cNvPr id="9" name="Google Shape;4813;p55"/>
            <p:cNvSpPr/>
            <p:nvPr/>
          </p:nvSpPr>
          <p:spPr>
            <a:xfrm>
              <a:off x="2661459" y="2028878"/>
              <a:ext cx="322508" cy="259617"/>
            </a:xfrm>
            <a:custGeom>
              <a:avLst/>
              <a:gdLst/>
              <a:ahLst/>
              <a:cxnLst/>
              <a:rect l="l" t="t" r="r" b="b"/>
              <a:pathLst>
                <a:path w="10133" h="8157" extrusionOk="0">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 name="Google Shape;4814;p55"/>
            <p:cNvSpPr/>
            <p:nvPr/>
          </p:nvSpPr>
          <p:spPr>
            <a:xfrm>
              <a:off x="2946442" y="2015001"/>
              <a:ext cx="37525" cy="26799"/>
            </a:xfrm>
            <a:custGeom>
              <a:avLst/>
              <a:gdLst/>
              <a:ahLst/>
              <a:cxnLst/>
              <a:rect l="l" t="t" r="r" b="b"/>
              <a:pathLst>
                <a:path w="1179" h="842" extrusionOk="0">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grpSp>
        <p:nvGrpSpPr>
          <p:cNvPr id="15" name="Google Shape;147;p27"/>
          <p:cNvGrpSpPr/>
          <p:nvPr/>
        </p:nvGrpSpPr>
        <p:grpSpPr>
          <a:xfrm>
            <a:off x="4412041" y="3666078"/>
            <a:ext cx="284984" cy="402300"/>
            <a:chOff x="1770459" y="2884503"/>
            <a:chExt cx="254644" cy="348828"/>
          </a:xfrm>
          <a:solidFill>
            <a:schemeClr val="tx1">
              <a:lumMod val="65000"/>
              <a:lumOff val="35000"/>
            </a:schemeClr>
          </a:solidFill>
        </p:grpSpPr>
        <p:sp>
          <p:nvSpPr>
            <p:cNvPr id="16" name="Google Shape;148;p27"/>
            <p:cNvSpPr/>
            <p:nvPr/>
          </p:nvSpPr>
          <p:spPr>
            <a:xfrm>
              <a:off x="1832330" y="2884503"/>
              <a:ext cx="130902" cy="159572"/>
            </a:xfrm>
            <a:custGeom>
              <a:avLst/>
              <a:gdLst/>
              <a:ahLst/>
              <a:cxnLst/>
              <a:rect l="l" t="t" r="r" b="b"/>
              <a:pathLst>
                <a:path w="4132" h="5037" extrusionOk="0">
                  <a:moveTo>
                    <a:pt x="2060" y="0"/>
                  </a:moveTo>
                  <a:cubicBezTo>
                    <a:pt x="953" y="0"/>
                    <a:pt x="36" y="869"/>
                    <a:pt x="0" y="1977"/>
                  </a:cubicBezTo>
                  <a:cubicBezTo>
                    <a:pt x="0" y="2072"/>
                    <a:pt x="60" y="2143"/>
                    <a:pt x="143" y="2143"/>
                  </a:cubicBezTo>
                  <a:cubicBezTo>
                    <a:pt x="238" y="2143"/>
                    <a:pt x="310" y="2084"/>
                    <a:pt x="310" y="2001"/>
                  </a:cubicBezTo>
                  <a:cubicBezTo>
                    <a:pt x="357" y="1060"/>
                    <a:pt x="1131" y="322"/>
                    <a:pt x="2060" y="322"/>
                  </a:cubicBezTo>
                  <a:cubicBezTo>
                    <a:pt x="3036" y="322"/>
                    <a:pt x="3822" y="1120"/>
                    <a:pt x="3822" y="2084"/>
                  </a:cubicBezTo>
                  <a:cubicBezTo>
                    <a:pt x="3822" y="2846"/>
                    <a:pt x="3334" y="3513"/>
                    <a:pt x="2596" y="3751"/>
                  </a:cubicBezTo>
                  <a:cubicBezTo>
                    <a:pt x="2572" y="3763"/>
                    <a:pt x="2524" y="3787"/>
                    <a:pt x="2512" y="3822"/>
                  </a:cubicBezTo>
                  <a:lnTo>
                    <a:pt x="2060" y="4572"/>
                  </a:lnTo>
                  <a:lnTo>
                    <a:pt x="1619" y="3822"/>
                  </a:lnTo>
                  <a:cubicBezTo>
                    <a:pt x="1608" y="3798"/>
                    <a:pt x="1572" y="3763"/>
                    <a:pt x="1524" y="3751"/>
                  </a:cubicBezTo>
                  <a:cubicBezTo>
                    <a:pt x="977" y="3572"/>
                    <a:pt x="548" y="3144"/>
                    <a:pt x="381" y="2572"/>
                  </a:cubicBezTo>
                  <a:cubicBezTo>
                    <a:pt x="362" y="2503"/>
                    <a:pt x="293" y="2459"/>
                    <a:pt x="230" y="2459"/>
                  </a:cubicBezTo>
                  <a:cubicBezTo>
                    <a:pt x="216" y="2459"/>
                    <a:pt x="203" y="2461"/>
                    <a:pt x="191" y="2465"/>
                  </a:cubicBezTo>
                  <a:cubicBezTo>
                    <a:pt x="95" y="2501"/>
                    <a:pt x="60" y="2584"/>
                    <a:pt x="84" y="2667"/>
                  </a:cubicBezTo>
                  <a:cubicBezTo>
                    <a:pt x="274" y="3298"/>
                    <a:pt x="750" y="3810"/>
                    <a:pt x="1381" y="4037"/>
                  </a:cubicBezTo>
                  <a:lnTo>
                    <a:pt x="1929" y="4953"/>
                  </a:lnTo>
                  <a:cubicBezTo>
                    <a:pt x="1965" y="5001"/>
                    <a:pt x="2000" y="5037"/>
                    <a:pt x="2060" y="5037"/>
                  </a:cubicBezTo>
                  <a:cubicBezTo>
                    <a:pt x="2120" y="5037"/>
                    <a:pt x="2167" y="5001"/>
                    <a:pt x="2191" y="4953"/>
                  </a:cubicBezTo>
                  <a:lnTo>
                    <a:pt x="2751" y="4037"/>
                  </a:lnTo>
                  <a:cubicBezTo>
                    <a:pt x="3584" y="3739"/>
                    <a:pt x="4132" y="2965"/>
                    <a:pt x="4132" y="2084"/>
                  </a:cubicBezTo>
                  <a:cubicBezTo>
                    <a:pt x="4132" y="941"/>
                    <a:pt x="3215" y="0"/>
                    <a:pt x="20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17" name="Google Shape;149;p27"/>
            <p:cNvSpPr/>
            <p:nvPr/>
          </p:nvSpPr>
          <p:spPr>
            <a:xfrm>
              <a:off x="1861000" y="2912698"/>
              <a:ext cx="75842" cy="72167"/>
            </a:xfrm>
            <a:custGeom>
              <a:avLst/>
              <a:gdLst/>
              <a:ahLst/>
              <a:cxnLst/>
              <a:rect l="l" t="t" r="r" b="b"/>
              <a:pathLst>
                <a:path w="2394" h="2278" extrusionOk="0">
                  <a:moveTo>
                    <a:pt x="1441" y="313"/>
                  </a:moveTo>
                  <a:cubicBezTo>
                    <a:pt x="1572" y="313"/>
                    <a:pt x="1715" y="360"/>
                    <a:pt x="1810" y="468"/>
                  </a:cubicBezTo>
                  <a:cubicBezTo>
                    <a:pt x="2036" y="670"/>
                    <a:pt x="2036" y="1015"/>
                    <a:pt x="1834" y="1218"/>
                  </a:cubicBezTo>
                  <a:cubicBezTo>
                    <a:pt x="1726" y="1325"/>
                    <a:pt x="1587" y="1378"/>
                    <a:pt x="1448" y="1378"/>
                  </a:cubicBezTo>
                  <a:cubicBezTo>
                    <a:pt x="1310" y="1378"/>
                    <a:pt x="1173" y="1325"/>
                    <a:pt x="1072" y="1218"/>
                  </a:cubicBezTo>
                  <a:cubicBezTo>
                    <a:pt x="857" y="1015"/>
                    <a:pt x="857" y="670"/>
                    <a:pt x="1072" y="468"/>
                  </a:cubicBezTo>
                  <a:cubicBezTo>
                    <a:pt x="1167" y="360"/>
                    <a:pt x="1310" y="313"/>
                    <a:pt x="1441" y="313"/>
                  </a:cubicBezTo>
                  <a:close/>
                  <a:moveTo>
                    <a:pt x="1451" y="0"/>
                  </a:moveTo>
                  <a:cubicBezTo>
                    <a:pt x="1232" y="0"/>
                    <a:pt x="1012" y="81"/>
                    <a:pt x="845" y="241"/>
                  </a:cubicBezTo>
                  <a:cubicBezTo>
                    <a:pt x="548" y="539"/>
                    <a:pt x="524" y="992"/>
                    <a:pt x="738" y="1325"/>
                  </a:cubicBezTo>
                  <a:lnTo>
                    <a:pt x="60" y="2015"/>
                  </a:lnTo>
                  <a:cubicBezTo>
                    <a:pt x="0" y="2075"/>
                    <a:pt x="0" y="2182"/>
                    <a:pt x="60" y="2242"/>
                  </a:cubicBezTo>
                  <a:cubicBezTo>
                    <a:pt x="83" y="2265"/>
                    <a:pt x="131" y="2277"/>
                    <a:pt x="179" y="2277"/>
                  </a:cubicBezTo>
                  <a:cubicBezTo>
                    <a:pt x="226" y="2277"/>
                    <a:pt x="262" y="2265"/>
                    <a:pt x="298" y="2242"/>
                  </a:cubicBezTo>
                  <a:lnTo>
                    <a:pt x="976" y="1551"/>
                  </a:lnTo>
                  <a:cubicBezTo>
                    <a:pt x="1131" y="1658"/>
                    <a:pt x="1298" y="1706"/>
                    <a:pt x="1453" y="1706"/>
                  </a:cubicBezTo>
                  <a:cubicBezTo>
                    <a:pt x="1679" y="1706"/>
                    <a:pt x="1881" y="1611"/>
                    <a:pt x="2072" y="1444"/>
                  </a:cubicBezTo>
                  <a:cubicBezTo>
                    <a:pt x="2393" y="1122"/>
                    <a:pt x="2393" y="575"/>
                    <a:pt x="2048" y="241"/>
                  </a:cubicBezTo>
                  <a:cubicBezTo>
                    <a:pt x="1887" y="81"/>
                    <a:pt x="1670" y="0"/>
                    <a:pt x="14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18" name="Google Shape;150;p27"/>
            <p:cNvSpPr/>
            <p:nvPr/>
          </p:nvSpPr>
          <p:spPr>
            <a:xfrm>
              <a:off x="1818359" y="3060644"/>
              <a:ext cx="57753" cy="24172"/>
            </a:xfrm>
            <a:custGeom>
              <a:avLst/>
              <a:gdLst/>
              <a:ahLst/>
              <a:cxnLst/>
              <a:rect l="l" t="t" r="r" b="b"/>
              <a:pathLst>
                <a:path w="1823" h="763" extrusionOk="0">
                  <a:moveTo>
                    <a:pt x="181" y="0"/>
                  </a:moveTo>
                  <a:cubicBezTo>
                    <a:pt x="116" y="0"/>
                    <a:pt x="55" y="43"/>
                    <a:pt x="36" y="108"/>
                  </a:cubicBezTo>
                  <a:cubicBezTo>
                    <a:pt x="1" y="203"/>
                    <a:pt x="48" y="286"/>
                    <a:pt x="144" y="322"/>
                  </a:cubicBezTo>
                  <a:lnTo>
                    <a:pt x="1584" y="763"/>
                  </a:lnTo>
                  <a:lnTo>
                    <a:pt x="1632" y="763"/>
                  </a:lnTo>
                  <a:cubicBezTo>
                    <a:pt x="1703" y="763"/>
                    <a:pt x="1763" y="727"/>
                    <a:pt x="1775" y="643"/>
                  </a:cubicBezTo>
                  <a:cubicBezTo>
                    <a:pt x="1822" y="572"/>
                    <a:pt x="1775" y="465"/>
                    <a:pt x="1691" y="453"/>
                  </a:cubicBezTo>
                  <a:lnTo>
                    <a:pt x="239" y="12"/>
                  </a:lnTo>
                  <a:cubicBezTo>
                    <a:pt x="220" y="4"/>
                    <a:pt x="200" y="0"/>
                    <a:pt x="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19" name="Google Shape;151;p27"/>
            <p:cNvSpPr/>
            <p:nvPr/>
          </p:nvSpPr>
          <p:spPr>
            <a:xfrm>
              <a:off x="1818359" y="3078384"/>
              <a:ext cx="57753" cy="24552"/>
            </a:xfrm>
            <a:custGeom>
              <a:avLst/>
              <a:gdLst/>
              <a:ahLst/>
              <a:cxnLst/>
              <a:rect l="l" t="t" r="r" b="b"/>
              <a:pathLst>
                <a:path w="1823" h="775" extrusionOk="0">
                  <a:moveTo>
                    <a:pt x="182" y="0"/>
                  </a:moveTo>
                  <a:cubicBezTo>
                    <a:pt x="116" y="0"/>
                    <a:pt x="55" y="45"/>
                    <a:pt x="36" y="119"/>
                  </a:cubicBezTo>
                  <a:cubicBezTo>
                    <a:pt x="1" y="203"/>
                    <a:pt x="48" y="298"/>
                    <a:pt x="144" y="322"/>
                  </a:cubicBezTo>
                  <a:lnTo>
                    <a:pt x="1584" y="774"/>
                  </a:lnTo>
                  <a:lnTo>
                    <a:pt x="1632" y="774"/>
                  </a:lnTo>
                  <a:cubicBezTo>
                    <a:pt x="1703" y="774"/>
                    <a:pt x="1763" y="726"/>
                    <a:pt x="1775" y="655"/>
                  </a:cubicBezTo>
                  <a:cubicBezTo>
                    <a:pt x="1822" y="584"/>
                    <a:pt x="1775" y="488"/>
                    <a:pt x="1691" y="464"/>
                  </a:cubicBezTo>
                  <a:lnTo>
                    <a:pt x="239" y="12"/>
                  </a:lnTo>
                  <a:cubicBezTo>
                    <a:pt x="220" y="4"/>
                    <a:pt x="201" y="0"/>
                    <a:pt x="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20" name="Google Shape;152;p27"/>
            <p:cNvSpPr/>
            <p:nvPr/>
          </p:nvSpPr>
          <p:spPr>
            <a:xfrm>
              <a:off x="1818359" y="3096474"/>
              <a:ext cx="57753" cy="24172"/>
            </a:xfrm>
            <a:custGeom>
              <a:avLst/>
              <a:gdLst/>
              <a:ahLst/>
              <a:cxnLst/>
              <a:rect l="l" t="t" r="r" b="b"/>
              <a:pathLst>
                <a:path w="1823" h="763" extrusionOk="0">
                  <a:moveTo>
                    <a:pt x="181" y="1"/>
                  </a:moveTo>
                  <a:cubicBezTo>
                    <a:pt x="116" y="1"/>
                    <a:pt x="55" y="44"/>
                    <a:pt x="36" y="108"/>
                  </a:cubicBezTo>
                  <a:cubicBezTo>
                    <a:pt x="1" y="203"/>
                    <a:pt x="48" y="286"/>
                    <a:pt x="144" y="322"/>
                  </a:cubicBezTo>
                  <a:lnTo>
                    <a:pt x="1584" y="763"/>
                  </a:lnTo>
                  <a:lnTo>
                    <a:pt x="1632" y="763"/>
                  </a:lnTo>
                  <a:cubicBezTo>
                    <a:pt x="1703" y="763"/>
                    <a:pt x="1763" y="727"/>
                    <a:pt x="1775" y="644"/>
                  </a:cubicBezTo>
                  <a:cubicBezTo>
                    <a:pt x="1822" y="572"/>
                    <a:pt x="1775" y="489"/>
                    <a:pt x="1691" y="453"/>
                  </a:cubicBezTo>
                  <a:lnTo>
                    <a:pt x="239" y="13"/>
                  </a:lnTo>
                  <a:cubicBezTo>
                    <a:pt x="220" y="4"/>
                    <a:pt x="200"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21" name="Google Shape;153;p27"/>
            <p:cNvSpPr/>
            <p:nvPr/>
          </p:nvSpPr>
          <p:spPr>
            <a:xfrm>
              <a:off x="2022410" y="3029914"/>
              <a:ext cx="760" cy="570"/>
            </a:xfrm>
            <a:custGeom>
              <a:avLst/>
              <a:gdLst/>
              <a:ahLst/>
              <a:cxnLst/>
              <a:rect l="l" t="t" r="r" b="b"/>
              <a:pathLst>
                <a:path w="24" h="18" extrusionOk="0">
                  <a:moveTo>
                    <a:pt x="3" y="0"/>
                  </a:moveTo>
                  <a:cubicBezTo>
                    <a:pt x="0" y="0"/>
                    <a:pt x="21" y="18"/>
                    <a:pt x="23" y="18"/>
                  </a:cubicBezTo>
                  <a:cubicBezTo>
                    <a:pt x="24" y="18"/>
                    <a:pt x="22" y="15"/>
                    <a:pt x="13" y="6"/>
                  </a:cubicBezTo>
                  <a:cubicBezTo>
                    <a:pt x="7" y="2"/>
                    <a:pt x="4" y="0"/>
                    <a:pt x="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22" name="Google Shape;154;p27"/>
            <p:cNvSpPr/>
            <p:nvPr/>
          </p:nvSpPr>
          <p:spPr>
            <a:xfrm>
              <a:off x="1770459" y="3017337"/>
              <a:ext cx="254644" cy="215994"/>
            </a:xfrm>
            <a:custGeom>
              <a:avLst/>
              <a:gdLst/>
              <a:ahLst/>
              <a:cxnLst/>
              <a:rect l="l" t="t" r="r" b="b"/>
              <a:pathLst>
                <a:path w="8038" h="6818" extrusionOk="0">
                  <a:moveTo>
                    <a:pt x="7275" y="391"/>
                  </a:moveTo>
                  <a:lnTo>
                    <a:pt x="7275" y="3677"/>
                  </a:lnTo>
                  <a:lnTo>
                    <a:pt x="4180" y="4677"/>
                  </a:lnTo>
                  <a:lnTo>
                    <a:pt x="4180" y="2570"/>
                  </a:lnTo>
                  <a:lnTo>
                    <a:pt x="4180" y="1760"/>
                  </a:lnTo>
                  <a:lnTo>
                    <a:pt x="4180" y="1391"/>
                  </a:lnTo>
                  <a:lnTo>
                    <a:pt x="7275" y="391"/>
                  </a:lnTo>
                  <a:close/>
                  <a:moveTo>
                    <a:pt x="310" y="748"/>
                  </a:moveTo>
                  <a:lnTo>
                    <a:pt x="429" y="796"/>
                  </a:lnTo>
                  <a:lnTo>
                    <a:pt x="429" y="3820"/>
                  </a:lnTo>
                  <a:cubicBezTo>
                    <a:pt x="429" y="3892"/>
                    <a:pt x="477" y="3951"/>
                    <a:pt x="548" y="3963"/>
                  </a:cubicBezTo>
                  <a:lnTo>
                    <a:pt x="3858" y="5023"/>
                  </a:lnTo>
                  <a:lnTo>
                    <a:pt x="3858" y="5630"/>
                  </a:lnTo>
                  <a:lnTo>
                    <a:pt x="310" y="4499"/>
                  </a:lnTo>
                  <a:lnTo>
                    <a:pt x="310" y="1332"/>
                  </a:lnTo>
                  <a:lnTo>
                    <a:pt x="310" y="748"/>
                  </a:lnTo>
                  <a:close/>
                  <a:moveTo>
                    <a:pt x="7704" y="748"/>
                  </a:moveTo>
                  <a:lnTo>
                    <a:pt x="7704" y="1332"/>
                  </a:lnTo>
                  <a:lnTo>
                    <a:pt x="7704" y="4499"/>
                  </a:lnTo>
                  <a:lnTo>
                    <a:pt x="4168" y="5630"/>
                  </a:lnTo>
                  <a:lnTo>
                    <a:pt x="4168" y="5023"/>
                  </a:lnTo>
                  <a:lnTo>
                    <a:pt x="7466" y="3963"/>
                  </a:lnTo>
                  <a:cubicBezTo>
                    <a:pt x="7525" y="3951"/>
                    <a:pt x="7585" y="3880"/>
                    <a:pt x="7585" y="3820"/>
                  </a:cubicBezTo>
                  <a:lnTo>
                    <a:pt x="7585" y="796"/>
                  </a:lnTo>
                  <a:lnTo>
                    <a:pt x="7704" y="748"/>
                  </a:lnTo>
                  <a:close/>
                  <a:moveTo>
                    <a:pt x="310" y="4844"/>
                  </a:moveTo>
                  <a:lnTo>
                    <a:pt x="3858" y="5975"/>
                  </a:lnTo>
                  <a:lnTo>
                    <a:pt x="3858" y="6440"/>
                  </a:lnTo>
                  <a:lnTo>
                    <a:pt x="310" y="5309"/>
                  </a:lnTo>
                  <a:lnTo>
                    <a:pt x="310" y="4844"/>
                  </a:lnTo>
                  <a:close/>
                  <a:moveTo>
                    <a:pt x="595" y="0"/>
                  </a:moveTo>
                  <a:cubicBezTo>
                    <a:pt x="562" y="0"/>
                    <a:pt x="522" y="17"/>
                    <a:pt x="489" y="34"/>
                  </a:cubicBezTo>
                  <a:cubicBezTo>
                    <a:pt x="441" y="70"/>
                    <a:pt x="429" y="105"/>
                    <a:pt x="429" y="165"/>
                  </a:cubicBezTo>
                  <a:lnTo>
                    <a:pt x="429" y="439"/>
                  </a:lnTo>
                  <a:lnTo>
                    <a:pt x="203" y="367"/>
                  </a:lnTo>
                  <a:cubicBezTo>
                    <a:pt x="189" y="360"/>
                    <a:pt x="175" y="358"/>
                    <a:pt x="161" y="358"/>
                  </a:cubicBezTo>
                  <a:cubicBezTo>
                    <a:pt x="127" y="358"/>
                    <a:pt x="94" y="374"/>
                    <a:pt x="60" y="391"/>
                  </a:cubicBezTo>
                  <a:cubicBezTo>
                    <a:pt x="12" y="427"/>
                    <a:pt x="1" y="463"/>
                    <a:pt x="1" y="522"/>
                  </a:cubicBezTo>
                  <a:lnTo>
                    <a:pt x="1" y="1332"/>
                  </a:lnTo>
                  <a:lnTo>
                    <a:pt x="1" y="4618"/>
                  </a:lnTo>
                  <a:lnTo>
                    <a:pt x="1" y="5428"/>
                  </a:lnTo>
                  <a:cubicBezTo>
                    <a:pt x="1" y="5499"/>
                    <a:pt x="48" y="5559"/>
                    <a:pt x="120" y="5570"/>
                  </a:cubicBezTo>
                  <a:lnTo>
                    <a:pt x="3977" y="6809"/>
                  </a:lnTo>
                  <a:cubicBezTo>
                    <a:pt x="3989" y="6815"/>
                    <a:pt x="4001" y="6818"/>
                    <a:pt x="4016" y="6818"/>
                  </a:cubicBezTo>
                  <a:cubicBezTo>
                    <a:pt x="4031" y="6818"/>
                    <a:pt x="4049" y="6815"/>
                    <a:pt x="4073" y="6809"/>
                  </a:cubicBezTo>
                  <a:lnTo>
                    <a:pt x="6061" y="6166"/>
                  </a:lnTo>
                  <a:cubicBezTo>
                    <a:pt x="6144" y="6130"/>
                    <a:pt x="6192" y="6047"/>
                    <a:pt x="6156" y="5963"/>
                  </a:cubicBezTo>
                  <a:cubicBezTo>
                    <a:pt x="6138" y="5890"/>
                    <a:pt x="6076" y="5844"/>
                    <a:pt x="6011" y="5844"/>
                  </a:cubicBezTo>
                  <a:cubicBezTo>
                    <a:pt x="5992" y="5844"/>
                    <a:pt x="5972" y="5848"/>
                    <a:pt x="5954" y="5856"/>
                  </a:cubicBezTo>
                  <a:lnTo>
                    <a:pt x="4180" y="6440"/>
                  </a:lnTo>
                  <a:lnTo>
                    <a:pt x="4180" y="5975"/>
                  </a:lnTo>
                  <a:lnTo>
                    <a:pt x="7728" y="4844"/>
                  </a:lnTo>
                  <a:lnTo>
                    <a:pt x="7728" y="5309"/>
                  </a:lnTo>
                  <a:lnTo>
                    <a:pt x="6597" y="5666"/>
                  </a:lnTo>
                  <a:cubicBezTo>
                    <a:pt x="6501" y="5690"/>
                    <a:pt x="6454" y="5773"/>
                    <a:pt x="6489" y="5868"/>
                  </a:cubicBezTo>
                  <a:cubicBezTo>
                    <a:pt x="6501" y="5940"/>
                    <a:pt x="6573" y="5987"/>
                    <a:pt x="6632" y="5987"/>
                  </a:cubicBezTo>
                  <a:cubicBezTo>
                    <a:pt x="6656" y="5987"/>
                    <a:pt x="6668" y="5987"/>
                    <a:pt x="6680" y="5975"/>
                  </a:cubicBezTo>
                  <a:lnTo>
                    <a:pt x="7918" y="5570"/>
                  </a:lnTo>
                  <a:cubicBezTo>
                    <a:pt x="7978" y="5559"/>
                    <a:pt x="8037" y="5475"/>
                    <a:pt x="8037" y="5416"/>
                  </a:cubicBezTo>
                  <a:lnTo>
                    <a:pt x="8037" y="4618"/>
                  </a:lnTo>
                  <a:lnTo>
                    <a:pt x="8037" y="1332"/>
                  </a:lnTo>
                  <a:lnTo>
                    <a:pt x="8037" y="522"/>
                  </a:lnTo>
                  <a:cubicBezTo>
                    <a:pt x="8037" y="486"/>
                    <a:pt x="8002" y="439"/>
                    <a:pt x="7966" y="403"/>
                  </a:cubicBezTo>
                  <a:cubicBezTo>
                    <a:pt x="7931" y="386"/>
                    <a:pt x="7896" y="375"/>
                    <a:pt x="7857" y="375"/>
                  </a:cubicBezTo>
                  <a:cubicBezTo>
                    <a:pt x="7842" y="375"/>
                    <a:pt x="7827" y="376"/>
                    <a:pt x="7811" y="379"/>
                  </a:cubicBezTo>
                  <a:lnTo>
                    <a:pt x="7585" y="451"/>
                  </a:lnTo>
                  <a:lnTo>
                    <a:pt x="7585" y="189"/>
                  </a:lnTo>
                  <a:cubicBezTo>
                    <a:pt x="7585" y="141"/>
                    <a:pt x="7561" y="82"/>
                    <a:pt x="7525" y="46"/>
                  </a:cubicBezTo>
                  <a:cubicBezTo>
                    <a:pt x="7499" y="29"/>
                    <a:pt x="7467" y="17"/>
                    <a:pt x="7428" y="17"/>
                  </a:cubicBezTo>
                  <a:cubicBezTo>
                    <a:pt x="7413" y="17"/>
                    <a:pt x="7398" y="19"/>
                    <a:pt x="7382" y="22"/>
                  </a:cubicBezTo>
                  <a:lnTo>
                    <a:pt x="4013" y="1094"/>
                  </a:lnTo>
                  <a:lnTo>
                    <a:pt x="1965" y="439"/>
                  </a:lnTo>
                  <a:cubicBezTo>
                    <a:pt x="1944" y="431"/>
                    <a:pt x="1923" y="427"/>
                    <a:pt x="1903" y="427"/>
                  </a:cubicBezTo>
                  <a:cubicBezTo>
                    <a:pt x="1835" y="427"/>
                    <a:pt x="1778" y="472"/>
                    <a:pt x="1751" y="546"/>
                  </a:cubicBezTo>
                  <a:cubicBezTo>
                    <a:pt x="1727" y="629"/>
                    <a:pt x="1775" y="725"/>
                    <a:pt x="1858" y="748"/>
                  </a:cubicBezTo>
                  <a:lnTo>
                    <a:pt x="3834" y="1391"/>
                  </a:lnTo>
                  <a:lnTo>
                    <a:pt x="3834" y="1760"/>
                  </a:lnTo>
                  <a:lnTo>
                    <a:pt x="3834" y="2570"/>
                  </a:lnTo>
                  <a:lnTo>
                    <a:pt x="3834" y="4677"/>
                  </a:lnTo>
                  <a:lnTo>
                    <a:pt x="739" y="3677"/>
                  </a:lnTo>
                  <a:lnTo>
                    <a:pt x="739" y="391"/>
                  </a:lnTo>
                  <a:lnTo>
                    <a:pt x="1215" y="546"/>
                  </a:lnTo>
                  <a:cubicBezTo>
                    <a:pt x="1232" y="550"/>
                    <a:pt x="1248" y="552"/>
                    <a:pt x="1264" y="552"/>
                  </a:cubicBezTo>
                  <a:cubicBezTo>
                    <a:pt x="1338" y="552"/>
                    <a:pt x="1400" y="508"/>
                    <a:pt x="1429" y="439"/>
                  </a:cubicBezTo>
                  <a:cubicBezTo>
                    <a:pt x="1453" y="344"/>
                    <a:pt x="1406" y="260"/>
                    <a:pt x="1322" y="225"/>
                  </a:cubicBezTo>
                  <a:lnTo>
                    <a:pt x="632" y="10"/>
                  </a:lnTo>
                  <a:cubicBezTo>
                    <a:pt x="621" y="3"/>
                    <a:pt x="609" y="0"/>
                    <a:pt x="5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5;p27"/>
            <p:cNvSpPr/>
            <p:nvPr/>
          </p:nvSpPr>
          <p:spPr>
            <a:xfrm>
              <a:off x="1929271" y="3055987"/>
              <a:ext cx="38111" cy="47298"/>
            </a:xfrm>
            <a:custGeom>
              <a:avLst/>
              <a:gdLst/>
              <a:ahLst/>
              <a:cxnLst/>
              <a:rect l="l" t="t" r="r" b="b"/>
              <a:pathLst>
                <a:path w="1203" h="1493" extrusionOk="0">
                  <a:moveTo>
                    <a:pt x="881" y="374"/>
                  </a:moveTo>
                  <a:lnTo>
                    <a:pt x="881" y="945"/>
                  </a:lnTo>
                  <a:lnTo>
                    <a:pt x="345" y="1112"/>
                  </a:lnTo>
                  <a:lnTo>
                    <a:pt x="345" y="540"/>
                  </a:lnTo>
                  <a:lnTo>
                    <a:pt x="881" y="374"/>
                  </a:lnTo>
                  <a:close/>
                  <a:moveTo>
                    <a:pt x="1029" y="0"/>
                  </a:moveTo>
                  <a:cubicBezTo>
                    <a:pt x="1017" y="0"/>
                    <a:pt x="1003" y="2"/>
                    <a:pt x="988" y="5"/>
                  </a:cubicBezTo>
                  <a:lnTo>
                    <a:pt x="119" y="279"/>
                  </a:lnTo>
                  <a:cubicBezTo>
                    <a:pt x="60" y="290"/>
                    <a:pt x="0" y="362"/>
                    <a:pt x="0" y="421"/>
                  </a:cubicBezTo>
                  <a:lnTo>
                    <a:pt x="0" y="1326"/>
                  </a:lnTo>
                  <a:cubicBezTo>
                    <a:pt x="0" y="1374"/>
                    <a:pt x="24" y="1433"/>
                    <a:pt x="60" y="1469"/>
                  </a:cubicBezTo>
                  <a:cubicBezTo>
                    <a:pt x="83" y="1481"/>
                    <a:pt x="119" y="1493"/>
                    <a:pt x="155" y="1493"/>
                  </a:cubicBezTo>
                  <a:cubicBezTo>
                    <a:pt x="167" y="1493"/>
                    <a:pt x="179" y="1493"/>
                    <a:pt x="191" y="1481"/>
                  </a:cubicBezTo>
                  <a:lnTo>
                    <a:pt x="1060" y="1207"/>
                  </a:lnTo>
                  <a:cubicBezTo>
                    <a:pt x="1119" y="1195"/>
                    <a:pt x="1179" y="1124"/>
                    <a:pt x="1179" y="1064"/>
                  </a:cubicBezTo>
                  <a:lnTo>
                    <a:pt x="1179" y="159"/>
                  </a:lnTo>
                  <a:cubicBezTo>
                    <a:pt x="1203" y="112"/>
                    <a:pt x="1179" y="64"/>
                    <a:pt x="1131" y="40"/>
                  </a:cubicBezTo>
                  <a:cubicBezTo>
                    <a:pt x="1095" y="14"/>
                    <a:pt x="1066" y="0"/>
                    <a:pt x="10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10000"/>
                  </a:schemeClr>
                </a:solidFill>
              </a:endParaRPr>
            </a:p>
          </p:txBody>
        </p:sp>
      </p:grpSp>
    </p:spTree>
    <p:extLst>
      <p:ext uri="{BB962C8B-B14F-4D97-AF65-F5344CB8AC3E}">
        <p14:creationId xmlns:p14="http://schemas.microsoft.com/office/powerpoint/2010/main" val="450601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70900"/>
            <a:ext cx="7886700" cy="3381685"/>
          </a:xfrm>
        </p:spPr>
        <p:txBody>
          <a:bodyPr>
            <a:normAutofit fontScale="90000"/>
          </a:bodyPr>
          <a:lstStyle/>
          <a:p>
            <a:pPr algn="ctr"/>
            <a:r>
              <a:rPr lang="sr-Cyrl-RS" dirty="0" smtClean="0"/>
              <a:t>ЗЈН није прописао услове за раскид уговора о јавној набавци</a:t>
            </a:r>
            <a:br>
              <a:rPr lang="sr-Cyrl-RS" dirty="0" smtClean="0"/>
            </a:br>
            <a:r>
              <a:rPr lang="sr-Cyrl-RS" dirty="0"/>
              <a:t/>
            </a:r>
            <a:br>
              <a:rPr lang="sr-Cyrl-RS" dirty="0"/>
            </a:br>
            <a:r>
              <a:rPr lang="sr-Cyrl-RS" sz="2700" dirty="0" smtClean="0">
                <a:solidFill>
                  <a:schemeClr val="accent1">
                    <a:lumMod val="75000"/>
                  </a:schemeClr>
                </a:solidFill>
              </a:rPr>
              <a:t>Разлогом за раскид би се могло сматрати наступање околности које за посљедицу имају битну измјену уговора, што захтјева спровођење новог поступка јавне набавке.</a:t>
            </a:r>
            <a:endParaRPr lang="sr-Latn-RS" sz="2700" dirty="0">
              <a:solidFill>
                <a:schemeClr val="accent1">
                  <a:lumMod val="75000"/>
                </a:schemeClr>
              </a:solidFill>
            </a:endParaRPr>
          </a:p>
        </p:txBody>
      </p:sp>
    </p:spTree>
    <p:extLst>
      <p:ext uri="{BB962C8B-B14F-4D97-AF65-F5344CB8AC3E}">
        <p14:creationId xmlns:p14="http://schemas.microsoft.com/office/powerpoint/2010/main" val="3005304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1479455"/>
            <a:ext cx="7924800" cy="8065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sr-Cyrl-BA" sz="2800" dirty="0" smtClean="0">
                <a:latin typeface="+mj-lt"/>
                <a:cs typeface="Poppins" charset="0"/>
              </a:rPr>
              <a:t>Раскидање уговора због неиспуњења</a:t>
            </a:r>
            <a:endParaRPr lang="en-US" sz="2800" dirty="0">
              <a:latin typeface="Pontano Sans" panose="020B0604020202020204" charset="0"/>
              <a:cs typeface="Poppins" charset="0"/>
            </a:endParaRPr>
          </a:p>
        </p:txBody>
      </p:sp>
      <p:sp>
        <p:nvSpPr>
          <p:cNvPr id="3" name="Subtitle 2"/>
          <p:cNvSpPr txBox="1">
            <a:spLocks/>
          </p:cNvSpPr>
          <p:nvPr/>
        </p:nvSpPr>
        <p:spPr>
          <a:xfrm>
            <a:off x="431321" y="2397512"/>
            <a:ext cx="8315863" cy="32344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 typeface="Wingdings" pitchFamily="2" charset="2"/>
              <a:buChar char="ü"/>
            </a:pPr>
            <a:r>
              <a:rPr lang="sr-Cyrl-BA" sz="2000" dirty="0" smtClean="0"/>
              <a:t>  </a:t>
            </a:r>
            <a:r>
              <a:rPr lang="sr-Cyrl-RS" sz="2000" dirty="0" smtClean="0"/>
              <a:t>Кад једна страна не испуни своју обавезу </a:t>
            </a:r>
            <a:r>
              <a:rPr lang="sr-Cyrl-RS" sz="1600" dirty="0" smtClean="0">
                <a:solidFill>
                  <a:schemeClr val="accent1">
                    <a:lumMod val="50000"/>
                  </a:schemeClr>
                </a:solidFill>
              </a:rPr>
              <a:t>друга страна може захтјевати испуњење обавезе или раскинути уговор.</a:t>
            </a:r>
            <a:endParaRPr lang="sr-Latn-RS" sz="2000" dirty="0" smtClean="0">
              <a:solidFill>
                <a:schemeClr val="accent1">
                  <a:lumMod val="50000"/>
                </a:schemeClr>
              </a:solidFill>
            </a:endParaRPr>
          </a:p>
          <a:p>
            <a:endParaRPr lang="sr-Latn-RS" sz="2000" dirty="0" smtClean="0"/>
          </a:p>
          <a:p>
            <a:pPr>
              <a:buFont typeface="Wingdings" pitchFamily="2" charset="2"/>
              <a:buChar char="ü"/>
            </a:pPr>
            <a:r>
              <a:rPr lang="sr-Cyrl-BA" sz="2000" dirty="0" smtClean="0"/>
              <a:t>  Кад је испуњење обавезе у року битан елеменат уговора </a:t>
            </a:r>
            <a:r>
              <a:rPr lang="sr-Cyrl-BA" sz="1600" dirty="0" smtClean="0">
                <a:solidFill>
                  <a:schemeClr val="accent1">
                    <a:lumMod val="50000"/>
                  </a:schemeClr>
                </a:solidFill>
              </a:rPr>
              <a:t>а дужник не испуни обавезу у том року, уговор се раскида по самом закону, осима ако повјерилац по истеку рока од дужника затражи испуњење обавезе.</a:t>
            </a:r>
            <a:endParaRPr lang="sr-Latn-RS" sz="2000" dirty="0" smtClean="0">
              <a:solidFill>
                <a:schemeClr val="accent1">
                  <a:lumMod val="50000"/>
                </a:schemeClr>
              </a:solidFill>
            </a:endParaRPr>
          </a:p>
          <a:p>
            <a:endParaRPr lang="sr-Latn-RS" sz="2000" dirty="0" smtClean="0"/>
          </a:p>
          <a:p>
            <a:pPr>
              <a:buFont typeface="Wingdings" pitchFamily="2" charset="2"/>
              <a:buChar char="ü"/>
            </a:pPr>
            <a:r>
              <a:rPr lang="sr-Cyrl-BA" sz="2000" dirty="0" smtClean="0"/>
              <a:t>  </a:t>
            </a:r>
            <a:r>
              <a:rPr lang="sr-Cyrl-RS" sz="2000" dirty="0" smtClean="0"/>
              <a:t>Кад испуњење обавезе у року није битан елеменат уговора </a:t>
            </a:r>
            <a:r>
              <a:rPr lang="sr-Cyrl-BA" sz="1600" dirty="0">
                <a:solidFill>
                  <a:schemeClr val="accent1">
                    <a:lumMod val="50000"/>
                  </a:schemeClr>
                </a:solidFill>
              </a:rPr>
              <a:t>дужник не </a:t>
            </a:r>
            <a:r>
              <a:rPr lang="sr-Cyrl-BA" sz="1600" dirty="0" smtClean="0">
                <a:solidFill>
                  <a:schemeClr val="accent1">
                    <a:lumMod val="50000"/>
                  </a:schemeClr>
                </a:solidFill>
              </a:rPr>
              <a:t>задржава право да и послије истека рока испуни своју обавезу, а повјерилац да захтјева њено испуњење, али ако повјерилац жели раскинути уговор, мора оставити дужнику примјерен накнадни рок за испуњење, по чије протеку наступају исте посљедице као у случају кад је рок битан елеменат уговора.</a:t>
            </a:r>
            <a:endParaRPr lang="sr-Latn-RS" sz="1600" dirty="0">
              <a:solidFill>
                <a:schemeClr val="accent1">
                  <a:lumMod val="50000"/>
                </a:schemeClr>
              </a:solidFill>
            </a:endParaRPr>
          </a:p>
          <a:p>
            <a:pPr>
              <a:buFont typeface="Wingdings" pitchFamily="2" charset="2"/>
              <a:buChar char="ü"/>
            </a:pPr>
            <a:endParaRPr lang="sr-Latn-RS" sz="2000" dirty="0" smtClean="0"/>
          </a:p>
          <a:p>
            <a:endParaRPr lang="sr-Latn-RS" sz="2000" dirty="0" smtClean="0"/>
          </a:p>
        </p:txBody>
      </p:sp>
    </p:spTree>
    <p:extLst>
      <p:ext uri="{BB962C8B-B14F-4D97-AF65-F5344CB8AC3E}">
        <p14:creationId xmlns:p14="http://schemas.microsoft.com/office/powerpoint/2010/main" val="3768973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1479455"/>
            <a:ext cx="7924800" cy="8065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sr-Cyrl-BA" sz="2800" dirty="0" smtClean="0">
                <a:latin typeface="+mj-lt"/>
                <a:cs typeface="Poppins" charset="0"/>
              </a:rPr>
              <a:t>Раскидање уговора због неиспуњења</a:t>
            </a:r>
            <a:endParaRPr lang="en-US" sz="2800" dirty="0">
              <a:latin typeface="Pontano Sans" panose="020B0604020202020204" charset="0"/>
              <a:cs typeface="Poppins" charset="0"/>
            </a:endParaRPr>
          </a:p>
        </p:txBody>
      </p:sp>
      <p:sp>
        <p:nvSpPr>
          <p:cNvPr id="3" name="Subtitle 2"/>
          <p:cNvSpPr txBox="1">
            <a:spLocks/>
          </p:cNvSpPr>
          <p:nvPr/>
        </p:nvSpPr>
        <p:spPr>
          <a:xfrm>
            <a:off x="431321" y="2397512"/>
            <a:ext cx="8315863" cy="32344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 typeface="Wingdings" pitchFamily="2" charset="2"/>
              <a:buChar char="ü"/>
            </a:pPr>
            <a:r>
              <a:rPr lang="sr-Cyrl-BA" sz="2000" dirty="0" smtClean="0"/>
              <a:t>  </a:t>
            </a:r>
            <a:r>
              <a:rPr lang="sr-Cyrl-RS" sz="2000" dirty="0" smtClean="0"/>
              <a:t>Без остављања накнадног рока </a:t>
            </a:r>
            <a:r>
              <a:rPr lang="en-US" sz="1600" dirty="0" err="1" smtClean="0">
                <a:solidFill>
                  <a:schemeClr val="accent1">
                    <a:lumMod val="50000"/>
                  </a:schemeClr>
                </a:solidFill>
              </a:rPr>
              <a:t>ако</a:t>
            </a:r>
            <a:r>
              <a:rPr lang="en-US" sz="1600" dirty="0" smtClean="0">
                <a:solidFill>
                  <a:schemeClr val="accent1">
                    <a:lumMod val="50000"/>
                  </a:schemeClr>
                </a:solidFill>
              </a:rPr>
              <a:t> </a:t>
            </a:r>
            <a:r>
              <a:rPr lang="en-US" sz="1600" dirty="0" err="1">
                <a:solidFill>
                  <a:schemeClr val="accent1">
                    <a:lumMod val="50000"/>
                  </a:schemeClr>
                </a:solidFill>
              </a:rPr>
              <a:t>из</a:t>
            </a:r>
            <a:r>
              <a:rPr lang="en-US" sz="1600" dirty="0">
                <a:solidFill>
                  <a:schemeClr val="accent1">
                    <a:lumMod val="50000"/>
                  </a:schemeClr>
                </a:solidFill>
              </a:rPr>
              <a:t> </a:t>
            </a:r>
            <a:r>
              <a:rPr lang="en-US" sz="1600" dirty="0" err="1">
                <a:solidFill>
                  <a:schemeClr val="accent1">
                    <a:lumMod val="50000"/>
                  </a:schemeClr>
                </a:solidFill>
              </a:rPr>
              <a:t>дужниковог</a:t>
            </a:r>
            <a:r>
              <a:rPr lang="en-US" sz="1600" dirty="0">
                <a:solidFill>
                  <a:schemeClr val="accent1">
                    <a:lumMod val="50000"/>
                  </a:schemeClr>
                </a:solidFill>
              </a:rPr>
              <a:t> </a:t>
            </a:r>
            <a:r>
              <a:rPr lang="en-US" sz="1600" dirty="0" err="1">
                <a:solidFill>
                  <a:schemeClr val="accent1">
                    <a:lumMod val="50000"/>
                  </a:schemeClr>
                </a:solidFill>
              </a:rPr>
              <a:t>држања</a:t>
            </a:r>
            <a:r>
              <a:rPr lang="en-US" sz="1600" dirty="0">
                <a:solidFill>
                  <a:schemeClr val="accent1">
                    <a:lumMod val="50000"/>
                  </a:schemeClr>
                </a:solidFill>
              </a:rPr>
              <a:t> </a:t>
            </a:r>
            <a:r>
              <a:rPr lang="en-US" sz="1600" dirty="0" err="1">
                <a:solidFill>
                  <a:schemeClr val="accent1">
                    <a:lumMod val="50000"/>
                  </a:schemeClr>
                </a:solidFill>
              </a:rPr>
              <a:t>произлази</a:t>
            </a:r>
            <a:r>
              <a:rPr lang="en-US" sz="1600" dirty="0">
                <a:solidFill>
                  <a:schemeClr val="accent1">
                    <a:lumMod val="50000"/>
                  </a:schemeClr>
                </a:solidFill>
              </a:rPr>
              <a:t> </a:t>
            </a:r>
            <a:r>
              <a:rPr lang="en-US" sz="1600" dirty="0" err="1">
                <a:solidFill>
                  <a:schemeClr val="accent1">
                    <a:lumMod val="50000"/>
                  </a:schemeClr>
                </a:solidFill>
              </a:rPr>
              <a:t>да</a:t>
            </a:r>
            <a:r>
              <a:rPr lang="en-US" sz="1600" dirty="0">
                <a:solidFill>
                  <a:schemeClr val="accent1">
                    <a:lumMod val="50000"/>
                  </a:schemeClr>
                </a:solidFill>
              </a:rPr>
              <a:t> </a:t>
            </a:r>
            <a:r>
              <a:rPr lang="en-US" sz="1600" dirty="0" err="1">
                <a:solidFill>
                  <a:schemeClr val="accent1">
                    <a:lumMod val="50000"/>
                  </a:schemeClr>
                </a:solidFill>
              </a:rPr>
              <a:t>он</a:t>
            </a:r>
            <a:r>
              <a:rPr lang="en-US" sz="1600" dirty="0">
                <a:solidFill>
                  <a:schemeClr val="accent1">
                    <a:lumMod val="50000"/>
                  </a:schemeClr>
                </a:solidFill>
              </a:rPr>
              <a:t> </a:t>
            </a:r>
            <a:r>
              <a:rPr lang="en-US" sz="1600" dirty="0" err="1">
                <a:solidFill>
                  <a:schemeClr val="accent1">
                    <a:lumMod val="50000"/>
                  </a:schemeClr>
                </a:solidFill>
              </a:rPr>
              <a:t>своју</a:t>
            </a:r>
            <a:r>
              <a:rPr lang="en-US" sz="1600" dirty="0">
                <a:solidFill>
                  <a:schemeClr val="accent1">
                    <a:lumMod val="50000"/>
                  </a:schemeClr>
                </a:solidFill>
              </a:rPr>
              <a:t> </a:t>
            </a:r>
            <a:r>
              <a:rPr lang="en-US" sz="1600" dirty="0" err="1">
                <a:solidFill>
                  <a:schemeClr val="accent1">
                    <a:lumMod val="50000"/>
                  </a:schemeClr>
                </a:solidFill>
              </a:rPr>
              <a:t>обавезу</a:t>
            </a:r>
            <a:r>
              <a:rPr lang="en-US" sz="1600" dirty="0">
                <a:solidFill>
                  <a:schemeClr val="accent1">
                    <a:lumMod val="50000"/>
                  </a:schemeClr>
                </a:solidFill>
              </a:rPr>
              <a:t> </a:t>
            </a:r>
            <a:r>
              <a:rPr lang="en-US" sz="1600" dirty="0" err="1">
                <a:solidFill>
                  <a:schemeClr val="accent1">
                    <a:lumMod val="50000"/>
                  </a:schemeClr>
                </a:solidFill>
              </a:rPr>
              <a:t>неће</a:t>
            </a:r>
            <a:r>
              <a:rPr lang="en-US" sz="1600" dirty="0">
                <a:solidFill>
                  <a:schemeClr val="accent1">
                    <a:lumMod val="50000"/>
                  </a:schemeClr>
                </a:solidFill>
              </a:rPr>
              <a:t> </a:t>
            </a:r>
            <a:r>
              <a:rPr lang="en-US" sz="1600" dirty="0" err="1">
                <a:solidFill>
                  <a:schemeClr val="accent1">
                    <a:lumMod val="50000"/>
                  </a:schemeClr>
                </a:solidFill>
              </a:rPr>
              <a:t>извршити</a:t>
            </a:r>
            <a:r>
              <a:rPr lang="en-US" sz="1600" dirty="0">
                <a:solidFill>
                  <a:schemeClr val="accent1">
                    <a:lumMod val="50000"/>
                  </a:schemeClr>
                </a:solidFill>
              </a:rPr>
              <a:t> </a:t>
            </a:r>
            <a:r>
              <a:rPr lang="en-US" sz="1600" dirty="0" err="1">
                <a:solidFill>
                  <a:schemeClr val="accent1">
                    <a:lumMod val="50000"/>
                  </a:schemeClr>
                </a:solidFill>
              </a:rPr>
              <a:t>ни</a:t>
            </a:r>
            <a:r>
              <a:rPr lang="en-US" sz="1600" dirty="0">
                <a:solidFill>
                  <a:schemeClr val="accent1">
                    <a:lumMod val="50000"/>
                  </a:schemeClr>
                </a:solidFill>
              </a:rPr>
              <a:t> у </a:t>
            </a:r>
            <a:r>
              <a:rPr lang="en-US" sz="1600" dirty="0" err="1">
                <a:solidFill>
                  <a:schemeClr val="accent1">
                    <a:lumMod val="50000"/>
                  </a:schemeClr>
                </a:solidFill>
              </a:rPr>
              <a:t>накнадном</a:t>
            </a:r>
            <a:r>
              <a:rPr lang="en-US" sz="1600" dirty="0">
                <a:solidFill>
                  <a:schemeClr val="accent1">
                    <a:lumMod val="50000"/>
                  </a:schemeClr>
                </a:solidFill>
              </a:rPr>
              <a:t> </a:t>
            </a:r>
            <a:r>
              <a:rPr lang="en-US" sz="1600" dirty="0" err="1" smtClean="0">
                <a:solidFill>
                  <a:schemeClr val="accent1">
                    <a:lumMod val="50000"/>
                  </a:schemeClr>
                </a:solidFill>
              </a:rPr>
              <a:t>року</a:t>
            </a:r>
            <a:r>
              <a:rPr lang="sr-Cyrl-RS" sz="1600" dirty="0" smtClean="0">
                <a:solidFill>
                  <a:schemeClr val="accent1">
                    <a:lumMod val="50000"/>
                  </a:schemeClr>
                </a:solidFill>
              </a:rPr>
              <a:t>.</a:t>
            </a:r>
            <a:endParaRPr lang="sr-Latn-RS" sz="1600" dirty="0" smtClean="0">
              <a:solidFill>
                <a:schemeClr val="accent1">
                  <a:lumMod val="50000"/>
                </a:schemeClr>
              </a:solidFill>
            </a:endParaRPr>
          </a:p>
          <a:p>
            <a:endParaRPr lang="sr-Latn-RS" sz="2000" dirty="0" smtClean="0"/>
          </a:p>
          <a:p>
            <a:pPr>
              <a:buFont typeface="Wingdings" pitchFamily="2" charset="2"/>
              <a:buChar char="ü"/>
            </a:pPr>
            <a:r>
              <a:rPr lang="sr-Cyrl-BA" sz="2000" dirty="0" smtClean="0"/>
              <a:t>  Прије истека рока </a:t>
            </a:r>
            <a:r>
              <a:rPr lang="sr-Cyrl-RS" sz="1600" dirty="0" smtClean="0">
                <a:solidFill>
                  <a:schemeClr val="accent1">
                    <a:lumMod val="50000"/>
                  </a:schemeClr>
                </a:solidFill>
              </a:rPr>
              <a:t>к</a:t>
            </a:r>
            <a:r>
              <a:rPr lang="en-US" sz="1600" dirty="0" err="1" smtClean="0">
                <a:solidFill>
                  <a:schemeClr val="accent1">
                    <a:lumMod val="50000"/>
                  </a:schemeClr>
                </a:solidFill>
              </a:rPr>
              <a:t>ад</a:t>
            </a:r>
            <a:r>
              <a:rPr lang="en-US" sz="1600" dirty="0" smtClean="0">
                <a:solidFill>
                  <a:schemeClr val="accent1">
                    <a:lumMod val="50000"/>
                  </a:schemeClr>
                </a:solidFill>
              </a:rPr>
              <a:t> </a:t>
            </a:r>
            <a:r>
              <a:rPr lang="en-US" sz="1600" dirty="0" err="1">
                <a:solidFill>
                  <a:schemeClr val="accent1">
                    <a:lumMod val="50000"/>
                  </a:schemeClr>
                </a:solidFill>
              </a:rPr>
              <a:t>је</a:t>
            </a:r>
            <a:r>
              <a:rPr lang="en-US" sz="1600" dirty="0">
                <a:solidFill>
                  <a:schemeClr val="accent1">
                    <a:lumMod val="50000"/>
                  </a:schemeClr>
                </a:solidFill>
              </a:rPr>
              <a:t> </a:t>
            </a:r>
            <a:r>
              <a:rPr lang="en-US" sz="1600" dirty="0" err="1">
                <a:solidFill>
                  <a:schemeClr val="accent1">
                    <a:lumMod val="50000"/>
                  </a:schemeClr>
                </a:solidFill>
              </a:rPr>
              <a:t>пре</a:t>
            </a:r>
            <a:r>
              <a:rPr lang="en-US" sz="1600" dirty="0">
                <a:solidFill>
                  <a:schemeClr val="accent1">
                    <a:lumMod val="50000"/>
                  </a:schemeClr>
                </a:solidFill>
              </a:rPr>
              <a:t> </a:t>
            </a:r>
            <a:r>
              <a:rPr lang="en-US" sz="1600" dirty="0" err="1">
                <a:solidFill>
                  <a:schemeClr val="accent1">
                    <a:lumMod val="50000"/>
                  </a:schemeClr>
                </a:solidFill>
              </a:rPr>
              <a:t>истека</a:t>
            </a:r>
            <a:r>
              <a:rPr lang="en-US" sz="1600" dirty="0">
                <a:solidFill>
                  <a:schemeClr val="accent1">
                    <a:lumMod val="50000"/>
                  </a:schemeClr>
                </a:solidFill>
              </a:rPr>
              <a:t> </a:t>
            </a:r>
            <a:r>
              <a:rPr lang="en-US" sz="1600" dirty="0" err="1">
                <a:solidFill>
                  <a:schemeClr val="accent1">
                    <a:lumMod val="50000"/>
                  </a:schemeClr>
                </a:solidFill>
              </a:rPr>
              <a:t>рока</a:t>
            </a:r>
            <a:r>
              <a:rPr lang="en-US" sz="1600" dirty="0">
                <a:solidFill>
                  <a:schemeClr val="accent1">
                    <a:lumMod val="50000"/>
                  </a:schemeClr>
                </a:solidFill>
              </a:rPr>
              <a:t> </a:t>
            </a:r>
            <a:r>
              <a:rPr lang="en-US" sz="1600" dirty="0" err="1">
                <a:solidFill>
                  <a:schemeClr val="accent1">
                    <a:lumMod val="50000"/>
                  </a:schemeClr>
                </a:solidFill>
              </a:rPr>
              <a:t>за</a:t>
            </a:r>
            <a:r>
              <a:rPr lang="en-US" sz="1600" dirty="0">
                <a:solidFill>
                  <a:schemeClr val="accent1">
                    <a:lumMod val="50000"/>
                  </a:schemeClr>
                </a:solidFill>
              </a:rPr>
              <a:t> </a:t>
            </a:r>
            <a:r>
              <a:rPr lang="en-US" sz="1600" dirty="0" err="1">
                <a:solidFill>
                  <a:schemeClr val="accent1">
                    <a:lumMod val="50000"/>
                  </a:schemeClr>
                </a:solidFill>
              </a:rPr>
              <a:t>испуњење</a:t>
            </a:r>
            <a:r>
              <a:rPr lang="en-US" sz="1600" dirty="0">
                <a:solidFill>
                  <a:schemeClr val="accent1">
                    <a:lumMod val="50000"/>
                  </a:schemeClr>
                </a:solidFill>
              </a:rPr>
              <a:t> </a:t>
            </a:r>
            <a:r>
              <a:rPr lang="en-US" sz="1600" dirty="0" err="1">
                <a:solidFill>
                  <a:schemeClr val="accent1">
                    <a:lumMod val="50000"/>
                  </a:schemeClr>
                </a:solidFill>
              </a:rPr>
              <a:t>обавезе</a:t>
            </a:r>
            <a:r>
              <a:rPr lang="en-US" sz="1600" dirty="0">
                <a:solidFill>
                  <a:schemeClr val="accent1">
                    <a:lumMod val="50000"/>
                  </a:schemeClr>
                </a:solidFill>
              </a:rPr>
              <a:t> </a:t>
            </a:r>
            <a:r>
              <a:rPr lang="en-US" sz="1600" dirty="0" err="1">
                <a:solidFill>
                  <a:schemeClr val="accent1">
                    <a:lumMod val="50000"/>
                  </a:schemeClr>
                </a:solidFill>
              </a:rPr>
              <a:t>очигледно</a:t>
            </a:r>
            <a:r>
              <a:rPr lang="en-US" sz="1600" dirty="0">
                <a:solidFill>
                  <a:schemeClr val="accent1">
                    <a:lumMod val="50000"/>
                  </a:schemeClr>
                </a:solidFill>
              </a:rPr>
              <a:t> </a:t>
            </a:r>
            <a:r>
              <a:rPr lang="en-US" sz="1600" dirty="0" err="1">
                <a:solidFill>
                  <a:schemeClr val="accent1">
                    <a:lumMod val="50000"/>
                  </a:schemeClr>
                </a:solidFill>
              </a:rPr>
              <a:t>да</a:t>
            </a:r>
            <a:r>
              <a:rPr lang="en-US" sz="1600" dirty="0">
                <a:solidFill>
                  <a:schemeClr val="accent1">
                    <a:lumMod val="50000"/>
                  </a:schemeClr>
                </a:solidFill>
              </a:rPr>
              <a:t> </a:t>
            </a:r>
            <a:r>
              <a:rPr lang="en-US" sz="1600" dirty="0" err="1">
                <a:solidFill>
                  <a:schemeClr val="accent1">
                    <a:lumMod val="50000"/>
                  </a:schemeClr>
                </a:solidFill>
              </a:rPr>
              <a:t>једна</a:t>
            </a:r>
            <a:r>
              <a:rPr lang="en-US" sz="1600" dirty="0">
                <a:solidFill>
                  <a:schemeClr val="accent1">
                    <a:lumMod val="50000"/>
                  </a:schemeClr>
                </a:solidFill>
              </a:rPr>
              <a:t> </a:t>
            </a:r>
            <a:r>
              <a:rPr lang="en-US" sz="1600" dirty="0" err="1">
                <a:solidFill>
                  <a:schemeClr val="accent1">
                    <a:lumMod val="50000"/>
                  </a:schemeClr>
                </a:solidFill>
              </a:rPr>
              <a:t>страна</a:t>
            </a:r>
            <a:r>
              <a:rPr lang="en-US" sz="1600" dirty="0">
                <a:solidFill>
                  <a:schemeClr val="accent1">
                    <a:lumMod val="50000"/>
                  </a:schemeClr>
                </a:solidFill>
              </a:rPr>
              <a:t> </a:t>
            </a:r>
            <a:r>
              <a:rPr lang="en-US" sz="1600" dirty="0" err="1">
                <a:solidFill>
                  <a:schemeClr val="accent1">
                    <a:lumMod val="50000"/>
                  </a:schemeClr>
                </a:solidFill>
              </a:rPr>
              <a:t>неће</a:t>
            </a:r>
            <a:r>
              <a:rPr lang="en-US" sz="1600" dirty="0">
                <a:solidFill>
                  <a:schemeClr val="accent1">
                    <a:lumMod val="50000"/>
                  </a:schemeClr>
                </a:solidFill>
              </a:rPr>
              <a:t> </a:t>
            </a:r>
            <a:r>
              <a:rPr lang="en-US" sz="1600" dirty="0" err="1">
                <a:solidFill>
                  <a:schemeClr val="accent1">
                    <a:lumMod val="50000"/>
                  </a:schemeClr>
                </a:solidFill>
              </a:rPr>
              <a:t>испунити</a:t>
            </a:r>
            <a:r>
              <a:rPr lang="en-US" sz="1600" dirty="0">
                <a:solidFill>
                  <a:schemeClr val="accent1">
                    <a:lumMod val="50000"/>
                  </a:schemeClr>
                </a:solidFill>
              </a:rPr>
              <a:t> </a:t>
            </a:r>
            <a:r>
              <a:rPr lang="en-US" sz="1600" dirty="0" err="1">
                <a:solidFill>
                  <a:schemeClr val="accent1">
                    <a:lumMod val="50000"/>
                  </a:schemeClr>
                </a:solidFill>
              </a:rPr>
              <a:t>своју</a:t>
            </a:r>
            <a:r>
              <a:rPr lang="en-US" sz="1600" dirty="0">
                <a:solidFill>
                  <a:schemeClr val="accent1">
                    <a:lumMod val="50000"/>
                  </a:schemeClr>
                </a:solidFill>
              </a:rPr>
              <a:t> </a:t>
            </a:r>
            <a:r>
              <a:rPr lang="en-US" sz="1600" dirty="0" err="1">
                <a:solidFill>
                  <a:schemeClr val="accent1">
                    <a:lumMod val="50000"/>
                  </a:schemeClr>
                </a:solidFill>
              </a:rPr>
              <a:t>обавезу</a:t>
            </a:r>
            <a:r>
              <a:rPr lang="en-US" sz="1600" dirty="0">
                <a:solidFill>
                  <a:schemeClr val="accent1">
                    <a:lumMod val="50000"/>
                  </a:schemeClr>
                </a:solidFill>
              </a:rPr>
              <a:t> </a:t>
            </a:r>
            <a:r>
              <a:rPr lang="en-US" sz="1600" dirty="0" err="1">
                <a:solidFill>
                  <a:schemeClr val="accent1">
                    <a:lumMod val="50000"/>
                  </a:schemeClr>
                </a:solidFill>
              </a:rPr>
              <a:t>из</a:t>
            </a:r>
            <a:r>
              <a:rPr lang="en-US" sz="1600" dirty="0">
                <a:solidFill>
                  <a:schemeClr val="accent1">
                    <a:lumMod val="50000"/>
                  </a:schemeClr>
                </a:solidFill>
              </a:rPr>
              <a:t> </a:t>
            </a:r>
            <a:r>
              <a:rPr lang="en-US" sz="1600" dirty="0" err="1" smtClean="0">
                <a:solidFill>
                  <a:schemeClr val="accent1">
                    <a:lumMod val="50000"/>
                  </a:schemeClr>
                </a:solidFill>
              </a:rPr>
              <a:t>уговора</a:t>
            </a:r>
            <a:r>
              <a:rPr lang="sr-Cyrl-RS" sz="1600" dirty="0" smtClean="0">
                <a:solidFill>
                  <a:schemeClr val="accent1">
                    <a:lumMod val="50000"/>
                  </a:schemeClr>
                </a:solidFill>
              </a:rPr>
              <a:t>.</a:t>
            </a:r>
            <a:endParaRPr lang="sr-Latn-RS" sz="1600" dirty="0" smtClean="0">
              <a:solidFill>
                <a:schemeClr val="accent1">
                  <a:lumMod val="50000"/>
                </a:schemeClr>
              </a:solidFill>
            </a:endParaRPr>
          </a:p>
          <a:p>
            <a:endParaRPr lang="sr-Latn-RS" sz="2000" dirty="0" smtClean="0"/>
          </a:p>
          <a:p>
            <a:pPr>
              <a:buFont typeface="Wingdings" pitchFamily="2" charset="2"/>
              <a:buChar char="ü"/>
            </a:pPr>
            <a:r>
              <a:rPr lang="sr-Cyrl-BA" sz="2000" dirty="0" smtClean="0"/>
              <a:t>  </a:t>
            </a:r>
            <a:r>
              <a:rPr lang="sr-Cyrl-RS" sz="2000" dirty="0" smtClean="0"/>
              <a:t>Код узастопних обавеза </a:t>
            </a:r>
            <a:r>
              <a:rPr lang="sr-Cyrl-RS" sz="1600" dirty="0" smtClean="0">
                <a:solidFill>
                  <a:schemeClr val="accent1">
                    <a:lumMod val="50000"/>
                  </a:schemeClr>
                </a:solidFill>
              </a:rPr>
              <a:t>ако ј</a:t>
            </a:r>
            <a:r>
              <a:rPr lang="en-US" sz="1600" dirty="0" err="1" smtClean="0">
                <a:solidFill>
                  <a:schemeClr val="accent1">
                    <a:lumMod val="50000"/>
                  </a:schemeClr>
                </a:solidFill>
              </a:rPr>
              <a:t>една</a:t>
            </a:r>
            <a:r>
              <a:rPr lang="en-US" sz="1600" dirty="0" smtClean="0">
                <a:solidFill>
                  <a:schemeClr val="accent1">
                    <a:lumMod val="50000"/>
                  </a:schemeClr>
                </a:solidFill>
              </a:rPr>
              <a:t> </a:t>
            </a:r>
            <a:r>
              <a:rPr lang="en-US" sz="1600" dirty="0" err="1">
                <a:solidFill>
                  <a:schemeClr val="accent1">
                    <a:lumMod val="50000"/>
                  </a:schemeClr>
                </a:solidFill>
              </a:rPr>
              <a:t>страна</a:t>
            </a:r>
            <a:r>
              <a:rPr lang="en-US" sz="1600" dirty="0">
                <a:solidFill>
                  <a:schemeClr val="accent1">
                    <a:lumMod val="50000"/>
                  </a:schemeClr>
                </a:solidFill>
              </a:rPr>
              <a:t> </a:t>
            </a:r>
            <a:r>
              <a:rPr lang="en-US" sz="1600" dirty="0" err="1">
                <a:solidFill>
                  <a:schemeClr val="accent1">
                    <a:lumMod val="50000"/>
                  </a:schemeClr>
                </a:solidFill>
              </a:rPr>
              <a:t>не</a:t>
            </a:r>
            <a:r>
              <a:rPr lang="en-US" sz="1600" dirty="0">
                <a:solidFill>
                  <a:schemeClr val="accent1">
                    <a:lumMod val="50000"/>
                  </a:schemeClr>
                </a:solidFill>
              </a:rPr>
              <a:t> </a:t>
            </a:r>
            <a:r>
              <a:rPr lang="en-US" sz="1600" dirty="0" err="1">
                <a:solidFill>
                  <a:schemeClr val="accent1">
                    <a:lumMod val="50000"/>
                  </a:schemeClr>
                </a:solidFill>
              </a:rPr>
              <a:t>испуни</a:t>
            </a:r>
            <a:r>
              <a:rPr lang="en-US" sz="1600" dirty="0">
                <a:solidFill>
                  <a:schemeClr val="accent1">
                    <a:lumMod val="50000"/>
                  </a:schemeClr>
                </a:solidFill>
              </a:rPr>
              <a:t> </a:t>
            </a:r>
            <a:r>
              <a:rPr lang="en-US" sz="1600" dirty="0" err="1">
                <a:solidFill>
                  <a:schemeClr val="accent1">
                    <a:lumMod val="50000"/>
                  </a:schemeClr>
                </a:solidFill>
              </a:rPr>
              <a:t>једну</a:t>
            </a:r>
            <a:r>
              <a:rPr lang="en-US" sz="1600" dirty="0">
                <a:solidFill>
                  <a:schemeClr val="accent1">
                    <a:lumMod val="50000"/>
                  </a:schemeClr>
                </a:solidFill>
              </a:rPr>
              <a:t> </a:t>
            </a:r>
            <a:r>
              <a:rPr lang="en-US" sz="1600" dirty="0" err="1">
                <a:solidFill>
                  <a:schemeClr val="accent1">
                    <a:lumMod val="50000"/>
                  </a:schemeClr>
                </a:solidFill>
              </a:rPr>
              <a:t>обавезу</a:t>
            </a:r>
            <a:r>
              <a:rPr lang="en-US" sz="1600" dirty="0">
                <a:solidFill>
                  <a:schemeClr val="accent1">
                    <a:lumMod val="50000"/>
                  </a:schemeClr>
                </a:solidFill>
              </a:rPr>
              <a:t>, </a:t>
            </a:r>
            <a:r>
              <a:rPr lang="en-US" sz="1600" dirty="0" err="1">
                <a:solidFill>
                  <a:schemeClr val="accent1">
                    <a:lumMod val="50000"/>
                  </a:schemeClr>
                </a:solidFill>
              </a:rPr>
              <a:t>друга</a:t>
            </a:r>
            <a:r>
              <a:rPr lang="en-US" sz="1600" dirty="0">
                <a:solidFill>
                  <a:schemeClr val="accent1">
                    <a:lumMod val="50000"/>
                  </a:schemeClr>
                </a:solidFill>
              </a:rPr>
              <a:t> </a:t>
            </a:r>
            <a:r>
              <a:rPr lang="en-US" sz="1600" dirty="0" err="1">
                <a:solidFill>
                  <a:schemeClr val="accent1">
                    <a:lumMod val="50000"/>
                  </a:schemeClr>
                </a:solidFill>
              </a:rPr>
              <a:t>страна</a:t>
            </a:r>
            <a:r>
              <a:rPr lang="en-US" sz="1600" dirty="0">
                <a:solidFill>
                  <a:schemeClr val="accent1">
                    <a:lumMod val="50000"/>
                  </a:schemeClr>
                </a:solidFill>
              </a:rPr>
              <a:t> </a:t>
            </a:r>
            <a:r>
              <a:rPr lang="en-US" sz="1600" dirty="0" err="1">
                <a:solidFill>
                  <a:schemeClr val="accent1">
                    <a:lumMod val="50000"/>
                  </a:schemeClr>
                </a:solidFill>
              </a:rPr>
              <a:t>може</a:t>
            </a:r>
            <a:r>
              <a:rPr lang="en-US" sz="1600" dirty="0">
                <a:solidFill>
                  <a:schemeClr val="accent1">
                    <a:lumMod val="50000"/>
                  </a:schemeClr>
                </a:solidFill>
              </a:rPr>
              <a:t>, у </a:t>
            </a:r>
            <a:r>
              <a:rPr lang="en-US" sz="1600" dirty="0" err="1">
                <a:solidFill>
                  <a:schemeClr val="accent1">
                    <a:lumMod val="50000"/>
                  </a:schemeClr>
                </a:solidFill>
              </a:rPr>
              <a:t>разумном</a:t>
            </a:r>
            <a:r>
              <a:rPr lang="en-US" sz="1600" dirty="0">
                <a:solidFill>
                  <a:schemeClr val="accent1">
                    <a:lumMod val="50000"/>
                  </a:schemeClr>
                </a:solidFill>
              </a:rPr>
              <a:t> </a:t>
            </a:r>
            <a:r>
              <a:rPr lang="en-US" sz="1600" dirty="0" err="1">
                <a:solidFill>
                  <a:schemeClr val="accent1">
                    <a:lumMod val="50000"/>
                  </a:schemeClr>
                </a:solidFill>
              </a:rPr>
              <a:t>року</a:t>
            </a:r>
            <a:r>
              <a:rPr lang="en-US" sz="1600" dirty="0">
                <a:solidFill>
                  <a:schemeClr val="accent1">
                    <a:lumMod val="50000"/>
                  </a:schemeClr>
                </a:solidFill>
              </a:rPr>
              <a:t>, </a:t>
            </a:r>
            <a:r>
              <a:rPr lang="en-US" sz="1600" dirty="0" err="1">
                <a:solidFill>
                  <a:schemeClr val="accent1">
                    <a:lumMod val="50000"/>
                  </a:schemeClr>
                </a:solidFill>
              </a:rPr>
              <a:t>раскинути</a:t>
            </a:r>
            <a:r>
              <a:rPr lang="en-US" sz="1600" dirty="0">
                <a:solidFill>
                  <a:schemeClr val="accent1">
                    <a:lumMod val="50000"/>
                  </a:schemeClr>
                </a:solidFill>
              </a:rPr>
              <a:t> </a:t>
            </a:r>
            <a:r>
              <a:rPr lang="en-US" sz="1600" dirty="0" err="1">
                <a:solidFill>
                  <a:schemeClr val="accent1">
                    <a:lumMod val="50000"/>
                  </a:schemeClr>
                </a:solidFill>
              </a:rPr>
              <a:t>уговор</a:t>
            </a:r>
            <a:r>
              <a:rPr lang="en-US" sz="1600" dirty="0">
                <a:solidFill>
                  <a:schemeClr val="accent1">
                    <a:lumMod val="50000"/>
                  </a:schemeClr>
                </a:solidFill>
              </a:rPr>
              <a:t> у </a:t>
            </a:r>
            <a:r>
              <a:rPr lang="en-US" sz="1600" dirty="0" err="1">
                <a:solidFill>
                  <a:schemeClr val="accent1">
                    <a:lumMod val="50000"/>
                  </a:schemeClr>
                </a:solidFill>
              </a:rPr>
              <a:t>погледу</a:t>
            </a:r>
            <a:r>
              <a:rPr lang="en-US" sz="1600" dirty="0">
                <a:solidFill>
                  <a:schemeClr val="accent1">
                    <a:lumMod val="50000"/>
                  </a:schemeClr>
                </a:solidFill>
              </a:rPr>
              <a:t> </a:t>
            </a:r>
            <a:r>
              <a:rPr lang="en-US" sz="1600" dirty="0" err="1">
                <a:solidFill>
                  <a:schemeClr val="accent1">
                    <a:lumMod val="50000"/>
                  </a:schemeClr>
                </a:solidFill>
              </a:rPr>
              <a:t>свих</a:t>
            </a:r>
            <a:r>
              <a:rPr lang="en-US" sz="1600" dirty="0">
                <a:solidFill>
                  <a:schemeClr val="accent1">
                    <a:lumMod val="50000"/>
                  </a:schemeClr>
                </a:solidFill>
              </a:rPr>
              <a:t> </a:t>
            </a:r>
            <a:r>
              <a:rPr lang="en-US" sz="1600" dirty="0" err="1">
                <a:solidFill>
                  <a:schemeClr val="accent1">
                    <a:lumMod val="50000"/>
                  </a:schemeClr>
                </a:solidFill>
              </a:rPr>
              <a:t>будућих</a:t>
            </a:r>
            <a:r>
              <a:rPr lang="en-US" sz="1600" dirty="0">
                <a:solidFill>
                  <a:schemeClr val="accent1">
                    <a:lumMod val="50000"/>
                  </a:schemeClr>
                </a:solidFill>
              </a:rPr>
              <a:t> </a:t>
            </a:r>
            <a:r>
              <a:rPr lang="en-US" sz="1600" dirty="0" err="1">
                <a:solidFill>
                  <a:schemeClr val="accent1">
                    <a:lumMod val="50000"/>
                  </a:schemeClr>
                </a:solidFill>
              </a:rPr>
              <a:t>обавеза</a:t>
            </a:r>
            <a:r>
              <a:rPr lang="en-US" sz="1600" dirty="0">
                <a:solidFill>
                  <a:schemeClr val="accent1">
                    <a:lumMod val="50000"/>
                  </a:schemeClr>
                </a:solidFill>
              </a:rPr>
              <a:t>, </a:t>
            </a:r>
            <a:r>
              <a:rPr lang="en-US" sz="1600" dirty="0" err="1">
                <a:solidFill>
                  <a:schemeClr val="accent1">
                    <a:lumMod val="50000"/>
                  </a:schemeClr>
                </a:solidFill>
              </a:rPr>
              <a:t>ако</a:t>
            </a:r>
            <a:r>
              <a:rPr lang="en-US" sz="1600" dirty="0">
                <a:solidFill>
                  <a:schemeClr val="accent1">
                    <a:lumMod val="50000"/>
                  </a:schemeClr>
                </a:solidFill>
              </a:rPr>
              <a:t> </a:t>
            </a:r>
            <a:r>
              <a:rPr lang="en-US" sz="1600" dirty="0" err="1">
                <a:solidFill>
                  <a:schemeClr val="accent1">
                    <a:lumMod val="50000"/>
                  </a:schemeClr>
                </a:solidFill>
              </a:rPr>
              <a:t>је</a:t>
            </a:r>
            <a:r>
              <a:rPr lang="en-US" sz="1600" dirty="0">
                <a:solidFill>
                  <a:schemeClr val="accent1">
                    <a:lumMod val="50000"/>
                  </a:schemeClr>
                </a:solidFill>
              </a:rPr>
              <a:t> </a:t>
            </a:r>
            <a:r>
              <a:rPr lang="en-US" sz="1600" dirty="0" err="1">
                <a:solidFill>
                  <a:schemeClr val="accent1">
                    <a:lumMod val="50000"/>
                  </a:schemeClr>
                </a:solidFill>
              </a:rPr>
              <a:t>из</a:t>
            </a:r>
            <a:r>
              <a:rPr lang="en-US" sz="1600" dirty="0">
                <a:solidFill>
                  <a:schemeClr val="accent1">
                    <a:lumMod val="50000"/>
                  </a:schemeClr>
                </a:solidFill>
              </a:rPr>
              <a:t> </a:t>
            </a:r>
            <a:r>
              <a:rPr lang="en-US" sz="1600" dirty="0" err="1">
                <a:solidFill>
                  <a:schemeClr val="accent1">
                    <a:lumMod val="50000"/>
                  </a:schemeClr>
                </a:solidFill>
              </a:rPr>
              <a:t>датих</a:t>
            </a:r>
            <a:r>
              <a:rPr lang="en-US" sz="1600" dirty="0">
                <a:solidFill>
                  <a:schemeClr val="accent1">
                    <a:lumMod val="50000"/>
                  </a:schemeClr>
                </a:solidFill>
              </a:rPr>
              <a:t> </a:t>
            </a:r>
            <a:r>
              <a:rPr lang="en-US" sz="1600" dirty="0" err="1">
                <a:solidFill>
                  <a:schemeClr val="accent1">
                    <a:lumMod val="50000"/>
                  </a:schemeClr>
                </a:solidFill>
              </a:rPr>
              <a:t>околности</a:t>
            </a:r>
            <a:r>
              <a:rPr lang="en-US" sz="1600" dirty="0">
                <a:solidFill>
                  <a:schemeClr val="accent1">
                    <a:lumMod val="50000"/>
                  </a:schemeClr>
                </a:solidFill>
              </a:rPr>
              <a:t> </a:t>
            </a:r>
            <a:r>
              <a:rPr lang="en-US" sz="1600" dirty="0" err="1">
                <a:solidFill>
                  <a:schemeClr val="accent1">
                    <a:lumMod val="50000"/>
                  </a:schemeClr>
                </a:solidFill>
              </a:rPr>
              <a:t>очигледно</a:t>
            </a:r>
            <a:r>
              <a:rPr lang="en-US" sz="1600" dirty="0">
                <a:solidFill>
                  <a:schemeClr val="accent1">
                    <a:lumMod val="50000"/>
                  </a:schemeClr>
                </a:solidFill>
              </a:rPr>
              <a:t> </a:t>
            </a:r>
            <a:r>
              <a:rPr lang="en-US" sz="1600" dirty="0" err="1">
                <a:solidFill>
                  <a:schemeClr val="accent1">
                    <a:lumMod val="50000"/>
                  </a:schemeClr>
                </a:solidFill>
              </a:rPr>
              <a:t>да</a:t>
            </a:r>
            <a:r>
              <a:rPr lang="en-US" sz="1600" dirty="0">
                <a:solidFill>
                  <a:schemeClr val="accent1">
                    <a:lumMod val="50000"/>
                  </a:schemeClr>
                </a:solidFill>
              </a:rPr>
              <a:t> </a:t>
            </a:r>
            <a:r>
              <a:rPr lang="en-US" sz="1600" dirty="0" err="1">
                <a:solidFill>
                  <a:schemeClr val="accent1">
                    <a:lumMod val="50000"/>
                  </a:schemeClr>
                </a:solidFill>
              </a:rPr>
              <a:t>ни</a:t>
            </a:r>
            <a:r>
              <a:rPr lang="en-US" sz="1600" dirty="0">
                <a:solidFill>
                  <a:schemeClr val="accent1">
                    <a:lumMod val="50000"/>
                  </a:schemeClr>
                </a:solidFill>
              </a:rPr>
              <a:t> </a:t>
            </a:r>
            <a:r>
              <a:rPr lang="en-US" sz="1600" dirty="0" err="1">
                <a:solidFill>
                  <a:schemeClr val="accent1">
                    <a:lumMod val="50000"/>
                  </a:schemeClr>
                </a:solidFill>
              </a:rPr>
              <a:t>оне</a:t>
            </a:r>
            <a:r>
              <a:rPr lang="en-US" sz="1600" dirty="0">
                <a:solidFill>
                  <a:schemeClr val="accent1">
                    <a:lumMod val="50000"/>
                  </a:schemeClr>
                </a:solidFill>
              </a:rPr>
              <a:t> </a:t>
            </a:r>
            <a:r>
              <a:rPr lang="en-US" sz="1600" dirty="0" err="1">
                <a:solidFill>
                  <a:schemeClr val="accent1">
                    <a:lumMod val="50000"/>
                  </a:schemeClr>
                </a:solidFill>
              </a:rPr>
              <a:t>неће</a:t>
            </a:r>
            <a:r>
              <a:rPr lang="en-US" sz="1600" dirty="0">
                <a:solidFill>
                  <a:schemeClr val="accent1">
                    <a:lumMod val="50000"/>
                  </a:schemeClr>
                </a:solidFill>
              </a:rPr>
              <a:t> </a:t>
            </a:r>
            <a:r>
              <a:rPr lang="en-US" sz="1600" dirty="0" err="1">
                <a:solidFill>
                  <a:schemeClr val="accent1">
                    <a:lumMod val="50000"/>
                  </a:schemeClr>
                </a:solidFill>
              </a:rPr>
              <a:t>бити</a:t>
            </a:r>
            <a:r>
              <a:rPr lang="en-US" sz="1600" dirty="0">
                <a:solidFill>
                  <a:schemeClr val="accent1">
                    <a:lumMod val="50000"/>
                  </a:schemeClr>
                </a:solidFill>
              </a:rPr>
              <a:t> </a:t>
            </a:r>
            <a:r>
              <a:rPr lang="en-US" sz="1600" dirty="0" err="1" smtClean="0">
                <a:solidFill>
                  <a:schemeClr val="accent1">
                    <a:lumMod val="50000"/>
                  </a:schemeClr>
                </a:solidFill>
              </a:rPr>
              <a:t>испуњене</a:t>
            </a:r>
            <a:r>
              <a:rPr lang="sr-Cyrl-RS" sz="1600" dirty="0" smtClean="0">
                <a:solidFill>
                  <a:schemeClr val="accent1">
                    <a:lumMod val="50000"/>
                  </a:schemeClr>
                </a:solidFill>
              </a:rPr>
              <a:t>, па и у погледу </a:t>
            </a:r>
            <a:r>
              <a:rPr lang="en-US" sz="1600" dirty="0" err="1">
                <a:solidFill>
                  <a:schemeClr val="accent1">
                    <a:lumMod val="50000"/>
                  </a:schemeClr>
                </a:solidFill>
              </a:rPr>
              <a:t>већ</a:t>
            </a:r>
            <a:r>
              <a:rPr lang="en-US" sz="1600" dirty="0">
                <a:solidFill>
                  <a:schemeClr val="accent1">
                    <a:lumMod val="50000"/>
                  </a:schemeClr>
                </a:solidFill>
              </a:rPr>
              <a:t> </a:t>
            </a:r>
            <a:r>
              <a:rPr lang="en-US" sz="1600" dirty="0" err="1">
                <a:solidFill>
                  <a:schemeClr val="accent1">
                    <a:lumMod val="50000"/>
                  </a:schemeClr>
                </a:solidFill>
              </a:rPr>
              <a:t>испуњених</a:t>
            </a:r>
            <a:r>
              <a:rPr lang="en-US" sz="1600" dirty="0">
                <a:solidFill>
                  <a:schemeClr val="accent1">
                    <a:lumMod val="50000"/>
                  </a:schemeClr>
                </a:solidFill>
              </a:rPr>
              <a:t> </a:t>
            </a:r>
            <a:r>
              <a:rPr lang="en-US" sz="1600" dirty="0" err="1">
                <a:solidFill>
                  <a:schemeClr val="accent1">
                    <a:lumMod val="50000"/>
                  </a:schemeClr>
                </a:solidFill>
              </a:rPr>
              <a:t>обавеза</a:t>
            </a:r>
            <a:r>
              <a:rPr lang="en-US" sz="1600" dirty="0">
                <a:solidFill>
                  <a:schemeClr val="accent1">
                    <a:lumMod val="50000"/>
                  </a:schemeClr>
                </a:solidFill>
              </a:rPr>
              <a:t>, </a:t>
            </a:r>
            <a:r>
              <a:rPr lang="en-US" sz="1600" dirty="0" err="1">
                <a:solidFill>
                  <a:schemeClr val="accent1">
                    <a:lumMod val="50000"/>
                  </a:schemeClr>
                </a:solidFill>
              </a:rPr>
              <a:t>ако</a:t>
            </a:r>
            <a:r>
              <a:rPr lang="en-US" sz="1600" dirty="0">
                <a:solidFill>
                  <a:schemeClr val="accent1">
                    <a:lumMod val="50000"/>
                  </a:schemeClr>
                </a:solidFill>
              </a:rPr>
              <a:t> </a:t>
            </a:r>
            <a:r>
              <a:rPr lang="en-US" sz="1600" dirty="0" err="1">
                <a:solidFill>
                  <a:schemeClr val="accent1">
                    <a:lumMod val="50000"/>
                  </a:schemeClr>
                </a:solidFill>
              </a:rPr>
              <a:t>њихово</a:t>
            </a:r>
            <a:r>
              <a:rPr lang="en-US" sz="1600" dirty="0">
                <a:solidFill>
                  <a:schemeClr val="accent1">
                    <a:lumMod val="50000"/>
                  </a:schemeClr>
                </a:solidFill>
              </a:rPr>
              <a:t> </a:t>
            </a:r>
            <a:r>
              <a:rPr lang="en-US" sz="1600" dirty="0" err="1">
                <a:solidFill>
                  <a:schemeClr val="accent1">
                    <a:lumMod val="50000"/>
                  </a:schemeClr>
                </a:solidFill>
              </a:rPr>
              <a:t>испуњење</a:t>
            </a:r>
            <a:r>
              <a:rPr lang="en-US" sz="1600" dirty="0">
                <a:solidFill>
                  <a:schemeClr val="accent1">
                    <a:lumMod val="50000"/>
                  </a:schemeClr>
                </a:solidFill>
              </a:rPr>
              <a:t> </a:t>
            </a:r>
            <a:r>
              <a:rPr lang="en-US" sz="1600" dirty="0" err="1">
                <a:solidFill>
                  <a:schemeClr val="accent1">
                    <a:lumMod val="50000"/>
                  </a:schemeClr>
                </a:solidFill>
              </a:rPr>
              <a:t>без</a:t>
            </a:r>
            <a:r>
              <a:rPr lang="en-US" sz="1600" dirty="0">
                <a:solidFill>
                  <a:schemeClr val="accent1">
                    <a:lumMod val="50000"/>
                  </a:schemeClr>
                </a:solidFill>
              </a:rPr>
              <a:t> </a:t>
            </a:r>
            <a:r>
              <a:rPr lang="en-US" sz="1600" dirty="0" err="1">
                <a:solidFill>
                  <a:schemeClr val="accent1">
                    <a:lumMod val="50000"/>
                  </a:schemeClr>
                </a:solidFill>
              </a:rPr>
              <a:t>изосталих</a:t>
            </a:r>
            <a:r>
              <a:rPr lang="en-US" sz="1600" dirty="0">
                <a:solidFill>
                  <a:schemeClr val="accent1">
                    <a:lumMod val="50000"/>
                  </a:schemeClr>
                </a:solidFill>
              </a:rPr>
              <a:t> </a:t>
            </a:r>
            <a:r>
              <a:rPr lang="en-US" sz="1600" dirty="0" err="1">
                <a:solidFill>
                  <a:schemeClr val="accent1">
                    <a:lumMod val="50000"/>
                  </a:schemeClr>
                </a:solidFill>
              </a:rPr>
              <a:t>испуњења</a:t>
            </a:r>
            <a:r>
              <a:rPr lang="en-US" sz="1600" dirty="0">
                <a:solidFill>
                  <a:schemeClr val="accent1">
                    <a:lumMod val="50000"/>
                  </a:schemeClr>
                </a:solidFill>
              </a:rPr>
              <a:t> </a:t>
            </a:r>
            <a:r>
              <a:rPr lang="en-US" sz="1600" dirty="0" err="1">
                <a:solidFill>
                  <a:schemeClr val="accent1">
                    <a:lumMod val="50000"/>
                  </a:schemeClr>
                </a:solidFill>
              </a:rPr>
              <a:t>нема</a:t>
            </a:r>
            <a:r>
              <a:rPr lang="en-US" sz="1600" dirty="0">
                <a:solidFill>
                  <a:schemeClr val="accent1">
                    <a:lumMod val="50000"/>
                  </a:schemeClr>
                </a:solidFill>
              </a:rPr>
              <a:t> </a:t>
            </a:r>
            <a:r>
              <a:rPr lang="en-US" sz="1600" dirty="0" err="1">
                <a:solidFill>
                  <a:schemeClr val="accent1">
                    <a:lumMod val="50000"/>
                  </a:schemeClr>
                </a:solidFill>
              </a:rPr>
              <a:t>интереса</a:t>
            </a:r>
            <a:r>
              <a:rPr lang="en-US" sz="1600" dirty="0">
                <a:solidFill>
                  <a:schemeClr val="accent1">
                    <a:lumMod val="50000"/>
                  </a:schemeClr>
                </a:solidFill>
              </a:rPr>
              <a:t> </a:t>
            </a:r>
            <a:r>
              <a:rPr lang="en-US" sz="1600" dirty="0" err="1">
                <a:solidFill>
                  <a:schemeClr val="accent1">
                    <a:lumMod val="50000"/>
                  </a:schemeClr>
                </a:solidFill>
              </a:rPr>
              <a:t>за</a:t>
            </a:r>
            <a:r>
              <a:rPr lang="en-US" sz="1600" dirty="0">
                <a:solidFill>
                  <a:schemeClr val="accent1">
                    <a:lumMod val="50000"/>
                  </a:schemeClr>
                </a:solidFill>
              </a:rPr>
              <a:t> </a:t>
            </a:r>
            <a:r>
              <a:rPr lang="en-US" sz="1600" dirty="0" err="1" smtClean="0">
                <a:solidFill>
                  <a:schemeClr val="accent1">
                    <a:lumMod val="50000"/>
                  </a:schemeClr>
                </a:solidFill>
              </a:rPr>
              <a:t>њу</a:t>
            </a:r>
            <a:r>
              <a:rPr lang="sr-Cyrl-RS" sz="1600" dirty="0" smtClean="0">
                <a:solidFill>
                  <a:schemeClr val="accent1">
                    <a:lumMod val="50000"/>
                  </a:schemeClr>
                </a:solidFill>
              </a:rPr>
              <a:t>, а </a:t>
            </a:r>
            <a:r>
              <a:rPr lang="sr-Cyrl-RS" sz="1600" dirty="0">
                <a:solidFill>
                  <a:schemeClr val="accent1">
                    <a:lumMod val="50000"/>
                  </a:schemeClr>
                </a:solidFill>
              </a:rPr>
              <a:t>д</a:t>
            </a:r>
            <a:r>
              <a:rPr lang="en-US" sz="1600" dirty="0" err="1" smtClean="0">
                <a:solidFill>
                  <a:schemeClr val="accent1">
                    <a:lumMod val="50000"/>
                  </a:schemeClr>
                </a:solidFill>
              </a:rPr>
              <a:t>ужник</a:t>
            </a:r>
            <a:r>
              <a:rPr lang="en-US" sz="1600" dirty="0" smtClean="0">
                <a:solidFill>
                  <a:schemeClr val="accent1">
                    <a:lumMod val="50000"/>
                  </a:schemeClr>
                </a:solidFill>
              </a:rPr>
              <a:t> </a:t>
            </a:r>
            <a:r>
              <a:rPr lang="en-US" sz="1600" dirty="0" err="1">
                <a:solidFill>
                  <a:schemeClr val="accent1">
                    <a:lumMod val="50000"/>
                  </a:schemeClr>
                </a:solidFill>
              </a:rPr>
              <a:t>може</a:t>
            </a:r>
            <a:r>
              <a:rPr lang="en-US" sz="1600" dirty="0">
                <a:solidFill>
                  <a:schemeClr val="accent1">
                    <a:lumMod val="50000"/>
                  </a:schemeClr>
                </a:solidFill>
              </a:rPr>
              <a:t> </a:t>
            </a:r>
            <a:r>
              <a:rPr lang="en-US" sz="1600" dirty="0" err="1">
                <a:solidFill>
                  <a:schemeClr val="accent1">
                    <a:lumMod val="50000"/>
                  </a:schemeClr>
                </a:solidFill>
              </a:rPr>
              <a:t>одржати</a:t>
            </a:r>
            <a:r>
              <a:rPr lang="en-US" sz="1600" dirty="0">
                <a:solidFill>
                  <a:schemeClr val="accent1">
                    <a:lumMod val="50000"/>
                  </a:schemeClr>
                </a:solidFill>
              </a:rPr>
              <a:t> </a:t>
            </a:r>
            <a:r>
              <a:rPr lang="en-US" sz="1600" dirty="0" err="1">
                <a:solidFill>
                  <a:schemeClr val="accent1">
                    <a:lumMod val="50000"/>
                  </a:schemeClr>
                </a:solidFill>
              </a:rPr>
              <a:t>уговор</a:t>
            </a:r>
            <a:r>
              <a:rPr lang="en-US" sz="1600" dirty="0">
                <a:solidFill>
                  <a:schemeClr val="accent1">
                    <a:lumMod val="50000"/>
                  </a:schemeClr>
                </a:solidFill>
              </a:rPr>
              <a:t> </a:t>
            </a:r>
            <a:r>
              <a:rPr lang="en-US" sz="1600" dirty="0" err="1">
                <a:solidFill>
                  <a:schemeClr val="accent1">
                    <a:lumMod val="50000"/>
                  </a:schemeClr>
                </a:solidFill>
              </a:rPr>
              <a:t>ако</a:t>
            </a:r>
            <a:r>
              <a:rPr lang="en-US" sz="1600" dirty="0">
                <a:solidFill>
                  <a:schemeClr val="accent1">
                    <a:lumMod val="50000"/>
                  </a:schemeClr>
                </a:solidFill>
              </a:rPr>
              <a:t> </a:t>
            </a:r>
            <a:r>
              <a:rPr lang="en-US" sz="1600" dirty="0" err="1">
                <a:solidFill>
                  <a:schemeClr val="accent1">
                    <a:lumMod val="50000"/>
                  </a:schemeClr>
                </a:solidFill>
              </a:rPr>
              <a:t>да</a:t>
            </a:r>
            <a:r>
              <a:rPr lang="en-US" sz="1600" dirty="0">
                <a:solidFill>
                  <a:schemeClr val="accent1">
                    <a:lumMod val="50000"/>
                  </a:schemeClr>
                </a:solidFill>
              </a:rPr>
              <a:t> </a:t>
            </a:r>
            <a:r>
              <a:rPr lang="en-US" sz="1600" dirty="0" err="1">
                <a:solidFill>
                  <a:schemeClr val="accent1">
                    <a:lumMod val="50000"/>
                  </a:schemeClr>
                </a:solidFill>
              </a:rPr>
              <a:t>одговарајуће</a:t>
            </a:r>
            <a:r>
              <a:rPr lang="en-US" sz="1600" dirty="0">
                <a:solidFill>
                  <a:schemeClr val="accent1">
                    <a:lumMod val="50000"/>
                  </a:schemeClr>
                </a:solidFill>
              </a:rPr>
              <a:t> </a:t>
            </a:r>
            <a:r>
              <a:rPr lang="en-US" sz="1600" dirty="0" err="1" smtClean="0">
                <a:solidFill>
                  <a:schemeClr val="accent1">
                    <a:lumMod val="50000"/>
                  </a:schemeClr>
                </a:solidFill>
              </a:rPr>
              <a:t>обезбеђење</a:t>
            </a:r>
            <a:r>
              <a:rPr lang="sr-Cyrl-RS" sz="1600" dirty="0" smtClean="0">
                <a:solidFill>
                  <a:schemeClr val="accent1">
                    <a:lumMod val="50000"/>
                  </a:schemeClr>
                </a:solidFill>
              </a:rPr>
              <a:t>.</a:t>
            </a:r>
            <a:endParaRPr lang="sr-Latn-RS" sz="1600" dirty="0">
              <a:solidFill>
                <a:schemeClr val="accent1">
                  <a:lumMod val="50000"/>
                </a:schemeClr>
              </a:solidFill>
            </a:endParaRPr>
          </a:p>
          <a:p>
            <a:pPr>
              <a:buFont typeface="Wingdings" pitchFamily="2" charset="2"/>
              <a:buChar char="ü"/>
            </a:pPr>
            <a:endParaRPr lang="sr-Latn-RS" sz="2000" dirty="0" smtClean="0"/>
          </a:p>
          <a:p>
            <a:endParaRPr lang="sr-Latn-RS" sz="2000" dirty="0" smtClean="0"/>
          </a:p>
        </p:txBody>
      </p:sp>
    </p:spTree>
    <p:extLst>
      <p:ext uri="{BB962C8B-B14F-4D97-AF65-F5344CB8AC3E}">
        <p14:creationId xmlns:p14="http://schemas.microsoft.com/office/powerpoint/2010/main" val="1285885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4;p44"/>
          <p:cNvSpPr txBox="1">
            <a:spLocks/>
          </p:cNvSpPr>
          <p:nvPr/>
        </p:nvSpPr>
        <p:spPr>
          <a:xfrm>
            <a:off x="2180550" y="1145754"/>
            <a:ext cx="4782900" cy="76327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r-Cyrl-BA" sz="1800" b="1" i="0" u="none" strike="noStrike" kern="0" cap="none" spc="0" normalizeH="0" baseline="0" noProof="0" dirty="0" smtClean="0">
                <a:ln>
                  <a:noFill/>
                </a:ln>
                <a:solidFill>
                  <a:srgbClr val="000000"/>
                </a:solidFill>
                <a:effectLst/>
                <a:uLnTx/>
                <a:uFillTx/>
                <a:latin typeface="Arial"/>
                <a:cs typeface="Arial"/>
                <a:sym typeface="Arial"/>
              </a:rPr>
              <a:t>ДУЖНОСТ ОБАВЈЕШТАВАЊА</a:t>
            </a:r>
            <a:endParaRPr kumimoji="0" lang="sr-Cyrl-BA" sz="1800" b="1" i="0" u="none" strike="noStrike" kern="0" cap="none" spc="0" normalizeH="0" baseline="0" noProof="0" dirty="0">
              <a:ln>
                <a:noFill/>
              </a:ln>
              <a:solidFill>
                <a:srgbClr val="000000"/>
              </a:solidFill>
              <a:effectLst/>
              <a:uLnTx/>
              <a:uFillTx/>
              <a:latin typeface="Arial"/>
              <a:cs typeface="Arial"/>
              <a:sym typeface="Arial"/>
            </a:endParaRPr>
          </a:p>
        </p:txBody>
      </p:sp>
      <p:sp>
        <p:nvSpPr>
          <p:cNvPr id="3" name="Google Shape;605;p44"/>
          <p:cNvSpPr txBox="1">
            <a:spLocks/>
          </p:cNvSpPr>
          <p:nvPr/>
        </p:nvSpPr>
        <p:spPr>
          <a:xfrm>
            <a:off x="1326996" y="1909026"/>
            <a:ext cx="6378498" cy="1219861"/>
          </a:xfrm>
          <a:prstGeom prst="rect">
            <a:avLst/>
          </a:prstGeom>
          <a:noFill/>
          <a:ln w="9525" cap="flat" cmpd="sng">
            <a:solidFill>
              <a:srgbClr val="191919"/>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L="914400" marR="0" lvl="1"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2pPr>
            <a:lvl3pPr marL="1371600" marR="0" lvl="2"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3pPr>
            <a:lvl4pPr marL="1828800" marR="0" lvl="3"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4pPr>
            <a:lvl5pPr marL="2286000" marR="0" lvl="4"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5pPr>
            <a:lvl6pPr marL="2743200" marR="0" lvl="5"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6pPr>
            <a:lvl7pPr marL="3200400" marR="0" lvl="6"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7pPr>
            <a:lvl8pPr marL="3657600" marR="0" lvl="7"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8pPr>
            <a:lvl9pPr marL="4114800" marR="0" lvl="8"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9pPr>
          </a:lstStyle>
          <a:p>
            <a:pPr marL="0" lvl="0" indent="0">
              <a:lnSpc>
                <a:spcPct val="115000"/>
              </a:lnSpc>
              <a:buClr>
                <a:srgbClr val="191919"/>
              </a:buClr>
              <a:buSzPts val="1100"/>
            </a:pPr>
            <a:r>
              <a:rPr lang="en-US" sz="2000" b="0" dirty="0" err="1"/>
              <a:t>Поверилац</a:t>
            </a:r>
            <a:r>
              <a:rPr lang="en-US" sz="2000" b="0" dirty="0"/>
              <a:t> </a:t>
            </a:r>
            <a:r>
              <a:rPr lang="en-US" sz="2000" b="0" dirty="0" err="1"/>
              <a:t>који</a:t>
            </a:r>
            <a:r>
              <a:rPr lang="en-US" sz="2000" b="0" dirty="0"/>
              <a:t> </a:t>
            </a:r>
            <a:r>
              <a:rPr lang="en-US" sz="2000" b="0" dirty="0" err="1"/>
              <a:t>због</a:t>
            </a:r>
            <a:r>
              <a:rPr lang="en-US" sz="2000" b="0" dirty="0"/>
              <a:t> </a:t>
            </a:r>
            <a:r>
              <a:rPr lang="en-US" sz="2000" b="0" dirty="0" err="1"/>
              <a:t>неиспуњења</a:t>
            </a:r>
            <a:r>
              <a:rPr lang="en-US" sz="2000" b="0" dirty="0"/>
              <a:t> </a:t>
            </a:r>
            <a:r>
              <a:rPr lang="en-US" sz="2000" b="0" dirty="0" err="1"/>
              <a:t>дужникове</a:t>
            </a:r>
            <a:r>
              <a:rPr lang="en-US" sz="2000" b="0" dirty="0"/>
              <a:t> </a:t>
            </a:r>
            <a:r>
              <a:rPr lang="en-US" sz="2000" b="0" dirty="0" err="1"/>
              <a:t>обавезе</a:t>
            </a:r>
            <a:r>
              <a:rPr lang="en-US" sz="2000" b="0" dirty="0"/>
              <a:t> </a:t>
            </a:r>
            <a:r>
              <a:rPr lang="en-US" sz="2000" b="0" dirty="0" err="1"/>
              <a:t>раскида</a:t>
            </a:r>
            <a:r>
              <a:rPr lang="en-US" sz="2000" b="0" dirty="0"/>
              <a:t> </a:t>
            </a:r>
            <a:r>
              <a:rPr lang="en-US" sz="2000" b="0" dirty="0" err="1"/>
              <a:t>уговор</a:t>
            </a:r>
            <a:r>
              <a:rPr lang="en-US" sz="2000" b="0" dirty="0"/>
              <a:t>, </a:t>
            </a:r>
            <a:r>
              <a:rPr lang="en-US" sz="2000" b="0" dirty="0" err="1"/>
              <a:t>дужан</a:t>
            </a:r>
            <a:r>
              <a:rPr lang="en-US" sz="2000" b="0" dirty="0"/>
              <a:t> </a:t>
            </a:r>
            <a:r>
              <a:rPr lang="en-US" sz="2000" b="0" dirty="0" err="1"/>
              <a:t>је</a:t>
            </a:r>
            <a:r>
              <a:rPr lang="en-US" sz="2000" b="0" dirty="0"/>
              <a:t> </a:t>
            </a:r>
            <a:r>
              <a:rPr lang="en-US" sz="2000" b="0" dirty="0" err="1"/>
              <a:t>то</a:t>
            </a:r>
            <a:r>
              <a:rPr lang="en-US" sz="2000" b="0" dirty="0"/>
              <a:t> </a:t>
            </a:r>
            <a:r>
              <a:rPr lang="en-US" sz="2000" b="0" dirty="0" err="1"/>
              <a:t>саопштити</a:t>
            </a:r>
            <a:r>
              <a:rPr lang="en-US" sz="2000" b="0" dirty="0"/>
              <a:t> </a:t>
            </a:r>
            <a:r>
              <a:rPr lang="en-US" sz="2000" b="0" dirty="0" err="1"/>
              <a:t>дужнику</a:t>
            </a:r>
            <a:r>
              <a:rPr lang="en-US" sz="2000" b="0" dirty="0"/>
              <a:t> </a:t>
            </a:r>
            <a:r>
              <a:rPr lang="en-US" sz="2000" b="0" dirty="0" err="1"/>
              <a:t>без</a:t>
            </a:r>
            <a:r>
              <a:rPr lang="en-US" sz="2000" b="0" dirty="0"/>
              <a:t> </a:t>
            </a:r>
            <a:r>
              <a:rPr lang="en-US" sz="2000" b="0" dirty="0" err="1" smtClean="0"/>
              <a:t>одлагања</a:t>
            </a:r>
            <a:r>
              <a:rPr lang="sr-Cyrl-RS" sz="2000" b="0" dirty="0" smtClean="0"/>
              <a:t>.</a:t>
            </a:r>
            <a:endParaRPr kumimoji="0" lang="ru-RU" sz="2000" b="0" i="0" u="none" strike="noStrike" kern="0" cap="none" spc="0" normalizeH="0" baseline="0" noProof="0" dirty="0">
              <a:ln>
                <a:noFill/>
              </a:ln>
              <a:solidFill>
                <a:srgbClr val="191919"/>
              </a:solidFill>
              <a:effectLst/>
              <a:uLnTx/>
              <a:uFillTx/>
              <a:sym typeface="Gudea"/>
            </a:endParaRPr>
          </a:p>
        </p:txBody>
      </p:sp>
      <p:sp>
        <p:nvSpPr>
          <p:cNvPr id="4" name="Google Shape;606;p44"/>
          <p:cNvSpPr txBox="1">
            <a:spLocks/>
          </p:cNvSpPr>
          <p:nvPr/>
        </p:nvSpPr>
        <p:spPr>
          <a:xfrm>
            <a:off x="189571" y="3785253"/>
            <a:ext cx="8776009" cy="61947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15000"/>
              </a:lnSpc>
              <a:buClr>
                <a:srgbClr val="191919"/>
              </a:buClr>
              <a:buSzPts val="1100"/>
            </a:pPr>
            <a:r>
              <a:rPr lang="en-US" sz="1800" dirty="0" err="1">
                <a:solidFill>
                  <a:srgbClr val="C00000"/>
                </a:solidFill>
              </a:rPr>
              <a:t>Уговор</a:t>
            </a:r>
            <a:r>
              <a:rPr lang="en-US" sz="1800" dirty="0">
                <a:solidFill>
                  <a:srgbClr val="C00000"/>
                </a:solidFill>
              </a:rPr>
              <a:t> </a:t>
            </a:r>
            <a:r>
              <a:rPr lang="en-US" sz="1800" dirty="0" err="1">
                <a:solidFill>
                  <a:srgbClr val="C00000"/>
                </a:solidFill>
              </a:rPr>
              <a:t>се</a:t>
            </a:r>
            <a:r>
              <a:rPr lang="en-US" sz="1800" dirty="0">
                <a:solidFill>
                  <a:srgbClr val="C00000"/>
                </a:solidFill>
              </a:rPr>
              <a:t> </a:t>
            </a:r>
            <a:r>
              <a:rPr lang="en-US" sz="1800" dirty="0" err="1">
                <a:solidFill>
                  <a:srgbClr val="C00000"/>
                </a:solidFill>
              </a:rPr>
              <a:t>не</a:t>
            </a:r>
            <a:r>
              <a:rPr lang="en-US" sz="1800" dirty="0">
                <a:solidFill>
                  <a:srgbClr val="C00000"/>
                </a:solidFill>
              </a:rPr>
              <a:t> </a:t>
            </a:r>
            <a:r>
              <a:rPr lang="en-US" sz="1800" dirty="0" err="1">
                <a:solidFill>
                  <a:srgbClr val="C00000"/>
                </a:solidFill>
              </a:rPr>
              <a:t>може</a:t>
            </a:r>
            <a:r>
              <a:rPr lang="en-US" sz="1800" dirty="0">
                <a:solidFill>
                  <a:srgbClr val="C00000"/>
                </a:solidFill>
              </a:rPr>
              <a:t> </a:t>
            </a:r>
            <a:r>
              <a:rPr lang="en-US" sz="1800" dirty="0" err="1">
                <a:solidFill>
                  <a:srgbClr val="C00000"/>
                </a:solidFill>
              </a:rPr>
              <a:t>раскинути</a:t>
            </a:r>
            <a:r>
              <a:rPr lang="en-US" sz="1800" dirty="0">
                <a:solidFill>
                  <a:srgbClr val="C00000"/>
                </a:solidFill>
              </a:rPr>
              <a:t> </a:t>
            </a:r>
            <a:r>
              <a:rPr lang="en-US" sz="1800" dirty="0" err="1">
                <a:solidFill>
                  <a:srgbClr val="C00000"/>
                </a:solidFill>
              </a:rPr>
              <a:t>због</a:t>
            </a:r>
            <a:r>
              <a:rPr lang="en-US" sz="1800" dirty="0">
                <a:solidFill>
                  <a:srgbClr val="C00000"/>
                </a:solidFill>
              </a:rPr>
              <a:t> </a:t>
            </a:r>
            <a:r>
              <a:rPr lang="en-US" sz="1800" dirty="0" err="1">
                <a:solidFill>
                  <a:srgbClr val="C00000"/>
                </a:solidFill>
              </a:rPr>
              <a:t>неиспуњења</a:t>
            </a:r>
            <a:r>
              <a:rPr lang="en-US" sz="1800" dirty="0">
                <a:solidFill>
                  <a:srgbClr val="C00000"/>
                </a:solidFill>
              </a:rPr>
              <a:t> </a:t>
            </a:r>
            <a:r>
              <a:rPr lang="en-US" sz="1800" dirty="0" err="1">
                <a:solidFill>
                  <a:srgbClr val="C00000"/>
                </a:solidFill>
              </a:rPr>
              <a:t>незнатног</a:t>
            </a:r>
            <a:r>
              <a:rPr lang="en-US" sz="1800" dirty="0">
                <a:solidFill>
                  <a:srgbClr val="C00000"/>
                </a:solidFill>
              </a:rPr>
              <a:t> </a:t>
            </a:r>
            <a:r>
              <a:rPr lang="en-US" sz="1800" dirty="0" err="1">
                <a:solidFill>
                  <a:srgbClr val="C00000"/>
                </a:solidFill>
              </a:rPr>
              <a:t>дела</a:t>
            </a:r>
            <a:r>
              <a:rPr lang="en-US" sz="1800" dirty="0">
                <a:solidFill>
                  <a:srgbClr val="C00000"/>
                </a:solidFill>
              </a:rPr>
              <a:t> </a:t>
            </a:r>
            <a:r>
              <a:rPr lang="en-US" sz="1800" dirty="0" err="1" smtClean="0">
                <a:solidFill>
                  <a:srgbClr val="C00000"/>
                </a:solidFill>
              </a:rPr>
              <a:t>обавезе</a:t>
            </a:r>
            <a:r>
              <a:rPr lang="sr-Cyrl-RS" sz="1800" dirty="0">
                <a:latin typeface="Gudea"/>
              </a:rPr>
              <a:t>!</a:t>
            </a:r>
            <a:endParaRPr kumimoji="0" lang="ru-RU" sz="1800" b="0" i="0" u="none" strike="noStrike" kern="0" cap="none" spc="0" normalizeH="0" baseline="0" noProof="0" dirty="0">
              <a:ln>
                <a:noFill/>
              </a:ln>
              <a:solidFill>
                <a:srgbClr val="000000"/>
              </a:solidFill>
              <a:effectLst/>
              <a:uLnTx/>
              <a:uFillTx/>
              <a:latin typeface="Gudea"/>
              <a:sym typeface="Arial"/>
            </a:endParaRPr>
          </a:p>
        </p:txBody>
      </p:sp>
      <p:sp>
        <p:nvSpPr>
          <p:cNvPr id="5" name="Google Shape;607;p44"/>
          <p:cNvSpPr txBox="1">
            <a:spLocks/>
          </p:cNvSpPr>
          <p:nvPr/>
        </p:nvSpPr>
        <p:spPr>
          <a:xfrm>
            <a:off x="1416205" y="3512633"/>
            <a:ext cx="6289288" cy="39528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b="1" kern="0" dirty="0" smtClean="0"/>
              <a:t>КАД СЕ УГОВОР НЕ МОЖЕ РАСКИНУТИ</a:t>
            </a:r>
            <a:endParaRPr kumimoji="0" lang="ru-RU"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604;p44"/>
          <p:cNvSpPr txBox="1">
            <a:spLocks/>
          </p:cNvSpPr>
          <p:nvPr/>
        </p:nvSpPr>
        <p:spPr>
          <a:xfrm>
            <a:off x="2187987" y="4415882"/>
            <a:ext cx="4782900" cy="60061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r-Cyrl-BA" sz="1800" b="1" i="0" u="none" strike="noStrike" kern="0" cap="none" spc="0" normalizeH="0" baseline="0" noProof="0" dirty="0" smtClean="0">
                <a:ln>
                  <a:noFill/>
                </a:ln>
                <a:solidFill>
                  <a:srgbClr val="000000"/>
                </a:solidFill>
                <a:effectLst/>
                <a:uLnTx/>
                <a:uFillTx/>
                <a:latin typeface="Arial"/>
                <a:cs typeface="Arial"/>
                <a:sym typeface="Arial"/>
              </a:rPr>
              <a:t>ДЕЈСТВО РАСКИДА</a:t>
            </a:r>
            <a:endParaRPr kumimoji="0" lang="sr-Cyrl-BA" sz="1800" b="1"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605;p44"/>
          <p:cNvSpPr txBox="1">
            <a:spLocks/>
          </p:cNvSpPr>
          <p:nvPr/>
        </p:nvSpPr>
        <p:spPr>
          <a:xfrm>
            <a:off x="654208" y="4608885"/>
            <a:ext cx="7761249" cy="1780764"/>
          </a:xfrm>
          <a:prstGeom prst="rect">
            <a:avLst/>
          </a:prstGeom>
          <a:noFill/>
          <a:ln w="9525" cap="flat" cmpd="sng">
            <a:solidFill>
              <a:srgbClr val="191919"/>
            </a:solidFill>
            <a:prstDash val="sysDot"/>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L="914400" marR="0" lvl="1"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2pPr>
            <a:lvl3pPr marL="1371600" marR="0" lvl="2"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3pPr>
            <a:lvl4pPr marL="1828800" marR="0" lvl="3"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4pPr>
            <a:lvl5pPr marL="2286000" marR="0" lvl="4"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5pPr>
            <a:lvl6pPr marL="2743200" marR="0" lvl="5"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6pPr>
            <a:lvl7pPr marL="3200400" marR="0" lvl="6"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7pPr>
            <a:lvl8pPr marL="3657600" marR="0" lvl="7"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8pPr>
            <a:lvl9pPr marL="4114800" marR="0" lvl="8"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9pPr>
          </a:lstStyle>
          <a:p>
            <a:pPr marL="0" lvl="0" indent="0">
              <a:lnSpc>
                <a:spcPct val="115000"/>
              </a:lnSpc>
              <a:buClr>
                <a:srgbClr val="191919"/>
              </a:buClr>
              <a:buSzPts val="1100"/>
            </a:pPr>
            <a:endParaRPr lang="sr-Cyrl-RS" sz="1800" dirty="0" smtClean="0"/>
          </a:p>
          <a:p>
            <a:pPr marL="0" lvl="0" indent="0">
              <a:lnSpc>
                <a:spcPct val="115000"/>
              </a:lnSpc>
              <a:buClr>
                <a:srgbClr val="191919"/>
              </a:buClr>
              <a:buSzPts val="1100"/>
            </a:pPr>
            <a:endParaRPr lang="sr-Cyrl-RS" sz="1000" dirty="0"/>
          </a:p>
          <a:p>
            <a:pPr marL="0" lvl="0" indent="0">
              <a:lnSpc>
                <a:spcPct val="115000"/>
              </a:lnSpc>
              <a:buClr>
                <a:srgbClr val="191919"/>
              </a:buClr>
              <a:buSzPts val="1100"/>
            </a:pPr>
            <a:r>
              <a:rPr lang="en-US" sz="1800" dirty="0" err="1" smtClean="0"/>
              <a:t>Раскидом</a:t>
            </a:r>
            <a:r>
              <a:rPr lang="en-US" sz="1800" dirty="0" smtClean="0"/>
              <a:t> </a:t>
            </a:r>
            <a:r>
              <a:rPr lang="en-US" sz="1800" dirty="0" err="1"/>
              <a:t>уговора</a:t>
            </a:r>
            <a:r>
              <a:rPr lang="en-US" sz="1800" dirty="0"/>
              <a:t> </a:t>
            </a:r>
            <a:r>
              <a:rPr lang="en-US" sz="1800" dirty="0" err="1"/>
              <a:t>обе</a:t>
            </a:r>
            <a:r>
              <a:rPr lang="en-US" sz="1800" dirty="0"/>
              <a:t> </a:t>
            </a:r>
            <a:r>
              <a:rPr lang="en-US" sz="1800" dirty="0" err="1"/>
              <a:t>стране</a:t>
            </a:r>
            <a:r>
              <a:rPr lang="en-US" sz="1800" dirty="0"/>
              <a:t> </a:t>
            </a:r>
            <a:r>
              <a:rPr lang="en-US" sz="1800" dirty="0" err="1"/>
              <a:t>су</a:t>
            </a:r>
            <a:r>
              <a:rPr lang="en-US" sz="1800" dirty="0"/>
              <a:t> </a:t>
            </a:r>
            <a:r>
              <a:rPr lang="en-US" sz="1800" dirty="0" err="1"/>
              <a:t>ослобођене</a:t>
            </a:r>
            <a:r>
              <a:rPr lang="en-US" sz="1800" dirty="0"/>
              <a:t> </a:t>
            </a:r>
            <a:r>
              <a:rPr lang="en-US" sz="1800" dirty="0" err="1"/>
              <a:t>својих</a:t>
            </a:r>
            <a:r>
              <a:rPr lang="en-US" sz="1800" dirty="0"/>
              <a:t> </a:t>
            </a:r>
            <a:r>
              <a:rPr lang="en-US" sz="1800" dirty="0" err="1"/>
              <a:t>обавеза</a:t>
            </a:r>
            <a:r>
              <a:rPr lang="en-US" sz="1800" dirty="0"/>
              <a:t>, </a:t>
            </a:r>
            <a:r>
              <a:rPr lang="en-US" sz="1800" dirty="0" err="1"/>
              <a:t>изузев</a:t>
            </a:r>
            <a:r>
              <a:rPr lang="en-US" sz="1800" dirty="0"/>
              <a:t> </a:t>
            </a:r>
            <a:r>
              <a:rPr lang="en-US" sz="1800" dirty="0" err="1"/>
              <a:t>обавезе</a:t>
            </a:r>
            <a:r>
              <a:rPr lang="en-US" sz="1800" dirty="0"/>
              <a:t> </a:t>
            </a:r>
            <a:r>
              <a:rPr lang="en-US" sz="1800" dirty="0" err="1"/>
              <a:t>на</a:t>
            </a:r>
            <a:r>
              <a:rPr lang="en-US" sz="1800" dirty="0"/>
              <a:t> </a:t>
            </a:r>
            <a:r>
              <a:rPr lang="en-US" sz="1800" dirty="0" err="1"/>
              <a:t>накнаду</a:t>
            </a:r>
            <a:r>
              <a:rPr lang="en-US" sz="1800" dirty="0"/>
              <a:t> </a:t>
            </a:r>
            <a:r>
              <a:rPr lang="en-US" sz="1800" dirty="0" err="1"/>
              <a:t>евентуалне</a:t>
            </a:r>
            <a:r>
              <a:rPr lang="en-US" sz="1800" dirty="0"/>
              <a:t> </a:t>
            </a:r>
            <a:r>
              <a:rPr lang="en-US" sz="1800" dirty="0" err="1" smtClean="0"/>
              <a:t>штете</a:t>
            </a:r>
            <a:r>
              <a:rPr lang="sr-Cyrl-RS" sz="1800" dirty="0" smtClean="0"/>
              <a:t>. </a:t>
            </a:r>
          </a:p>
          <a:p>
            <a:pPr marL="0" lvl="0" indent="0">
              <a:lnSpc>
                <a:spcPct val="115000"/>
              </a:lnSpc>
              <a:buClr>
                <a:srgbClr val="191919"/>
              </a:buClr>
              <a:buSzPts val="1100"/>
            </a:pPr>
            <a:r>
              <a:rPr lang="sr-Cyrl-RS" sz="1800" dirty="0" smtClean="0"/>
              <a:t>С</a:t>
            </a:r>
            <a:r>
              <a:rPr lang="en-US" sz="1800" dirty="0" err="1" smtClean="0"/>
              <a:t>тране</a:t>
            </a:r>
            <a:r>
              <a:rPr lang="en-US" sz="1800" dirty="0" smtClean="0"/>
              <a:t> </a:t>
            </a:r>
            <a:r>
              <a:rPr lang="en-US" sz="1800" dirty="0" err="1"/>
              <a:t>имају</a:t>
            </a:r>
            <a:r>
              <a:rPr lang="en-US" sz="1800" dirty="0"/>
              <a:t> </a:t>
            </a:r>
            <a:r>
              <a:rPr lang="en-US" sz="1800" dirty="0" err="1"/>
              <a:t>право</a:t>
            </a:r>
            <a:r>
              <a:rPr lang="en-US" sz="1800" dirty="0"/>
              <a:t> </a:t>
            </a:r>
            <a:r>
              <a:rPr lang="en-US" sz="1800" dirty="0" err="1"/>
              <a:t>захтевати</a:t>
            </a:r>
            <a:r>
              <a:rPr lang="en-US" sz="1800" dirty="0"/>
              <a:t> </a:t>
            </a:r>
            <a:r>
              <a:rPr lang="en-US" sz="1800" dirty="0" err="1"/>
              <a:t>враћање</a:t>
            </a:r>
            <a:r>
              <a:rPr lang="en-US" sz="1800" dirty="0"/>
              <a:t> </a:t>
            </a:r>
            <a:r>
              <a:rPr lang="en-US" sz="1800" dirty="0" err="1"/>
              <a:t>датог</a:t>
            </a:r>
            <a:endParaRPr kumimoji="0" lang="ru-RU" sz="1800" b="0" i="0" u="none" strike="noStrike" kern="0" cap="none" spc="0" normalizeH="0" baseline="0" noProof="0" dirty="0">
              <a:ln>
                <a:noFill/>
              </a:ln>
              <a:solidFill>
                <a:srgbClr val="191919"/>
              </a:solidFill>
              <a:effectLst/>
              <a:uLnTx/>
              <a:uFillTx/>
              <a:sym typeface="Gudea"/>
            </a:endParaRPr>
          </a:p>
        </p:txBody>
      </p:sp>
    </p:spTree>
    <p:extLst>
      <p:ext uri="{BB962C8B-B14F-4D97-AF65-F5344CB8AC3E}">
        <p14:creationId xmlns:p14="http://schemas.microsoft.com/office/powerpoint/2010/main" val="2613216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t>Уговор се мора испунити онако како гласи</a:t>
            </a:r>
            <a:endParaRPr lang="sr-Latn-RS" dirty="0"/>
          </a:p>
        </p:txBody>
      </p:sp>
      <p:sp>
        <p:nvSpPr>
          <p:cNvPr id="3" name="Text Placeholder 2"/>
          <p:cNvSpPr>
            <a:spLocks noGrp="1"/>
          </p:cNvSpPr>
          <p:nvPr>
            <p:ph type="body" idx="1"/>
          </p:nvPr>
        </p:nvSpPr>
        <p:spPr>
          <a:xfrm>
            <a:off x="623888" y="4951141"/>
            <a:ext cx="7886700" cy="1138510"/>
          </a:xfrm>
        </p:spPr>
        <p:txBody>
          <a:bodyPr>
            <a:normAutofit/>
          </a:bodyPr>
          <a:lstStyle/>
          <a:p>
            <a:pPr algn="ctr"/>
            <a:r>
              <a:rPr lang="en-US" sz="2800" dirty="0" smtClean="0">
                <a:solidFill>
                  <a:srgbClr val="0070C0"/>
                </a:solidFill>
              </a:rPr>
              <a:t>“</a:t>
            </a:r>
            <a:r>
              <a:rPr lang="en-US" sz="2800" dirty="0" err="1" smtClean="0">
                <a:solidFill>
                  <a:srgbClr val="0070C0"/>
                </a:solidFill>
              </a:rPr>
              <a:t>Pacta</a:t>
            </a:r>
            <a:r>
              <a:rPr lang="en-US" sz="2800" dirty="0" smtClean="0">
                <a:solidFill>
                  <a:srgbClr val="0070C0"/>
                </a:solidFill>
              </a:rPr>
              <a:t> </a:t>
            </a:r>
            <a:r>
              <a:rPr lang="en-US" sz="2800" dirty="0" err="1" smtClean="0">
                <a:solidFill>
                  <a:srgbClr val="0070C0"/>
                </a:solidFill>
              </a:rPr>
              <a:t>sunt</a:t>
            </a:r>
            <a:r>
              <a:rPr lang="en-US" sz="2800" dirty="0" smtClean="0">
                <a:solidFill>
                  <a:srgbClr val="0070C0"/>
                </a:solidFill>
              </a:rPr>
              <a:t> </a:t>
            </a:r>
            <a:r>
              <a:rPr lang="en-US" sz="2800" dirty="0" err="1" smtClean="0">
                <a:solidFill>
                  <a:srgbClr val="0070C0"/>
                </a:solidFill>
              </a:rPr>
              <a:t>servanda</a:t>
            </a:r>
            <a:r>
              <a:rPr lang="en-US" sz="2800" dirty="0" smtClean="0">
                <a:solidFill>
                  <a:srgbClr val="0070C0"/>
                </a:solidFill>
              </a:rPr>
              <a:t>”</a:t>
            </a:r>
            <a:endParaRPr lang="sr-Latn-RS" sz="2800" dirty="0">
              <a:solidFill>
                <a:srgbClr val="0070C0"/>
              </a:solidFill>
            </a:endParaRPr>
          </a:p>
        </p:txBody>
      </p:sp>
    </p:spTree>
    <p:extLst>
      <p:ext uri="{BB962C8B-B14F-4D97-AF65-F5344CB8AC3E}">
        <p14:creationId xmlns:p14="http://schemas.microsoft.com/office/powerpoint/2010/main" val="28471776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oogle Shape;260;p32"/>
          <p:cNvCxnSpPr/>
          <p:nvPr/>
        </p:nvCxnSpPr>
        <p:spPr>
          <a:xfrm>
            <a:off x="4885348" y="4473140"/>
            <a:ext cx="1156800" cy="0"/>
          </a:xfrm>
          <a:prstGeom prst="straightConnector1">
            <a:avLst/>
          </a:prstGeom>
          <a:noFill/>
          <a:ln w="9525" cap="flat" cmpd="sng">
            <a:solidFill>
              <a:srgbClr val="666666"/>
            </a:solidFill>
            <a:prstDash val="solid"/>
            <a:round/>
            <a:headEnd type="none" w="med" len="med"/>
            <a:tailEnd type="none" w="med" len="med"/>
          </a:ln>
        </p:spPr>
      </p:cxnSp>
      <p:sp>
        <p:nvSpPr>
          <p:cNvPr id="3" name="Google Shape;262;p32"/>
          <p:cNvSpPr txBox="1">
            <a:spLocks/>
          </p:cNvSpPr>
          <p:nvPr/>
        </p:nvSpPr>
        <p:spPr>
          <a:xfrm>
            <a:off x="412594" y="2665141"/>
            <a:ext cx="4337825" cy="40367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2800" b="0" i="0" u="none" strike="noStrike" kern="0" cap="none" spc="0" normalizeH="0" baseline="0" noProof="0" dirty="0" smtClean="0">
                <a:ln>
                  <a:noFill/>
                </a:ln>
                <a:solidFill>
                  <a:srgbClr val="191919"/>
                </a:solidFill>
                <a:effectLst/>
                <a:uLnTx/>
                <a:uFillTx/>
                <a:latin typeface="Arial"/>
                <a:cs typeface="Arial"/>
                <a:sym typeface="Arial"/>
              </a:rPr>
              <a:t>Када су послије закључења</a:t>
            </a:r>
            <a:r>
              <a:rPr kumimoji="0" lang="ru-RU" sz="2800" b="0" i="0" u="none" strike="noStrike" kern="0" cap="none" spc="0" normalizeH="0" noProof="0" dirty="0" smtClean="0">
                <a:ln>
                  <a:noFill/>
                </a:ln>
                <a:solidFill>
                  <a:srgbClr val="191919"/>
                </a:solidFill>
                <a:effectLst/>
                <a:uLnTx/>
                <a:uFillTx/>
                <a:latin typeface="Arial"/>
                <a:cs typeface="Arial"/>
                <a:sym typeface="Arial"/>
              </a:rPr>
              <a:t> уговора</a:t>
            </a:r>
            <a:r>
              <a:rPr kumimoji="0" lang="ru-RU" sz="2000" b="0" i="0" u="none" strike="noStrike" kern="0" cap="none" spc="0" normalizeH="0" baseline="0" noProof="0" dirty="0" smtClean="0">
                <a:ln>
                  <a:noFill/>
                </a:ln>
                <a:solidFill>
                  <a:srgbClr val="191919"/>
                </a:solidFill>
                <a:effectLst/>
                <a:uLnTx/>
                <a:uFillTx/>
                <a:latin typeface="Arial"/>
                <a:cs typeface="Arial"/>
                <a:sym typeface="Arial"/>
              </a:rPr>
              <a:t>, наступиле околности које отежавају испуњење обавезе</a:t>
            </a:r>
            <a:r>
              <a:rPr kumimoji="0" lang="ru-RU" sz="2000" b="0" i="0" u="none" strike="noStrike" kern="0" cap="none" spc="0" normalizeH="0" noProof="0" dirty="0" smtClean="0">
                <a:ln>
                  <a:noFill/>
                </a:ln>
                <a:solidFill>
                  <a:srgbClr val="191919"/>
                </a:solidFill>
                <a:effectLst/>
                <a:uLnTx/>
                <a:uFillTx/>
                <a:latin typeface="Arial"/>
                <a:cs typeface="Arial"/>
                <a:sym typeface="Arial"/>
              </a:rPr>
              <a:t> једне стране или се због њих не може остварити сврха уговора, у тој мјери</a:t>
            </a:r>
            <a:r>
              <a:rPr lang="sr-Cyrl-RS" sz="2000" kern="0" noProof="0" dirty="0">
                <a:solidFill>
                  <a:srgbClr val="191919"/>
                </a:solidFill>
              </a:rPr>
              <a:t> </a:t>
            </a:r>
            <a:r>
              <a:rPr lang="sr-Cyrl-RS" sz="2000" kern="0" noProof="0" dirty="0" smtClean="0">
                <a:solidFill>
                  <a:srgbClr val="191919"/>
                </a:solidFill>
              </a:rPr>
              <a:t>да је очигледно да уговор више не одговара очекивањима уговорних страна и да би по општем мишљењу било неправично одржати га на снази...</a:t>
            </a:r>
            <a:r>
              <a:rPr lang="en-US" dirty="0" smtClean="0"/>
              <a:t> </a:t>
            </a:r>
            <a:endParaRPr kumimoji="0" lang="ru-RU" sz="2000" b="0" i="0" u="none" strike="noStrike" kern="0" cap="none" spc="0" normalizeH="0" baseline="0" noProof="0" dirty="0">
              <a:ln>
                <a:noFill/>
              </a:ln>
              <a:solidFill>
                <a:srgbClr val="191919"/>
              </a:solidFill>
              <a:effectLst/>
              <a:uLnTx/>
              <a:uFillTx/>
              <a:latin typeface="Arial"/>
              <a:cs typeface="Arial"/>
              <a:sym typeface="Arial"/>
            </a:endParaRPr>
          </a:p>
        </p:txBody>
      </p:sp>
      <p:sp>
        <p:nvSpPr>
          <p:cNvPr id="4" name="Google Shape;263;p32"/>
          <p:cNvSpPr txBox="1">
            <a:spLocks/>
          </p:cNvSpPr>
          <p:nvPr/>
        </p:nvSpPr>
        <p:spPr>
          <a:xfrm>
            <a:off x="609600" y="992459"/>
            <a:ext cx="8099502" cy="155001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sr-Cyrl-BA" sz="3600" b="1" i="0" u="none" strike="noStrike" kern="0" cap="none" spc="0" normalizeH="0" baseline="0" noProof="0" dirty="0" smtClean="0">
                <a:ln>
                  <a:noFill/>
                </a:ln>
                <a:solidFill>
                  <a:srgbClr val="191919"/>
                </a:solidFill>
                <a:effectLst/>
                <a:uLnTx/>
                <a:uFillTx/>
                <a:latin typeface="Arial"/>
                <a:cs typeface="Arial"/>
                <a:sym typeface="Arial"/>
              </a:rPr>
              <a:t>Раскидање или измјена уговора због</a:t>
            </a:r>
            <a:r>
              <a:rPr kumimoji="0" lang="sr-Cyrl-BA" sz="3600" b="1" i="0" u="none" strike="noStrike" kern="0" cap="none" spc="0" normalizeH="0" noProof="0" dirty="0" smtClean="0">
                <a:ln>
                  <a:noFill/>
                </a:ln>
                <a:solidFill>
                  <a:srgbClr val="191919"/>
                </a:solidFill>
                <a:effectLst/>
                <a:uLnTx/>
                <a:uFillTx/>
                <a:latin typeface="Arial"/>
                <a:cs typeface="Arial"/>
                <a:sym typeface="Arial"/>
              </a:rPr>
              <a:t> промјењених околности</a:t>
            </a:r>
            <a:endParaRPr kumimoji="0" lang="sr-Cyrl-BA" sz="3600" b="1" i="0" u="none" strike="noStrike" kern="0" cap="none" spc="0" normalizeH="0" baseline="0" noProof="0" dirty="0">
              <a:ln>
                <a:noFill/>
              </a:ln>
              <a:solidFill>
                <a:srgbClr val="191919"/>
              </a:solidFill>
              <a:effectLst/>
              <a:uLnTx/>
              <a:uFillTx/>
              <a:latin typeface="Arial"/>
              <a:cs typeface="Arial"/>
              <a:sym typeface="Arial"/>
            </a:endParaRPr>
          </a:p>
        </p:txBody>
      </p:sp>
      <p:cxnSp>
        <p:nvCxnSpPr>
          <p:cNvPr id="5" name="Google Shape;265;p32"/>
          <p:cNvCxnSpPr/>
          <p:nvPr/>
        </p:nvCxnSpPr>
        <p:spPr>
          <a:xfrm>
            <a:off x="4878723" y="4274993"/>
            <a:ext cx="0" cy="443100"/>
          </a:xfrm>
          <a:prstGeom prst="straightConnector1">
            <a:avLst/>
          </a:prstGeom>
          <a:noFill/>
          <a:ln w="9525" cap="flat" cmpd="sng">
            <a:solidFill>
              <a:srgbClr val="666666"/>
            </a:solidFill>
            <a:prstDash val="solid"/>
            <a:round/>
            <a:headEnd type="none" w="med" len="med"/>
            <a:tailEnd type="none" w="med" len="med"/>
          </a:ln>
        </p:spPr>
      </p:cxnSp>
      <p:pic>
        <p:nvPicPr>
          <p:cNvPr id="7" name="Picture 6"/>
          <p:cNvPicPr>
            <a:picLocks noChangeAspect="1"/>
          </p:cNvPicPr>
          <p:nvPr/>
        </p:nvPicPr>
        <p:blipFill>
          <a:blip r:embed="rId2"/>
          <a:stretch>
            <a:fillRect/>
          </a:stretch>
        </p:blipFill>
        <p:spPr>
          <a:xfrm>
            <a:off x="5463748" y="3207205"/>
            <a:ext cx="4070545" cy="2546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98496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92" y="1349298"/>
            <a:ext cx="8441477" cy="869795"/>
          </a:xfrm>
        </p:spPr>
        <p:txBody>
          <a:bodyPr>
            <a:normAutofit fontScale="90000"/>
          </a:bodyPr>
          <a:lstStyle/>
          <a:p>
            <a:r>
              <a:rPr lang="sr-Cyrl-RS" sz="4000" b="1" dirty="0" smtClean="0"/>
              <a:t>Раскид или измјена уговора због промјењених околности</a:t>
            </a:r>
            <a:endParaRPr lang="sr-Latn-RS" sz="4000" b="1" dirty="0"/>
          </a:p>
        </p:txBody>
      </p:sp>
      <p:sp>
        <p:nvSpPr>
          <p:cNvPr id="3" name="Content Placeholder 2"/>
          <p:cNvSpPr>
            <a:spLocks noGrp="1"/>
          </p:cNvSpPr>
          <p:nvPr>
            <p:ph idx="1"/>
          </p:nvPr>
        </p:nvSpPr>
        <p:spPr>
          <a:xfrm>
            <a:off x="390292" y="2642839"/>
            <a:ext cx="8307659" cy="4215160"/>
          </a:xfrm>
        </p:spPr>
        <p:txBody>
          <a:bodyPr>
            <a:normAutofit fontScale="70000" lnSpcReduction="20000"/>
          </a:bodyPr>
          <a:lstStyle/>
          <a:p>
            <a:pPr marL="0" indent="0" algn="r">
              <a:buNone/>
            </a:pPr>
            <a:r>
              <a:rPr lang="sr-Cyrl-RS" dirty="0" smtClean="0">
                <a:solidFill>
                  <a:srgbClr val="C00000"/>
                </a:solidFill>
              </a:rPr>
              <a:t>Закон о облигационим односима</a:t>
            </a:r>
            <a:endParaRPr lang="sr-Cyrl-RS" sz="2000" dirty="0" smtClean="0">
              <a:solidFill>
                <a:srgbClr val="C00000"/>
              </a:solidFill>
              <a:latin typeface="+mj-lt"/>
            </a:endParaRPr>
          </a:p>
          <a:p>
            <a:pPr algn="just"/>
            <a:r>
              <a:rPr lang="en-US" dirty="0" err="1">
                <a:latin typeface="+mj-lt"/>
              </a:rPr>
              <a:t>Раскид</a:t>
            </a:r>
            <a:r>
              <a:rPr lang="en-US" dirty="0">
                <a:latin typeface="+mj-lt"/>
              </a:rPr>
              <a:t> </a:t>
            </a:r>
            <a:r>
              <a:rPr lang="en-US" dirty="0" err="1">
                <a:latin typeface="+mj-lt"/>
              </a:rPr>
              <a:t>уговора</a:t>
            </a:r>
            <a:r>
              <a:rPr lang="en-US" dirty="0">
                <a:latin typeface="+mj-lt"/>
              </a:rPr>
              <a:t> </a:t>
            </a:r>
            <a:r>
              <a:rPr lang="en-US" dirty="0" err="1">
                <a:latin typeface="+mj-lt"/>
              </a:rPr>
              <a:t>не</a:t>
            </a:r>
            <a:r>
              <a:rPr lang="en-US" dirty="0">
                <a:latin typeface="+mj-lt"/>
              </a:rPr>
              <a:t> </a:t>
            </a:r>
            <a:r>
              <a:rPr lang="en-US" dirty="0" err="1">
                <a:latin typeface="+mj-lt"/>
              </a:rPr>
              <a:t>може</a:t>
            </a:r>
            <a:r>
              <a:rPr lang="en-US" dirty="0">
                <a:latin typeface="+mj-lt"/>
              </a:rPr>
              <a:t> </a:t>
            </a:r>
            <a:r>
              <a:rPr lang="en-US" dirty="0" err="1">
                <a:latin typeface="+mj-lt"/>
              </a:rPr>
              <a:t>се</a:t>
            </a:r>
            <a:r>
              <a:rPr lang="en-US" dirty="0">
                <a:latin typeface="+mj-lt"/>
              </a:rPr>
              <a:t> </a:t>
            </a:r>
            <a:r>
              <a:rPr lang="en-US" dirty="0" err="1" smtClean="0">
                <a:latin typeface="+mj-lt"/>
              </a:rPr>
              <a:t>захт</a:t>
            </a:r>
            <a:r>
              <a:rPr lang="sr-Cyrl-RS" dirty="0" smtClean="0">
                <a:latin typeface="+mj-lt"/>
              </a:rPr>
              <a:t>иј</a:t>
            </a:r>
            <a:r>
              <a:rPr lang="en-US" dirty="0" err="1" smtClean="0">
                <a:latin typeface="+mj-lt"/>
              </a:rPr>
              <a:t>евати</a:t>
            </a:r>
            <a:r>
              <a:rPr lang="en-US" dirty="0" smtClean="0">
                <a:latin typeface="+mj-lt"/>
              </a:rPr>
              <a:t> </a:t>
            </a:r>
            <a:r>
              <a:rPr lang="en-US" dirty="0" err="1">
                <a:latin typeface="+mj-lt"/>
              </a:rPr>
              <a:t>ако</a:t>
            </a:r>
            <a:r>
              <a:rPr lang="en-US" dirty="0">
                <a:latin typeface="+mj-lt"/>
              </a:rPr>
              <a:t> </a:t>
            </a:r>
            <a:r>
              <a:rPr lang="en-US" dirty="0" err="1">
                <a:latin typeface="+mj-lt"/>
              </a:rPr>
              <a:t>је</a:t>
            </a:r>
            <a:r>
              <a:rPr lang="en-US" dirty="0">
                <a:latin typeface="+mj-lt"/>
              </a:rPr>
              <a:t> </a:t>
            </a:r>
            <a:r>
              <a:rPr lang="en-US" dirty="0" err="1">
                <a:latin typeface="+mj-lt"/>
              </a:rPr>
              <a:t>страна</a:t>
            </a:r>
            <a:r>
              <a:rPr lang="en-US" dirty="0">
                <a:latin typeface="+mj-lt"/>
              </a:rPr>
              <a:t> </a:t>
            </a:r>
            <a:r>
              <a:rPr lang="en-US" dirty="0" err="1">
                <a:latin typeface="+mj-lt"/>
              </a:rPr>
              <a:t>која</a:t>
            </a:r>
            <a:r>
              <a:rPr lang="en-US" dirty="0">
                <a:latin typeface="+mj-lt"/>
              </a:rPr>
              <a:t> </a:t>
            </a:r>
            <a:r>
              <a:rPr lang="en-US" dirty="0" err="1">
                <a:latin typeface="+mj-lt"/>
              </a:rPr>
              <a:t>се</a:t>
            </a:r>
            <a:r>
              <a:rPr lang="en-US" dirty="0">
                <a:latin typeface="+mj-lt"/>
              </a:rPr>
              <a:t> </a:t>
            </a:r>
            <a:r>
              <a:rPr lang="en-US" dirty="0" err="1">
                <a:latin typeface="+mj-lt"/>
              </a:rPr>
              <a:t>позива</a:t>
            </a:r>
            <a:r>
              <a:rPr lang="en-US" dirty="0">
                <a:latin typeface="+mj-lt"/>
              </a:rPr>
              <a:t> </a:t>
            </a:r>
            <a:r>
              <a:rPr lang="en-US" dirty="0" err="1">
                <a:latin typeface="+mj-lt"/>
              </a:rPr>
              <a:t>на</a:t>
            </a:r>
            <a:r>
              <a:rPr lang="en-US" dirty="0">
                <a:latin typeface="+mj-lt"/>
              </a:rPr>
              <a:t> </a:t>
            </a:r>
            <a:r>
              <a:rPr lang="en-US" dirty="0" err="1" smtClean="0">
                <a:latin typeface="+mj-lt"/>
              </a:rPr>
              <a:t>пром</a:t>
            </a:r>
            <a:r>
              <a:rPr lang="sr-Cyrl-RS" dirty="0" smtClean="0">
                <a:latin typeface="+mj-lt"/>
              </a:rPr>
              <a:t>ј</a:t>
            </a:r>
            <a:r>
              <a:rPr lang="en-US" dirty="0" err="1" smtClean="0">
                <a:latin typeface="+mj-lt"/>
              </a:rPr>
              <a:t>ењене</a:t>
            </a:r>
            <a:r>
              <a:rPr lang="en-US" dirty="0" smtClean="0">
                <a:latin typeface="+mj-lt"/>
              </a:rPr>
              <a:t> </a:t>
            </a:r>
            <a:r>
              <a:rPr lang="en-US" dirty="0" err="1">
                <a:latin typeface="+mj-lt"/>
              </a:rPr>
              <a:t>околности</a:t>
            </a:r>
            <a:r>
              <a:rPr lang="en-US" dirty="0">
                <a:latin typeface="+mj-lt"/>
              </a:rPr>
              <a:t> </a:t>
            </a:r>
            <a:r>
              <a:rPr lang="en-US" dirty="0" err="1">
                <a:latin typeface="+mj-lt"/>
              </a:rPr>
              <a:t>била</a:t>
            </a:r>
            <a:r>
              <a:rPr lang="en-US" dirty="0">
                <a:latin typeface="+mj-lt"/>
              </a:rPr>
              <a:t> </a:t>
            </a:r>
            <a:r>
              <a:rPr lang="en-US" dirty="0" err="1">
                <a:latin typeface="+mj-lt"/>
              </a:rPr>
              <a:t>дужна</a:t>
            </a:r>
            <a:r>
              <a:rPr lang="en-US" dirty="0">
                <a:latin typeface="+mj-lt"/>
              </a:rPr>
              <a:t> </a:t>
            </a:r>
            <a:r>
              <a:rPr lang="en-US" dirty="0" err="1">
                <a:latin typeface="+mj-lt"/>
              </a:rPr>
              <a:t>да</a:t>
            </a:r>
            <a:r>
              <a:rPr lang="en-US" dirty="0">
                <a:latin typeface="+mj-lt"/>
              </a:rPr>
              <a:t> у </a:t>
            </a:r>
            <a:r>
              <a:rPr lang="en-US" dirty="0" err="1" smtClean="0">
                <a:latin typeface="+mj-lt"/>
              </a:rPr>
              <a:t>вр</a:t>
            </a:r>
            <a:r>
              <a:rPr lang="sr-Cyrl-RS" dirty="0" smtClean="0">
                <a:latin typeface="+mj-lt"/>
              </a:rPr>
              <a:t>ије</a:t>
            </a:r>
            <a:r>
              <a:rPr lang="en-US" dirty="0" err="1" smtClean="0">
                <a:latin typeface="+mj-lt"/>
              </a:rPr>
              <a:t>ме</a:t>
            </a:r>
            <a:r>
              <a:rPr lang="en-US" dirty="0" smtClean="0">
                <a:latin typeface="+mj-lt"/>
              </a:rPr>
              <a:t> </a:t>
            </a:r>
            <a:r>
              <a:rPr lang="en-US" dirty="0" err="1">
                <a:latin typeface="+mj-lt"/>
              </a:rPr>
              <a:t>закључења</a:t>
            </a:r>
            <a:r>
              <a:rPr lang="en-US" dirty="0">
                <a:latin typeface="+mj-lt"/>
              </a:rPr>
              <a:t> </a:t>
            </a:r>
            <a:r>
              <a:rPr lang="en-US" dirty="0" err="1">
                <a:latin typeface="+mj-lt"/>
              </a:rPr>
              <a:t>уговора</a:t>
            </a:r>
            <a:r>
              <a:rPr lang="en-US" dirty="0">
                <a:latin typeface="+mj-lt"/>
              </a:rPr>
              <a:t> </a:t>
            </a:r>
            <a:r>
              <a:rPr lang="en-US" dirty="0" err="1">
                <a:latin typeface="+mj-lt"/>
              </a:rPr>
              <a:t>узме</a:t>
            </a:r>
            <a:r>
              <a:rPr lang="en-US" dirty="0">
                <a:latin typeface="+mj-lt"/>
              </a:rPr>
              <a:t> у </a:t>
            </a:r>
            <a:r>
              <a:rPr lang="en-US" dirty="0" err="1">
                <a:latin typeface="+mj-lt"/>
              </a:rPr>
              <a:t>обзир</a:t>
            </a:r>
            <a:r>
              <a:rPr lang="en-US" dirty="0">
                <a:latin typeface="+mj-lt"/>
              </a:rPr>
              <a:t> </a:t>
            </a:r>
            <a:r>
              <a:rPr lang="en-US" dirty="0" err="1">
                <a:latin typeface="+mj-lt"/>
              </a:rPr>
              <a:t>те</a:t>
            </a:r>
            <a:r>
              <a:rPr lang="en-US" dirty="0">
                <a:latin typeface="+mj-lt"/>
              </a:rPr>
              <a:t> </a:t>
            </a:r>
            <a:r>
              <a:rPr lang="en-US" dirty="0" err="1">
                <a:latin typeface="+mj-lt"/>
              </a:rPr>
              <a:t>околности</a:t>
            </a:r>
            <a:r>
              <a:rPr lang="en-US" dirty="0">
                <a:latin typeface="+mj-lt"/>
              </a:rPr>
              <a:t> </a:t>
            </a:r>
            <a:r>
              <a:rPr lang="en-US" dirty="0" err="1">
                <a:latin typeface="+mj-lt"/>
              </a:rPr>
              <a:t>или</a:t>
            </a:r>
            <a:r>
              <a:rPr lang="en-US" dirty="0">
                <a:latin typeface="+mj-lt"/>
              </a:rPr>
              <a:t> </a:t>
            </a:r>
            <a:r>
              <a:rPr lang="en-US" dirty="0" err="1">
                <a:latin typeface="+mj-lt"/>
              </a:rPr>
              <a:t>их</a:t>
            </a:r>
            <a:r>
              <a:rPr lang="en-US" dirty="0">
                <a:latin typeface="+mj-lt"/>
              </a:rPr>
              <a:t> </a:t>
            </a:r>
            <a:r>
              <a:rPr lang="en-US" dirty="0" err="1">
                <a:latin typeface="+mj-lt"/>
              </a:rPr>
              <a:t>је</a:t>
            </a:r>
            <a:r>
              <a:rPr lang="en-US" dirty="0">
                <a:latin typeface="+mj-lt"/>
              </a:rPr>
              <a:t> </a:t>
            </a:r>
            <a:r>
              <a:rPr lang="en-US" dirty="0" err="1">
                <a:latin typeface="+mj-lt"/>
              </a:rPr>
              <a:t>могла</a:t>
            </a:r>
            <a:r>
              <a:rPr lang="en-US" dirty="0">
                <a:latin typeface="+mj-lt"/>
              </a:rPr>
              <a:t> </a:t>
            </a:r>
            <a:r>
              <a:rPr lang="en-US" dirty="0" err="1" smtClean="0">
                <a:latin typeface="+mj-lt"/>
              </a:rPr>
              <a:t>изб</a:t>
            </a:r>
            <a:r>
              <a:rPr lang="sr-Cyrl-RS" dirty="0" smtClean="0">
                <a:latin typeface="+mj-lt"/>
              </a:rPr>
              <a:t>ј</a:t>
            </a:r>
            <a:r>
              <a:rPr lang="en-US" dirty="0" err="1" smtClean="0">
                <a:latin typeface="+mj-lt"/>
              </a:rPr>
              <a:t>ећи</a:t>
            </a:r>
            <a:r>
              <a:rPr lang="en-US" dirty="0" smtClean="0">
                <a:latin typeface="+mj-lt"/>
              </a:rPr>
              <a:t> </a:t>
            </a:r>
            <a:r>
              <a:rPr lang="en-US" dirty="0" err="1">
                <a:latin typeface="+mj-lt"/>
              </a:rPr>
              <a:t>или</a:t>
            </a:r>
            <a:r>
              <a:rPr lang="en-US" dirty="0">
                <a:latin typeface="+mj-lt"/>
              </a:rPr>
              <a:t> </a:t>
            </a:r>
            <a:r>
              <a:rPr lang="en-US" dirty="0" err="1">
                <a:latin typeface="+mj-lt"/>
              </a:rPr>
              <a:t>савладати</a:t>
            </a:r>
            <a:r>
              <a:rPr lang="en-US" dirty="0">
                <a:latin typeface="+mj-lt"/>
              </a:rPr>
              <a:t>.</a:t>
            </a:r>
            <a:endParaRPr lang="sr-Latn-RS" dirty="0">
              <a:latin typeface="+mj-lt"/>
            </a:endParaRPr>
          </a:p>
          <a:p>
            <a:pPr algn="just"/>
            <a:r>
              <a:rPr lang="en-US" dirty="0" err="1" smtClean="0">
                <a:latin typeface="+mj-lt"/>
              </a:rPr>
              <a:t>Страна</a:t>
            </a:r>
            <a:r>
              <a:rPr lang="en-US" dirty="0" smtClean="0">
                <a:latin typeface="+mj-lt"/>
              </a:rPr>
              <a:t> </a:t>
            </a:r>
            <a:r>
              <a:rPr lang="en-US" dirty="0" err="1">
                <a:latin typeface="+mj-lt"/>
              </a:rPr>
              <a:t>која</a:t>
            </a:r>
            <a:r>
              <a:rPr lang="en-US" dirty="0">
                <a:latin typeface="+mj-lt"/>
              </a:rPr>
              <a:t> </a:t>
            </a:r>
            <a:r>
              <a:rPr lang="en-US" dirty="0" err="1" smtClean="0">
                <a:latin typeface="+mj-lt"/>
              </a:rPr>
              <a:t>захт</a:t>
            </a:r>
            <a:r>
              <a:rPr lang="sr-Cyrl-RS" dirty="0" smtClean="0">
                <a:latin typeface="+mj-lt"/>
              </a:rPr>
              <a:t>ј</a:t>
            </a:r>
            <a:r>
              <a:rPr lang="en-US" dirty="0" err="1" smtClean="0">
                <a:latin typeface="+mj-lt"/>
              </a:rPr>
              <a:t>ева</a:t>
            </a:r>
            <a:r>
              <a:rPr lang="en-US" dirty="0" smtClean="0">
                <a:latin typeface="+mj-lt"/>
              </a:rPr>
              <a:t> </a:t>
            </a:r>
            <a:r>
              <a:rPr lang="en-US" dirty="0" err="1">
                <a:latin typeface="+mj-lt"/>
              </a:rPr>
              <a:t>раскид</a:t>
            </a:r>
            <a:r>
              <a:rPr lang="en-US" dirty="0">
                <a:latin typeface="+mj-lt"/>
              </a:rPr>
              <a:t> </a:t>
            </a:r>
            <a:r>
              <a:rPr lang="en-US" dirty="0" err="1">
                <a:latin typeface="+mj-lt"/>
              </a:rPr>
              <a:t>уговора</a:t>
            </a:r>
            <a:r>
              <a:rPr lang="en-US" dirty="0">
                <a:latin typeface="+mj-lt"/>
              </a:rPr>
              <a:t> </a:t>
            </a:r>
            <a:r>
              <a:rPr lang="en-US" dirty="0" err="1">
                <a:latin typeface="+mj-lt"/>
              </a:rPr>
              <a:t>не</a:t>
            </a:r>
            <a:r>
              <a:rPr lang="en-US" dirty="0">
                <a:latin typeface="+mj-lt"/>
              </a:rPr>
              <a:t> </a:t>
            </a:r>
            <a:r>
              <a:rPr lang="en-US" dirty="0" err="1">
                <a:latin typeface="+mj-lt"/>
              </a:rPr>
              <a:t>може</a:t>
            </a:r>
            <a:r>
              <a:rPr lang="en-US" dirty="0">
                <a:latin typeface="+mj-lt"/>
              </a:rPr>
              <a:t> </a:t>
            </a:r>
            <a:r>
              <a:rPr lang="en-US" dirty="0" err="1">
                <a:latin typeface="+mj-lt"/>
              </a:rPr>
              <a:t>се</a:t>
            </a:r>
            <a:r>
              <a:rPr lang="en-US" dirty="0">
                <a:latin typeface="+mj-lt"/>
              </a:rPr>
              <a:t> </a:t>
            </a:r>
            <a:r>
              <a:rPr lang="en-US" dirty="0" err="1">
                <a:latin typeface="+mj-lt"/>
              </a:rPr>
              <a:t>позивати</a:t>
            </a:r>
            <a:r>
              <a:rPr lang="en-US" dirty="0">
                <a:latin typeface="+mj-lt"/>
              </a:rPr>
              <a:t> </a:t>
            </a:r>
            <a:r>
              <a:rPr lang="en-US" dirty="0" err="1">
                <a:latin typeface="+mj-lt"/>
              </a:rPr>
              <a:t>на</a:t>
            </a:r>
            <a:r>
              <a:rPr lang="en-US" dirty="0">
                <a:latin typeface="+mj-lt"/>
              </a:rPr>
              <a:t> </a:t>
            </a:r>
            <a:r>
              <a:rPr lang="en-US" dirty="0" err="1" smtClean="0">
                <a:latin typeface="+mj-lt"/>
              </a:rPr>
              <a:t>пром</a:t>
            </a:r>
            <a:r>
              <a:rPr lang="sr-Cyrl-RS" dirty="0" smtClean="0">
                <a:latin typeface="+mj-lt"/>
              </a:rPr>
              <a:t>ј</a:t>
            </a:r>
            <a:r>
              <a:rPr lang="en-US" dirty="0" err="1" smtClean="0">
                <a:latin typeface="+mj-lt"/>
              </a:rPr>
              <a:t>ењене</a:t>
            </a:r>
            <a:r>
              <a:rPr lang="en-US" dirty="0" smtClean="0">
                <a:latin typeface="+mj-lt"/>
              </a:rPr>
              <a:t> </a:t>
            </a:r>
            <a:r>
              <a:rPr lang="en-US" dirty="0" err="1">
                <a:latin typeface="+mj-lt"/>
              </a:rPr>
              <a:t>околности</a:t>
            </a:r>
            <a:r>
              <a:rPr lang="en-US" dirty="0">
                <a:latin typeface="+mj-lt"/>
              </a:rPr>
              <a:t> </a:t>
            </a:r>
            <a:r>
              <a:rPr lang="en-US" dirty="0" err="1">
                <a:latin typeface="+mj-lt"/>
              </a:rPr>
              <a:t>које</a:t>
            </a:r>
            <a:r>
              <a:rPr lang="en-US" dirty="0">
                <a:latin typeface="+mj-lt"/>
              </a:rPr>
              <a:t> </a:t>
            </a:r>
            <a:r>
              <a:rPr lang="en-US" dirty="0" err="1">
                <a:latin typeface="+mj-lt"/>
              </a:rPr>
              <a:t>су</a:t>
            </a:r>
            <a:r>
              <a:rPr lang="en-US" dirty="0">
                <a:latin typeface="+mj-lt"/>
              </a:rPr>
              <a:t> </a:t>
            </a:r>
            <a:r>
              <a:rPr lang="en-US" dirty="0" err="1">
                <a:latin typeface="+mj-lt"/>
              </a:rPr>
              <a:t>наступиле</a:t>
            </a:r>
            <a:r>
              <a:rPr lang="en-US" dirty="0">
                <a:latin typeface="+mj-lt"/>
              </a:rPr>
              <a:t> </a:t>
            </a:r>
            <a:r>
              <a:rPr lang="en-US" dirty="0" err="1">
                <a:latin typeface="+mj-lt"/>
              </a:rPr>
              <a:t>по</a:t>
            </a:r>
            <a:r>
              <a:rPr lang="en-US" dirty="0">
                <a:latin typeface="+mj-lt"/>
              </a:rPr>
              <a:t> </a:t>
            </a:r>
            <a:r>
              <a:rPr lang="en-US" dirty="0" err="1">
                <a:latin typeface="+mj-lt"/>
              </a:rPr>
              <a:t>истеку</a:t>
            </a:r>
            <a:r>
              <a:rPr lang="en-US" dirty="0">
                <a:latin typeface="+mj-lt"/>
              </a:rPr>
              <a:t> </a:t>
            </a:r>
            <a:r>
              <a:rPr lang="en-US" dirty="0" err="1">
                <a:latin typeface="+mj-lt"/>
              </a:rPr>
              <a:t>рока</a:t>
            </a:r>
            <a:r>
              <a:rPr lang="en-US" dirty="0">
                <a:latin typeface="+mj-lt"/>
              </a:rPr>
              <a:t> </a:t>
            </a:r>
            <a:r>
              <a:rPr lang="en-US" dirty="0" err="1">
                <a:latin typeface="+mj-lt"/>
              </a:rPr>
              <a:t>одређеног</a:t>
            </a:r>
            <a:r>
              <a:rPr lang="en-US" dirty="0">
                <a:latin typeface="+mj-lt"/>
              </a:rPr>
              <a:t> </a:t>
            </a:r>
            <a:r>
              <a:rPr lang="en-US" dirty="0" err="1">
                <a:latin typeface="+mj-lt"/>
              </a:rPr>
              <a:t>за</a:t>
            </a:r>
            <a:r>
              <a:rPr lang="en-US" dirty="0">
                <a:latin typeface="+mj-lt"/>
              </a:rPr>
              <a:t> </a:t>
            </a:r>
            <a:r>
              <a:rPr lang="en-US" dirty="0" err="1">
                <a:latin typeface="+mj-lt"/>
              </a:rPr>
              <a:t>испуњење</a:t>
            </a:r>
            <a:r>
              <a:rPr lang="en-US" dirty="0">
                <a:latin typeface="+mj-lt"/>
              </a:rPr>
              <a:t> </a:t>
            </a:r>
            <a:r>
              <a:rPr lang="en-US" dirty="0" err="1">
                <a:latin typeface="+mj-lt"/>
              </a:rPr>
              <a:t>њене</a:t>
            </a:r>
            <a:r>
              <a:rPr lang="en-US" dirty="0">
                <a:latin typeface="+mj-lt"/>
              </a:rPr>
              <a:t> </a:t>
            </a:r>
            <a:r>
              <a:rPr lang="en-US" dirty="0" err="1">
                <a:latin typeface="+mj-lt"/>
              </a:rPr>
              <a:t>обавезе</a:t>
            </a:r>
            <a:r>
              <a:rPr lang="en-US" dirty="0">
                <a:latin typeface="+mj-lt"/>
              </a:rPr>
              <a:t>.</a:t>
            </a:r>
            <a:endParaRPr lang="sr-Latn-RS" dirty="0">
              <a:latin typeface="+mj-lt"/>
            </a:endParaRPr>
          </a:p>
          <a:p>
            <a:pPr algn="just"/>
            <a:r>
              <a:rPr lang="en-US" dirty="0" err="1" smtClean="0">
                <a:latin typeface="+mj-lt"/>
              </a:rPr>
              <a:t>Уговор</a:t>
            </a:r>
            <a:r>
              <a:rPr lang="en-US" dirty="0" smtClean="0">
                <a:latin typeface="+mj-lt"/>
              </a:rPr>
              <a:t> </a:t>
            </a:r>
            <a:r>
              <a:rPr lang="en-US" dirty="0" err="1">
                <a:latin typeface="+mj-lt"/>
              </a:rPr>
              <a:t>се</a:t>
            </a:r>
            <a:r>
              <a:rPr lang="en-US" dirty="0">
                <a:latin typeface="+mj-lt"/>
              </a:rPr>
              <a:t> </a:t>
            </a:r>
            <a:r>
              <a:rPr lang="en-US" dirty="0" err="1">
                <a:latin typeface="+mj-lt"/>
              </a:rPr>
              <a:t>неће</a:t>
            </a:r>
            <a:r>
              <a:rPr lang="en-US" dirty="0">
                <a:latin typeface="+mj-lt"/>
              </a:rPr>
              <a:t> </a:t>
            </a:r>
            <a:r>
              <a:rPr lang="en-US" dirty="0" err="1">
                <a:latin typeface="+mj-lt"/>
              </a:rPr>
              <a:t>раскинути</a:t>
            </a:r>
            <a:r>
              <a:rPr lang="en-US" dirty="0">
                <a:latin typeface="+mj-lt"/>
              </a:rPr>
              <a:t> </a:t>
            </a:r>
            <a:r>
              <a:rPr lang="en-US" dirty="0" err="1">
                <a:latin typeface="+mj-lt"/>
              </a:rPr>
              <a:t>ако</a:t>
            </a:r>
            <a:r>
              <a:rPr lang="en-US" dirty="0">
                <a:latin typeface="+mj-lt"/>
              </a:rPr>
              <a:t> </a:t>
            </a:r>
            <a:r>
              <a:rPr lang="en-US" dirty="0" err="1">
                <a:latin typeface="+mj-lt"/>
              </a:rPr>
              <a:t>друга</a:t>
            </a:r>
            <a:r>
              <a:rPr lang="en-US" dirty="0">
                <a:latin typeface="+mj-lt"/>
              </a:rPr>
              <a:t> </a:t>
            </a:r>
            <a:r>
              <a:rPr lang="en-US" dirty="0" err="1">
                <a:latin typeface="+mj-lt"/>
              </a:rPr>
              <a:t>страна</a:t>
            </a:r>
            <a:r>
              <a:rPr lang="en-US" dirty="0">
                <a:latin typeface="+mj-lt"/>
              </a:rPr>
              <a:t> </a:t>
            </a:r>
            <a:r>
              <a:rPr lang="en-US" dirty="0" err="1">
                <a:latin typeface="+mj-lt"/>
              </a:rPr>
              <a:t>понуди</a:t>
            </a:r>
            <a:r>
              <a:rPr lang="en-US" dirty="0">
                <a:latin typeface="+mj-lt"/>
              </a:rPr>
              <a:t> </a:t>
            </a:r>
            <a:r>
              <a:rPr lang="en-US" dirty="0" err="1">
                <a:latin typeface="+mj-lt"/>
              </a:rPr>
              <a:t>или</a:t>
            </a:r>
            <a:r>
              <a:rPr lang="en-US" dirty="0">
                <a:latin typeface="+mj-lt"/>
              </a:rPr>
              <a:t> </a:t>
            </a:r>
            <a:r>
              <a:rPr lang="en-US" dirty="0" err="1">
                <a:latin typeface="+mj-lt"/>
              </a:rPr>
              <a:t>пристане</a:t>
            </a:r>
            <a:r>
              <a:rPr lang="en-US" dirty="0">
                <a:latin typeface="+mj-lt"/>
              </a:rPr>
              <a:t> </a:t>
            </a:r>
            <a:r>
              <a:rPr lang="en-US" dirty="0" err="1">
                <a:latin typeface="+mj-lt"/>
              </a:rPr>
              <a:t>да</a:t>
            </a:r>
            <a:r>
              <a:rPr lang="en-US" dirty="0">
                <a:latin typeface="+mj-lt"/>
              </a:rPr>
              <a:t> </a:t>
            </a:r>
            <a:r>
              <a:rPr lang="en-US" dirty="0" err="1">
                <a:latin typeface="+mj-lt"/>
              </a:rPr>
              <a:t>се</a:t>
            </a:r>
            <a:r>
              <a:rPr lang="en-US" dirty="0">
                <a:latin typeface="+mj-lt"/>
              </a:rPr>
              <a:t> </a:t>
            </a:r>
            <a:r>
              <a:rPr lang="en-US" dirty="0" err="1">
                <a:latin typeface="+mj-lt"/>
              </a:rPr>
              <a:t>одговарајући</a:t>
            </a:r>
            <a:r>
              <a:rPr lang="en-US" dirty="0">
                <a:latin typeface="+mj-lt"/>
              </a:rPr>
              <a:t> </a:t>
            </a:r>
            <a:r>
              <a:rPr lang="en-US" dirty="0" err="1">
                <a:latin typeface="+mj-lt"/>
              </a:rPr>
              <a:t>услови</a:t>
            </a:r>
            <a:r>
              <a:rPr lang="en-US" dirty="0">
                <a:latin typeface="+mj-lt"/>
              </a:rPr>
              <a:t> </a:t>
            </a:r>
            <a:r>
              <a:rPr lang="en-US" dirty="0" err="1">
                <a:latin typeface="+mj-lt"/>
              </a:rPr>
              <a:t>уговора</a:t>
            </a:r>
            <a:r>
              <a:rPr lang="en-US" dirty="0">
                <a:latin typeface="+mj-lt"/>
              </a:rPr>
              <a:t> </a:t>
            </a:r>
            <a:r>
              <a:rPr lang="en-US" dirty="0" err="1">
                <a:latin typeface="+mj-lt"/>
              </a:rPr>
              <a:t>правично</a:t>
            </a:r>
            <a:r>
              <a:rPr lang="en-US" dirty="0">
                <a:latin typeface="+mj-lt"/>
              </a:rPr>
              <a:t> </a:t>
            </a:r>
            <a:r>
              <a:rPr lang="en-US" dirty="0" err="1" smtClean="0">
                <a:latin typeface="+mj-lt"/>
              </a:rPr>
              <a:t>изм</a:t>
            </a:r>
            <a:r>
              <a:rPr lang="sr-Cyrl-RS" dirty="0" smtClean="0">
                <a:latin typeface="+mj-lt"/>
              </a:rPr>
              <a:t>ј</a:t>
            </a:r>
            <a:r>
              <a:rPr lang="en-US" dirty="0" err="1" smtClean="0">
                <a:latin typeface="+mj-lt"/>
              </a:rPr>
              <a:t>ене</a:t>
            </a:r>
            <a:r>
              <a:rPr lang="en-US" dirty="0">
                <a:latin typeface="+mj-lt"/>
              </a:rPr>
              <a:t>.</a:t>
            </a:r>
            <a:endParaRPr lang="sr-Latn-RS" dirty="0">
              <a:latin typeface="+mj-lt"/>
            </a:endParaRPr>
          </a:p>
          <a:p>
            <a:pPr algn="just"/>
            <a:r>
              <a:rPr lang="en-US" dirty="0" err="1" smtClean="0">
                <a:latin typeface="+mj-lt"/>
              </a:rPr>
              <a:t>Ако</a:t>
            </a:r>
            <a:r>
              <a:rPr lang="en-US" dirty="0" smtClean="0">
                <a:latin typeface="+mj-lt"/>
              </a:rPr>
              <a:t> </a:t>
            </a:r>
            <a:r>
              <a:rPr lang="en-US" dirty="0" err="1">
                <a:latin typeface="+mj-lt"/>
              </a:rPr>
              <a:t>изрекне</a:t>
            </a:r>
            <a:r>
              <a:rPr lang="en-US" dirty="0">
                <a:latin typeface="+mj-lt"/>
              </a:rPr>
              <a:t> </a:t>
            </a:r>
            <a:r>
              <a:rPr lang="en-US" dirty="0" err="1">
                <a:latin typeface="+mj-lt"/>
              </a:rPr>
              <a:t>раскид</a:t>
            </a:r>
            <a:r>
              <a:rPr lang="en-US" dirty="0">
                <a:latin typeface="+mj-lt"/>
              </a:rPr>
              <a:t> </a:t>
            </a:r>
            <a:r>
              <a:rPr lang="en-US" dirty="0" err="1">
                <a:latin typeface="+mj-lt"/>
              </a:rPr>
              <a:t>уговора</a:t>
            </a:r>
            <a:r>
              <a:rPr lang="en-US" dirty="0">
                <a:latin typeface="+mj-lt"/>
              </a:rPr>
              <a:t>, </a:t>
            </a:r>
            <a:r>
              <a:rPr lang="en-US" dirty="0" err="1">
                <a:latin typeface="+mj-lt"/>
              </a:rPr>
              <a:t>суд</a:t>
            </a:r>
            <a:r>
              <a:rPr lang="en-US" dirty="0">
                <a:latin typeface="+mj-lt"/>
              </a:rPr>
              <a:t> </a:t>
            </a:r>
            <a:r>
              <a:rPr lang="en-US" dirty="0" err="1">
                <a:latin typeface="+mj-lt"/>
              </a:rPr>
              <a:t>ће</a:t>
            </a:r>
            <a:r>
              <a:rPr lang="en-US" dirty="0">
                <a:latin typeface="+mj-lt"/>
              </a:rPr>
              <a:t> </a:t>
            </a:r>
            <a:r>
              <a:rPr lang="en-US" dirty="0" err="1">
                <a:latin typeface="+mj-lt"/>
              </a:rPr>
              <a:t>на</a:t>
            </a:r>
            <a:r>
              <a:rPr lang="en-US" dirty="0">
                <a:latin typeface="+mj-lt"/>
              </a:rPr>
              <a:t> </a:t>
            </a:r>
            <a:r>
              <a:rPr lang="en-US" dirty="0" err="1" smtClean="0">
                <a:latin typeface="+mj-lt"/>
              </a:rPr>
              <a:t>захт</a:t>
            </a:r>
            <a:r>
              <a:rPr lang="sr-Cyrl-RS" dirty="0" smtClean="0">
                <a:latin typeface="+mj-lt"/>
              </a:rPr>
              <a:t>ј</a:t>
            </a:r>
            <a:r>
              <a:rPr lang="en-US" dirty="0" err="1" smtClean="0">
                <a:latin typeface="+mj-lt"/>
              </a:rPr>
              <a:t>ев</a:t>
            </a:r>
            <a:r>
              <a:rPr lang="en-US" dirty="0" smtClean="0">
                <a:latin typeface="+mj-lt"/>
              </a:rPr>
              <a:t> </a:t>
            </a:r>
            <a:r>
              <a:rPr lang="en-US" dirty="0" err="1">
                <a:latin typeface="+mj-lt"/>
              </a:rPr>
              <a:t>друге</a:t>
            </a:r>
            <a:r>
              <a:rPr lang="en-US" dirty="0">
                <a:latin typeface="+mj-lt"/>
              </a:rPr>
              <a:t> </a:t>
            </a:r>
            <a:r>
              <a:rPr lang="en-US" dirty="0" err="1">
                <a:latin typeface="+mj-lt"/>
              </a:rPr>
              <a:t>стране</a:t>
            </a:r>
            <a:r>
              <a:rPr lang="en-US" dirty="0">
                <a:latin typeface="+mj-lt"/>
              </a:rPr>
              <a:t> </a:t>
            </a:r>
            <a:r>
              <a:rPr lang="en-US" dirty="0" err="1">
                <a:latin typeface="+mj-lt"/>
              </a:rPr>
              <a:t>обавезати</a:t>
            </a:r>
            <a:r>
              <a:rPr lang="en-US" dirty="0">
                <a:latin typeface="+mj-lt"/>
              </a:rPr>
              <a:t> </a:t>
            </a:r>
            <a:r>
              <a:rPr lang="en-US" dirty="0" err="1">
                <a:latin typeface="+mj-lt"/>
              </a:rPr>
              <a:t>страну</a:t>
            </a:r>
            <a:r>
              <a:rPr lang="en-US" dirty="0">
                <a:latin typeface="+mj-lt"/>
              </a:rPr>
              <a:t> </a:t>
            </a:r>
            <a:r>
              <a:rPr lang="en-US" dirty="0" err="1">
                <a:latin typeface="+mj-lt"/>
              </a:rPr>
              <a:t>која</a:t>
            </a:r>
            <a:r>
              <a:rPr lang="en-US" dirty="0">
                <a:latin typeface="+mj-lt"/>
              </a:rPr>
              <a:t> </a:t>
            </a:r>
            <a:r>
              <a:rPr lang="en-US" dirty="0" err="1">
                <a:latin typeface="+mj-lt"/>
              </a:rPr>
              <a:t>га</a:t>
            </a:r>
            <a:r>
              <a:rPr lang="en-US" dirty="0">
                <a:latin typeface="+mj-lt"/>
              </a:rPr>
              <a:t> </a:t>
            </a:r>
            <a:r>
              <a:rPr lang="en-US" dirty="0" err="1">
                <a:latin typeface="+mj-lt"/>
              </a:rPr>
              <a:t>је</a:t>
            </a:r>
            <a:r>
              <a:rPr lang="en-US" dirty="0">
                <a:latin typeface="+mj-lt"/>
              </a:rPr>
              <a:t> </a:t>
            </a:r>
            <a:r>
              <a:rPr lang="en-US" dirty="0" err="1" smtClean="0">
                <a:latin typeface="+mj-lt"/>
              </a:rPr>
              <a:t>захт</a:t>
            </a:r>
            <a:r>
              <a:rPr lang="sr-Cyrl-RS" dirty="0" smtClean="0">
                <a:latin typeface="+mj-lt"/>
              </a:rPr>
              <a:t>ј</a:t>
            </a:r>
            <a:r>
              <a:rPr lang="en-US" dirty="0" err="1" smtClean="0">
                <a:latin typeface="+mj-lt"/>
              </a:rPr>
              <a:t>евала</a:t>
            </a:r>
            <a:r>
              <a:rPr lang="en-US" dirty="0" smtClean="0">
                <a:latin typeface="+mj-lt"/>
              </a:rPr>
              <a:t> </a:t>
            </a:r>
            <a:r>
              <a:rPr lang="en-US" dirty="0" err="1">
                <a:latin typeface="+mj-lt"/>
              </a:rPr>
              <a:t>да</a:t>
            </a:r>
            <a:r>
              <a:rPr lang="en-US" dirty="0">
                <a:latin typeface="+mj-lt"/>
              </a:rPr>
              <a:t> </a:t>
            </a:r>
            <a:r>
              <a:rPr lang="en-US" dirty="0" err="1">
                <a:latin typeface="+mj-lt"/>
              </a:rPr>
              <a:t>накнади</a:t>
            </a:r>
            <a:r>
              <a:rPr lang="en-US" dirty="0">
                <a:latin typeface="+mj-lt"/>
              </a:rPr>
              <a:t> </a:t>
            </a:r>
            <a:r>
              <a:rPr lang="en-US" dirty="0" err="1">
                <a:latin typeface="+mj-lt"/>
              </a:rPr>
              <a:t>другој</a:t>
            </a:r>
            <a:r>
              <a:rPr lang="en-US" dirty="0">
                <a:latin typeface="+mj-lt"/>
              </a:rPr>
              <a:t> </a:t>
            </a:r>
            <a:r>
              <a:rPr lang="en-US" dirty="0" err="1">
                <a:latin typeface="+mj-lt"/>
              </a:rPr>
              <a:t>страни</a:t>
            </a:r>
            <a:r>
              <a:rPr lang="en-US" dirty="0">
                <a:latin typeface="+mj-lt"/>
              </a:rPr>
              <a:t> </a:t>
            </a:r>
            <a:r>
              <a:rPr lang="en-US" dirty="0" err="1">
                <a:latin typeface="+mj-lt"/>
              </a:rPr>
              <a:t>правичан</a:t>
            </a:r>
            <a:r>
              <a:rPr lang="en-US" dirty="0">
                <a:latin typeface="+mj-lt"/>
              </a:rPr>
              <a:t> </a:t>
            </a:r>
            <a:r>
              <a:rPr lang="en-US" dirty="0" smtClean="0">
                <a:latin typeface="+mj-lt"/>
              </a:rPr>
              <a:t>д</a:t>
            </a:r>
            <a:r>
              <a:rPr lang="sr-Cyrl-RS" dirty="0" smtClean="0">
                <a:latin typeface="+mj-lt"/>
              </a:rPr>
              <a:t>ио</a:t>
            </a:r>
            <a:r>
              <a:rPr lang="en-US" dirty="0" smtClean="0">
                <a:latin typeface="+mj-lt"/>
              </a:rPr>
              <a:t> </a:t>
            </a:r>
            <a:r>
              <a:rPr lang="en-US" dirty="0" err="1">
                <a:latin typeface="+mj-lt"/>
              </a:rPr>
              <a:t>штете</a:t>
            </a:r>
            <a:r>
              <a:rPr lang="en-US" dirty="0">
                <a:latin typeface="+mj-lt"/>
              </a:rPr>
              <a:t> </a:t>
            </a:r>
            <a:r>
              <a:rPr lang="en-US" dirty="0" err="1">
                <a:latin typeface="+mj-lt"/>
              </a:rPr>
              <a:t>коју</a:t>
            </a:r>
            <a:r>
              <a:rPr lang="en-US" dirty="0">
                <a:latin typeface="+mj-lt"/>
              </a:rPr>
              <a:t> </a:t>
            </a:r>
            <a:r>
              <a:rPr lang="en-US" dirty="0" err="1">
                <a:latin typeface="+mj-lt"/>
              </a:rPr>
              <a:t>трпи</a:t>
            </a:r>
            <a:r>
              <a:rPr lang="en-US" dirty="0">
                <a:latin typeface="+mj-lt"/>
              </a:rPr>
              <a:t> </a:t>
            </a:r>
            <a:r>
              <a:rPr lang="en-US" dirty="0" err="1">
                <a:latin typeface="+mj-lt"/>
              </a:rPr>
              <a:t>због</a:t>
            </a:r>
            <a:r>
              <a:rPr lang="en-US" dirty="0">
                <a:latin typeface="+mj-lt"/>
              </a:rPr>
              <a:t> </a:t>
            </a:r>
            <a:r>
              <a:rPr lang="en-US" dirty="0" err="1">
                <a:latin typeface="+mj-lt"/>
              </a:rPr>
              <a:t>тога</a:t>
            </a:r>
            <a:r>
              <a:rPr lang="en-US" dirty="0" smtClean="0">
                <a:latin typeface="+mj-lt"/>
              </a:rPr>
              <a:t>.</a:t>
            </a:r>
            <a:endParaRPr lang="sr-Cyrl-RS" dirty="0" smtClean="0">
              <a:latin typeface="+mj-lt"/>
            </a:endParaRPr>
          </a:p>
          <a:p>
            <a:pPr algn="just"/>
            <a:r>
              <a:rPr lang="en-US" dirty="0" err="1">
                <a:latin typeface="+mj-lt"/>
              </a:rPr>
              <a:t>Стране</a:t>
            </a:r>
            <a:r>
              <a:rPr lang="en-US" dirty="0">
                <a:latin typeface="+mj-lt"/>
              </a:rPr>
              <a:t> </a:t>
            </a:r>
            <a:r>
              <a:rPr lang="en-US" dirty="0" err="1">
                <a:latin typeface="+mj-lt"/>
              </a:rPr>
              <a:t>се</a:t>
            </a:r>
            <a:r>
              <a:rPr lang="en-US" dirty="0">
                <a:latin typeface="+mj-lt"/>
              </a:rPr>
              <a:t> </a:t>
            </a:r>
            <a:r>
              <a:rPr lang="en-US" dirty="0" err="1">
                <a:latin typeface="+mj-lt"/>
              </a:rPr>
              <a:t>могу</a:t>
            </a:r>
            <a:r>
              <a:rPr lang="en-US" dirty="0">
                <a:latin typeface="+mj-lt"/>
              </a:rPr>
              <a:t> </a:t>
            </a:r>
            <a:r>
              <a:rPr lang="en-US" dirty="0" err="1">
                <a:latin typeface="+mj-lt"/>
              </a:rPr>
              <a:t>уговором</a:t>
            </a:r>
            <a:r>
              <a:rPr lang="en-US" dirty="0">
                <a:latin typeface="+mj-lt"/>
              </a:rPr>
              <a:t> </a:t>
            </a:r>
            <a:r>
              <a:rPr lang="en-US" dirty="0" err="1" smtClean="0">
                <a:latin typeface="+mj-lt"/>
              </a:rPr>
              <a:t>унапр</a:t>
            </a:r>
            <a:r>
              <a:rPr lang="sr-Cyrl-RS" dirty="0" smtClean="0">
                <a:latin typeface="+mj-lt"/>
              </a:rPr>
              <a:t>иј</a:t>
            </a:r>
            <a:r>
              <a:rPr lang="en-US" dirty="0" err="1" smtClean="0">
                <a:latin typeface="+mj-lt"/>
              </a:rPr>
              <a:t>ед</a:t>
            </a:r>
            <a:r>
              <a:rPr lang="en-US" dirty="0" smtClean="0">
                <a:latin typeface="+mj-lt"/>
              </a:rPr>
              <a:t> </a:t>
            </a:r>
            <a:r>
              <a:rPr lang="en-US" dirty="0" err="1">
                <a:latin typeface="+mj-lt"/>
              </a:rPr>
              <a:t>одрећи</a:t>
            </a:r>
            <a:r>
              <a:rPr lang="en-US" dirty="0">
                <a:latin typeface="+mj-lt"/>
              </a:rPr>
              <a:t> </a:t>
            </a:r>
            <a:r>
              <a:rPr lang="en-US" dirty="0" err="1">
                <a:latin typeface="+mj-lt"/>
              </a:rPr>
              <a:t>позивања</a:t>
            </a:r>
            <a:r>
              <a:rPr lang="en-US" dirty="0">
                <a:latin typeface="+mj-lt"/>
              </a:rPr>
              <a:t> </a:t>
            </a:r>
            <a:r>
              <a:rPr lang="en-US" dirty="0" err="1">
                <a:latin typeface="+mj-lt"/>
              </a:rPr>
              <a:t>на</a:t>
            </a:r>
            <a:r>
              <a:rPr lang="en-US" dirty="0">
                <a:latin typeface="+mj-lt"/>
              </a:rPr>
              <a:t> </a:t>
            </a:r>
            <a:r>
              <a:rPr lang="en-US" dirty="0" err="1">
                <a:latin typeface="+mj-lt"/>
              </a:rPr>
              <a:t>одређене</a:t>
            </a:r>
            <a:r>
              <a:rPr lang="en-US" dirty="0">
                <a:latin typeface="+mj-lt"/>
              </a:rPr>
              <a:t> </a:t>
            </a:r>
            <a:r>
              <a:rPr lang="en-US" dirty="0" err="1" smtClean="0">
                <a:latin typeface="+mj-lt"/>
              </a:rPr>
              <a:t>пром</a:t>
            </a:r>
            <a:r>
              <a:rPr lang="sr-Cyrl-RS" dirty="0" smtClean="0">
                <a:latin typeface="+mj-lt"/>
              </a:rPr>
              <a:t>ј</a:t>
            </a:r>
            <a:r>
              <a:rPr lang="en-US" dirty="0" err="1" smtClean="0">
                <a:latin typeface="+mj-lt"/>
              </a:rPr>
              <a:t>ењене</a:t>
            </a:r>
            <a:r>
              <a:rPr lang="en-US" dirty="0" smtClean="0">
                <a:latin typeface="+mj-lt"/>
              </a:rPr>
              <a:t> </a:t>
            </a:r>
            <a:r>
              <a:rPr lang="en-US" dirty="0" err="1">
                <a:latin typeface="+mj-lt"/>
              </a:rPr>
              <a:t>околности</a:t>
            </a:r>
            <a:r>
              <a:rPr lang="en-US" dirty="0">
                <a:latin typeface="+mj-lt"/>
              </a:rPr>
              <a:t>, </a:t>
            </a:r>
            <a:r>
              <a:rPr lang="en-US" dirty="0" err="1">
                <a:latin typeface="+mj-lt"/>
              </a:rPr>
              <a:t>осим</a:t>
            </a:r>
            <a:r>
              <a:rPr lang="en-US" dirty="0">
                <a:latin typeface="+mj-lt"/>
              </a:rPr>
              <a:t> </a:t>
            </a:r>
            <a:r>
              <a:rPr lang="en-US" dirty="0" err="1">
                <a:latin typeface="+mj-lt"/>
              </a:rPr>
              <a:t>ако</a:t>
            </a:r>
            <a:r>
              <a:rPr lang="en-US" dirty="0">
                <a:latin typeface="+mj-lt"/>
              </a:rPr>
              <a:t> </a:t>
            </a:r>
            <a:r>
              <a:rPr lang="en-US" dirty="0" err="1">
                <a:latin typeface="+mj-lt"/>
              </a:rPr>
              <a:t>је</a:t>
            </a:r>
            <a:r>
              <a:rPr lang="en-US" dirty="0">
                <a:latin typeface="+mj-lt"/>
              </a:rPr>
              <a:t> </a:t>
            </a:r>
            <a:r>
              <a:rPr lang="en-US" dirty="0" err="1">
                <a:latin typeface="+mj-lt"/>
              </a:rPr>
              <a:t>то</a:t>
            </a:r>
            <a:r>
              <a:rPr lang="en-US" dirty="0">
                <a:latin typeface="+mj-lt"/>
              </a:rPr>
              <a:t> у </a:t>
            </a:r>
            <a:r>
              <a:rPr lang="en-US" dirty="0" err="1">
                <a:latin typeface="+mj-lt"/>
              </a:rPr>
              <a:t>супротности</a:t>
            </a:r>
            <a:r>
              <a:rPr lang="en-US" dirty="0">
                <a:latin typeface="+mj-lt"/>
              </a:rPr>
              <a:t> </a:t>
            </a:r>
            <a:r>
              <a:rPr lang="en-US" dirty="0" err="1">
                <a:latin typeface="+mj-lt"/>
              </a:rPr>
              <a:t>са</a:t>
            </a:r>
            <a:r>
              <a:rPr lang="en-US" dirty="0">
                <a:latin typeface="+mj-lt"/>
              </a:rPr>
              <a:t> </a:t>
            </a:r>
            <a:r>
              <a:rPr lang="en-US" dirty="0" err="1">
                <a:latin typeface="+mj-lt"/>
              </a:rPr>
              <a:t>начелом</a:t>
            </a:r>
            <a:r>
              <a:rPr lang="en-US" dirty="0">
                <a:latin typeface="+mj-lt"/>
              </a:rPr>
              <a:t> </a:t>
            </a:r>
            <a:r>
              <a:rPr lang="en-US" dirty="0" err="1" smtClean="0">
                <a:latin typeface="+mj-lt"/>
              </a:rPr>
              <a:t>сав</a:t>
            </a:r>
            <a:r>
              <a:rPr lang="sr-Cyrl-RS" dirty="0" smtClean="0">
                <a:latin typeface="+mj-lt"/>
              </a:rPr>
              <a:t>ј</a:t>
            </a:r>
            <a:r>
              <a:rPr lang="en-US" dirty="0" err="1" smtClean="0">
                <a:latin typeface="+mj-lt"/>
              </a:rPr>
              <a:t>есности</a:t>
            </a:r>
            <a:r>
              <a:rPr lang="en-US" dirty="0" smtClean="0">
                <a:latin typeface="+mj-lt"/>
              </a:rPr>
              <a:t> </a:t>
            </a:r>
            <a:r>
              <a:rPr lang="en-US" dirty="0">
                <a:latin typeface="+mj-lt"/>
              </a:rPr>
              <a:t>и </a:t>
            </a:r>
            <a:r>
              <a:rPr lang="en-US" dirty="0" err="1">
                <a:latin typeface="+mj-lt"/>
              </a:rPr>
              <a:t>поштења</a:t>
            </a:r>
            <a:r>
              <a:rPr lang="en-US" dirty="0" smtClean="0">
                <a:latin typeface="+mj-lt"/>
              </a:rPr>
              <a:t>.</a:t>
            </a:r>
            <a:endParaRPr lang="sr-Latn-RS" dirty="0">
              <a:latin typeface="+mj-lt"/>
            </a:endParaRPr>
          </a:p>
        </p:txBody>
      </p:sp>
    </p:spTree>
    <p:extLst>
      <p:ext uri="{BB962C8B-B14F-4D97-AF65-F5344CB8AC3E}">
        <p14:creationId xmlns:p14="http://schemas.microsoft.com/office/powerpoint/2010/main" val="2385779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59729"/>
            <a:ext cx="7886700" cy="959004"/>
          </a:xfrm>
        </p:spPr>
        <p:txBody>
          <a:bodyPr>
            <a:noAutofit/>
          </a:bodyPr>
          <a:lstStyle/>
          <a:p>
            <a:pPr algn="ctr"/>
            <a:r>
              <a:rPr lang="sr-Cyrl-RS" sz="3200" dirty="0" smtClean="0"/>
              <a:t>Услови за ослобођење уговорне стране од одговорности (кумулативни)</a:t>
            </a:r>
            <a:r>
              <a:rPr lang="en-US" sz="3200" dirty="0" smtClean="0"/>
              <a:t>:</a:t>
            </a:r>
            <a:endParaRPr lang="sr-Latn-RS" sz="3200" dirty="0"/>
          </a:p>
        </p:txBody>
      </p:sp>
      <p:sp>
        <p:nvSpPr>
          <p:cNvPr id="3" name="Content Placeholder 2"/>
          <p:cNvSpPr>
            <a:spLocks noGrp="1"/>
          </p:cNvSpPr>
          <p:nvPr>
            <p:ph idx="1"/>
          </p:nvPr>
        </p:nvSpPr>
        <p:spPr>
          <a:xfrm>
            <a:off x="345687" y="2442114"/>
            <a:ext cx="8497229" cy="4560849"/>
          </a:xfrm>
        </p:spPr>
        <p:txBody>
          <a:bodyPr>
            <a:normAutofit fontScale="85000" lnSpcReduction="20000"/>
          </a:bodyPr>
          <a:lstStyle/>
          <a:p>
            <a:pPr algn="just"/>
            <a:r>
              <a:rPr lang="sr-Cyrl-RS" dirty="0" smtClean="0">
                <a:latin typeface="+mj-lt"/>
              </a:rPr>
              <a:t>Наступање нових околности након закључења уговора</a:t>
            </a:r>
          </a:p>
          <a:p>
            <a:pPr algn="just"/>
            <a:r>
              <a:rPr lang="sr-Cyrl-RS" dirty="0" smtClean="0">
                <a:latin typeface="+mj-lt"/>
              </a:rPr>
              <a:t>Промјењене околности које уговорна страна није била дужна узети у обзир у вријеме закључења уговора</a:t>
            </a:r>
            <a:endParaRPr lang="en-US" dirty="0" smtClean="0">
              <a:latin typeface="+mj-lt"/>
            </a:endParaRPr>
          </a:p>
          <a:p>
            <a:pPr algn="just"/>
            <a:r>
              <a:rPr lang="sr-Cyrl-RS" dirty="0" smtClean="0">
                <a:latin typeface="+mj-lt"/>
              </a:rPr>
              <a:t>Да су промјењене околности довеле до отежаног испуњења обавезе или немогућности остварења сврхе уговора, у мјери да уговор очигледно не одговара очекивањима уговарача или би према општем мишљењу било неправично одржати га на снази</a:t>
            </a:r>
            <a:endParaRPr lang="en-US" dirty="0" smtClean="0">
              <a:latin typeface="+mj-lt"/>
            </a:endParaRPr>
          </a:p>
          <a:p>
            <a:pPr algn="just"/>
            <a:r>
              <a:rPr lang="sr-Cyrl-RS" dirty="0" smtClean="0">
                <a:latin typeface="+mj-lt"/>
              </a:rPr>
              <a:t>Да промјењене околности страна која се на њих позива није могла избјећи или савладати</a:t>
            </a:r>
            <a:endParaRPr lang="en-US" dirty="0" smtClean="0">
              <a:latin typeface="+mj-lt"/>
            </a:endParaRPr>
          </a:p>
          <a:p>
            <a:pPr algn="just"/>
            <a:r>
              <a:rPr lang="sr-Cyrl-RS" dirty="0" smtClean="0">
                <a:latin typeface="+mj-lt"/>
              </a:rPr>
              <a:t>Да уговорна обавеза није испуњена, а испуњење је било могуће</a:t>
            </a:r>
            <a:endParaRPr lang="en-US" dirty="0" smtClean="0">
              <a:latin typeface="+mj-lt"/>
            </a:endParaRPr>
          </a:p>
          <a:p>
            <a:pPr algn="just"/>
            <a:r>
              <a:rPr lang="sr-Cyrl-RS" dirty="0" smtClean="0">
                <a:latin typeface="+mj-lt"/>
              </a:rPr>
              <a:t>Да страна која се позива на промјењене околности изјави да раскида уговора и да је тај захтјев суд усвојио </a:t>
            </a:r>
            <a:endParaRPr lang="sr-Latn-RS" dirty="0">
              <a:solidFill>
                <a:srgbClr val="FF0000"/>
              </a:solidFill>
              <a:latin typeface="+mj-lt"/>
            </a:endParaRPr>
          </a:p>
        </p:txBody>
      </p:sp>
    </p:spTree>
    <p:extLst>
      <p:ext uri="{BB962C8B-B14F-4D97-AF65-F5344CB8AC3E}">
        <p14:creationId xmlns:p14="http://schemas.microsoft.com/office/powerpoint/2010/main" val="26457710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62;p35"/>
          <p:cNvSpPr/>
          <p:nvPr/>
        </p:nvSpPr>
        <p:spPr>
          <a:xfrm>
            <a:off x="167269" y="3674027"/>
            <a:ext cx="3490332" cy="866798"/>
          </a:xfrm>
          <a:prstGeom prst="roundRect">
            <a:avLst>
              <a:gd name="adj" fmla="val 50000"/>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sp>
        <p:nvSpPr>
          <p:cNvPr id="4" name="Google Shape;365;p35"/>
          <p:cNvSpPr txBox="1">
            <a:spLocks/>
          </p:cNvSpPr>
          <p:nvPr/>
        </p:nvSpPr>
        <p:spPr>
          <a:xfrm>
            <a:off x="434898" y="3750570"/>
            <a:ext cx="2943922" cy="7536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en-US" sz="2000" b="1" i="1" u="none" strike="noStrike" kern="0" cap="none" spc="0" normalizeH="0" baseline="0" noProof="0" dirty="0" smtClean="0">
                <a:ln>
                  <a:noFill/>
                </a:ln>
                <a:solidFill>
                  <a:srgbClr val="666666">
                    <a:lumMod val="10000"/>
                  </a:srgbClr>
                </a:solidFill>
                <a:effectLst/>
                <a:uLnTx/>
                <a:uFillTx/>
                <a:latin typeface="Gudea"/>
                <a:sym typeface="Gudea"/>
              </a:rPr>
              <a:t>Rebus sic </a:t>
            </a:r>
            <a:r>
              <a:rPr kumimoji="0" lang="en-US" sz="2000" b="1" i="1" u="none" strike="noStrike" kern="0" cap="none" spc="0" normalizeH="0" baseline="0" noProof="0" dirty="0" err="1" smtClean="0">
                <a:ln>
                  <a:noFill/>
                </a:ln>
                <a:solidFill>
                  <a:srgbClr val="666666">
                    <a:lumMod val="10000"/>
                  </a:srgbClr>
                </a:solidFill>
                <a:effectLst/>
                <a:uLnTx/>
                <a:uFillTx/>
                <a:latin typeface="Gudea"/>
                <a:sym typeface="Gudea"/>
              </a:rPr>
              <a:t>stantibus</a:t>
            </a:r>
            <a:endParaRPr kumimoji="0" lang="sr-Cyrl-BA" sz="2000" b="1" i="1" u="none" strike="noStrike" kern="0" cap="none" spc="0" normalizeH="0" baseline="0" noProof="0" dirty="0">
              <a:ln>
                <a:noFill/>
              </a:ln>
              <a:solidFill>
                <a:srgbClr val="666666">
                  <a:lumMod val="10000"/>
                </a:srgbClr>
              </a:solidFill>
              <a:effectLst/>
              <a:uLnTx/>
              <a:uFillTx/>
              <a:latin typeface="Gudea"/>
              <a:sym typeface="Gudea"/>
            </a:endParaRPr>
          </a:p>
        </p:txBody>
      </p:sp>
      <p:sp>
        <p:nvSpPr>
          <p:cNvPr id="5" name="Google Shape;366;p35"/>
          <p:cNvSpPr txBox="1">
            <a:spLocks/>
          </p:cNvSpPr>
          <p:nvPr/>
        </p:nvSpPr>
        <p:spPr>
          <a:xfrm>
            <a:off x="3069398" y="1880377"/>
            <a:ext cx="2084106" cy="175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ru-RU" sz="2400" b="1" i="0" u="none" strike="noStrike" kern="0" cap="none" spc="0" normalizeH="0" baseline="0" noProof="0" dirty="0" smtClean="0">
                <a:ln>
                  <a:noFill/>
                </a:ln>
                <a:solidFill>
                  <a:srgbClr val="666666">
                    <a:lumMod val="10000"/>
                  </a:srgbClr>
                </a:solidFill>
                <a:effectLst/>
                <a:uLnTx/>
                <a:uFillTx/>
                <a:latin typeface="+mj-lt"/>
                <a:sym typeface="Gudea"/>
              </a:rPr>
              <a:t>Када</a:t>
            </a:r>
            <a:r>
              <a:rPr kumimoji="0" lang="ru-RU" sz="2400" b="1" i="0" u="none" strike="noStrike" kern="0" cap="none" spc="0" normalizeH="0" noProof="0" dirty="0" smtClean="0">
                <a:ln>
                  <a:noFill/>
                </a:ln>
                <a:solidFill>
                  <a:srgbClr val="666666">
                    <a:lumMod val="10000"/>
                  </a:srgbClr>
                </a:solidFill>
                <a:effectLst/>
                <a:uLnTx/>
                <a:uFillTx/>
                <a:latin typeface="+mj-lt"/>
                <a:sym typeface="Gudea"/>
              </a:rPr>
              <a:t> нарочито може бити примјењена клаузула</a:t>
            </a:r>
            <a:endParaRPr kumimoji="0" lang="ru-RU" sz="2400" b="1" i="0" u="none" strike="noStrike" kern="0" cap="none" spc="0" normalizeH="0" baseline="0" noProof="0" dirty="0">
              <a:ln>
                <a:noFill/>
              </a:ln>
              <a:solidFill>
                <a:srgbClr val="666666">
                  <a:lumMod val="10000"/>
                </a:srgbClr>
              </a:solidFill>
              <a:effectLst/>
              <a:uLnTx/>
              <a:uFillTx/>
              <a:latin typeface="+mj-lt"/>
              <a:sym typeface="Gudea"/>
            </a:endParaRPr>
          </a:p>
        </p:txBody>
      </p:sp>
      <p:sp>
        <p:nvSpPr>
          <p:cNvPr id="6" name="Google Shape;369;p35"/>
          <p:cNvSpPr txBox="1">
            <a:spLocks/>
          </p:cNvSpPr>
          <p:nvPr/>
        </p:nvSpPr>
        <p:spPr>
          <a:xfrm>
            <a:off x="6391553" y="2245604"/>
            <a:ext cx="2698438" cy="9101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lang="sr-Cyrl-BA" sz="2000" kern="0" dirty="0" smtClean="0">
                <a:solidFill>
                  <a:srgbClr val="666666">
                    <a:lumMod val="10000"/>
                  </a:srgbClr>
                </a:solidFill>
              </a:rPr>
              <a:t>Природни </a:t>
            </a:r>
            <a:r>
              <a:rPr lang="sr-Cyrl-BA" sz="2000" kern="0" dirty="0" smtClean="0">
                <a:solidFill>
                  <a:srgbClr val="666666">
                    <a:lumMod val="10000"/>
                  </a:srgbClr>
                </a:solidFill>
              </a:rPr>
              <a:t>догађаји</a:t>
            </a:r>
          </a:p>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sr-Cyrl-BA" sz="2000" b="1" i="0" u="none" strike="noStrike" kern="0" cap="none" spc="0" normalizeH="0" baseline="0" noProof="0" dirty="0" smtClean="0">
                <a:ln>
                  <a:noFill/>
                </a:ln>
                <a:solidFill>
                  <a:schemeClr val="accent1">
                    <a:lumMod val="75000"/>
                  </a:schemeClr>
                </a:solidFill>
                <a:effectLst/>
                <a:uLnTx/>
                <a:uFillTx/>
                <a:sym typeface="Gudea"/>
              </a:rPr>
              <a:t>Поплаве, суше, земљотреси....</a:t>
            </a:r>
            <a:endParaRPr kumimoji="0" lang="sr-Cyrl-BA" sz="2000" b="1" i="0" u="none" strike="noStrike" kern="0" cap="none" spc="0" normalizeH="0" baseline="0" noProof="0" dirty="0">
              <a:ln>
                <a:noFill/>
              </a:ln>
              <a:solidFill>
                <a:schemeClr val="accent1">
                  <a:lumMod val="75000"/>
                </a:schemeClr>
              </a:solidFill>
              <a:effectLst/>
              <a:uLnTx/>
              <a:uFillTx/>
              <a:sym typeface="Gudea"/>
            </a:endParaRPr>
          </a:p>
        </p:txBody>
      </p:sp>
      <p:sp>
        <p:nvSpPr>
          <p:cNvPr id="7" name="Google Shape;370;p35"/>
          <p:cNvSpPr txBox="1">
            <a:spLocks/>
          </p:cNvSpPr>
          <p:nvPr/>
        </p:nvSpPr>
        <p:spPr>
          <a:xfrm>
            <a:off x="6168532" y="3655736"/>
            <a:ext cx="2540569"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a:buClr>
                <a:srgbClr val="191919"/>
              </a:buClr>
            </a:pPr>
            <a:r>
              <a:rPr lang="sr-Cyrl-BA" sz="2000" kern="0" dirty="0">
                <a:solidFill>
                  <a:srgbClr val="666666">
                    <a:lumMod val="10000"/>
                  </a:srgbClr>
                </a:solidFill>
              </a:rPr>
              <a:t>Економске </a:t>
            </a:r>
            <a:r>
              <a:rPr lang="sr-Cyrl-BA" sz="2000" kern="0" dirty="0" smtClean="0">
                <a:solidFill>
                  <a:srgbClr val="666666">
                    <a:lumMod val="10000"/>
                  </a:srgbClr>
                </a:solidFill>
              </a:rPr>
              <a:t>појаве</a:t>
            </a:r>
          </a:p>
          <a:p>
            <a:pPr>
              <a:buClr>
                <a:srgbClr val="191919"/>
              </a:buClr>
            </a:pPr>
            <a:r>
              <a:rPr lang="sr-Cyrl-BA" sz="2000" kern="0" dirty="0" smtClean="0">
                <a:solidFill>
                  <a:schemeClr val="accent1">
                    <a:lumMod val="75000"/>
                  </a:schemeClr>
                </a:solidFill>
              </a:rPr>
              <a:t>Велики пад или раст цијена</a:t>
            </a:r>
            <a:endParaRPr lang="sr-Cyrl-BA" sz="2000" kern="0" dirty="0">
              <a:solidFill>
                <a:schemeClr val="accent1">
                  <a:lumMod val="75000"/>
                </a:schemeClr>
              </a:solidFill>
            </a:endParaRPr>
          </a:p>
        </p:txBody>
      </p:sp>
      <p:sp>
        <p:nvSpPr>
          <p:cNvPr id="8" name="Google Shape;371;p35"/>
          <p:cNvSpPr txBox="1">
            <a:spLocks/>
          </p:cNvSpPr>
          <p:nvPr/>
        </p:nvSpPr>
        <p:spPr>
          <a:xfrm>
            <a:off x="5945513" y="5095642"/>
            <a:ext cx="2562872"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lvl="0">
              <a:buClr>
                <a:srgbClr val="191919"/>
              </a:buClr>
              <a:defRPr/>
            </a:pPr>
            <a:r>
              <a:rPr lang="sr-Cyrl-RS" sz="2000" kern="0" dirty="0">
                <a:solidFill>
                  <a:srgbClr val="666666">
                    <a:lumMod val="10000"/>
                  </a:srgbClr>
                </a:solidFill>
              </a:rPr>
              <a:t>Управне</a:t>
            </a:r>
            <a:r>
              <a:rPr lang="sr-Cyrl-BA" sz="2000" kern="0" dirty="0">
                <a:solidFill>
                  <a:srgbClr val="666666">
                    <a:lumMod val="10000"/>
                  </a:srgbClr>
                </a:solidFill>
              </a:rPr>
              <a:t> </a:t>
            </a:r>
            <a:r>
              <a:rPr lang="sr-Cyrl-BA" sz="2000" kern="0" dirty="0" smtClean="0">
                <a:solidFill>
                  <a:srgbClr val="666666">
                    <a:lumMod val="10000"/>
                  </a:srgbClr>
                </a:solidFill>
              </a:rPr>
              <a:t>мјере</a:t>
            </a:r>
          </a:p>
          <a:p>
            <a:pPr lvl="0">
              <a:buClr>
                <a:srgbClr val="191919"/>
              </a:buClr>
              <a:defRPr/>
            </a:pPr>
            <a:r>
              <a:rPr lang="sr-Cyrl-BA" sz="2000" kern="0" dirty="0" smtClean="0">
                <a:solidFill>
                  <a:schemeClr val="accent1">
                    <a:lumMod val="75000"/>
                  </a:schemeClr>
                </a:solidFill>
              </a:rPr>
              <a:t>Ограничења промета, промјене система цијена, стандарда...</a:t>
            </a:r>
            <a:endParaRPr lang="sr-Cyrl-BA" sz="2000" kern="0" dirty="0">
              <a:solidFill>
                <a:schemeClr val="accent1">
                  <a:lumMod val="75000"/>
                </a:schemeClr>
              </a:solidFill>
            </a:endParaRPr>
          </a:p>
        </p:txBody>
      </p:sp>
      <p:sp>
        <p:nvSpPr>
          <p:cNvPr id="9" name="Google Shape;372;p35"/>
          <p:cNvSpPr/>
          <p:nvPr/>
        </p:nvSpPr>
        <p:spPr>
          <a:xfrm rot="16200000">
            <a:off x="2038236" y="2581340"/>
            <a:ext cx="1799700" cy="2213472"/>
          </a:xfrm>
          <a:prstGeom prst="arc">
            <a:avLst>
              <a:gd name="adj1" fmla="val 16251998"/>
              <a:gd name="adj2" fmla="val 113644"/>
            </a:avLst>
          </a:prstGeom>
          <a:noFill/>
          <a:ln w="9525" cap="flat" cmpd="sng">
            <a:solidFill>
              <a:srgbClr val="666666"/>
            </a:solidFill>
            <a:prstDash val="solid"/>
            <a:round/>
            <a:headEnd type="none" w="sm" len="sm"/>
            <a:tailEnd type="oval"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cxnSp>
        <p:nvCxnSpPr>
          <p:cNvPr id="10" name="Google Shape;374;p35"/>
          <p:cNvCxnSpPr/>
          <p:nvPr/>
        </p:nvCxnSpPr>
        <p:spPr>
          <a:xfrm>
            <a:off x="5180914" y="2490627"/>
            <a:ext cx="1064780" cy="0"/>
          </a:xfrm>
          <a:prstGeom prst="straightConnector1">
            <a:avLst/>
          </a:prstGeom>
          <a:noFill/>
          <a:ln w="9525" cap="flat" cmpd="sng">
            <a:solidFill>
              <a:srgbClr val="666666"/>
            </a:solidFill>
            <a:prstDash val="solid"/>
            <a:round/>
            <a:headEnd type="none" w="med" len="med"/>
            <a:tailEnd type="oval" w="med" len="med"/>
          </a:ln>
        </p:spPr>
      </p:cxnSp>
      <p:cxnSp>
        <p:nvCxnSpPr>
          <p:cNvPr id="11" name="Google Shape;375;p35"/>
          <p:cNvCxnSpPr/>
          <p:nvPr/>
        </p:nvCxnSpPr>
        <p:spPr>
          <a:xfrm>
            <a:off x="4930484" y="3839778"/>
            <a:ext cx="1064780" cy="0"/>
          </a:xfrm>
          <a:prstGeom prst="straightConnector1">
            <a:avLst/>
          </a:prstGeom>
          <a:noFill/>
          <a:ln w="9525" cap="flat" cmpd="sng">
            <a:solidFill>
              <a:srgbClr val="666666"/>
            </a:solidFill>
            <a:prstDash val="solid"/>
            <a:round/>
            <a:headEnd type="none" w="med" len="med"/>
            <a:tailEnd type="oval" w="med" len="med"/>
          </a:ln>
        </p:spPr>
      </p:cxnSp>
      <p:cxnSp>
        <p:nvCxnSpPr>
          <p:cNvPr id="19" name="Google Shape;384;p35"/>
          <p:cNvCxnSpPr/>
          <p:nvPr/>
        </p:nvCxnSpPr>
        <p:spPr>
          <a:xfrm>
            <a:off x="4707464" y="5179279"/>
            <a:ext cx="1064780" cy="0"/>
          </a:xfrm>
          <a:prstGeom prst="straightConnector1">
            <a:avLst/>
          </a:prstGeom>
          <a:noFill/>
          <a:ln w="9525" cap="flat" cmpd="sng">
            <a:solidFill>
              <a:srgbClr val="666666"/>
            </a:solidFill>
            <a:prstDash val="solid"/>
            <a:round/>
            <a:headEnd type="none" w="med" len="med"/>
            <a:tailEnd type="oval" w="med" len="med"/>
          </a:ln>
        </p:spPr>
      </p:cxnSp>
    </p:spTree>
    <p:extLst>
      <p:ext uri="{BB962C8B-B14F-4D97-AF65-F5344CB8AC3E}">
        <p14:creationId xmlns:p14="http://schemas.microsoft.com/office/powerpoint/2010/main" val="2778448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2233" y="1427357"/>
            <a:ext cx="8530684" cy="735980"/>
          </a:xfrm>
        </p:spPr>
        <p:txBody>
          <a:bodyPr>
            <a:noAutofit/>
          </a:bodyPr>
          <a:lstStyle/>
          <a:p>
            <a:pPr marL="0" indent="0" algn="ctr">
              <a:buNone/>
            </a:pPr>
            <a:r>
              <a:rPr lang="sr-Cyrl-RS" sz="3200" dirty="0" smtClean="0">
                <a:solidFill>
                  <a:schemeClr val="bg2">
                    <a:lumMod val="50000"/>
                  </a:schemeClr>
                </a:solidFill>
              </a:rPr>
              <a:t>„Слободно“ уређивање уговорних односа</a:t>
            </a:r>
            <a:endParaRPr lang="sr-Latn-RS" sz="3200" dirty="0">
              <a:solidFill>
                <a:schemeClr val="bg2">
                  <a:lumMod val="50000"/>
                </a:schemeClr>
              </a:solidFill>
            </a:endParaRPr>
          </a:p>
        </p:txBody>
      </p:sp>
      <p:pic>
        <p:nvPicPr>
          <p:cNvPr id="1026" name="Picture 2" descr="What is contract law? - Quora"/>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7456" y="3891781"/>
            <a:ext cx="3979374" cy="25647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3914077" y="2252546"/>
            <a:ext cx="4928840" cy="4471639"/>
          </a:xfrm>
          <a:solidFill>
            <a:schemeClr val="accent1">
              <a:lumMod val="50000"/>
            </a:schemeClr>
          </a:solidFill>
          <a:ln>
            <a:noFill/>
            <a:prstDash val="sysDot"/>
          </a:ln>
        </p:spPr>
        <p:txBody>
          <a:bodyPr>
            <a:normAutofit fontScale="70000" lnSpcReduction="20000"/>
          </a:bodyPr>
          <a:lstStyle/>
          <a:p>
            <a:pPr marL="0" indent="0">
              <a:buNone/>
            </a:pPr>
            <a:r>
              <a:rPr lang="sr-Cyrl-RS" dirty="0" smtClean="0">
                <a:solidFill>
                  <a:schemeClr val="bg1"/>
                </a:solidFill>
              </a:rPr>
              <a:t>ОГРАНИЧЕЊА</a:t>
            </a:r>
            <a:r>
              <a:rPr lang="en-US" dirty="0" smtClean="0">
                <a:solidFill>
                  <a:schemeClr val="bg1"/>
                </a:solidFill>
              </a:rPr>
              <a:t> </a:t>
            </a:r>
            <a:r>
              <a:rPr lang="sr-Cyrl-RS" dirty="0" smtClean="0">
                <a:solidFill>
                  <a:schemeClr val="bg1"/>
                </a:solidFill>
              </a:rPr>
              <a:t>по ЗЈН:</a:t>
            </a:r>
          </a:p>
          <a:p>
            <a:r>
              <a:rPr lang="sr-Cyrl-RS" dirty="0" smtClean="0">
                <a:solidFill>
                  <a:schemeClr val="bg1"/>
                </a:solidFill>
              </a:rPr>
              <a:t>Претходно проведена процедура прописана ЗЈН</a:t>
            </a:r>
          </a:p>
          <a:p>
            <a:r>
              <a:rPr lang="sr-Cyrl-RS" dirty="0" smtClean="0">
                <a:solidFill>
                  <a:schemeClr val="bg1"/>
                </a:solidFill>
              </a:rPr>
              <a:t>Одредбе диспозитивног карактера оганичене одредбама императивног и јавноправног карактера</a:t>
            </a:r>
          </a:p>
          <a:p>
            <a:r>
              <a:rPr lang="sr-Cyrl-RS" dirty="0" smtClean="0">
                <a:solidFill>
                  <a:schemeClr val="bg1"/>
                </a:solidFill>
              </a:rPr>
              <a:t>Доминантна улога УО</a:t>
            </a:r>
          </a:p>
          <a:p>
            <a:r>
              <a:rPr lang="sr-Cyrl-RS" dirty="0" smtClean="0">
                <a:solidFill>
                  <a:schemeClr val="bg1"/>
                </a:solidFill>
              </a:rPr>
              <a:t>Услове уговора одређује УО путем ТД, а у складу са ЗЈН</a:t>
            </a:r>
          </a:p>
          <a:p>
            <a:r>
              <a:rPr lang="sr-Cyrl-RS" dirty="0" smtClean="0">
                <a:solidFill>
                  <a:schemeClr val="bg1"/>
                </a:solidFill>
              </a:rPr>
              <a:t>УО не може бирати другу уговорну страну</a:t>
            </a:r>
          </a:p>
          <a:p>
            <a:r>
              <a:rPr lang="sr-Cyrl-RS" dirty="0" smtClean="0">
                <a:solidFill>
                  <a:schemeClr val="bg1"/>
                </a:solidFill>
              </a:rPr>
              <a:t>Сврха уговора је задовољавање јавног интереса</a:t>
            </a:r>
          </a:p>
          <a:p>
            <a:r>
              <a:rPr lang="sr-Cyrl-RS" dirty="0" smtClean="0">
                <a:solidFill>
                  <a:schemeClr val="bg1"/>
                </a:solidFill>
              </a:rPr>
              <a:t>Ограничене могућности измјене уговора током његове реализације</a:t>
            </a:r>
          </a:p>
        </p:txBody>
      </p:sp>
    </p:spTree>
    <p:extLst>
      <p:ext uri="{BB962C8B-B14F-4D97-AF65-F5344CB8AC3E}">
        <p14:creationId xmlns:p14="http://schemas.microsoft.com/office/powerpoint/2010/main" val="5636946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62;p35"/>
          <p:cNvSpPr/>
          <p:nvPr/>
        </p:nvSpPr>
        <p:spPr>
          <a:xfrm>
            <a:off x="167269" y="3674027"/>
            <a:ext cx="3490332" cy="866798"/>
          </a:xfrm>
          <a:prstGeom prst="roundRect">
            <a:avLst>
              <a:gd name="adj" fmla="val 50000"/>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sp>
        <p:nvSpPr>
          <p:cNvPr id="4" name="Google Shape;365;p35"/>
          <p:cNvSpPr txBox="1">
            <a:spLocks/>
          </p:cNvSpPr>
          <p:nvPr/>
        </p:nvSpPr>
        <p:spPr>
          <a:xfrm>
            <a:off x="434898" y="3750570"/>
            <a:ext cx="2943922" cy="7536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en-US" sz="2000" b="1" i="1" u="none" strike="noStrike" kern="0" cap="none" spc="0" normalizeH="0" baseline="0" noProof="0" dirty="0" smtClean="0">
                <a:ln>
                  <a:noFill/>
                </a:ln>
                <a:solidFill>
                  <a:srgbClr val="666666">
                    <a:lumMod val="10000"/>
                  </a:srgbClr>
                </a:solidFill>
                <a:effectLst/>
                <a:uLnTx/>
                <a:uFillTx/>
                <a:latin typeface="Gudea"/>
                <a:sym typeface="Gudea"/>
              </a:rPr>
              <a:t>Rebus sic </a:t>
            </a:r>
            <a:r>
              <a:rPr kumimoji="0" lang="en-US" sz="2000" b="1" i="1" u="none" strike="noStrike" kern="0" cap="none" spc="0" normalizeH="0" baseline="0" noProof="0" dirty="0" err="1" smtClean="0">
                <a:ln>
                  <a:noFill/>
                </a:ln>
                <a:solidFill>
                  <a:srgbClr val="666666">
                    <a:lumMod val="10000"/>
                  </a:srgbClr>
                </a:solidFill>
                <a:effectLst/>
                <a:uLnTx/>
                <a:uFillTx/>
                <a:latin typeface="Gudea"/>
                <a:sym typeface="Gudea"/>
              </a:rPr>
              <a:t>stantibus</a:t>
            </a:r>
            <a:endParaRPr kumimoji="0" lang="sr-Cyrl-BA" sz="2000" b="1" i="1" u="none" strike="noStrike" kern="0" cap="none" spc="0" normalizeH="0" baseline="0" noProof="0" dirty="0">
              <a:ln>
                <a:noFill/>
              </a:ln>
              <a:solidFill>
                <a:srgbClr val="666666">
                  <a:lumMod val="10000"/>
                </a:srgbClr>
              </a:solidFill>
              <a:effectLst/>
              <a:uLnTx/>
              <a:uFillTx/>
              <a:latin typeface="Gudea"/>
              <a:sym typeface="Gudea"/>
            </a:endParaRPr>
          </a:p>
        </p:txBody>
      </p:sp>
      <p:sp>
        <p:nvSpPr>
          <p:cNvPr id="5" name="Google Shape;366;p35"/>
          <p:cNvSpPr txBox="1">
            <a:spLocks/>
          </p:cNvSpPr>
          <p:nvPr/>
        </p:nvSpPr>
        <p:spPr>
          <a:xfrm>
            <a:off x="3069398" y="1880377"/>
            <a:ext cx="2216280" cy="175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ru-RU" sz="2400" b="1" i="0" u="none" strike="noStrike" kern="0" cap="none" spc="0" normalizeH="0" baseline="0" noProof="0" dirty="0" smtClean="0">
                <a:ln>
                  <a:noFill/>
                </a:ln>
                <a:solidFill>
                  <a:srgbClr val="666666">
                    <a:lumMod val="10000"/>
                  </a:srgbClr>
                </a:solidFill>
                <a:effectLst/>
                <a:uLnTx/>
                <a:uFillTx/>
                <a:latin typeface="+mj-lt"/>
                <a:sym typeface="Gudea"/>
              </a:rPr>
              <a:t>Специфичности овог начина  раскида уговора</a:t>
            </a:r>
            <a:endParaRPr kumimoji="0" lang="ru-RU" sz="2400" b="1" i="0" u="none" strike="noStrike" kern="0" cap="none" spc="0" normalizeH="0" baseline="0" noProof="0" dirty="0">
              <a:ln>
                <a:noFill/>
              </a:ln>
              <a:solidFill>
                <a:srgbClr val="666666">
                  <a:lumMod val="10000"/>
                </a:srgbClr>
              </a:solidFill>
              <a:effectLst/>
              <a:uLnTx/>
              <a:uFillTx/>
              <a:latin typeface="+mj-lt"/>
              <a:sym typeface="Gudea"/>
            </a:endParaRPr>
          </a:p>
        </p:txBody>
      </p:sp>
      <p:sp>
        <p:nvSpPr>
          <p:cNvPr id="6" name="Google Shape;369;p35"/>
          <p:cNvSpPr txBox="1">
            <a:spLocks/>
          </p:cNvSpPr>
          <p:nvPr/>
        </p:nvSpPr>
        <p:spPr>
          <a:xfrm>
            <a:off x="6367503" y="2298179"/>
            <a:ext cx="2698438" cy="4900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lang="sr-Cyrl-BA" sz="2000" kern="0" dirty="0" smtClean="0">
                <a:solidFill>
                  <a:srgbClr val="666666">
                    <a:lumMod val="10000"/>
                  </a:srgbClr>
                </a:solidFill>
              </a:rPr>
              <a:t>УО има право на накнаду штете</a:t>
            </a:r>
            <a:endParaRPr kumimoji="0" lang="sr-Cyrl-BA" sz="2000" b="1" i="0" u="none" strike="noStrike" kern="0" cap="none" spc="0" normalizeH="0" baseline="0" noProof="0" dirty="0">
              <a:ln>
                <a:noFill/>
              </a:ln>
              <a:solidFill>
                <a:srgbClr val="666666">
                  <a:lumMod val="10000"/>
                </a:srgbClr>
              </a:solidFill>
              <a:effectLst/>
              <a:uLnTx/>
              <a:uFillTx/>
              <a:sym typeface="Gudea"/>
            </a:endParaRPr>
          </a:p>
        </p:txBody>
      </p:sp>
      <p:sp>
        <p:nvSpPr>
          <p:cNvPr id="7" name="Google Shape;370;p35"/>
          <p:cNvSpPr txBox="1">
            <a:spLocks/>
          </p:cNvSpPr>
          <p:nvPr/>
        </p:nvSpPr>
        <p:spPr>
          <a:xfrm>
            <a:off x="5945512" y="3990271"/>
            <a:ext cx="2763595"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a:buClr>
                <a:srgbClr val="191919"/>
              </a:buClr>
            </a:pPr>
            <a:r>
              <a:rPr lang="sr-Cyrl-BA" sz="2000" kern="0" dirty="0" smtClean="0">
                <a:solidFill>
                  <a:srgbClr val="666666">
                    <a:lumMod val="10000"/>
                  </a:srgbClr>
                </a:solidFill>
              </a:rPr>
              <a:t>Одговорност добављача за штету је дјелимична (надокнађује се само правичан дио штете)</a:t>
            </a:r>
            <a:endParaRPr lang="sr-Cyrl-BA" sz="2000" kern="0" dirty="0">
              <a:solidFill>
                <a:srgbClr val="666666">
                  <a:lumMod val="10000"/>
                </a:srgbClr>
              </a:solidFill>
            </a:endParaRPr>
          </a:p>
        </p:txBody>
      </p:sp>
      <p:sp>
        <p:nvSpPr>
          <p:cNvPr id="8" name="Google Shape;371;p35"/>
          <p:cNvSpPr txBox="1">
            <a:spLocks/>
          </p:cNvSpPr>
          <p:nvPr/>
        </p:nvSpPr>
        <p:spPr>
          <a:xfrm>
            <a:off x="5499473" y="5597452"/>
            <a:ext cx="2562872"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lvl="0">
              <a:buClr>
                <a:srgbClr val="191919"/>
              </a:buClr>
              <a:defRPr/>
            </a:pPr>
            <a:r>
              <a:rPr lang="sr-Cyrl-RS" sz="2000" kern="0" dirty="0" smtClean="0">
                <a:solidFill>
                  <a:srgbClr val="666666">
                    <a:lumMod val="10000"/>
                  </a:srgbClr>
                </a:solidFill>
              </a:rPr>
              <a:t>Уговор се раскида одлуком суда</a:t>
            </a:r>
            <a:endParaRPr lang="sr-Cyrl-BA" sz="2000" kern="0" dirty="0">
              <a:solidFill>
                <a:srgbClr val="666666">
                  <a:lumMod val="10000"/>
                </a:srgbClr>
              </a:solidFill>
            </a:endParaRPr>
          </a:p>
        </p:txBody>
      </p:sp>
      <p:sp>
        <p:nvSpPr>
          <p:cNvPr id="9" name="Google Shape;372;p35"/>
          <p:cNvSpPr/>
          <p:nvPr/>
        </p:nvSpPr>
        <p:spPr>
          <a:xfrm rot="16200000">
            <a:off x="2038236" y="2581340"/>
            <a:ext cx="1799700" cy="2213472"/>
          </a:xfrm>
          <a:prstGeom prst="arc">
            <a:avLst>
              <a:gd name="adj1" fmla="val 16251998"/>
              <a:gd name="adj2" fmla="val 113644"/>
            </a:avLst>
          </a:prstGeom>
          <a:noFill/>
          <a:ln w="9525" cap="flat" cmpd="sng">
            <a:solidFill>
              <a:srgbClr val="666666"/>
            </a:solidFill>
            <a:prstDash val="solid"/>
            <a:round/>
            <a:headEnd type="none" w="sm" len="sm"/>
            <a:tailEnd type="oval"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666666">
                  <a:lumMod val="10000"/>
                </a:srgbClr>
              </a:solidFill>
              <a:effectLst/>
              <a:uLnTx/>
              <a:uFillTx/>
              <a:latin typeface="Arial"/>
              <a:cs typeface="Arial"/>
              <a:sym typeface="Arial"/>
            </a:endParaRPr>
          </a:p>
        </p:txBody>
      </p:sp>
      <p:cxnSp>
        <p:nvCxnSpPr>
          <p:cNvPr id="10" name="Google Shape;374;p35"/>
          <p:cNvCxnSpPr/>
          <p:nvPr/>
        </p:nvCxnSpPr>
        <p:spPr>
          <a:xfrm>
            <a:off x="5180914" y="2490627"/>
            <a:ext cx="1064780" cy="0"/>
          </a:xfrm>
          <a:prstGeom prst="straightConnector1">
            <a:avLst/>
          </a:prstGeom>
          <a:noFill/>
          <a:ln w="9525" cap="flat" cmpd="sng">
            <a:solidFill>
              <a:srgbClr val="666666"/>
            </a:solidFill>
            <a:prstDash val="solid"/>
            <a:round/>
            <a:headEnd type="none" w="med" len="med"/>
            <a:tailEnd type="oval" w="med" len="med"/>
          </a:ln>
        </p:spPr>
      </p:cxnSp>
      <p:cxnSp>
        <p:nvCxnSpPr>
          <p:cNvPr id="11" name="Google Shape;375;p35"/>
          <p:cNvCxnSpPr/>
          <p:nvPr/>
        </p:nvCxnSpPr>
        <p:spPr>
          <a:xfrm>
            <a:off x="4707464" y="4196615"/>
            <a:ext cx="1064780" cy="0"/>
          </a:xfrm>
          <a:prstGeom prst="straightConnector1">
            <a:avLst/>
          </a:prstGeom>
          <a:noFill/>
          <a:ln w="9525" cap="flat" cmpd="sng">
            <a:solidFill>
              <a:srgbClr val="666666"/>
            </a:solidFill>
            <a:prstDash val="solid"/>
            <a:round/>
            <a:headEnd type="none" w="med" len="med"/>
            <a:tailEnd type="oval" w="med" len="med"/>
          </a:ln>
        </p:spPr>
      </p:cxnSp>
      <p:cxnSp>
        <p:nvCxnSpPr>
          <p:cNvPr id="19" name="Google Shape;384;p35"/>
          <p:cNvCxnSpPr/>
          <p:nvPr/>
        </p:nvCxnSpPr>
        <p:spPr>
          <a:xfrm>
            <a:off x="4261424" y="5826052"/>
            <a:ext cx="1064780" cy="0"/>
          </a:xfrm>
          <a:prstGeom prst="straightConnector1">
            <a:avLst/>
          </a:prstGeom>
          <a:noFill/>
          <a:ln w="9525" cap="flat" cmpd="sng">
            <a:solidFill>
              <a:srgbClr val="666666"/>
            </a:solidFill>
            <a:prstDash val="solid"/>
            <a:round/>
            <a:headEnd type="none" w="med" len="med"/>
            <a:tailEnd type="oval" w="med" len="med"/>
          </a:ln>
        </p:spPr>
      </p:cxnSp>
    </p:spTree>
    <p:extLst>
      <p:ext uri="{BB962C8B-B14F-4D97-AF65-F5344CB8AC3E}">
        <p14:creationId xmlns:p14="http://schemas.microsoft.com/office/powerpoint/2010/main" val="2225416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598535"/>
          </a:xfrm>
        </p:spPr>
        <p:txBody>
          <a:bodyPr>
            <a:normAutofit/>
          </a:bodyPr>
          <a:lstStyle/>
          <a:p>
            <a:r>
              <a:rPr lang="sr-Cyrl-RS" sz="4800" dirty="0" smtClean="0"/>
              <a:t>Дужност обавјештавања</a:t>
            </a:r>
            <a:endParaRPr lang="sr-Latn-RS" sz="4800" dirty="0"/>
          </a:p>
        </p:txBody>
      </p:sp>
      <p:sp>
        <p:nvSpPr>
          <p:cNvPr id="3" name="Subtitle 2"/>
          <p:cNvSpPr>
            <a:spLocks noGrp="1"/>
          </p:cNvSpPr>
          <p:nvPr>
            <p:ph type="subTitle" idx="1"/>
          </p:nvPr>
        </p:nvSpPr>
        <p:spPr>
          <a:xfrm>
            <a:off x="1143000" y="3289609"/>
            <a:ext cx="6858000" cy="2754351"/>
          </a:xfrm>
        </p:spPr>
        <p:txBody>
          <a:bodyPr>
            <a:normAutofit fontScale="92500"/>
          </a:bodyPr>
          <a:lstStyle/>
          <a:p>
            <a:r>
              <a:rPr lang="sr-Cyrl-RS" dirty="0" smtClean="0"/>
              <a:t>Страна која је овлаштена да због промјењених околности захтјева раскид уговора дужна је да о својој намјери да тако поступи обавијести другу страну чим је сазнала да су такве околности наступиле. </a:t>
            </a:r>
          </a:p>
          <a:p>
            <a:r>
              <a:rPr lang="sr-Cyrl-RS" dirty="0" smtClean="0"/>
              <a:t>Ако то није учинила, није изгубила право за захтјева раскид уговора, али одговара за штету коју је друга страна претрпила због тога што јој захтјев није на вријеме саопштен.</a:t>
            </a:r>
            <a:endParaRPr lang="sr-Latn-RS" dirty="0"/>
          </a:p>
        </p:txBody>
      </p:sp>
    </p:spTree>
    <p:extLst>
      <p:ext uri="{BB962C8B-B14F-4D97-AF65-F5344CB8AC3E}">
        <p14:creationId xmlns:p14="http://schemas.microsoft.com/office/powerpoint/2010/main" val="39973508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616926"/>
            <a:ext cx="7886700" cy="4059043"/>
          </a:xfrm>
        </p:spPr>
        <p:txBody>
          <a:bodyPr>
            <a:noAutofit/>
          </a:bodyPr>
          <a:lstStyle/>
          <a:p>
            <a:pPr algn="just"/>
            <a:r>
              <a:rPr lang="en-US" sz="1800" dirty="0" err="1" smtClean="0"/>
              <a:t>Кад</a:t>
            </a:r>
            <a:r>
              <a:rPr lang="en-US" sz="1800" dirty="0" smtClean="0"/>
              <a:t> </a:t>
            </a:r>
            <a:r>
              <a:rPr lang="en-US" sz="1800" dirty="0" err="1"/>
              <a:t>је</a:t>
            </a:r>
            <a:r>
              <a:rPr lang="en-US" sz="1800" dirty="0"/>
              <a:t> </a:t>
            </a:r>
            <a:r>
              <a:rPr lang="en-US" sz="1800" dirty="0" err="1"/>
              <a:t>испуњење</a:t>
            </a:r>
            <a:r>
              <a:rPr lang="en-US" sz="1800" dirty="0"/>
              <a:t> </a:t>
            </a:r>
            <a:r>
              <a:rPr lang="en-US" sz="1800" dirty="0" err="1"/>
              <a:t>обавезе</a:t>
            </a:r>
            <a:r>
              <a:rPr lang="en-US" sz="1800" dirty="0"/>
              <a:t> </a:t>
            </a:r>
            <a:r>
              <a:rPr lang="en-US" sz="1800" dirty="0" err="1"/>
              <a:t>једне</a:t>
            </a:r>
            <a:r>
              <a:rPr lang="en-US" sz="1800" dirty="0"/>
              <a:t> </a:t>
            </a:r>
            <a:r>
              <a:rPr lang="en-US" sz="1800" dirty="0" err="1"/>
              <a:t>стране</a:t>
            </a:r>
            <a:r>
              <a:rPr lang="en-US" sz="1800" dirty="0"/>
              <a:t> у </a:t>
            </a:r>
            <a:r>
              <a:rPr lang="en-US" sz="1800" dirty="0" err="1"/>
              <a:t>двостраном</a:t>
            </a:r>
            <a:r>
              <a:rPr lang="en-US" sz="1800" dirty="0"/>
              <a:t> </a:t>
            </a:r>
            <a:r>
              <a:rPr lang="en-US" sz="1800" dirty="0" err="1"/>
              <a:t>уговору</a:t>
            </a:r>
            <a:r>
              <a:rPr lang="en-US" sz="1800" dirty="0"/>
              <a:t> </a:t>
            </a:r>
            <a:r>
              <a:rPr lang="en-US" sz="1800" dirty="0" err="1"/>
              <a:t>постало</a:t>
            </a:r>
            <a:r>
              <a:rPr lang="en-US" sz="1800" dirty="0"/>
              <a:t> </a:t>
            </a:r>
            <a:r>
              <a:rPr lang="en-US" sz="1800" dirty="0" err="1" smtClean="0"/>
              <a:t>немогуће</a:t>
            </a:r>
            <a:r>
              <a:rPr lang="sr-Cyrl-RS" sz="1800" dirty="0" smtClean="0"/>
              <a:t>:</a:t>
            </a:r>
            <a:r>
              <a:rPr lang="en-US" sz="1800" dirty="0" smtClean="0"/>
              <a:t> </a:t>
            </a:r>
            <a:r>
              <a:rPr lang="sr-Cyrl-RS" sz="1800" dirty="0"/>
              <a:t/>
            </a:r>
            <a:br>
              <a:rPr lang="sr-Cyrl-RS" sz="1800" dirty="0"/>
            </a:br>
            <a:r>
              <a:rPr lang="sr-Cyrl-RS" sz="1800" dirty="0" smtClean="0"/>
              <a:t/>
            </a:r>
            <a:br>
              <a:rPr lang="sr-Cyrl-RS" sz="1800" dirty="0" smtClean="0"/>
            </a:br>
            <a:r>
              <a:rPr lang="sr-Cyrl-RS" sz="1800" dirty="0" smtClean="0"/>
              <a:t>1. </a:t>
            </a:r>
            <a:r>
              <a:rPr lang="sr-Cyrl-RS" sz="1800" dirty="0"/>
              <a:t>З</a:t>
            </a:r>
            <a:r>
              <a:rPr lang="en-US" sz="1800" dirty="0" err="1" smtClean="0"/>
              <a:t>бог</a:t>
            </a:r>
            <a:r>
              <a:rPr lang="en-US" sz="1800" dirty="0" smtClean="0"/>
              <a:t> </a:t>
            </a:r>
            <a:r>
              <a:rPr lang="en-US" sz="1800" dirty="0" err="1"/>
              <a:t>догађаја</a:t>
            </a:r>
            <a:r>
              <a:rPr lang="en-US" sz="1800" dirty="0"/>
              <a:t> </a:t>
            </a:r>
            <a:r>
              <a:rPr lang="en-US" sz="1800" dirty="0" err="1"/>
              <a:t>за</a:t>
            </a:r>
            <a:r>
              <a:rPr lang="en-US" sz="1800" dirty="0"/>
              <a:t> </a:t>
            </a:r>
            <a:r>
              <a:rPr lang="en-US" sz="1800" dirty="0" err="1"/>
              <a:t>који</a:t>
            </a:r>
            <a:r>
              <a:rPr lang="en-US" sz="1800" dirty="0"/>
              <a:t> </a:t>
            </a:r>
            <a:r>
              <a:rPr lang="en-US" sz="1800" b="1" dirty="0" err="1"/>
              <a:t>није</a:t>
            </a:r>
            <a:r>
              <a:rPr lang="en-US" sz="1800" b="1" dirty="0"/>
              <a:t> </a:t>
            </a:r>
            <a:r>
              <a:rPr lang="en-US" sz="1800" b="1" dirty="0" err="1"/>
              <a:t>одговорна</a:t>
            </a:r>
            <a:r>
              <a:rPr lang="en-US" sz="1800" b="1" dirty="0"/>
              <a:t> </a:t>
            </a:r>
            <a:r>
              <a:rPr lang="en-US" sz="1800" b="1" dirty="0" err="1"/>
              <a:t>ни</a:t>
            </a:r>
            <a:r>
              <a:rPr lang="en-US" sz="1800" b="1" dirty="0"/>
              <a:t> </a:t>
            </a:r>
            <a:r>
              <a:rPr lang="en-US" sz="1800" b="1" dirty="0" err="1"/>
              <a:t>једна</a:t>
            </a:r>
            <a:r>
              <a:rPr lang="en-US" sz="1800" b="1" dirty="0"/>
              <a:t> </a:t>
            </a:r>
            <a:r>
              <a:rPr lang="en-US" sz="1800" b="1" dirty="0" err="1"/>
              <a:t>ни</a:t>
            </a:r>
            <a:r>
              <a:rPr lang="en-US" sz="1800" b="1" dirty="0"/>
              <a:t> </a:t>
            </a:r>
            <a:r>
              <a:rPr lang="en-US" sz="1800" b="1" dirty="0" err="1"/>
              <a:t>друга</a:t>
            </a:r>
            <a:r>
              <a:rPr lang="en-US" sz="1800" b="1" dirty="0"/>
              <a:t> </a:t>
            </a:r>
            <a:r>
              <a:rPr lang="en-US" sz="1800" b="1" dirty="0" err="1"/>
              <a:t>страна</a:t>
            </a:r>
            <a:r>
              <a:rPr lang="en-US" sz="1800" dirty="0"/>
              <a:t>, </a:t>
            </a:r>
            <a:r>
              <a:rPr lang="en-US" sz="1800" dirty="0" err="1"/>
              <a:t>гаси</a:t>
            </a:r>
            <a:r>
              <a:rPr lang="en-US" sz="1800" dirty="0"/>
              <a:t> </a:t>
            </a:r>
            <a:r>
              <a:rPr lang="en-US" sz="1800" dirty="0" err="1"/>
              <a:t>се</a:t>
            </a:r>
            <a:r>
              <a:rPr lang="en-US" sz="1800" dirty="0"/>
              <a:t> и </a:t>
            </a:r>
            <a:r>
              <a:rPr lang="en-US" sz="1800" dirty="0" err="1"/>
              <a:t>обавеза</a:t>
            </a:r>
            <a:r>
              <a:rPr lang="en-US" sz="1800" dirty="0"/>
              <a:t> </a:t>
            </a:r>
            <a:r>
              <a:rPr lang="en-US" sz="1800" dirty="0" err="1"/>
              <a:t>друге</a:t>
            </a:r>
            <a:r>
              <a:rPr lang="en-US" sz="1800" dirty="0"/>
              <a:t> </a:t>
            </a:r>
            <a:r>
              <a:rPr lang="en-US" sz="1800" dirty="0" err="1"/>
              <a:t>стране</a:t>
            </a:r>
            <a:r>
              <a:rPr lang="en-US" sz="1800" dirty="0"/>
              <a:t>, а </a:t>
            </a:r>
            <a:r>
              <a:rPr lang="en-US" sz="1800" dirty="0" err="1"/>
              <a:t>ако</a:t>
            </a:r>
            <a:r>
              <a:rPr lang="en-US" sz="1800" dirty="0"/>
              <a:t> </a:t>
            </a:r>
            <a:r>
              <a:rPr lang="en-US" sz="1800" dirty="0" err="1"/>
              <a:t>је</a:t>
            </a:r>
            <a:r>
              <a:rPr lang="en-US" sz="1800" dirty="0"/>
              <a:t> </a:t>
            </a:r>
            <a:r>
              <a:rPr lang="en-US" sz="1800" dirty="0" err="1"/>
              <a:t>ова</a:t>
            </a:r>
            <a:r>
              <a:rPr lang="en-US" sz="1800" dirty="0"/>
              <a:t> </a:t>
            </a:r>
            <a:r>
              <a:rPr lang="en-US" sz="1800" dirty="0" err="1"/>
              <a:t>нешто</a:t>
            </a:r>
            <a:r>
              <a:rPr lang="en-US" sz="1800" dirty="0"/>
              <a:t> </a:t>
            </a:r>
            <a:r>
              <a:rPr lang="en-US" sz="1800" dirty="0" err="1"/>
              <a:t>испунила</a:t>
            </a:r>
            <a:r>
              <a:rPr lang="en-US" sz="1800" dirty="0"/>
              <a:t> </a:t>
            </a:r>
            <a:r>
              <a:rPr lang="en-US" sz="1800" dirty="0" err="1"/>
              <a:t>од</a:t>
            </a:r>
            <a:r>
              <a:rPr lang="en-US" sz="1800" dirty="0"/>
              <a:t> </a:t>
            </a:r>
            <a:r>
              <a:rPr lang="en-US" sz="1800" dirty="0" err="1"/>
              <a:t>своје</a:t>
            </a:r>
            <a:r>
              <a:rPr lang="en-US" sz="1800" dirty="0"/>
              <a:t> </a:t>
            </a:r>
            <a:r>
              <a:rPr lang="en-US" sz="1800" dirty="0" err="1"/>
              <a:t>обавезе</a:t>
            </a:r>
            <a:r>
              <a:rPr lang="en-US" sz="1800" dirty="0"/>
              <a:t>, </a:t>
            </a:r>
            <a:r>
              <a:rPr lang="en-US" sz="1800" dirty="0" err="1"/>
              <a:t>може</a:t>
            </a:r>
            <a:r>
              <a:rPr lang="en-US" sz="1800" dirty="0"/>
              <a:t> </a:t>
            </a:r>
            <a:r>
              <a:rPr lang="en-US" sz="1800" dirty="0" err="1"/>
              <a:t>захтевати</a:t>
            </a:r>
            <a:r>
              <a:rPr lang="en-US" sz="1800" dirty="0"/>
              <a:t> </a:t>
            </a:r>
            <a:r>
              <a:rPr lang="en-US" sz="1800" dirty="0" err="1"/>
              <a:t>враћање</a:t>
            </a:r>
            <a:r>
              <a:rPr lang="en-US" sz="1800" dirty="0"/>
              <a:t> </a:t>
            </a:r>
            <a:r>
              <a:rPr lang="en-US" sz="1800" dirty="0" err="1"/>
              <a:t>по</a:t>
            </a:r>
            <a:r>
              <a:rPr lang="en-US" sz="1800" dirty="0"/>
              <a:t> </a:t>
            </a:r>
            <a:r>
              <a:rPr lang="en-US" sz="1800" dirty="0" err="1"/>
              <a:t>правилима</a:t>
            </a:r>
            <a:r>
              <a:rPr lang="en-US" sz="1800" dirty="0"/>
              <a:t> о </a:t>
            </a:r>
            <a:r>
              <a:rPr lang="en-US" sz="1800" dirty="0" err="1"/>
              <a:t>враћању</a:t>
            </a:r>
            <a:r>
              <a:rPr lang="en-US" sz="1800" dirty="0"/>
              <a:t> </a:t>
            </a:r>
            <a:r>
              <a:rPr lang="en-US" sz="1800" dirty="0" err="1" smtClean="0"/>
              <a:t>стеченог</a:t>
            </a:r>
            <a:r>
              <a:rPr lang="sr-Cyrl-RS" sz="1800" dirty="0"/>
              <a:t> </a:t>
            </a:r>
            <a:r>
              <a:rPr lang="en-US" sz="1800" dirty="0" err="1" smtClean="0"/>
              <a:t>без</a:t>
            </a:r>
            <a:r>
              <a:rPr lang="sr-Cyrl-RS" sz="1800" dirty="0" smtClean="0"/>
              <a:t> </a:t>
            </a:r>
            <a:r>
              <a:rPr lang="en-US" sz="1800" dirty="0" err="1" smtClean="0"/>
              <a:t>основа</a:t>
            </a:r>
            <a:r>
              <a:rPr lang="en-US" sz="1800" dirty="0" smtClean="0"/>
              <a:t>.</a:t>
            </a:r>
            <a:r>
              <a:rPr lang="sr-Cyrl-RS" sz="1800" dirty="0"/>
              <a:t> </a:t>
            </a:r>
            <a:r>
              <a:rPr lang="en-US" sz="1800" dirty="0" smtClean="0"/>
              <a:t>У </a:t>
            </a:r>
            <a:r>
              <a:rPr lang="en-US" sz="1800" dirty="0" err="1"/>
              <a:t>случају</a:t>
            </a:r>
            <a:r>
              <a:rPr lang="en-US" sz="1800" dirty="0"/>
              <a:t> </a:t>
            </a:r>
            <a:r>
              <a:rPr lang="en-US" sz="1800" dirty="0" err="1"/>
              <a:t>делимичне</a:t>
            </a:r>
            <a:r>
              <a:rPr lang="en-US" sz="1800" dirty="0"/>
              <a:t> </a:t>
            </a:r>
            <a:r>
              <a:rPr lang="en-US" sz="1800" dirty="0" err="1"/>
              <a:t>немогућности</a:t>
            </a:r>
            <a:r>
              <a:rPr lang="en-US" sz="1800" dirty="0"/>
              <a:t> </a:t>
            </a:r>
            <a:r>
              <a:rPr lang="en-US" sz="1800" dirty="0" err="1"/>
              <a:t>испуњења</a:t>
            </a:r>
            <a:r>
              <a:rPr lang="en-US" sz="1800" dirty="0"/>
              <a:t> </a:t>
            </a:r>
            <a:r>
              <a:rPr lang="en-US" sz="1800" dirty="0" err="1"/>
              <a:t>због</a:t>
            </a:r>
            <a:r>
              <a:rPr lang="en-US" sz="1800" dirty="0"/>
              <a:t> </a:t>
            </a:r>
            <a:r>
              <a:rPr lang="en-US" sz="1800" dirty="0" err="1"/>
              <a:t>догађаја</a:t>
            </a:r>
            <a:r>
              <a:rPr lang="en-US" sz="1800" dirty="0"/>
              <a:t> </a:t>
            </a:r>
            <a:r>
              <a:rPr lang="en-US" sz="1800" dirty="0" err="1"/>
              <a:t>за</a:t>
            </a:r>
            <a:r>
              <a:rPr lang="en-US" sz="1800" dirty="0"/>
              <a:t> </a:t>
            </a:r>
            <a:r>
              <a:rPr lang="en-US" sz="1800" dirty="0" err="1"/>
              <a:t>који</a:t>
            </a:r>
            <a:r>
              <a:rPr lang="en-US" sz="1800" dirty="0"/>
              <a:t> </a:t>
            </a:r>
            <a:r>
              <a:rPr lang="en-US" sz="1800" dirty="0" err="1"/>
              <a:t>није</a:t>
            </a:r>
            <a:r>
              <a:rPr lang="en-US" sz="1800" dirty="0"/>
              <a:t> </a:t>
            </a:r>
            <a:r>
              <a:rPr lang="en-US" sz="1800" dirty="0" err="1"/>
              <a:t>одговорна</a:t>
            </a:r>
            <a:r>
              <a:rPr lang="en-US" sz="1800" dirty="0"/>
              <a:t> </a:t>
            </a:r>
            <a:r>
              <a:rPr lang="en-US" sz="1800" dirty="0" err="1"/>
              <a:t>ни</a:t>
            </a:r>
            <a:r>
              <a:rPr lang="en-US" sz="1800" dirty="0"/>
              <a:t> </a:t>
            </a:r>
            <a:r>
              <a:rPr lang="en-US" sz="1800" dirty="0" err="1"/>
              <a:t>једна</a:t>
            </a:r>
            <a:r>
              <a:rPr lang="en-US" sz="1800" dirty="0"/>
              <a:t> </a:t>
            </a:r>
            <a:r>
              <a:rPr lang="en-US" sz="1800" dirty="0" err="1"/>
              <a:t>ни</a:t>
            </a:r>
            <a:r>
              <a:rPr lang="en-US" sz="1800" dirty="0"/>
              <a:t> </a:t>
            </a:r>
            <a:r>
              <a:rPr lang="en-US" sz="1800" dirty="0" err="1"/>
              <a:t>друга</a:t>
            </a:r>
            <a:r>
              <a:rPr lang="en-US" sz="1800" dirty="0"/>
              <a:t> </a:t>
            </a:r>
            <a:r>
              <a:rPr lang="en-US" sz="1800" dirty="0" err="1"/>
              <a:t>страна</a:t>
            </a:r>
            <a:r>
              <a:rPr lang="en-US" sz="1800" dirty="0"/>
              <a:t>, </a:t>
            </a:r>
            <a:r>
              <a:rPr lang="en-US" sz="1800" dirty="0" err="1"/>
              <a:t>друга</a:t>
            </a:r>
            <a:r>
              <a:rPr lang="en-US" sz="1800" dirty="0"/>
              <a:t> </a:t>
            </a:r>
            <a:r>
              <a:rPr lang="en-US" sz="1800" dirty="0" err="1"/>
              <a:t>страна</a:t>
            </a:r>
            <a:r>
              <a:rPr lang="en-US" sz="1800" dirty="0"/>
              <a:t> </a:t>
            </a:r>
            <a:r>
              <a:rPr lang="en-US" sz="1800" dirty="0" err="1"/>
              <a:t>може</a:t>
            </a:r>
            <a:r>
              <a:rPr lang="en-US" sz="1800" dirty="0"/>
              <a:t> </a:t>
            </a:r>
            <a:r>
              <a:rPr lang="en-US" sz="1800" dirty="0" err="1"/>
              <a:t>раскинути</a:t>
            </a:r>
            <a:r>
              <a:rPr lang="en-US" sz="1800" dirty="0"/>
              <a:t> </a:t>
            </a:r>
            <a:r>
              <a:rPr lang="en-US" sz="1800" dirty="0" err="1"/>
              <a:t>уговор</a:t>
            </a:r>
            <a:r>
              <a:rPr lang="en-US" sz="1800" dirty="0"/>
              <a:t> </a:t>
            </a:r>
            <a:r>
              <a:rPr lang="en-US" sz="1800" dirty="0" err="1"/>
              <a:t>ако</a:t>
            </a:r>
            <a:r>
              <a:rPr lang="en-US" sz="1800" dirty="0"/>
              <a:t> </a:t>
            </a:r>
            <a:r>
              <a:rPr lang="en-US" sz="1800" dirty="0" err="1"/>
              <a:t>делимично</a:t>
            </a:r>
            <a:r>
              <a:rPr lang="en-US" sz="1800" dirty="0"/>
              <a:t> </a:t>
            </a:r>
            <a:r>
              <a:rPr lang="en-US" sz="1800" dirty="0" err="1"/>
              <a:t>испуњење</a:t>
            </a:r>
            <a:r>
              <a:rPr lang="en-US" sz="1800" dirty="0"/>
              <a:t> </a:t>
            </a:r>
            <a:r>
              <a:rPr lang="en-US" sz="1800" dirty="0" err="1"/>
              <a:t>не</a:t>
            </a:r>
            <a:r>
              <a:rPr lang="en-US" sz="1800" dirty="0"/>
              <a:t> </a:t>
            </a:r>
            <a:r>
              <a:rPr lang="en-US" sz="1800" dirty="0" err="1"/>
              <a:t>одговара</a:t>
            </a:r>
            <a:r>
              <a:rPr lang="en-US" sz="1800" dirty="0"/>
              <a:t> </a:t>
            </a:r>
            <a:r>
              <a:rPr lang="en-US" sz="1800" dirty="0" err="1"/>
              <a:t>њеним</a:t>
            </a:r>
            <a:r>
              <a:rPr lang="en-US" sz="1800" dirty="0"/>
              <a:t> </a:t>
            </a:r>
            <a:r>
              <a:rPr lang="en-US" sz="1800" dirty="0" err="1"/>
              <a:t>потребама</a:t>
            </a:r>
            <a:r>
              <a:rPr lang="en-US" sz="1800" dirty="0"/>
              <a:t>, </a:t>
            </a:r>
            <a:r>
              <a:rPr lang="en-US" sz="1800" dirty="0" err="1"/>
              <a:t>иначе</a:t>
            </a:r>
            <a:r>
              <a:rPr lang="en-US" sz="1800" dirty="0"/>
              <a:t> </a:t>
            </a:r>
            <a:r>
              <a:rPr lang="en-US" sz="1800" dirty="0" err="1"/>
              <a:t>уговор</a:t>
            </a:r>
            <a:r>
              <a:rPr lang="en-US" sz="1800" dirty="0"/>
              <a:t> </a:t>
            </a:r>
            <a:r>
              <a:rPr lang="en-US" sz="1800" dirty="0" err="1"/>
              <a:t>остаје</a:t>
            </a:r>
            <a:r>
              <a:rPr lang="en-US" sz="1800" dirty="0"/>
              <a:t> </a:t>
            </a:r>
            <a:r>
              <a:rPr lang="en-US" sz="1800" dirty="0" err="1"/>
              <a:t>на</a:t>
            </a:r>
            <a:r>
              <a:rPr lang="en-US" sz="1800" dirty="0"/>
              <a:t> </a:t>
            </a:r>
            <a:r>
              <a:rPr lang="en-US" sz="1800" dirty="0" err="1"/>
              <a:t>снази</a:t>
            </a:r>
            <a:r>
              <a:rPr lang="en-US" sz="1800" dirty="0"/>
              <a:t>, а </a:t>
            </a:r>
            <a:r>
              <a:rPr lang="en-US" sz="1800" dirty="0" err="1"/>
              <a:t>друга</a:t>
            </a:r>
            <a:r>
              <a:rPr lang="en-US" sz="1800" dirty="0"/>
              <a:t> </a:t>
            </a:r>
            <a:r>
              <a:rPr lang="en-US" sz="1800" dirty="0" err="1"/>
              <a:t>страна</a:t>
            </a:r>
            <a:r>
              <a:rPr lang="en-US" sz="1800" dirty="0"/>
              <a:t> </a:t>
            </a:r>
            <a:r>
              <a:rPr lang="en-US" sz="1800" dirty="0" err="1"/>
              <a:t>има</a:t>
            </a:r>
            <a:r>
              <a:rPr lang="en-US" sz="1800" dirty="0"/>
              <a:t> </a:t>
            </a:r>
            <a:r>
              <a:rPr lang="en-US" sz="1800" dirty="0" err="1"/>
              <a:t>право</a:t>
            </a:r>
            <a:r>
              <a:rPr lang="en-US" sz="1800" dirty="0"/>
              <a:t> </a:t>
            </a:r>
            <a:r>
              <a:rPr lang="en-US" sz="1800" dirty="0" err="1"/>
              <a:t>да</a:t>
            </a:r>
            <a:r>
              <a:rPr lang="en-US" sz="1800" dirty="0"/>
              <a:t> </a:t>
            </a:r>
            <a:r>
              <a:rPr lang="en-US" sz="1800" dirty="0" err="1"/>
              <a:t>захтева</a:t>
            </a:r>
            <a:r>
              <a:rPr lang="en-US" sz="1800" dirty="0"/>
              <a:t> </a:t>
            </a:r>
            <a:r>
              <a:rPr lang="en-US" sz="1800" dirty="0" err="1"/>
              <a:t>сразмерно</a:t>
            </a:r>
            <a:r>
              <a:rPr lang="en-US" sz="1800" dirty="0"/>
              <a:t> </a:t>
            </a:r>
            <a:r>
              <a:rPr lang="en-US" sz="1800" dirty="0" err="1"/>
              <a:t>смањење</a:t>
            </a:r>
            <a:r>
              <a:rPr lang="en-US" sz="1800" dirty="0"/>
              <a:t> </a:t>
            </a:r>
            <a:r>
              <a:rPr lang="en-US" sz="1800" dirty="0" err="1"/>
              <a:t>своје</a:t>
            </a:r>
            <a:r>
              <a:rPr lang="en-US" sz="1800" dirty="0"/>
              <a:t> </a:t>
            </a:r>
            <a:r>
              <a:rPr lang="en-US" sz="1800" dirty="0" err="1"/>
              <a:t>обавезе</a:t>
            </a:r>
            <a:r>
              <a:rPr lang="en-US" sz="1800" dirty="0" smtClean="0"/>
              <a:t>.</a:t>
            </a:r>
            <a:r>
              <a:rPr lang="sr-Cyrl-RS" sz="1800" dirty="0" smtClean="0"/>
              <a:t/>
            </a:r>
            <a:br>
              <a:rPr lang="sr-Cyrl-RS" sz="1800" dirty="0" smtClean="0"/>
            </a:br>
            <a:r>
              <a:rPr lang="sr-Cyrl-RS" sz="1800" dirty="0" smtClean="0"/>
              <a:t/>
            </a:r>
            <a:br>
              <a:rPr lang="sr-Cyrl-RS" sz="1800" dirty="0" smtClean="0"/>
            </a:br>
            <a:r>
              <a:rPr lang="sr-Cyrl-RS" sz="1800" dirty="0" smtClean="0"/>
              <a:t>2. </a:t>
            </a:r>
            <a:r>
              <a:rPr lang="sr-Cyrl-RS" sz="1800" dirty="0"/>
              <a:t>З</a:t>
            </a:r>
            <a:r>
              <a:rPr lang="en-US" sz="1800" dirty="0" err="1" smtClean="0"/>
              <a:t>бог</a:t>
            </a:r>
            <a:r>
              <a:rPr lang="en-US" sz="1800" dirty="0" smtClean="0"/>
              <a:t> </a:t>
            </a:r>
            <a:r>
              <a:rPr lang="en-US" sz="1800" dirty="0" err="1"/>
              <a:t>догађаја</a:t>
            </a:r>
            <a:r>
              <a:rPr lang="en-US" sz="1800" dirty="0"/>
              <a:t> </a:t>
            </a:r>
            <a:r>
              <a:rPr lang="en-US" sz="1800" dirty="0" err="1"/>
              <a:t>за</a:t>
            </a:r>
            <a:r>
              <a:rPr lang="en-US" sz="1800" dirty="0"/>
              <a:t> </a:t>
            </a:r>
            <a:r>
              <a:rPr lang="en-US" sz="1800" dirty="0" err="1"/>
              <a:t>који</a:t>
            </a:r>
            <a:r>
              <a:rPr lang="en-US" sz="1800" dirty="0"/>
              <a:t> </a:t>
            </a:r>
            <a:r>
              <a:rPr lang="en-US" sz="1800" b="1" dirty="0" err="1"/>
              <a:t>одговара</a:t>
            </a:r>
            <a:r>
              <a:rPr lang="en-US" sz="1800" b="1" dirty="0"/>
              <a:t> </a:t>
            </a:r>
            <a:r>
              <a:rPr lang="en-US" sz="1800" b="1" dirty="0" err="1"/>
              <a:t>друга</a:t>
            </a:r>
            <a:r>
              <a:rPr lang="en-US" sz="1800" b="1" dirty="0"/>
              <a:t> </a:t>
            </a:r>
            <a:r>
              <a:rPr lang="en-US" sz="1800" b="1" dirty="0" err="1"/>
              <a:t>страна</a:t>
            </a:r>
            <a:r>
              <a:rPr lang="en-US" sz="1800" dirty="0"/>
              <a:t>, </a:t>
            </a:r>
            <a:r>
              <a:rPr lang="en-US" sz="1800" dirty="0" err="1"/>
              <a:t>њена</a:t>
            </a:r>
            <a:r>
              <a:rPr lang="en-US" sz="1800" dirty="0"/>
              <a:t> </a:t>
            </a:r>
            <a:r>
              <a:rPr lang="en-US" sz="1800" dirty="0" err="1"/>
              <a:t>обавеза</a:t>
            </a:r>
            <a:r>
              <a:rPr lang="en-US" sz="1800" dirty="0"/>
              <a:t> </a:t>
            </a:r>
            <a:r>
              <a:rPr lang="en-US" sz="1800" dirty="0" err="1"/>
              <a:t>се</a:t>
            </a:r>
            <a:r>
              <a:rPr lang="en-US" sz="1800" dirty="0"/>
              <a:t> </a:t>
            </a:r>
            <a:r>
              <a:rPr lang="en-US" sz="1800" dirty="0" err="1"/>
              <a:t>гаси</a:t>
            </a:r>
            <a:r>
              <a:rPr lang="en-US" sz="1800" dirty="0"/>
              <a:t>, а </a:t>
            </a:r>
            <a:r>
              <a:rPr lang="en-US" sz="1800" dirty="0" err="1"/>
              <a:t>она</a:t>
            </a:r>
            <a:r>
              <a:rPr lang="en-US" sz="1800" dirty="0"/>
              <a:t> </a:t>
            </a:r>
            <a:r>
              <a:rPr lang="en-US" sz="1800" dirty="0" err="1"/>
              <a:t>задржава</a:t>
            </a:r>
            <a:r>
              <a:rPr lang="en-US" sz="1800" dirty="0"/>
              <a:t> </a:t>
            </a:r>
            <a:r>
              <a:rPr lang="en-US" sz="1800" dirty="0" err="1"/>
              <a:t>своје</a:t>
            </a:r>
            <a:r>
              <a:rPr lang="en-US" sz="1800" dirty="0"/>
              <a:t> </a:t>
            </a:r>
            <a:r>
              <a:rPr lang="en-US" sz="1800" dirty="0" err="1"/>
              <a:t>потраживање</a:t>
            </a:r>
            <a:r>
              <a:rPr lang="en-US" sz="1800" dirty="0"/>
              <a:t> </a:t>
            </a:r>
            <a:r>
              <a:rPr lang="en-US" sz="1800" dirty="0" err="1"/>
              <a:t>према</a:t>
            </a:r>
            <a:r>
              <a:rPr lang="en-US" sz="1800" dirty="0"/>
              <a:t> </a:t>
            </a:r>
            <a:r>
              <a:rPr lang="en-US" sz="1800" dirty="0" err="1"/>
              <a:t>другој</a:t>
            </a:r>
            <a:r>
              <a:rPr lang="en-US" sz="1800" dirty="0"/>
              <a:t> </a:t>
            </a:r>
            <a:r>
              <a:rPr lang="en-US" sz="1800" dirty="0" err="1"/>
              <a:t>страни</a:t>
            </a:r>
            <a:r>
              <a:rPr lang="en-US" sz="1800" dirty="0"/>
              <a:t>, с </a:t>
            </a:r>
            <a:r>
              <a:rPr lang="en-US" sz="1800" dirty="0" err="1"/>
              <a:t>тим</a:t>
            </a:r>
            <a:r>
              <a:rPr lang="en-US" sz="1800" dirty="0"/>
              <a:t> </a:t>
            </a:r>
            <a:r>
              <a:rPr lang="en-US" sz="1800" dirty="0" err="1"/>
              <a:t>што</a:t>
            </a:r>
            <a:r>
              <a:rPr lang="en-US" sz="1800" dirty="0"/>
              <a:t> </a:t>
            </a:r>
            <a:r>
              <a:rPr lang="en-US" sz="1800" dirty="0" err="1"/>
              <a:t>се</a:t>
            </a:r>
            <a:r>
              <a:rPr lang="en-US" sz="1800" dirty="0"/>
              <a:t> </a:t>
            </a:r>
            <a:r>
              <a:rPr lang="en-US" sz="1800" dirty="0" err="1"/>
              <a:t>смањује</a:t>
            </a:r>
            <a:r>
              <a:rPr lang="en-US" sz="1800" dirty="0"/>
              <a:t> </a:t>
            </a:r>
            <a:r>
              <a:rPr lang="en-US" sz="1800" dirty="0" err="1"/>
              <a:t>за</a:t>
            </a:r>
            <a:r>
              <a:rPr lang="en-US" sz="1800" dirty="0"/>
              <a:t> </a:t>
            </a:r>
            <a:r>
              <a:rPr lang="en-US" sz="1800" dirty="0" err="1"/>
              <a:t>онолико</a:t>
            </a:r>
            <a:r>
              <a:rPr lang="en-US" sz="1800" dirty="0"/>
              <a:t> </a:t>
            </a:r>
            <a:r>
              <a:rPr lang="en-US" sz="1800" dirty="0" err="1"/>
              <a:t>колико</a:t>
            </a:r>
            <a:r>
              <a:rPr lang="en-US" sz="1800" dirty="0"/>
              <a:t> </a:t>
            </a:r>
            <a:r>
              <a:rPr lang="en-US" sz="1800" dirty="0" err="1"/>
              <a:t>је</a:t>
            </a:r>
            <a:r>
              <a:rPr lang="en-US" sz="1800" dirty="0"/>
              <a:t> </a:t>
            </a:r>
            <a:r>
              <a:rPr lang="en-US" sz="1800" dirty="0" err="1"/>
              <a:t>она</a:t>
            </a:r>
            <a:r>
              <a:rPr lang="en-US" sz="1800" dirty="0"/>
              <a:t> </a:t>
            </a:r>
            <a:r>
              <a:rPr lang="en-US" sz="1800" dirty="0" err="1"/>
              <a:t>могла</a:t>
            </a:r>
            <a:r>
              <a:rPr lang="en-US" sz="1800" dirty="0"/>
              <a:t> </a:t>
            </a:r>
            <a:r>
              <a:rPr lang="en-US" sz="1800" dirty="0" err="1"/>
              <a:t>имати</a:t>
            </a:r>
            <a:r>
              <a:rPr lang="en-US" sz="1800" dirty="0"/>
              <a:t> </a:t>
            </a:r>
            <a:r>
              <a:rPr lang="en-US" sz="1800" dirty="0" err="1"/>
              <a:t>користи</a:t>
            </a:r>
            <a:r>
              <a:rPr lang="en-US" sz="1800" dirty="0"/>
              <a:t> </a:t>
            </a:r>
            <a:r>
              <a:rPr lang="en-US" sz="1800" dirty="0" err="1"/>
              <a:t>од</a:t>
            </a:r>
            <a:r>
              <a:rPr lang="en-US" sz="1800" dirty="0"/>
              <a:t> </a:t>
            </a:r>
            <a:r>
              <a:rPr lang="en-US" sz="1800" dirty="0" err="1"/>
              <a:t>ослобођења</a:t>
            </a:r>
            <a:r>
              <a:rPr lang="en-US" sz="1800" dirty="0"/>
              <a:t> </a:t>
            </a:r>
            <a:r>
              <a:rPr lang="en-US" sz="1800" dirty="0" err="1"/>
              <a:t>од</a:t>
            </a:r>
            <a:r>
              <a:rPr lang="en-US" sz="1800" dirty="0"/>
              <a:t> </a:t>
            </a:r>
            <a:r>
              <a:rPr lang="en-US" sz="1800" dirty="0" err="1"/>
              <a:t>сопствене</a:t>
            </a:r>
            <a:r>
              <a:rPr lang="en-US" sz="1800" dirty="0"/>
              <a:t> </a:t>
            </a:r>
            <a:r>
              <a:rPr lang="en-US" sz="1800" dirty="0" err="1"/>
              <a:t>обавезе</a:t>
            </a:r>
            <a:r>
              <a:rPr lang="en-US" sz="1800" dirty="0"/>
              <a:t>.</a:t>
            </a:r>
            <a:r>
              <a:rPr lang="sr-Latn-RS" sz="1800" dirty="0"/>
              <a:t/>
            </a:r>
            <a:br>
              <a:rPr lang="sr-Latn-RS" sz="1800" dirty="0"/>
            </a:br>
            <a:endParaRPr lang="sr-Latn-RS" sz="1800" dirty="0"/>
          </a:p>
        </p:txBody>
      </p:sp>
      <p:sp>
        <p:nvSpPr>
          <p:cNvPr id="3" name="Text Placeholder 2"/>
          <p:cNvSpPr>
            <a:spLocks noGrp="1"/>
          </p:cNvSpPr>
          <p:nvPr>
            <p:ph type="body" idx="1"/>
          </p:nvPr>
        </p:nvSpPr>
        <p:spPr>
          <a:xfrm>
            <a:off x="623888" y="5675969"/>
            <a:ext cx="7886700" cy="1272324"/>
          </a:xfrm>
        </p:spPr>
        <p:txBody>
          <a:bodyPr>
            <a:normAutofit/>
          </a:bodyPr>
          <a:lstStyle/>
          <a:p>
            <a:pPr algn="ctr"/>
            <a:r>
              <a:rPr lang="sr-Cyrl-RS" sz="3600" dirty="0" smtClean="0"/>
              <a:t>Немогућност испуњења уговора! </a:t>
            </a:r>
            <a:endParaRPr lang="sr-Latn-RS" sz="3600" dirty="0"/>
          </a:p>
        </p:txBody>
      </p:sp>
    </p:spTree>
    <p:extLst>
      <p:ext uri="{BB962C8B-B14F-4D97-AF65-F5344CB8AC3E}">
        <p14:creationId xmlns:p14="http://schemas.microsoft.com/office/powerpoint/2010/main" val="16503279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i="1" dirty="0" smtClean="0"/>
              <a:t>„</a:t>
            </a:r>
            <a:r>
              <a:rPr lang="en-US" i="1" dirty="0" err="1" smtClean="0"/>
              <a:t>Neminem</a:t>
            </a:r>
            <a:r>
              <a:rPr lang="en-US" i="1" dirty="0" smtClean="0"/>
              <a:t> </a:t>
            </a:r>
            <a:r>
              <a:rPr lang="en-US" i="1" dirty="0" err="1" smtClean="0"/>
              <a:t>laedere</a:t>
            </a:r>
            <a:r>
              <a:rPr lang="sr-Cyrl-RS" i="1" dirty="0" smtClean="0"/>
              <a:t>“</a:t>
            </a:r>
            <a:endParaRPr lang="sr-Latn-RS" i="1" dirty="0"/>
          </a:p>
        </p:txBody>
      </p:sp>
      <p:sp>
        <p:nvSpPr>
          <p:cNvPr id="3" name="Subtitle 2"/>
          <p:cNvSpPr>
            <a:spLocks noGrp="1"/>
          </p:cNvSpPr>
          <p:nvPr>
            <p:ph type="subTitle" idx="1"/>
          </p:nvPr>
        </p:nvSpPr>
        <p:spPr>
          <a:xfrm>
            <a:off x="1143000" y="3980984"/>
            <a:ext cx="6858000" cy="1276815"/>
          </a:xfrm>
          <a:ln>
            <a:solidFill>
              <a:schemeClr val="tx1"/>
            </a:solidFill>
            <a:prstDash val="sysDot"/>
          </a:ln>
        </p:spPr>
        <p:txBody>
          <a:bodyPr/>
          <a:lstStyle/>
          <a:p>
            <a:pPr>
              <a:lnSpc>
                <a:spcPct val="150000"/>
              </a:lnSpc>
            </a:pPr>
            <a:r>
              <a:rPr lang="sr-Cyrl-RS" dirty="0" smtClean="0">
                <a:solidFill>
                  <a:srgbClr val="0070C0"/>
                </a:solidFill>
              </a:rPr>
              <a:t>Опште правно начело о забрани проузроковања штете другоме (члан 16. ЗОО)</a:t>
            </a:r>
            <a:endParaRPr lang="sr-Latn-RS" dirty="0">
              <a:solidFill>
                <a:srgbClr val="0070C0"/>
              </a:solidFill>
            </a:endParaRPr>
          </a:p>
        </p:txBody>
      </p:sp>
    </p:spTree>
    <p:extLst>
      <p:ext uri="{BB962C8B-B14F-4D97-AF65-F5344CB8AC3E}">
        <p14:creationId xmlns:p14="http://schemas.microsoft.com/office/powerpoint/2010/main" val="32538699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933099"/>
          </a:xfrm>
        </p:spPr>
        <p:txBody>
          <a:bodyPr/>
          <a:lstStyle/>
          <a:p>
            <a:pPr algn="ctr"/>
            <a:r>
              <a:rPr lang="sr-Cyrl-RS" dirty="0" smtClean="0"/>
              <a:t>Уговорна одговорност</a:t>
            </a:r>
            <a:endParaRPr lang="sr-Latn-RS" dirty="0"/>
          </a:p>
        </p:txBody>
      </p:sp>
      <p:sp>
        <p:nvSpPr>
          <p:cNvPr id="3" name="Text Placeholder 2"/>
          <p:cNvSpPr>
            <a:spLocks noGrp="1"/>
          </p:cNvSpPr>
          <p:nvPr>
            <p:ph type="body" idx="1"/>
          </p:nvPr>
        </p:nvSpPr>
        <p:spPr>
          <a:xfrm>
            <a:off x="356839" y="3267308"/>
            <a:ext cx="8363415" cy="3490332"/>
          </a:xfrm>
        </p:spPr>
        <p:txBody>
          <a:bodyPr>
            <a:normAutofit fontScale="92500" lnSpcReduction="10000"/>
          </a:bodyPr>
          <a:lstStyle/>
          <a:p>
            <a:pPr algn="ctr"/>
            <a:r>
              <a:rPr lang="sr-Cyrl-RS" sz="3000" dirty="0" smtClean="0"/>
              <a:t>Наступа када учесник облигационог/уговорног односа не изврши уредно (не изврши/закасни/мањиво изврши) своју обавезу из уговора.</a:t>
            </a:r>
          </a:p>
          <a:p>
            <a:pPr algn="ctr"/>
            <a:r>
              <a:rPr lang="sr-Cyrl-RS" sz="3000" dirty="0" smtClean="0"/>
              <a:t>Имовинска одговорност!</a:t>
            </a:r>
          </a:p>
          <a:p>
            <a:pPr algn="ctr"/>
            <a:r>
              <a:rPr lang="sr-Cyrl-RS" sz="3000" dirty="0" smtClean="0"/>
              <a:t>Сврха уговорне одговорности: накнада штете</a:t>
            </a:r>
            <a:r>
              <a:rPr lang="sr-Cyrl-RS" sz="3000" dirty="0" smtClean="0"/>
              <a:t>.</a:t>
            </a:r>
          </a:p>
          <a:p>
            <a:pPr algn="ctr"/>
            <a:r>
              <a:rPr lang="sr-Cyrl-RS" dirty="0" smtClean="0">
                <a:solidFill>
                  <a:schemeClr val="accent1">
                    <a:lumMod val="75000"/>
                  </a:schemeClr>
                </a:solidFill>
              </a:rPr>
              <a:t>Дужник се ослобођа одговорности за штету ако докаже да обавезу није могао да испуни бог околности насталих послије закључења уговора које није могао спријечити, отклонити или избјећи</a:t>
            </a:r>
            <a:r>
              <a:rPr lang="sr-Cyrl-RS" sz="3000" dirty="0" smtClean="0">
                <a:solidFill>
                  <a:schemeClr val="accent1">
                    <a:lumMod val="75000"/>
                  </a:schemeClr>
                </a:solidFill>
              </a:rPr>
              <a:t>.</a:t>
            </a:r>
            <a:endParaRPr lang="sr-Latn-RS" sz="3000" dirty="0">
              <a:solidFill>
                <a:schemeClr val="accent1">
                  <a:lumMod val="75000"/>
                </a:schemeClr>
              </a:solidFill>
            </a:endParaRPr>
          </a:p>
        </p:txBody>
      </p:sp>
    </p:spTree>
    <p:extLst>
      <p:ext uri="{BB962C8B-B14F-4D97-AF65-F5344CB8AC3E}">
        <p14:creationId xmlns:p14="http://schemas.microsoft.com/office/powerpoint/2010/main" val="9064786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02888"/>
            <a:ext cx="7886700" cy="2653990"/>
          </a:xfrm>
        </p:spPr>
        <p:txBody>
          <a:bodyPr/>
          <a:lstStyle/>
          <a:p>
            <a:r>
              <a:rPr lang="sr-Cyrl-RS" dirty="0" smtClean="0"/>
              <a:t>Уговорна одговорност претпоставља:</a:t>
            </a:r>
            <a:endParaRPr lang="sr-Latn-RS" dirty="0"/>
          </a:p>
        </p:txBody>
      </p:sp>
      <p:sp>
        <p:nvSpPr>
          <p:cNvPr id="3" name="Content Placeholder 2"/>
          <p:cNvSpPr>
            <a:spLocks noGrp="1"/>
          </p:cNvSpPr>
          <p:nvPr>
            <p:ph idx="1"/>
          </p:nvPr>
        </p:nvSpPr>
        <p:spPr>
          <a:xfrm>
            <a:off x="628650" y="3289609"/>
            <a:ext cx="7886700" cy="3111191"/>
          </a:xfrm>
        </p:spPr>
        <p:txBody>
          <a:bodyPr>
            <a:normAutofit lnSpcReduction="10000"/>
          </a:bodyPr>
          <a:lstStyle/>
          <a:p>
            <a:r>
              <a:rPr lang="sr-Cyrl-RS" dirty="0" smtClean="0"/>
              <a:t>Неиспуњену пуноважну обавезу из уговора</a:t>
            </a:r>
          </a:p>
          <a:p>
            <a:r>
              <a:rPr lang="sr-Cyrl-RS" dirty="0" smtClean="0"/>
              <a:t>Штету </a:t>
            </a:r>
          </a:p>
          <a:p>
            <a:r>
              <a:rPr lang="sr-Cyrl-RS" dirty="0" smtClean="0"/>
              <a:t>Узрочну везу између повреде уговора и штете</a:t>
            </a:r>
          </a:p>
          <a:p>
            <a:r>
              <a:rPr lang="sr-Cyrl-RS" dirty="0" smtClean="0"/>
              <a:t>Да не постоје околности које искључују одговорност (нпр. виша сила и други догађаји за које дужник не одговара/ објективна накнадна немогућност испуњења)</a:t>
            </a:r>
            <a:endParaRPr lang="sr-Latn-RS" dirty="0"/>
          </a:p>
        </p:txBody>
      </p:sp>
    </p:spTree>
    <p:extLst>
      <p:ext uri="{BB962C8B-B14F-4D97-AF65-F5344CB8AC3E}">
        <p14:creationId xmlns:p14="http://schemas.microsoft.com/office/powerpoint/2010/main" val="19043901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consultation for long term disability cases. | Tullio A. D'Angela  Professional Corporation posted on the topic | Link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648" y="1081667"/>
            <a:ext cx="2554172" cy="25541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301083" y="1237784"/>
            <a:ext cx="8463776" cy="5296831"/>
          </a:xfrm>
          <a:ln>
            <a:noFill/>
            <a:prstDash val="sysDash"/>
          </a:ln>
        </p:spPr>
        <p:txBody>
          <a:bodyPr>
            <a:normAutofit/>
          </a:bodyPr>
          <a:lstStyle/>
          <a:p>
            <a:pPr algn="ctr"/>
            <a:r>
              <a:rPr lang="en-US" sz="7200" dirty="0" smtClean="0"/>
              <a:t/>
            </a:r>
            <a:br>
              <a:rPr lang="en-US" sz="7200" dirty="0" smtClean="0"/>
            </a:br>
            <a:r>
              <a:rPr lang="sr-Cyrl-RS" sz="7200" dirty="0" smtClean="0"/>
              <a:t>Накнада штете због повреде уговора</a:t>
            </a:r>
            <a:endParaRPr lang="sr-Latn-RS" sz="7200" dirty="0"/>
          </a:p>
        </p:txBody>
      </p:sp>
    </p:spTree>
    <p:extLst>
      <p:ext uri="{BB962C8B-B14F-4D97-AF65-F5344CB8AC3E}">
        <p14:creationId xmlns:p14="http://schemas.microsoft.com/office/powerpoint/2010/main" val="40442081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770371"/>
            <a:ext cx="3868340" cy="823912"/>
          </a:xfrm>
        </p:spPr>
        <p:txBody>
          <a:bodyPr/>
          <a:lstStyle/>
          <a:p>
            <a:r>
              <a:rPr lang="sr-Cyrl-RS" dirty="0" smtClean="0"/>
              <a:t>Рокови за РЕКЛАМАЦИЈУ</a:t>
            </a:r>
            <a:endParaRPr lang="sr-Latn-RS" dirty="0"/>
          </a:p>
        </p:txBody>
      </p:sp>
      <p:sp>
        <p:nvSpPr>
          <p:cNvPr id="4" name="Content Placeholder 3"/>
          <p:cNvSpPr>
            <a:spLocks noGrp="1"/>
          </p:cNvSpPr>
          <p:nvPr>
            <p:ph sz="half" idx="2"/>
          </p:nvPr>
        </p:nvSpPr>
        <p:spPr/>
        <p:txBody>
          <a:bodyPr>
            <a:normAutofit fontScale="92500" lnSpcReduction="10000"/>
          </a:bodyPr>
          <a:lstStyle/>
          <a:p>
            <a:endParaRPr lang="sr-Cyrl-RS" dirty="0" smtClean="0"/>
          </a:p>
          <a:p>
            <a:r>
              <a:rPr lang="sr-Cyrl-RS" dirty="0" smtClean="0"/>
              <a:t>Уговором дефинисани</a:t>
            </a:r>
          </a:p>
          <a:p>
            <a:r>
              <a:rPr lang="sr-Cyrl-RS" dirty="0" smtClean="0"/>
              <a:t>Законом утврђени у појединим врстама уговорних односа</a:t>
            </a:r>
          </a:p>
          <a:p>
            <a:r>
              <a:rPr lang="sr-Cyrl-RS" dirty="0" smtClean="0">
                <a:solidFill>
                  <a:schemeClr val="accent1">
                    <a:lumMod val="50000"/>
                  </a:schemeClr>
                </a:solidFill>
              </a:rPr>
              <a:t>Примјерени рокови за преглед </a:t>
            </a:r>
            <a:r>
              <a:rPr lang="sr-Cyrl-RS" dirty="0">
                <a:solidFill>
                  <a:schemeClr val="accent1">
                    <a:lumMod val="50000"/>
                  </a:schemeClr>
                </a:solidFill>
              </a:rPr>
              <a:t>предмета </a:t>
            </a:r>
            <a:r>
              <a:rPr lang="sr-Cyrl-RS" dirty="0" smtClean="0">
                <a:solidFill>
                  <a:schemeClr val="accent1">
                    <a:lumMod val="50000"/>
                  </a:schemeClr>
                </a:solidFill>
              </a:rPr>
              <a:t>уговора и упућивање захтјева за отклањање уочених недостатака</a:t>
            </a:r>
            <a:endParaRPr lang="sr-Latn-RS" dirty="0">
              <a:solidFill>
                <a:schemeClr val="accent1">
                  <a:lumMod val="50000"/>
                </a:schemeClr>
              </a:solidFill>
            </a:endParaRPr>
          </a:p>
        </p:txBody>
      </p:sp>
      <p:sp>
        <p:nvSpPr>
          <p:cNvPr id="5" name="Text Placeholder 4"/>
          <p:cNvSpPr>
            <a:spLocks noGrp="1"/>
          </p:cNvSpPr>
          <p:nvPr>
            <p:ph type="body" sz="quarter" idx="3"/>
          </p:nvPr>
        </p:nvSpPr>
        <p:spPr>
          <a:xfrm>
            <a:off x="4629150" y="1770371"/>
            <a:ext cx="3887391" cy="823912"/>
          </a:xfrm>
        </p:spPr>
        <p:txBody>
          <a:bodyPr/>
          <a:lstStyle/>
          <a:p>
            <a:r>
              <a:rPr lang="sr-Cyrl-RS" dirty="0" smtClean="0"/>
              <a:t>Рокови ЗАСТАРЈЕЛОСТИ</a:t>
            </a:r>
            <a:endParaRPr lang="sr-Latn-RS" dirty="0"/>
          </a:p>
        </p:txBody>
      </p:sp>
      <p:sp>
        <p:nvSpPr>
          <p:cNvPr id="6" name="Content Placeholder 5"/>
          <p:cNvSpPr>
            <a:spLocks noGrp="1"/>
          </p:cNvSpPr>
          <p:nvPr>
            <p:ph sz="quarter" idx="4"/>
          </p:nvPr>
        </p:nvSpPr>
        <p:spPr>
          <a:xfrm>
            <a:off x="4629150" y="2505075"/>
            <a:ext cx="3887391" cy="4163354"/>
          </a:xfrm>
          <a:ln>
            <a:solidFill>
              <a:schemeClr val="tx1"/>
            </a:solidFill>
            <a:prstDash val="sysDot"/>
          </a:ln>
        </p:spPr>
        <p:txBody>
          <a:bodyPr>
            <a:normAutofit fontScale="85000" lnSpcReduction="20000"/>
          </a:bodyPr>
          <a:lstStyle/>
          <a:p>
            <a:endParaRPr lang="sr-Cyrl-RS" dirty="0" smtClean="0"/>
          </a:p>
          <a:p>
            <a:r>
              <a:rPr lang="sr-Cyrl-RS" dirty="0" smtClean="0"/>
              <a:t>Општи рок застарјелости: </a:t>
            </a:r>
            <a:r>
              <a:rPr lang="sr-Cyrl-RS" dirty="0"/>
              <a:t>5</a:t>
            </a:r>
            <a:r>
              <a:rPr lang="sr-Cyrl-RS" dirty="0" smtClean="0"/>
              <a:t> / 10 г.</a:t>
            </a:r>
          </a:p>
          <a:p>
            <a:r>
              <a:rPr lang="sr-Cyrl-RS" dirty="0" smtClean="0"/>
              <a:t>Посебни рокови застарјелости у појединим случајевима (међусобна потраживања правних лица из уговора о промету робе и услуга застарјевају за 3 године)</a:t>
            </a:r>
          </a:p>
          <a:p>
            <a:r>
              <a:rPr lang="sr-Cyrl-RS" dirty="0" smtClean="0">
                <a:solidFill>
                  <a:srgbClr val="C00000"/>
                </a:solidFill>
              </a:rPr>
              <a:t>Потраживање накнаде штете застарјева за 3 године од сазнања, а 5 година од настанка штете</a:t>
            </a:r>
          </a:p>
          <a:p>
            <a:endParaRPr lang="sr-Latn-RS" dirty="0"/>
          </a:p>
        </p:txBody>
      </p:sp>
    </p:spTree>
    <p:extLst>
      <p:ext uri="{BB962C8B-B14F-4D97-AF65-F5344CB8AC3E}">
        <p14:creationId xmlns:p14="http://schemas.microsoft.com/office/powerpoint/2010/main" val="17613573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94" y="1368733"/>
            <a:ext cx="8024696" cy="2411532"/>
          </a:xfrm>
          <a:solidFill>
            <a:schemeClr val="accent1">
              <a:lumMod val="40000"/>
              <a:lumOff val="60000"/>
            </a:schemeClr>
          </a:solidFill>
          <a:ln w="3175">
            <a:solidFill>
              <a:schemeClr val="accent1">
                <a:lumMod val="40000"/>
                <a:lumOff val="60000"/>
              </a:schemeClr>
            </a:solidFill>
          </a:ln>
        </p:spPr>
        <p:txBody>
          <a:bodyPr>
            <a:normAutofit fontScale="90000"/>
          </a:bodyPr>
          <a:lstStyle/>
          <a:p>
            <a:pPr algn="just"/>
            <a:r>
              <a:rPr lang="sr-Cyrl-RS" sz="2800" dirty="0" smtClean="0">
                <a:latin typeface="+mn-lt"/>
              </a:rPr>
              <a:t>У двостраним уговорима кад једна страна не испуни своју обавезу, друга страна може, ако није шта друго одређено, захтјевати испуњење обавезе, или под законом прописаним условима, раскинути уговор простом изјавом, ако раскид не наступа по самом закону, а у сваком случају има право на накнаду штете.</a:t>
            </a:r>
            <a:endParaRPr lang="sr-Latn-RS" sz="2800" dirty="0">
              <a:latin typeface="+mn-lt"/>
            </a:endParaRPr>
          </a:p>
        </p:txBody>
      </p:sp>
      <p:sp>
        <p:nvSpPr>
          <p:cNvPr id="3" name="Title 1"/>
          <p:cNvSpPr txBox="1">
            <a:spLocks/>
          </p:cNvSpPr>
          <p:nvPr/>
        </p:nvSpPr>
        <p:spPr>
          <a:xfrm>
            <a:off x="89209" y="4059044"/>
            <a:ext cx="4538545" cy="2096430"/>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RS" dirty="0" smtClean="0"/>
              <a:t>Код неизвршења уговора повјерилац има право избора:</a:t>
            </a:r>
          </a:p>
          <a:p>
            <a:endParaRPr lang="sr-Cyrl-RS" dirty="0" smtClean="0"/>
          </a:p>
          <a:p>
            <a:pPr marL="742950" indent="-742950">
              <a:buAutoNum type="arabicPeriod"/>
            </a:pPr>
            <a:r>
              <a:rPr lang="sr-Cyrl-RS" dirty="0" smtClean="0"/>
              <a:t>Да захтјева извршење и накнаду штете због закашњења</a:t>
            </a:r>
          </a:p>
          <a:p>
            <a:pPr marL="742950" indent="-742950">
              <a:buAutoNum type="arabicPeriod"/>
            </a:pPr>
            <a:endParaRPr lang="sr-Cyrl-RS" dirty="0" smtClean="0"/>
          </a:p>
          <a:p>
            <a:pPr marL="742950" indent="-742950">
              <a:buAutoNum type="arabicPeriod"/>
            </a:pPr>
            <a:r>
              <a:rPr lang="sr-Cyrl-RS" dirty="0" smtClean="0"/>
              <a:t>Раскид уговора и накнада штете која замјењује уговорну обавезу</a:t>
            </a:r>
            <a:endParaRPr lang="sr-Latn-RS" dirty="0"/>
          </a:p>
        </p:txBody>
      </p:sp>
      <p:sp>
        <p:nvSpPr>
          <p:cNvPr id="4" name="Title 1"/>
          <p:cNvSpPr txBox="1">
            <a:spLocks/>
          </p:cNvSpPr>
          <p:nvPr/>
        </p:nvSpPr>
        <p:spPr>
          <a:xfrm>
            <a:off x="4705814" y="4059043"/>
            <a:ext cx="4493941" cy="2653991"/>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RS" dirty="0" smtClean="0"/>
              <a:t>Код мањивог извршења уговора повјерилац има право избора:</a:t>
            </a:r>
          </a:p>
          <a:p>
            <a:endParaRPr lang="sr-Cyrl-RS" dirty="0" smtClean="0"/>
          </a:p>
          <a:p>
            <a:pPr marL="742950" indent="-742950">
              <a:buAutoNum type="arabicPeriod"/>
            </a:pPr>
            <a:r>
              <a:rPr lang="sr-Cyrl-RS" dirty="0" smtClean="0"/>
              <a:t>Да захтјева уредно извршење и накнаду штете због закашњења</a:t>
            </a:r>
          </a:p>
          <a:p>
            <a:pPr marL="742950" indent="-742950">
              <a:buAutoNum type="arabicPeriod"/>
            </a:pPr>
            <a:endParaRPr lang="sr-Cyrl-RS" dirty="0" smtClean="0"/>
          </a:p>
          <a:p>
            <a:pPr marL="742950" indent="-742950">
              <a:buAutoNum type="arabicPeriod"/>
            </a:pPr>
            <a:r>
              <a:rPr lang="sr-Cyrl-RS" dirty="0" smtClean="0"/>
              <a:t>Раскид уговора и накнада штете због неиспуњења</a:t>
            </a:r>
          </a:p>
          <a:p>
            <a:pPr marL="742950" indent="-742950">
              <a:buAutoNum type="arabicPeriod"/>
            </a:pPr>
            <a:endParaRPr lang="sr-Cyrl-RS" dirty="0" smtClean="0"/>
          </a:p>
          <a:p>
            <a:pPr marL="742950" indent="-742950">
              <a:buAutoNum type="arabicPeriod"/>
            </a:pPr>
            <a:r>
              <a:rPr lang="sr-Cyrl-RS" dirty="0" smtClean="0"/>
              <a:t>Прихват мањивог испуњења и накнада штете</a:t>
            </a:r>
            <a:endParaRPr lang="sr-Latn-RS" dirty="0"/>
          </a:p>
        </p:txBody>
      </p:sp>
    </p:spTree>
    <p:extLst>
      <p:ext uri="{BB962C8B-B14F-4D97-AF65-F5344CB8AC3E}">
        <p14:creationId xmlns:p14="http://schemas.microsoft.com/office/powerpoint/2010/main" val="13166892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2956" y="1292868"/>
            <a:ext cx="8140390" cy="4528069"/>
          </a:xfrm>
          <a:prstGeom prst="rect">
            <a:avLst/>
          </a:prstGeom>
          <a:ln>
            <a:solidFill>
              <a:schemeClr val="tx1"/>
            </a:solidFill>
            <a:prstDash val="sysDot"/>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sr-Cyrl-BA" sz="2400" b="1" dirty="0" smtClean="0"/>
              <a:t>Начело потпуне накнаде штете у случају повреде уговора</a:t>
            </a:r>
            <a:r>
              <a:rPr lang="sr-Cyrl-BA" sz="2400" dirty="0" smtClean="0"/>
              <a:t>: Накнада штете коју неуредни дужник дугује повјериоцу мора да одговара укупној штети коју је повјерилац претрпио усљед повреде уговора.</a:t>
            </a:r>
          </a:p>
          <a:p>
            <a:pPr algn="just"/>
            <a:endParaRPr lang="sr-Cyrl-BA" sz="2400" dirty="0"/>
          </a:p>
          <a:p>
            <a:pPr algn="just"/>
            <a:r>
              <a:rPr lang="sr-Cyrl-BA" sz="2400" b="1" dirty="0" smtClean="0">
                <a:solidFill>
                  <a:srgbClr val="FF0000"/>
                </a:solidFill>
              </a:rPr>
              <a:t>Повјерилац има право на накнаду обичне штете (умањење имовине) и измакле користи (основано очекивана добит)</a:t>
            </a:r>
            <a:r>
              <a:rPr lang="sr-Cyrl-BA" sz="2400" dirty="0" smtClean="0">
                <a:solidFill>
                  <a:srgbClr val="FF0000"/>
                </a:solidFill>
              </a:rPr>
              <a:t>.</a:t>
            </a:r>
          </a:p>
          <a:p>
            <a:pPr algn="just"/>
            <a:endParaRPr lang="sr-Cyrl-BA" sz="2400" dirty="0">
              <a:solidFill>
                <a:srgbClr val="FF0000"/>
              </a:solidFill>
            </a:endParaRPr>
          </a:p>
          <a:p>
            <a:pPr algn="just"/>
            <a:r>
              <a:rPr lang="sr-Cyrl-BA" sz="2400" b="1" dirty="0" smtClean="0">
                <a:solidFill>
                  <a:schemeClr val="accent1">
                    <a:lumMod val="50000"/>
                  </a:schemeClr>
                </a:solidFill>
              </a:rPr>
              <a:t>Накнада за штету се увијек исплаћује у новцу</a:t>
            </a:r>
            <a:r>
              <a:rPr lang="sr-Cyrl-BA" sz="2400" dirty="0" smtClean="0">
                <a:solidFill>
                  <a:schemeClr val="accent1">
                    <a:lumMod val="50000"/>
                  </a:schemeClr>
                </a:solidFill>
              </a:rPr>
              <a:t>.</a:t>
            </a:r>
          </a:p>
          <a:p>
            <a:pPr algn="just"/>
            <a:endParaRPr lang="sr-Cyrl-BA" sz="2400" dirty="0">
              <a:solidFill>
                <a:schemeClr val="accent1">
                  <a:lumMod val="50000"/>
                </a:schemeClr>
              </a:solidFill>
            </a:endParaRPr>
          </a:p>
          <a:p>
            <a:pPr algn="just"/>
            <a:r>
              <a:rPr lang="sr-Cyrl-BA" sz="2400" dirty="0" smtClean="0">
                <a:solidFill>
                  <a:schemeClr val="accent1">
                    <a:lumMod val="50000"/>
                  </a:schemeClr>
                </a:solidFill>
              </a:rPr>
              <a:t>Избор начина накнаде је на повјериоцу, уз услов да одабрани начин не производи теже посљедице дужнику од неког другог могућег избора.</a:t>
            </a:r>
            <a:endParaRPr lang="en-US" sz="2400" dirty="0" smtClean="0">
              <a:solidFill>
                <a:schemeClr val="accent1">
                  <a:lumMod val="50000"/>
                </a:schemeClr>
              </a:solidFill>
            </a:endParaRPr>
          </a:p>
          <a:p>
            <a:pPr algn="just"/>
            <a:r>
              <a:rPr lang="en-US" sz="1400" dirty="0" smtClean="0">
                <a:solidFill>
                  <a:schemeClr val="accent2"/>
                </a:solidFill>
              </a:rPr>
              <a:t/>
            </a:r>
            <a:br>
              <a:rPr lang="en-US" sz="1400" dirty="0" smtClean="0">
                <a:solidFill>
                  <a:schemeClr val="accent2"/>
                </a:solidFill>
              </a:rPr>
            </a:br>
            <a:endParaRPr lang="sr-Latn-RS" sz="1400" dirty="0"/>
          </a:p>
        </p:txBody>
      </p:sp>
      <p:sp>
        <p:nvSpPr>
          <p:cNvPr id="3" name="Subtitle 2"/>
          <p:cNvSpPr txBox="1">
            <a:spLocks/>
          </p:cNvSpPr>
          <p:nvPr/>
        </p:nvSpPr>
        <p:spPr>
          <a:xfrm>
            <a:off x="897146" y="6029783"/>
            <a:ext cx="7384211" cy="460200"/>
          </a:xfrm>
          <a:prstGeom prst="rect">
            <a:avLst/>
          </a:prstGeom>
          <a:solidFill>
            <a:schemeClr val="bg2">
              <a:lumMod val="90000"/>
            </a:schemeClr>
          </a:solidFill>
          <a:ln>
            <a:solidFill>
              <a:schemeClr val="bg1">
                <a:lumMod val="85000"/>
              </a:schemeClr>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r-Cyrl-BA" sz="2000" b="1" dirty="0" smtClean="0"/>
              <a:t>Из Закона о облигационим односима</a:t>
            </a:r>
            <a:endParaRPr lang="sr-Latn-RS" sz="2000" dirty="0"/>
          </a:p>
        </p:txBody>
      </p:sp>
    </p:spTree>
    <p:extLst>
      <p:ext uri="{BB962C8B-B14F-4D97-AF65-F5344CB8AC3E}">
        <p14:creationId xmlns:p14="http://schemas.microsoft.com/office/powerpoint/2010/main" val="2695161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7469"/>
            <a:ext cx="7886700" cy="923432"/>
          </a:xfrm>
        </p:spPr>
        <p:txBody>
          <a:bodyPr>
            <a:normAutofit/>
          </a:bodyPr>
          <a:lstStyle/>
          <a:p>
            <a:pPr algn="ctr"/>
            <a:r>
              <a:rPr lang="sr-Cyrl-RS" sz="2800" dirty="0" smtClean="0"/>
              <a:t>Правна природа уговора о јавној набавци</a:t>
            </a:r>
            <a:endParaRPr lang="sr-Latn-RS" sz="2800" dirty="0"/>
          </a:p>
        </p:txBody>
      </p:sp>
      <p:sp>
        <p:nvSpPr>
          <p:cNvPr id="3" name="Content Placeholder 2"/>
          <p:cNvSpPr>
            <a:spLocks noGrp="1"/>
          </p:cNvSpPr>
          <p:nvPr>
            <p:ph sz="half" idx="1"/>
          </p:nvPr>
        </p:nvSpPr>
        <p:spPr>
          <a:xfrm>
            <a:off x="200722" y="2068896"/>
            <a:ext cx="3769112" cy="4789104"/>
          </a:xfrm>
        </p:spPr>
        <p:txBody>
          <a:bodyPr>
            <a:normAutofit fontScale="77500" lnSpcReduction="20000"/>
          </a:bodyPr>
          <a:lstStyle/>
          <a:p>
            <a:r>
              <a:rPr lang="sr-Cyrl-RS" sz="2400" dirty="0" smtClean="0"/>
              <a:t>Уговор грађанског права?</a:t>
            </a:r>
          </a:p>
          <a:p>
            <a:pPr marL="0" indent="0">
              <a:buNone/>
            </a:pPr>
            <a:endParaRPr lang="sr-Cyrl-RS" sz="1300" dirty="0" smtClean="0"/>
          </a:p>
          <a:p>
            <a:pPr marL="0" indent="0" algn="just">
              <a:buNone/>
            </a:pPr>
            <a:r>
              <a:rPr lang="sr-Cyrl-RS" sz="2200" dirty="0" smtClean="0">
                <a:solidFill>
                  <a:srgbClr val="C00000"/>
                </a:solidFill>
              </a:rPr>
              <a:t>Уговор о јавној набавци закључује се у складу са законима о облигационим односима у БиХ.</a:t>
            </a:r>
          </a:p>
          <a:p>
            <a:pPr marL="0" indent="0" algn="just">
              <a:buNone/>
            </a:pPr>
            <a:r>
              <a:rPr lang="sr-Cyrl-RS" sz="2200" dirty="0" smtClean="0">
                <a:latin typeface="+mj-lt"/>
              </a:rPr>
              <a:t>На одговорност уговорних страна за испуњење обавеза из уговора о јавној набавци примјењују се одговарајуће одредбе ЗОО.</a:t>
            </a:r>
          </a:p>
          <a:p>
            <a:pPr marL="0" indent="0" algn="just">
              <a:buNone/>
            </a:pPr>
            <a:r>
              <a:rPr lang="sr-Cyrl-RS" sz="2200" dirty="0" smtClean="0">
                <a:latin typeface="+mj-lt"/>
              </a:rPr>
              <a:t>Сваки од учесника поступка ЈН који је претрпио штету због повреде ЗЈН има могућност да покрене поступак за остваривање права на накнаду штете због измакле добити пред надлежним судом, према општим прописима о накнади штете.</a:t>
            </a:r>
          </a:p>
          <a:p>
            <a:pPr marL="0" indent="0" algn="just">
              <a:buNone/>
            </a:pPr>
            <a:r>
              <a:rPr lang="sr-Cyrl-RS" sz="2200" b="1" dirty="0" smtClean="0">
                <a:solidFill>
                  <a:schemeClr val="accent1">
                    <a:lumMod val="50000"/>
                  </a:schemeClr>
                </a:solidFill>
                <a:latin typeface="+mj-lt"/>
              </a:rPr>
              <a:t>Приватни интереси</a:t>
            </a:r>
          </a:p>
          <a:p>
            <a:pPr marL="0" indent="0" algn="just">
              <a:buNone/>
            </a:pPr>
            <a:r>
              <a:rPr lang="sr-Cyrl-RS" sz="2200" b="1" dirty="0" smtClean="0">
                <a:solidFill>
                  <a:schemeClr val="accent1">
                    <a:lumMod val="50000"/>
                  </a:schemeClr>
                </a:solidFill>
                <a:latin typeface="+mj-lt"/>
              </a:rPr>
              <a:t>Слобода уређивања уговорних односа</a:t>
            </a:r>
          </a:p>
          <a:p>
            <a:pPr marL="0" indent="0" algn="just">
              <a:buNone/>
            </a:pPr>
            <a:r>
              <a:rPr lang="sr-Cyrl-RS" sz="2200" b="1" dirty="0" smtClean="0">
                <a:solidFill>
                  <a:schemeClr val="accent1">
                    <a:lumMod val="50000"/>
                  </a:schemeClr>
                </a:solidFill>
                <a:latin typeface="+mj-lt"/>
              </a:rPr>
              <a:t>Уговарачи могу бити физичка и правна лица</a:t>
            </a:r>
            <a:endParaRPr lang="sr-Latn-RS" sz="2200" b="1" dirty="0">
              <a:solidFill>
                <a:schemeClr val="accent1">
                  <a:lumMod val="50000"/>
                </a:schemeClr>
              </a:solidFill>
              <a:latin typeface="+mj-lt"/>
            </a:endParaRPr>
          </a:p>
        </p:txBody>
      </p:sp>
      <p:sp>
        <p:nvSpPr>
          <p:cNvPr id="4" name="Content Placeholder 3"/>
          <p:cNvSpPr>
            <a:spLocks noGrp="1"/>
          </p:cNvSpPr>
          <p:nvPr>
            <p:ph sz="half" idx="2"/>
          </p:nvPr>
        </p:nvSpPr>
        <p:spPr>
          <a:xfrm>
            <a:off x="4181707" y="2079412"/>
            <a:ext cx="4761571" cy="4945856"/>
          </a:xfrm>
        </p:spPr>
        <p:txBody>
          <a:bodyPr>
            <a:normAutofit fontScale="77500" lnSpcReduction="20000"/>
          </a:bodyPr>
          <a:lstStyle/>
          <a:p>
            <a:r>
              <a:rPr lang="sr-Cyrl-RS" sz="2400" dirty="0" smtClean="0"/>
              <a:t>Управни уговор?</a:t>
            </a:r>
          </a:p>
          <a:p>
            <a:endParaRPr lang="sr-Cyrl-RS" sz="1300" dirty="0" smtClean="0"/>
          </a:p>
          <a:p>
            <a:pPr marL="0" indent="0" algn="just">
              <a:buNone/>
            </a:pPr>
            <a:r>
              <a:rPr lang="sr-Cyrl-RS" sz="2000" dirty="0" smtClean="0">
                <a:latin typeface="+mj-lt"/>
              </a:rPr>
              <a:t>На поступак пред КРЖ-ом који није уређен одредбама ЗЈН, примјениће се одредбе Закона о управном поступку.</a:t>
            </a:r>
          </a:p>
          <a:p>
            <a:pPr marL="0" indent="0" algn="just">
              <a:buNone/>
            </a:pPr>
            <a:r>
              <a:rPr lang="sr-Cyrl-RS" sz="2000" dirty="0" smtClean="0">
                <a:latin typeface="+mj-lt"/>
              </a:rPr>
              <a:t>У поступку правне заштите КРЖ може поништити уговор о јавној набавци или оквирни споразум у ЗЈН дефинисаним околностима: </a:t>
            </a:r>
            <a:r>
              <a:rPr lang="sr-Cyrl-RS" sz="2000" dirty="0" smtClean="0">
                <a:solidFill>
                  <a:schemeClr val="bg2">
                    <a:lumMod val="50000"/>
                  </a:schemeClr>
                </a:solidFill>
                <a:latin typeface="+mj-lt"/>
              </a:rPr>
              <a:t>УО примјенио ПП без објаве обавјештења или поступак набавке услуга из Анекса </a:t>
            </a:r>
            <a:r>
              <a:rPr lang="en-US" sz="2000" dirty="0" smtClean="0">
                <a:solidFill>
                  <a:schemeClr val="bg2">
                    <a:lumMod val="50000"/>
                  </a:schemeClr>
                </a:solidFill>
                <a:latin typeface="+mj-lt"/>
              </a:rPr>
              <a:t>II </a:t>
            </a:r>
            <a:r>
              <a:rPr lang="sr-Cyrl-RS" sz="2000" dirty="0" smtClean="0">
                <a:solidFill>
                  <a:schemeClr val="bg2">
                    <a:lumMod val="50000"/>
                  </a:schemeClr>
                </a:solidFill>
                <a:latin typeface="+mj-lt"/>
              </a:rPr>
              <a:t>супротно ЗЈН, пропустио објавити обавјештење о набавци на порталу ЈН, закључио уговор или ОС не поштујући забрану закључења, закључио уговор или ОС без примјене поступка ЈН.</a:t>
            </a:r>
          </a:p>
          <a:p>
            <a:pPr marL="0" indent="0" algn="just">
              <a:buNone/>
            </a:pPr>
            <a:r>
              <a:rPr lang="sr-Cyrl-RS" sz="2000" dirty="0" smtClean="0">
                <a:latin typeface="+mj-lt"/>
              </a:rPr>
              <a:t>УО је обавезан да објави на порталу основне елементе уговора и све измјене уговора до којих дође у току његове реализације.</a:t>
            </a:r>
          </a:p>
          <a:p>
            <a:pPr marL="0" indent="0" algn="just">
              <a:buNone/>
            </a:pPr>
            <a:r>
              <a:rPr lang="sr-Cyrl-RS" sz="2400" dirty="0">
                <a:solidFill>
                  <a:schemeClr val="accent1">
                    <a:lumMod val="50000"/>
                  </a:schemeClr>
                </a:solidFill>
              </a:rPr>
              <a:t>Циљ уговора: задовољавање јавног интереса</a:t>
            </a:r>
          </a:p>
          <a:p>
            <a:pPr marL="0" indent="0" algn="just">
              <a:buNone/>
            </a:pPr>
            <a:r>
              <a:rPr lang="sr-Cyrl-RS" sz="2400" dirty="0">
                <a:solidFill>
                  <a:schemeClr val="accent1">
                    <a:lumMod val="50000"/>
                  </a:schemeClr>
                </a:solidFill>
              </a:rPr>
              <a:t>Закључивање и извршавање уговора уређено </a:t>
            </a:r>
            <a:r>
              <a:rPr lang="sr-Cyrl-RS" sz="2400" dirty="0" smtClean="0">
                <a:solidFill>
                  <a:schemeClr val="accent1">
                    <a:lumMod val="50000"/>
                  </a:schemeClr>
                </a:solidFill>
              </a:rPr>
              <a:t>и ЗЈН</a:t>
            </a:r>
            <a:endParaRPr lang="sr-Cyrl-RS" sz="2400" dirty="0">
              <a:solidFill>
                <a:schemeClr val="accent1">
                  <a:lumMod val="50000"/>
                </a:schemeClr>
              </a:solidFill>
            </a:endParaRPr>
          </a:p>
          <a:p>
            <a:pPr marL="0" indent="0" algn="just">
              <a:buNone/>
            </a:pPr>
            <a:r>
              <a:rPr lang="sr-Cyrl-RS" sz="2400" dirty="0">
                <a:solidFill>
                  <a:schemeClr val="accent1">
                    <a:lumMod val="50000"/>
                  </a:schemeClr>
                </a:solidFill>
              </a:rPr>
              <a:t>Уговорне стране: УО и добављач</a:t>
            </a:r>
          </a:p>
          <a:p>
            <a:pPr marL="0" indent="0" algn="just">
              <a:buNone/>
            </a:pPr>
            <a:endParaRPr lang="sr-Latn-RS" sz="2200" dirty="0">
              <a:latin typeface="+mj-lt"/>
            </a:endParaRPr>
          </a:p>
        </p:txBody>
      </p:sp>
    </p:spTree>
    <p:extLst>
      <p:ext uri="{BB962C8B-B14F-4D97-AF65-F5344CB8AC3E}">
        <p14:creationId xmlns:p14="http://schemas.microsoft.com/office/powerpoint/2010/main" val="21582835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023044"/>
            <a:ext cx="7886700" cy="1325563"/>
          </a:xfrm>
        </p:spPr>
        <p:txBody>
          <a:bodyPr/>
          <a:lstStyle/>
          <a:p>
            <a:pPr algn="ctr"/>
            <a:r>
              <a:rPr lang="sr-Cyrl-RS" dirty="0" smtClean="0"/>
              <a:t>Претпостављени износи штете</a:t>
            </a:r>
            <a:endParaRPr lang="sr-Latn-RS" dirty="0"/>
          </a:p>
        </p:txBody>
      </p:sp>
      <p:sp>
        <p:nvSpPr>
          <p:cNvPr id="3" name="Text Placeholder 2"/>
          <p:cNvSpPr>
            <a:spLocks noGrp="1"/>
          </p:cNvSpPr>
          <p:nvPr>
            <p:ph type="body" idx="1"/>
          </p:nvPr>
        </p:nvSpPr>
        <p:spPr>
          <a:xfrm>
            <a:off x="629842" y="1993395"/>
            <a:ext cx="3868340" cy="823912"/>
          </a:xfrm>
        </p:spPr>
        <p:txBody>
          <a:bodyPr/>
          <a:lstStyle/>
          <a:p>
            <a:r>
              <a:rPr lang="sr-Cyrl-RS" dirty="0" smtClean="0"/>
              <a:t>УГОВОРНА КАЗНА</a:t>
            </a:r>
            <a:endParaRPr lang="sr-Latn-RS" dirty="0"/>
          </a:p>
        </p:txBody>
      </p:sp>
      <p:sp>
        <p:nvSpPr>
          <p:cNvPr id="4" name="Content Placeholder 3"/>
          <p:cNvSpPr>
            <a:spLocks noGrp="1"/>
          </p:cNvSpPr>
          <p:nvPr>
            <p:ph sz="half" idx="2"/>
          </p:nvPr>
        </p:nvSpPr>
        <p:spPr>
          <a:xfrm>
            <a:off x="629842" y="2817306"/>
            <a:ext cx="3868340" cy="4040693"/>
          </a:xfrm>
          <a:ln>
            <a:solidFill>
              <a:schemeClr val="tx1"/>
            </a:solidFill>
            <a:prstDash val="sysDot"/>
          </a:ln>
        </p:spPr>
        <p:txBody>
          <a:bodyPr>
            <a:normAutofit fontScale="85000" lnSpcReduction="20000"/>
          </a:bodyPr>
          <a:lstStyle/>
          <a:p>
            <a:r>
              <a:rPr lang="sr-Cyrl-RS" dirty="0" smtClean="0">
                <a:solidFill>
                  <a:srgbClr val="FF0000"/>
                </a:solidFill>
              </a:rPr>
              <a:t>Неновчане обавезе</a:t>
            </a:r>
          </a:p>
          <a:p>
            <a:pPr>
              <a:buFontTx/>
              <a:buChar char="-"/>
            </a:pPr>
            <a:r>
              <a:rPr lang="sr-Cyrl-RS" sz="2000" dirty="0" smtClean="0"/>
              <a:t>Паушална накнада</a:t>
            </a:r>
          </a:p>
          <a:p>
            <a:pPr>
              <a:buFontTx/>
              <a:buChar char="-"/>
            </a:pPr>
            <a:r>
              <a:rPr lang="sr-Cyrl-RS" sz="2000" dirty="0" smtClean="0"/>
              <a:t>Клаузула у уговору</a:t>
            </a:r>
          </a:p>
          <a:p>
            <a:pPr>
              <a:buFontTx/>
              <a:buChar char="-"/>
            </a:pPr>
            <a:r>
              <a:rPr lang="sr-Cyrl-RS" sz="2000" dirty="0" smtClean="0"/>
              <a:t>Мора бити тачно и унапријед одређена (новац или друга материјална корист)</a:t>
            </a:r>
          </a:p>
          <a:p>
            <a:pPr>
              <a:buFontTx/>
              <a:buChar char="-"/>
            </a:pPr>
            <a:r>
              <a:rPr lang="sr-Cyrl-RS" sz="2000" dirty="0" smtClean="0"/>
              <a:t>Акцесорна обавеза</a:t>
            </a:r>
          </a:p>
          <a:p>
            <a:pPr>
              <a:buFontTx/>
              <a:buChar char="-"/>
            </a:pPr>
            <a:r>
              <a:rPr lang="sr-Cyrl-RS" sz="2000" dirty="0" smtClean="0"/>
              <a:t>Кориштење зависи од воље повјериоца</a:t>
            </a:r>
          </a:p>
          <a:p>
            <a:pPr>
              <a:buFontTx/>
              <a:buChar char="-"/>
            </a:pPr>
            <a:r>
              <a:rPr lang="sr-Cyrl-RS" sz="2000" dirty="0" smtClean="0"/>
              <a:t>Замјењује накнаду штете и средство је обезбјеђења уредног извршења </a:t>
            </a:r>
          </a:p>
          <a:p>
            <a:pPr>
              <a:buFontTx/>
              <a:buChar char="-"/>
            </a:pPr>
            <a:r>
              <a:rPr lang="sr-Cyrl-RS" sz="2000" dirty="0" smtClean="0"/>
              <a:t>Може бити уговорена за случај неиспуњења и/или закашњења</a:t>
            </a:r>
          </a:p>
          <a:p>
            <a:pPr>
              <a:buFontTx/>
              <a:buChar char="-"/>
            </a:pPr>
            <a:r>
              <a:rPr lang="sr-Cyrl-RS" sz="2000" dirty="0" smtClean="0"/>
              <a:t>На приговор дужника Суд може умањити износ уговорне казне</a:t>
            </a:r>
            <a:endParaRPr lang="sr-Latn-RS" sz="2000" dirty="0"/>
          </a:p>
        </p:txBody>
      </p:sp>
      <p:sp>
        <p:nvSpPr>
          <p:cNvPr id="5" name="Text Placeholder 4"/>
          <p:cNvSpPr>
            <a:spLocks noGrp="1"/>
          </p:cNvSpPr>
          <p:nvPr>
            <p:ph type="body" sz="quarter" idx="3"/>
          </p:nvPr>
        </p:nvSpPr>
        <p:spPr>
          <a:xfrm>
            <a:off x="4629150" y="1993395"/>
            <a:ext cx="3887391" cy="823912"/>
          </a:xfrm>
        </p:spPr>
        <p:txBody>
          <a:bodyPr/>
          <a:lstStyle/>
          <a:p>
            <a:r>
              <a:rPr lang="sr-Cyrl-RS" dirty="0" smtClean="0"/>
              <a:t>ПЕНАЛИ</a:t>
            </a:r>
            <a:endParaRPr lang="sr-Latn-RS" dirty="0"/>
          </a:p>
        </p:txBody>
      </p:sp>
      <p:sp>
        <p:nvSpPr>
          <p:cNvPr id="6" name="Content Placeholder 5"/>
          <p:cNvSpPr>
            <a:spLocks noGrp="1"/>
          </p:cNvSpPr>
          <p:nvPr>
            <p:ph sz="quarter" idx="4"/>
          </p:nvPr>
        </p:nvSpPr>
        <p:spPr>
          <a:xfrm>
            <a:off x="4629150" y="2817307"/>
            <a:ext cx="3887391" cy="4040692"/>
          </a:xfrm>
          <a:ln>
            <a:solidFill>
              <a:schemeClr val="tx1"/>
            </a:solidFill>
            <a:prstDash val="sysDot"/>
          </a:ln>
        </p:spPr>
        <p:txBody>
          <a:bodyPr>
            <a:normAutofit lnSpcReduction="10000"/>
          </a:bodyPr>
          <a:lstStyle/>
          <a:p>
            <a:r>
              <a:rPr lang="sr-Cyrl-RS" sz="2400" dirty="0">
                <a:solidFill>
                  <a:srgbClr val="FF0000"/>
                </a:solidFill>
              </a:rPr>
              <a:t>Неновчане обавезе</a:t>
            </a:r>
          </a:p>
          <a:p>
            <a:pPr>
              <a:buFontTx/>
              <a:buChar char="-"/>
            </a:pPr>
            <a:r>
              <a:rPr lang="sr-Cyrl-RS" sz="1800" dirty="0" smtClean="0"/>
              <a:t>Износ утврђен прописом</a:t>
            </a:r>
          </a:p>
          <a:p>
            <a:pPr>
              <a:buFontTx/>
              <a:buChar char="-"/>
            </a:pPr>
            <a:r>
              <a:rPr lang="sr-Cyrl-RS" sz="1800" dirty="0" smtClean="0"/>
              <a:t>Замјењује накнаду штете</a:t>
            </a:r>
          </a:p>
          <a:p>
            <a:pPr>
              <a:buFontTx/>
              <a:buChar char="-"/>
            </a:pPr>
            <a:r>
              <a:rPr lang="sr-Cyrl-RS" sz="1800" dirty="0"/>
              <a:t>Може бити уговорена за случај неиспуњења и/или </a:t>
            </a:r>
            <a:r>
              <a:rPr lang="sr-Cyrl-RS" sz="1800" dirty="0" smtClean="0"/>
              <a:t>закашњења</a:t>
            </a:r>
            <a:endParaRPr lang="sr-Cyrl-RS" sz="1800" dirty="0"/>
          </a:p>
          <a:p>
            <a:pPr>
              <a:buFontTx/>
              <a:buChar char="-"/>
            </a:pPr>
            <a:r>
              <a:rPr lang="sr-Cyrl-RS" sz="1800" dirty="0" smtClean="0"/>
              <a:t>Суд не може смањити пенале</a:t>
            </a:r>
            <a:endParaRPr lang="sr-Cyrl-RS" sz="1800" dirty="0"/>
          </a:p>
          <a:p>
            <a:pPr>
              <a:buFontTx/>
              <a:buChar char="-"/>
            </a:pPr>
            <a:r>
              <a:rPr lang="sr-Cyrl-RS" sz="1800" dirty="0" smtClean="0"/>
              <a:t>Кад је у погледу исте обавезе уговорена и казна, повјерилац може да захтјева само пенале или само казну, осим ако закон дозвољава друкчије</a:t>
            </a:r>
          </a:p>
          <a:p>
            <a:pPr>
              <a:buFontTx/>
              <a:buChar char="-"/>
            </a:pPr>
            <a:r>
              <a:rPr lang="sr-Cyrl-RS" sz="1800" dirty="0" smtClean="0"/>
              <a:t>Повјерилац има право или на пенале или на штету</a:t>
            </a:r>
            <a:endParaRPr lang="sr-Cyrl-RS" sz="1800" dirty="0"/>
          </a:p>
        </p:txBody>
      </p:sp>
    </p:spTree>
    <p:extLst>
      <p:ext uri="{BB962C8B-B14F-4D97-AF65-F5344CB8AC3E}">
        <p14:creationId xmlns:p14="http://schemas.microsoft.com/office/powerpoint/2010/main" val="25221414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933836"/>
            <a:ext cx="7886700" cy="1325563"/>
          </a:xfrm>
        </p:spPr>
        <p:txBody>
          <a:bodyPr/>
          <a:lstStyle/>
          <a:p>
            <a:pPr algn="ctr"/>
            <a:r>
              <a:rPr lang="sr-Cyrl-RS" dirty="0" smtClean="0"/>
              <a:t>Претпостављени износи штете</a:t>
            </a:r>
            <a:endParaRPr lang="sr-Latn-RS" dirty="0"/>
          </a:p>
        </p:txBody>
      </p:sp>
      <p:sp>
        <p:nvSpPr>
          <p:cNvPr id="3" name="Text Placeholder 2"/>
          <p:cNvSpPr>
            <a:spLocks noGrp="1"/>
          </p:cNvSpPr>
          <p:nvPr>
            <p:ph type="body" idx="1"/>
          </p:nvPr>
        </p:nvSpPr>
        <p:spPr>
          <a:xfrm>
            <a:off x="629842" y="1926489"/>
            <a:ext cx="3868340" cy="823912"/>
          </a:xfrm>
        </p:spPr>
        <p:txBody>
          <a:bodyPr/>
          <a:lstStyle/>
          <a:p>
            <a:r>
              <a:rPr lang="sr-Cyrl-RS" dirty="0" smtClean="0"/>
              <a:t>ЗАТЕЗНА КАМАТА</a:t>
            </a:r>
            <a:endParaRPr lang="sr-Latn-RS" dirty="0"/>
          </a:p>
        </p:txBody>
      </p:sp>
      <p:sp>
        <p:nvSpPr>
          <p:cNvPr id="4" name="Content Placeholder 3"/>
          <p:cNvSpPr>
            <a:spLocks noGrp="1"/>
          </p:cNvSpPr>
          <p:nvPr>
            <p:ph sz="half" idx="2"/>
          </p:nvPr>
        </p:nvSpPr>
        <p:spPr>
          <a:xfrm>
            <a:off x="334537" y="2750402"/>
            <a:ext cx="4163645" cy="4107598"/>
          </a:xfrm>
          <a:ln>
            <a:solidFill>
              <a:schemeClr val="tx1"/>
            </a:solidFill>
            <a:prstDash val="sysDot"/>
          </a:ln>
        </p:spPr>
        <p:txBody>
          <a:bodyPr>
            <a:normAutofit fontScale="40000" lnSpcReduction="20000"/>
          </a:bodyPr>
          <a:lstStyle/>
          <a:p>
            <a:r>
              <a:rPr lang="sr-Cyrl-RS" sz="5000" dirty="0" smtClean="0">
                <a:solidFill>
                  <a:srgbClr val="FF0000"/>
                </a:solidFill>
              </a:rPr>
              <a:t>Новчане обавезе</a:t>
            </a:r>
          </a:p>
          <a:p>
            <a:pPr>
              <a:buFontTx/>
              <a:buChar char="-"/>
            </a:pPr>
            <a:r>
              <a:rPr lang="sr-Cyrl-RS" sz="4000" dirty="0" smtClean="0"/>
              <a:t>Императивни карактер прописа</a:t>
            </a:r>
          </a:p>
          <a:p>
            <a:pPr>
              <a:buFontTx/>
              <a:buChar char="-"/>
            </a:pPr>
            <a:r>
              <a:rPr lang="sr-Cyrl-RS" sz="4000" dirty="0" smtClean="0"/>
              <a:t>Обрачунава се од првог дана по протеку рока одређеног за плаћање, а престаје истеком дана у коме је извршено плаћање</a:t>
            </a:r>
          </a:p>
          <a:p>
            <a:pPr>
              <a:buFontTx/>
              <a:buChar char="-"/>
            </a:pPr>
            <a:r>
              <a:rPr lang="sr-Cyrl-RS" sz="4000" dirty="0" smtClean="0"/>
              <a:t>Износ не може бити већи од главног дуга</a:t>
            </a:r>
          </a:p>
          <a:p>
            <a:pPr>
              <a:buFontTx/>
              <a:buChar char="-"/>
            </a:pPr>
            <a:r>
              <a:rPr lang="sr-Cyrl-RS" sz="4000" dirty="0"/>
              <a:t>Накнада повјериоцу за некориштење новца и заштита од смањења његове куповне моћи</a:t>
            </a:r>
          </a:p>
          <a:p>
            <a:pPr>
              <a:buFontTx/>
              <a:buChar char="-"/>
            </a:pPr>
            <a:r>
              <a:rPr lang="sr-Cyrl-RS" sz="4000" dirty="0" smtClean="0"/>
              <a:t>Није дозвољено уговорити </a:t>
            </a:r>
            <a:r>
              <a:rPr lang="sr-Cyrl-RS" sz="4000" dirty="0" smtClean="0"/>
              <a:t>вишу стопу камате</a:t>
            </a:r>
          </a:p>
          <a:p>
            <a:pPr>
              <a:buFontTx/>
              <a:buChar char="-"/>
            </a:pPr>
            <a:r>
              <a:rPr lang="sr-Cyrl-RS" sz="4000" dirty="0" smtClean="0"/>
              <a:t>Повјерилац има право на затезну камату без обзира да ли је претрпио штету, као и на разлику до пуног обештећења</a:t>
            </a:r>
          </a:p>
          <a:p>
            <a:pPr>
              <a:buFontTx/>
              <a:buChar char="-"/>
            </a:pPr>
            <a:r>
              <a:rPr lang="sr-Cyrl-RS" sz="4000" dirty="0" smtClean="0"/>
              <a:t>Забрана анатоцизма</a:t>
            </a:r>
          </a:p>
          <a:p>
            <a:pPr>
              <a:buFontTx/>
              <a:buChar char="-"/>
            </a:pPr>
            <a:r>
              <a:rPr lang="sr-Cyrl-RS" sz="4000" dirty="0" smtClean="0">
                <a:solidFill>
                  <a:srgbClr val="002060"/>
                </a:solidFill>
              </a:rPr>
              <a:t>Процесна камата: камата која се плаћа на камату</a:t>
            </a:r>
          </a:p>
        </p:txBody>
      </p:sp>
      <p:sp>
        <p:nvSpPr>
          <p:cNvPr id="5" name="Text Placeholder 4"/>
          <p:cNvSpPr>
            <a:spLocks noGrp="1"/>
          </p:cNvSpPr>
          <p:nvPr>
            <p:ph type="body" sz="quarter" idx="3"/>
          </p:nvPr>
        </p:nvSpPr>
        <p:spPr>
          <a:xfrm>
            <a:off x="4629150" y="1926489"/>
            <a:ext cx="4191465" cy="823912"/>
          </a:xfrm>
          <a:solidFill>
            <a:schemeClr val="bg1">
              <a:lumMod val="85000"/>
            </a:schemeClr>
          </a:solidFill>
        </p:spPr>
        <p:txBody>
          <a:bodyPr/>
          <a:lstStyle/>
          <a:p>
            <a:r>
              <a:rPr lang="sr-Cyrl-RS" dirty="0" smtClean="0"/>
              <a:t>Гаранција уз понуду</a:t>
            </a:r>
            <a:endParaRPr lang="sr-Latn-RS" dirty="0"/>
          </a:p>
        </p:txBody>
      </p:sp>
      <p:sp>
        <p:nvSpPr>
          <p:cNvPr id="6" name="Content Placeholder 5"/>
          <p:cNvSpPr>
            <a:spLocks noGrp="1"/>
          </p:cNvSpPr>
          <p:nvPr>
            <p:ph sz="quarter" idx="4"/>
          </p:nvPr>
        </p:nvSpPr>
        <p:spPr>
          <a:xfrm>
            <a:off x="4629150" y="2750401"/>
            <a:ext cx="4191465" cy="4107598"/>
          </a:xfrm>
          <a:ln>
            <a:solidFill>
              <a:schemeClr val="tx1"/>
            </a:solidFill>
            <a:prstDash val="sysDot"/>
          </a:ln>
        </p:spPr>
        <p:txBody>
          <a:bodyPr>
            <a:normAutofit fontScale="92500" lnSpcReduction="20000"/>
          </a:bodyPr>
          <a:lstStyle/>
          <a:p>
            <a:r>
              <a:rPr lang="sr-Cyrl-RS" sz="2200" dirty="0" smtClean="0">
                <a:solidFill>
                  <a:srgbClr val="0070C0"/>
                </a:solidFill>
              </a:rPr>
              <a:t>Гаранција за уредно извршење уговора</a:t>
            </a:r>
          </a:p>
          <a:p>
            <a:pPr>
              <a:buFontTx/>
              <a:buChar char="-"/>
            </a:pPr>
            <a:r>
              <a:rPr lang="sr-Cyrl-RS" sz="1800" dirty="0" smtClean="0"/>
              <a:t>Гаранција у случају да понуђач којем је додјељен уговор не извршава своје обавезе из уговора или их неуредно извршава</a:t>
            </a:r>
          </a:p>
          <a:p>
            <a:pPr>
              <a:buFontTx/>
              <a:buChar char="-"/>
            </a:pPr>
            <a:r>
              <a:rPr lang="sr-Cyrl-RS" sz="1800" dirty="0" smtClean="0"/>
              <a:t>Мора бити наведена у ТД</a:t>
            </a:r>
            <a:endParaRPr lang="sr-Cyrl-RS" sz="1800" dirty="0"/>
          </a:p>
          <a:p>
            <a:pPr>
              <a:buFontTx/>
              <a:buChar char="-"/>
            </a:pPr>
            <a:r>
              <a:rPr lang="sr-Cyrl-RS" sz="1800" dirty="0" smtClean="0"/>
              <a:t>Не може се захтијевати у износу већем од 10% од вриједности уговора</a:t>
            </a:r>
            <a:endParaRPr lang="sr-Cyrl-RS" sz="1800" dirty="0"/>
          </a:p>
          <a:p>
            <a:pPr>
              <a:buFontTx/>
              <a:buChar char="-"/>
            </a:pPr>
            <a:r>
              <a:rPr lang="sr-Cyrl-RS" sz="1800" dirty="0" smtClean="0"/>
              <a:t>Група понуђача доставља гаранцију у траженом износу (један члан, више или сви чланови)</a:t>
            </a:r>
          </a:p>
          <a:p>
            <a:pPr>
              <a:buFontTx/>
              <a:buChar char="-"/>
            </a:pPr>
            <a:r>
              <a:rPr lang="sr-Cyrl-RS" sz="1800" dirty="0" smtClean="0"/>
              <a:t>Форма и облик гаранције дефинисани подзаконским актом: безусловна банкарска гаранција, а изузетно чек, мјеница, готовина, готовински еквивалент, банковни трансфер</a:t>
            </a:r>
            <a:endParaRPr lang="sr-Cyrl-RS" sz="1800" dirty="0"/>
          </a:p>
        </p:txBody>
      </p:sp>
    </p:spTree>
    <p:extLst>
      <p:ext uri="{BB962C8B-B14F-4D97-AF65-F5344CB8AC3E}">
        <p14:creationId xmlns:p14="http://schemas.microsoft.com/office/powerpoint/2010/main" val="1320330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304692"/>
            <a:ext cx="7886700" cy="4092498"/>
          </a:xfrm>
          <a:ln>
            <a:solidFill>
              <a:schemeClr val="tx1"/>
            </a:solidFill>
            <a:prstDash val="sysDot"/>
          </a:ln>
        </p:spPr>
        <p:txBody>
          <a:bodyPr>
            <a:normAutofit fontScale="90000"/>
          </a:bodyPr>
          <a:lstStyle/>
          <a:p>
            <a:pPr algn="just">
              <a:lnSpc>
                <a:spcPct val="150000"/>
              </a:lnSpc>
            </a:pPr>
            <a:r>
              <a:rPr lang="sr-Cyrl-RS" sz="1600" dirty="0"/>
              <a:t/>
            </a:r>
            <a:br>
              <a:rPr lang="sr-Cyrl-RS" sz="1600" dirty="0"/>
            </a:br>
            <a:r>
              <a:rPr lang="sr-Cyrl-RS" sz="2400" dirty="0" smtClean="0"/>
              <a:t/>
            </a:r>
            <a:br>
              <a:rPr lang="sr-Cyrl-RS" sz="2400" dirty="0" smtClean="0"/>
            </a:br>
            <a:r>
              <a:rPr lang="sr-Cyrl-RS" sz="2400" dirty="0" smtClean="0"/>
              <a:t/>
            </a:r>
            <a:br>
              <a:rPr lang="sr-Cyrl-RS" sz="2400" dirty="0" smtClean="0"/>
            </a:br>
            <a:r>
              <a:rPr lang="sr-Cyrl-RS" sz="3100" dirty="0"/>
              <a:t/>
            </a:r>
            <a:br>
              <a:rPr lang="sr-Cyrl-RS" sz="3100" dirty="0"/>
            </a:br>
            <a:r>
              <a:rPr lang="sr-Cyrl-RS" sz="3100" dirty="0" smtClean="0"/>
              <a:t>УО је у вези са питањем дефинисања уговорне казне (0.1% од укупне вриједности уговора) требао понудити конкретно образложење због чега средства обезбјеђења која су регулисана ЗЈН нису довољна, већ је потребно дефинисати овакав начин казне за сваки дан кашњења.*</a:t>
            </a:r>
            <a:endParaRPr lang="sr-Latn-RS" sz="3100" dirty="0"/>
          </a:p>
        </p:txBody>
      </p:sp>
      <p:sp>
        <p:nvSpPr>
          <p:cNvPr id="3" name="Text Placeholder 2"/>
          <p:cNvSpPr>
            <a:spLocks noGrp="1"/>
          </p:cNvSpPr>
          <p:nvPr>
            <p:ph type="body" idx="1"/>
          </p:nvPr>
        </p:nvSpPr>
        <p:spPr>
          <a:xfrm>
            <a:off x="623888" y="5730221"/>
            <a:ext cx="7886700" cy="823364"/>
          </a:xfrm>
        </p:spPr>
        <p:txBody>
          <a:bodyPr>
            <a:normAutofit/>
          </a:bodyPr>
          <a:lstStyle/>
          <a:p>
            <a:pPr algn="ctr"/>
            <a:r>
              <a:rPr lang="sr-Cyrl-RS" dirty="0">
                <a:solidFill>
                  <a:schemeClr val="accent1">
                    <a:lumMod val="50000"/>
                  </a:schemeClr>
                </a:solidFill>
                <a:latin typeface="+mj-lt"/>
              </a:rPr>
              <a:t>*</a:t>
            </a:r>
            <a:r>
              <a:rPr lang="sr-Cyrl-RS" dirty="0" smtClean="0">
                <a:solidFill>
                  <a:schemeClr val="accent1">
                    <a:lumMod val="50000"/>
                  </a:schemeClr>
                </a:solidFill>
                <a:latin typeface="+mj-lt"/>
              </a:rPr>
              <a:t>Из образложења Рјешења КРЖ-а број: ЈН2-01-07-1-1842-8/23 од 9.8.2023. године</a:t>
            </a:r>
            <a:endParaRPr lang="sr-Latn-RS" dirty="0">
              <a:solidFill>
                <a:schemeClr val="accent1">
                  <a:lumMod val="50000"/>
                </a:schemeClr>
              </a:solidFill>
              <a:latin typeface="+mj-lt"/>
            </a:endParaRPr>
          </a:p>
        </p:txBody>
      </p:sp>
    </p:spTree>
    <p:extLst>
      <p:ext uri="{BB962C8B-B14F-4D97-AF65-F5344CB8AC3E}">
        <p14:creationId xmlns:p14="http://schemas.microsoft.com/office/powerpoint/2010/main" val="14002588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17676"/>
            <a:ext cx="7886700" cy="2504198"/>
          </a:xfrm>
        </p:spPr>
        <p:txBody>
          <a:bodyPr/>
          <a:lstStyle/>
          <a:p>
            <a:r>
              <a:rPr lang="sr-Cyrl-RS" dirty="0" smtClean="0"/>
              <a:t>Неважност уговора (ЗОО)</a:t>
            </a:r>
            <a:endParaRPr lang="sr-Latn-RS" dirty="0"/>
          </a:p>
        </p:txBody>
      </p:sp>
      <p:sp>
        <p:nvSpPr>
          <p:cNvPr id="3" name="Text Placeholder 2"/>
          <p:cNvSpPr>
            <a:spLocks noGrp="1"/>
          </p:cNvSpPr>
          <p:nvPr>
            <p:ph type="body" idx="1"/>
          </p:nvPr>
        </p:nvSpPr>
        <p:spPr>
          <a:xfrm>
            <a:off x="629842" y="1779853"/>
            <a:ext cx="3868340" cy="823912"/>
          </a:xfrm>
        </p:spPr>
        <p:txBody>
          <a:bodyPr/>
          <a:lstStyle/>
          <a:p>
            <a:r>
              <a:rPr lang="sr-Cyrl-RS" dirty="0" smtClean="0"/>
              <a:t>Ништави уговори</a:t>
            </a:r>
            <a:endParaRPr lang="sr-Latn-RS" dirty="0"/>
          </a:p>
        </p:txBody>
      </p:sp>
      <p:sp>
        <p:nvSpPr>
          <p:cNvPr id="4" name="Content Placeholder 3"/>
          <p:cNvSpPr>
            <a:spLocks noGrp="1"/>
          </p:cNvSpPr>
          <p:nvPr>
            <p:ph sz="half" idx="2"/>
          </p:nvPr>
        </p:nvSpPr>
        <p:spPr>
          <a:xfrm>
            <a:off x="312234" y="2735771"/>
            <a:ext cx="4304374" cy="3810001"/>
          </a:xfrm>
        </p:spPr>
        <p:txBody>
          <a:bodyPr>
            <a:noAutofit/>
          </a:bodyPr>
          <a:lstStyle/>
          <a:p>
            <a:r>
              <a:rPr lang="sr-Cyrl-RS" sz="1700" dirty="0" smtClean="0">
                <a:solidFill>
                  <a:srgbClr val="C00000"/>
                </a:solidFill>
                <a:latin typeface="+mj-lt"/>
              </a:rPr>
              <a:t>Уговори противни принудним прописима, јавном поретку или добрим обичајима</a:t>
            </a:r>
            <a:endParaRPr lang="en-US" sz="1700" dirty="0" smtClean="0">
              <a:solidFill>
                <a:srgbClr val="C00000"/>
              </a:solidFill>
              <a:latin typeface="+mj-lt"/>
            </a:endParaRPr>
          </a:p>
          <a:p>
            <a:r>
              <a:rPr lang="sr-Cyrl-RS" sz="1700" dirty="0" smtClean="0">
                <a:latin typeface="+mj-lt"/>
              </a:rPr>
              <a:t>Ништавост у другим случајевима (немогућ, недопуштен, неодредив предмет обавезе, непостојећи ии недопуштен основ, уговор који није закључен у прописаној форми, уговори потпуно пословно неспособних лица)</a:t>
            </a:r>
          </a:p>
          <a:p>
            <a:r>
              <a:rPr lang="sr-Cyrl-RS" sz="1700" dirty="0" smtClean="0">
                <a:latin typeface="+mj-lt"/>
              </a:rPr>
              <a:t>Заштита општег интереса</a:t>
            </a:r>
          </a:p>
          <a:p>
            <a:r>
              <a:rPr lang="sr-Cyrl-RS" sz="1700" dirty="0" smtClean="0">
                <a:latin typeface="+mj-lt"/>
              </a:rPr>
              <a:t>Не производе дејства</a:t>
            </a:r>
          </a:p>
          <a:p>
            <a:r>
              <a:rPr lang="sr-Cyrl-RS" sz="1700" dirty="0" smtClean="0">
                <a:latin typeface="+mj-lt"/>
              </a:rPr>
              <a:t>Сва заинтересована лица се могу позвати на ништавост, право не застарјева</a:t>
            </a:r>
          </a:p>
          <a:p>
            <a:r>
              <a:rPr lang="sr-Cyrl-RS" sz="1700" dirty="0" smtClean="0">
                <a:latin typeface="+mj-lt"/>
              </a:rPr>
              <a:t>Суд на ништавост пази по службеној дужности</a:t>
            </a:r>
            <a:endParaRPr lang="sr-Latn-RS" sz="1700" dirty="0">
              <a:latin typeface="+mj-lt"/>
            </a:endParaRPr>
          </a:p>
        </p:txBody>
      </p:sp>
      <p:sp>
        <p:nvSpPr>
          <p:cNvPr id="5" name="Text Placeholder 4"/>
          <p:cNvSpPr>
            <a:spLocks noGrp="1"/>
          </p:cNvSpPr>
          <p:nvPr>
            <p:ph type="body" sz="quarter" idx="3"/>
          </p:nvPr>
        </p:nvSpPr>
        <p:spPr>
          <a:xfrm>
            <a:off x="5086346" y="2097962"/>
            <a:ext cx="3887391" cy="823912"/>
          </a:xfrm>
        </p:spPr>
        <p:txBody>
          <a:bodyPr/>
          <a:lstStyle/>
          <a:p>
            <a:r>
              <a:rPr lang="sr-Cyrl-RS" dirty="0" smtClean="0"/>
              <a:t>Рушљиви уговори</a:t>
            </a:r>
            <a:endParaRPr lang="sr-Latn-RS" dirty="0"/>
          </a:p>
        </p:txBody>
      </p:sp>
      <p:sp>
        <p:nvSpPr>
          <p:cNvPr id="6" name="Content Placeholder 5"/>
          <p:cNvSpPr>
            <a:spLocks noGrp="1"/>
          </p:cNvSpPr>
          <p:nvPr>
            <p:ph sz="quarter" idx="4"/>
          </p:nvPr>
        </p:nvSpPr>
        <p:spPr>
          <a:xfrm>
            <a:off x="4795024" y="3047999"/>
            <a:ext cx="4081347" cy="3263591"/>
          </a:xfrm>
          <a:ln>
            <a:solidFill>
              <a:schemeClr val="tx1"/>
            </a:solidFill>
            <a:prstDash val="sysDot"/>
          </a:ln>
        </p:spPr>
        <p:txBody>
          <a:bodyPr>
            <a:normAutofit/>
          </a:bodyPr>
          <a:lstStyle/>
          <a:p>
            <a:r>
              <a:rPr lang="sr-Cyrl-RS" sz="1800" dirty="0" smtClean="0">
                <a:solidFill>
                  <a:srgbClr val="C00000"/>
                </a:solidFill>
                <a:latin typeface="+mj-lt"/>
              </a:rPr>
              <a:t>Уговор који је закључила страна ограничено пословно способна, кад је у његовом закључењу било мана у погледу воље страна, као и кад је то ЗОО или посебним прописом одређено</a:t>
            </a:r>
          </a:p>
          <a:p>
            <a:r>
              <a:rPr lang="sr-Cyrl-RS" sz="1800" dirty="0" smtClean="0">
                <a:latin typeface="+mj-lt"/>
              </a:rPr>
              <a:t>Заштита појединачних интереса</a:t>
            </a:r>
          </a:p>
          <a:p>
            <a:r>
              <a:rPr lang="sr-Cyrl-RS" sz="1800" dirty="0" smtClean="0">
                <a:latin typeface="+mj-lt"/>
              </a:rPr>
              <a:t>Право тражити поништење уговора имају само уговарачи у чијем је то интересу и оно је застариво</a:t>
            </a:r>
          </a:p>
          <a:p>
            <a:r>
              <a:rPr lang="sr-Cyrl-RS" sz="1800" dirty="0" smtClean="0">
                <a:latin typeface="+mj-lt"/>
              </a:rPr>
              <a:t>Уговор може бити конвалидиран</a:t>
            </a:r>
            <a:endParaRPr lang="sr-Latn-RS" sz="1800" dirty="0">
              <a:latin typeface="+mj-lt"/>
            </a:endParaRPr>
          </a:p>
        </p:txBody>
      </p:sp>
    </p:spTree>
    <p:extLst>
      <p:ext uri="{BB962C8B-B14F-4D97-AF65-F5344CB8AC3E}">
        <p14:creationId xmlns:p14="http://schemas.microsoft.com/office/powerpoint/2010/main" val="19062388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84194"/>
            <a:ext cx="7886700" cy="3389971"/>
          </a:xfrm>
          <a:ln>
            <a:solidFill>
              <a:schemeClr val="tx1"/>
            </a:solidFill>
            <a:prstDash val="sysDot"/>
          </a:ln>
        </p:spPr>
        <p:txBody>
          <a:bodyPr>
            <a:normAutofit/>
          </a:bodyPr>
          <a:lstStyle/>
          <a:p>
            <a:pPr algn="ctr"/>
            <a:r>
              <a:rPr lang="sr-Cyrl-RS" sz="3500" dirty="0" smtClean="0"/>
              <a:t>Ако</a:t>
            </a:r>
            <a:r>
              <a:rPr lang="en-US" sz="3500" dirty="0" smtClean="0"/>
              <a:t> </a:t>
            </a:r>
            <a:r>
              <a:rPr lang="sr-Cyrl-RS" sz="3500" dirty="0" smtClean="0"/>
              <a:t>изабрани понуђач не достави гаранцију за извршење уговора у остављеном року и на прописани начин након закључења уговора, уговор се сматра </a:t>
            </a:r>
            <a:r>
              <a:rPr lang="sr-Cyrl-RS" sz="3500" dirty="0" smtClean="0">
                <a:latin typeface="+mn-lt"/>
              </a:rPr>
              <a:t>апсолутно НИШТАВИМ</a:t>
            </a:r>
            <a:r>
              <a:rPr lang="sr-Cyrl-RS" sz="3500" dirty="0" smtClean="0"/>
              <a:t>. </a:t>
            </a:r>
            <a:br>
              <a:rPr lang="sr-Cyrl-RS" sz="3500" dirty="0" smtClean="0"/>
            </a:br>
            <a:endParaRPr lang="sr-Latn-RS" sz="3500" dirty="0"/>
          </a:p>
        </p:txBody>
      </p:sp>
      <p:sp>
        <p:nvSpPr>
          <p:cNvPr id="3" name="Text Placeholder 2"/>
          <p:cNvSpPr>
            <a:spLocks noGrp="1"/>
          </p:cNvSpPr>
          <p:nvPr>
            <p:ph type="body" idx="1"/>
          </p:nvPr>
        </p:nvSpPr>
        <p:spPr>
          <a:xfrm>
            <a:off x="623888" y="5338741"/>
            <a:ext cx="7886700" cy="1107748"/>
          </a:xfrm>
        </p:spPr>
        <p:txBody>
          <a:bodyPr/>
          <a:lstStyle/>
          <a:p>
            <a:pPr algn="ctr"/>
            <a:r>
              <a:rPr lang="sr-Cyrl-RS" dirty="0" smtClean="0"/>
              <a:t>Члан 72. став 4. Закона о јавним набавкама</a:t>
            </a:r>
            <a:endParaRPr lang="sr-Latn-RS" dirty="0"/>
          </a:p>
        </p:txBody>
      </p:sp>
    </p:spTree>
    <p:extLst>
      <p:ext uri="{BB962C8B-B14F-4D97-AF65-F5344CB8AC3E}">
        <p14:creationId xmlns:p14="http://schemas.microsoft.com/office/powerpoint/2010/main" val="26689838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460811"/>
            <a:ext cx="7886700" cy="3521092"/>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sr-Cyrl-RS" sz="4400" dirty="0" smtClean="0"/>
              <a:t>У поступку правне заштите КРЖ може </a:t>
            </a:r>
            <a:r>
              <a:rPr lang="sr-Cyrl-RS" sz="4400" b="1" dirty="0" smtClean="0">
                <a:solidFill>
                  <a:srgbClr val="C00000"/>
                </a:solidFill>
              </a:rPr>
              <a:t>ПОНИШТИТИ уговор </a:t>
            </a:r>
            <a:r>
              <a:rPr lang="sr-Cyrl-RS" sz="4400" dirty="0" smtClean="0"/>
              <a:t>о ЈН или ОС у околностима из члана 111. став 2. ЗЈН. </a:t>
            </a:r>
            <a:r>
              <a:rPr lang="en-US" sz="4400" dirty="0" smtClean="0">
                <a:solidFill>
                  <a:schemeClr val="bg1"/>
                </a:solidFill>
              </a:rPr>
              <a:t/>
            </a:r>
            <a:br>
              <a:rPr lang="en-US" sz="4400" dirty="0" smtClean="0">
                <a:solidFill>
                  <a:schemeClr val="bg1"/>
                </a:solidFill>
              </a:rPr>
            </a:br>
            <a:endParaRPr lang="sr-Latn-RS" sz="4400" dirty="0">
              <a:solidFill>
                <a:schemeClr val="bg1"/>
              </a:solidFill>
            </a:endParaRPr>
          </a:p>
        </p:txBody>
      </p:sp>
      <p:sp>
        <p:nvSpPr>
          <p:cNvPr id="3" name="Text Placeholder 2"/>
          <p:cNvSpPr>
            <a:spLocks noGrp="1"/>
          </p:cNvSpPr>
          <p:nvPr>
            <p:ph type="body" idx="1"/>
          </p:nvPr>
        </p:nvSpPr>
        <p:spPr>
          <a:xfrm>
            <a:off x="623888" y="4981903"/>
            <a:ext cx="7886700" cy="1107748"/>
          </a:xfrm>
        </p:spPr>
        <p:txBody>
          <a:bodyPr/>
          <a:lstStyle/>
          <a:p>
            <a:pPr algn="ctr"/>
            <a:endParaRPr lang="en-US" dirty="0" smtClean="0"/>
          </a:p>
          <a:p>
            <a:pPr algn="ctr"/>
            <a:r>
              <a:rPr lang="sr-Cyrl-RS" dirty="0" smtClean="0"/>
              <a:t>Члан 111. Закона о јавним набавкама</a:t>
            </a:r>
            <a:endParaRPr lang="sr-Latn-RS" dirty="0"/>
          </a:p>
        </p:txBody>
      </p:sp>
    </p:spTree>
    <p:extLst>
      <p:ext uri="{BB962C8B-B14F-4D97-AF65-F5344CB8AC3E}">
        <p14:creationId xmlns:p14="http://schemas.microsoft.com/office/powerpoint/2010/main" val="4354953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mium Vector | Contract cancellation business concept sign forbidden  vector stock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5474"/>
            <a:ext cx="2894942" cy="28949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798" y="1324304"/>
            <a:ext cx="5486401" cy="1082565"/>
          </a:xfrm>
          <a:ln>
            <a:noFill/>
            <a:prstDash val="sysDot"/>
          </a:ln>
        </p:spPr>
        <p:txBody>
          <a:bodyPr>
            <a:normAutofit/>
          </a:bodyPr>
          <a:lstStyle/>
          <a:p>
            <a:r>
              <a:rPr lang="sr-Cyrl-RS" dirty="0" smtClean="0"/>
              <a:t>КРЖ ће поништити уговор о ЈН или ОС ако је УО:</a:t>
            </a:r>
            <a:endParaRPr lang="sr-Latn-RS" dirty="0"/>
          </a:p>
        </p:txBody>
      </p:sp>
      <p:sp>
        <p:nvSpPr>
          <p:cNvPr id="3" name="Content Placeholder 2"/>
          <p:cNvSpPr>
            <a:spLocks noGrp="1"/>
          </p:cNvSpPr>
          <p:nvPr>
            <p:ph idx="1"/>
          </p:nvPr>
        </p:nvSpPr>
        <p:spPr>
          <a:xfrm>
            <a:off x="2753710" y="2501461"/>
            <a:ext cx="6106511" cy="4356537"/>
          </a:xfrm>
        </p:spPr>
        <p:txBody>
          <a:bodyPr>
            <a:normAutofit lnSpcReduction="10000"/>
          </a:bodyPr>
          <a:lstStyle/>
          <a:p>
            <a:r>
              <a:rPr lang="sr-Cyrl-RS" sz="2400" dirty="0" smtClean="0">
                <a:latin typeface="+mj-lt"/>
              </a:rPr>
              <a:t>Примјенио ПП без објаве обавјештења о набавци или поступак додјеле уговора о набавци услуга из Анекса </a:t>
            </a:r>
            <a:r>
              <a:rPr lang="en-US" sz="2400" dirty="0" smtClean="0">
                <a:latin typeface="+mj-lt"/>
              </a:rPr>
              <a:t>II </a:t>
            </a:r>
            <a:r>
              <a:rPr lang="sr-Cyrl-RS" sz="2400" dirty="0" smtClean="0">
                <a:latin typeface="+mj-lt"/>
              </a:rPr>
              <a:t>у супротности са одредбама ЗЈН;</a:t>
            </a:r>
          </a:p>
          <a:p>
            <a:r>
              <a:rPr lang="sr-Cyrl-RS" sz="2400" dirty="0" smtClean="0">
                <a:latin typeface="+mj-lt"/>
              </a:rPr>
              <a:t>Пропустио објавити обавјештења о набавци на порталу ЈН ако то ЗЈН предвиђа;</a:t>
            </a:r>
          </a:p>
          <a:p>
            <a:r>
              <a:rPr lang="sr-Cyrl-RS" sz="2400" dirty="0" smtClean="0">
                <a:latin typeface="+mj-lt"/>
              </a:rPr>
              <a:t>Закључио уговор или ОС у супротности са чланом 98. ЗЈН (забрана закључења уговора), ако то спрјечава КРЖ да размотри жалбу прије закључења уговора или ОС;</a:t>
            </a:r>
          </a:p>
          <a:p>
            <a:r>
              <a:rPr lang="sr-Cyrl-RS" sz="2400" dirty="0" smtClean="0">
                <a:latin typeface="+mj-lt"/>
              </a:rPr>
              <a:t>Закључио уговор или ОС без примјене поступка ЈН, осим у ЗЈН предвиђеним случајевима</a:t>
            </a:r>
            <a:r>
              <a:rPr lang="en-US" sz="2400" dirty="0" smtClean="0">
                <a:latin typeface="+mj-lt"/>
              </a:rPr>
              <a:t>.</a:t>
            </a:r>
            <a:endParaRPr lang="sr-Latn-RS" sz="2400" dirty="0">
              <a:latin typeface="+mj-lt"/>
            </a:endParaRPr>
          </a:p>
        </p:txBody>
      </p:sp>
      <p:sp>
        <p:nvSpPr>
          <p:cNvPr id="4" name="TextBox 3"/>
          <p:cNvSpPr txBox="1"/>
          <p:nvPr/>
        </p:nvSpPr>
        <p:spPr>
          <a:xfrm>
            <a:off x="89208" y="2743198"/>
            <a:ext cx="2753710" cy="1477328"/>
          </a:xfrm>
          <a:prstGeom prst="rect">
            <a:avLst/>
          </a:prstGeom>
          <a:noFill/>
          <a:ln>
            <a:noFill/>
            <a:prstDash val="sysDot"/>
          </a:ln>
        </p:spPr>
        <p:txBody>
          <a:bodyPr wrap="square" rtlCol="0">
            <a:spAutoFit/>
          </a:bodyPr>
          <a:lstStyle/>
          <a:p>
            <a:pPr algn="ctr"/>
            <a:r>
              <a:rPr lang="sr-Cyrl-RS" dirty="0" smtClean="0">
                <a:solidFill>
                  <a:srgbClr val="0070C0"/>
                </a:solidFill>
                <a:latin typeface="+mj-lt"/>
              </a:rPr>
              <a:t>Дејство поништења:</a:t>
            </a:r>
          </a:p>
          <a:p>
            <a:pPr algn="ctr"/>
            <a:r>
              <a:rPr lang="sr-Cyrl-RS" dirty="0" smtClean="0">
                <a:solidFill>
                  <a:srgbClr val="0070C0"/>
                </a:solidFill>
                <a:latin typeface="+mj-lt"/>
              </a:rPr>
              <a:t>Поништење уговора или оквирног споразума има учинак од момента закључења.</a:t>
            </a:r>
            <a:endParaRPr lang="sr-Latn-RS" dirty="0">
              <a:solidFill>
                <a:srgbClr val="0070C0"/>
              </a:solidFill>
              <a:latin typeface="+mj-lt"/>
            </a:endParaRPr>
          </a:p>
        </p:txBody>
      </p:sp>
    </p:spTree>
    <p:extLst>
      <p:ext uri="{BB962C8B-B14F-4D97-AF65-F5344CB8AC3E}">
        <p14:creationId xmlns:p14="http://schemas.microsoft.com/office/powerpoint/2010/main" val="18620531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57218"/>
            <a:ext cx="7886700" cy="1325563"/>
          </a:xfrm>
          <a:ln>
            <a:noFill/>
            <a:prstDash val="sysDot"/>
          </a:ln>
        </p:spPr>
        <p:txBody>
          <a:bodyPr>
            <a:normAutofit/>
          </a:bodyPr>
          <a:lstStyle/>
          <a:p>
            <a:r>
              <a:rPr lang="sr-Cyrl-RS" sz="3800" dirty="0" smtClean="0"/>
              <a:t>КРЖ уговор или ОС неће поништити ако:</a:t>
            </a:r>
            <a:endParaRPr lang="sr-Latn-RS" sz="3800" dirty="0"/>
          </a:p>
        </p:txBody>
      </p:sp>
      <p:sp>
        <p:nvSpPr>
          <p:cNvPr id="3" name="Content Placeholder 2"/>
          <p:cNvSpPr>
            <a:spLocks noGrp="1"/>
          </p:cNvSpPr>
          <p:nvPr>
            <p:ph idx="1"/>
          </p:nvPr>
        </p:nvSpPr>
        <p:spPr>
          <a:xfrm>
            <a:off x="628650" y="2717717"/>
            <a:ext cx="7886700" cy="3460057"/>
          </a:xfrm>
          <a:ln>
            <a:solidFill>
              <a:schemeClr val="tx1"/>
            </a:solidFill>
            <a:prstDash val="sysDot"/>
          </a:ln>
        </p:spPr>
        <p:txBody>
          <a:bodyPr>
            <a:normAutofit fontScale="92500"/>
          </a:bodyPr>
          <a:lstStyle/>
          <a:p>
            <a:r>
              <a:rPr lang="sr-Cyrl-RS" sz="2600" dirty="0" smtClean="0"/>
              <a:t>Је УО имао оправдане разлоге да сматра да поступа у складу са ЗЈН, ако је објавио </a:t>
            </a:r>
            <a:r>
              <a:rPr lang="en-US" sz="2600" i="1" dirty="0" smtClean="0"/>
              <a:t>ex ante </a:t>
            </a:r>
            <a:r>
              <a:rPr lang="sr-Cyrl-RS" sz="2600" dirty="0" smtClean="0"/>
              <a:t>обавјештење и уговор није закључен прије истека 15 дана од објаве;</a:t>
            </a:r>
          </a:p>
          <a:p>
            <a:r>
              <a:rPr lang="sr-Cyrl-RS" sz="2600" dirty="0" smtClean="0"/>
              <a:t>У оправданим случајевима (преовладавајући разлози у вези са општим интересом) у обиму у којем је уговор већ извршен, уз новчану казну УО до 5% вриједности уговора;</a:t>
            </a:r>
          </a:p>
          <a:p>
            <a:r>
              <a:rPr lang="sr-Cyrl-RS" sz="2600" dirty="0" smtClean="0"/>
              <a:t>Ако утврди да преовладавајући разлози у вези са општим интересом захтијевају да остане на снази.</a:t>
            </a:r>
            <a:endParaRPr lang="sr-Latn-RS" sz="2600" dirty="0"/>
          </a:p>
        </p:txBody>
      </p:sp>
    </p:spTree>
    <p:extLst>
      <p:ext uri="{BB962C8B-B14F-4D97-AF65-F5344CB8AC3E}">
        <p14:creationId xmlns:p14="http://schemas.microsoft.com/office/powerpoint/2010/main" val="38880480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304692"/>
            <a:ext cx="7886700" cy="4092498"/>
          </a:xfrm>
          <a:ln>
            <a:solidFill>
              <a:schemeClr val="tx1"/>
            </a:solidFill>
            <a:prstDash val="sysDot"/>
          </a:ln>
        </p:spPr>
        <p:txBody>
          <a:bodyPr>
            <a:normAutofit fontScale="90000"/>
          </a:bodyPr>
          <a:lstStyle/>
          <a:p>
            <a:pPr algn="just">
              <a:lnSpc>
                <a:spcPct val="150000"/>
              </a:lnSpc>
            </a:pPr>
            <a:r>
              <a:rPr lang="sr-Cyrl-RS" sz="1600" dirty="0"/>
              <a:t/>
            </a:r>
            <a:br>
              <a:rPr lang="sr-Cyrl-RS" sz="1600" dirty="0"/>
            </a:br>
            <a:r>
              <a:rPr lang="sr-Cyrl-RS" sz="2400" dirty="0" smtClean="0"/>
              <a:t/>
            </a:r>
            <a:br>
              <a:rPr lang="sr-Cyrl-RS" sz="2400" dirty="0" smtClean="0"/>
            </a:br>
            <a:r>
              <a:rPr lang="sr-Cyrl-RS" sz="2400" dirty="0" smtClean="0"/>
              <a:t/>
            </a:r>
            <a:br>
              <a:rPr lang="sr-Cyrl-RS" sz="2400" dirty="0" smtClean="0"/>
            </a:br>
            <a:r>
              <a:rPr lang="sr-Cyrl-RS" sz="2400" dirty="0"/>
              <a:t/>
            </a:r>
            <a:br>
              <a:rPr lang="sr-Cyrl-RS" sz="2400" dirty="0"/>
            </a:br>
            <a:r>
              <a:rPr lang="sr-Cyrl-RS" sz="2400" dirty="0" smtClean="0"/>
              <a:t>Овлаштење туженог КРЖ за поништење уговора према члану 111. Закона о јавним набавкама је у директној супротности са одредбом члана 72. Закона о јавним набавкама. Одредбом члана 72. став (2) прописано је да се уговор о јавној набавци закључује у складу са законима о облигационим односима у Босни и Херцеговити, а према одредбама Закона о облигационим односима </a:t>
            </a:r>
            <a:r>
              <a:rPr lang="sr-Cyrl-RS" sz="2400" b="1" dirty="0" smtClean="0"/>
              <a:t>поништење уговора је у искључивој надлежности судова</a:t>
            </a:r>
            <a:r>
              <a:rPr lang="sr-Cyrl-RS" sz="2400" dirty="0" smtClean="0"/>
              <a:t>.*</a:t>
            </a:r>
            <a:endParaRPr lang="sr-Latn-RS" sz="2400" dirty="0"/>
          </a:p>
        </p:txBody>
      </p:sp>
      <p:sp>
        <p:nvSpPr>
          <p:cNvPr id="3" name="Text Placeholder 2"/>
          <p:cNvSpPr>
            <a:spLocks noGrp="1"/>
          </p:cNvSpPr>
          <p:nvPr>
            <p:ph type="body" idx="1"/>
          </p:nvPr>
        </p:nvSpPr>
        <p:spPr>
          <a:xfrm>
            <a:off x="623888" y="5730221"/>
            <a:ext cx="7886700" cy="823364"/>
          </a:xfrm>
        </p:spPr>
        <p:txBody>
          <a:bodyPr>
            <a:normAutofit/>
          </a:bodyPr>
          <a:lstStyle/>
          <a:p>
            <a:pPr algn="ctr"/>
            <a:r>
              <a:rPr lang="sr-Cyrl-RS" dirty="0" smtClean="0">
                <a:solidFill>
                  <a:schemeClr val="accent1">
                    <a:lumMod val="50000"/>
                  </a:schemeClr>
                </a:solidFill>
                <a:latin typeface="+mj-lt"/>
              </a:rPr>
              <a:t>*Из образложења Пресуде Суда БиХ број: С1 3 У 036550 20 У од 21.01.2023. године</a:t>
            </a:r>
            <a:endParaRPr lang="sr-Latn-RS" dirty="0">
              <a:solidFill>
                <a:schemeClr val="accent1">
                  <a:lumMod val="50000"/>
                </a:schemeClr>
              </a:solidFill>
              <a:latin typeface="+mj-lt"/>
            </a:endParaRPr>
          </a:p>
        </p:txBody>
      </p:sp>
    </p:spTree>
    <p:extLst>
      <p:ext uri="{BB962C8B-B14F-4D97-AF65-F5344CB8AC3E}">
        <p14:creationId xmlns:p14="http://schemas.microsoft.com/office/powerpoint/2010/main" val="30385356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73399"/>
            <a:ext cx="7772400" cy="4906543"/>
          </a:xfrm>
        </p:spPr>
        <p:txBody>
          <a:bodyPr>
            <a:noAutofit/>
          </a:bodyPr>
          <a:lstStyle/>
          <a:p>
            <a:r>
              <a:rPr lang="sr-Cyrl-RS" sz="3600" dirty="0" smtClean="0">
                <a:solidFill>
                  <a:schemeClr val="accent5">
                    <a:lumMod val="50000"/>
                  </a:schemeClr>
                </a:solidFill>
              </a:rPr>
              <a:t>Питање пуноважности уговора у ситуацији када се одлуком КРЖ-а или Суда БиХ у цјелини или дјелимично поништи предметни поступак </a:t>
            </a:r>
            <a:br>
              <a:rPr lang="sr-Cyrl-RS" sz="3600" dirty="0" smtClean="0">
                <a:solidFill>
                  <a:schemeClr val="accent5">
                    <a:lumMod val="50000"/>
                  </a:schemeClr>
                </a:solidFill>
              </a:rPr>
            </a:br>
            <a:r>
              <a:rPr lang="sr-Cyrl-RS" sz="3600" dirty="0" smtClean="0">
                <a:solidFill>
                  <a:schemeClr val="accent5">
                    <a:lumMod val="50000"/>
                  </a:schemeClr>
                </a:solidFill>
              </a:rPr>
              <a:t>јавне набавке.</a:t>
            </a:r>
            <a:br>
              <a:rPr lang="sr-Cyrl-RS" sz="3600" dirty="0" smtClean="0">
                <a:solidFill>
                  <a:schemeClr val="accent5">
                    <a:lumMod val="50000"/>
                  </a:schemeClr>
                </a:solidFill>
              </a:rPr>
            </a:br>
            <a:r>
              <a:rPr lang="sr-Cyrl-RS" sz="3600" dirty="0" smtClean="0">
                <a:solidFill>
                  <a:schemeClr val="accent5">
                    <a:lumMod val="50000"/>
                  </a:schemeClr>
                </a:solidFill>
              </a:rPr>
              <a:t/>
            </a:r>
            <a:br>
              <a:rPr lang="sr-Cyrl-RS" sz="3600" dirty="0" smtClean="0">
                <a:solidFill>
                  <a:schemeClr val="accent5">
                    <a:lumMod val="50000"/>
                  </a:schemeClr>
                </a:solidFill>
              </a:rPr>
            </a:br>
            <a:r>
              <a:rPr lang="sr-Cyrl-RS" sz="1100" dirty="0" smtClean="0">
                <a:solidFill>
                  <a:schemeClr val="accent5">
                    <a:lumMod val="50000"/>
                  </a:schemeClr>
                </a:solidFill>
              </a:rPr>
              <a:t>_____________________________________________</a:t>
            </a:r>
            <a:br>
              <a:rPr lang="sr-Cyrl-RS" sz="1100" dirty="0" smtClean="0">
                <a:solidFill>
                  <a:schemeClr val="accent5">
                    <a:lumMod val="50000"/>
                  </a:schemeClr>
                </a:solidFill>
              </a:rPr>
            </a:br>
            <a:r>
              <a:rPr lang="sr-Cyrl-RS" sz="500" dirty="0">
                <a:solidFill>
                  <a:schemeClr val="accent5">
                    <a:lumMod val="50000"/>
                  </a:schemeClr>
                </a:solidFill>
              </a:rPr>
              <a:t/>
            </a:r>
            <a:br>
              <a:rPr lang="sr-Cyrl-RS" sz="500" dirty="0">
                <a:solidFill>
                  <a:schemeClr val="accent5">
                    <a:lumMod val="50000"/>
                  </a:schemeClr>
                </a:solidFill>
              </a:rPr>
            </a:br>
            <a:r>
              <a:rPr lang="sr-Cyrl-RS" sz="2400" dirty="0" smtClean="0"/>
              <a:t>Суспензивно дјеловање жалбе</a:t>
            </a:r>
            <a:br>
              <a:rPr lang="sr-Cyrl-RS" sz="2400" dirty="0" smtClean="0"/>
            </a:br>
            <a:r>
              <a:rPr lang="sr-Cyrl-RS" sz="2400" dirty="0" smtClean="0"/>
              <a:t>Одлука КРЖ о наставку поступка ЈН</a:t>
            </a:r>
            <a:br>
              <a:rPr lang="sr-Cyrl-RS" sz="2400" dirty="0" smtClean="0"/>
            </a:br>
            <a:r>
              <a:rPr lang="sr-Cyrl-RS" sz="2400" dirty="0" smtClean="0"/>
              <a:t>Захтјев Суду БиХ за одгађање извршења одлуке КРЖ-а</a:t>
            </a:r>
            <a:r>
              <a:rPr lang="sr-Cyrl-RS" sz="3600" dirty="0" smtClean="0">
                <a:solidFill>
                  <a:schemeClr val="accent5">
                    <a:lumMod val="50000"/>
                  </a:schemeClr>
                </a:solidFill>
              </a:rPr>
              <a:t/>
            </a:r>
            <a:br>
              <a:rPr lang="sr-Cyrl-RS" sz="3600" dirty="0" smtClean="0">
                <a:solidFill>
                  <a:schemeClr val="accent5">
                    <a:lumMod val="50000"/>
                  </a:schemeClr>
                </a:solidFill>
              </a:rPr>
            </a:br>
            <a:endParaRPr lang="sr-Latn-RS" sz="3600" dirty="0">
              <a:solidFill>
                <a:schemeClr val="accent5">
                  <a:lumMod val="50000"/>
                </a:schemeClr>
              </a:solidFill>
            </a:endParaRPr>
          </a:p>
        </p:txBody>
      </p:sp>
    </p:spTree>
    <p:extLst>
      <p:ext uri="{BB962C8B-B14F-4D97-AF65-F5344CB8AC3E}">
        <p14:creationId xmlns:p14="http://schemas.microsoft.com/office/powerpoint/2010/main" val="3700325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98396"/>
            <a:ext cx="9144000" cy="2753710"/>
          </a:xfrm>
        </p:spPr>
        <p:txBody>
          <a:bodyPr>
            <a:normAutofit fontScale="90000"/>
          </a:bodyPr>
          <a:lstStyle/>
          <a:p>
            <a:pPr algn="ctr">
              <a:spcAft>
                <a:spcPts val="500"/>
              </a:spcAft>
            </a:pPr>
            <a:r>
              <a:rPr lang="sr-Cyrl-RS" sz="2800" dirty="0">
                <a:solidFill>
                  <a:srgbClr val="0070C0"/>
                </a:solidFill>
              </a:rPr>
              <a:t>БД: </a:t>
            </a:r>
            <a:r>
              <a:rPr lang="sr-Cyrl-RS" sz="2800" dirty="0"/>
              <a:t>Закон о облигационим односима </a:t>
            </a:r>
            <a:r>
              <a:rPr lang="sr-Cyrl-RS" sz="4400" dirty="0"/>
              <a:t/>
            </a:r>
            <a:br>
              <a:rPr lang="sr-Cyrl-RS" sz="4400" dirty="0"/>
            </a:br>
            <a:r>
              <a:rPr lang="sr-Cyrl-RS" sz="1600" dirty="0"/>
              <a:t>(Сл. лист СФРЈ бр. 29/78, 39/85, 45/89, Одлука УСЈ 57/89)</a:t>
            </a:r>
            <a:r>
              <a:rPr lang="en-US" sz="2800" dirty="0" smtClean="0">
                <a:solidFill>
                  <a:srgbClr val="0070C0"/>
                </a:solidFill>
              </a:rPr>
              <a:t/>
            </a:r>
            <a:br>
              <a:rPr lang="en-US" sz="2800" dirty="0" smtClean="0">
                <a:solidFill>
                  <a:srgbClr val="0070C0"/>
                </a:solidFill>
              </a:rPr>
            </a:br>
            <a:r>
              <a:rPr lang="en-US" sz="2800" dirty="0" smtClean="0">
                <a:solidFill>
                  <a:srgbClr val="0070C0"/>
                </a:solidFill>
              </a:rPr>
              <a:t/>
            </a:r>
            <a:br>
              <a:rPr lang="en-US" sz="2800" dirty="0" smtClean="0">
                <a:solidFill>
                  <a:srgbClr val="0070C0"/>
                </a:solidFill>
              </a:rPr>
            </a:br>
            <a:r>
              <a:rPr lang="sr-Cyrl-RS" sz="2800" dirty="0" smtClean="0">
                <a:solidFill>
                  <a:srgbClr val="0070C0"/>
                </a:solidFill>
              </a:rPr>
              <a:t>РС: </a:t>
            </a:r>
            <a:r>
              <a:rPr lang="sr-Cyrl-RS" sz="2800" dirty="0" smtClean="0"/>
              <a:t>Закон о облигационим односима </a:t>
            </a:r>
            <a:br>
              <a:rPr lang="sr-Cyrl-RS" sz="2800" dirty="0" smtClean="0"/>
            </a:br>
            <a:r>
              <a:rPr lang="sr-Cyrl-RS" sz="1600" dirty="0" smtClean="0"/>
              <a:t>(Сл. </a:t>
            </a:r>
            <a:r>
              <a:rPr lang="sr-Cyrl-RS" sz="1600" dirty="0"/>
              <a:t>л</a:t>
            </a:r>
            <a:r>
              <a:rPr lang="sr-Cyrl-RS" sz="1600" dirty="0" smtClean="0"/>
              <a:t>ист СФРЈ бр. 29/78, 39/85, 45/89, Одлука УСЈ 57/89, Сл. гласник РС бр. 17/93, 3/96, 37/01, 39/03 и 74/04)</a:t>
            </a:r>
            <a:r>
              <a:rPr lang="sr-Cyrl-RS" sz="2800" dirty="0" smtClean="0"/>
              <a:t/>
            </a:r>
            <a:br>
              <a:rPr lang="sr-Cyrl-RS" sz="2800" dirty="0" smtClean="0"/>
            </a:br>
            <a:r>
              <a:rPr lang="sr-Cyrl-RS" sz="2800" dirty="0"/>
              <a:t/>
            </a:r>
            <a:br>
              <a:rPr lang="sr-Cyrl-RS" sz="2800" dirty="0"/>
            </a:br>
            <a:r>
              <a:rPr lang="sr-Cyrl-RS" sz="2800" dirty="0" smtClean="0">
                <a:solidFill>
                  <a:srgbClr val="0070C0"/>
                </a:solidFill>
              </a:rPr>
              <a:t>ФБиХ: </a:t>
            </a:r>
            <a:r>
              <a:rPr lang="sr-Cyrl-RS" sz="2800" dirty="0"/>
              <a:t>Закон о облигационим односима </a:t>
            </a:r>
            <a:r>
              <a:rPr lang="sr-Cyrl-RS" sz="2800" dirty="0" smtClean="0"/>
              <a:t/>
            </a:r>
            <a:br>
              <a:rPr lang="sr-Cyrl-RS" sz="2800" dirty="0" smtClean="0"/>
            </a:br>
            <a:r>
              <a:rPr lang="sr-Cyrl-RS" sz="1600" dirty="0"/>
              <a:t>(Сл. лист СФРЈ бр. 29/78, 39/85, 45/89, Одлука УСЈ 57/89, Сл. л</a:t>
            </a:r>
            <a:r>
              <a:rPr lang="sr-Cyrl-RS" sz="1600" dirty="0" smtClean="0"/>
              <a:t>ист РБиХ </a:t>
            </a:r>
            <a:r>
              <a:rPr lang="sr-Cyrl-RS" sz="1600" dirty="0"/>
              <a:t>бр. </a:t>
            </a:r>
            <a:r>
              <a:rPr lang="sr-Cyrl-RS" sz="1600" dirty="0" smtClean="0"/>
              <a:t>2/92, 13/93, 13/94, Сл. Новине ФБиХ бр. 29/03)</a:t>
            </a:r>
            <a:r>
              <a:rPr lang="sr-Cyrl-RS" sz="2800" dirty="0" smtClean="0"/>
              <a:t/>
            </a:r>
            <a:br>
              <a:rPr lang="sr-Cyrl-RS" sz="2800" dirty="0" smtClean="0"/>
            </a:br>
            <a:endParaRPr lang="sr-Latn-RS" sz="1600" dirty="0"/>
          </a:p>
        </p:txBody>
      </p:sp>
      <p:sp>
        <p:nvSpPr>
          <p:cNvPr id="3" name="Text Placeholder 2"/>
          <p:cNvSpPr>
            <a:spLocks noGrp="1"/>
          </p:cNvSpPr>
          <p:nvPr>
            <p:ph type="body" idx="1"/>
          </p:nvPr>
        </p:nvSpPr>
        <p:spPr>
          <a:xfrm>
            <a:off x="623888" y="5046663"/>
            <a:ext cx="7886700" cy="844383"/>
          </a:xfrm>
          <a:solidFill>
            <a:schemeClr val="bg1">
              <a:lumMod val="85000"/>
            </a:schemeClr>
          </a:solidFill>
          <a:ln>
            <a:solidFill>
              <a:schemeClr val="tx1"/>
            </a:solidFill>
            <a:prstDash val="sysDot"/>
          </a:ln>
        </p:spPr>
        <p:txBody>
          <a:bodyPr>
            <a:normAutofit/>
          </a:bodyPr>
          <a:lstStyle/>
          <a:p>
            <a:pPr algn="ctr"/>
            <a:endParaRPr lang="sr-Cyrl-RS" sz="100" dirty="0" smtClean="0"/>
          </a:p>
          <a:p>
            <a:pPr algn="ctr"/>
            <a:r>
              <a:rPr lang="sr-Cyrl-RS" sz="3200" dirty="0" smtClean="0"/>
              <a:t>Закони о облигационим односима у БиХ</a:t>
            </a:r>
            <a:endParaRPr lang="sr-Latn-RS" sz="3200" dirty="0"/>
          </a:p>
        </p:txBody>
      </p:sp>
    </p:spTree>
    <p:extLst>
      <p:ext uri="{BB962C8B-B14F-4D97-AF65-F5344CB8AC3E}">
        <p14:creationId xmlns:p14="http://schemas.microsoft.com/office/powerpoint/2010/main" val="34300947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078" y="1204332"/>
            <a:ext cx="5988205" cy="713677"/>
          </a:xfrm>
          <a:ln>
            <a:noFill/>
            <a:prstDash val="sysDot"/>
          </a:ln>
        </p:spPr>
        <p:txBody>
          <a:bodyPr>
            <a:normAutofit/>
          </a:bodyPr>
          <a:lstStyle/>
          <a:p>
            <a:r>
              <a:rPr lang="sr-Cyrl-RS" dirty="0" smtClean="0"/>
              <a:t>Посљедице поништења:</a:t>
            </a:r>
            <a:endParaRPr lang="sr-Latn-RS" dirty="0"/>
          </a:p>
        </p:txBody>
      </p:sp>
      <p:sp>
        <p:nvSpPr>
          <p:cNvPr id="3" name="Content Placeholder 2"/>
          <p:cNvSpPr>
            <a:spLocks noGrp="1"/>
          </p:cNvSpPr>
          <p:nvPr>
            <p:ph idx="1"/>
          </p:nvPr>
        </p:nvSpPr>
        <p:spPr>
          <a:xfrm>
            <a:off x="3401124" y="2129883"/>
            <a:ext cx="5459098" cy="4728116"/>
          </a:xfrm>
        </p:spPr>
        <p:txBody>
          <a:bodyPr>
            <a:normAutofit fontScale="92500" lnSpcReduction="20000"/>
          </a:bodyPr>
          <a:lstStyle/>
          <a:p>
            <a:r>
              <a:rPr lang="sr-Cyrl-RS" sz="2400" dirty="0" smtClean="0">
                <a:latin typeface="+mj-lt"/>
              </a:rPr>
              <a:t>Обавезе из уговора су ништаве и стране нису дужне да их испуне;</a:t>
            </a:r>
          </a:p>
          <a:p>
            <a:r>
              <a:rPr lang="sr-Cyrl-RS" sz="2400" dirty="0" smtClean="0">
                <a:latin typeface="+mj-lt"/>
              </a:rPr>
              <a:t>Ако је уговор извршен стране су дужне да врате оно што су једна другој дале, а ако је то немогуће или се природа испуњеног противи враћању, даје је одговарајућа накнада у новцу;</a:t>
            </a:r>
            <a:r>
              <a:rPr lang="en-US" sz="2400" dirty="0" smtClean="0">
                <a:latin typeface="+mj-lt"/>
              </a:rPr>
              <a:t> </a:t>
            </a:r>
            <a:r>
              <a:rPr lang="sr-Cyrl-RS" sz="2400" dirty="0" smtClean="0">
                <a:latin typeface="+mj-lt"/>
              </a:rPr>
              <a:t>На враћање нема право несавјесна страна;</a:t>
            </a:r>
          </a:p>
          <a:p>
            <a:r>
              <a:rPr lang="sr-Cyrl-RS" sz="2400" dirty="0" smtClean="0">
                <a:latin typeface="+mj-lt"/>
              </a:rPr>
              <a:t>Ништавост неке одредбе уговора не повлачи ништавост и самог уговора ако он без те одредбе може опстати;</a:t>
            </a:r>
          </a:p>
          <a:p>
            <a:r>
              <a:rPr lang="sr-Cyrl-RS" sz="2400" dirty="0" smtClean="0">
                <a:latin typeface="+mj-lt"/>
              </a:rPr>
              <a:t>Конверзија: ако ништав уговор испуњава услове за пуноважност неког другог уговора и ако је то у саглосности са циљем уговарача.</a:t>
            </a:r>
          </a:p>
          <a:p>
            <a:r>
              <a:rPr lang="sr-Cyrl-RS" sz="2400" dirty="0" smtClean="0">
                <a:latin typeface="+mj-lt"/>
              </a:rPr>
              <a:t>Могућност конвалидације: ако је уговор извршен, а забрана је била мањег значаја</a:t>
            </a:r>
            <a:endParaRPr lang="sr-Latn-RS" sz="2400" dirty="0">
              <a:latin typeface="+mj-lt"/>
            </a:endParaRPr>
          </a:p>
        </p:txBody>
      </p:sp>
      <p:pic>
        <p:nvPicPr>
          <p:cNvPr id="2052" name="Picture 4" descr="Cancelling a contract? The do's and dont's to consider before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16" y="3314395"/>
            <a:ext cx="3022523" cy="224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087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rchive Boxes | Cardboard Archive Boxes With Lid | phs teacr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8159" y="3932819"/>
            <a:ext cx="4253109" cy="28359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3888" y="917353"/>
            <a:ext cx="7886700" cy="1030013"/>
          </a:xfrm>
        </p:spPr>
        <p:txBody>
          <a:bodyPr/>
          <a:lstStyle/>
          <a:p>
            <a:pPr algn="ctr"/>
            <a:r>
              <a:rPr lang="sr-Cyrl-RS" dirty="0" smtClean="0"/>
              <a:t>Архивирање уговора</a:t>
            </a:r>
            <a:endParaRPr lang="sr-Latn-RS" dirty="0"/>
          </a:p>
        </p:txBody>
      </p:sp>
      <p:sp>
        <p:nvSpPr>
          <p:cNvPr id="3" name="Text Placeholder 2"/>
          <p:cNvSpPr>
            <a:spLocks noGrp="1"/>
          </p:cNvSpPr>
          <p:nvPr>
            <p:ph type="body" idx="1"/>
          </p:nvPr>
        </p:nvSpPr>
        <p:spPr>
          <a:xfrm>
            <a:off x="623888" y="2136553"/>
            <a:ext cx="7886700" cy="2234730"/>
          </a:xfrm>
        </p:spPr>
        <p:txBody>
          <a:bodyPr/>
          <a:lstStyle/>
          <a:p>
            <a:r>
              <a:rPr lang="sr-Cyrl-RS" sz="1600" dirty="0" smtClean="0">
                <a:latin typeface="+mj-lt"/>
              </a:rPr>
              <a:t>Закључени уговори о набавци, захтјеви, понуде, тендерска документација и документи који се односе на испитивање и оцјењивање захтјева и понуда, као и други документи везани за набавку чувају се у складу са законима БиХ који се односе на архивирање.</a:t>
            </a:r>
          </a:p>
          <a:p>
            <a:r>
              <a:rPr lang="en-US" dirty="0" smtClean="0"/>
              <a:t>A</a:t>
            </a:r>
            <a:r>
              <a:rPr lang="sr-Cyrl-RS" dirty="0" smtClean="0"/>
              <a:t>рхивска грађа</a:t>
            </a:r>
          </a:p>
          <a:p>
            <a:r>
              <a:rPr lang="sr-Cyrl-RS" sz="1800" dirty="0" smtClean="0">
                <a:solidFill>
                  <a:srgbClr val="C00000"/>
                </a:solidFill>
              </a:rPr>
              <a:t>Одабирање се врши на основу листе категорија документарне грађе са роковима чувања коју утврђује ималац документарне грађе у чијем је раду настала или се код њега налази.</a:t>
            </a:r>
          </a:p>
        </p:txBody>
      </p:sp>
      <p:sp>
        <p:nvSpPr>
          <p:cNvPr id="4" name="TextBox 3"/>
          <p:cNvSpPr txBox="1"/>
          <p:nvPr/>
        </p:nvSpPr>
        <p:spPr>
          <a:xfrm>
            <a:off x="127111" y="4371283"/>
            <a:ext cx="5236626" cy="2385268"/>
          </a:xfrm>
          <a:prstGeom prst="rect">
            <a:avLst/>
          </a:prstGeom>
          <a:noFill/>
          <a:ln>
            <a:solidFill>
              <a:schemeClr val="tx1"/>
            </a:solidFill>
            <a:prstDash val="sysDot"/>
          </a:ln>
        </p:spPr>
        <p:txBody>
          <a:bodyPr wrap="square" rtlCol="0">
            <a:spAutoFit/>
          </a:bodyPr>
          <a:lstStyle/>
          <a:p>
            <a:r>
              <a:rPr lang="sr-Cyrl-RS" sz="1600" dirty="0" smtClean="0"/>
              <a:t>Трајно се чува грађа која је:</a:t>
            </a:r>
          </a:p>
          <a:p>
            <a:endParaRPr lang="sr-Cyrl-RS" sz="500" dirty="0" smtClean="0"/>
          </a:p>
          <a:p>
            <a:pPr marL="285750" indent="-285750">
              <a:buFont typeface="Arial" panose="020B0604020202020204" pitchFamily="34" charset="0"/>
              <a:buChar char="•"/>
            </a:pPr>
            <a:r>
              <a:rPr lang="sr-Cyrl-RS" sz="1600" dirty="0" smtClean="0"/>
              <a:t>Од значаја за правну заштиту појединаца или група на које се односи</a:t>
            </a:r>
          </a:p>
          <a:p>
            <a:pPr marL="285750" indent="-285750">
              <a:buFont typeface="Arial" panose="020B0604020202020204" pitchFamily="34" charset="0"/>
              <a:buChar char="•"/>
            </a:pPr>
            <a:r>
              <a:rPr lang="sr-Cyrl-RS" sz="1600" dirty="0" smtClean="0"/>
              <a:t>Омогућава поуздан, аутентичан и цјеловит увид у дјелатност и функције њеног ствараоца</a:t>
            </a:r>
          </a:p>
          <a:p>
            <a:pPr marL="285750" indent="-285750">
              <a:buFont typeface="Arial" panose="020B0604020202020204" pitchFamily="34" charset="0"/>
              <a:buChar char="•"/>
            </a:pPr>
            <a:r>
              <a:rPr lang="sr-Cyrl-RS" sz="1600" dirty="0" smtClean="0"/>
              <a:t>Је потребна у пословању или у сврху спровођења надзора над пословањем</a:t>
            </a:r>
          </a:p>
          <a:p>
            <a:pPr marL="285750" indent="-285750">
              <a:buFont typeface="Arial" panose="020B0604020202020204" pitchFamily="34" charset="0"/>
              <a:buChar char="•"/>
            </a:pPr>
            <a:r>
              <a:rPr lang="sr-Cyrl-RS" sz="1600" dirty="0" smtClean="0"/>
              <a:t>Је од интереса за увид јавности у чињенице садржане у њој...</a:t>
            </a:r>
            <a:endParaRPr lang="sr-Latn-RS" sz="1600" dirty="0"/>
          </a:p>
        </p:txBody>
      </p:sp>
    </p:spTree>
    <p:extLst>
      <p:ext uri="{BB962C8B-B14F-4D97-AF65-F5344CB8AC3E}">
        <p14:creationId xmlns:p14="http://schemas.microsoft.com/office/powerpoint/2010/main" val="11185270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831044"/>
          </a:xfrm>
        </p:spPr>
        <p:txBody>
          <a:bodyPr/>
          <a:lstStyle/>
          <a:p>
            <a:r>
              <a:rPr lang="sr-Cyrl-RS" dirty="0" smtClean="0"/>
              <a:t>Хвала на пажњи!</a:t>
            </a:r>
            <a:endParaRPr lang="sr-Latn-RS" dirty="0"/>
          </a:p>
        </p:txBody>
      </p:sp>
      <p:sp>
        <p:nvSpPr>
          <p:cNvPr id="4" name="Subtitle 3"/>
          <p:cNvSpPr>
            <a:spLocks noGrp="1"/>
          </p:cNvSpPr>
          <p:nvPr>
            <p:ph type="subTitle" idx="1"/>
          </p:nvPr>
        </p:nvSpPr>
        <p:spPr/>
        <p:txBody>
          <a:bodyPr/>
          <a:lstStyle/>
          <a:p>
            <a:r>
              <a:rPr lang="sr-Cyrl-RS" dirty="0" smtClean="0"/>
              <a:t>Питања?</a:t>
            </a:r>
            <a:endParaRPr lang="sr-Latn-RS" dirty="0"/>
          </a:p>
        </p:txBody>
      </p:sp>
    </p:spTree>
    <p:extLst>
      <p:ext uri="{BB962C8B-B14F-4D97-AF65-F5344CB8AC3E}">
        <p14:creationId xmlns:p14="http://schemas.microsoft.com/office/powerpoint/2010/main" val="668281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48626"/>
            <a:ext cx="7886700" cy="851338"/>
          </a:xfrm>
        </p:spPr>
        <p:txBody>
          <a:bodyPr/>
          <a:lstStyle/>
          <a:p>
            <a:pPr algn="ctr"/>
            <a:r>
              <a:rPr lang="sr-Cyrl-RS" dirty="0" smtClean="0"/>
              <a:t>Уговор о јавн</a:t>
            </a:r>
            <a:r>
              <a:rPr lang="en-US" dirty="0" err="1" smtClean="0"/>
              <a:t>oj</a:t>
            </a:r>
            <a:r>
              <a:rPr lang="sr-Cyrl-RS" dirty="0" smtClean="0"/>
              <a:t> набавци</a:t>
            </a:r>
            <a:endParaRPr lang="sr-Latn-RS" dirty="0"/>
          </a:p>
        </p:txBody>
      </p:sp>
      <p:sp>
        <p:nvSpPr>
          <p:cNvPr id="3" name="Content Placeholder 2"/>
          <p:cNvSpPr>
            <a:spLocks noGrp="1"/>
          </p:cNvSpPr>
          <p:nvPr>
            <p:ph idx="1"/>
          </p:nvPr>
        </p:nvSpPr>
        <p:spPr>
          <a:xfrm>
            <a:off x="628650" y="2453268"/>
            <a:ext cx="7886700" cy="4404731"/>
          </a:xfrm>
        </p:spPr>
        <p:txBody>
          <a:bodyPr>
            <a:normAutofit fontScale="70000" lnSpcReduction="20000"/>
          </a:bodyPr>
          <a:lstStyle/>
          <a:p>
            <a:pPr marL="0" indent="0" algn="ctr">
              <a:buNone/>
            </a:pPr>
            <a:r>
              <a:rPr lang="sr-Cyrl-RS" dirty="0" smtClean="0"/>
              <a:t>П</a:t>
            </a:r>
            <a:r>
              <a:rPr lang="en-US" dirty="0" smtClean="0"/>
              <a:t> </a:t>
            </a:r>
            <a:r>
              <a:rPr lang="sr-Cyrl-RS" dirty="0" smtClean="0"/>
              <a:t>о</a:t>
            </a:r>
            <a:r>
              <a:rPr lang="en-US" dirty="0" smtClean="0"/>
              <a:t> </a:t>
            </a:r>
            <a:r>
              <a:rPr lang="sr-Cyrl-RS" dirty="0" smtClean="0"/>
              <a:t>ј</a:t>
            </a:r>
            <a:r>
              <a:rPr lang="en-US" dirty="0" smtClean="0"/>
              <a:t> </a:t>
            </a:r>
            <a:r>
              <a:rPr lang="sr-Cyrl-RS" dirty="0" smtClean="0"/>
              <a:t>а</a:t>
            </a:r>
            <a:r>
              <a:rPr lang="en-US" dirty="0" smtClean="0"/>
              <a:t> </a:t>
            </a:r>
            <a:r>
              <a:rPr lang="sr-Cyrl-RS" dirty="0" smtClean="0"/>
              <a:t>м</a:t>
            </a:r>
          </a:p>
          <a:p>
            <a:pPr marL="0" indent="0" algn="just">
              <a:buNone/>
            </a:pPr>
            <a:endParaRPr lang="sr-Cyrl-RS" dirty="0" smtClean="0"/>
          </a:p>
          <a:p>
            <a:pPr marL="0" indent="0" algn="just">
              <a:buNone/>
            </a:pPr>
            <a:r>
              <a:rPr lang="sr-Cyrl-RS" sz="4000" dirty="0" smtClean="0">
                <a:latin typeface="+mj-lt"/>
              </a:rPr>
              <a:t>Уговор о јавној набаци је </a:t>
            </a:r>
            <a:r>
              <a:rPr lang="sr-Cyrl-RS" sz="4000" b="1" dirty="0" smtClean="0">
                <a:latin typeface="+mj-lt"/>
              </a:rPr>
              <a:t>уговор са финансијским интересом</a:t>
            </a:r>
            <a:r>
              <a:rPr lang="sr-Cyrl-RS" sz="4000" dirty="0" smtClean="0">
                <a:latin typeface="+mj-lt"/>
              </a:rPr>
              <a:t> који се закључује </a:t>
            </a:r>
            <a:r>
              <a:rPr lang="sr-Cyrl-RS" sz="4000" b="1" dirty="0" smtClean="0">
                <a:latin typeface="+mj-lt"/>
              </a:rPr>
              <a:t>у писаној форми између једног или више добављача и једног или више уговорних органа</a:t>
            </a:r>
            <a:r>
              <a:rPr lang="sr-Cyrl-RS" sz="4000" dirty="0" smtClean="0">
                <a:latin typeface="+mj-lt"/>
              </a:rPr>
              <a:t> с циљем </a:t>
            </a:r>
            <a:r>
              <a:rPr lang="sr-Cyrl-RS" sz="4000" b="1" dirty="0" smtClean="0">
                <a:latin typeface="+mj-lt"/>
              </a:rPr>
              <a:t>набавке робе, услуга или извођења радова </a:t>
            </a:r>
            <a:r>
              <a:rPr lang="sr-Cyrl-RS" sz="4000" dirty="0" smtClean="0">
                <a:latin typeface="+mj-lt"/>
              </a:rPr>
              <a:t>у оквиру значења Закона о јавним набакама.</a:t>
            </a:r>
          </a:p>
          <a:p>
            <a:pPr marL="0" indent="0" algn="just">
              <a:buNone/>
            </a:pPr>
            <a:endParaRPr lang="en-US" sz="1200" dirty="0" smtClean="0">
              <a:latin typeface="+mj-lt"/>
            </a:endParaRPr>
          </a:p>
          <a:p>
            <a:pPr marL="0" indent="0" algn="just">
              <a:buNone/>
            </a:pPr>
            <a:r>
              <a:rPr lang="sr-Cyrl-RS" dirty="0" smtClean="0">
                <a:latin typeface="+mj-lt"/>
              </a:rPr>
              <a:t>Изузеци од обавезе закључења уговора: ЗЈН предвиђена изузећа, директни споразум, набавка услуга из Анекса </a:t>
            </a:r>
            <a:r>
              <a:rPr lang="en-US" dirty="0" smtClean="0">
                <a:latin typeface="+mj-lt"/>
              </a:rPr>
              <a:t>II </a:t>
            </a:r>
            <a:r>
              <a:rPr lang="sr-Cyrl-RS" dirty="0" smtClean="0">
                <a:latin typeface="+mj-lt"/>
              </a:rPr>
              <a:t>ЗЈН од више добављача.</a:t>
            </a:r>
          </a:p>
          <a:p>
            <a:pPr marL="0" indent="0" algn="just">
              <a:buNone/>
            </a:pPr>
            <a:r>
              <a:rPr lang="sr-Cyrl-RS" dirty="0">
                <a:latin typeface="+mj-lt"/>
              </a:rPr>
              <a:t>УО дужан је да додјељује уговоре о јавној набавци робе, услуга и радова примјењујући поступке дефинисане ЗЈН и подзаконским актима.</a:t>
            </a:r>
          </a:p>
          <a:p>
            <a:pPr marL="0" indent="0" algn="just">
              <a:buNone/>
            </a:pPr>
            <a:endParaRPr lang="sr-Latn-RS" dirty="0">
              <a:latin typeface="+mj-lt"/>
            </a:endParaRPr>
          </a:p>
        </p:txBody>
      </p:sp>
    </p:spTree>
    <p:extLst>
      <p:ext uri="{BB962C8B-B14F-4D97-AF65-F5344CB8AC3E}">
        <p14:creationId xmlns:p14="http://schemas.microsoft.com/office/powerpoint/2010/main" val="2712341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0569"/>
            <a:ext cx="7886700" cy="851338"/>
          </a:xfrm>
        </p:spPr>
        <p:txBody>
          <a:bodyPr/>
          <a:lstStyle/>
          <a:p>
            <a:pPr algn="ctr"/>
            <a:r>
              <a:rPr lang="sr-Cyrl-RS" dirty="0" smtClean="0">
                <a:solidFill>
                  <a:schemeClr val="bg2">
                    <a:lumMod val="25000"/>
                  </a:schemeClr>
                </a:solidFill>
              </a:rPr>
              <a:t>Оквирни споразум</a:t>
            </a:r>
            <a:r>
              <a:rPr lang="sr-Cyrl-RS" sz="3200" dirty="0" smtClean="0">
                <a:solidFill>
                  <a:schemeClr val="bg2">
                    <a:lumMod val="25000"/>
                  </a:schemeClr>
                </a:solidFill>
              </a:rPr>
              <a:t>*</a:t>
            </a:r>
            <a:endParaRPr lang="sr-Latn-RS" sz="3200" dirty="0">
              <a:solidFill>
                <a:schemeClr val="bg2">
                  <a:lumMod val="25000"/>
                </a:schemeClr>
              </a:solidFill>
            </a:endParaRPr>
          </a:p>
        </p:txBody>
      </p:sp>
      <p:sp>
        <p:nvSpPr>
          <p:cNvPr id="3" name="Content Placeholder 2"/>
          <p:cNvSpPr>
            <a:spLocks noGrp="1"/>
          </p:cNvSpPr>
          <p:nvPr>
            <p:ph idx="1"/>
          </p:nvPr>
        </p:nvSpPr>
        <p:spPr>
          <a:xfrm>
            <a:off x="628650" y="2505686"/>
            <a:ext cx="7886700" cy="3927749"/>
          </a:xfrm>
        </p:spPr>
        <p:txBody>
          <a:bodyPr>
            <a:normAutofit fontScale="70000" lnSpcReduction="20000"/>
          </a:bodyPr>
          <a:lstStyle/>
          <a:p>
            <a:pPr marL="0" indent="0" algn="ctr">
              <a:buNone/>
            </a:pPr>
            <a:r>
              <a:rPr lang="sr-Cyrl-RS" dirty="0" smtClean="0">
                <a:solidFill>
                  <a:schemeClr val="bg2">
                    <a:lumMod val="25000"/>
                  </a:schemeClr>
                </a:solidFill>
              </a:rPr>
              <a:t>П</a:t>
            </a:r>
            <a:r>
              <a:rPr lang="en-US" dirty="0" smtClean="0">
                <a:solidFill>
                  <a:schemeClr val="bg2">
                    <a:lumMod val="25000"/>
                  </a:schemeClr>
                </a:solidFill>
              </a:rPr>
              <a:t> </a:t>
            </a:r>
            <a:r>
              <a:rPr lang="sr-Cyrl-RS" dirty="0" smtClean="0">
                <a:solidFill>
                  <a:schemeClr val="bg2">
                    <a:lumMod val="25000"/>
                  </a:schemeClr>
                </a:solidFill>
              </a:rPr>
              <a:t>о</a:t>
            </a:r>
            <a:r>
              <a:rPr lang="en-US" dirty="0" smtClean="0">
                <a:solidFill>
                  <a:schemeClr val="bg2">
                    <a:lumMod val="25000"/>
                  </a:schemeClr>
                </a:solidFill>
              </a:rPr>
              <a:t> </a:t>
            </a:r>
            <a:r>
              <a:rPr lang="sr-Cyrl-RS" dirty="0" smtClean="0">
                <a:solidFill>
                  <a:schemeClr val="bg2">
                    <a:lumMod val="25000"/>
                  </a:schemeClr>
                </a:solidFill>
              </a:rPr>
              <a:t>ј</a:t>
            </a:r>
            <a:r>
              <a:rPr lang="en-US" dirty="0" smtClean="0">
                <a:solidFill>
                  <a:schemeClr val="bg2">
                    <a:lumMod val="25000"/>
                  </a:schemeClr>
                </a:solidFill>
              </a:rPr>
              <a:t> </a:t>
            </a:r>
            <a:r>
              <a:rPr lang="sr-Cyrl-RS" dirty="0" smtClean="0">
                <a:solidFill>
                  <a:schemeClr val="bg2">
                    <a:lumMod val="25000"/>
                  </a:schemeClr>
                </a:solidFill>
              </a:rPr>
              <a:t>а</a:t>
            </a:r>
            <a:r>
              <a:rPr lang="en-US" dirty="0" smtClean="0">
                <a:solidFill>
                  <a:schemeClr val="bg2">
                    <a:lumMod val="25000"/>
                  </a:schemeClr>
                </a:solidFill>
              </a:rPr>
              <a:t> </a:t>
            </a:r>
            <a:r>
              <a:rPr lang="sr-Cyrl-RS" dirty="0" smtClean="0">
                <a:solidFill>
                  <a:schemeClr val="bg2">
                    <a:lumMod val="25000"/>
                  </a:schemeClr>
                </a:solidFill>
              </a:rPr>
              <a:t>м</a:t>
            </a:r>
          </a:p>
          <a:p>
            <a:pPr marL="0" indent="0" algn="just">
              <a:buNone/>
            </a:pPr>
            <a:endParaRPr lang="sr-Cyrl-RS" sz="1000" dirty="0" smtClean="0">
              <a:solidFill>
                <a:schemeClr val="bg2">
                  <a:lumMod val="25000"/>
                </a:schemeClr>
              </a:solidFill>
            </a:endParaRPr>
          </a:p>
          <a:p>
            <a:pPr marL="0" indent="0" algn="just">
              <a:buNone/>
            </a:pPr>
            <a:r>
              <a:rPr lang="sr-Cyrl-RS" sz="3300" dirty="0" smtClean="0">
                <a:solidFill>
                  <a:schemeClr val="bg2">
                    <a:lumMod val="25000"/>
                  </a:schemeClr>
                </a:solidFill>
                <a:latin typeface="+mj-lt"/>
              </a:rPr>
              <a:t>Оквирни споразум је </a:t>
            </a:r>
            <a:r>
              <a:rPr lang="sr-Cyrl-RS" sz="3300" b="1" dirty="0" smtClean="0">
                <a:solidFill>
                  <a:schemeClr val="bg2">
                    <a:lumMod val="25000"/>
                  </a:schemeClr>
                </a:solidFill>
                <a:latin typeface="+mj-lt"/>
              </a:rPr>
              <a:t>споразум између једног или више уговорних органа и једног или више добављача</a:t>
            </a:r>
            <a:r>
              <a:rPr lang="sr-Cyrl-RS" sz="3300" dirty="0" smtClean="0">
                <a:solidFill>
                  <a:schemeClr val="bg2">
                    <a:lumMod val="25000"/>
                  </a:schemeClr>
                </a:solidFill>
                <a:latin typeface="+mj-lt"/>
              </a:rPr>
              <a:t>, закључен у </a:t>
            </a:r>
            <a:r>
              <a:rPr lang="sr-Cyrl-RS" sz="3300" b="1" dirty="0" smtClean="0">
                <a:solidFill>
                  <a:schemeClr val="bg2">
                    <a:lumMod val="25000"/>
                  </a:schemeClr>
                </a:solidFill>
                <a:latin typeface="+mj-lt"/>
              </a:rPr>
              <a:t>писаној форми</a:t>
            </a:r>
            <a:r>
              <a:rPr lang="sr-Cyrl-RS" sz="3300" dirty="0" smtClean="0">
                <a:solidFill>
                  <a:schemeClr val="bg2">
                    <a:lumMod val="25000"/>
                  </a:schemeClr>
                </a:solidFill>
                <a:latin typeface="+mj-lt"/>
              </a:rPr>
              <a:t>, којим се </a:t>
            </a:r>
            <a:r>
              <a:rPr lang="sr-Cyrl-RS" sz="3300" dirty="0" smtClean="0">
                <a:solidFill>
                  <a:srgbClr val="C00000"/>
                </a:solidFill>
                <a:latin typeface="+mj-lt"/>
              </a:rPr>
              <a:t>дефинишу услови под којима се могу додијелити уговори током одређеног временског периода</a:t>
            </a:r>
            <a:r>
              <a:rPr lang="sr-Cyrl-RS" sz="3300" dirty="0" smtClean="0">
                <a:solidFill>
                  <a:schemeClr val="bg2">
                    <a:lumMod val="25000"/>
                  </a:schemeClr>
                </a:solidFill>
                <a:latin typeface="+mj-lt"/>
              </a:rPr>
              <a:t>, у складу са </a:t>
            </a:r>
            <a:r>
              <a:rPr lang="sr-Cyrl-RS" sz="3300" b="1" dirty="0" smtClean="0">
                <a:solidFill>
                  <a:schemeClr val="bg2">
                    <a:lumMod val="25000"/>
                  </a:schemeClr>
                </a:solidFill>
                <a:latin typeface="+mj-lt"/>
              </a:rPr>
              <a:t>предвиђеном цијеном</a:t>
            </a:r>
            <a:r>
              <a:rPr lang="sr-Cyrl-RS" sz="3300" dirty="0" smtClean="0">
                <a:solidFill>
                  <a:schemeClr val="bg2">
                    <a:lumMod val="25000"/>
                  </a:schemeClr>
                </a:solidFill>
                <a:latin typeface="+mj-lt"/>
              </a:rPr>
              <a:t> и, гдје је то могуће, </a:t>
            </a:r>
            <a:r>
              <a:rPr lang="sr-Cyrl-RS" sz="3300" b="1" dirty="0" smtClean="0">
                <a:solidFill>
                  <a:schemeClr val="bg2">
                    <a:lumMod val="25000"/>
                  </a:schemeClr>
                </a:solidFill>
                <a:latin typeface="+mj-lt"/>
              </a:rPr>
              <a:t>предвиђеним количинама </a:t>
            </a:r>
            <a:r>
              <a:rPr lang="sr-Cyrl-RS" sz="3300" dirty="0" smtClean="0">
                <a:solidFill>
                  <a:schemeClr val="bg2">
                    <a:lumMod val="25000"/>
                  </a:schemeClr>
                </a:solidFill>
                <a:latin typeface="+mj-lt"/>
              </a:rPr>
              <a:t>(тачна/оквирна количина/попис предмета набавке).</a:t>
            </a:r>
            <a:endParaRPr lang="en-US" sz="3300" dirty="0" smtClean="0">
              <a:solidFill>
                <a:schemeClr val="bg2">
                  <a:lumMod val="25000"/>
                </a:schemeClr>
              </a:solidFill>
              <a:latin typeface="+mj-lt"/>
            </a:endParaRPr>
          </a:p>
          <a:p>
            <a:pPr marL="0" indent="0" algn="just">
              <a:buNone/>
            </a:pPr>
            <a:r>
              <a:rPr lang="sr-Cyrl-RS" sz="3300" dirty="0" smtClean="0">
                <a:solidFill>
                  <a:schemeClr val="bg2">
                    <a:lumMod val="25000"/>
                  </a:schemeClr>
                </a:solidFill>
                <a:latin typeface="+mj-lt"/>
              </a:rPr>
              <a:t>Након закључења ОС, његове одредбе се не могу мијењати.</a:t>
            </a:r>
          </a:p>
          <a:p>
            <a:pPr marL="0" indent="0" algn="just">
              <a:buNone/>
            </a:pPr>
            <a:r>
              <a:rPr lang="sr-Cyrl-RS" dirty="0" smtClean="0">
                <a:solidFill>
                  <a:schemeClr val="bg2">
                    <a:lumMod val="25000"/>
                  </a:schemeClr>
                </a:solidFill>
                <a:latin typeface="+mj-lt"/>
              </a:rPr>
              <a:t>Кад је ОС закључен са више понуђача, уговори се закључују примјеном услова утврђених у ОС, а уколико сви услови нису утврђени, проводи се поступак и понуђачи се позивају да поново доставе понуде на основу прецизније дефинисаних услова у оквиру услова из ОС.</a:t>
            </a:r>
          </a:p>
        </p:txBody>
      </p:sp>
      <p:sp>
        <p:nvSpPr>
          <p:cNvPr id="4" name="TextBox 3"/>
          <p:cNvSpPr txBox="1"/>
          <p:nvPr/>
        </p:nvSpPr>
        <p:spPr>
          <a:xfrm>
            <a:off x="2486722" y="6425939"/>
            <a:ext cx="4415883" cy="369332"/>
          </a:xfrm>
          <a:prstGeom prst="rect">
            <a:avLst/>
          </a:prstGeom>
          <a:noFill/>
        </p:spPr>
        <p:txBody>
          <a:bodyPr wrap="square" rtlCol="0">
            <a:spAutoFit/>
          </a:bodyPr>
          <a:lstStyle/>
          <a:p>
            <a:pPr algn="ctr"/>
            <a:r>
              <a:rPr lang="sr-Cyrl-RS" dirty="0" smtClean="0">
                <a:solidFill>
                  <a:schemeClr val="accent1">
                    <a:lumMod val="75000"/>
                  </a:schemeClr>
                </a:solidFill>
              </a:rPr>
              <a:t>*Не обавезује уговараче у смислу уговора</a:t>
            </a:r>
            <a:endParaRPr lang="sr-Latn-RS" dirty="0">
              <a:solidFill>
                <a:schemeClr val="accent1">
                  <a:lumMod val="75000"/>
                </a:schemeClr>
              </a:solidFill>
            </a:endParaRPr>
          </a:p>
        </p:txBody>
      </p:sp>
    </p:spTree>
    <p:extLst>
      <p:ext uri="{BB962C8B-B14F-4D97-AF65-F5344CB8AC3E}">
        <p14:creationId xmlns:p14="http://schemas.microsoft.com/office/powerpoint/2010/main" val="2339690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16073</TotalTime>
  <Words>5770</Words>
  <Application>Microsoft Office PowerPoint</Application>
  <PresentationFormat>On-screen Show (4:3)</PresentationFormat>
  <Paragraphs>491</Paragraphs>
  <Slides>72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Arial</vt:lpstr>
      <vt:lpstr>Assistant</vt:lpstr>
      <vt:lpstr>Calibri</vt:lpstr>
      <vt:lpstr>Calibri Light</vt:lpstr>
      <vt:lpstr>Gudea</vt:lpstr>
      <vt:lpstr>Pontano Sans</vt:lpstr>
      <vt:lpstr>Poppins</vt:lpstr>
      <vt:lpstr>Wingdings</vt:lpstr>
      <vt:lpstr>Office Theme</vt:lpstr>
      <vt:lpstr>УГОВОРИ O ЈАВНИМ НАБАВКАМА  У правном систему Босне и Херцеговине</vt:lpstr>
      <vt:lpstr>Садржај</vt:lpstr>
      <vt:lpstr>Уговор</vt:lpstr>
      <vt:lpstr>Аутономија воље</vt:lpstr>
      <vt:lpstr>PowerPoint Presentation</vt:lpstr>
      <vt:lpstr>Правна природа уговора о јавној набавци</vt:lpstr>
      <vt:lpstr>БД: Закон о облигационим односима  (Сл. лист СФРЈ бр. 29/78, 39/85, 45/89, Одлука УСЈ 57/89)  РС: Закон о облигационим односима  (Сл. лист СФРЈ бр. 29/78, 39/85, 45/89, Одлука УСЈ 57/89, Сл. гласник РС бр. 17/93, 3/96, 37/01, 39/03 и 74/04)  ФБиХ: Закон о облигационим односима  (Сл. лист СФРЈ бр. 29/78, 39/85, 45/89, Одлука УСЈ 57/89, Сл. лист РБиХ бр. 2/92, 13/93, 13/94, Сл. Новине ФБиХ бр. 29/03) </vt:lpstr>
      <vt:lpstr>Уговор о јавнoj набавци</vt:lpstr>
      <vt:lpstr>Оквирни споразум*</vt:lpstr>
      <vt:lpstr>Уговор о јавнoj набавци</vt:lpstr>
      <vt:lpstr>Уговор о јавној набавци РОБЕ</vt:lpstr>
      <vt:lpstr>Уговор о јавној набавци УСЛУГА</vt:lpstr>
      <vt:lpstr>Уговор о јавној набавци РАДОВА</vt:lpstr>
      <vt:lpstr>Уговор о јавнoj набавци</vt:lpstr>
      <vt:lpstr>Уговор о јавнoj набавци</vt:lpstr>
      <vt:lpstr>Уговор о јавнoj набавци</vt:lpstr>
      <vt:lpstr>Уговор о јавнoj набавци</vt:lpstr>
      <vt:lpstr>Уговор о јавнoj набавци</vt:lpstr>
      <vt:lpstr>PowerPoint Presentation</vt:lpstr>
      <vt:lpstr>PowerPoint Presentation</vt:lpstr>
      <vt:lpstr>Забрана закључења уговора</vt:lpstr>
      <vt:lpstr>PowerPoint Presentation</vt:lpstr>
      <vt:lpstr>Закључење уговора</vt:lpstr>
      <vt:lpstr>Реализација уговора</vt:lpstr>
      <vt:lpstr>Управљање уговором:  Представља сталну и ефективну контролу процеса остваривања права и обавеза из уговора од стране уговарача,  а подразумјева јасно дефинисане уговорне обавезе, те квалификован кадар и ефикасне интерне процедуре.</vt:lpstr>
      <vt:lpstr>PowerPoint Presentation</vt:lpstr>
      <vt:lpstr>Активности током реализације уговора</vt:lpstr>
      <vt:lpstr>Р и з и ц и</vt:lpstr>
      <vt:lpstr>Измјене уговора</vt:lpstr>
      <vt:lpstr>PowerPoint Presentation</vt:lpstr>
      <vt:lpstr>Извршење и измјене уговора о ЈН</vt:lpstr>
      <vt:lpstr>PowerPoint Presentation</vt:lpstr>
      <vt:lpstr>PowerPoint Presentation</vt:lpstr>
      <vt:lpstr>PowerPoint Presentation</vt:lpstr>
      <vt:lpstr>PowerPoint Presentation</vt:lpstr>
      <vt:lpstr>PowerPoint Presentation</vt:lpstr>
      <vt:lpstr>Тумачење уговора</vt:lpstr>
      <vt:lpstr>Испуњење уговора</vt:lpstr>
      <vt:lpstr>PowerPoint Presentation</vt:lpstr>
      <vt:lpstr>PowerPoint Presentation</vt:lpstr>
      <vt:lpstr>ЗЈН није прописао услове за раскид уговора о јавној набавци  Разлогом за раскид би се могло сматрати наступање околности које за посљедицу имају битну измјену уговора, што захтјева спровођење новог поступка јавне набавке.</vt:lpstr>
      <vt:lpstr>PowerPoint Presentation</vt:lpstr>
      <vt:lpstr>PowerPoint Presentation</vt:lpstr>
      <vt:lpstr>PowerPoint Presentation</vt:lpstr>
      <vt:lpstr>Уговор се мора испунити онако како гласи</vt:lpstr>
      <vt:lpstr>PowerPoint Presentation</vt:lpstr>
      <vt:lpstr>Раскид или измјена уговора због промјењених околности</vt:lpstr>
      <vt:lpstr>Услови за ослобођење уговорне стране од одговорности (кумулативни):</vt:lpstr>
      <vt:lpstr>PowerPoint Presentation</vt:lpstr>
      <vt:lpstr>PowerPoint Presentation</vt:lpstr>
      <vt:lpstr>Дужност обавјештавања</vt:lpstr>
      <vt:lpstr>Кад је испуњење обавезе једне стране у двостраном уговору постало немогуће:   1. Због догађаја за који није одговорна ни једна ни друга страна, гаси се и обавеза друге стране, а ако је ова нешто испунила од своје обавезе, може захтевати враћање по правилима о враћању стеченог без основа. У случају делимичне немогућности испуњења због догађаја за који није одговорна ни једна ни друга страна, друга страна може раскинути уговор ако делимично испуњење не одговара њеним потребама, иначе уговор остаје на снази, а друга страна има право да захтева сразмерно смањење своје обавезе.  2. Због догађаја за који одговара друга страна, њена обавеза се гаси, а она задржава своје потраживање према другој страни, с тим што се смањује за онолико колико је она могла имати користи од ослобођења од сопствене обавезе. </vt:lpstr>
      <vt:lpstr>„Neminem laedere“</vt:lpstr>
      <vt:lpstr>Уговорна одговорност</vt:lpstr>
      <vt:lpstr>Уговорна одговорност претпоставља:</vt:lpstr>
      <vt:lpstr> Накнада штете због повреде уговора</vt:lpstr>
      <vt:lpstr>PowerPoint Presentation</vt:lpstr>
      <vt:lpstr>У двостраним уговорима кад једна страна не испуни своју обавезу, друга страна може, ако није шта друго одређено, захтјевати испуњење обавезе, или под законом прописаним условима, раскинути уговор простом изјавом, ако раскид не наступа по самом закону, а у сваком случају има право на накнаду штете.</vt:lpstr>
      <vt:lpstr>PowerPoint Presentation</vt:lpstr>
      <vt:lpstr>Претпостављени износи штете</vt:lpstr>
      <vt:lpstr>Претпостављени износи штете</vt:lpstr>
      <vt:lpstr>    УО је у вези са питањем дефинисања уговорне казне (0.1% од укупне вриједности уговора) требао понудити конкретно образложење због чега средства обезбјеђења која су регулисана ЗЈН нису довољна, већ је потребно дефинисати овакав начин казне за сваки дан кашњења.*</vt:lpstr>
      <vt:lpstr>Неважност уговора (ЗОО)</vt:lpstr>
      <vt:lpstr>Ако изабрани понуђач не достави гаранцију за извршење уговора у остављеном року и на прописани начин након закључења уговора, уговор се сматра апсолутно НИШТАВИМ.  </vt:lpstr>
      <vt:lpstr>У поступку правне заштите КРЖ може ПОНИШТИТИ уговор о ЈН или ОС у околностима из члана 111. став 2. ЗЈН.  </vt:lpstr>
      <vt:lpstr>КРЖ ће поништити уговор о ЈН или ОС ако је УО:</vt:lpstr>
      <vt:lpstr>КРЖ уговор или ОС неће поништити ако:</vt:lpstr>
      <vt:lpstr>    Овлаштење туженог КРЖ за поништење уговора према члану 111. Закона о јавним набавкама је у директној супротности са одредбом члана 72. Закона о јавним набавкама. Одредбом члана 72. став (2) прописано је да се уговор о јавној набавци закључује у складу са законима о облигационим односима у Босни и Херцеговити, а према одредбама Закона о облигационим односима поништење уговора је у искључивој надлежности судова.*</vt:lpstr>
      <vt:lpstr>Питање пуноважности уговора у ситуацији када се одлуком КРЖ-а или Суда БиХ у цјелини или дјелимично поништи предметни поступак  јавне набавке.  _____________________________________________  Суспензивно дјеловање жалбе Одлука КРЖ о наставку поступка ЈН Захтјев Суду БиХ за одгађање извршења одлуке КРЖ-а </vt:lpstr>
      <vt:lpstr>Посљедице поништења:</vt:lpstr>
      <vt:lpstr>Архивирање уговора</vt:lpstr>
      <vt:lpstr>Хвала на пажњи!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Velickovic</dc:creator>
  <cp:lastModifiedBy>Sanja Ubovic</cp:lastModifiedBy>
  <cp:revision>407</cp:revision>
  <dcterms:created xsi:type="dcterms:W3CDTF">2019-04-24T11:33:41Z</dcterms:created>
  <dcterms:modified xsi:type="dcterms:W3CDTF">2023-10-09T05:35:07Z</dcterms:modified>
</cp:coreProperties>
</file>