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5" r:id="rId3"/>
    <p:sldId id="295" r:id="rId4"/>
    <p:sldId id="257" r:id="rId5"/>
    <p:sldId id="309" r:id="rId6"/>
    <p:sldId id="259" r:id="rId7"/>
    <p:sldId id="306" r:id="rId8"/>
    <p:sldId id="260" r:id="rId9"/>
    <p:sldId id="294" r:id="rId10"/>
    <p:sldId id="31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303" r:id="rId25"/>
    <p:sldId id="275" r:id="rId26"/>
    <p:sldId id="276" r:id="rId27"/>
    <p:sldId id="277" r:id="rId28"/>
    <p:sldId id="278" r:id="rId29"/>
    <p:sldId id="279" r:id="rId30"/>
    <p:sldId id="280" r:id="rId31"/>
    <p:sldId id="307" r:id="rId32"/>
    <p:sldId id="281" r:id="rId33"/>
    <p:sldId id="304" r:id="rId34"/>
    <p:sldId id="282" r:id="rId35"/>
    <p:sldId id="283" r:id="rId36"/>
    <p:sldId id="284" r:id="rId37"/>
    <p:sldId id="287" r:id="rId38"/>
    <p:sldId id="311" r:id="rId39"/>
    <p:sldId id="308" r:id="rId40"/>
    <p:sldId id="312" r:id="rId41"/>
    <p:sldId id="29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9E00"/>
    <a:srgbClr val="F8CC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3" autoAdjust="0"/>
    <p:restoredTop sz="94660"/>
  </p:normalViewPr>
  <p:slideViewPr>
    <p:cSldViewPr snapToGrid="0">
      <p:cViewPr varScale="1">
        <p:scale>
          <a:sx n="91" d="100"/>
          <a:sy n="91" d="100"/>
        </p:scale>
        <p:origin x="8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6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1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2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1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4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4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8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0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9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3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8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1FBF5-2EA4-428B-B3E2-E425E4BEFE66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2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6860"/>
            <a:ext cx="7772400" cy="2387600"/>
          </a:xfrm>
        </p:spPr>
        <p:txBody>
          <a:bodyPr>
            <a:normAutofit/>
          </a:bodyPr>
          <a:lstStyle/>
          <a:p>
            <a:r>
              <a:rPr lang="sr-Cyrl-RS" dirty="0" smtClean="0"/>
              <a:t>ПОСТУПАК ПРАВНЕ ЗАШТИТЕ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sr-Cyrl-RS" sz="3300" dirty="0" smtClean="0"/>
              <a:t>Измјене ЗЈН у поступку правне заштите</a:t>
            </a:r>
            <a:endParaRPr lang="en-US" sz="3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978399"/>
            <a:ext cx="6858000" cy="444937"/>
          </a:xfrm>
          <a:solidFill>
            <a:schemeClr val="bg2"/>
          </a:solidFill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sr-Cyrl-RS" dirty="0" smtClean="0"/>
              <a:t>Бања Лука </a:t>
            </a:r>
            <a:r>
              <a:rPr lang="en-US" dirty="0" smtClean="0"/>
              <a:t>02.03.2023. </a:t>
            </a:r>
            <a:r>
              <a:rPr lang="sr-Cyrl-RS" dirty="0" smtClean="0"/>
              <a:t>године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80441" y="5770178"/>
            <a:ext cx="4225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solidFill>
                  <a:schemeClr val="accent3">
                    <a:lumMod val="50000"/>
                  </a:schemeClr>
                </a:solidFill>
              </a:rPr>
              <a:t>Сања Убовић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sr-Cyrl-RS" dirty="0" smtClean="0">
                <a:solidFill>
                  <a:schemeClr val="accent3">
                    <a:lumMod val="50000"/>
                  </a:schemeClr>
                </a:solidFill>
              </a:rPr>
              <a:t>дипл. правник</a:t>
            </a:r>
            <a:endParaRPr lang="sr-Latn-R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5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97268"/>
            <a:ext cx="7886700" cy="1019503"/>
          </a:xfrm>
        </p:spPr>
        <p:txBody>
          <a:bodyPr/>
          <a:lstStyle/>
          <a:p>
            <a:pPr algn="ctr"/>
            <a:r>
              <a:rPr lang="sr-Cyrl-RS" dirty="0" smtClean="0"/>
              <a:t>ПРАВО НА ЖАЛБУ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205655"/>
            <a:ext cx="7886700" cy="2971308"/>
          </a:xfrm>
        </p:spPr>
        <p:txBody>
          <a:bodyPr/>
          <a:lstStyle/>
          <a:p>
            <a:r>
              <a:rPr lang="sr-Cyrl-RS" dirty="0" smtClean="0"/>
              <a:t>Привредни субјект: правно или физичко лице, укључујући групу/заједницу тих лица, који на тржишту нуде робу, услуге и/или радове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500821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182" y="1071151"/>
            <a:ext cx="6169891" cy="619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7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2546"/>
            <a:ext cx="9067966" cy="47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6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415" y="1292139"/>
            <a:ext cx="9200415" cy="525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3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76" y="2490722"/>
            <a:ext cx="7672324" cy="391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2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336"/>
            <a:ext cx="9264073" cy="540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2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7058"/>
            <a:ext cx="9274710" cy="547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7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6013"/>
            <a:ext cx="9050219" cy="517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3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98" y="1615072"/>
            <a:ext cx="8585256" cy="469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5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23" y="1439098"/>
            <a:ext cx="8944650" cy="538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655" y="1590200"/>
            <a:ext cx="9240212" cy="491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1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2" y="1596901"/>
            <a:ext cx="8983488" cy="459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3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583" y="2191312"/>
            <a:ext cx="9444073" cy="272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6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091" y="1201177"/>
            <a:ext cx="9431621" cy="522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3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0443"/>
            <a:ext cx="9047286" cy="44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2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9" y="1284304"/>
            <a:ext cx="9196806" cy="529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9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44" y="1465862"/>
            <a:ext cx="8937511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9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5545"/>
            <a:ext cx="9448799" cy="478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4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4528" y="1782618"/>
            <a:ext cx="10286714" cy="281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4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" y="1151945"/>
            <a:ext cx="9109364" cy="546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09" y="1923652"/>
            <a:ext cx="8638781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5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9" y="1810922"/>
            <a:ext cx="9058001" cy="391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7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8" y="1356330"/>
            <a:ext cx="9029437" cy="521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6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65" y="1811392"/>
            <a:ext cx="7577942" cy="45734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1242" y="1368490"/>
            <a:ext cx="519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accent1">
                    <a:lumMod val="50000"/>
                  </a:schemeClr>
                </a:solidFill>
              </a:rPr>
              <a:t>Из Извјештаја о раду КРЖ за 2020. годину</a:t>
            </a:r>
            <a:endParaRPr lang="sr-Latn-R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855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139" y="1662626"/>
            <a:ext cx="9271694" cy="491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7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5" y="1645072"/>
            <a:ext cx="9120930" cy="507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3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39" y="1477821"/>
            <a:ext cx="8861015" cy="585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09" y="1801930"/>
            <a:ext cx="9664954" cy="448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8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34" y="1627475"/>
            <a:ext cx="8725036" cy="493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4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5861" y="2382980"/>
            <a:ext cx="9401688" cy="320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8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13793"/>
            <a:ext cx="7886700" cy="966952"/>
          </a:xfrm>
        </p:spPr>
        <p:txBody>
          <a:bodyPr/>
          <a:lstStyle/>
          <a:p>
            <a:pPr algn="ctr"/>
            <a:r>
              <a:rPr lang="sr-Cyrl-RS" dirty="0" smtClean="0"/>
              <a:t>СУДСКА ЗАШТИТА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06869"/>
            <a:ext cx="7886700" cy="445113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Суд рјешава спор пресудом.</a:t>
            </a:r>
          </a:p>
          <a:p>
            <a:pPr algn="just"/>
            <a:r>
              <a:rPr lang="ru-RU" dirty="0"/>
              <a:t>Пресудом се тужба уважава или одбија као неоснована. Ако се тужба уважава, Суд поништава побијани коначни управни акт.</a:t>
            </a:r>
          </a:p>
          <a:p>
            <a:pPr algn="just"/>
            <a:r>
              <a:rPr lang="ru-RU" dirty="0"/>
              <a:t>Пресудом се коначни управни акт поништава и предмет враћа надлежној институцији на поновно рјешавање у случајевима утврђеним у члану 34. став 2. </a:t>
            </a:r>
            <a:r>
              <a:rPr lang="ru-RU" dirty="0" smtClean="0"/>
              <a:t>ЗУП-а </a:t>
            </a:r>
            <a:r>
              <a:rPr lang="ru-RU" dirty="0"/>
              <a:t>и другим случајевима предвиђеним овим законом.</a:t>
            </a:r>
          </a:p>
          <a:p>
            <a:pPr algn="just"/>
            <a:r>
              <a:rPr lang="ru-RU" dirty="0"/>
              <a:t>Пресудом се коначни управни акт поништава и рјешава управна ствар у случајевима утврђеним у члану 34. став 3. </a:t>
            </a:r>
            <a:r>
              <a:rPr lang="ru-RU" dirty="0" smtClean="0"/>
              <a:t>ЗУП-а и </a:t>
            </a:r>
            <a:r>
              <a:rPr lang="ru-RU" dirty="0"/>
              <a:t>другим случајевима предвиђеним овим законом. Таква пресуда у свему замјењује поништени коначни управни акт.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4351341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1242" y="1368490"/>
            <a:ext cx="519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accent1">
                    <a:lumMod val="50000"/>
                  </a:schemeClr>
                </a:solidFill>
              </a:rPr>
              <a:t>Из Извјештаја о раду КРЖ за 2020. годину</a:t>
            </a:r>
            <a:endParaRPr lang="sr-Latn-R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763" y="2004087"/>
            <a:ext cx="7228326" cy="439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4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626" y="1229984"/>
            <a:ext cx="9865372" cy="534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0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60634"/>
            <a:ext cx="78867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/>
              <a:t>ПРЕКРШАЈНЕ ОДРЕДБЕ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17075"/>
            <a:ext cx="7886700" cy="3559887"/>
          </a:xfrm>
        </p:spPr>
        <p:txBody>
          <a:bodyPr>
            <a:normAutofit lnSpcReduction="10000"/>
          </a:bodyPr>
          <a:lstStyle/>
          <a:p>
            <a:r>
              <a:rPr lang="sr-Cyrl-RS" b="1" dirty="0" smtClean="0"/>
              <a:t>КРЖ</a:t>
            </a:r>
            <a:r>
              <a:rPr lang="sr-Cyrl-RS" dirty="0" smtClean="0"/>
              <a:t> </a:t>
            </a:r>
            <a:r>
              <a:rPr lang="sr-Cyrl-RS" u="sng" dirty="0" smtClean="0"/>
              <a:t>подноси захтјев за покретање прекршајног поступка</a:t>
            </a:r>
            <a:r>
              <a:rPr lang="sr-Cyrl-RS" dirty="0" smtClean="0"/>
              <a:t> код надлежног суда, када утврди да је било повреда поступка јавне набавке које представљају прекршај у смислу одредби ЗЈН.</a:t>
            </a:r>
          </a:p>
          <a:p>
            <a:pPr marL="0" indent="0">
              <a:buNone/>
            </a:pPr>
            <a:endParaRPr lang="sr-Cyrl-RS" sz="1200" dirty="0" smtClean="0"/>
          </a:p>
          <a:p>
            <a:r>
              <a:rPr lang="sr-Cyrl-RS" dirty="0" smtClean="0"/>
              <a:t>У случају </a:t>
            </a:r>
            <a:r>
              <a:rPr lang="sr-Cyrl-RS" u="sng" dirty="0" smtClean="0"/>
              <a:t>када није било поступка по жалби</a:t>
            </a:r>
            <a:r>
              <a:rPr lang="sr-Cyrl-RS" dirty="0" smtClean="0"/>
              <a:t>, </a:t>
            </a:r>
            <a:r>
              <a:rPr lang="sr-Cyrl-RS" b="1" dirty="0" smtClean="0"/>
              <a:t>АЈН</a:t>
            </a:r>
            <a:r>
              <a:rPr lang="sr-Cyrl-RS" dirty="0" smtClean="0"/>
              <a:t> </a:t>
            </a:r>
            <a:r>
              <a:rPr lang="sr-Cyrl-RS" u="sng" dirty="0" smtClean="0"/>
              <a:t>подноси прекршајну пријаву</a:t>
            </a:r>
            <a:r>
              <a:rPr lang="sr-Cyrl-RS" dirty="0" smtClean="0"/>
              <a:t> код надлежног суда за прекршаје, када утврди повреде ЗЈН које су у њеној надлежности.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7510268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589" y="2625330"/>
            <a:ext cx="4048095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7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92469"/>
            <a:ext cx="7886700" cy="966952"/>
          </a:xfrm>
        </p:spPr>
        <p:txBody>
          <a:bodyPr>
            <a:normAutofit/>
          </a:bodyPr>
          <a:lstStyle/>
          <a:p>
            <a:pPr algn="ctr"/>
            <a:r>
              <a:rPr lang="sr-Cyrl-RS" dirty="0" smtClean="0"/>
              <a:t>ЖАЛБЕНИ ПОСТУПАК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942897"/>
            <a:ext cx="7886700" cy="3234066"/>
          </a:xfrm>
        </p:spPr>
        <p:txBody>
          <a:bodyPr/>
          <a:lstStyle/>
          <a:p>
            <a:r>
              <a:rPr lang="sr-Cyrl-RS" dirty="0" smtClean="0"/>
              <a:t>Води се према одредбама ЗЈН из 2014. и 2022. године и Закона о управном поступку</a:t>
            </a:r>
          </a:p>
          <a:p>
            <a:r>
              <a:rPr lang="sr-Cyrl-RS" dirty="0" smtClean="0"/>
              <a:t>Темељи се на начелима јавне набавке и управног поступка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518425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0144"/>
            <a:ext cx="9018564" cy="497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9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48" y="1285875"/>
            <a:ext cx="7181850" cy="5572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1242" y="916543"/>
            <a:ext cx="519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accent1">
                    <a:lumMod val="50000"/>
                  </a:schemeClr>
                </a:solidFill>
              </a:rPr>
              <a:t>Из Извјештаја о раду КРЖ за 2020. годину</a:t>
            </a:r>
            <a:endParaRPr lang="sr-Latn-R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08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1376" y="1543956"/>
            <a:ext cx="9547814" cy="506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56" y="-158023"/>
            <a:ext cx="6770254" cy="657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499</TotalTime>
  <Words>258</Words>
  <Application>Microsoft Office PowerPoint</Application>
  <PresentationFormat>On-screen Show (4:3)</PresentationFormat>
  <Paragraphs>20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ПОСТУПАК ПРАВНЕ ЗАШТИТЕ Измјене ЗЈН у поступку правне заштите</vt:lpstr>
      <vt:lpstr>PowerPoint Presentation</vt:lpstr>
      <vt:lpstr>PowerPoint Presentation</vt:lpstr>
      <vt:lpstr>PowerPoint Presentation</vt:lpstr>
      <vt:lpstr>ЖАЛБЕНИ ПОСТУПАК</vt:lpstr>
      <vt:lpstr>PowerPoint Presentation</vt:lpstr>
      <vt:lpstr>PowerPoint Presentation</vt:lpstr>
      <vt:lpstr>PowerPoint Presentation</vt:lpstr>
      <vt:lpstr>PowerPoint Presentation</vt:lpstr>
      <vt:lpstr>ПРАВО НА ЖАЛБУ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СУДСКА ЗАШТИТА</vt:lpstr>
      <vt:lpstr>PowerPoint Presentation</vt:lpstr>
      <vt:lpstr>ПРЕКРШАЈНЕ ОДРЕДБЕ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Velickovic</dc:creator>
  <cp:lastModifiedBy>Sanja Ubovic</cp:lastModifiedBy>
  <cp:revision>80</cp:revision>
  <dcterms:created xsi:type="dcterms:W3CDTF">2019-04-24T11:33:41Z</dcterms:created>
  <dcterms:modified xsi:type="dcterms:W3CDTF">2023-02-28T11:08:57Z</dcterms:modified>
</cp:coreProperties>
</file>