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106"/>
  </p:notesMasterIdLst>
  <p:sldIdLst>
    <p:sldId id="256" r:id="rId2"/>
    <p:sldId id="258" r:id="rId3"/>
    <p:sldId id="403" r:id="rId4"/>
    <p:sldId id="257" r:id="rId5"/>
    <p:sldId id="306" r:id="rId6"/>
    <p:sldId id="307" r:id="rId7"/>
    <p:sldId id="308" r:id="rId8"/>
    <p:sldId id="312" r:id="rId9"/>
    <p:sldId id="278" r:id="rId10"/>
    <p:sldId id="260" r:id="rId11"/>
    <p:sldId id="310" r:id="rId12"/>
    <p:sldId id="313" r:id="rId13"/>
    <p:sldId id="314" r:id="rId14"/>
    <p:sldId id="317" r:id="rId15"/>
    <p:sldId id="297" r:id="rId16"/>
    <p:sldId id="300" r:id="rId17"/>
    <p:sldId id="298" r:id="rId18"/>
    <p:sldId id="299" r:id="rId19"/>
    <p:sldId id="315" r:id="rId20"/>
    <p:sldId id="316" r:id="rId21"/>
    <p:sldId id="318" r:id="rId22"/>
    <p:sldId id="342" r:id="rId23"/>
    <p:sldId id="320" r:id="rId24"/>
    <p:sldId id="325" r:id="rId25"/>
    <p:sldId id="334" r:id="rId26"/>
    <p:sldId id="322" r:id="rId27"/>
    <p:sldId id="319" r:id="rId28"/>
    <p:sldId id="343" r:id="rId29"/>
    <p:sldId id="321" r:id="rId30"/>
    <p:sldId id="323" r:id="rId31"/>
    <p:sldId id="324" r:id="rId32"/>
    <p:sldId id="326" r:id="rId33"/>
    <p:sldId id="302" r:id="rId34"/>
    <p:sldId id="303" r:id="rId35"/>
    <p:sldId id="304" r:id="rId36"/>
    <p:sldId id="327" r:id="rId37"/>
    <p:sldId id="331" r:id="rId38"/>
    <p:sldId id="328" r:id="rId39"/>
    <p:sldId id="329" r:id="rId40"/>
    <p:sldId id="341" r:id="rId41"/>
    <p:sldId id="397" r:id="rId42"/>
    <p:sldId id="398" r:id="rId43"/>
    <p:sldId id="399" r:id="rId44"/>
    <p:sldId id="339" r:id="rId45"/>
    <p:sldId id="335" r:id="rId46"/>
    <p:sldId id="332" r:id="rId47"/>
    <p:sldId id="336" r:id="rId48"/>
    <p:sldId id="337" r:id="rId49"/>
    <p:sldId id="333" r:id="rId50"/>
    <p:sldId id="338" r:id="rId51"/>
    <p:sldId id="330" r:id="rId52"/>
    <p:sldId id="348" r:id="rId53"/>
    <p:sldId id="349" r:id="rId54"/>
    <p:sldId id="351" r:id="rId55"/>
    <p:sldId id="344" r:id="rId56"/>
    <p:sldId id="347" r:id="rId57"/>
    <p:sldId id="350" r:id="rId58"/>
    <p:sldId id="345" r:id="rId59"/>
    <p:sldId id="352" r:id="rId60"/>
    <p:sldId id="401" r:id="rId61"/>
    <p:sldId id="400" r:id="rId62"/>
    <p:sldId id="404" r:id="rId63"/>
    <p:sldId id="355" r:id="rId64"/>
    <p:sldId id="388" r:id="rId65"/>
    <p:sldId id="402" r:id="rId66"/>
    <p:sldId id="353" r:id="rId67"/>
    <p:sldId id="362" r:id="rId68"/>
    <p:sldId id="356" r:id="rId69"/>
    <p:sldId id="357" r:id="rId70"/>
    <p:sldId id="358" r:id="rId71"/>
    <p:sldId id="375" r:id="rId72"/>
    <p:sldId id="363" r:id="rId73"/>
    <p:sldId id="364" r:id="rId74"/>
    <p:sldId id="387" r:id="rId75"/>
    <p:sldId id="394" r:id="rId76"/>
    <p:sldId id="365" r:id="rId77"/>
    <p:sldId id="359" r:id="rId78"/>
    <p:sldId id="386" r:id="rId79"/>
    <p:sldId id="368" r:id="rId80"/>
    <p:sldId id="360" r:id="rId81"/>
    <p:sldId id="370" r:id="rId82"/>
    <p:sldId id="361" r:id="rId83"/>
    <p:sldId id="380" r:id="rId84"/>
    <p:sldId id="381" r:id="rId85"/>
    <p:sldId id="383" r:id="rId86"/>
    <p:sldId id="384" r:id="rId87"/>
    <p:sldId id="366" r:id="rId88"/>
    <p:sldId id="385" r:id="rId89"/>
    <p:sldId id="378" r:id="rId90"/>
    <p:sldId id="367" r:id="rId91"/>
    <p:sldId id="369" r:id="rId92"/>
    <p:sldId id="389" r:id="rId93"/>
    <p:sldId id="373" r:id="rId94"/>
    <p:sldId id="391" r:id="rId95"/>
    <p:sldId id="393" r:id="rId96"/>
    <p:sldId id="390" r:id="rId97"/>
    <p:sldId id="371" r:id="rId98"/>
    <p:sldId id="377" r:id="rId99"/>
    <p:sldId id="382" r:id="rId100"/>
    <p:sldId id="392" r:id="rId101"/>
    <p:sldId id="374" r:id="rId102"/>
    <p:sldId id="379" r:id="rId103"/>
    <p:sldId id="376" r:id="rId104"/>
    <p:sldId id="275" r:id="rId10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CD1E3BE-FC0A-43B6-BD29-36B18343E9E8}">
          <p14:sldIdLst>
            <p14:sldId id="256"/>
            <p14:sldId id="258"/>
            <p14:sldId id="403"/>
            <p14:sldId id="257"/>
            <p14:sldId id="306"/>
            <p14:sldId id="307"/>
            <p14:sldId id="308"/>
            <p14:sldId id="312"/>
            <p14:sldId id="278"/>
            <p14:sldId id="260"/>
            <p14:sldId id="310"/>
            <p14:sldId id="313"/>
            <p14:sldId id="314"/>
            <p14:sldId id="317"/>
            <p14:sldId id="297"/>
            <p14:sldId id="300"/>
            <p14:sldId id="298"/>
            <p14:sldId id="299"/>
            <p14:sldId id="315"/>
            <p14:sldId id="316"/>
            <p14:sldId id="318"/>
            <p14:sldId id="342"/>
            <p14:sldId id="320"/>
            <p14:sldId id="325"/>
            <p14:sldId id="334"/>
            <p14:sldId id="322"/>
            <p14:sldId id="319"/>
            <p14:sldId id="343"/>
            <p14:sldId id="321"/>
            <p14:sldId id="323"/>
            <p14:sldId id="324"/>
            <p14:sldId id="326"/>
            <p14:sldId id="302"/>
            <p14:sldId id="303"/>
            <p14:sldId id="304"/>
            <p14:sldId id="327"/>
            <p14:sldId id="331"/>
            <p14:sldId id="328"/>
            <p14:sldId id="329"/>
            <p14:sldId id="341"/>
            <p14:sldId id="397"/>
            <p14:sldId id="398"/>
            <p14:sldId id="399"/>
            <p14:sldId id="339"/>
            <p14:sldId id="335"/>
            <p14:sldId id="332"/>
            <p14:sldId id="336"/>
            <p14:sldId id="337"/>
            <p14:sldId id="333"/>
            <p14:sldId id="338"/>
            <p14:sldId id="330"/>
            <p14:sldId id="348"/>
            <p14:sldId id="349"/>
            <p14:sldId id="351"/>
            <p14:sldId id="344"/>
            <p14:sldId id="347"/>
            <p14:sldId id="350"/>
            <p14:sldId id="345"/>
            <p14:sldId id="352"/>
            <p14:sldId id="401"/>
            <p14:sldId id="400"/>
            <p14:sldId id="404"/>
            <p14:sldId id="355"/>
            <p14:sldId id="388"/>
            <p14:sldId id="402"/>
            <p14:sldId id="353"/>
            <p14:sldId id="362"/>
            <p14:sldId id="356"/>
            <p14:sldId id="357"/>
            <p14:sldId id="358"/>
            <p14:sldId id="375"/>
            <p14:sldId id="363"/>
            <p14:sldId id="364"/>
            <p14:sldId id="387"/>
            <p14:sldId id="394"/>
            <p14:sldId id="365"/>
            <p14:sldId id="359"/>
            <p14:sldId id="386"/>
            <p14:sldId id="368"/>
            <p14:sldId id="360"/>
            <p14:sldId id="370"/>
            <p14:sldId id="361"/>
            <p14:sldId id="380"/>
            <p14:sldId id="381"/>
            <p14:sldId id="383"/>
            <p14:sldId id="384"/>
            <p14:sldId id="366"/>
            <p14:sldId id="385"/>
            <p14:sldId id="378"/>
            <p14:sldId id="367"/>
            <p14:sldId id="369"/>
            <p14:sldId id="389"/>
            <p14:sldId id="373"/>
            <p14:sldId id="391"/>
            <p14:sldId id="393"/>
            <p14:sldId id="390"/>
            <p14:sldId id="371"/>
            <p14:sldId id="377"/>
            <p14:sldId id="382"/>
            <p14:sldId id="392"/>
            <p14:sldId id="374"/>
            <p14:sldId id="379"/>
            <p14:sldId id="376"/>
            <p14:sldId id="275"/>
          </p14:sldIdLst>
        </p14:section>
        <p14:section name="Untitled Section" id="{AF90A439-A130-491B-AA5A-5CA3D03419F1}">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ja Ubovic" initials="SU" lastIdx="1" clrIdx="0">
    <p:extLst>
      <p:ext uri="{19B8F6BF-5375-455C-9EA6-DF929625EA0E}">
        <p15:presenceInfo xmlns:p15="http://schemas.microsoft.com/office/powerpoint/2012/main" userId="S-1-5-21-2318760932-3055060894-865766917-32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AE6AD2-AEB8-4093-8CC5-92BBB10B0217}">
  <a:tblStyle styleId="{F9AE6AD2-AEB8-4093-8CC5-92BBB10B021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60"/>
  </p:normalViewPr>
  <p:slideViewPr>
    <p:cSldViewPr snapToGrid="0">
      <p:cViewPr varScale="1">
        <p:scale>
          <a:sx n="143" d="100"/>
          <a:sy n="143" d="100"/>
        </p:scale>
        <p:origin x="62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commentAuthors" Target="commentAuthor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100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97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72550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b0f9523d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4323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7113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013acee2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013acee2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80598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80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b0f9523d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9685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3133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3578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e3542f3a95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e3542f3a95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02763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e013acee29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e013acee2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1247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053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67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db0f9523dd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db0f9523dd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0098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r-Latn-RS" dirty="0"/>
          </a:p>
        </p:txBody>
      </p:sp>
    </p:spTree>
    <p:extLst>
      <p:ext uri="{BB962C8B-B14F-4D97-AF65-F5344CB8AC3E}">
        <p14:creationId xmlns:p14="http://schemas.microsoft.com/office/powerpoint/2010/main" val="1642820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r-Latn-RS" dirty="0"/>
          </a:p>
        </p:txBody>
      </p:sp>
    </p:spTree>
    <p:extLst>
      <p:ext uri="{BB962C8B-B14F-4D97-AF65-F5344CB8AC3E}">
        <p14:creationId xmlns:p14="http://schemas.microsoft.com/office/powerpoint/2010/main" val="1816865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r-Latn-RS" dirty="0"/>
          </a:p>
        </p:txBody>
      </p:sp>
    </p:spTree>
    <p:extLst>
      <p:ext uri="{BB962C8B-B14F-4D97-AF65-F5344CB8AC3E}">
        <p14:creationId xmlns:p14="http://schemas.microsoft.com/office/powerpoint/2010/main" val="3656583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sr-Latn-RS" dirty="0"/>
          </a:p>
        </p:txBody>
      </p:sp>
    </p:spTree>
    <p:extLst>
      <p:ext uri="{BB962C8B-B14F-4D97-AF65-F5344CB8AC3E}">
        <p14:creationId xmlns:p14="http://schemas.microsoft.com/office/powerpoint/2010/main" val="1930525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gdb0f9523dd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0" name="Google Shape;540;gdb0f9523dd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d0c7d16c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d0c7d16c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249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d0c7d16c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3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dd0c7d16c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dd0c7d16c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4602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g24bdd05172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2" name="Google Shape;872;g24bdd05172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db0f9523dd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db0f9523d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013acee2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e013acee29_0_5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9556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554469" y="4438606"/>
            <a:ext cx="331056" cy="330997"/>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719100" y="539400"/>
            <a:ext cx="7705800" cy="4064700"/>
            <a:chOff x="719100" y="539400"/>
            <a:chExt cx="7705800" cy="4064700"/>
          </a:xfrm>
        </p:grpSpPr>
        <p:cxnSp>
          <p:nvCxnSpPr>
            <p:cNvPr id="11" name="Google Shape;11;p2"/>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3" name="Google Shape;13;p2"/>
          <p:cNvSpPr txBox="1">
            <a:spLocks noGrp="1"/>
          </p:cNvSpPr>
          <p:nvPr>
            <p:ph type="ctrTitle"/>
          </p:nvPr>
        </p:nvSpPr>
        <p:spPr>
          <a:xfrm>
            <a:off x="1120175" y="951399"/>
            <a:ext cx="5874300" cy="2556300"/>
          </a:xfrm>
          <a:prstGeom prst="rect">
            <a:avLst/>
          </a:prstGeom>
        </p:spPr>
        <p:txBody>
          <a:bodyPr spcFirstLastPara="1" wrap="square" lIns="91425" tIns="91425" rIns="91425" bIns="91425" anchor="b" anchorCtr="0">
            <a:noAutofit/>
          </a:bodyPr>
          <a:lstStyle>
            <a:lvl1pPr lvl="0" algn="l" rtl="0">
              <a:spcBef>
                <a:spcPts val="0"/>
              </a:spcBef>
              <a:spcAft>
                <a:spcPts val="0"/>
              </a:spcAft>
              <a:buSzPts val="8500"/>
              <a:buNone/>
              <a:defRPr sz="72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4" name="Google Shape;14;p2"/>
          <p:cNvSpPr txBox="1">
            <a:spLocks noGrp="1"/>
          </p:cNvSpPr>
          <p:nvPr>
            <p:ph type="subTitle" idx="1"/>
          </p:nvPr>
        </p:nvSpPr>
        <p:spPr>
          <a:xfrm>
            <a:off x="1237375" y="3620702"/>
            <a:ext cx="3969300" cy="325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1"/>
        </a:solidFill>
        <a:effectLst/>
      </p:bgPr>
    </p:bg>
    <p:spTree>
      <p:nvGrpSpPr>
        <p:cNvPr id="1" name="Shape 8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2"/>
        <p:cNvGrpSpPr/>
        <p:nvPr/>
      </p:nvGrpSpPr>
      <p:grpSpPr>
        <a:xfrm>
          <a:off x="0" y="0"/>
          <a:ext cx="0" cy="0"/>
          <a:chOff x="0" y="0"/>
          <a:chExt cx="0" cy="0"/>
        </a:xfrm>
      </p:grpSpPr>
      <p:sp>
        <p:nvSpPr>
          <p:cNvPr id="83" name="Google Shape;83;p13"/>
          <p:cNvSpPr/>
          <p:nvPr/>
        </p:nvSpPr>
        <p:spPr>
          <a:xfrm>
            <a:off x="8233251" y="44133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13"/>
          <p:cNvGrpSpPr/>
          <p:nvPr/>
        </p:nvGrpSpPr>
        <p:grpSpPr>
          <a:xfrm>
            <a:off x="719100" y="539400"/>
            <a:ext cx="7705800" cy="4064700"/>
            <a:chOff x="719100" y="539400"/>
            <a:chExt cx="7705800" cy="4064700"/>
          </a:xfrm>
        </p:grpSpPr>
        <p:cxnSp>
          <p:nvCxnSpPr>
            <p:cNvPr id="85" name="Google Shape;85;p13"/>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86" name="Google Shape;86;p13"/>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87" name="Google Shape;87;p13"/>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8" name="Google Shape;88;p13"/>
          <p:cNvSpPr txBox="1">
            <a:spLocks noGrp="1"/>
          </p:cNvSpPr>
          <p:nvPr>
            <p:ph type="title" idx="2"/>
          </p:nvPr>
        </p:nvSpPr>
        <p:spPr>
          <a:xfrm>
            <a:off x="853112" y="2164725"/>
            <a:ext cx="3292800" cy="39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18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89" name="Google Shape;89;p13"/>
          <p:cNvSpPr txBox="1">
            <a:spLocks noGrp="1"/>
          </p:cNvSpPr>
          <p:nvPr>
            <p:ph type="title" idx="3"/>
          </p:nvPr>
        </p:nvSpPr>
        <p:spPr>
          <a:xfrm>
            <a:off x="4999514" y="2164725"/>
            <a:ext cx="3292800" cy="39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18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0" name="Google Shape;90;p13"/>
          <p:cNvSpPr txBox="1">
            <a:spLocks noGrp="1"/>
          </p:cNvSpPr>
          <p:nvPr>
            <p:ph type="subTitle" idx="1"/>
          </p:nvPr>
        </p:nvSpPr>
        <p:spPr>
          <a:xfrm>
            <a:off x="853112" y="2484449"/>
            <a:ext cx="3292800" cy="34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1" name="Google Shape;91;p13"/>
          <p:cNvSpPr txBox="1">
            <a:spLocks noGrp="1"/>
          </p:cNvSpPr>
          <p:nvPr>
            <p:ph type="subTitle" idx="4"/>
          </p:nvPr>
        </p:nvSpPr>
        <p:spPr>
          <a:xfrm>
            <a:off x="4999514" y="2484474"/>
            <a:ext cx="3292800" cy="345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2" name="Google Shape;92;p13"/>
          <p:cNvSpPr txBox="1">
            <a:spLocks noGrp="1"/>
          </p:cNvSpPr>
          <p:nvPr>
            <p:ph type="title" idx="5"/>
          </p:nvPr>
        </p:nvSpPr>
        <p:spPr>
          <a:xfrm>
            <a:off x="851688" y="3726225"/>
            <a:ext cx="3292800" cy="39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18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3" name="Google Shape;93;p13"/>
          <p:cNvSpPr txBox="1">
            <a:spLocks noGrp="1"/>
          </p:cNvSpPr>
          <p:nvPr>
            <p:ph type="title" idx="6"/>
          </p:nvPr>
        </p:nvSpPr>
        <p:spPr>
          <a:xfrm>
            <a:off x="4998111" y="3726225"/>
            <a:ext cx="3292800" cy="396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3000"/>
              <a:buNone/>
              <a:defRPr sz="1800" b="0">
                <a:latin typeface="Poppins SemiBold"/>
                <a:ea typeface="Poppins SemiBold"/>
                <a:cs typeface="Poppins SemiBold"/>
                <a:sym typeface="Poppins SemiBold"/>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4" name="Google Shape;94;p13"/>
          <p:cNvSpPr txBox="1">
            <a:spLocks noGrp="1"/>
          </p:cNvSpPr>
          <p:nvPr>
            <p:ph type="subTitle" idx="7"/>
          </p:nvPr>
        </p:nvSpPr>
        <p:spPr>
          <a:xfrm>
            <a:off x="851726" y="4045999"/>
            <a:ext cx="3292800" cy="345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5" name="Google Shape;95;p13"/>
          <p:cNvSpPr txBox="1">
            <a:spLocks noGrp="1"/>
          </p:cNvSpPr>
          <p:nvPr>
            <p:ph type="subTitle" idx="8"/>
          </p:nvPr>
        </p:nvSpPr>
        <p:spPr>
          <a:xfrm>
            <a:off x="4998138" y="4046025"/>
            <a:ext cx="3292800" cy="345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6" name="Google Shape;96;p13"/>
          <p:cNvSpPr txBox="1">
            <a:spLocks noGrp="1"/>
          </p:cNvSpPr>
          <p:nvPr>
            <p:ph type="title" idx="9" hasCustomPrompt="1"/>
          </p:nvPr>
        </p:nvSpPr>
        <p:spPr>
          <a:xfrm>
            <a:off x="853113" y="1423425"/>
            <a:ext cx="775800" cy="665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3400" b="0">
                <a:latin typeface="Poppins SemiBold"/>
                <a:ea typeface="Poppins SemiBold"/>
                <a:cs typeface="Poppins SemiBold"/>
                <a:sym typeface="Poppins SemiBold"/>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7" name="Google Shape;97;p13"/>
          <p:cNvSpPr txBox="1">
            <a:spLocks noGrp="1"/>
          </p:cNvSpPr>
          <p:nvPr>
            <p:ph type="title" idx="13" hasCustomPrompt="1"/>
          </p:nvPr>
        </p:nvSpPr>
        <p:spPr>
          <a:xfrm>
            <a:off x="853100" y="2984924"/>
            <a:ext cx="775800" cy="665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3400" b="0">
                <a:latin typeface="Poppins SemiBold"/>
                <a:ea typeface="Poppins SemiBold"/>
                <a:cs typeface="Poppins SemiBold"/>
                <a:sym typeface="Poppins SemiBold"/>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8" name="Google Shape;98;p13"/>
          <p:cNvSpPr txBox="1">
            <a:spLocks noGrp="1"/>
          </p:cNvSpPr>
          <p:nvPr>
            <p:ph type="title" idx="14" hasCustomPrompt="1"/>
          </p:nvPr>
        </p:nvSpPr>
        <p:spPr>
          <a:xfrm>
            <a:off x="4998100" y="1423424"/>
            <a:ext cx="775800" cy="665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3400" b="0">
                <a:latin typeface="Poppins SemiBold"/>
                <a:ea typeface="Poppins SemiBold"/>
                <a:cs typeface="Poppins SemiBold"/>
                <a:sym typeface="Poppins SemiBold"/>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99" name="Google Shape;99;p13"/>
          <p:cNvSpPr txBox="1">
            <a:spLocks noGrp="1"/>
          </p:cNvSpPr>
          <p:nvPr>
            <p:ph type="title" idx="15" hasCustomPrompt="1"/>
          </p:nvPr>
        </p:nvSpPr>
        <p:spPr>
          <a:xfrm>
            <a:off x="4998100" y="2934225"/>
            <a:ext cx="775800" cy="715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4000"/>
              <a:buNone/>
              <a:defRPr sz="3400" b="0">
                <a:latin typeface="Poppins SemiBold"/>
                <a:ea typeface="Poppins SemiBold"/>
                <a:cs typeface="Poppins SemiBold"/>
                <a:sym typeface="Poppins SemiBold"/>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2">
    <p:spTree>
      <p:nvGrpSpPr>
        <p:cNvPr id="1" name="Shape 128"/>
        <p:cNvGrpSpPr/>
        <p:nvPr/>
      </p:nvGrpSpPr>
      <p:grpSpPr>
        <a:xfrm>
          <a:off x="0" y="0"/>
          <a:ext cx="0" cy="0"/>
          <a:chOff x="0" y="0"/>
          <a:chExt cx="0" cy="0"/>
        </a:xfrm>
      </p:grpSpPr>
      <p:sp>
        <p:nvSpPr>
          <p:cNvPr id="129" name="Google Shape;129;p16"/>
          <p:cNvSpPr/>
          <p:nvPr/>
        </p:nvSpPr>
        <p:spPr>
          <a:xfrm rot="-5400000">
            <a:off x="529251" y="44133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16"/>
          <p:cNvGrpSpPr/>
          <p:nvPr/>
        </p:nvGrpSpPr>
        <p:grpSpPr>
          <a:xfrm>
            <a:off x="719100" y="539400"/>
            <a:ext cx="7705800" cy="4064700"/>
            <a:chOff x="719100" y="539400"/>
            <a:chExt cx="7705800" cy="4064700"/>
          </a:xfrm>
        </p:grpSpPr>
        <p:cxnSp>
          <p:nvCxnSpPr>
            <p:cNvPr id="131" name="Google Shape;131;p16"/>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32" name="Google Shape;132;p16"/>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33" name="Google Shape;133;p16"/>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TITLE_AND_BODY_1_1">
    <p:spTree>
      <p:nvGrpSpPr>
        <p:cNvPr id="1" name="Shape 147"/>
        <p:cNvGrpSpPr/>
        <p:nvPr/>
      </p:nvGrpSpPr>
      <p:grpSpPr>
        <a:xfrm>
          <a:off x="0" y="0"/>
          <a:ext cx="0" cy="0"/>
          <a:chOff x="0" y="0"/>
          <a:chExt cx="0" cy="0"/>
        </a:xfrm>
      </p:grpSpPr>
      <p:sp>
        <p:nvSpPr>
          <p:cNvPr id="148" name="Google Shape;148;p19"/>
          <p:cNvSpPr/>
          <p:nvPr/>
        </p:nvSpPr>
        <p:spPr>
          <a:xfrm rot="-5400000">
            <a:off x="529251" y="44133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txBox="1">
            <a:spLocks noGrp="1"/>
          </p:cNvSpPr>
          <p:nvPr>
            <p:ph type="title"/>
          </p:nvPr>
        </p:nvSpPr>
        <p:spPr>
          <a:xfrm>
            <a:off x="720000" y="5380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0" name="Google Shape;150;p19"/>
          <p:cNvSpPr txBox="1">
            <a:spLocks noGrp="1"/>
          </p:cNvSpPr>
          <p:nvPr>
            <p:ph type="body" idx="1"/>
          </p:nvPr>
        </p:nvSpPr>
        <p:spPr>
          <a:xfrm>
            <a:off x="720000" y="1203200"/>
            <a:ext cx="7704000" cy="22896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sz="1200"/>
            </a:lvl1pPr>
            <a:lvl2pPr marL="914400" lvl="1" indent="-304800" rtl="0">
              <a:spcBef>
                <a:spcPts val="0"/>
              </a:spcBef>
              <a:spcAft>
                <a:spcPts val="0"/>
              </a:spcAft>
              <a:buSzPts val="1200"/>
              <a:buFont typeface="Roboto Condensed Light"/>
              <a:buChar char="○"/>
              <a:defRPr/>
            </a:lvl2pPr>
            <a:lvl3pPr marL="1371600" lvl="2" indent="-304800" rtl="0">
              <a:spcBef>
                <a:spcPts val="0"/>
              </a:spcBef>
              <a:spcAft>
                <a:spcPts val="0"/>
              </a:spcAft>
              <a:buSzPts val="1200"/>
              <a:buFont typeface="Roboto Condensed Light"/>
              <a:buChar char="■"/>
              <a:defRPr/>
            </a:lvl3pPr>
            <a:lvl4pPr marL="1828800" lvl="3" indent="-304800" rtl="0">
              <a:spcBef>
                <a:spcPts val="0"/>
              </a:spcBef>
              <a:spcAft>
                <a:spcPts val="0"/>
              </a:spcAft>
              <a:buSzPts val="1200"/>
              <a:buFont typeface="Roboto Condensed Light"/>
              <a:buChar char="●"/>
              <a:defRPr/>
            </a:lvl4pPr>
            <a:lvl5pPr marL="2286000" lvl="4" indent="-304800" rtl="0">
              <a:spcBef>
                <a:spcPts val="0"/>
              </a:spcBef>
              <a:spcAft>
                <a:spcPts val="0"/>
              </a:spcAft>
              <a:buSzPts val="1200"/>
              <a:buFont typeface="Roboto Condensed Light"/>
              <a:buChar char="○"/>
              <a:defRPr/>
            </a:lvl5pPr>
            <a:lvl6pPr marL="2743200" lvl="5" indent="-304800" rtl="0">
              <a:spcBef>
                <a:spcPts val="0"/>
              </a:spcBef>
              <a:spcAft>
                <a:spcPts val="0"/>
              </a:spcAft>
              <a:buSzPts val="1200"/>
              <a:buFont typeface="Roboto Condensed Light"/>
              <a:buChar char="■"/>
              <a:defRPr/>
            </a:lvl6pPr>
            <a:lvl7pPr marL="3200400" lvl="6" indent="-304800" rtl="0">
              <a:spcBef>
                <a:spcPts val="0"/>
              </a:spcBef>
              <a:spcAft>
                <a:spcPts val="0"/>
              </a:spcAft>
              <a:buSzPts val="1200"/>
              <a:buFont typeface="Roboto Condensed Light"/>
              <a:buChar char="●"/>
              <a:defRPr/>
            </a:lvl7pPr>
            <a:lvl8pPr marL="3657600" lvl="7" indent="-304800" rtl="0">
              <a:spcBef>
                <a:spcPts val="0"/>
              </a:spcBef>
              <a:spcAft>
                <a:spcPts val="0"/>
              </a:spcAft>
              <a:buSzPts val="1200"/>
              <a:buFont typeface="Roboto Condensed Light"/>
              <a:buChar char="○"/>
              <a:defRPr/>
            </a:lvl8pPr>
            <a:lvl9pPr marL="4114800" lvl="8" indent="-304800" rtl="0">
              <a:spcBef>
                <a:spcPts val="0"/>
              </a:spcBef>
              <a:spcAft>
                <a:spcPts val="0"/>
              </a:spcAft>
              <a:buSzPts val="1200"/>
              <a:buFont typeface="Roboto Condensed Light"/>
              <a:buChar char="■"/>
              <a:defRPr/>
            </a:lvl9pPr>
          </a:lstStyle>
          <a:p>
            <a:endParaRPr/>
          </a:p>
        </p:txBody>
      </p:sp>
      <p:grpSp>
        <p:nvGrpSpPr>
          <p:cNvPr id="151" name="Google Shape;151;p19"/>
          <p:cNvGrpSpPr/>
          <p:nvPr/>
        </p:nvGrpSpPr>
        <p:grpSpPr>
          <a:xfrm>
            <a:off x="719100" y="539400"/>
            <a:ext cx="7705800" cy="4064700"/>
            <a:chOff x="719100" y="539400"/>
            <a:chExt cx="7705800" cy="4064700"/>
          </a:xfrm>
        </p:grpSpPr>
        <p:cxnSp>
          <p:nvCxnSpPr>
            <p:cNvPr id="152" name="Google Shape;152;p19"/>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53" name="Google Shape;153;p19"/>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154"/>
        <p:cNvGrpSpPr/>
        <p:nvPr/>
      </p:nvGrpSpPr>
      <p:grpSpPr>
        <a:xfrm>
          <a:off x="0" y="0"/>
          <a:ext cx="0" cy="0"/>
          <a:chOff x="0" y="0"/>
          <a:chExt cx="0" cy="0"/>
        </a:xfrm>
      </p:grpSpPr>
      <p:sp>
        <p:nvSpPr>
          <p:cNvPr id="155" name="Google Shape;155;p20"/>
          <p:cNvSpPr/>
          <p:nvPr/>
        </p:nvSpPr>
        <p:spPr>
          <a:xfrm rot="5400000">
            <a:off x="8309239" y="3486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20"/>
          <p:cNvGrpSpPr/>
          <p:nvPr/>
        </p:nvGrpSpPr>
        <p:grpSpPr>
          <a:xfrm>
            <a:off x="719100" y="539400"/>
            <a:ext cx="7705800" cy="4064700"/>
            <a:chOff x="719100" y="539400"/>
            <a:chExt cx="7705800" cy="4064700"/>
          </a:xfrm>
        </p:grpSpPr>
        <p:cxnSp>
          <p:nvCxnSpPr>
            <p:cNvPr id="157" name="Google Shape;157;p20"/>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58" name="Google Shape;158;p20"/>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159" name="Google Shape;159;p20"/>
          <p:cNvSpPr txBox="1">
            <a:spLocks noGrp="1"/>
          </p:cNvSpPr>
          <p:nvPr>
            <p:ph type="ctrTitle"/>
          </p:nvPr>
        </p:nvSpPr>
        <p:spPr>
          <a:xfrm>
            <a:off x="2998200" y="601750"/>
            <a:ext cx="4892400" cy="1280100"/>
          </a:xfrm>
          <a:prstGeom prst="rect">
            <a:avLst/>
          </a:prstGeom>
        </p:spPr>
        <p:txBody>
          <a:bodyPr spcFirstLastPara="1" wrap="square" lIns="91425" tIns="91425" rIns="91425" bIns="91425" anchor="ctr" anchorCtr="0">
            <a:noAutofit/>
          </a:bodyPr>
          <a:lstStyle>
            <a:lvl1pPr lvl="0" rtl="0">
              <a:spcBef>
                <a:spcPts val="0"/>
              </a:spcBef>
              <a:spcAft>
                <a:spcPts val="0"/>
              </a:spcAft>
              <a:buSzPts val="8500"/>
              <a:buNone/>
              <a:defRPr sz="72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60" name="Google Shape;160;p20"/>
          <p:cNvSpPr txBox="1">
            <a:spLocks noGrp="1"/>
          </p:cNvSpPr>
          <p:nvPr>
            <p:ph type="subTitle" idx="1"/>
          </p:nvPr>
        </p:nvSpPr>
        <p:spPr>
          <a:xfrm>
            <a:off x="2998200" y="1794116"/>
            <a:ext cx="4892400" cy="39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solidFill>
                  <a:schemeClr val="dk1"/>
                </a:solidFill>
                <a:latin typeface="Poppins SemiBold"/>
                <a:ea typeface="Poppins SemiBold"/>
                <a:cs typeface="Poppins SemiBold"/>
                <a:sym typeface="Poppins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1" name="Google Shape;161;p20"/>
          <p:cNvSpPr txBox="1">
            <a:spLocks noGrp="1"/>
          </p:cNvSpPr>
          <p:nvPr>
            <p:ph type="subTitle" idx="2"/>
          </p:nvPr>
        </p:nvSpPr>
        <p:spPr>
          <a:xfrm>
            <a:off x="2998200" y="2198653"/>
            <a:ext cx="4892400" cy="744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2" name="Google Shape;162;p20"/>
          <p:cNvSpPr txBox="1">
            <a:spLocks noGrp="1"/>
          </p:cNvSpPr>
          <p:nvPr>
            <p:ph type="subTitle" idx="3"/>
          </p:nvPr>
        </p:nvSpPr>
        <p:spPr>
          <a:xfrm>
            <a:off x="2998200" y="4218175"/>
            <a:ext cx="4892400" cy="38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3" name="Google Shape;163;p20"/>
          <p:cNvSpPr txBox="1"/>
          <p:nvPr/>
        </p:nvSpPr>
        <p:spPr>
          <a:xfrm>
            <a:off x="2998200" y="3688925"/>
            <a:ext cx="4892400" cy="5541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200">
                <a:solidFill>
                  <a:schemeClr val="dk1"/>
                </a:solidFill>
                <a:latin typeface="Livvic"/>
                <a:ea typeface="Livvic"/>
                <a:cs typeface="Livvic"/>
                <a:sym typeface="Livvic"/>
              </a:rPr>
              <a:t>CREDITS: This presentation template was created by </a:t>
            </a:r>
            <a:r>
              <a:rPr lang="en" sz="1200" b="1" u="sng">
                <a:solidFill>
                  <a:schemeClr val="dk1"/>
                </a:solidFill>
                <a:latin typeface="Livvic"/>
                <a:ea typeface="Livvic"/>
                <a:cs typeface="Livvic"/>
                <a:sym typeface="Livvic"/>
                <a:hlinkClick r:id="rId2">
                  <a:extLst>
                    <a:ext uri="{A12FA001-AC4F-418D-AE19-62706E023703}">
                      <ahyp:hlinkClr xmlns:ahyp="http://schemas.microsoft.com/office/drawing/2018/hyperlinkcolor" val="tx"/>
                    </a:ext>
                  </a:extLst>
                </a:hlinkClick>
              </a:rPr>
              <a:t>Slidesgo</a:t>
            </a:r>
            <a:r>
              <a:rPr lang="en" sz="1200" b="1" u="sng">
                <a:solidFill>
                  <a:schemeClr val="dk1"/>
                </a:solidFill>
                <a:latin typeface="Livvic"/>
                <a:ea typeface="Livvic"/>
                <a:cs typeface="Livvic"/>
                <a:sym typeface="Livvic"/>
              </a:rPr>
              <a:t>,</a:t>
            </a:r>
            <a:r>
              <a:rPr lang="en" sz="1200">
                <a:solidFill>
                  <a:schemeClr val="dk1"/>
                </a:solidFill>
                <a:latin typeface="Livvic"/>
                <a:ea typeface="Livvic"/>
                <a:cs typeface="Livvic"/>
                <a:sym typeface="Livvic"/>
              </a:rPr>
              <a:t> and includes icons by </a:t>
            </a:r>
            <a:r>
              <a:rPr lang="en" sz="1200" b="1" u="sng">
                <a:solidFill>
                  <a:schemeClr val="dk1"/>
                </a:solidFill>
                <a:latin typeface="Livvic"/>
                <a:ea typeface="Livvic"/>
                <a:cs typeface="Livvic"/>
                <a:sym typeface="Livvic"/>
                <a:hlinkClick r:id="rId3">
                  <a:extLst>
                    <a:ext uri="{A12FA001-AC4F-418D-AE19-62706E023703}">
                      <ahyp:hlinkClr xmlns:ahyp="http://schemas.microsoft.com/office/drawing/2018/hyperlinkcolor" val="tx"/>
                    </a:ext>
                  </a:extLst>
                </a:hlinkClick>
              </a:rPr>
              <a:t>Flaticon</a:t>
            </a:r>
            <a:r>
              <a:rPr lang="en" sz="1200" b="1" u="sng">
                <a:solidFill>
                  <a:schemeClr val="dk1"/>
                </a:solidFill>
                <a:latin typeface="Livvic"/>
                <a:ea typeface="Livvic"/>
                <a:cs typeface="Livvic"/>
                <a:sym typeface="Livvic"/>
              </a:rPr>
              <a:t>,</a:t>
            </a:r>
            <a:r>
              <a:rPr lang="en" sz="1200">
                <a:solidFill>
                  <a:schemeClr val="dk1"/>
                </a:solidFill>
                <a:latin typeface="Livvic"/>
                <a:ea typeface="Livvic"/>
                <a:cs typeface="Livvic"/>
                <a:sym typeface="Livvic"/>
              </a:rPr>
              <a:t> and infographics &amp; images by </a:t>
            </a:r>
            <a:r>
              <a:rPr lang="en" sz="1200" b="1" u="sng">
                <a:solidFill>
                  <a:schemeClr val="dk1"/>
                </a:solidFill>
                <a:latin typeface="Livvic"/>
                <a:ea typeface="Livvic"/>
                <a:cs typeface="Livvic"/>
                <a:sym typeface="Livvic"/>
                <a:hlinkClick r:id="rId4">
                  <a:extLst>
                    <a:ext uri="{A12FA001-AC4F-418D-AE19-62706E023703}">
                      <ahyp:hlinkClr xmlns:ahyp="http://schemas.microsoft.com/office/drawing/2018/hyperlinkcolor" val="tx"/>
                    </a:ext>
                  </a:extLst>
                </a:hlinkClick>
              </a:rPr>
              <a:t>Freepik</a:t>
            </a:r>
            <a:endParaRPr sz="1200" b="1" u="sng">
              <a:solidFill>
                <a:schemeClr val="dk1"/>
              </a:solidFill>
              <a:latin typeface="Livvic"/>
              <a:ea typeface="Livvic"/>
              <a:cs typeface="Livvic"/>
              <a:sym typeface="Livvic"/>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164"/>
        <p:cNvGrpSpPr/>
        <p:nvPr/>
      </p:nvGrpSpPr>
      <p:grpSpPr>
        <a:xfrm>
          <a:off x="0" y="0"/>
          <a:ext cx="0" cy="0"/>
          <a:chOff x="0" y="0"/>
          <a:chExt cx="0" cy="0"/>
        </a:xfrm>
      </p:grpSpPr>
      <p:sp>
        <p:nvSpPr>
          <p:cNvPr id="165" name="Google Shape;165;p21"/>
          <p:cNvSpPr/>
          <p:nvPr/>
        </p:nvSpPr>
        <p:spPr>
          <a:xfrm rot="5400000">
            <a:off x="8309239" y="3486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21"/>
          <p:cNvGrpSpPr/>
          <p:nvPr/>
        </p:nvGrpSpPr>
        <p:grpSpPr>
          <a:xfrm>
            <a:off x="719100" y="539400"/>
            <a:ext cx="7705800" cy="4064700"/>
            <a:chOff x="719100" y="539400"/>
            <a:chExt cx="7705800" cy="4064700"/>
          </a:xfrm>
        </p:grpSpPr>
        <p:cxnSp>
          <p:nvCxnSpPr>
            <p:cNvPr id="167" name="Google Shape;167;p21"/>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168" name="Google Shape;168;p21"/>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grpSp>
        <p:nvGrpSpPr>
          <p:cNvPr id="169" name="Google Shape;169;p21"/>
          <p:cNvGrpSpPr/>
          <p:nvPr/>
        </p:nvGrpSpPr>
        <p:grpSpPr>
          <a:xfrm rot="5400000">
            <a:off x="-430099" y="3200731"/>
            <a:ext cx="2284753" cy="1607435"/>
            <a:chOff x="5539150" y="3176875"/>
            <a:chExt cx="2029449" cy="1427308"/>
          </a:xfrm>
        </p:grpSpPr>
        <p:sp>
          <p:nvSpPr>
            <p:cNvPr id="170" name="Google Shape;170;p21"/>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rot="5400000">
            <a:off x="8233251" y="3486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719100" y="539400"/>
            <a:ext cx="7705800" cy="4064700"/>
            <a:chOff x="719100" y="539400"/>
            <a:chExt cx="7705800" cy="4064700"/>
          </a:xfrm>
        </p:grpSpPr>
        <p:cxnSp>
          <p:nvCxnSpPr>
            <p:cNvPr id="26" name="Google Shape;26;p4"/>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4"/>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28" name="Google Shape;28;p4"/>
          <p:cNvSpPr txBox="1">
            <a:spLocks noGrp="1"/>
          </p:cNvSpPr>
          <p:nvPr>
            <p:ph type="title"/>
          </p:nvPr>
        </p:nvSpPr>
        <p:spPr>
          <a:xfrm>
            <a:off x="720000" y="53807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 name="Google Shape;29;p4"/>
          <p:cNvSpPr txBox="1">
            <a:spLocks noGrp="1"/>
          </p:cNvSpPr>
          <p:nvPr>
            <p:ph type="body" idx="1"/>
          </p:nvPr>
        </p:nvSpPr>
        <p:spPr>
          <a:xfrm>
            <a:off x="720000" y="1127000"/>
            <a:ext cx="7704000" cy="395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spcBef>
                <a:spcPts val="0"/>
              </a:spcBef>
              <a:spcAft>
                <a:spcPts val="0"/>
              </a:spcAft>
              <a:buSzPts val="1200"/>
              <a:buFont typeface="Roboto Condensed Light"/>
              <a:buAutoNum type="alphaLcPeriod"/>
              <a:defRPr/>
            </a:lvl2pPr>
            <a:lvl3pPr marL="1371600" lvl="2" indent="-304800" rtl="0">
              <a:spcBef>
                <a:spcPts val="0"/>
              </a:spcBef>
              <a:spcAft>
                <a:spcPts val="0"/>
              </a:spcAft>
              <a:buSzPts val="1200"/>
              <a:buFont typeface="Roboto Condensed Light"/>
              <a:buAutoNum type="romanLcPeriod"/>
              <a:defRPr/>
            </a:lvl3pPr>
            <a:lvl4pPr marL="1828800" lvl="3" indent="-304800" rtl="0">
              <a:spcBef>
                <a:spcPts val="0"/>
              </a:spcBef>
              <a:spcAft>
                <a:spcPts val="0"/>
              </a:spcAft>
              <a:buSzPts val="1200"/>
              <a:buFont typeface="Roboto Condensed Light"/>
              <a:buAutoNum type="arabicPeriod"/>
              <a:defRPr/>
            </a:lvl4pPr>
            <a:lvl5pPr marL="2286000" lvl="4" indent="-304800" rtl="0">
              <a:spcBef>
                <a:spcPts val="0"/>
              </a:spcBef>
              <a:spcAft>
                <a:spcPts val="0"/>
              </a:spcAft>
              <a:buSzPts val="1200"/>
              <a:buFont typeface="Roboto Condensed Light"/>
              <a:buAutoNum type="alphaLcPeriod"/>
              <a:defRPr/>
            </a:lvl5pPr>
            <a:lvl6pPr marL="2743200" lvl="5" indent="-304800" rtl="0">
              <a:spcBef>
                <a:spcPts val="0"/>
              </a:spcBef>
              <a:spcAft>
                <a:spcPts val="0"/>
              </a:spcAft>
              <a:buSzPts val="1200"/>
              <a:buFont typeface="Roboto Condensed Light"/>
              <a:buAutoNum type="romanLcPeriod"/>
              <a:defRPr/>
            </a:lvl6pPr>
            <a:lvl7pPr marL="3200400" lvl="6" indent="-304800" rtl="0">
              <a:spcBef>
                <a:spcPts val="0"/>
              </a:spcBef>
              <a:spcAft>
                <a:spcPts val="0"/>
              </a:spcAft>
              <a:buSzPts val="1200"/>
              <a:buFont typeface="Roboto Condensed Light"/>
              <a:buAutoNum type="arabicPeriod"/>
              <a:defRPr/>
            </a:lvl7pPr>
            <a:lvl8pPr marL="3657600" lvl="7" indent="-304800" rtl="0">
              <a:spcBef>
                <a:spcPts val="0"/>
              </a:spcBef>
              <a:spcAft>
                <a:spcPts val="0"/>
              </a:spcAft>
              <a:buSzPts val="1200"/>
              <a:buFont typeface="Roboto Condensed Light"/>
              <a:buAutoNum type="alphaLcPeriod"/>
              <a:defRPr/>
            </a:lvl8pPr>
            <a:lvl9pPr marL="4114800" lvl="8" indent="-304800" rtl="0">
              <a:spcBef>
                <a:spcPts val="0"/>
              </a:spcBef>
              <a:spcAft>
                <a:spcPts val="0"/>
              </a:spcAft>
              <a:buSzPts val="1200"/>
              <a:buFont typeface="Roboto Condensed Light"/>
              <a:buAutoNum type="romanLcPerio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p:nvPr/>
        </p:nvSpPr>
        <p:spPr>
          <a:xfrm rot="10800000">
            <a:off x="8243792" y="4413356"/>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5"/>
          <p:cNvSpPr txBox="1">
            <a:spLocks noGrp="1"/>
          </p:cNvSpPr>
          <p:nvPr>
            <p:ph type="title" idx="2"/>
          </p:nvPr>
        </p:nvSpPr>
        <p:spPr>
          <a:xfrm>
            <a:off x="720000" y="1801575"/>
            <a:ext cx="3522300" cy="393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4" name="Google Shape;34;p5"/>
          <p:cNvSpPr txBox="1">
            <a:spLocks noGrp="1"/>
          </p:cNvSpPr>
          <p:nvPr>
            <p:ph type="title" idx="3"/>
          </p:nvPr>
        </p:nvSpPr>
        <p:spPr>
          <a:xfrm>
            <a:off x="4901688" y="1801575"/>
            <a:ext cx="3522300" cy="39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35" name="Google Shape;35;p5"/>
          <p:cNvSpPr txBox="1">
            <a:spLocks noGrp="1"/>
          </p:cNvSpPr>
          <p:nvPr>
            <p:ph type="subTitle" idx="1"/>
          </p:nvPr>
        </p:nvSpPr>
        <p:spPr>
          <a:xfrm>
            <a:off x="720000" y="2195175"/>
            <a:ext cx="3522300" cy="19563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1200"/>
              <a:buFont typeface="Arial"/>
              <a:buChar char="•"/>
              <a:defRPr/>
            </a:lvl1pPr>
            <a:lvl2pPr lvl="1" algn="ctr">
              <a:spcBef>
                <a:spcPts val="0"/>
              </a:spcBef>
              <a:spcAft>
                <a:spcPts val="0"/>
              </a:spcAft>
              <a:buClr>
                <a:schemeClr val="dk1"/>
              </a:buClr>
              <a:buSzPts val="1200"/>
              <a:buFont typeface="Arial"/>
              <a:buChar char="○"/>
              <a:defRPr/>
            </a:lvl2pPr>
            <a:lvl3pPr lvl="2" algn="ctr">
              <a:spcBef>
                <a:spcPts val="0"/>
              </a:spcBef>
              <a:spcAft>
                <a:spcPts val="0"/>
              </a:spcAft>
              <a:buClr>
                <a:schemeClr val="dk1"/>
              </a:buClr>
              <a:buSzPts val="1200"/>
              <a:buFont typeface="Arial"/>
              <a:buChar char="■"/>
              <a:defRPr/>
            </a:lvl3pPr>
            <a:lvl4pPr lvl="3" algn="ctr">
              <a:spcBef>
                <a:spcPts val="0"/>
              </a:spcBef>
              <a:spcAft>
                <a:spcPts val="0"/>
              </a:spcAft>
              <a:buClr>
                <a:schemeClr val="dk1"/>
              </a:buClr>
              <a:buSzPts val="1200"/>
              <a:buFont typeface="Arial"/>
              <a:buChar char="●"/>
              <a:defRPr/>
            </a:lvl4pPr>
            <a:lvl5pPr lvl="4" algn="ctr">
              <a:spcBef>
                <a:spcPts val="0"/>
              </a:spcBef>
              <a:spcAft>
                <a:spcPts val="0"/>
              </a:spcAft>
              <a:buClr>
                <a:schemeClr val="dk1"/>
              </a:buClr>
              <a:buSzPts val="1200"/>
              <a:buFont typeface="Arial"/>
              <a:buChar char="○"/>
              <a:defRPr/>
            </a:lvl5pPr>
            <a:lvl6pPr lvl="5" algn="ctr">
              <a:spcBef>
                <a:spcPts val="0"/>
              </a:spcBef>
              <a:spcAft>
                <a:spcPts val="0"/>
              </a:spcAft>
              <a:buClr>
                <a:schemeClr val="dk1"/>
              </a:buClr>
              <a:buSzPts val="1200"/>
              <a:buFont typeface="Arial"/>
              <a:buChar char="■"/>
              <a:defRPr/>
            </a:lvl6pPr>
            <a:lvl7pPr lvl="6" algn="ctr">
              <a:spcBef>
                <a:spcPts val="0"/>
              </a:spcBef>
              <a:spcAft>
                <a:spcPts val="0"/>
              </a:spcAft>
              <a:buClr>
                <a:schemeClr val="dk1"/>
              </a:buClr>
              <a:buSzPts val="1200"/>
              <a:buFont typeface="Arial"/>
              <a:buChar char="●"/>
              <a:defRPr/>
            </a:lvl7pPr>
            <a:lvl8pPr lvl="7" algn="ctr">
              <a:spcBef>
                <a:spcPts val="0"/>
              </a:spcBef>
              <a:spcAft>
                <a:spcPts val="0"/>
              </a:spcAft>
              <a:buClr>
                <a:schemeClr val="dk1"/>
              </a:buClr>
              <a:buSzPts val="1200"/>
              <a:buFont typeface="Arial"/>
              <a:buChar char="○"/>
              <a:defRPr/>
            </a:lvl8pPr>
            <a:lvl9pPr lvl="8" algn="ctr">
              <a:spcBef>
                <a:spcPts val="0"/>
              </a:spcBef>
              <a:spcAft>
                <a:spcPts val="0"/>
              </a:spcAft>
              <a:buClr>
                <a:schemeClr val="dk1"/>
              </a:buClr>
              <a:buSzPts val="1200"/>
              <a:buFont typeface="Arial"/>
              <a:buChar char="■"/>
              <a:defRPr/>
            </a:lvl9pPr>
          </a:lstStyle>
          <a:p>
            <a:endParaRPr/>
          </a:p>
        </p:txBody>
      </p:sp>
      <p:sp>
        <p:nvSpPr>
          <p:cNvPr id="36" name="Google Shape;36;p5"/>
          <p:cNvSpPr txBox="1">
            <a:spLocks noGrp="1"/>
          </p:cNvSpPr>
          <p:nvPr>
            <p:ph type="subTitle" idx="4"/>
          </p:nvPr>
        </p:nvSpPr>
        <p:spPr>
          <a:xfrm>
            <a:off x="4901700" y="2195175"/>
            <a:ext cx="3522300" cy="19563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Font typeface="Arial"/>
              <a:buChar char="•"/>
              <a:defRPr/>
            </a:lvl1pPr>
            <a:lvl2pPr lvl="1" algn="ctr" rtl="0">
              <a:spcBef>
                <a:spcPts val="0"/>
              </a:spcBef>
              <a:spcAft>
                <a:spcPts val="0"/>
              </a:spcAft>
              <a:buClr>
                <a:schemeClr val="dk1"/>
              </a:buClr>
              <a:buSzPts val="1200"/>
              <a:buFont typeface="Arial"/>
              <a:buChar char="○"/>
              <a:defRPr/>
            </a:lvl2pPr>
            <a:lvl3pPr lvl="2" algn="ctr" rtl="0">
              <a:spcBef>
                <a:spcPts val="0"/>
              </a:spcBef>
              <a:spcAft>
                <a:spcPts val="0"/>
              </a:spcAft>
              <a:buClr>
                <a:schemeClr val="dk1"/>
              </a:buClr>
              <a:buSzPts val="1200"/>
              <a:buFont typeface="Arial"/>
              <a:buChar char="■"/>
              <a:defRPr/>
            </a:lvl3pPr>
            <a:lvl4pPr lvl="3" algn="ctr" rtl="0">
              <a:spcBef>
                <a:spcPts val="0"/>
              </a:spcBef>
              <a:spcAft>
                <a:spcPts val="0"/>
              </a:spcAft>
              <a:buClr>
                <a:schemeClr val="dk1"/>
              </a:buClr>
              <a:buSzPts val="1200"/>
              <a:buFont typeface="Arial"/>
              <a:buChar char="●"/>
              <a:defRPr/>
            </a:lvl4pPr>
            <a:lvl5pPr lvl="4" algn="ctr" rtl="0">
              <a:spcBef>
                <a:spcPts val="0"/>
              </a:spcBef>
              <a:spcAft>
                <a:spcPts val="0"/>
              </a:spcAft>
              <a:buClr>
                <a:schemeClr val="dk1"/>
              </a:buClr>
              <a:buSzPts val="1200"/>
              <a:buFont typeface="Arial"/>
              <a:buChar char="○"/>
              <a:defRPr/>
            </a:lvl5pPr>
            <a:lvl6pPr lvl="5" algn="ctr" rtl="0">
              <a:spcBef>
                <a:spcPts val="0"/>
              </a:spcBef>
              <a:spcAft>
                <a:spcPts val="0"/>
              </a:spcAft>
              <a:buClr>
                <a:schemeClr val="dk1"/>
              </a:buClr>
              <a:buSzPts val="1200"/>
              <a:buFont typeface="Arial"/>
              <a:buChar char="■"/>
              <a:defRPr/>
            </a:lvl6pPr>
            <a:lvl7pPr lvl="6" algn="ctr" rtl="0">
              <a:spcBef>
                <a:spcPts val="0"/>
              </a:spcBef>
              <a:spcAft>
                <a:spcPts val="0"/>
              </a:spcAft>
              <a:buClr>
                <a:schemeClr val="dk1"/>
              </a:buClr>
              <a:buSzPts val="1200"/>
              <a:buFont typeface="Arial"/>
              <a:buChar char="●"/>
              <a:defRPr/>
            </a:lvl7pPr>
            <a:lvl8pPr lvl="7" algn="ctr" rtl="0">
              <a:spcBef>
                <a:spcPts val="0"/>
              </a:spcBef>
              <a:spcAft>
                <a:spcPts val="0"/>
              </a:spcAft>
              <a:buClr>
                <a:schemeClr val="dk1"/>
              </a:buClr>
              <a:buSzPts val="1200"/>
              <a:buFont typeface="Arial"/>
              <a:buChar char="○"/>
              <a:defRPr/>
            </a:lvl8pPr>
            <a:lvl9pPr lvl="8" algn="ctr" rtl="0">
              <a:spcBef>
                <a:spcPts val="0"/>
              </a:spcBef>
              <a:spcAft>
                <a:spcPts val="0"/>
              </a:spcAft>
              <a:buClr>
                <a:schemeClr val="dk1"/>
              </a:buClr>
              <a:buSzPts val="1200"/>
              <a:buFont typeface="Arial"/>
              <a:buChar char="■"/>
              <a:defRPr/>
            </a:lvl9pPr>
          </a:lstStyle>
          <a:p>
            <a:endParaRPr/>
          </a:p>
        </p:txBody>
      </p:sp>
      <p:grpSp>
        <p:nvGrpSpPr>
          <p:cNvPr id="37" name="Google Shape;37;p5"/>
          <p:cNvGrpSpPr/>
          <p:nvPr/>
        </p:nvGrpSpPr>
        <p:grpSpPr>
          <a:xfrm>
            <a:off x="719100" y="539400"/>
            <a:ext cx="7705800" cy="4064700"/>
            <a:chOff x="719100" y="539400"/>
            <a:chExt cx="7705800" cy="4064700"/>
          </a:xfrm>
        </p:grpSpPr>
        <p:cxnSp>
          <p:nvCxnSpPr>
            <p:cNvPr id="38" name="Google Shape;38;p5"/>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39" name="Google Shape;39;p5"/>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flipH="1">
            <a:off x="8233251" y="3486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719100" y="539400"/>
            <a:ext cx="7705800" cy="4064700"/>
            <a:chOff x="719100" y="539400"/>
            <a:chExt cx="7705800" cy="4064700"/>
          </a:xfrm>
        </p:grpSpPr>
        <p:cxnSp>
          <p:nvCxnSpPr>
            <p:cNvPr id="43" name="Google Shape;43;p6"/>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44" name="Google Shape;44;p6"/>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45" name="Google Shape;45;p6"/>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p:nvPr/>
        </p:nvSpPr>
        <p:spPr>
          <a:xfrm rot="-5400000" flipH="1">
            <a:off x="529251" y="44133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title"/>
          </p:nvPr>
        </p:nvSpPr>
        <p:spPr>
          <a:xfrm>
            <a:off x="1302700" y="1389775"/>
            <a:ext cx="5490000" cy="13227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lt1"/>
              </a:buClr>
              <a:buSzPts val="2400"/>
              <a:buNone/>
              <a:defRPr sz="4000" b="1">
                <a:latin typeface="Poppins"/>
                <a:ea typeface="Poppins"/>
                <a:cs typeface="Poppins"/>
                <a:sym typeface="Poppins"/>
              </a:defRPr>
            </a:lvl1pPr>
            <a:lvl2pPr lvl="1">
              <a:spcBef>
                <a:spcPts val="0"/>
              </a:spcBef>
              <a:spcAft>
                <a:spcPts val="0"/>
              </a:spcAft>
              <a:buClr>
                <a:schemeClr val="lt1"/>
              </a:buClr>
              <a:buSzPts val="2400"/>
              <a:buNone/>
              <a:defRPr sz="2400">
                <a:solidFill>
                  <a:schemeClr val="lt1"/>
                </a:solidFill>
              </a:defRPr>
            </a:lvl2pPr>
            <a:lvl3pPr lvl="2">
              <a:spcBef>
                <a:spcPts val="0"/>
              </a:spcBef>
              <a:spcAft>
                <a:spcPts val="0"/>
              </a:spcAft>
              <a:buClr>
                <a:schemeClr val="lt1"/>
              </a:buClr>
              <a:buSzPts val="2400"/>
              <a:buNone/>
              <a:defRPr sz="2400">
                <a:solidFill>
                  <a:schemeClr val="lt1"/>
                </a:solidFill>
              </a:defRPr>
            </a:lvl3pPr>
            <a:lvl4pPr lvl="3">
              <a:spcBef>
                <a:spcPts val="0"/>
              </a:spcBef>
              <a:spcAft>
                <a:spcPts val="0"/>
              </a:spcAft>
              <a:buClr>
                <a:schemeClr val="lt1"/>
              </a:buClr>
              <a:buSzPts val="2400"/>
              <a:buNone/>
              <a:defRPr sz="2400">
                <a:solidFill>
                  <a:schemeClr val="lt1"/>
                </a:solidFill>
              </a:defRPr>
            </a:lvl4pPr>
            <a:lvl5pPr lvl="4">
              <a:spcBef>
                <a:spcPts val="0"/>
              </a:spcBef>
              <a:spcAft>
                <a:spcPts val="0"/>
              </a:spcAft>
              <a:buClr>
                <a:schemeClr val="lt1"/>
              </a:buClr>
              <a:buSzPts val="2400"/>
              <a:buNone/>
              <a:defRPr sz="2400">
                <a:solidFill>
                  <a:schemeClr val="lt1"/>
                </a:solidFill>
              </a:defRPr>
            </a:lvl5pPr>
            <a:lvl6pPr lvl="5">
              <a:spcBef>
                <a:spcPts val="0"/>
              </a:spcBef>
              <a:spcAft>
                <a:spcPts val="0"/>
              </a:spcAft>
              <a:buClr>
                <a:schemeClr val="lt1"/>
              </a:buClr>
              <a:buSzPts val="2400"/>
              <a:buNone/>
              <a:defRPr sz="2400">
                <a:solidFill>
                  <a:schemeClr val="lt1"/>
                </a:solidFill>
              </a:defRPr>
            </a:lvl6pPr>
            <a:lvl7pPr lvl="6">
              <a:spcBef>
                <a:spcPts val="0"/>
              </a:spcBef>
              <a:spcAft>
                <a:spcPts val="0"/>
              </a:spcAft>
              <a:buClr>
                <a:schemeClr val="lt1"/>
              </a:buClr>
              <a:buSzPts val="2400"/>
              <a:buNone/>
              <a:defRPr sz="2400">
                <a:solidFill>
                  <a:schemeClr val="lt1"/>
                </a:solidFill>
              </a:defRPr>
            </a:lvl7pPr>
            <a:lvl8pPr lvl="7">
              <a:spcBef>
                <a:spcPts val="0"/>
              </a:spcBef>
              <a:spcAft>
                <a:spcPts val="0"/>
              </a:spcAft>
              <a:buClr>
                <a:schemeClr val="lt1"/>
              </a:buClr>
              <a:buSzPts val="2400"/>
              <a:buNone/>
              <a:defRPr sz="2400">
                <a:solidFill>
                  <a:schemeClr val="lt1"/>
                </a:solidFill>
              </a:defRPr>
            </a:lvl8pPr>
            <a:lvl9pPr lvl="8">
              <a:spcBef>
                <a:spcPts val="0"/>
              </a:spcBef>
              <a:spcAft>
                <a:spcPts val="0"/>
              </a:spcAft>
              <a:buClr>
                <a:schemeClr val="lt1"/>
              </a:buClr>
              <a:buSzPts val="2400"/>
              <a:buNone/>
              <a:defRPr sz="2400">
                <a:solidFill>
                  <a:schemeClr val="lt1"/>
                </a:solidFill>
              </a:defRPr>
            </a:lvl9pPr>
          </a:lstStyle>
          <a:p>
            <a:endParaRPr/>
          </a:p>
        </p:txBody>
      </p:sp>
      <p:sp>
        <p:nvSpPr>
          <p:cNvPr id="49" name="Google Shape;49;p7"/>
          <p:cNvSpPr txBox="1">
            <a:spLocks noGrp="1"/>
          </p:cNvSpPr>
          <p:nvPr>
            <p:ph type="subTitle" idx="1"/>
          </p:nvPr>
        </p:nvSpPr>
        <p:spPr>
          <a:xfrm>
            <a:off x="1302700" y="2793725"/>
            <a:ext cx="5490000" cy="8682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nSpc>
                <a:spcPct val="100000"/>
              </a:lnSpc>
              <a:spcBef>
                <a:spcPts val="0"/>
              </a:spcBef>
              <a:spcAft>
                <a:spcPts val="0"/>
              </a:spcAft>
              <a:buClr>
                <a:schemeClr val="lt1"/>
              </a:buClr>
              <a:buSzPts val="1200"/>
              <a:buNone/>
              <a:defRPr sz="1400"/>
            </a:lvl1pPr>
            <a:lvl2pPr lvl="1">
              <a:spcBef>
                <a:spcPts val="0"/>
              </a:spcBef>
              <a:spcAft>
                <a:spcPts val="0"/>
              </a:spcAft>
              <a:buClr>
                <a:schemeClr val="lt1"/>
              </a:buClr>
              <a:buSzPts val="1200"/>
              <a:buNone/>
              <a:defRPr>
                <a:solidFill>
                  <a:schemeClr val="lt1"/>
                </a:solidFill>
              </a:defRPr>
            </a:lvl2pPr>
            <a:lvl3pPr lvl="2">
              <a:spcBef>
                <a:spcPts val="0"/>
              </a:spcBef>
              <a:spcAft>
                <a:spcPts val="0"/>
              </a:spcAft>
              <a:buClr>
                <a:schemeClr val="lt1"/>
              </a:buClr>
              <a:buSzPts val="1200"/>
              <a:buNone/>
              <a:defRPr>
                <a:solidFill>
                  <a:schemeClr val="lt1"/>
                </a:solidFill>
              </a:defRPr>
            </a:lvl3pPr>
            <a:lvl4pPr lvl="3">
              <a:spcBef>
                <a:spcPts val="0"/>
              </a:spcBef>
              <a:spcAft>
                <a:spcPts val="0"/>
              </a:spcAft>
              <a:buClr>
                <a:schemeClr val="lt1"/>
              </a:buClr>
              <a:buSzPts val="1200"/>
              <a:buNone/>
              <a:defRPr>
                <a:solidFill>
                  <a:schemeClr val="lt1"/>
                </a:solidFill>
              </a:defRPr>
            </a:lvl4pPr>
            <a:lvl5pPr lvl="4">
              <a:spcBef>
                <a:spcPts val="0"/>
              </a:spcBef>
              <a:spcAft>
                <a:spcPts val="0"/>
              </a:spcAft>
              <a:buClr>
                <a:schemeClr val="lt1"/>
              </a:buClr>
              <a:buSzPts val="1200"/>
              <a:buNone/>
              <a:defRPr>
                <a:solidFill>
                  <a:schemeClr val="lt1"/>
                </a:solidFill>
              </a:defRPr>
            </a:lvl5pPr>
            <a:lvl6pPr lvl="5">
              <a:spcBef>
                <a:spcPts val="0"/>
              </a:spcBef>
              <a:spcAft>
                <a:spcPts val="0"/>
              </a:spcAft>
              <a:buClr>
                <a:schemeClr val="lt1"/>
              </a:buClr>
              <a:buSzPts val="1200"/>
              <a:buNone/>
              <a:defRPr>
                <a:solidFill>
                  <a:schemeClr val="lt1"/>
                </a:solidFill>
              </a:defRPr>
            </a:lvl6pPr>
            <a:lvl7pPr lvl="6">
              <a:spcBef>
                <a:spcPts val="0"/>
              </a:spcBef>
              <a:spcAft>
                <a:spcPts val="0"/>
              </a:spcAft>
              <a:buClr>
                <a:schemeClr val="lt1"/>
              </a:buClr>
              <a:buSzPts val="1200"/>
              <a:buNone/>
              <a:defRPr>
                <a:solidFill>
                  <a:schemeClr val="lt1"/>
                </a:solidFill>
              </a:defRPr>
            </a:lvl7pPr>
            <a:lvl8pPr lvl="7">
              <a:spcBef>
                <a:spcPts val="0"/>
              </a:spcBef>
              <a:spcAft>
                <a:spcPts val="0"/>
              </a:spcAft>
              <a:buClr>
                <a:schemeClr val="lt1"/>
              </a:buClr>
              <a:buSzPts val="1200"/>
              <a:buNone/>
              <a:defRPr>
                <a:solidFill>
                  <a:schemeClr val="lt1"/>
                </a:solidFill>
              </a:defRPr>
            </a:lvl8pPr>
            <a:lvl9pPr lvl="8">
              <a:spcBef>
                <a:spcPts val="0"/>
              </a:spcBef>
              <a:spcAft>
                <a:spcPts val="0"/>
              </a:spcAft>
              <a:buClr>
                <a:schemeClr val="lt1"/>
              </a:buClr>
              <a:buSzPts val="1200"/>
              <a:buNone/>
              <a:defRPr>
                <a:solidFill>
                  <a:schemeClr val="lt1"/>
                </a:solidFill>
              </a:defRPr>
            </a:lvl9pPr>
          </a:lstStyle>
          <a:p>
            <a:endParaRPr/>
          </a:p>
        </p:txBody>
      </p:sp>
      <p:grpSp>
        <p:nvGrpSpPr>
          <p:cNvPr id="50" name="Google Shape;50;p7"/>
          <p:cNvGrpSpPr/>
          <p:nvPr/>
        </p:nvGrpSpPr>
        <p:grpSpPr>
          <a:xfrm>
            <a:off x="719100" y="539400"/>
            <a:ext cx="7705800" cy="4064700"/>
            <a:chOff x="719100" y="539400"/>
            <a:chExt cx="7705800" cy="4064700"/>
          </a:xfrm>
        </p:grpSpPr>
        <p:cxnSp>
          <p:nvCxnSpPr>
            <p:cNvPr id="51" name="Google Shape;51;p7"/>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52" name="Google Shape;52;p7"/>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53" name="Google Shape;53;p7"/>
          <p:cNvSpPr/>
          <p:nvPr/>
        </p:nvSpPr>
        <p:spPr>
          <a:xfrm rot="5400000">
            <a:off x="8020160" y="204135"/>
            <a:ext cx="670627" cy="670508"/>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8"/>
          <p:cNvSpPr/>
          <p:nvPr/>
        </p:nvSpPr>
        <p:spPr>
          <a:xfrm rot="10800000">
            <a:off x="8243792" y="4413356"/>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8"/>
          <p:cNvGrpSpPr/>
          <p:nvPr/>
        </p:nvGrpSpPr>
        <p:grpSpPr>
          <a:xfrm>
            <a:off x="719100" y="539400"/>
            <a:ext cx="7705800" cy="4064700"/>
            <a:chOff x="719100" y="539400"/>
            <a:chExt cx="7705800" cy="4064700"/>
          </a:xfrm>
        </p:grpSpPr>
        <p:cxnSp>
          <p:nvCxnSpPr>
            <p:cNvPr id="57" name="Google Shape;57;p8"/>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58" name="Google Shape;58;p8"/>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
        <p:nvSpPr>
          <p:cNvPr id="59" name="Google Shape;59;p8"/>
          <p:cNvSpPr txBox="1">
            <a:spLocks noGrp="1"/>
          </p:cNvSpPr>
          <p:nvPr>
            <p:ph type="title"/>
          </p:nvPr>
        </p:nvSpPr>
        <p:spPr>
          <a:xfrm>
            <a:off x="3270000" y="1517550"/>
            <a:ext cx="5154000" cy="21084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0"/>
        <p:cNvGrpSpPr/>
        <p:nvPr/>
      </p:nvGrpSpPr>
      <p:grpSpPr>
        <a:xfrm>
          <a:off x="0" y="0"/>
          <a:ext cx="0" cy="0"/>
          <a:chOff x="0" y="0"/>
          <a:chExt cx="0" cy="0"/>
        </a:xfrm>
      </p:grpSpPr>
      <p:sp>
        <p:nvSpPr>
          <p:cNvPr id="61" name="Google Shape;61;p9"/>
          <p:cNvSpPr/>
          <p:nvPr/>
        </p:nvSpPr>
        <p:spPr>
          <a:xfrm rot="-5400000">
            <a:off x="529251" y="44133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txBox="1">
            <a:spLocks noGrp="1"/>
          </p:cNvSpPr>
          <p:nvPr>
            <p:ph type="body" idx="1"/>
          </p:nvPr>
        </p:nvSpPr>
        <p:spPr>
          <a:xfrm>
            <a:off x="720000" y="1570575"/>
            <a:ext cx="4047000" cy="2186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999999"/>
              </a:buClr>
              <a:buSzPts val="800"/>
              <a:buFont typeface="Open Sans"/>
              <a:buChar char="-"/>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63" name="Google Shape;63;p9"/>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4" name="Google Shape;64;p9"/>
          <p:cNvGrpSpPr/>
          <p:nvPr/>
        </p:nvGrpSpPr>
        <p:grpSpPr>
          <a:xfrm>
            <a:off x="719100" y="539400"/>
            <a:ext cx="7705800" cy="4064700"/>
            <a:chOff x="719100" y="539400"/>
            <a:chExt cx="7705800" cy="4064700"/>
          </a:xfrm>
        </p:grpSpPr>
        <p:cxnSp>
          <p:nvCxnSpPr>
            <p:cNvPr id="65" name="Google Shape;65;p9"/>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66" name="Google Shape;66;p9"/>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7"/>
        <p:cNvGrpSpPr/>
        <p:nvPr/>
      </p:nvGrpSpPr>
      <p:grpSpPr>
        <a:xfrm>
          <a:off x="0" y="0"/>
          <a:ext cx="0" cy="0"/>
          <a:chOff x="0" y="0"/>
          <a:chExt cx="0" cy="0"/>
        </a:xfrm>
      </p:grpSpPr>
      <p:sp>
        <p:nvSpPr>
          <p:cNvPr id="68" name="Google Shape;68;p10"/>
          <p:cNvSpPr>
            <a:spLocks noGrp="1"/>
          </p:cNvSpPr>
          <p:nvPr>
            <p:ph type="pic" idx="2"/>
          </p:nvPr>
        </p:nvSpPr>
        <p:spPr>
          <a:xfrm>
            <a:off x="-25" y="0"/>
            <a:ext cx="9144000" cy="5143500"/>
          </a:xfrm>
          <a:prstGeom prst="rect">
            <a:avLst/>
          </a:prstGeom>
          <a:noFill/>
          <a:ln>
            <a:noFill/>
          </a:ln>
        </p:spPr>
      </p:sp>
      <p:sp>
        <p:nvSpPr>
          <p:cNvPr id="69" name="Google Shape;69;p10"/>
          <p:cNvSpPr txBox="1">
            <a:spLocks noGrp="1"/>
          </p:cNvSpPr>
          <p:nvPr>
            <p:ph type="body" idx="1"/>
          </p:nvPr>
        </p:nvSpPr>
        <p:spPr>
          <a:xfrm>
            <a:off x="1150150" y="3999000"/>
            <a:ext cx="6843600" cy="605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SzPts val="100"/>
              <a:buFont typeface="Poppins SemiBold"/>
              <a:buNone/>
              <a:defRPr sz="2500">
                <a:latin typeface="Poppins SemiBold"/>
                <a:ea typeface="Poppins SemiBold"/>
                <a:cs typeface="Poppins SemiBold"/>
                <a:sym typeface="Poppins SemiBold"/>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0"/>
        <p:cNvGrpSpPr/>
        <p:nvPr/>
      </p:nvGrpSpPr>
      <p:grpSpPr>
        <a:xfrm>
          <a:off x="0" y="0"/>
          <a:ext cx="0" cy="0"/>
          <a:chOff x="0" y="0"/>
          <a:chExt cx="0" cy="0"/>
        </a:xfrm>
      </p:grpSpPr>
      <p:sp>
        <p:nvSpPr>
          <p:cNvPr id="71" name="Google Shape;71;p11"/>
          <p:cNvSpPr/>
          <p:nvPr/>
        </p:nvSpPr>
        <p:spPr>
          <a:xfrm rot="-5400000">
            <a:off x="529251" y="381962"/>
            <a:ext cx="381489" cy="381489"/>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72" name="Google Shape;72;p11"/>
          <p:cNvSpPr txBox="1">
            <a:spLocks noGrp="1"/>
          </p:cNvSpPr>
          <p:nvPr>
            <p:ph type="title" hasCustomPrompt="1"/>
          </p:nvPr>
        </p:nvSpPr>
        <p:spPr>
          <a:xfrm>
            <a:off x="720000" y="1721075"/>
            <a:ext cx="5253000" cy="13722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72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73" name="Google Shape;73;p11"/>
          <p:cNvSpPr txBox="1">
            <a:spLocks noGrp="1"/>
          </p:cNvSpPr>
          <p:nvPr>
            <p:ph type="subTitle" idx="1"/>
          </p:nvPr>
        </p:nvSpPr>
        <p:spPr>
          <a:xfrm>
            <a:off x="720000" y="3093325"/>
            <a:ext cx="5253000" cy="3291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
              <a:buNone/>
              <a:defRPr sz="1400"/>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grpSp>
        <p:nvGrpSpPr>
          <p:cNvPr id="74" name="Google Shape;74;p11"/>
          <p:cNvGrpSpPr/>
          <p:nvPr/>
        </p:nvGrpSpPr>
        <p:grpSpPr>
          <a:xfrm>
            <a:off x="719100" y="539400"/>
            <a:ext cx="7705800" cy="4064700"/>
            <a:chOff x="719100" y="539400"/>
            <a:chExt cx="7705800" cy="4064700"/>
          </a:xfrm>
        </p:grpSpPr>
        <p:cxnSp>
          <p:nvCxnSpPr>
            <p:cNvPr id="75" name="Google Shape;75;p11"/>
            <p:cNvCxnSpPr/>
            <p:nvPr/>
          </p:nvCxnSpPr>
          <p:spPr>
            <a:xfrm>
              <a:off x="719100" y="539400"/>
              <a:ext cx="7705800" cy="0"/>
            </a:xfrm>
            <a:prstGeom prst="straightConnector1">
              <a:avLst/>
            </a:prstGeom>
            <a:noFill/>
            <a:ln w="9525" cap="flat" cmpd="sng">
              <a:solidFill>
                <a:schemeClr val="dk1"/>
              </a:solidFill>
              <a:prstDash val="solid"/>
              <a:round/>
              <a:headEnd type="none" w="med" len="med"/>
              <a:tailEnd type="none" w="med" len="med"/>
            </a:ln>
          </p:spPr>
        </p:cxnSp>
        <p:cxnSp>
          <p:nvCxnSpPr>
            <p:cNvPr id="76" name="Google Shape;76;p11"/>
            <p:cNvCxnSpPr/>
            <p:nvPr/>
          </p:nvCxnSpPr>
          <p:spPr>
            <a:xfrm>
              <a:off x="719100" y="4604100"/>
              <a:ext cx="7705800" cy="0"/>
            </a:xfrm>
            <a:prstGeom prst="straightConnector1">
              <a:avLst/>
            </a:prstGeom>
            <a:noFill/>
            <a:ln w="9525" cap="flat" cmpd="sng">
              <a:solidFill>
                <a:schemeClr val="dk1"/>
              </a:solidFill>
              <a:prstDash val="solid"/>
              <a:round/>
              <a:headEnd type="none" w="med" len="med"/>
              <a:tailEnd type="none" w="med" len="med"/>
            </a:ln>
          </p:spPr>
        </p:cxnSp>
      </p:grpSp>
      <p:grpSp>
        <p:nvGrpSpPr>
          <p:cNvPr id="77" name="Google Shape;77;p11"/>
          <p:cNvGrpSpPr/>
          <p:nvPr/>
        </p:nvGrpSpPr>
        <p:grpSpPr>
          <a:xfrm rot="-5400000" flipH="1">
            <a:off x="6513141" y="2883266"/>
            <a:ext cx="1743359" cy="2853115"/>
            <a:chOff x="7400641" y="0"/>
            <a:chExt cx="1743359" cy="2853115"/>
          </a:xfrm>
        </p:grpSpPr>
        <p:sp>
          <p:nvSpPr>
            <p:cNvPr id="78" name="Google Shape;78;p11"/>
            <p:cNvSpPr/>
            <p:nvPr/>
          </p:nvSpPr>
          <p:spPr>
            <a:xfrm rot="5400000">
              <a:off x="7400641" y="1109756"/>
              <a:ext cx="1743359" cy="1743359"/>
            </a:xfrm>
            <a:custGeom>
              <a:avLst/>
              <a:gdLst/>
              <a:ahLst/>
              <a:cxnLst/>
              <a:rect l="l" t="t" r="r" b="b"/>
              <a:pathLst>
                <a:path w="23818" h="23818" extrusionOk="0">
                  <a:moveTo>
                    <a:pt x="0" y="1"/>
                  </a:moveTo>
                  <a:lnTo>
                    <a:pt x="0" y="23817"/>
                  </a:lnTo>
                  <a:cubicBezTo>
                    <a:pt x="13155" y="23817"/>
                    <a:pt x="23817" y="13155"/>
                    <a:pt x="23817" y="1"/>
                  </a:cubicBezTo>
                  <a:close/>
                </a:path>
              </a:pathLst>
            </a:custGeom>
            <a:gradFill>
              <a:gsLst>
                <a:gs pos="0">
                  <a:srgbClr val="174B67">
                    <a:alpha val="34901"/>
                  </a:srgbClr>
                </a:gs>
                <a:gs pos="100000">
                  <a:srgbClr val="174B67">
                    <a:alpha val="5882"/>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rot="5400000">
              <a:off x="8034154" y="1109707"/>
              <a:ext cx="1109800" cy="1109893"/>
            </a:xfrm>
            <a:custGeom>
              <a:avLst/>
              <a:gdLst/>
              <a:ahLst/>
              <a:cxnLst/>
              <a:rect l="l" t="t" r="r" b="b"/>
              <a:pathLst>
                <a:path w="11909" h="11910" extrusionOk="0">
                  <a:moveTo>
                    <a:pt x="0" y="1"/>
                  </a:moveTo>
                  <a:lnTo>
                    <a:pt x="0" y="11909"/>
                  </a:lnTo>
                  <a:cubicBezTo>
                    <a:pt x="6581" y="11909"/>
                    <a:pt x="11909" y="6581"/>
                    <a:pt x="11909" y="1"/>
                  </a:cubicBezTo>
                  <a:close/>
                </a:path>
              </a:pathLst>
            </a:custGeom>
            <a:gradFill>
              <a:gsLst>
                <a:gs pos="0">
                  <a:srgbClr val="174B67">
                    <a:alpha val="14901"/>
                    <a:alpha val="15000"/>
                  </a:srgbClr>
                </a:gs>
                <a:gs pos="100000">
                  <a:srgbClr val="174B67">
                    <a:alpha val="30196"/>
                    <a:alpha val="15000"/>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5400000">
              <a:off x="8034154" y="-47"/>
              <a:ext cx="1109800" cy="1109893"/>
            </a:xfrm>
            <a:custGeom>
              <a:avLst/>
              <a:gdLst/>
              <a:ahLst/>
              <a:cxnLst/>
              <a:rect l="l" t="t" r="r" b="b"/>
              <a:pathLst>
                <a:path w="11909" h="11910" extrusionOk="0">
                  <a:moveTo>
                    <a:pt x="0" y="1"/>
                  </a:moveTo>
                  <a:cubicBezTo>
                    <a:pt x="0" y="6581"/>
                    <a:pt x="5334" y="11909"/>
                    <a:pt x="11908" y="11909"/>
                  </a:cubicBezTo>
                  <a:lnTo>
                    <a:pt x="11908" y="1"/>
                  </a:lnTo>
                  <a:close/>
                </a:path>
              </a:pathLst>
            </a:custGeom>
            <a:gradFill>
              <a:gsLst>
                <a:gs pos="0">
                  <a:srgbClr val="293F5D">
                    <a:alpha val="20000"/>
                  </a:srgbClr>
                </a:gs>
                <a:gs pos="100000">
                  <a:srgbClr val="4B4F73">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39400"/>
            <a:ext cx="7704000" cy="51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2pPr>
            <a:lvl3pPr lvl="2">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3pPr>
            <a:lvl4pPr lvl="3">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4pPr>
            <a:lvl5pPr lvl="4">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5pPr>
            <a:lvl6pPr lvl="5">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6pPr>
            <a:lvl7pPr lvl="6">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7pPr>
            <a:lvl8pPr lvl="7">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8pPr>
            <a:lvl9pPr lvl="8">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1pPr>
            <a:lvl2pPr marL="914400" lvl="1"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2pPr>
            <a:lvl3pPr marL="1371600" lvl="2"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3pPr>
            <a:lvl4pPr marL="1828800" lvl="3"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4pPr>
            <a:lvl5pPr marL="2286000" lvl="4"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5pPr>
            <a:lvl6pPr marL="2743200" lvl="5"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6pPr>
            <a:lvl7pPr marL="3200400" lvl="6"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7pPr>
            <a:lvl8pPr marL="3657600" lvl="7"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8pPr>
            <a:lvl9pPr marL="4114800" lvl="8" indent="-304800">
              <a:lnSpc>
                <a:spcPct val="115000"/>
              </a:lnSpc>
              <a:spcBef>
                <a:spcPts val="0"/>
              </a:spcBef>
              <a:spcAft>
                <a:spcPts val="0"/>
              </a:spcAft>
              <a:buClr>
                <a:schemeClr val="dk1"/>
              </a:buClr>
              <a:buSzPts val="1200"/>
              <a:buFont typeface="Livvic"/>
              <a:buChar char="■"/>
              <a:defRPr sz="1200">
                <a:solidFill>
                  <a:schemeClr val="dk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5" r:id="rId13"/>
    <p:sldLayoutId id="2147483666" r:id="rId14"/>
    <p:sldLayoutId id="214748366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6"/>
          <p:cNvSpPr txBox="1">
            <a:spLocks noGrp="1"/>
          </p:cNvSpPr>
          <p:nvPr>
            <p:ph type="ctrTitle"/>
          </p:nvPr>
        </p:nvSpPr>
        <p:spPr>
          <a:xfrm>
            <a:off x="775621" y="1070667"/>
            <a:ext cx="6930518" cy="2556300"/>
          </a:xfrm>
          <a:prstGeom prst="rect">
            <a:avLst/>
          </a:prstGeom>
        </p:spPr>
        <p:txBody>
          <a:bodyPr spcFirstLastPara="1" wrap="square" lIns="91425" tIns="91425" rIns="91425" bIns="91425" anchor="b" anchorCtr="0">
            <a:noAutofit/>
          </a:bodyPr>
          <a:lstStyle/>
          <a:p>
            <a:pPr marL="0" lvl="0" indent="0" algn="l" rtl="0">
              <a:spcBef>
                <a:spcPts val="0"/>
              </a:spcBef>
              <a:buNone/>
            </a:pPr>
            <a:r>
              <a:rPr lang="sr-Cyrl-RS" sz="5000" b="1" dirty="0">
                <a:latin typeface="Poppins"/>
                <a:ea typeface="Poppins"/>
                <a:cs typeface="Poppins"/>
                <a:sym typeface="Poppins"/>
              </a:rPr>
              <a:t>Правна заштита у поступцима ЈН</a:t>
            </a:r>
            <a:r>
              <a:rPr lang="sr-Cyrl-RS" sz="5500" b="1" dirty="0">
                <a:latin typeface="Poppins"/>
                <a:ea typeface="Poppins"/>
                <a:cs typeface="Poppins"/>
                <a:sym typeface="Poppins"/>
              </a:rPr>
              <a:t> </a:t>
            </a:r>
            <a:br>
              <a:rPr lang="sr-Cyrl-RS" sz="5500" b="1" dirty="0">
                <a:latin typeface="Poppins"/>
                <a:ea typeface="Poppins"/>
                <a:cs typeface="Poppins"/>
                <a:sym typeface="Poppins"/>
              </a:rPr>
            </a:br>
            <a:br>
              <a:rPr lang="sr-Cyrl-RS" sz="1000" b="1" dirty="0">
                <a:latin typeface="Poppins"/>
                <a:ea typeface="Poppins"/>
                <a:cs typeface="Poppins"/>
                <a:sym typeface="Poppins"/>
              </a:rPr>
            </a:br>
            <a:r>
              <a:rPr lang="sr-Cyrl-RS" sz="3000" b="0" dirty="0">
                <a:latin typeface="Poppins Medium"/>
                <a:sym typeface="Poppins Medium"/>
              </a:rPr>
              <a:t>Са примјерима рјешења КРЖ-а и пресудама Суда БиХ</a:t>
            </a:r>
            <a:endParaRPr sz="3000" b="0" dirty="0">
              <a:latin typeface="Poppins Medium"/>
              <a:ea typeface="Poppins Medium"/>
              <a:cs typeface="Poppins Medium"/>
              <a:sym typeface="Poppins Medium"/>
            </a:endParaRPr>
          </a:p>
        </p:txBody>
      </p:sp>
      <p:grpSp>
        <p:nvGrpSpPr>
          <p:cNvPr id="194" name="Google Shape;194;p26"/>
          <p:cNvGrpSpPr/>
          <p:nvPr/>
        </p:nvGrpSpPr>
        <p:grpSpPr>
          <a:xfrm>
            <a:off x="7406640" y="0"/>
            <a:ext cx="1763123" cy="2853109"/>
            <a:chOff x="7400700" y="0"/>
            <a:chExt cx="1747050" cy="2853109"/>
          </a:xfrm>
        </p:grpSpPr>
        <p:sp>
          <p:nvSpPr>
            <p:cNvPr id="195" name="Google Shape;195;p26"/>
            <p:cNvSpPr/>
            <p:nvPr/>
          </p:nvSpPr>
          <p:spPr>
            <a:xfrm rot="5400000">
              <a:off x="7402546" y="1107904"/>
              <a:ext cx="1743359" cy="1747050"/>
            </a:xfrm>
            <a:custGeom>
              <a:avLst/>
              <a:gdLst/>
              <a:ahLst/>
              <a:cxnLst/>
              <a:rect l="l" t="t" r="r" b="b"/>
              <a:pathLst>
                <a:path w="23818" h="23818" extrusionOk="0">
                  <a:moveTo>
                    <a:pt x="0" y="1"/>
                  </a:moveTo>
                  <a:lnTo>
                    <a:pt x="0" y="23817"/>
                  </a:lnTo>
                  <a:cubicBezTo>
                    <a:pt x="13155" y="23817"/>
                    <a:pt x="23817" y="13155"/>
                    <a:pt x="23817" y="1"/>
                  </a:cubicBezTo>
                  <a:close/>
                </a:path>
              </a:pathLst>
            </a:custGeom>
            <a:gradFill>
              <a:gsLst>
                <a:gs pos="0">
                  <a:srgbClr val="174B67">
                    <a:alpha val="34901"/>
                  </a:srgbClr>
                </a:gs>
                <a:gs pos="100000">
                  <a:srgbClr val="174B67">
                    <a:alpha val="5882"/>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rot="5400000">
              <a:off x="8036028" y="1107829"/>
              <a:ext cx="1109800" cy="1113645"/>
            </a:xfrm>
            <a:custGeom>
              <a:avLst/>
              <a:gdLst/>
              <a:ahLst/>
              <a:cxnLst/>
              <a:rect l="l" t="t" r="r" b="b"/>
              <a:pathLst>
                <a:path w="11909" h="11910" extrusionOk="0">
                  <a:moveTo>
                    <a:pt x="0" y="1"/>
                  </a:moveTo>
                  <a:lnTo>
                    <a:pt x="0" y="11909"/>
                  </a:lnTo>
                  <a:cubicBezTo>
                    <a:pt x="6581" y="11909"/>
                    <a:pt x="11909" y="6581"/>
                    <a:pt x="11909" y="1"/>
                  </a:cubicBezTo>
                  <a:close/>
                </a:path>
              </a:pathLst>
            </a:custGeom>
            <a:gradFill>
              <a:gsLst>
                <a:gs pos="0">
                  <a:srgbClr val="174B67">
                    <a:alpha val="14901"/>
                    <a:alpha val="15000"/>
                  </a:srgbClr>
                </a:gs>
                <a:gs pos="100000">
                  <a:srgbClr val="174B67">
                    <a:alpha val="30196"/>
                    <a:alpha val="15000"/>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rot="5400000">
              <a:off x="8036028" y="-1922"/>
              <a:ext cx="1109800" cy="1113645"/>
            </a:xfrm>
            <a:custGeom>
              <a:avLst/>
              <a:gdLst/>
              <a:ahLst/>
              <a:cxnLst/>
              <a:rect l="l" t="t" r="r" b="b"/>
              <a:pathLst>
                <a:path w="11909" h="11910" extrusionOk="0">
                  <a:moveTo>
                    <a:pt x="0" y="1"/>
                  </a:moveTo>
                  <a:cubicBezTo>
                    <a:pt x="0" y="6581"/>
                    <a:pt x="5334" y="11909"/>
                    <a:pt x="11908" y="11909"/>
                  </a:cubicBezTo>
                  <a:lnTo>
                    <a:pt x="11908" y="1"/>
                  </a:lnTo>
                  <a:close/>
                </a:path>
              </a:pathLst>
            </a:custGeom>
            <a:gradFill>
              <a:gsLst>
                <a:gs pos="0">
                  <a:srgbClr val="293F5D">
                    <a:alpha val="20000"/>
                  </a:srgbClr>
                </a:gs>
                <a:gs pos="100000">
                  <a:srgbClr val="4B4F73">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5631141" y="208015"/>
            <a:ext cx="2657061" cy="307777"/>
          </a:xfrm>
          <a:prstGeom prst="rect">
            <a:avLst/>
          </a:prstGeom>
          <a:noFill/>
        </p:spPr>
        <p:txBody>
          <a:bodyPr wrap="square" rtlCol="0">
            <a:spAutoFit/>
          </a:bodyPr>
          <a:lstStyle/>
          <a:p>
            <a:r>
              <a:rPr lang="sr-Cyrl-RS" dirty="0">
                <a:solidFill>
                  <a:schemeClr val="tx2">
                    <a:lumMod val="50000"/>
                  </a:schemeClr>
                </a:solidFill>
              </a:rPr>
              <a:t>Сања Убовић, дипл. правник</a:t>
            </a:r>
            <a:endParaRPr lang="sr-Latn-RS" dirty="0">
              <a:solidFill>
                <a:schemeClr val="tx2">
                  <a:lumMod val="50000"/>
                </a:schemeClr>
              </a:solidFill>
            </a:endParaRPr>
          </a:p>
        </p:txBody>
      </p:sp>
      <p:pic>
        <p:nvPicPr>
          <p:cNvPr id="3" name="Picture 2"/>
          <p:cNvPicPr>
            <a:picLocks noChangeAspect="1"/>
          </p:cNvPicPr>
          <p:nvPr/>
        </p:nvPicPr>
        <p:blipFill>
          <a:blip r:embed="rId3"/>
          <a:stretch>
            <a:fillRect/>
          </a:stretch>
        </p:blipFill>
        <p:spPr>
          <a:xfrm>
            <a:off x="5638799" y="3542763"/>
            <a:ext cx="3195223" cy="10217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964774" y="1389775"/>
            <a:ext cx="5490000" cy="132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Cyrl-RS" dirty="0"/>
              <a:t>Правне посљедице пропуштања рокова</a:t>
            </a:r>
            <a:endParaRPr dirty="0"/>
          </a:p>
        </p:txBody>
      </p:sp>
      <p:sp>
        <p:nvSpPr>
          <p:cNvPr id="241" name="Google Shape;241;p30"/>
          <p:cNvSpPr txBox="1">
            <a:spLocks noGrp="1"/>
          </p:cNvSpPr>
          <p:nvPr>
            <p:ph type="subTitle" idx="1"/>
          </p:nvPr>
        </p:nvSpPr>
        <p:spPr>
          <a:xfrm>
            <a:off x="964774" y="2793724"/>
            <a:ext cx="6443196" cy="1612623"/>
          </a:xfrm>
          <a:prstGeom prst="rect">
            <a:avLst/>
          </a:prstGeom>
          <a:solidFill>
            <a:schemeClr val="lt2"/>
          </a:solidFill>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sr-Cyrl-RS" dirty="0"/>
              <a:t>„</a:t>
            </a:r>
            <a:r>
              <a:rPr lang="sr-Cyrl-RS" sz="1600" dirty="0"/>
              <a:t>Жалилац који је пропустио да изјави жалбу према одредбама ст. од (1) до (5) овог члана, губи право да тражи испитивање законитости по истом основу, у каснијој фази поступка</a:t>
            </a:r>
            <a:r>
              <a:rPr lang="sr-Cyrl-RS" dirty="0"/>
              <a:t>“.</a:t>
            </a:r>
          </a:p>
          <a:p>
            <a:pPr marL="0" lvl="0" indent="0" algn="l" rtl="0">
              <a:spcBef>
                <a:spcPts val="0"/>
              </a:spcBef>
              <a:spcAft>
                <a:spcPts val="0"/>
              </a:spcAft>
              <a:buClr>
                <a:schemeClr val="dk1"/>
              </a:buClr>
              <a:buSzPts val="1100"/>
              <a:buFont typeface="Arial"/>
              <a:buNone/>
            </a:pPr>
            <a:endParaRPr lang="sr-Cyrl-RS" dirty="0"/>
          </a:p>
          <a:p>
            <a:pPr marL="0" lvl="0" indent="0" algn="r" rtl="0">
              <a:spcBef>
                <a:spcPts val="0"/>
              </a:spcBef>
              <a:spcAft>
                <a:spcPts val="0"/>
              </a:spcAft>
              <a:buClr>
                <a:schemeClr val="dk1"/>
              </a:buClr>
              <a:buSzPts val="1100"/>
              <a:buFont typeface="Arial"/>
              <a:buNone/>
            </a:pPr>
            <a:r>
              <a:rPr lang="sr-Cyrl-RS" dirty="0"/>
              <a:t>Члан 101. ЗЈН</a:t>
            </a:r>
            <a:endParaRPr dirty="0"/>
          </a:p>
        </p:txBody>
      </p:sp>
      <p:pic>
        <p:nvPicPr>
          <p:cNvPr id="3" name="Picture 2"/>
          <p:cNvPicPr>
            <a:picLocks noChangeAspect="1"/>
          </p:cNvPicPr>
          <p:nvPr/>
        </p:nvPicPr>
        <p:blipFill>
          <a:blip r:embed="rId3"/>
          <a:stretch>
            <a:fillRect/>
          </a:stretch>
        </p:blipFill>
        <p:spPr>
          <a:xfrm>
            <a:off x="6405218" y="1070074"/>
            <a:ext cx="2646018" cy="1683026"/>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623392"/>
            <a:ext cx="7679636" cy="1510747"/>
          </a:xfrm>
        </p:spPr>
        <p:txBody>
          <a:bodyPr/>
          <a:lstStyle/>
          <a:p>
            <a:r>
              <a:rPr lang="sr-Cyrl-RS" sz="1400" b="0" dirty="0"/>
              <a:t>... </a:t>
            </a:r>
            <a:r>
              <a:rPr lang="sr-Cyrl-RS" sz="1400" b="0" dirty="0">
                <a:solidFill>
                  <a:srgbClr val="C00000"/>
                </a:solidFill>
              </a:rPr>
              <a:t>Тужба се одбацује...</a:t>
            </a:r>
            <a:br>
              <a:rPr lang="sr-Cyrl-RS" sz="1400" b="0" dirty="0">
                <a:solidFill>
                  <a:srgbClr val="C00000"/>
                </a:solidFill>
              </a:rPr>
            </a:br>
            <a:br>
              <a:rPr lang="sr-Cyrl-RS" sz="1400" b="0" dirty="0">
                <a:solidFill>
                  <a:srgbClr val="C00000"/>
                </a:solidFill>
              </a:rPr>
            </a:br>
            <a:r>
              <a:rPr lang="sr-Cyrl-RS" sz="1400" b="0" dirty="0">
                <a:solidFill>
                  <a:schemeClr val="bg2">
                    <a:lumMod val="50000"/>
                  </a:schemeClr>
                </a:solidFill>
              </a:rPr>
              <a:t>... Како је у конкретном случају тужба поднесена од стране само једног од чланова конзорцијума, иако је у поступку ЈН учествовао као група понуђача, коју је чинило пет правних лица, то је Суд, тужбу одбацио на основу закона.</a:t>
            </a:r>
            <a:endParaRPr lang="sr-Latn-RS" sz="1400" b="0" dirty="0"/>
          </a:p>
        </p:txBody>
      </p:sp>
      <p:sp>
        <p:nvSpPr>
          <p:cNvPr id="4" name="TextBox 3"/>
          <p:cNvSpPr txBox="1"/>
          <p:nvPr/>
        </p:nvSpPr>
        <p:spPr>
          <a:xfrm>
            <a:off x="4810540" y="251792"/>
            <a:ext cx="3591340" cy="461665"/>
          </a:xfrm>
          <a:prstGeom prst="rect">
            <a:avLst/>
          </a:prstGeom>
          <a:noFill/>
        </p:spPr>
        <p:txBody>
          <a:bodyPr wrap="square" rtlCol="0">
            <a:spAutoFit/>
          </a:bodyPr>
          <a:lstStyle/>
          <a:p>
            <a:r>
              <a:rPr lang="sr-Cyrl-RS" sz="1200" dirty="0">
                <a:solidFill>
                  <a:schemeClr val="bg2">
                    <a:lumMod val="50000"/>
                  </a:schemeClr>
                </a:solidFill>
              </a:rPr>
              <a:t>Из Рјешења Суда БиХ бр. С1 3 У 044617 23 У</a:t>
            </a:r>
            <a:endParaRPr lang="sr-Latn-RS" sz="1200" dirty="0">
              <a:solidFill>
                <a:schemeClr val="bg2">
                  <a:lumMod val="50000"/>
                </a:schemeClr>
              </a:solidFill>
            </a:endParaRPr>
          </a:p>
          <a:p>
            <a:endParaRPr lang="sr-Latn-RS" sz="1200" dirty="0">
              <a:solidFill>
                <a:schemeClr val="bg2">
                  <a:lumMod val="50000"/>
                </a:schemeClr>
              </a:solidFill>
            </a:endParaRPr>
          </a:p>
        </p:txBody>
      </p:sp>
      <p:sp>
        <p:nvSpPr>
          <p:cNvPr id="6" name="Google Shape;545;p45"/>
          <p:cNvSpPr txBox="1">
            <a:spLocks/>
          </p:cNvSpPr>
          <p:nvPr/>
        </p:nvSpPr>
        <p:spPr>
          <a:xfrm>
            <a:off x="662610" y="748749"/>
            <a:ext cx="7679634" cy="679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Група понуђача</a:t>
            </a:r>
          </a:p>
          <a:p>
            <a:r>
              <a:rPr lang="sr-Cyrl-RS" sz="1800" dirty="0">
                <a:solidFill>
                  <a:schemeClr val="tx1">
                    <a:lumMod val="60000"/>
                    <a:lumOff val="40000"/>
                  </a:schemeClr>
                </a:solidFill>
              </a:rPr>
              <a:t>Као странка у поступку правне заштите</a:t>
            </a:r>
          </a:p>
        </p:txBody>
      </p:sp>
    </p:spTree>
    <p:extLst>
      <p:ext uri="{BB962C8B-B14F-4D97-AF65-F5344CB8AC3E}">
        <p14:creationId xmlns:p14="http://schemas.microsoft.com/office/powerpoint/2010/main" val="12853710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808920"/>
            <a:ext cx="7679636" cy="2769705"/>
          </a:xfrm>
        </p:spPr>
        <p:txBody>
          <a:bodyPr/>
          <a:lstStyle/>
          <a:p>
            <a:r>
              <a:rPr lang="sr-Cyrl-RS" sz="1400" b="0" dirty="0"/>
              <a:t>... </a:t>
            </a:r>
            <a:r>
              <a:rPr lang="sr-Cyrl-RS" sz="1400" b="0" dirty="0">
                <a:solidFill>
                  <a:schemeClr val="bg2">
                    <a:lumMod val="50000"/>
                  </a:schemeClr>
                </a:solidFill>
              </a:rPr>
              <a:t>Околност да је тужена у истом поступку ЈН, неким другим рјешењем, по жалби другог понуђача одлучивала о основаности неког жалбеног приговора, не може се подвести под институте „</a:t>
            </a:r>
            <a:r>
              <a:rPr lang="en-US" sz="1400" b="0" dirty="0">
                <a:solidFill>
                  <a:schemeClr val="bg2">
                    <a:lumMod val="50000"/>
                  </a:schemeClr>
                </a:solidFill>
              </a:rPr>
              <a:t>res </a:t>
            </a:r>
            <a:r>
              <a:rPr lang="en-US" sz="1400" b="0" dirty="0" err="1">
                <a:solidFill>
                  <a:schemeClr val="bg2">
                    <a:lumMod val="50000"/>
                  </a:schemeClr>
                </a:solidFill>
              </a:rPr>
              <a:t>iudicata</a:t>
            </a:r>
            <a:r>
              <a:rPr lang="en-US" sz="1400" b="0" dirty="0">
                <a:solidFill>
                  <a:schemeClr val="bg2">
                    <a:lumMod val="50000"/>
                  </a:schemeClr>
                </a:solidFill>
              </a:rPr>
              <a:t>” </a:t>
            </a:r>
            <a:r>
              <a:rPr lang="sr-Cyrl-RS" sz="1400" b="0" dirty="0">
                <a:solidFill>
                  <a:schemeClr val="bg2">
                    <a:lumMod val="50000"/>
                  </a:schemeClr>
                </a:solidFill>
              </a:rPr>
              <a:t>и </a:t>
            </a:r>
            <a:r>
              <a:rPr lang="en-US" sz="1400" b="0" dirty="0">
                <a:solidFill>
                  <a:schemeClr val="bg2">
                    <a:lumMod val="50000"/>
                  </a:schemeClr>
                </a:solidFill>
              </a:rPr>
              <a:t>“ne </a:t>
            </a:r>
            <a:r>
              <a:rPr lang="en-US" sz="1400" b="0" dirty="0" err="1">
                <a:solidFill>
                  <a:schemeClr val="bg2">
                    <a:lumMod val="50000"/>
                  </a:schemeClr>
                </a:solidFill>
              </a:rPr>
              <a:t>bis</a:t>
            </a:r>
            <a:r>
              <a:rPr lang="en-US" sz="1400" b="0" dirty="0">
                <a:solidFill>
                  <a:schemeClr val="bg2">
                    <a:lumMod val="50000"/>
                  </a:schemeClr>
                </a:solidFill>
              </a:rPr>
              <a:t> in idem”</a:t>
            </a:r>
            <a:r>
              <a:rPr lang="sr-Cyrl-RS" sz="1400" b="0" dirty="0">
                <a:solidFill>
                  <a:schemeClr val="bg2">
                    <a:lumMod val="50000"/>
                  </a:schemeClr>
                </a:solidFill>
              </a:rPr>
              <a:t>. Правни институт пресуђене ствари (</a:t>
            </a:r>
            <a:r>
              <a:rPr lang="en-US" sz="1400" b="0" dirty="0">
                <a:solidFill>
                  <a:schemeClr val="bg2">
                    <a:lumMod val="50000"/>
                  </a:schemeClr>
                </a:solidFill>
              </a:rPr>
              <a:t>res </a:t>
            </a:r>
            <a:r>
              <a:rPr lang="en-US" sz="1400" b="0" dirty="0" err="1">
                <a:solidFill>
                  <a:schemeClr val="bg2">
                    <a:lumMod val="50000"/>
                  </a:schemeClr>
                </a:solidFill>
              </a:rPr>
              <a:t>iudicata</a:t>
            </a:r>
            <a:r>
              <a:rPr lang="sr-Cyrl-RS" sz="1400" b="0" dirty="0">
                <a:solidFill>
                  <a:schemeClr val="bg2">
                    <a:lumMod val="50000"/>
                  </a:schemeClr>
                </a:solidFill>
              </a:rPr>
              <a:t>) се односи на ситуације у којима већ између истих странака постоји мериторна одлука у некој правној ствари, па се о ријешеном тужбеном захтјеву не може поново одлучивати (изузев ако другачије није законом прописано), док институт </a:t>
            </a:r>
            <a:r>
              <a:rPr lang="en-US" sz="1400" b="0" dirty="0">
                <a:solidFill>
                  <a:schemeClr val="bg2">
                    <a:lumMod val="50000"/>
                  </a:schemeClr>
                </a:solidFill>
              </a:rPr>
              <a:t>“ne </a:t>
            </a:r>
            <a:r>
              <a:rPr lang="en-US" sz="1400" b="0" dirty="0" err="1">
                <a:solidFill>
                  <a:schemeClr val="bg2">
                    <a:lumMod val="50000"/>
                  </a:schemeClr>
                </a:solidFill>
              </a:rPr>
              <a:t>bis</a:t>
            </a:r>
            <a:r>
              <a:rPr lang="en-US" sz="1400" b="0" dirty="0">
                <a:solidFill>
                  <a:schemeClr val="bg2">
                    <a:lumMod val="50000"/>
                  </a:schemeClr>
                </a:solidFill>
              </a:rPr>
              <a:t> in idem”</a:t>
            </a:r>
            <a:r>
              <a:rPr lang="sr-Cyrl-RS" sz="1400" b="0" dirty="0">
                <a:solidFill>
                  <a:schemeClr val="bg2">
                    <a:lumMod val="50000"/>
                  </a:schemeClr>
                </a:solidFill>
              </a:rPr>
              <a:t> забрањује вођење поновног поступка након пресуђења, након „</a:t>
            </a:r>
            <a:r>
              <a:rPr lang="en-US" sz="1400" b="0" dirty="0">
                <a:solidFill>
                  <a:schemeClr val="bg2">
                    <a:lumMod val="50000"/>
                  </a:schemeClr>
                </a:solidFill>
              </a:rPr>
              <a:t>res </a:t>
            </a:r>
            <a:r>
              <a:rPr lang="en-US" sz="1400" b="0" dirty="0" err="1">
                <a:solidFill>
                  <a:schemeClr val="bg2">
                    <a:lumMod val="50000"/>
                  </a:schemeClr>
                </a:solidFill>
              </a:rPr>
              <a:t>iudicata</a:t>
            </a:r>
            <a:r>
              <a:rPr lang="en-US" sz="1400" b="0" dirty="0">
                <a:solidFill>
                  <a:schemeClr val="bg2">
                    <a:lumMod val="50000"/>
                  </a:schemeClr>
                </a:solidFill>
              </a:rPr>
              <a:t>”</a:t>
            </a:r>
            <a:r>
              <a:rPr lang="sr-Cyrl-RS" sz="1400" b="0" dirty="0">
                <a:solidFill>
                  <a:schemeClr val="bg2">
                    <a:lumMod val="50000"/>
                  </a:schemeClr>
                </a:solidFill>
              </a:rPr>
              <a:t>.</a:t>
            </a:r>
            <a:br>
              <a:rPr lang="sr-Cyrl-RS" sz="1400" b="0" dirty="0">
                <a:solidFill>
                  <a:schemeClr val="bg2">
                    <a:lumMod val="50000"/>
                  </a:schemeClr>
                </a:solidFill>
              </a:rPr>
            </a:br>
            <a:br>
              <a:rPr lang="sr-Cyrl-RS" sz="1400" b="0" dirty="0">
                <a:solidFill>
                  <a:schemeClr val="bg2">
                    <a:lumMod val="50000"/>
                  </a:schemeClr>
                </a:solidFill>
              </a:rPr>
            </a:br>
            <a:r>
              <a:rPr lang="sr-Cyrl-RS" sz="1400" b="0" dirty="0">
                <a:solidFill>
                  <a:srgbClr val="C00000"/>
                </a:solidFill>
              </a:rPr>
              <a:t>Чињеница да је о неком приговору одлучено у неком управном поступку, сама за себе није основ за утврђење да се ради о пресуђеној ствари, него указује да поступајући орган има одређено мишљење о некој правној ствари у питању</a:t>
            </a:r>
            <a:r>
              <a:rPr lang="sr-Cyrl-RS" sz="1400" b="0" dirty="0"/>
              <a:t>... </a:t>
            </a:r>
            <a:br>
              <a:rPr lang="sr-Cyrl-RS" sz="1400" b="0" dirty="0"/>
            </a:br>
            <a:br>
              <a:rPr lang="sr-Cyrl-RS" sz="1000" b="0" dirty="0"/>
            </a:br>
            <a:endParaRPr lang="sr-Latn-RS" sz="1400" b="0" dirty="0"/>
          </a:p>
        </p:txBody>
      </p:sp>
      <p:sp>
        <p:nvSpPr>
          <p:cNvPr id="4" name="TextBox 3"/>
          <p:cNvSpPr txBox="1"/>
          <p:nvPr/>
        </p:nvSpPr>
        <p:spPr>
          <a:xfrm>
            <a:off x="4996070" y="251792"/>
            <a:ext cx="3405809" cy="461665"/>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a:t>
            </a:r>
            <a:r>
              <a:rPr lang="en-US" sz="1200" dirty="0">
                <a:solidFill>
                  <a:schemeClr val="bg2">
                    <a:lumMod val="50000"/>
                  </a:schemeClr>
                </a:solidFill>
              </a:rPr>
              <a:t>04</a:t>
            </a:r>
            <a:r>
              <a:rPr lang="sr-Cyrl-RS" sz="1200" dirty="0">
                <a:solidFill>
                  <a:schemeClr val="bg2">
                    <a:lumMod val="50000"/>
                  </a:schemeClr>
                </a:solidFill>
              </a:rPr>
              <a:t>5771 23 У</a:t>
            </a:r>
            <a:endParaRPr lang="sr-Latn-RS" sz="1200" dirty="0">
              <a:solidFill>
                <a:schemeClr val="bg2">
                  <a:lumMod val="50000"/>
                </a:schemeClr>
              </a:solidFill>
            </a:endParaRPr>
          </a:p>
          <a:p>
            <a:endParaRPr lang="sr-Latn-RS" sz="1200" dirty="0">
              <a:solidFill>
                <a:schemeClr val="bg2">
                  <a:lumMod val="50000"/>
                </a:schemeClr>
              </a:solidFill>
            </a:endParaRPr>
          </a:p>
        </p:txBody>
      </p:sp>
      <p:sp>
        <p:nvSpPr>
          <p:cNvPr id="6" name="Google Shape;545;p45"/>
          <p:cNvSpPr txBox="1">
            <a:spLocks/>
          </p:cNvSpPr>
          <p:nvPr/>
        </p:nvSpPr>
        <p:spPr>
          <a:xfrm>
            <a:off x="662610" y="748749"/>
            <a:ext cx="7679634" cy="679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Правна пракса</a:t>
            </a:r>
          </a:p>
          <a:p>
            <a:r>
              <a:rPr lang="sr-Cyrl-RS" sz="1800" dirty="0">
                <a:solidFill>
                  <a:schemeClr val="tx1">
                    <a:lumMod val="60000"/>
                    <a:lumOff val="40000"/>
                  </a:schemeClr>
                </a:solidFill>
              </a:rPr>
              <a:t>Институт „пресуђене ствари“</a:t>
            </a:r>
          </a:p>
        </p:txBody>
      </p:sp>
    </p:spTree>
    <p:extLst>
      <p:ext uri="{BB962C8B-B14F-4D97-AF65-F5344CB8AC3E}">
        <p14:creationId xmlns:p14="http://schemas.microsoft.com/office/powerpoint/2010/main" val="31061720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808920"/>
            <a:ext cx="7679636" cy="2769705"/>
          </a:xfrm>
        </p:spPr>
        <p:txBody>
          <a:bodyPr/>
          <a:lstStyle/>
          <a:p>
            <a:r>
              <a:rPr lang="sr-Cyrl-RS" sz="1400" b="0" dirty="0"/>
              <a:t>...</a:t>
            </a:r>
            <a:r>
              <a:rPr lang="sr-Cyrl-RS" sz="1400" b="0" dirty="0">
                <a:solidFill>
                  <a:schemeClr val="bg2">
                    <a:lumMod val="50000"/>
                  </a:schemeClr>
                </a:solidFill>
              </a:rPr>
              <a:t>Суд расправу заказује само у случају када због сложености спорне ствари, или ако иначе нађе да је то потребно ради бољег разјашњења ствари, а како то предвиђа ЗУС. Обзиром да је тужена доставила одговор на тужбу и приложила спис, то је Суд очигледно цијенио да није било потребе за одржавањем расправе. </a:t>
            </a:r>
            <a:r>
              <a:rPr lang="sr-Cyrl-RS" sz="1400" b="0" dirty="0">
                <a:solidFill>
                  <a:srgbClr val="C00000"/>
                </a:solidFill>
              </a:rPr>
              <a:t>Да ли је потребно одржати расправу представља слободну оцјену и овлаштење суда</a:t>
            </a:r>
            <a:r>
              <a:rPr lang="sr-Cyrl-RS" sz="1400" b="0" dirty="0">
                <a:solidFill>
                  <a:schemeClr val="bg2">
                    <a:lumMod val="50000"/>
                  </a:schemeClr>
                </a:solidFill>
              </a:rPr>
              <a:t>, а никако обавезу, што значи да уколико није одржана расправа по приједлогу суда није ни могла бити учињена повреда поступка на начин како то тужитељ тумачи...</a:t>
            </a:r>
            <a:br>
              <a:rPr lang="sr-Cyrl-RS" sz="1400" b="0" dirty="0">
                <a:solidFill>
                  <a:schemeClr val="bg2">
                    <a:lumMod val="50000"/>
                  </a:schemeClr>
                </a:solidFill>
              </a:rPr>
            </a:br>
            <a:br>
              <a:rPr lang="sr-Cyrl-RS" sz="1400" b="0" dirty="0">
                <a:solidFill>
                  <a:schemeClr val="bg2">
                    <a:lumMod val="50000"/>
                  </a:schemeClr>
                </a:solidFill>
              </a:rPr>
            </a:br>
            <a:br>
              <a:rPr lang="sr-Cyrl-RS" sz="1400" b="0" dirty="0"/>
            </a:br>
            <a:br>
              <a:rPr lang="sr-Cyrl-RS" sz="1000" b="0" dirty="0"/>
            </a:br>
            <a:endParaRPr lang="sr-Latn-RS" sz="1400" b="0" dirty="0"/>
          </a:p>
        </p:txBody>
      </p:sp>
      <p:sp>
        <p:nvSpPr>
          <p:cNvPr id="4" name="TextBox 3"/>
          <p:cNvSpPr txBox="1"/>
          <p:nvPr/>
        </p:nvSpPr>
        <p:spPr>
          <a:xfrm>
            <a:off x="4823792" y="251792"/>
            <a:ext cx="3578088" cy="461665"/>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a:t>
            </a:r>
            <a:r>
              <a:rPr lang="en-US" sz="1200" dirty="0">
                <a:solidFill>
                  <a:schemeClr val="bg2">
                    <a:lumMod val="50000"/>
                  </a:schemeClr>
                </a:solidFill>
              </a:rPr>
              <a:t>04</a:t>
            </a:r>
            <a:r>
              <a:rPr lang="sr-Cyrl-RS" sz="1200" dirty="0">
                <a:solidFill>
                  <a:schemeClr val="bg2">
                    <a:lumMod val="50000"/>
                  </a:schemeClr>
                </a:solidFill>
              </a:rPr>
              <a:t>2686 24 Увп</a:t>
            </a:r>
            <a:endParaRPr lang="sr-Latn-RS" sz="1200" dirty="0">
              <a:solidFill>
                <a:schemeClr val="bg2">
                  <a:lumMod val="50000"/>
                </a:schemeClr>
              </a:solidFill>
            </a:endParaRPr>
          </a:p>
          <a:p>
            <a:endParaRPr lang="sr-Latn-RS" sz="1200" dirty="0">
              <a:solidFill>
                <a:schemeClr val="bg2">
                  <a:lumMod val="50000"/>
                </a:schemeClr>
              </a:solidFill>
            </a:endParaRPr>
          </a:p>
        </p:txBody>
      </p:sp>
      <p:sp>
        <p:nvSpPr>
          <p:cNvPr id="6" name="Google Shape;545;p45"/>
          <p:cNvSpPr txBox="1">
            <a:spLocks/>
          </p:cNvSpPr>
          <p:nvPr/>
        </p:nvSpPr>
        <p:spPr>
          <a:xfrm>
            <a:off x="662610" y="748749"/>
            <a:ext cx="7679634" cy="679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Расправа пред Судом БиХ</a:t>
            </a:r>
          </a:p>
          <a:p>
            <a:r>
              <a:rPr lang="sr-Cyrl-RS" sz="1800" dirty="0">
                <a:solidFill>
                  <a:schemeClr val="tx1">
                    <a:lumMod val="60000"/>
                    <a:lumOff val="40000"/>
                  </a:schemeClr>
                </a:solidFill>
              </a:rPr>
              <a:t>Када се заказује</a:t>
            </a:r>
          </a:p>
        </p:txBody>
      </p:sp>
    </p:spTree>
    <p:extLst>
      <p:ext uri="{BB962C8B-B14F-4D97-AF65-F5344CB8AC3E}">
        <p14:creationId xmlns:p14="http://schemas.microsoft.com/office/powerpoint/2010/main" val="22676443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808920"/>
            <a:ext cx="7679636" cy="2769705"/>
          </a:xfrm>
        </p:spPr>
        <p:txBody>
          <a:bodyPr/>
          <a:lstStyle/>
          <a:p>
            <a:r>
              <a:rPr lang="sr-Cyrl-RS" sz="1400" b="0" dirty="0"/>
              <a:t>... </a:t>
            </a:r>
            <a:r>
              <a:rPr lang="sr-Cyrl-RS" sz="1400" b="0" dirty="0">
                <a:solidFill>
                  <a:srgbClr val="C00000"/>
                </a:solidFill>
              </a:rPr>
              <a:t>Код захтјева за одгађање извршења у поступцима ЈН цијени се јавни интерес и наступање штете која настаје одгађањем извршења у односу на предмет ЈН</a:t>
            </a:r>
            <a:r>
              <a:rPr lang="sr-Cyrl-RS" sz="1400" b="0" dirty="0">
                <a:solidFill>
                  <a:schemeClr val="bg2">
                    <a:lumMod val="50000"/>
                  </a:schemeClr>
                </a:solidFill>
              </a:rPr>
              <a:t>, те је </a:t>
            </a:r>
            <a:r>
              <a:rPr lang="sr-Cyrl-RS" sz="1400" b="0" dirty="0">
                <a:solidFill>
                  <a:srgbClr val="C00000"/>
                </a:solidFill>
              </a:rPr>
              <a:t>неопходно уз приједлог за одлагање извршења доставити доказе подобне за утврђења да одлагање извршења неће произвести штетне посљедице по јавни интерес</a:t>
            </a:r>
            <a:r>
              <a:rPr lang="sr-Cyrl-RS" sz="1400" b="0" dirty="0">
                <a:solidFill>
                  <a:schemeClr val="bg2">
                    <a:lumMod val="50000"/>
                  </a:schemeClr>
                </a:solidFill>
              </a:rPr>
              <a:t>.</a:t>
            </a:r>
            <a:br>
              <a:rPr lang="sr-Cyrl-RS" sz="1400" b="0" dirty="0">
                <a:solidFill>
                  <a:schemeClr val="bg2">
                    <a:lumMod val="50000"/>
                  </a:schemeClr>
                </a:solidFill>
              </a:rPr>
            </a:br>
            <a:r>
              <a:rPr lang="sr-Cyrl-RS" sz="1400" b="0" dirty="0">
                <a:solidFill>
                  <a:schemeClr val="bg2">
                    <a:lumMod val="50000"/>
                  </a:schemeClr>
                </a:solidFill>
              </a:rPr>
              <a:t>... Тужилац уз захтјев није навео ниједну околност, ни чињеницу, ни доказ, из којег би било видљиво да овакво одлагање није супротно јавном интересу, односно да не би проузроковало штету по јавни интерес.</a:t>
            </a:r>
            <a:br>
              <a:rPr lang="sr-Cyrl-RS" sz="1400" b="0" dirty="0">
                <a:solidFill>
                  <a:schemeClr val="bg2">
                    <a:lumMod val="50000"/>
                  </a:schemeClr>
                </a:solidFill>
              </a:rPr>
            </a:br>
            <a:r>
              <a:rPr lang="sr-Cyrl-RS" sz="1400" b="0" dirty="0">
                <a:solidFill>
                  <a:schemeClr val="bg2">
                    <a:lumMod val="50000"/>
                  </a:schemeClr>
                </a:solidFill>
              </a:rPr>
              <a:t>... У конкретном спору нема мјеста примјени одредбе члана 18. ЗУС-а, будући да је </a:t>
            </a:r>
            <a:r>
              <a:rPr lang="sr-Cyrl-RS" sz="1400" b="0" dirty="0">
                <a:solidFill>
                  <a:srgbClr val="C00000"/>
                </a:solidFill>
              </a:rPr>
              <a:t>на другачији начин питање одгађања извршења прописано у ЗЈН</a:t>
            </a:r>
            <a:r>
              <a:rPr lang="sr-Cyrl-RS" sz="1400" b="0" dirty="0">
                <a:solidFill>
                  <a:schemeClr val="bg2">
                    <a:lumMod val="50000"/>
                  </a:schemeClr>
                </a:solidFill>
              </a:rPr>
              <a:t>, који се као </a:t>
            </a:r>
            <a:r>
              <a:rPr lang="en-US" sz="1400" b="0" i="1" dirty="0" err="1">
                <a:solidFill>
                  <a:schemeClr val="bg2">
                    <a:lumMod val="50000"/>
                  </a:schemeClr>
                </a:solidFill>
              </a:rPr>
              <a:t>lex</a:t>
            </a:r>
            <a:r>
              <a:rPr lang="en-US" sz="1400" b="0" i="1" dirty="0">
                <a:solidFill>
                  <a:schemeClr val="bg2">
                    <a:lumMod val="50000"/>
                  </a:schemeClr>
                </a:solidFill>
              </a:rPr>
              <a:t> </a:t>
            </a:r>
            <a:r>
              <a:rPr lang="en-US" sz="1400" b="0" i="1" dirty="0" err="1">
                <a:solidFill>
                  <a:schemeClr val="bg2">
                    <a:lumMod val="50000"/>
                  </a:schemeClr>
                </a:solidFill>
              </a:rPr>
              <a:t>specialis</a:t>
            </a:r>
            <a:r>
              <a:rPr lang="en-US" sz="1400" b="0" i="1" dirty="0">
                <a:solidFill>
                  <a:schemeClr val="bg2">
                    <a:lumMod val="50000"/>
                  </a:schemeClr>
                </a:solidFill>
              </a:rPr>
              <a:t> </a:t>
            </a:r>
            <a:r>
              <a:rPr lang="sr-Cyrl-RS" sz="1400" b="0" dirty="0">
                <a:solidFill>
                  <a:schemeClr val="bg2">
                    <a:lumMod val="50000"/>
                  </a:schemeClr>
                </a:solidFill>
              </a:rPr>
              <a:t>примјењује код одлагања извршења одлука КРЖ-а</a:t>
            </a:r>
            <a:br>
              <a:rPr lang="sr-Cyrl-RS" sz="1400" b="0" dirty="0">
                <a:solidFill>
                  <a:schemeClr val="bg2">
                    <a:lumMod val="50000"/>
                  </a:schemeClr>
                </a:solidFill>
              </a:rPr>
            </a:br>
            <a:r>
              <a:rPr lang="sr-Cyrl-RS" sz="1400" b="0" dirty="0">
                <a:solidFill>
                  <a:schemeClr val="bg2">
                    <a:lumMod val="50000"/>
                  </a:schemeClr>
                </a:solidFill>
              </a:rPr>
              <a:t>...Тужилац у свом захтјеву мора пружити одговарајуће доказе да су испуњени законски услови, суд не може засновати своју одлуку на наводима захтјева, без одговарајућег доказа који ће потврдити наводе и учинити оправданим доношење рјешења о одгоди извршења.</a:t>
            </a:r>
            <a:endParaRPr lang="sr-Latn-RS" sz="1400" b="0" dirty="0"/>
          </a:p>
        </p:txBody>
      </p:sp>
      <p:sp>
        <p:nvSpPr>
          <p:cNvPr id="4" name="TextBox 3"/>
          <p:cNvSpPr txBox="1"/>
          <p:nvPr/>
        </p:nvSpPr>
        <p:spPr>
          <a:xfrm>
            <a:off x="4956314" y="251792"/>
            <a:ext cx="3445566" cy="461665"/>
          </a:xfrm>
          <a:prstGeom prst="rect">
            <a:avLst/>
          </a:prstGeom>
          <a:noFill/>
        </p:spPr>
        <p:txBody>
          <a:bodyPr wrap="square" rtlCol="0">
            <a:spAutoFit/>
          </a:bodyPr>
          <a:lstStyle/>
          <a:p>
            <a:r>
              <a:rPr lang="sr-Cyrl-RS" sz="1200" dirty="0">
                <a:solidFill>
                  <a:schemeClr val="bg2">
                    <a:lumMod val="50000"/>
                  </a:schemeClr>
                </a:solidFill>
              </a:rPr>
              <a:t>Из Рјешења Суда БиХ бр. С1 3 У 048534 24 У</a:t>
            </a:r>
            <a:endParaRPr lang="sr-Latn-RS" sz="1200" dirty="0">
              <a:solidFill>
                <a:schemeClr val="bg2">
                  <a:lumMod val="50000"/>
                </a:schemeClr>
              </a:solidFill>
            </a:endParaRPr>
          </a:p>
          <a:p>
            <a:endParaRPr lang="sr-Latn-RS" sz="1200" dirty="0">
              <a:solidFill>
                <a:schemeClr val="bg2">
                  <a:lumMod val="50000"/>
                </a:schemeClr>
              </a:solidFill>
            </a:endParaRPr>
          </a:p>
        </p:txBody>
      </p:sp>
      <p:sp>
        <p:nvSpPr>
          <p:cNvPr id="6" name="Google Shape;545;p45"/>
          <p:cNvSpPr txBox="1">
            <a:spLocks/>
          </p:cNvSpPr>
          <p:nvPr/>
        </p:nvSpPr>
        <p:spPr>
          <a:xfrm>
            <a:off x="662610" y="669237"/>
            <a:ext cx="7679634" cy="679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Одгађање извршења одлуке КРЖ-а</a:t>
            </a:r>
          </a:p>
          <a:p>
            <a:r>
              <a:rPr lang="sr-Cyrl-RS" sz="1800" dirty="0">
                <a:solidFill>
                  <a:schemeClr val="tx1">
                    <a:lumMod val="60000"/>
                    <a:lumOff val="40000"/>
                  </a:schemeClr>
                </a:solidFill>
              </a:rPr>
              <a:t>Одбија се захтјев тужиоца</a:t>
            </a:r>
          </a:p>
        </p:txBody>
      </p:sp>
    </p:spTree>
    <p:extLst>
      <p:ext uri="{BB962C8B-B14F-4D97-AF65-F5344CB8AC3E}">
        <p14:creationId xmlns:p14="http://schemas.microsoft.com/office/powerpoint/2010/main" val="20170177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5" name="Google Shape;545;p45"/>
          <p:cNvSpPr txBox="1">
            <a:spLocks noGrp="1"/>
          </p:cNvSpPr>
          <p:nvPr>
            <p:ph type="ctrTitle"/>
          </p:nvPr>
        </p:nvSpPr>
        <p:spPr>
          <a:xfrm>
            <a:off x="2998200" y="601750"/>
            <a:ext cx="4892400" cy="128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Cyrl-RS" dirty="0"/>
              <a:t>Хвала</a:t>
            </a:r>
            <a:r>
              <a:rPr lang="en" dirty="0"/>
              <a:t>!</a:t>
            </a:r>
            <a:endParaRPr dirty="0"/>
          </a:p>
        </p:txBody>
      </p:sp>
      <p:sp>
        <p:nvSpPr>
          <p:cNvPr id="546" name="Google Shape;546;p45"/>
          <p:cNvSpPr txBox="1">
            <a:spLocks noGrp="1"/>
          </p:cNvSpPr>
          <p:nvPr>
            <p:ph type="subTitle" idx="1"/>
          </p:nvPr>
        </p:nvSpPr>
        <p:spPr>
          <a:xfrm>
            <a:off x="2998200" y="1794116"/>
            <a:ext cx="4892400" cy="39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sr-Cyrl-RS" sz="2800" dirty="0"/>
              <a:t>Питања</a:t>
            </a:r>
            <a:r>
              <a:rPr lang="en" sz="2800" dirty="0"/>
              <a:t>?</a:t>
            </a:r>
            <a:endParaRPr sz="2800" dirty="0"/>
          </a:p>
        </p:txBody>
      </p:sp>
      <p:sp>
        <p:nvSpPr>
          <p:cNvPr id="548" name="Google Shape;548;p45"/>
          <p:cNvSpPr txBox="1">
            <a:spLocks noGrp="1"/>
          </p:cNvSpPr>
          <p:nvPr>
            <p:ph type="subTitle" idx="3"/>
          </p:nvPr>
        </p:nvSpPr>
        <p:spPr>
          <a:xfrm>
            <a:off x="2998200" y="4218175"/>
            <a:ext cx="4892400" cy="38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Please keep this slide for attribution</a:t>
            </a:r>
            <a:endParaRPr/>
          </a:p>
        </p:txBody>
      </p:sp>
      <p:grpSp>
        <p:nvGrpSpPr>
          <p:cNvPr id="562" name="Google Shape;562;p45"/>
          <p:cNvGrpSpPr/>
          <p:nvPr/>
        </p:nvGrpSpPr>
        <p:grpSpPr>
          <a:xfrm rot="5400000">
            <a:off x="-414884" y="3121220"/>
            <a:ext cx="2437179" cy="1607435"/>
            <a:chOff x="5539150" y="3176875"/>
            <a:chExt cx="2164842" cy="1427308"/>
          </a:xfrm>
        </p:grpSpPr>
        <p:sp>
          <p:nvSpPr>
            <p:cNvPr id="563" name="Google Shape;563;p45"/>
            <p:cNvSpPr/>
            <p:nvPr/>
          </p:nvSpPr>
          <p:spPr>
            <a:xfrm rot="-5400000" flipH="1">
              <a:off x="6912574" y="3812749"/>
              <a:ext cx="849332" cy="7335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5"/>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5"/>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0977" y="221875"/>
            <a:ext cx="6633023" cy="3029975"/>
          </a:xfrm>
          <a:prstGeom prst="rect">
            <a:avLst/>
          </a:prstGeom>
        </p:spPr>
      </p:pic>
      <p:pic>
        <p:nvPicPr>
          <p:cNvPr id="8" name="Picture 7"/>
          <p:cNvPicPr>
            <a:picLocks noChangeAspect="1"/>
          </p:cNvPicPr>
          <p:nvPr/>
        </p:nvPicPr>
        <p:blipFill>
          <a:blip r:embed="rId3"/>
          <a:stretch>
            <a:fillRect/>
          </a:stretch>
        </p:blipFill>
        <p:spPr>
          <a:xfrm>
            <a:off x="0" y="2290429"/>
            <a:ext cx="7541406" cy="2523963"/>
          </a:xfrm>
          <a:prstGeom prst="rect">
            <a:avLst/>
          </a:prstGeom>
        </p:spPr>
      </p:pic>
      <p:pic>
        <p:nvPicPr>
          <p:cNvPr id="6" name="Picture 5"/>
          <p:cNvPicPr>
            <a:picLocks noChangeAspect="1"/>
          </p:cNvPicPr>
          <p:nvPr/>
        </p:nvPicPr>
        <p:blipFill>
          <a:blip r:embed="rId4">
            <a:duotone>
              <a:schemeClr val="bg2">
                <a:shade val="45000"/>
                <a:satMod val="135000"/>
              </a:schemeClr>
              <a:prstClr val="white"/>
            </a:duotone>
          </a:blip>
          <a:stretch>
            <a:fillRect/>
          </a:stretch>
        </p:blipFill>
        <p:spPr>
          <a:xfrm>
            <a:off x="587370" y="826997"/>
            <a:ext cx="2134088" cy="1677664"/>
          </a:xfrm>
          <a:prstGeom prst="rect">
            <a:avLst/>
          </a:prstGeom>
          <a:ln>
            <a:noFill/>
          </a:ln>
          <a:effectLst>
            <a:softEdge rad="112500"/>
          </a:effectLst>
        </p:spPr>
      </p:pic>
    </p:spTree>
    <p:extLst>
      <p:ext uri="{BB962C8B-B14F-4D97-AF65-F5344CB8AC3E}">
        <p14:creationId xmlns:p14="http://schemas.microsoft.com/office/powerpoint/2010/main" val="2021961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Жалбени поступак у ЈН</a:t>
            </a:r>
            <a:endParaRPr dirty="0"/>
          </a:p>
        </p:txBody>
      </p:sp>
      <p:sp>
        <p:nvSpPr>
          <p:cNvPr id="444" name="Google Shape;444;p40"/>
          <p:cNvSpPr/>
          <p:nvPr/>
        </p:nvSpPr>
        <p:spPr>
          <a:xfrm>
            <a:off x="3561450"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Рокови</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Надлежни орган</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Жалба</a:t>
            </a:r>
            <a:endParaRPr sz="1600"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54" name="Google Shape;454;p40"/>
          <p:cNvSpPr/>
          <p:nvPr/>
        </p:nvSpPr>
        <p:spPr>
          <a:xfrm>
            <a:off x="199637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994675"/>
            <a:ext cx="0" cy="15240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1170625" y="2941983"/>
            <a:ext cx="2021100" cy="954107"/>
          </a:xfrm>
          <a:prstGeom prst="rect">
            <a:avLst/>
          </a:prstGeom>
          <a:noFill/>
        </p:spPr>
        <p:txBody>
          <a:bodyPr wrap="square" rtlCol="0">
            <a:spAutoFit/>
          </a:bodyPr>
          <a:lstStyle/>
          <a:p>
            <a:r>
              <a:rPr lang="sr-Cyrl-RS" dirty="0"/>
              <a:t>... која испуњава формалне и садржинске елементе из ЗЈН</a:t>
            </a:r>
            <a:endParaRPr lang="sr-Latn-RS" dirty="0"/>
          </a:p>
        </p:txBody>
      </p:sp>
      <p:sp>
        <p:nvSpPr>
          <p:cNvPr id="24" name="TextBox 23"/>
          <p:cNvSpPr txBox="1"/>
          <p:nvPr/>
        </p:nvSpPr>
        <p:spPr>
          <a:xfrm>
            <a:off x="3561450" y="2941983"/>
            <a:ext cx="2021100" cy="954107"/>
          </a:xfrm>
          <a:prstGeom prst="rect">
            <a:avLst/>
          </a:prstGeom>
          <a:noFill/>
        </p:spPr>
        <p:txBody>
          <a:bodyPr wrap="square" rtlCol="0">
            <a:spAutoFit/>
          </a:bodyPr>
          <a:lstStyle/>
          <a:p>
            <a:r>
              <a:rPr lang="sr-Cyrl-RS" dirty="0"/>
              <a:t>... одређени ЗЈН, уз правила рачунања дефинисана Законом о управном поступку</a:t>
            </a:r>
            <a:endParaRPr lang="sr-Latn-RS" dirty="0"/>
          </a:p>
        </p:txBody>
      </p:sp>
      <p:sp>
        <p:nvSpPr>
          <p:cNvPr id="25" name="TextBox 24"/>
          <p:cNvSpPr txBox="1"/>
          <p:nvPr/>
        </p:nvSpPr>
        <p:spPr>
          <a:xfrm>
            <a:off x="5952275" y="2941982"/>
            <a:ext cx="2021100" cy="523220"/>
          </a:xfrm>
          <a:prstGeom prst="rect">
            <a:avLst/>
          </a:prstGeom>
          <a:noFill/>
        </p:spPr>
        <p:txBody>
          <a:bodyPr wrap="square" rtlCol="0">
            <a:spAutoFit/>
          </a:bodyPr>
          <a:lstStyle/>
          <a:p>
            <a:r>
              <a:rPr lang="sr-Cyrl-RS" dirty="0"/>
              <a:t>... жалба се изјављује КРЖ-у путем УО</a:t>
            </a:r>
            <a:endParaRPr lang="sr-Latn-RS" dirty="0"/>
          </a:p>
        </p:txBody>
      </p:sp>
    </p:spTree>
    <p:extLst>
      <p:ext uri="{BB962C8B-B14F-4D97-AF65-F5344CB8AC3E}">
        <p14:creationId xmlns:p14="http://schemas.microsoft.com/office/powerpoint/2010/main" val="142518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26" y="0"/>
            <a:ext cx="7704000" cy="517800"/>
          </a:xfrm>
        </p:spPr>
        <p:txBody>
          <a:bodyPr/>
          <a:lstStyle/>
          <a:p>
            <a:pPr algn="ctr"/>
            <a:r>
              <a:rPr lang="sr-Cyrl-RS" sz="2400" dirty="0"/>
              <a:t>Ж а л б а</a:t>
            </a:r>
            <a:endParaRPr lang="sr-Latn-RS" sz="2400" dirty="0"/>
          </a:p>
        </p:txBody>
      </p:sp>
      <p:sp>
        <p:nvSpPr>
          <p:cNvPr id="3" name="TextBox 2"/>
          <p:cNvSpPr txBox="1"/>
          <p:nvPr/>
        </p:nvSpPr>
        <p:spPr>
          <a:xfrm>
            <a:off x="781878" y="715617"/>
            <a:ext cx="4452731" cy="307777"/>
          </a:xfrm>
          <a:prstGeom prst="rect">
            <a:avLst/>
          </a:prstGeom>
          <a:noFill/>
        </p:spPr>
        <p:txBody>
          <a:bodyPr wrap="square" rtlCol="0">
            <a:spAutoFit/>
          </a:bodyPr>
          <a:lstStyle/>
          <a:p>
            <a:r>
              <a:rPr lang="sr-Cyrl-RS" dirty="0"/>
              <a:t>Подаци о </a:t>
            </a:r>
            <a:r>
              <a:rPr lang="sr-Cyrl-RS" b="1" dirty="0"/>
              <a:t>жалиоцу</a:t>
            </a:r>
            <a:r>
              <a:rPr lang="sr-Cyrl-RS" dirty="0"/>
              <a:t> (назив и сједиште)</a:t>
            </a:r>
            <a:endParaRPr lang="sr-Latn-RS" dirty="0"/>
          </a:p>
        </p:txBody>
      </p:sp>
      <p:sp>
        <p:nvSpPr>
          <p:cNvPr id="4" name="TextBox 3"/>
          <p:cNvSpPr txBox="1"/>
          <p:nvPr/>
        </p:nvSpPr>
        <p:spPr>
          <a:xfrm>
            <a:off x="781878" y="1067322"/>
            <a:ext cx="6314661" cy="307777"/>
          </a:xfrm>
          <a:prstGeom prst="rect">
            <a:avLst/>
          </a:prstGeom>
          <a:noFill/>
        </p:spPr>
        <p:txBody>
          <a:bodyPr wrap="square" rtlCol="0">
            <a:spAutoFit/>
          </a:bodyPr>
          <a:lstStyle/>
          <a:p>
            <a:r>
              <a:rPr lang="sr-Cyrl-RS" dirty="0"/>
              <a:t>Коме се изјављује: </a:t>
            </a:r>
            <a:r>
              <a:rPr lang="sr-Cyrl-RS" b="1" dirty="0"/>
              <a:t>КРЖ</a:t>
            </a:r>
            <a:r>
              <a:rPr lang="sr-Cyrl-RS" dirty="0"/>
              <a:t>-у (према институцији и вриједности набавке)</a:t>
            </a:r>
            <a:endParaRPr lang="sr-Latn-RS" dirty="0"/>
          </a:p>
        </p:txBody>
      </p:sp>
      <p:sp>
        <p:nvSpPr>
          <p:cNvPr id="5" name="TextBox 4"/>
          <p:cNvSpPr txBox="1"/>
          <p:nvPr/>
        </p:nvSpPr>
        <p:spPr>
          <a:xfrm>
            <a:off x="781878" y="1419027"/>
            <a:ext cx="2312505" cy="307777"/>
          </a:xfrm>
          <a:prstGeom prst="rect">
            <a:avLst/>
          </a:prstGeom>
          <a:noFill/>
        </p:spPr>
        <p:txBody>
          <a:bodyPr wrap="square" rtlCol="0">
            <a:spAutoFit/>
          </a:bodyPr>
          <a:lstStyle/>
          <a:p>
            <a:r>
              <a:rPr lang="sr-Cyrl-RS" dirty="0"/>
              <a:t>Којем </a:t>
            </a:r>
            <a:r>
              <a:rPr lang="sr-Cyrl-RS" b="1" dirty="0"/>
              <a:t>УО</a:t>
            </a:r>
            <a:r>
              <a:rPr lang="sr-Cyrl-RS" dirty="0"/>
              <a:t> се подноси</a:t>
            </a:r>
            <a:endParaRPr lang="sr-Latn-RS" dirty="0"/>
          </a:p>
        </p:txBody>
      </p:sp>
      <p:sp>
        <p:nvSpPr>
          <p:cNvPr id="6" name="TextBox 5"/>
          <p:cNvSpPr txBox="1"/>
          <p:nvPr/>
        </p:nvSpPr>
        <p:spPr>
          <a:xfrm>
            <a:off x="2458278" y="1842052"/>
            <a:ext cx="4691270" cy="307777"/>
          </a:xfrm>
          <a:prstGeom prst="rect">
            <a:avLst/>
          </a:prstGeom>
          <a:noFill/>
        </p:spPr>
        <p:txBody>
          <a:bodyPr wrap="square" rtlCol="0">
            <a:spAutoFit/>
          </a:bodyPr>
          <a:lstStyle/>
          <a:p>
            <a:pPr algn="ctr"/>
            <a:r>
              <a:rPr lang="sr-Cyrl-RS" b="1" dirty="0"/>
              <a:t>Предмет жалбе и подаци о поступку ЈН</a:t>
            </a:r>
            <a:endParaRPr lang="sr-Latn-RS" b="1" dirty="0"/>
          </a:p>
        </p:txBody>
      </p:sp>
      <p:sp>
        <p:nvSpPr>
          <p:cNvPr id="7" name="TextBox 6"/>
          <p:cNvSpPr txBox="1"/>
          <p:nvPr/>
        </p:nvSpPr>
        <p:spPr>
          <a:xfrm>
            <a:off x="788502" y="2300793"/>
            <a:ext cx="3664227" cy="307777"/>
          </a:xfrm>
          <a:prstGeom prst="rect">
            <a:avLst/>
          </a:prstGeom>
          <a:noFill/>
        </p:spPr>
        <p:txBody>
          <a:bodyPr wrap="square" rtlCol="0">
            <a:spAutoFit/>
          </a:bodyPr>
          <a:lstStyle/>
          <a:p>
            <a:r>
              <a:rPr lang="sr-Cyrl-RS" dirty="0"/>
              <a:t>Наводи и докази </a:t>
            </a:r>
            <a:r>
              <a:rPr lang="sr-Cyrl-RS" b="1" dirty="0"/>
              <a:t>активне легитимације</a:t>
            </a:r>
            <a:endParaRPr lang="sr-Latn-RS" b="1" dirty="0"/>
          </a:p>
        </p:txBody>
      </p:sp>
      <p:sp>
        <p:nvSpPr>
          <p:cNvPr id="8" name="TextBox 7"/>
          <p:cNvSpPr txBox="1"/>
          <p:nvPr/>
        </p:nvSpPr>
        <p:spPr>
          <a:xfrm>
            <a:off x="788502" y="2585328"/>
            <a:ext cx="3664227" cy="307777"/>
          </a:xfrm>
          <a:prstGeom prst="rect">
            <a:avLst/>
          </a:prstGeom>
          <a:noFill/>
        </p:spPr>
        <p:txBody>
          <a:bodyPr wrap="square" rtlCol="0">
            <a:spAutoFit/>
          </a:bodyPr>
          <a:lstStyle/>
          <a:p>
            <a:r>
              <a:rPr lang="sr-Cyrl-RS" dirty="0"/>
              <a:t>Опис чињеничног стања</a:t>
            </a:r>
            <a:endParaRPr lang="sr-Latn-RS" dirty="0"/>
          </a:p>
        </p:txBody>
      </p:sp>
      <p:sp>
        <p:nvSpPr>
          <p:cNvPr id="9" name="TextBox 8"/>
          <p:cNvSpPr txBox="1"/>
          <p:nvPr/>
        </p:nvSpPr>
        <p:spPr>
          <a:xfrm>
            <a:off x="781876" y="2890694"/>
            <a:ext cx="5658681" cy="307777"/>
          </a:xfrm>
          <a:prstGeom prst="rect">
            <a:avLst/>
          </a:prstGeom>
          <a:noFill/>
        </p:spPr>
        <p:txBody>
          <a:bodyPr wrap="square" rtlCol="0">
            <a:spAutoFit/>
          </a:bodyPr>
          <a:lstStyle/>
          <a:p>
            <a:r>
              <a:rPr lang="sr-Cyrl-RS" dirty="0"/>
              <a:t>Опис </a:t>
            </a:r>
            <a:r>
              <a:rPr lang="sr-Cyrl-RS" b="1" dirty="0"/>
              <a:t>повреда закона </a:t>
            </a:r>
            <a:r>
              <a:rPr lang="sr-Cyrl-RS" dirty="0"/>
              <a:t>и подзаконских аката и образложење</a:t>
            </a:r>
            <a:endParaRPr lang="sr-Latn-RS" dirty="0"/>
          </a:p>
        </p:txBody>
      </p:sp>
      <p:sp>
        <p:nvSpPr>
          <p:cNvPr id="10" name="TextBox 9"/>
          <p:cNvSpPr txBox="1"/>
          <p:nvPr/>
        </p:nvSpPr>
        <p:spPr>
          <a:xfrm>
            <a:off x="788502" y="3215878"/>
            <a:ext cx="3664227" cy="307777"/>
          </a:xfrm>
          <a:prstGeom prst="rect">
            <a:avLst/>
          </a:prstGeom>
          <a:noFill/>
        </p:spPr>
        <p:txBody>
          <a:bodyPr wrap="square" rtlCol="0">
            <a:spAutoFit/>
          </a:bodyPr>
          <a:lstStyle/>
          <a:p>
            <a:r>
              <a:rPr lang="sr-Cyrl-RS" dirty="0"/>
              <a:t>Приједлог доказа</a:t>
            </a:r>
            <a:endParaRPr lang="sr-Latn-RS" dirty="0"/>
          </a:p>
        </p:txBody>
      </p:sp>
      <p:sp>
        <p:nvSpPr>
          <p:cNvPr id="11" name="TextBox 10"/>
          <p:cNvSpPr txBox="1"/>
          <p:nvPr/>
        </p:nvSpPr>
        <p:spPr>
          <a:xfrm>
            <a:off x="788502" y="3905169"/>
            <a:ext cx="7162802" cy="307777"/>
          </a:xfrm>
          <a:prstGeom prst="rect">
            <a:avLst/>
          </a:prstGeom>
          <a:noFill/>
        </p:spPr>
        <p:txBody>
          <a:bodyPr wrap="square" rtlCol="0">
            <a:spAutoFit/>
          </a:bodyPr>
          <a:lstStyle/>
          <a:p>
            <a:r>
              <a:rPr lang="sr-Cyrl-RS" dirty="0"/>
              <a:t>Доказ </a:t>
            </a:r>
            <a:r>
              <a:rPr lang="sr-Cyrl-RS" b="1" dirty="0"/>
              <a:t>плаћене накнаде </a:t>
            </a:r>
            <a:r>
              <a:rPr lang="sr-Cyrl-RS" dirty="0"/>
              <a:t>за покретање жалбеног поступка и други прилози</a:t>
            </a:r>
            <a:endParaRPr lang="sr-Latn-RS" dirty="0"/>
          </a:p>
        </p:txBody>
      </p:sp>
      <p:sp>
        <p:nvSpPr>
          <p:cNvPr id="12" name="TextBox 11"/>
          <p:cNvSpPr txBox="1"/>
          <p:nvPr/>
        </p:nvSpPr>
        <p:spPr>
          <a:xfrm>
            <a:off x="5559287" y="4291629"/>
            <a:ext cx="2871339" cy="307777"/>
          </a:xfrm>
          <a:prstGeom prst="rect">
            <a:avLst/>
          </a:prstGeom>
          <a:noFill/>
        </p:spPr>
        <p:txBody>
          <a:bodyPr wrap="square" rtlCol="0">
            <a:spAutoFit/>
          </a:bodyPr>
          <a:lstStyle/>
          <a:p>
            <a:pPr algn="r"/>
            <a:r>
              <a:rPr lang="sr-Cyrl-RS" b="1" dirty="0"/>
              <a:t>Потпис и печат жалиоца</a:t>
            </a:r>
            <a:endParaRPr lang="sr-Latn-RS" b="1" dirty="0"/>
          </a:p>
        </p:txBody>
      </p:sp>
      <p:sp>
        <p:nvSpPr>
          <p:cNvPr id="14" name="TextBox 13"/>
          <p:cNvSpPr txBox="1"/>
          <p:nvPr/>
        </p:nvSpPr>
        <p:spPr>
          <a:xfrm>
            <a:off x="726626" y="3524081"/>
            <a:ext cx="7704000" cy="307777"/>
          </a:xfrm>
          <a:prstGeom prst="rect">
            <a:avLst/>
          </a:prstGeom>
          <a:noFill/>
        </p:spPr>
        <p:txBody>
          <a:bodyPr wrap="square" rtlCol="0">
            <a:spAutoFit/>
          </a:bodyPr>
          <a:lstStyle/>
          <a:p>
            <a:pPr algn="ctr"/>
            <a:r>
              <a:rPr lang="sr-Cyrl-RS" b="1" dirty="0"/>
              <a:t>Жалбени захтјев</a:t>
            </a:r>
            <a:endParaRPr lang="sr-Latn-RS" b="1" dirty="0"/>
          </a:p>
        </p:txBody>
      </p:sp>
      <p:sp>
        <p:nvSpPr>
          <p:cNvPr id="15" name="TextBox 14"/>
          <p:cNvSpPr txBox="1"/>
          <p:nvPr/>
        </p:nvSpPr>
        <p:spPr>
          <a:xfrm>
            <a:off x="726626" y="4635315"/>
            <a:ext cx="7317444" cy="307777"/>
          </a:xfrm>
          <a:prstGeom prst="rect">
            <a:avLst/>
          </a:prstGeom>
          <a:noFill/>
        </p:spPr>
        <p:txBody>
          <a:bodyPr wrap="square" rtlCol="0">
            <a:spAutoFit/>
          </a:bodyPr>
          <a:lstStyle/>
          <a:p>
            <a:r>
              <a:rPr lang="sr-Cyrl-RS" dirty="0">
                <a:solidFill>
                  <a:srgbClr val="C00000"/>
                </a:solidFill>
              </a:rPr>
              <a:t>У писаној форми и довољном броју примјерака за орган и супротне стране</a:t>
            </a:r>
            <a:endParaRPr lang="sr-Latn-RS" dirty="0">
              <a:solidFill>
                <a:srgbClr val="C00000"/>
              </a:solidFill>
            </a:endParaRPr>
          </a:p>
        </p:txBody>
      </p:sp>
      <p:sp>
        <p:nvSpPr>
          <p:cNvPr id="13" name="TextBox 12"/>
          <p:cNvSpPr txBox="1"/>
          <p:nvPr/>
        </p:nvSpPr>
        <p:spPr>
          <a:xfrm>
            <a:off x="4369903" y="3667950"/>
            <a:ext cx="702366" cy="307777"/>
          </a:xfrm>
          <a:prstGeom prst="rect">
            <a:avLst/>
          </a:prstGeom>
          <a:noFill/>
        </p:spPr>
        <p:txBody>
          <a:bodyPr wrap="square" rtlCol="0">
            <a:spAutoFit/>
          </a:bodyPr>
          <a:lstStyle/>
          <a:p>
            <a:r>
              <a:rPr lang="sr-Cyrl-RS" dirty="0"/>
              <a:t>...</a:t>
            </a:r>
            <a:endParaRPr lang="sr-Latn-RS" dirty="0"/>
          </a:p>
        </p:txBody>
      </p:sp>
    </p:spTree>
    <p:extLst>
      <p:ext uri="{BB962C8B-B14F-4D97-AF65-F5344CB8AC3E}">
        <p14:creationId xmlns:p14="http://schemas.microsoft.com/office/powerpoint/2010/main" val="16940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7" dur="500"/>
                                        <p:tgtEl>
                                          <p:spTgt spid="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47" dur="500"/>
                                        <p:tgtEl>
                                          <p:spTgt spid="1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52" dur="5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57" dur="500"/>
                                        <p:tgtEl>
                                          <p:spTgt spid="1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62"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Евентуални захтјеви уз жалбу</a:t>
            </a:r>
            <a:endParaRPr lang="sr-Latn-RS" dirty="0"/>
          </a:p>
        </p:txBody>
      </p:sp>
      <p:sp>
        <p:nvSpPr>
          <p:cNvPr id="3" name="Text Placeholder 2"/>
          <p:cNvSpPr>
            <a:spLocks noGrp="1"/>
          </p:cNvSpPr>
          <p:nvPr>
            <p:ph type="body" idx="1"/>
          </p:nvPr>
        </p:nvSpPr>
        <p:spPr>
          <a:xfrm>
            <a:off x="720000" y="1172822"/>
            <a:ext cx="7704000" cy="3054626"/>
          </a:xfrm>
        </p:spPr>
        <p:txBody>
          <a:bodyPr/>
          <a:lstStyle/>
          <a:p>
            <a:pPr>
              <a:spcAft>
                <a:spcPts val="2000"/>
              </a:spcAft>
            </a:pPr>
            <a:r>
              <a:rPr lang="sr-Cyrl-RS" sz="1800" dirty="0"/>
              <a:t>Захтјев за накнаду трошкова за припрему понуде и учешће у поступку ЈН, уз јасно навођење врсте и висине насталих трошкова;</a:t>
            </a:r>
          </a:p>
          <a:p>
            <a:pPr>
              <a:spcAft>
                <a:spcPts val="2000"/>
              </a:spcAft>
            </a:pPr>
            <a:r>
              <a:rPr lang="sr-Cyrl-RS" sz="1800" dirty="0"/>
              <a:t>Захтјев за накнаду трошкова жалбеног поступка, укључујући и трошкове за правно заступање уз јасно прецизирање разлога нужности и оправданости правног заступања у жалбеном поступку, као и висине трошкова;</a:t>
            </a:r>
          </a:p>
          <a:p>
            <a:r>
              <a:rPr lang="sr-Cyrl-RS" sz="1800" dirty="0"/>
              <a:t>Захтјев за поврат накнаде плаћене за покретање жалбеног поступка у случају основане жалбе, са инструкцијама за плаћање.</a:t>
            </a:r>
            <a:endParaRPr lang="sr-Latn-RS" sz="1800" dirty="0"/>
          </a:p>
        </p:txBody>
      </p:sp>
    </p:spTree>
    <p:extLst>
      <p:ext uri="{BB962C8B-B14F-4D97-AF65-F5344CB8AC3E}">
        <p14:creationId xmlns:p14="http://schemas.microsoft.com/office/powerpoint/2010/main" val="143532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9319" y="59634"/>
            <a:ext cx="6745355" cy="4432662"/>
          </a:xfrm>
          <a:prstGeom prst="rect">
            <a:avLst/>
          </a:prstGeom>
        </p:spPr>
      </p:pic>
      <p:pic>
        <p:nvPicPr>
          <p:cNvPr id="3" name="Picture 2"/>
          <p:cNvPicPr>
            <a:picLocks noChangeAspect="1"/>
          </p:cNvPicPr>
          <p:nvPr/>
        </p:nvPicPr>
        <p:blipFill>
          <a:blip r:embed="rId3"/>
          <a:stretch>
            <a:fillRect/>
          </a:stretch>
        </p:blipFill>
        <p:spPr>
          <a:xfrm>
            <a:off x="80962" y="4257675"/>
            <a:ext cx="6848475" cy="885825"/>
          </a:xfrm>
          <a:prstGeom prst="rect">
            <a:avLst/>
          </a:prstGeom>
        </p:spPr>
      </p:pic>
    </p:spTree>
    <p:extLst>
      <p:ext uri="{BB962C8B-B14F-4D97-AF65-F5344CB8AC3E}">
        <p14:creationId xmlns:p14="http://schemas.microsoft.com/office/powerpoint/2010/main" val="4187671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4973" y="304179"/>
            <a:ext cx="6390033" cy="4741810"/>
          </a:xfrm>
          <a:prstGeom prst="rect">
            <a:avLst/>
          </a:prstGeom>
        </p:spPr>
      </p:pic>
    </p:spTree>
    <p:extLst>
      <p:ext uri="{BB962C8B-B14F-4D97-AF65-F5344CB8AC3E}">
        <p14:creationId xmlns:p14="http://schemas.microsoft.com/office/powerpoint/2010/main" val="4252221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77" y="87857"/>
            <a:ext cx="5857218" cy="3878745"/>
          </a:xfrm>
          <a:prstGeom prst="rect">
            <a:avLst/>
          </a:prstGeom>
        </p:spPr>
      </p:pic>
      <p:pic>
        <p:nvPicPr>
          <p:cNvPr id="4" name="Picture 3"/>
          <p:cNvPicPr>
            <a:picLocks noChangeAspect="1"/>
          </p:cNvPicPr>
          <p:nvPr/>
        </p:nvPicPr>
        <p:blipFill>
          <a:blip r:embed="rId3"/>
          <a:stretch>
            <a:fillRect/>
          </a:stretch>
        </p:blipFill>
        <p:spPr>
          <a:xfrm>
            <a:off x="4823791" y="2431772"/>
            <a:ext cx="4094922" cy="2630557"/>
          </a:xfrm>
          <a:prstGeom prst="rect">
            <a:avLst/>
          </a:prstGeom>
        </p:spPr>
      </p:pic>
    </p:spTree>
    <p:extLst>
      <p:ext uri="{BB962C8B-B14F-4D97-AF65-F5344CB8AC3E}">
        <p14:creationId xmlns:p14="http://schemas.microsoft.com/office/powerpoint/2010/main" val="1087876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194" y="192157"/>
            <a:ext cx="5998059" cy="3392533"/>
          </a:xfrm>
          <a:prstGeom prst="rect">
            <a:avLst/>
          </a:prstGeom>
        </p:spPr>
      </p:pic>
      <p:pic>
        <p:nvPicPr>
          <p:cNvPr id="3" name="Picture 2"/>
          <p:cNvPicPr>
            <a:picLocks noChangeAspect="1"/>
          </p:cNvPicPr>
          <p:nvPr/>
        </p:nvPicPr>
        <p:blipFill>
          <a:blip r:embed="rId3"/>
          <a:stretch>
            <a:fillRect/>
          </a:stretch>
        </p:blipFill>
        <p:spPr>
          <a:xfrm>
            <a:off x="3478488" y="2689708"/>
            <a:ext cx="5665512" cy="2456274"/>
          </a:xfrm>
          <a:prstGeom prst="rect">
            <a:avLst/>
          </a:prstGeom>
        </p:spPr>
      </p:pic>
    </p:spTree>
    <p:extLst>
      <p:ext uri="{BB962C8B-B14F-4D97-AF65-F5344CB8AC3E}">
        <p14:creationId xmlns:p14="http://schemas.microsoft.com/office/powerpoint/2010/main" val="406832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Управни спор</a:t>
            </a:r>
            <a:endParaRPr dirty="0"/>
          </a:p>
        </p:txBody>
      </p:sp>
      <p:sp>
        <p:nvSpPr>
          <p:cNvPr id="444" name="Google Shape;444;p40"/>
          <p:cNvSpPr/>
          <p:nvPr/>
        </p:nvSpPr>
        <p:spPr>
          <a:xfrm>
            <a:off x="3561450"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Надлежни суд</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Рокови</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Тужба</a:t>
            </a:r>
            <a:endParaRPr sz="1600"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54" name="Google Shape;454;p40"/>
          <p:cNvSpPr/>
          <p:nvPr/>
        </p:nvSpPr>
        <p:spPr>
          <a:xfrm>
            <a:off x="199637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994675"/>
            <a:ext cx="0" cy="15240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1124243" y="2941983"/>
            <a:ext cx="2067482" cy="1600438"/>
          </a:xfrm>
          <a:prstGeom prst="rect">
            <a:avLst/>
          </a:prstGeom>
          <a:noFill/>
        </p:spPr>
        <p:txBody>
          <a:bodyPr wrap="square" rtlCol="0">
            <a:spAutoFit/>
          </a:bodyPr>
          <a:lstStyle/>
          <a:p>
            <a:r>
              <a:rPr lang="sr-Cyrl-RS" dirty="0"/>
              <a:t>... која испуњава формалне и садржинске елементе из Закона о управним споровима БиХ и Закона о управном поступку</a:t>
            </a:r>
            <a:endParaRPr lang="sr-Latn-RS" dirty="0"/>
          </a:p>
        </p:txBody>
      </p:sp>
      <p:sp>
        <p:nvSpPr>
          <p:cNvPr id="24" name="TextBox 23"/>
          <p:cNvSpPr txBox="1"/>
          <p:nvPr/>
        </p:nvSpPr>
        <p:spPr>
          <a:xfrm>
            <a:off x="5872638" y="2941983"/>
            <a:ext cx="3079207" cy="1600438"/>
          </a:xfrm>
          <a:prstGeom prst="rect">
            <a:avLst/>
          </a:prstGeom>
          <a:noFill/>
        </p:spPr>
        <p:txBody>
          <a:bodyPr wrap="square" rtlCol="0">
            <a:spAutoFit/>
          </a:bodyPr>
          <a:lstStyle/>
          <a:p>
            <a:r>
              <a:rPr lang="sr-Cyrl-RS" dirty="0"/>
              <a:t>... 30 дана од дана пријема одлуке КРЖ-а и ако КРЖ не донесе одлуку у прописаном року ни по протеку рока од 7 дана по писменом тражењу, управни спор се може покренути као да је жалба одбијена.</a:t>
            </a:r>
          </a:p>
        </p:txBody>
      </p:sp>
      <p:sp>
        <p:nvSpPr>
          <p:cNvPr id="25" name="TextBox 24"/>
          <p:cNvSpPr txBox="1"/>
          <p:nvPr/>
        </p:nvSpPr>
        <p:spPr>
          <a:xfrm>
            <a:off x="3563517" y="2938526"/>
            <a:ext cx="2019033" cy="523220"/>
          </a:xfrm>
          <a:prstGeom prst="rect">
            <a:avLst/>
          </a:prstGeom>
          <a:noFill/>
        </p:spPr>
        <p:txBody>
          <a:bodyPr wrap="square" rtlCol="0">
            <a:spAutoFit/>
          </a:bodyPr>
          <a:lstStyle/>
          <a:p>
            <a:r>
              <a:rPr lang="sr-Cyrl-RS" dirty="0"/>
              <a:t>... Управно одјељење Суда БиХ</a:t>
            </a:r>
            <a:endParaRPr lang="sr-Latn-RS" dirty="0"/>
          </a:p>
        </p:txBody>
      </p:sp>
    </p:spTree>
    <p:extLst>
      <p:ext uri="{BB962C8B-B14F-4D97-AF65-F5344CB8AC3E}">
        <p14:creationId xmlns:p14="http://schemas.microsoft.com/office/powerpoint/2010/main" val="84001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8"/>
          <p:cNvSpPr txBox="1">
            <a:spLocks noGrp="1"/>
          </p:cNvSpPr>
          <p:nvPr>
            <p:ph type="title" idx="14"/>
          </p:nvPr>
        </p:nvSpPr>
        <p:spPr>
          <a:xfrm>
            <a:off x="4998100" y="1423424"/>
            <a:ext cx="775800" cy="66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212" name="Google Shape;212;p28"/>
          <p:cNvSpPr txBox="1">
            <a:spLocks noGrp="1"/>
          </p:cNvSpPr>
          <p:nvPr>
            <p:ph type="title" idx="15"/>
          </p:nvPr>
        </p:nvSpPr>
        <p:spPr>
          <a:xfrm>
            <a:off x="4998100" y="2934225"/>
            <a:ext cx="775800" cy="71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213" name="Google Shape;213;p28"/>
          <p:cNvSpPr txBox="1">
            <a:spLocks noGrp="1"/>
          </p:cNvSpPr>
          <p:nvPr>
            <p:ph type="title" idx="6"/>
          </p:nvPr>
        </p:nvSpPr>
        <p:spPr>
          <a:xfrm>
            <a:off x="4998110" y="3726225"/>
            <a:ext cx="3662185" cy="3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Cyrl-RS" dirty="0"/>
              <a:t>Пракса рада надлежних органа</a:t>
            </a:r>
            <a:endParaRPr dirty="0"/>
          </a:p>
        </p:txBody>
      </p:sp>
      <p:sp>
        <p:nvSpPr>
          <p:cNvPr id="214" name="Google Shape;214;p28"/>
          <p:cNvSpPr txBox="1">
            <a:spLocks noGrp="1"/>
          </p:cNvSpPr>
          <p:nvPr>
            <p:ph type="title" idx="5"/>
          </p:nvPr>
        </p:nvSpPr>
        <p:spPr>
          <a:xfrm>
            <a:off x="851688" y="3726225"/>
            <a:ext cx="3292800" cy="3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Cyrl-RS" dirty="0"/>
              <a:t>Надлежност</a:t>
            </a:r>
            <a:endParaRPr dirty="0"/>
          </a:p>
        </p:txBody>
      </p:sp>
      <p:sp>
        <p:nvSpPr>
          <p:cNvPr id="215" name="Google Shape;215;p28"/>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Садржај</a:t>
            </a:r>
            <a:endParaRPr dirty="0"/>
          </a:p>
        </p:txBody>
      </p:sp>
      <p:sp>
        <p:nvSpPr>
          <p:cNvPr id="216" name="Google Shape;216;p28"/>
          <p:cNvSpPr txBox="1">
            <a:spLocks noGrp="1"/>
          </p:cNvSpPr>
          <p:nvPr>
            <p:ph type="title" idx="2"/>
          </p:nvPr>
        </p:nvSpPr>
        <p:spPr>
          <a:xfrm>
            <a:off x="853112" y="2164725"/>
            <a:ext cx="3292800" cy="3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Cyrl-RS" dirty="0"/>
              <a:t>Правна средства</a:t>
            </a:r>
            <a:endParaRPr dirty="0"/>
          </a:p>
        </p:txBody>
      </p:sp>
      <p:sp>
        <p:nvSpPr>
          <p:cNvPr id="217" name="Google Shape;217;p28"/>
          <p:cNvSpPr txBox="1">
            <a:spLocks noGrp="1"/>
          </p:cNvSpPr>
          <p:nvPr>
            <p:ph type="title" idx="3"/>
          </p:nvPr>
        </p:nvSpPr>
        <p:spPr>
          <a:xfrm>
            <a:off x="4999514" y="2164725"/>
            <a:ext cx="3292800" cy="396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sr-Cyrl-RS" dirty="0"/>
              <a:t>Рокови</a:t>
            </a:r>
            <a:endParaRPr dirty="0"/>
          </a:p>
        </p:txBody>
      </p:sp>
      <p:sp>
        <p:nvSpPr>
          <p:cNvPr id="218" name="Google Shape;218;p28"/>
          <p:cNvSpPr txBox="1">
            <a:spLocks noGrp="1"/>
          </p:cNvSpPr>
          <p:nvPr>
            <p:ph type="subTitle" idx="1"/>
          </p:nvPr>
        </p:nvSpPr>
        <p:spPr>
          <a:xfrm>
            <a:off x="853112" y="2484449"/>
            <a:ext cx="3292800" cy="3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r-Cyrl-RS" dirty="0"/>
              <a:t>Врсте правних средстава у поступцима ЈН и процедура њиховог подношења</a:t>
            </a:r>
            <a:endParaRPr dirty="0"/>
          </a:p>
        </p:txBody>
      </p:sp>
      <p:sp>
        <p:nvSpPr>
          <p:cNvPr id="219" name="Google Shape;219;p28"/>
          <p:cNvSpPr txBox="1">
            <a:spLocks noGrp="1"/>
          </p:cNvSpPr>
          <p:nvPr>
            <p:ph type="subTitle" idx="4"/>
          </p:nvPr>
        </p:nvSpPr>
        <p:spPr>
          <a:xfrm>
            <a:off x="4999513" y="2484474"/>
            <a:ext cx="3594521" cy="3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r-Cyrl-RS" dirty="0"/>
              <a:t>Рокови</a:t>
            </a:r>
            <a:r>
              <a:rPr lang="en-US" dirty="0"/>
              <a:t> </a:t>
            </a:r>
            <a:r>
              <a:rPr lang="sr-Cyrl-RS" dirty="0"/>
              <a:t>за поступање и посљедице њиховог пропуштања</a:t>
            </a:r>
            <a:endParaRPr dirty="0"/>
          </a:p>
        </p:txBody>
      </p:sp>
      <p:sp>
        <p:nvSpPr>
          <p:cNvPr id="220" name="Google Shape;220;p28"/>
          <p:cNvSpPr txBox="1">
            <a:spLocks noGrp="1"/>
          </p:cNvSpPr>
          <p:nvPr>
            <p:ph type="subTitle" idx="7"/>
          </p:nvPr>
        </p:nvSpPr>
        <p:spPr>
          <a:xfrm>
            <a:off x="851726" y="4045999"/>
            <a:ext cx="3292800" cy="345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sr-Cyrl-RS" dirty="0"/>
              <a:t>Органи надлежни за поступање по правним средствима у поступцима ЈН</a:t>
            </a:r>
            <a:endParaRPr dirty="0"/>
          </a:p>
        </p:txBody>
      </p:sp>
      <p:sp>
        <p:nvSpPr>
          <p:cNvPr id="221" name="Google Shape;221;p28"/>
          <p:cNvSpPr txBox="1">
            <a:spLocks noGrp="1"/>
          </p:cNvSpPr>
          <p:nvPr>
            <p:ph type="subTitle" idx="8"/>
          </p:nvPr>
        </p:nvSpPr>
        <p:spPr>
          <a:xfrm>
            <a:off x="4998138" y="4046025"/>
            <a:ext cx="3292800" cy="3453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sr-Cyrl-RS" dirty="0"/>
              <a:t>Одлуке надлежних органа и њихов значај у тумачењу законских одредби </a:t>
            </a:r>
            <a:endParaRPr dirty="0"/>
          </a:p>
        </p:txBody>
      </p:sp>
      <p:sp>
        <p:nvSpPr>
          <p:cNvPr id="222" name="Google Shape;222;p28"/>
          <p:cNvSpPr txBox="1">
            <a:spLocks noGrp="1"/>
          </p:cNvSpPr>
          <p:nvPr>
            <p:ph type="title" idx="9"/>
          </p:nvPr>
        </p:nvSpPr>
        <p:spPr>
          <a:xfrm>
            <a:off x="853113" y="1423425"/>
            <a:ext cx="775800" cy="66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223" name="Google Shape;223;p28"/>
          <p:cNvSpPr txBox="1">
            <a:spLocks noGrp="1"/>
          </p:cNvSpPr>
          <p:nvPr>
            <p:ph type="title" idx="13"/>
          </p:nvPr>
        </p:nvSpPr>
        <p:spPr>
          <a:xfrm>
            <a:off x="853100" y="2984924"/>
            <a:ext cx="775800" cy="66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anim calcmode="lin" valueType="num">
                                      <p:cBhvr>
                                        <p:cTn id="8" dur="1000" fill="hold"/>
                                        <p:tgtEl>
                                          <p:spTgt spid="216"/>
                                        </p:tgtEl>
                                        <p:attrNameLst>
                                          <p:attrName>ppt_x</p:attrName>
                                        </p:attrNameLst>
                                      </p:cBhvr>
                                      <p:tavLst>
                                        <p:tav tm="0">
                                          <p:val>
                                            <p:strVal val="#ppt_x"/>
                                          </p:val>
                                        </p:tav>
                                        <p:tav tm="100000">
                                          <p:val>
                                            <p:strVal val="#ppt_x"/>
                                          </p:val>
                                        </p:tav>
                                      </p:tavLst>
                                    </p:anim>
                                    <p:anim calcmode="lin" valueType="num">
                                      <p:cBhvr>
                                        <p:cTn id="9" dur="1000" fill="hold"/>
                                        <p:tgtEl>
                                          <p:spTgt spid="2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8">
                                            <p:txEl>
                                              <p:pRg st="0" end="0"/>
                                            </p:txEl>
                                          </p:spTgt>
                                        </p:tgtEl>
                                        <p:attrNameLst>
                                          <p:attrName>style.visibility</p:attrName>
                                        </p:attrNameLst>
                                      </p:cBhvr>
                                      <p:to>
                                        <p:strVal val="visible"/>
                                      </p:to>
                                    </p:set>
                                    <p:animEffect transition="in" filter="fade">
                                      <p:cBhvr>
                                        <p:cTn id="12" dur="1000"/>
                                        <p:tgtEl>
                                          <p:spTgt spid="218">
                                            <p:txEl>
                                              <p:pRg st="0" end="0"/>
                                            </p:txEl>
                                          </p:spTgt>
                                        </p:tgtEl>
                                      </p:cBhvr>
                                    </p:animEffect>
                                    <p:anim calcmode="lin" valueType="num">
                                      <p:cBhvr>
                                        <p:cTn id="13" dur="1000" fill="hold"/>
                                        <p:tgtEl>
                                          <p:spTgt spid="2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1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2"/>
                                        </p:tgtEl>
                                        <p:attrNameLst>
                                          <p:attrName>style.visibility</p:attrName>
                                        </p:attrNameLst>
                                      </p:cBhvr>
                                      <p:to>
                                        <p:strVal val="visible"/>
                                      </p:to>
                                    </p:set>
                                    <p:animEffect transition="in" filter="fade">
                                      <p:cBhvr>
                                        <p:cTn id="17" dur="1000"/>
                                        <p:tgtEl>
                                          <p:spTgt spid="222"/>
                                        </p:tgtEl>
                                      </p:cBhvr>
                                    </p:animEffect>
                                    <p:anim calcmode="lin" valueType="num">
                                      <p:cBhvr>
                                        <p:cTn id="18" dur="1000" fill="hold"/>
                                        <p:tgtEl>
                                          <p:spTgt spid="222"/>
                                        </p:tgtEl>
                                        <p:attrNameLst>
                                          <p:attrName>ppt_x</p:attrName>
                                        </p:attrNameLst>
                                      </p:cBhvr>
                                      <p:tavLst>
                                        <p:tav tm="0">
                                          <p:val>
                                            <p:strVal val="#ppt_x"/>
                                          </p:val>
                                        </p:tav>
                                        <p:tav tm="100000">
                                          <p:val>
                                            <p:strVal val="#ppt_x"/>
                                          </p:val>
                                        </p:tav>
                                      </p:tavLst>
                                    </p:anim>
                                    <p:anim calcmode="lin" valueType="num">
                                      <p:cBhvr>
                                        <p:cTn id="19" dur="1000" fill="hold"/>
                                        <p:tgtEl>
                                          <p:spTgt spid="2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11"/>
                                        </p:tgtEl>
                                        <p:attrNameLst>
                                          <p:attrName>style.visibility</p:attrName>
                                        </p:attrNameLst>
                                      </p:cBhvr>
                                      <p:to>
                                        <p:strVal val="visible"/>
                                      </p:to>
                                    </p:set>
                                    <p:animEffect transition="in" filter="fade">
                                      <p:cBhvr>
                                        <p:cTn id="24" dur="1000"/>
                                        <p:tgtEl>
                                          <p:spTgt spid="211"/>
                                        </p:tgtEl>
                                      </p:cBhvr>
                                    </p:animEffect>
                                    <p:anim calcmode="lin" valueType="num">
                                      <p:cBhvr>
                                        <p:cTn id="25" dur="1000" fill="hold"/>
                                        <p:tgtEl>
                                          <p:spTgt spid="211"/>
                                        </p:tgtEl>
                                        <p:attrNameLst>
                                          <p:attrName>ppt_x</p:attrName>
                                        </p:attrNameLst>
                                      </p:cBhvr>
                                      <p:tavLst>
                                        <p:tav tm="0">
                                          <p:val>
                                            <p:strVal val="#ppt_x"/>
                                          </p:val>
                                        </p:tav>
                                        <p:tav tm="100000">
                                          <p:val>
                                            <p:strVal val="#ppt_x"/>
                                          </p:val>
                                        </p:tav>
                                      </p:tavLst>
                                    </p:anim>
                                    <p:anim calcmode="lin" valueType="num">
                                      <p:cBhvr>
                                        <p:cTn id="26" dur="1000" fill="hold"/>
                                        <p:tgtEl>
                                          <p:spTgt spid="2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17"/>
                                        </p:tgtEl>
                                        <p:attrNameLst>
                                          <p:attrName>style.visibility</p:attrName>
                                        </p:attrNameLst>
                                      </p:cBhvr>
                                      <p:to>
                                        <p:strVal val="visible"/>
                                      </p:to>
                                    </p:set>
                                    <p:animEffect transition="in" filter="fade">
                                      <p:cBhvr>
                                        <p:cTn id="29" dur="1000"/>
                                        <p:tgtEl>
                                          <p:spTgt spid="217"/>
                                        </p:tgtEl>
                                      </p:cBhvr>
                                    </p:animEffect>
                                    <p:anim calcmode="lin" valueType="num">
                                      <p:cBhvr>
                                        <p:cTn id="30" dur="1000" fill="hold"/>
                                        <p:tgtEl>
                                          <p:spTgt spid="217"/>
                                        </p:tgtEl>
                                        <p:attrNameLst>
                                          <p:attrName>ppt_x</p:attrName>
                                        </p:attrNameLst>
                                      </p:cBhvr>
                                      <p:tavLst>
                                        <p:tav tm="0">
                                          <p:val>
                                            <p:strVal val="#ppt_x"/>
                                          </p:val>
                                        </p:tav>
                                        <p:tav tm="100000">
                                          <p:val>
                                            <p:strVal val="#ppt_x"/>
                                          </p:val>
                                        </p:tav>
                                      </p:tavLst>
                                    </p:anim>
                                    <p:anim calcmode="lin" valueType="num">
                                      <p:cBhvr>
                                        <p:cTn id="31" dur="1000" fill="hold"/>
                                        <p:tgtEl>
                                          <p:spTgt spid="2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19">
                                            <p:txEl>
                                              <p:pRg st="0" end="0"/>
                                            </p:txEl>
                                          </p:spTgt>
                                        </p:tgtEl>
                                        <p:attrNameLst>
                                          <p:attrName>style.visibility</p:attrName>
                                        </p:attrNameLst>
                                      </p:cBhvr>
                                      <p:to>
                                        <p:strVal val="visible"/>
                                      </p:to>
                                    </p:set>
                                    <p:animEffect transition="in" filter="fade">
                                      <p:cBhvr>
                                        <p:cTn id="34" dur="1000"/>
                                        <p:tgtEl>
                                          <p:spTgt spid="219">
                                            <p:txEl>
                                              <p:pRg st="0" end="0"/>
                                            </p:txEl>
                                          </p:spTgt>
                                        </p:tgtEl>
                                      </p:cBhvr>
                                    </p:animEffect>
                                    <p:anim calcmode="lin" valueType="num">
                                      <p:cBhvr>
                                        <p:cTn id="35" dur="1000" fill="hold"/>
                                        <p:tgtEl>
                                          <p:spTgt spid="219">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14"/>
                                        </p:tgtEl>
                                        <p:attrNameLst>
                                          <p:attrName>style.visibility</p:attrName>
                                        </p:attrNameLst>
                                      </p:cBhvr>
                                      <p:to>
                                        <p:strVal val="visible"/>
                                      </p:to>
                                    </p:set>
                                    <p:animEffect transition="in" filter="fade">
                                      <p:cBhvr>
                                        <p:cTn id="41" dur="1000"/>
                                        <p:tgtEl>
                                          <p:spTgt spid="214"/>
                                        </p:tgtEl>
                                      </p:cBhvr>
                                    </p:animEffect>
                                    <p:anim calcmode="lin" valueType="num">
                                      <p:cBhvr>
                                        <p:cTn id="42" dur="1000" fill="hold"/>
                                        <p:tgtEl>
                                          <p:spTgt spid="214"/>
                                        </p:tgtEl>
                                        <p:attrNameLst>
                                          <p:attrName>ppt_x</p:attrName>
                                        </p:attrNameLst>
                                      </p:cBhvr>
                                      <p:tavLst>
                                        <p:tav tm="0">
                                          <p:val>
                                            <p:strVal val="#ppt_x"/>
                                          </p:val>
                                        </p:tav>
                                        <p:tav tm="100000">
                                          <p:val>
                                            <p:strVal val="#ppt_x"/>
                                          </p:val>
                                        </p:tav>
                                      </p:tavLst>
                                    </p:anim>
                                    <p:anim calcmode="lin" valueType="num">
                                      <p:cBhvr>
                                        <p:cTn id="43" dur="1000" fill="hold"/>
                                        <p:tgtEl>
                                          <p:spTgt spid="21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20">
                                            <p:txEl>
                                              <p:pRg st="0" end="0"/>
                                            </p:txEl>
                                          </p:spTgt>
                                        </p:tgtEl>
                                        <p:attrNameLst>
                                          <p:attrName>style.visibility</p:attrName>
                                        </p:attrNameLst>
                                      </p:cBhvr>
                                      <p:to>
                                        <p:strVal val="visible"/>
                                      </p:to>
                                    </p:set>
                                    <p:animEffect transition="in" filter="fade">
                                      <p:cBhvr>
                                        <p:cTn id="46" dur="1000"/>
                                        <p:tgtEl>
                                          <p:spTgt spid="220">
                                            <p:txEl>
                                              <p:pRg st="0" end="0"/>
                                            </p:txEl>
                                          </p:spTgt>
                                        </p:tgtEl>
                                      </p:cBhvr>
                                    </p:animEffect>
                                    <p:anim calcmode="lin" valueType="num">
                                      <p:cBhvr>
                                        <p:cTn id="47" dur="1000" fill="hold"/>
                                        <p:tgtEl>
                                          <p:spTgt spid="220">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220">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23"/>
                                        </p:tgtEl>
                                        <p:attrNameLst>
                                          <p:attrName>style.visibility</p:attrName>
                                        </p:attrNameLst>
                                      </p:cBhvr>
                                      <p:to>
                                        <p:strVal val="visible"/>
                                      </p:to>
                                    </p:set>
                                    <p:animEffect transition="in" filter="fade">
                                      <p:cBhvr>
                                        <p:cTn id="51" dur="1000"/>
                                        <p:tgtEl>
                                          <p:spTgt spid="223"/>
                                        </p:tgtEl>
                                      </p:cBhvr>
                                    </p:animEffect>
                                    <p:anim calcmode="lin" valueType="num">
                                      <p:cBhvr>
                                        <p:cTn id="52" dur="1000" fill="hold"/>
                                        <p:tgtEl>
                                          <p:spTgt spid="223"/>
                                        </p:tgtEl>
                                        <p:attrNameLst>
                                          <p:attrName>ppt_x</p:attrName>
                                        </p:attrNameLst>
                                      </p:cBhvr>
                                      <p:tavLst>
                                        <p:tav tm="0">
                                          <p:val>
                                            <p:strVal val="#ppt_x"/>
                                          </p:val>
                                        </p:tav>
                                        <p:tav tm="100000">
                                          <p:val>
                                            <p:strVal val="#ppt_x"/>
                                          </p:val>
                                        </p:tav>
                                      </p:tavLst>
                                    </p:anim>
                                    <p:anim calcmode="lin" valueType="num">
                                      <p:cBhvr>
                                        <p:cTn id="53" dur="1000" fill="hold"/>
                                        <p:tgtEl>
                                          <p:spTgt spid="22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12"/>
                                        </p:tgtEl>
                                        <p:attrNameLst>
                                          <p:attrName>style.visibility</p:attrName>
                                        </p:attrNameLst>
                                      </p:cBhvr>
                                      <p:to>
                                        <p:strVal val="visible"/>
                                      </p:to>
                                    </p:set>
                                    <p:animEffect transition="in" filter="fade">
                                      <p:cBhvr>
                                        <p:cTn id="58" dur="1000"/>
                                        <p:tgtEl>
                                          <p:spTgt spid="212"/>
                                        </p:tgtEl>
                                      </p:cBhvr>
                                    </p:animEffect>
                                    <p:anim calcmode="lin" valueType="num">
                                      <p:cBhvr>
                                        <p:cTn id="59" dur="1000" fill="hold"/>
                                        <p:tgtEl>
                                          <p:spTgt spid="212"/>
                                        </p:tgtEl>
                                        <p:attrNameLst>
                                          <p:attrName>ppt_x</p:attrName>
                                        </p:attrNameLst>
                                      </p:cBhvr>
                                      <p:tavLst>
                                        <p:tav tm="0">
                                          <p:val>
                                            <p:strVal val="#ppt_x"/>
                                          </p:val>
                                        </p:tav>
                                        <p:tav tm="100000">
                                          <p:val>
                                            <p:strVal val="#ppt_x"/>
                                          </p:val>
                                        </p:tav>
                                      </p:tavLst>
                                    </p:anim>
                                    <p:anim calcmode="lin" valueType="num">
                                      <p:cBhvr>
                                        <p:cTn id="60" dur="1000" fill="hold"/>
                                        <p:tgtEl>
                                          <p:spTgt spid="21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3"/>
                                        </p:tgtEl>
                                        <p:attrNameLst>
                                          <p:attrName>style.visibility</p:attrName>
                                        </p:attrNameLst>
                                      </p:cBhvr>
                                      <p:to>
                                        <p:strVal val="visible"/>
                                      </p:to>
                                    </p:set>
                                    <p:animEffect transition="in" filter="fade">
                                      <p:cBhvr>
                                        <p:cTn id="63" dur="1000"/>
                                        <p:tgtEl>
                                          <p:spTgt spid="213"/>
                                        </p:tgtEl>
                                      </p:cBhvr>
                                    </p:animEffect>
                                    <p:anim calcmode="lin" valueType="num">
                                      <p:cBhvr>
                                        <p:cTn id="64" dur="1000" fill="hold"/>
                                        <p:tgtEl>
                                          <p:spTgt spid="213"/>
                                        </p:tgtEl>
                                        <p:attrNameLst>
                                          <p:attrName>ppt_x</p:attrName>
                                        </p:attrNameLst>
                                      </p:cBhvr>
                                      <p:tavLst>
                                        <p:tav tm="0">
                                          <p:val>
                                            <p:strVal val="#ppt_x"/>
                                          </p:val>
                                        </p:tav>
                                        <p:tav tm="100000">
                                          <p:val>
                                            <p:strVal val="#ppt_x"/>
                                          </p:val>
                                        </p:tav>
                                      </p:tavLst>
                                    </p:anim>
                                    <p:anim calcmode="lin" valueType="num">
                                      <p:cBhvr>
                                        <p:cTn id="65" dur="1000" fill="hold"/>
                                        <p:tgtEl>
                                          <p:spTgt spid="21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1">
                                            <p:txEl>
                                              <p:pRg st="0" end="0"/>
                                            </p:txEl>
                                          </p:spTgt>
                                        </p:tgtEl>
                                        <p:attrNameLst>
                                          <p:attrName>style.visibility</p:attrName>
                                        </p:attrNameLst>
                                      </p:cBhvr>
                                      <p:to>
                                        <p:strVal val="visible"/>
                                      </p:to>
                                    </p:set>
                                    <p:animEffect transition="in" filter="fade">
                                      <p:cBhvr>
                                        <p:cTn id="68" dur="1000"/>
                                        <p:tgtEl>
                                          <p:spTgt spid="221">
                                            <p:txEl>
                                              <p:pRg st="0" end="0"/>
                                            </p:txEl>
                                          </p:spTgt>
                                        </p:tgtEl>
                                      </p:cBhvr>
                                    </p:animEffect>
                                    <p:anim calcmode="lin" valueType="num">
                                      <p:cBhvr>
                                        <p:cTn id="69" dur="1000" fill="hold"/>
                                        <p:tgtEl>
                                          <p:spTgt spid="221">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2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animBg="1"/>
      <p:bldP spid="212" grpId="0" animBg="1"/>
      <p:bldP spid="213" grpId="0"/>
      <p:bldP spid="214" grpId="0"/>
      <p:bldP spid="216" grpId="0"/>
      <p:bldP spid="217" grpId="0"/>
      <p:bldP spid="218" grpId="0" build="p"/>
      <p:bldP spid="219" grpId="0" build="p"/>
      <p:bldP spid="220" grpId="0" build="p"/>
      <p:bldP spid="221" grpId="0" build="p"/>
      <p:bldP spid="222" grpId="0" animBg="1"/>
      <p:bldP spid="2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26" y="0"/>
            <a:ext cx="7704000" cy="517800"/>
          </a:xfrm>
        </p:spPr>
        <p:txBody>
          <a:bodyPr/>
          <a:lstStyle/>
          <a:p>
            <a:pPr algn="ctr"/>
            <a:r>
              <a:rPr lang="sr-Cyrl-RS" sz="2400" dirty="0"/>
              <a:t>Т у ж б а</a:t>
            </a:r>
            <a:endParaRPr lang="sr-Latn-RS" sz="2400" dirty="0"/>
          </a:p>
        </p:txBody>
      </p:sp>
      <p:sp>
        <p:nvSpPr>
          <p:cNvPr id="3" name="TextBox 2"/>
          <p:cNvSpPr txBox="1"/>
          <p:nvPr/>
        </p:nvSpPr>
        <p:spPr>
          <a:xfrm>
            <a:off x="781878" y="854763"/>
            <a:ext cx="5015948" cy="307777"/>
          </a:xfrm>
          <a:prstGeom prst="rect">
            <a:avLst/>
          </a:prstGeom>
          <a:noFill/>
        </p:spPr>
        <p:txBody>
          <a:bodyPr wrap="square" rtlCol="0">
            <a:spAutoFit/>
          </a:bodyPr>
          <a:lstStyle/>
          <a:p>
            <a:r>
              <a:rPr lang="sr-Cyrl-RS" dirty="0"/>
              <a:t>Подаци о </a:t>
            </a:r>
            <a:r>
              <a:rPr lang="sr-Cyrl-RS" b="1" dirty="0"/>
              <a:t>тужиоцу</a:t>
            </a:r>
            <a:r>
              <a:rPr lang="sr-Cyrl-RS" dirty="0"/>
              <a:t>: УО или понуђач</a:t>
            </a:r>
            <a:r>
              <a:rPr lang="en-US" dirty="0"/>
              <a:t> (</a:t>
            </a:r>
            <a:r>
              <a:rPr lang="sr-Cyrl-RS" dirty="0"/>
              <a:t>назив и сједиште)</a:t>
            </a:r>
            <a:endParaRPr lang="sr-Latn-RS" dirty="0"/>
          </a:p>
        </p:txBody>
      </p:sp>
      <p:sp>
        <p:nvSpPr>
          <p:cNvPr id="4" name="TextBox 3"/>
          <p:cNvSpPr txBox="1"/>
          <p:nvPr/>
        </p:nvSpPr>
        <p:spPr>
          <a:xfrm>
            <a:off x="781878" y="1133583"/>
            <a:ext cx="2504661" cy="307777"/>
          </a:xfrm>
          <a:prstGeom prst="rect">
            <a:avLst/>
          </a:prstGeom>
          <a:noFill/>
        </p:spPr>
        <p:txBody>
          <a:bodyPr wrap="square" rtlCol="0">
            <a:spAutoFit/>
          </a:bodyPr>
          <a:lstStyle/>
          <a:p>
            <a:r>
              <a:rPr lang="sr-Cyrl-RS" dirty="0"/>
              <a:t>Подаци о </a:t>
            </a:r>
            <a:r>
              <a:rPr lang="sr-Cyrl-RS" b="1" dirty="0"/>
              <a:t>туженом</a:t>
            </a:r>
            <a:r>
              <a:rPr lang="sr-Cyrl-RS" dirty="0"/>
              <a:t>: КРЖ</a:t>
            </a:r>
            <a:endParaRPr lang="sr-Latn-RS" dirty="0"/>
          </a:p>
        </p:txBody>
      </p:sp>
      <p:sp>
        <p:nvSpPr>
          <p:cNvPr id="6" name="TextBox 5"/>
          <p:cNvSpPr txBox="1"/>
          <p:nvPr/>
        </p:nvSpPr>
        <p:spPr>
          <a:xfrm>
            <a:off x="726626" y="1444490"/>
            <a:ext cx="7703999" cy="600164"/>
          </a:xfrm>
          <a:prstGeom prst="rect">
            <a:avLst/>
          </a:prstGeom>
          <a:noFill/>
        </p:spPr>
        <p:txBody>
          <a:bodyPr wrap="square" rtlCol="0">
            <a:spAutoFit/>
          </a:bodyPr>
          <a:lstStyle/>
          <a:p>
            <a:pPr algn="ctr"/>
            <a:r>
              <a:rPr lang="sr-Cyrl-RS" b="1" dirty="0"/>
              <a:t>Предмет</a:t>
            </a:r>
            <a:r>
              <a:rPr lang="sr-Cyrl-RS" dirty="0"/>
              <a:t> </a:t>
            </a:r>
            <a:r>
              <a:rPr lang="sr-Cyrl-RS" b="1" dirty="0"/>
              <a:t>тужбе</a:t>
            </a:r>
          </a:p>
          <a:p>
            <a:pPr algn="ctr"/>
            <a:endParaRPr lang="sr-Cyrl-RS" sz="500" dirty="0"/>
          </a:p>
          <a:p>
            <a:pPr algn="ctr"/>
            <a:r>
              <a:rPr lang="sr-Cyrl-RS" dirty="0"/>
              <a:t>Број и датум коначног управног акта (одлуке КРЖ) чије се поништење тражи</a:t>
            </a:r>
            <a:endParaRPr lang="sr-Latn-RS" dirty="0"/>
          </a:p>
        </p:txBody>
      </p:sp>
      <p:sp>
        <p:nvSpPr>
          <p:cNvPr id="7" name="TextBox 6"/>
          <p:cNvSpPr txBox="1"/>
          <p:nvPr/>
        </p:nvSpPr>
        <p:spPr>
          <a:xfrm>
            <a:off x="726626" y="2196131"/>
            <a:ext cx="7703999" cy="307777"/>
          </a:xfrm>
          <a:prstGeom prst="rect">
            <a:avLst/>
          </a:prstGeom>
          <a:noFill/>
        </p:spPr>
        <p:txBody>
          <a:bodyPr wrap="square" rtlCol="0">
            <a:spAutoFit/>
          </a:bodyPr>
          <a:lstStyle/>
          <a:p>
            <a:pPr algn="ctr"/>
            <a:r>
              <a:rPr lang="sr-Cyrl-RS" b="1" dirty="0"/>
              <a:t>Образложење</a:t>
            </a:r>
            <a:endParaRPr lang="sr-Latn-RS" b="1" dirty="0"/>
          </a:p>
        </p:txBody>
      </p:sp>
      <p:sp>
        <p:nvSpPr>
          <p:cNvPr id="8" name="TextBox 7"/>
          <p:cNvSpPr txBox="1"/>
          <p:nvPr/>
        </p:nvSpPr>
        <p:spPr>
          <a:xfrm>
            <a:off x="788502" y="2459434"/>
            <a:ext cx="3664227"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Опис чињеничног стања</a:t>
            </a:r>
            <a:endParaRPr lang="sr-Latn-RS" dirty="0"/>
          </a:p>
        </p:txBody>
      </p:sp>
      <p:sp>
        <p:nvSpPr>
          <p:cNvPr id="9" name="TextBox 8"/>
          <p:cNvSpPr txBox="1"/>
          <p:nvPr/>
        </p:nvSpPr>
        <p:spPr>
          <a:xfrm>
            <a:off x="781876" y="2791304"/>
            <a:ext cx="5658681"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Опис повреда материјалних прописа</a:t>
            </a:r>
            <a:endParaRPr lang="sr-Latn-RS" dirty="0"/>
          </a:p>
        </p:txBody>
      </p:sp>
      <p:sp>
        <p:nvSpPr>
          <p:cNvPr id="10" name="TextBox 9"/>
          <p:cNvSpPr txBox="1"/>
          <p:nvPr/>
        </p:nvSpPr>
        <p:spPr>
          <a:xfrm>
            <a:off x="788502" y="3101888"/>
            <a:ext cx="3664227"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Приједлог доказа</a:t>
            </a:r>
            <a:endParaRPr lang="sr-Latn-RS" dirty="0"/>
          </a:p>
        </p:txBody>
      </p:sp>
      <p:sp>
        <p:nvSpPr>
          <p:cNvPr id="11" name="TextBox 10"/>
          <p:cNvSpPr txBox="1"/>
          <p:nvPr/>
        </p:nvSpPr>
        <p:spPr>
          <a:xfrm>
            <a:off x="788502" y="3934730"/>
            <a:ext cx="7474228"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Коначан управни акт (одлука КРЖ) у оригиналу или препису и други прилози</a:t>
            </a:r>
            <a:endParaRPr lang="sr-Latn-RS" dirty="0"/>
          </a:p>
        </p:txBody>
      </p:sp>
      <p:sp>
        <p:nvSpPr>
          <p:cNvPr id="12" name="TextBox 11"/>
          <p:cNvSpPr txBox="1"/>
          <p:nvPr/>
        </p:nvSpPr>
        <p:spPr>
          <a:xfrm>
            <a:off x="6109251" y="4291629"/>
            <a:ext cx="2321375" cy="307777"/>
          </a:xfrm>
          <a:prstGeom prst="rect">
            <a:avLst/>
          </a:prstGeom>
          <a:noFill/>
        </p:spPr>
        <p:txBody>
          <a:bodyPr wrap="square" rtlCol="0">
            <a:spAutoFit/>
          </a:bodyPr>
          <a:lstStyle/>
          <a:p>
            <a:pPr algn="r"/>
            <a:r>
              <a:rPr lang="sr-Cyrl-RS" b="1" dirty="0"/>
              <a:t>Потпис и печат </a:t>
            </a:r>
            <a:r>
              <a:rPr lang="sr-Cyrl-RS" dirty="0"/>
              <a:t>тужиоца</a:t>
            </a:r>
            <a:endParaRPr lang="sr-Latn-RS" dirty="0"/>
          </a:p>
        </p:txBody>
      </p:sp>
      <p:sp>
        <p:nvSpPr>
          <p:cNvPr id="14" name="TextBox 13"/>
          <p:cNvSpPr txBox="1"/>
          <p:nvPr/>
        </p:nvSpPr>
        <p:spPr>
          <a:xfrm>
            <a:off x="726626" y="3353733"/>
            <a:ext cx="7704000" cy="523220"/>
          </a:xfrm>
          <a:prstGeom prst="rect">
            <a:avLst/>
          </a:prstGeom>
          <a:noFill/>
        </p:spPr>
        <p:txBody>
          <a:bodyPr wrap="square" rtlCol="0">
            <a:spAutoFit/>
          </a:bodyPr>
          <a:lstStyle/>
          <a:p>
            <a:pPr algn="ctr"/>
            <a:r>
              <a:rPr lang="sr-Cyrl-RS" b="1" dirty="0"/>
              <a:t>Тужбени захтјев </a:t>
            </a:r>
          </a:p>
          <a:p>
            <a:pPr algn="ctr"/>
            <a:r>
              <a:rPr lang="sr-Cyrl-RS" dirty="0"/>
              <a:t>У ком правцу и обиму се предлаже поништавање одлуке КРЖ</a:t>
            </a:r>
            <a:endParaRPr lang="sr-Latn-RS" dirty="0"/>
          </a:p>
        </p:txBody>
      </p:sp>
      <p:sp>
        <p:nvSpPr>
          <p:cNvPr id="16" name="TextBox 15"/>
          <p:cNvSpPr txBox="1"/>
          <p:nvPr/>
        </p:nvSpPr>
        <p:spPr>
          <a:xfrm>
            <a:off x="726626" y="4660036"/>
            <a:ext cx="7065652" cy="307777"/>
          </a:xfrm>
          <a:prstGeom prst="rect">
            <a:avLst/>
          </a:prstGeom>
          <a:noFill/>
        </p:spPr>
        <p:txBody>
          <a:bodyPr wrap="square" rtlCol="0">
            <a:spAutoFit/>
          </a:bodyPr>
          <a:lstStyle/>
          <a:p>
            <a:r>
              <a:rPr lang="sr-Cyrl-RS" dirty="0">
                <a:solidFill>
                  <a:srgbClr val="C00000"/>
                </a:solidFill>
              </a:rPr>
              <a:t>У писаној форми и довољном броју примјерака за суд и супротне стране</a:t>
            </a:r>
            <a:endParaRPr lang="sr-Latn-RS" dirty="0">
              <a:solidFill>
                <a:srgbClr val="C00000"/>
              </a:solidFill>
            </a:endParaRPr>
          </a:p>
        </p:txBody>
      </p:sp>
      <p:sp>
        <p:nvSpPr>
          <p:cNvPr id="15" name="TextBox 14"/>
          <p:cNvSpPr txBox="1"/>
          <p:nvPr/>
        </p:nvSpPr>
        <p:spPr>
          <a:xfrm>
            <a:off x="781876" y="584530"/>
            <a:ext cx="2504661" cy="307777"/>
          </a:xfrm>
          <a:prstGeom prst="rect">
            <a:avLst/>
          </a:prstGeom>
          <a:noFill/>
        </p:spPr>
        <p:txBody>
          <a:bodyPr wrap="square" rtlCol="0">
            <a:spAutoFit/>
          </a:bodyPr>
          <a:lstStyle/>
          <a:p>
            <a:r>
              <a:rPr lang="sr-Cyrl-RS" dirty="0"/>
              <a:t>Којем </a:t>
            </a:r>
            <a:r>
              <a:rPr lang="sr-Cyrl-RS" b="1" dirty="0"/>
              <a:t>суду</a:t>
            </a:r>
            <a:r>
              <a:rPr lang="sr-Cyrl-RS" dirty="0"/>
              <a:t> се изјављује</a:t>
            </a:r>
            <a:endParaRPr lang="sr-Latn-RS" dirty="0"/>
          </a:p>
        </p:txBody>
      </p:sp>
      <p:sp>
        <p:nvSpPr>
          <p:cNvPr id="17" name="TextBox 16"/>
          <p:cNvSpPr txBox="1"/>
          <p:nvPr/>
        </p:nvSpPr>
        <p:spPr>
          <a:xfrm>
            <a:off x="4369903" y="3701080"/>
            <a:ext cx="702366" cy="307777"/>
          </a:xfrm>
          <a:prstGeom prst="rect">
            <a:avLst/>
          </a:prstGeom>
          <a:noFill/>
        </p:spPr>
        <p:txBody>
          <a:bodyPr wrap="square" rtlCol="0">
            <a:spAutoFit/>
          </a:bodyPr>
          <a:lstStyle/>
          <a:p>
            <a:r>
              <a:rPr lang="sr-Cyrl-RS" dirty="0"/>
              <a:t>...</a:t>
            </a:r>
            <a:endParaRPr lang="sr-Latn-RS" dirty="0"/>
          </a:p>
        </p:txBody>
      </p:sp>
    </p:spTree>
    <p:extLst>
      <p:ext uri="{BB962C8B-B14F-4D97-AF65-F5344CB8AC3E}">
        <p14:creationId xmlns:p14="http://schemas.microsoft.com/office/powerpoint/2010/main" val="348529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55" dur="500"/>
                                        <p:tgtEl>
                                          <p:spTgt spid="14">
                                            <p:txEl>
                                              <p:pRg st="0" end="0"/>
                                            </p:txEl>
                                          </p:spTgt>
                                        </p:tgtEl>
                                      </p:cBhvr>
                                    </p:animEffect>
                                  </p:childTnLst>
                                </p:cTn>
                              </p:par>
                              <p:par>
                                <p:cTn id="56" presetID="14" presetClass="entr" presetSubtype="10" fill="hold" nodeType="withEffect">
                                  <p:stCondLst>
                                    <p:cond delay="0"/>
                                  </p:stCondLst>
                                  <p:childTnLst>
                                    <p:set>
                                      <p:cBhvr>
                                        <p:cTn id="57"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58" dur="500"/>
                                        <p:tgtEl>
                                          <p:spTgt spid="14">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63" dur="500"/>
                                        <p:tgtEl>
                                          <p:spTgt spid="11">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6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Евентуални захтјеви уз тужбу</a:t>
            </a:r>
            <a:endParaRPr lang="sr-Latn-RS" dirty="0"/>
          </a:p>
        </p:txBody>
      </p:sp>
      <p:sp>
        <p:nvSpPr>
          <p:cNvPr id="3" name="Text Placeholder 2"/>
          <p:cNvSpPr>
            <a:spLocks noGrp="1"/>
          </p:cNvSpPr>
          <p:nvPr>
            <p:ph type="body" idx="1"/>
          </p:nvPr>
        </p:nvSpPr>
        <p:spPr>
          <a:xfrm>
            <a:off x="720000" y="1530626"/>
            <a:ext cx="7704000" cy="2895600"/>
          </a:xfrm>
        </p:spPr>
        <p:txBody>
          <a:bodyPr/>
          <a:lstStyle/>
          <a:p>
            <a:pPr>
              <a:spcAft>
                <a:spcPts val="2000"/>
              </a:spcAft>
            </a:pPr>
            <a:r>
              <a:rPr lang="sr-Cyrl-RS" sz="1800" dirty="0"/>
              <a:t>Захтјев за накнаду трошкова управног спора, уз јасно прецизирање врсте и висине трошкова поводом управног спора; </a:t>
            </a:r>
          </a:p>
          <a:p>
            <a:pPr>
              <a:spcAft>
                <a:spcPts val="2000"/>
              </a:spcAft>
            </a:pPr>
            <a:r>
              <a:rPr lang="sr-Cyrl-RS" sz="1800" dirty="0"/>
              <a:t>Захтјев за поврат одузетих ствари и накнаду штете која је тужиоцу нанесена извршењем коначног управног акта који се побија уз јасно навођење ствари или висине претрпљене штете;</a:t>
            </a:r>
          </a:p>
          <a:p>
            <a:pPr>
              <a:spcAft>
                <a:spcPts val="2000"/>
              </a:spcAft>
            </a:pPr>
            <a:r>
              <a:rPr lang="sr-Cyrl-RS" sz="1800" dirty="0"/>
              <a:t>Захтјев за одгађање извршења коначног рјешења или закључка КРЖ-а на одређено вријеме или до доношења одлуке суда.</a:t>
            </a:r>
          </a:p>
        </p:txBody>
      </p:sp>
    </p:spTree>
    <p:extLst>
      <p:ext uri="{BB962C8B-B14F-4D97-AF65-F5344CB8AC3E}">
        <p14:creationId xmlns:p14="http://schemas.microsoft.com/office/powerpoint/2010/main" val="333521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755374"/>
            <a:ext cx="6919879" cy="2675834"/>
          </a:xfrm>
        </p:spPr>
        <p:txBody>
          <a:bodyPr/>
          <a:lstStyle/>
          <a:p>
            <a:pPr algn="just">
              <a:spcAft>
                <a:spcPts val="500"/>
              </a:spcAft>
            </a:pPr>
            <a:r>
              <a:rPr lang="sr-Cyrl-RS" sz="1600" b="0" dirty="0"/>
              <a:t>1. Тужилац тражи да надлежни суд тужбу уважи и Рјешење КРЖ, Филијале БЛ број ... од хх.хх.хххх. године поништи, а предмет врати на поновно поступање или да оспорени, коначни управни акт поништи, те да Суд сам ријеши предметну управну ствар.</a:t>
            </a:r>
            <a:br>
              <a:rPr lang="sr-Cyrl-RS" sz="1600" b="0" dirty="0"/>
            </a:br>
            <a:br>
              <a:rPr lang="sr-Cyrl-RS" sz="1600" b="0" dirty="0"/>
            </a:br>
            <a:r>
              <a:rPr lang="sr-Cyrl-RS" sz="1600" b="0" dirty="0"/>
              <a:t>2. Налаже се туженој, КРЖ, да тужиоцу ... накнади трошкове управног спора и то таксу на тужбу у износу од .... КМ и друге евентулане трошкове колико буду износили по одлуци Суда, све у року од 8 дана од дана достављања пресуде под пријетњом принудног извршења. </a:t>
            </a:r>
            <a:endParaRPr lang="sr-Latn-RS" sz="1600" b="0" dirty="0"/>
          </a:p>
        </p:txBody>
      </p:sp>
      <p:sp>
        <p:nvSpPr>
          <p:cNvPr id="3" name="Subtitle 2"/>
          <p:cNvSpPr>
            <a:spLocks noGrp="1"/>
          </p:cNvSpPr>
          <p:nvPr>
            <p:ph type="subTitle" idx="1"/>
          </p:nvPr>
        </p:nvSpPr>
        <p:spPr>
          <a:xfrm>
            <a:off x="720000" y="3431258"/>
            <a:ext cx="6323530" cy="329100"/>
          </a:xfrm>
        </p:spPr>
        <p:txBody>
          <a:bodyPr/>
          <a:lstStyle/>
          <a:p>
            <a:r>
              <a:rPr lang="sr-Cyrl-RS" sz="1600" b="1" dirty="0"/>
              <a:t>Примјер тужбеног захтјева у управном спору</a:t>
            </a:r>
            <a:endParaRPr lang="sr-Latn-RS" sz="1600" b="1" dirty="0"/>
          </a:p>
        </p:txBody>
      </p:sp>
    </p:spTree>
    <p:extLst>
      <p:ext uri="{BB962C8B-B14F-4D97-AF65-F5344CB8AC3E}">
        <p14:creationId xmlns:p14="http://schemas.microsoft.com/office/powerpoint/2010/main" val="3800722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Разлози за тужбу</a:t>
            </a:r>
            <a:endParaRPr lang="sr-Latn-RS" dirty="0"/>
          </a:p>
        </p:txBody>
      </p:sp>
      <p:sp>
        <p:nvSpPr>
          <p:cNvPr id="3" name="Text Placeholder 2"/>
          <p:cNvSpPr>
            <a:spLocks noGrp="1"/>
          </p:cNvSpPr>
          <p:nvPr>
            <p:ph type="body" idx="1"/>
          </p:nvPr>
        </p:nvSpPr>
        <p:spPr/>
        <p:txBody>
          <a:bodyPr/>
          <a:lstStyle/>
          <a:p>
            <a:pPr>
              <a:spcAft>
                <a:spcPts val="800"/>
              </a:spcAft>
            </a:pPr>
            <a:r>
              <a:rPr lang="sr-Cyrl-RS" sz="1600" b="1" dirty="0"/>
              <a:t>Ако у акту није примјењен или је неправилно примјењен закон БиХ</a:t>
            </a:r>
            <a:r>
              <a:rPr lang="sr-Cyrl-RS" sz="1600" dirty="0"/>
              <a:t>, односно пропис заснован на закону или општи акт, при вршењу функција надлежних институција;</a:t>
            </a:r>
          </a:p>
          <a:p>
            <a:pPr>
              <a:spcAft>
                <a:spcPts val="800"/>
              </a:spcAft>
            </a:pPr>
            <a:r>
              <a:rPr lang="sr-Cyrl-RS" sz="1600" dirty="0"/>
              <a:t>Ако је акт донијела ненадлежна институција БиХ;</a:t>
            </a:r>
          </a:p>
          <a:p>
            <a:pPr>
              <a:spcAft>
                <a:spcPts val="800"/>
              </a:spcAft>
            </a:pPr>
            <a:r>
              <a:rPr lang="sr-Cyrl-RS" sz="1600" b="1" dirty="0"/>
              <a:t>Ако у управном поступку </a:t>
            </a:r>
            <a:r>
              <a:rPr lang="sr-Cyrl-RS" sz="1600" dirty="0"/>
              <a:t>који је претходио доношењу акта </a:t>
            </a:r>
            <a:r>
              <a:rPr lang="sr-Cyrl-RS" sz="1600" b="1" dirty="0"/>
              <a:t>није поступљено по правилима поступка</a:t>
            </a:r>
            <a:r>
              <a:rPr lang="sr-Cyrl-RS" sz="1600" dirty="0"/>
              <a:t>, а нарочито ако чињенично стање није потпуно и правилно утврђено, или ако је из утврђених чињеница изведен неправилан закључак у погледу чињеничног стања;</a:t>
            </a:r>
          </a:p>
          <a:p>
            <a:r>
              <a:rPr lang="sr-Cyrl-RS" sz="1600" dirty="0"/>
              <a:t>Ако је надлежна институција, рјешавајући по слободној оцјени прекорачила границе овлаштења која су јој дата правним прописима и супротно циљу у којем је овлаштење дато.</a:t>
            </a:r>
            <a:endParaRPr lang="sr-Latn-RS" sz="1600" dirty="0"/>
          </a:p>
        </p:txBody>
      </p:sp>
    </p:spTree>
    <p:extLst>
      <p:ext uri="{BB962C8B-B14F-4D97-AF65-F5344CB8AC3E}">
        <p14:creationId xmlns:p14="http://schemas.microsoft.com/office/powerpoint/2010/main" val="235365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Када се тужба одбацује</a:t>
            </a:r>
            <a:endParaRPr lang="sr-Latn-RS" dirty="0"/>
          </a:p>
        </p:txBody>
      </p:sp>
      <p:sp>
        <p:nvSpPr>
          <p:cNvPr id="3" name="Text Placeholder 2"/>
          <p:cNvSpPr>
            <a:spLocks noGrp="1"/>
          </p:cNvSpPr>
          <p:nvPr>
            <p:ph type="body" idx="1"/>
          </p:nvPr>
        </p:nvSpPr>
        <p:spPr>
          <a:xfrm>
            <a:off x="720000" y="1203199"/>
            <a:ext cx="7704000" cy="3256157"/>
          </a:xfrm>
        </p:spPr>
        <p:txBody>
          <a:bodyPr/>
          <a:lstStyle/>
          <a:p>
            <a:pPr>
              <a:spcAft>
                <a:spcPts val="600"/>
              </a:spcAft>
            </a:pPr>
            <a:r>
              <a:rPr lang="sr-Cyrl-RS" sz="1500" dirty="0"/>
              <a:t>Ако је поднесена НЕБЛАГОВРЕМЕНО или ПРИЈЕВРЕМЕНО,</a:t>
            </a:r>
            <a:r>
              <a:rPr lang="en-US" sz="1500" dirty="0"/>
              <a:t> </a:t>
            </a:r>
            <a:r>
              <a:rPr lang="sr-Cyrl-RS" sz="1500" dirty="0"/>
              <a:t>односно од НЕОВЛАШТЕНОГ ЛИЦА;</a:t>
            </a:r>
          </a:p>
          <a:p>
            <a:pPr>
              <a:lnSpc>
                <a:spcPts val="1680"/>
              </a:lnSpc>
              <a:spcAft>
                <a:spcPts val="600"/>
              </a:spcAft>
            </a:pPr>
            <a:r>
              <a:rPr lang="sr-Cyrl-RS" sz="1500" dirty="0"/>
              <a:t>Ако акт који се тужбом оспорава није КОНАЧНИ УПРАВНИ АКТ;</a:t>
            </a:r>
          </a:p>
          <a:p>
            <a:pPr>
              <a:spcAft>
                <a:spcPts val="600"/>
              </a:spcAft>
            </a:pPr>
            <a:r>
              <a:rPr lang="sr-Cyrl-RS" sz="1500" dirty="0"/>
              <a:t>Да је очевидно да се управним актом који се тужбом оспорава НЕ ДИРА У ПРАВО ТУЖИОЦА или у његов непосредни ЛИЧНИ ИНТЕРЕС заснован за закону;</a:t>
            </a:r>
          </a:p>
          <a:p>
            <a:pPr>
              <a:spcAft>
                <a:spcPts val="600"/>
              </a:spcAft>
            </a:pPr>
            <a:r>
              <a:rPr lang="sr-Cyrl-RS" sz="1500" dirty="0"/>
              <a:t>Да се против управног акта који се тужбом оспорава могла изјавити жалба, па ЖАЛБА НИЈЕ ИЗЈАВЉЕНА уопште или није благовремено;</a:t>
            </a:r>
          </a:p>
          <a:p>
            <a:pPr>
              <a:spcAft>
                <a:spcPts val="600"/>
              </a:spcAft>
            </a:pPr>
            <a:r>
              <a:rPr lang="sr-Cyrl-RS" sz="1500" dirty="0"/>
              <a:t>Да се ради о ствари о којој се по изричитој одредби закона НЕ МОЖЕ ВОДИТИ УПРАВНИ СПОР;</a:t>
            </a:r>
          </a:p>
          <a:p>
            <a:r>
              <a:rPr lang="sr-Cyrl-RS" sz="1500" dirty="0"/>
              <a:t>Да већ ПОСТОЈИ ПРАВОСНАЖНА СУДСКА ОДЛУКА донесена у управном спору о истој ствари.</a:t>
            </a:r>
            <a:endParaRPr lang="sr-Latn-RS" sz="1500" dirty="0"/>
          </a:p>
        </p:txBody>
      </p:sp>
    </p:spTree>
    <p:extLst>
      <p:ext uri="{BB962C8B-B14F-4D97-AF65-F5344CB8AC3E}">
        <p14:creationId xmlns:p14="http://schemas.microsoft.com/office/powerpoint/2010/main" val="3620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538075"/>
            <a:ext cx="7980053" cy="572700"/>
          </a:xfrm>
        </p:spPr>
        <p:txBody>
          <a:bodyPr/>
          <a:lstStyle/>
          <a:p>
            <a:pPr algn="ctr"/>
            <a:r>
              <a:rPr lang="sr-Cyrl-RS" sz="3200" dirty="0"/>
              <a:t>Ванредни правни лијекови у управном спору</a:t>
            </a:r>
            <a:endParaRPr lang="sr-Latn-RS" sz="3200" dirty="0"/>
          </a:p>
        </p:txBody>
      </p:sp>
      <p:sp>
        <p:nvSpPr>
          <p:cNvPr id="3" name="Text Placeholder 2"/>
          <p:cNvSpPr>
            <a:spLocks noGrp="1"/>
          </p:cNvSpPr>
          <p:nvPr>
            <p:ph type="body" idx="1"/>
          </p:nvPr>
        </p:nvSpPr>
        <p:spPr>
          <a:xfrm>
            <a:off x="720000" y="2292626"/>
            <a:ext cx="7704000" cy="1200174"/>
          </a:xfrm>
        </p:spPr>
        <p:txBody>
          <a:bodyPr/>
          <a:lstStyle/>
          <a:p>
            <a:pPr>
              <a:spcAft>
                <a:spcPts val="2000"/>
              </a:spcAft>
            </a:pPr>
            <a:r>
              <a:rPr lang="sr-Cyrl-RS" sz="2400" b="1" dirty="0"/>
              <a:t>Захтјев за преиспитивање судске одлуке</a:t>
            </a:r>
            <a:r>
              <a:rPr lang="sr-Cyrl-RS" sz="2400" dirty="0"/>
              <a:t>;</a:t>
            </a:r>
          </a:p>
          <a:p>
            <a:pPr>
              <a:spcAft>
                <a:spcPts val="2000"/>
              </a:spcAft>
            </a:pPr>
            <a:r>
              <a:rPr lang="sr-Cyrl-RS" sz="2400" b="1" dirty="0"/>
              <a:t>Захтјев за понављање поступка</a:t>
            </a:r>
            <a:r>
              <a:rPr lang="en-US" sz="2400" dirty="0"/>
              <a:t>;</a:t>
            </a:r>
          </a:p>
          <a:p>
            <a:pPr>
              <a:spcAft>
                <a:spcPts val="800"/>
              </a:spcAft>
            </a:pPr>
            <a:r>
              <a:rPr lang="sr-Cyrl-RS" sz="2400" dirty="0"/>
              <a:t>Захтјев за заштиту законитости.</a:t>
            </a:r>
          </a:p>
        </p:txBody>
      </p:sp>
      <p:grpSp>
        <p:nvGrpSpPr>
          <p:cNvPr id="4" name="Google Shape;194;p26"/>
          <p:cNvGrpSpPr/>
          <p:nvPr/>
        </p:nvGrpSpPr>
        <p:grpSpPr>
          <a:xfrm>
            <a:off x="7406640" y="125894"/>
            <a:ext cx="1763123" cy="2853109"/>
            <a:chOff x="7400700" y="0"/>
            <a:chExt cx="1747050" cy="2853109"/>
          </a:xfrm>
        </p:grpSpPr>
        <p:sp>
          <p:nvSpPr>
            <p:cNvPr id="5" name="Google Shape;195;p26"/>
            <p:cNvSpPr/>
            <p:nvPr/>
          </p:nvSpPr>
          <p:spPr>
            <a:xfrm rot="5400000">
              <a:off x="7402546" y="1107904"/>
              <a:ext cx="1743359" cy="1747050"/>
            </a:xfrm>
            <a:custGeom>
              <a:avLst/>
              <a:gdLst/>
              <a:ahLst/>
              <a:cxnLst/>
              <a:rect l="l" t="t" r="r" b="b"/>
              <a:pathLst>
                <a:path w="23818" h="23818" extrusionOk="0">
                  <a:moveTo>
                    <a:pt x="0" y="1"/>
                  </a:moveTo>
                  <a:lnTo>
                    <a:pt x="0" y="23817"/>
                  </a:lnTo>
                  <a:cubicBezTo>
                    <a:pt x="13155" y="23817"/>
                    <a:pt x="23817" y="13155"/>
                    <a:pt x="23817" y="1"/>
                  </a:cubicBezTo>
                  <a:close/>
                </a:path>
              </a:pathLst>
            </a:custGeom>
            <a:gradFill>
              <a:gsLst>
                <a:gs pos="0">
                  <a:srgbClr val="174B67">
                    <a:alpha val="34901"/>
                  </a:srgbClr>
                </a:gs>
                <a:gs pos="100000">
                  <a:srgbClr val="174B67">
                    <a:alpha val="5882"/>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96;p26"/>
            <p:cNvSpPr/>
            <p:nvPr/>
          </p:nvSpPr>
          <p:spPr>
            <a:xfrm rot="5400000">
              <a:off x="8036028" y="1107829"/>
              <a:ext cx="1109800" cy="1113645"/>
            </a:xfrm>
            <a:custGeom>
              <a:avLst/>
              <a:gdLst/>
              <a:ahLst/>
              <a:cxnLst/>
              <a:rect l="l" t="t" r="r" b="b"/>
              <a:pathLst>
                <a:path w="11909" h="11910" extrusionOk="0">
                  <a:moveTo>
                    <a:pt x="0" y="1"/>
                  </a:moveTo>
                  <a:lnTo>
                    <a:pt x="0" y="11909"/>
                  </a:lnTo>
                  <a:cubicBezTo>
                    <a:pt x="6581" y="11909"/>
                    <a:pt x="11909" y="6581"/>
                    <a:pt x="11909" y="1"/>
                  </a:cubicBezTo>
                  <a:close/>
                </a:path>
              </a:pathLst>
            </a:custGeom>
            <a:gradFill>
              <a:gsLst>
                <a:gs pos="0">
                  <a:srgbClr val="174B67">
                    <a:alpha val="14901"/>
                    <a:alpha val="15000"/>
                  </a:srgbClr>
                </a:gs>
                <a:gs pos="100000">
                  <a:srgbClr val="174B67">
                    <a:alpha val="30196"/>
                    <a:alpha val="15000"/>
                  </a:srgbClr>
                </a:gs>
              </a:gsLst>
              <a:lin ang="18900044"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97;p26"/>
            <p:cNvSpPr/>
            <p:nvPr/>
          </p:nvSpPr>
          <p:spPr>
            <a:xfrm rot="5400000">
              <a:off x="8036028" y="-1922"/>
              <a:ext cx="1109800" cy="1113645"/>
            </a:xfrm>
            <a:custGeom>
              <a:avLst/>
              <a:gdLst/>
              <a:ahLst/>
              <a:cxnLst/>
              <a:rect l="l" t="t" r="r" b="b"/>
              <a:pathLst>
                <a:path w="11909" h="11910" extrusionOk="0">
                  <a:moveTo>
                    <a:pt x="0" y="1"/>
                  </a:moveTo>
                  <a:cubicBezTo>
                    <a:pt x="0" y="6581"/>
                    <a:pt x="5334" y="11909"/>
                    <a:pt x="11908" y="11909"/>
                  </a:cubicBezTo>
                  <a:lnTo>
                    <a:pt x="11908" y="1"/>
                  </a:lnTo>
                  <a:close/>
                </a:path>
              </a:pathLst>
            </a:custGeom>
            <a:gradFill>
              <a:gsLst>
                <a:gs pos="0">
                  <a:srgbClr val="293F5D">
                    <a:alpha val="20000"/>
                  </a:srgbClr>
                </a:gs>
                <a:gs pos="100000">
                  <a:srgbClr val="4B4F73">
                    <a:alpha val="0"/>
                  </a:srgbClr>
                </a:gs>
              </a:gsLst>
              <a:lin ang="10800025"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03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Управни спор</a:t>
            </a:r>
            <a:r>
              <a:rPr lang="en-US" dirty="0"/>
              <a:t> </a:t>
            </a:r>
            <a:r>
              <a:rPr lang="sr-Cyrl-RS" dirty="0"/>
              <a:t>-</a:t>
            </a:r>
            <a:r>
              <a:rPr lang="en-US" dirty="0"/>
              <a:t> </a:t>
            </a:r>
            <a:r>
              <a:rPr lang="sr-Cyrl-RS" dirty="0"/>
              <a:t>ванредни пр. лијекови</a:t>
            </a:r>
            <a:endParaRPr dirty="0"/>
          </a:p>
        </p:txBody>
      </p:sp>
      <p:sp>
        <p:nvSpPr>
          <p:cNvPr id="444" name="Google Shape;444;p40"/>
          <p:cNvSpPr/>
          <p:nvPr/>
        </p:nvSpPr>
        <p:spPr>
          <a:xfrm>
            <a:off x="3561450" y="2147075"/>
            <a:ext cx="2021100" cy="7914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Надлежни суд</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2147075"/>
            <a:ext cx="2021100" cy="7914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Рокови</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2147074"/>
            <a:ext cx="2021100" cy="791451"/>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Захтјев за преиспитивање судске одлуке</a:t>
            </a:r>
            <a:endParaRPr sz="1600"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54" name="Google Shape;454;p40"/>
          <p:cNvSpPr/>
          <p:nvPr/>
        </p:nvSpPr>
        <p:spPr>
          <a:xfrm>
            <a:off x="199637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994675"/>
            <a:ext cx="0" cy="15240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1170625" y="3090924"/>
            <a:ext cx="2021100" cy="1600438"/>
          </a:xfrm>
          <a:prstGeom prst="rect">
            <a:avLst/>
          </a:prstGeom>
          <a:noFill/>
        </p:spPr>
        <p:txBody>
          <a:bodyPr wrap="square" rtlCol="0">
            <a:spAutoFit/>
          </a:bodyPr>
          <a:lstStyle/>
          <a:p>
            <a:r>
              <a:rPr lang="sr-Cyrl-RS" dirty="0"/>
              <a:t>... који испуњава формалне и садржинске елементе из Закона о управним споровима БиХ и Закона о управном поступку</a:t>
            </a:r>
            <a:endParaRPr lang="sr-Latn-RS" dirty="0"/>
          </a:p>
        </p:txBody>
      </p:sp>
      <p:sp>
        <p:nvSpPr>
          <p:cNvPr id="24" name="TextBox 23"/>
          <p:cNvSpPr txBox="1"/>
          <p:nvPr/>
        </p:nvSpPr>
        <p:spPr>
          <a:xfrm>
            <a:off x="5952150" y="3090925"/>
            <a:ext cx="2021225" cy="738664"/>
          </a:xfrm>
          <a:prstGeom prst="rect">
            <a:avLst/>
          </a:prstGeom>
          <a:noFill/>
        </p:spPr>
        <p:txBody>
          <a:bodyPr wrap="square" rtlCol="0">
            <a:spAutoFit/>
          </a:bodyPr>
          <a:lstStyle/>
          <a:p>
            <a:r>
              <a:rPr lang="sr-Cyrl-RS" dirty="0"/>
              <a:t>... 30 дана од дана достављања судске одлуке</a:t>
            </a:r>
          </a:p>
        </p:txBody>
      </p:sp>
      <p:sp>
        <p:nvSpPr>
          <p:cNvPr id="25" name="TextBox 24"/>
          <p:cNvSpPr txBox="1"/>
          <p:nvPr/>
        </p:nvSpPr>
        <p:spPr>
          <a:xfrm>
            <a:off x="3563517" y="3090925"/>
            <a:ext cx="2019033" cy="523220"/>
          </a:xfrm>
          <a:prstGeom prst="rect">
            <a:avLst/>
          </a:prstGeom>
          <a:noFill/>
        </p:spPr>
        <p:txBody>
          <a:bodyPr wrap="square" rtlCol="0">
            <a:spAutoFit/>
          </a:bodyPr>
          <a:lstStyle/>
          <a:p>
            <a:r>
              <a:rPr lang="sr-Cyrl-RS" dirty="0"/>
              <a:t>... Апелационо  одјељење Суда БиХ</a:t>
            </a:r>
            <a:endParaRPr lang="sr-Latn-RS" dirty="0"/>
          </a:p>
        </p:txBody>
      </p:sp>
    </p:spTree>
    <p:extLst>
      <p:ext uri="{BB962C8B-B14F-4D97-AF65-F5344CB8AC3E}">
        <p14:creationId xmlns:p14="http://schemas.microsoft.com/office/powerpoint/2010/main" val="3233587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26" y="0"/>
            <a:ext cx="7704000" cy="517800"/>
          </a:xfrm>
        </p:spPr>
        <p:txBody>
          <a:bodyPr/>
          <a:lstStyle/>
          <a:p>
            <a:pPr algn="ctr"/>
            <a:r>
              <a:rPr lang="sr-Cyrl-RS" sz="2400" dirty="0"/>
              <a:t>Захтјев за преиспитивање судске одлуке</a:t>
            </a:r>
            <a:endParaRPr lang="sr-Latn-RS" sz="2400" dirty="0"/>
          </a:p>
        </p:txBody>
      </p:sp>
      <p:sp>
        <p:nvSpPr>
          <p:cNvPr id="3" name="TextBox 2"/>
          <p:cNvSpPr txBox="1"/>
          <p:nvPr/>
        </p:nvSpPr>
        <p:spPr>
          <a:xfrm>
            <a:off x="781878" y="821633"/>
            <a:ext cx="5015948" cy="307777"/>
          </a:xfrm>
          <a:prstGeom prst="rect">
            <a:avLst/>
          </a:prstGeom>
          <a:noFill/>
        </p:spPr>
        <p:txBody>
          <a:bodyPr wrap="square" rtlCol="0">
            <a:spAutoFit/>
          </a:bodyPr>
          <a:lstStyle/>
          <a:p>
            <a:r>
              <a:rPr lang="sr-Cyrl-RS" dirty="0"/>
              <a:t>Подаци о </a:t>
            </a:r>
            <a:r>
              <a:rPr lang="sr-Cyrl-RS" b="1" dirty="0"/>
              <a:t>тужиоцу</a:t>
            </a:r>
            <a:r>
              <a:rPr lang="sr-Cyrl-RS" dirty="0"/>
              <a:t>: УО или понуђач</a:t>
            </a:r>
            <a:r>
              <a:rPr lang="en-US" dirty="0"/>
              <a:t> (</a:t>
            </a:r>
            <a:r>
              <a:rPr lang="sr-Cyrl-RS" dirty="0"/>
              <a:t>назив и сједиште)</a:t>
            </a:r>
            <a:endParaRPr lang="sr-Latn-RS" dirty="0"/>
          </a:p>
        </p:txBody>
      </p:sp>
      <p:sp>
        <p:nvSpPr>
          <p:cNvPr id="4" name="TextBox 3"/>
          <p:cNvSpPr txBox="1"/>
          <p:nvPr/>
        </p:nvSpPr>
        <p:spPr>
          <a:xfrm>
            <a:off x="781878" y="1093826"/>
            <a:ext cx="2504661" cy="307777"/>
          </a:xfrm>
          <a:prstGeom prst="rect">
            <a:avLst/>
          </a:prstGeom>
          <a:noFill/>
        </p:spPr>
        <p:txBody>
          <a:bodyPr wrap="square" rtlCol="0">
            <a:spAutoFit/>
          </a:bodyPr>
          <a:lstStyle/>
          <a:p>
            <a:r>
              <a:rPr lang="sr-Cyrl-RS" dirty="0"/>
              <a:t>Подаци о </a:t>
            </a:r>
            <a:r>
              <a:rPr lang="sr-Cyrl-RS" b="1" dirty="0"/>
              <a:t>туженом</a:t>
            </a:r>
            <a:r>
              <a:rPr lang="sr-Cyrl-RS" dirty="0"/>
              <a:t>: КРЖ</a:t>
            </a:r>
            <a:endParaRPr lang="sr-Latn-RS" dirty="0"/>
          </a:p>
        </p:txBody>
      </p:sp>
      <p:sp>
        <p:nvSpPr>
          <p:cNvPr id="6" name="TextBox 5"/>
          <p:cNvSpPr txBox="1"/>
          <p:nvPr/>
        </p:nvSpPr>
        <p:spPr>
          <a:xfrm>
            <a:off x="887897" y="1444490"/>
            <a:ext cx="7542728" cy="815608"/>
          </a:xfrm>
          <a:prstGeom prst="rect">
            <a:avLst/>
          </a:prstGeom>
          <a:noFill/>
        </p:spPr>
        <p:txBody>
          <a:bodyPr wrap="square" rtlCol="0">
            <a:spAutoFit/>
          </a:bodyPr>
          <a:lstStyle/>
          <a:p>
            <a:pPr algn="ctr"/>
            <a:r>
              <a:rPr lang="sr-Cyrl-RS" b="1" dirty="0"/>
              <a:t>Предмет захтјева</a:t>
            </a:r>
          </a:p>
          <a:p>
            <a:pPr algn="ctr"/>
            <a:endParaRPr lang="sr-Cyrl-RS" sz="500" dirty="0"/>
          </a:p>
          <a:p>
            <a:pPr algn="ctr"/>
            <a:r>
              <a:rPr lang="sr-Cyrl-RS" dirty="0"/>
              <a:t>Укидаље или преиначење пресуде Суда БиХ која се оспорава, са јасно назначеним бројем и датумом судске одлуке</a:t>
            </a:r>
            <a:endParaRPr lang="sr-Latn-RS" dirty="0"/>
          </a:p>
        </p:txBody>
      </p:sp>
      <p:sp>
        <p:nvSpPr>
          <p:cNvPr id="7" name="TextBox 6"/>
          <p:cNvSpPr txBox="1"/>
          <p:nvPr/>
        </p:nvSpPr>
        <p:spPr>
          <a:xfrm>
            <a:off x="887897" y="2315399"/>
            <a:ext cx="7542728" cy="307777"/>
          </a:xfrm>
          <a:prstGeom prst="rect">
            <a:avLst/>
          </a:prstGeom>
          <a:noFill/>
        </p:spPr>
        <p:txBody>
          <a:bodyPr wrap="square" rtlCol="0">
            <a:spAutoFit/>
          </a:bodyPr>
          <a:lstStyle/>
          <a:p>
            <a:pPr algn="ctr"/>
            <a:r>
              <a:rPr lang="sr-Cyrl-RS" b="1" dirty="0"/>
              <a:t>Образложење</a:t>
            </a:r>
            <a:r>
              <a:rPr lang="sr-Cyrl-RS" dirty="0"/>
              <a:t>, тј. разлози и обим у коме се предлаже преиспитивање судске одлуке </a:t>
            </a:r>
            <a:endParaRPr lang="sr-Latn-RS" dirty="0"/>
          </a:p>
        </p:txBody>
      </p:sp>
      <p:sp>
        <p:nvSpPr>
          <p:cNvPr id="9" name="TextBox 8"/>
          <p:cNvSpPr txBox="1"/>
          <p:nvPr/>
        </p:nvSpPr>
        <p:spPr>
          <a:xfrm>
            <a:off x="788502" y="2968674"/>
            <a:ext cx="5658681"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Опис повреда материјалних прописа</a:t>
            </a:r>
            <a:endParaRPr lang="sr-Latn-RS" dirty="0"/>
          </a:p>
        </p:txBody>
      </p:sp>
      <p:sp>
        <p:nvSpPr>
          <p:cNvPr id="10" name="TextBox 9"/>
          <p:cNvSpPr txBox="1"/>
          <p:nvPr/>
        </p:nvSpPr>
        <p:spPr>
          <a:xfrm>
            <a:off x="788502" y="3264559"/>
            <a:ext cx="3664227"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Приједлог доказа</a:t>
            </a:r>
            <a:endParaRPr lang="sr-Latn-RS" dirty="0"/>
          </a:p>
        </p:txBody>
      </p:sp>
      <p:sp>
        <p:nvSpPr>
          <p:cNvPr id="11" name="TextBox 10"/>
          <p:cNvSpPr txBox="1"/>
          <p:nvPr/>
        </p:nvSpPr>
        <p:spPr>
          <a:xfrm>
            <a:off x="781876" y="3874134"/>
            <a:ext cx="5420141"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Пресуда Суда БиХ у оригиналу или препису</a:t>
            </a:r>
            <a:endParaRPr lang="sr-Latn-RS" dirty="0"/>
          </a:p>
        </p:txBody>
      </p:sp>
      <p:sp>
        <p:nvSpPr>
          <p:cNvPr id="12" name="TextBox 11"/>
          <p:cNvSpPr txBox="1"/>
          <p:nvPr/>
        </p:nvSpPr>
        <p:spPr>
          <a:xfrm>
            <a:off x="6109251" y="4291629"/>
            <a:ext cx="2321375" cy="307777"/>
          </a:xfrm>
          <a:prstGeom prst="rect">
            <a:avLst/>
          </a:prstGeom>
          <a:noFill/>
        </p:spPr>
        <p:txBody>
          <a:bodyPr wrap="square" rtlCol="0">
            <a:spAutoFit/>
          </a:bodyPr>
          <a:lstStyle/>
          <a:p>
            <a:pPr algn="r"/>
            <a:r>
              <a:rPr lang="sr-Cyrl-RS" dirty="0"/>
              <a:t>Потпис и печат тужиоца</a:t>
            </a:r>
            <a:endParaRPr lang="sr-Latn-RS" dirty="0"/>
          </a:p>
        </p:txBody>
      </p:sp>
      <p:sp>
        <p:nvSpPr>
          <p:cNvPr id="14" name="TextBox 13"/>
          <p:cNvSpPr txBox="1"/>
          <p:nvPr/>
        </p:nvSpPr>
        <p:spPr>
          <a:xfrm>
            <a:off x="788502" y="3575687"/>
            <a:ext cx="7631064" cy="307777"/>
          </a:xfrm>
          <a:prstGeom prst="rect">
            <a:avLst/>
          </a:prstGeom>
          <a:noFill/>
        </p:spPr>
        <p:txBody>
          <a:bodyPr wrap="square" rtlCol="0">
            <a:spAutoFit/>
          </a:bodyPr>
          <a:lstStyle/>
          <a:p>
            <a:pPr algn="ctr"/>
            <a:r>
              <a:rPr lang="sr-Cyrl-RS" dirty="0"/>
              <a:t>У чему се састоји захтјев, тј. у ком </a:t>
            </a:r>
            <a:r>
              <a:rPr lang="sr-Cyrl-RS" b="1" dirty="0"/>
              <a:t>у ком правцу и обиму се предлаже преиспитивање</a:t>
            </a:r>
            <a:endParaRPr lang="sr-Latn-RS" b="1" dirty="0"/>
          </a:p>
        </p:txBody>
      </p:sp>
      <p:sp>
        <p:nvSpPr>
          <p:cNvPr id="16" name="TextBox 15"/>
          <p:cNvSpPr txBox="1"/>
          <p:nvPr/>
        </p:nvSpPr>
        <p:spPr>
          <a:xfrm>
            <a:off x="726626" y="4660036"/>
            <a:ext cx="7065652" cy="307777"/>
          </a:xfrm>
          <a:prstGeom prst="rect">
            <a:avLst/>
          </a:prstGeom>
          <a:noFill/>
        </p:spPr>
        <p:txBody>
          <a:bodyPr wrap="square" rtlCol="0">
            <a:spAutoFit/>
          </a:bodyPr>
          <a:lstStyle/>
          <a:p>
            <a:r>
              <a:rPr lang="sr-Cyrl-RS" dirty="0">
                <a:solidFill>
                  <a:srgbClr val="C00000"/>
                </a:solidFill>
              </a:rPr>
              <a:t>У писаној форми и довољном броју примјерака за суд и супротне стране</a:t>
            </a:r>
            <a:endParaRPr lang="sr-Latn-RS" dirty="0">
              <a:solidFill>
                <a:srgbClr val="C00000"/>
              </a:solidFill>
            </a:endParaRPr>
          </a:p>
        </p:txBody>
      </p:sp>
      <p:sp>
        <p:nvSpPr>
          <p:cNvPr id="17" name="TextBox 16"/>
          <p:cNvSpPr txBox="1"/>
          <p:nvPr/>
        </p:nvSpPr>
        <p:spPr>
          <a:xfrm>
            <a:off x="781876" y="551953"/>
            <a:ext cx="2504661" cy="307777"/>
          </a:xfrm>
          <a:prstGeom prst="rect">
            <a:avLst/>
          </a:prstGeom>
          <a:noFill/>
        </p:spPr>
        <p:txBody>
          <a:bodyPr wrap="square" rtlCol="0">
            <a:spAutoFit/>
          </a:bodyPr>
          <a:lstStyle/>
          <a:p>
            <a:r>
              <a:rPr lang="sr-Cyrl-RS" dirty="0"/>
              <a:t>Којем</a:t>
            </a:r>
            <a:r>
              <a:rPr lang="sr-Cyrl-RS" b="1" dirty="0"/>
              <a:t> суду </a:t>
            </a:r>
            <a:r>
              <a:rPr lang="sr-Cyrl-RS" dirty="0"/>
              <a:t>се изјављује</a:t>
            </a:r>
            <a:endParaRPr lang="sr-Latn-RS" dirty="0"/>
          </a:p>
        </p:txBody>
      </p:sp>
      <p:sp>
        <p:nvSpPr>
          <p:cNvPr id="18" name="TextBox 17"/>
          <p:cNvSpPr txBox="1"/>
          <p:nvPr/>
        </p:nvSpPr>
        <p:spPr>
          <a:xfrm>
            <a:off x="795128" y="2677072"/>
            <a:ext cx="5658681"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Опис чињеничног стања</a:t>
            </a:r>
            <a:endParaRPr lang="sr-Latn-RS" dirty="0"/>
          </a:p>
        </p:txBody>
      </p:sp>
    </p:spTree>
    <p:extLst>
      <p:ext uri="{BB962C8B-B14F-4D97-AF65-F5344CB8AC3E}">
        <p14:creationId xmlns:p14="http://schemas.microsoft.com/office/powerpoint/2010/main" val="3411271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40" dur="500"/>
                                        <p:tgtEl>
                                          <p:spTgt spid="1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5" dur="500"/>
                                        <p:tgtEl>
                                          <p:spTgt spid="9">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55" dur="500"/>
                                        <p:tgtEl>
                                          <p:spTgt spid="1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60" dur="500"/>
                                        <p:tgtEl>
                                          <p:spTgt spid="1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6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755374"/>
            <a:ext cx="6919879" cy="2675834"/>
          </a:xfrm>
        </p:spPr>
        <p:txBody>
          <a:bodyPr/>
          <a:lstStyle/>
          <a:p>
            <a:pPr algn="just">
              <a:spcAft>
                <a:spcPts val="500"/>
              </a:spcAft>
            </a:pPr>
            <a:r>
              <a:rPr lang="sr-Cyrl-RS" sz="1600" b="0" dirty="0"/>
              <a:t>1. Тужилац тражи да надлежни суд захтјев за преиспитивање судске одлуке </a:t>
            </a:r>
            <a:r>
              <a:rPr lang="sr-Cyrl-RS" sz="1600" b="0"/>
              <a:t>уважи и укине </a:t>
            </a:r>
            <a:r>
              <a:rPr lang="sr-Cyrl-RS" sz="1600" b="0" dirty="0"/>
              <a:t>Пресуду Суда број хх од хх.хх.хххх. године, а предмет врати Суду на поновно поступање или да директно преиначи Судску одлуку.</a:t>
            </a:r>
            <a:br>
              <a:rPr lang="sr-Cyrl-RS" sz="1600" b="0" dirty="0"/>
            </a:br>
            <a:br>
              <a:rPr lang="sr-Cyrl-RS" sz="1600" b="0" dirty="0"/>
            </a:br>
            <a:r>
              <a:rPr lang="sr-Cyrl-RS" sz="1600" b="0" dirty="0"/>
              <a:t>2. Налаже се туженој, КРЖ, да тужиоцу ХХ накнади трошкове управног спора по ванредном правном лијеку у износу од хх КМ, а који се односе на..., у року од 15 дана од дана достављања пресуде под пријетњом принудног извршења. </a:t>
            </a:r>
            <a:endParaRPr lang="sr-Latn-RS" sz="1600" b="0" dirty="0"/>
          </a:p>
        </p:txBody>
      </p:sp>
      <p:sp>
        <p:nvSpPr>
          <p:cNvPr id="3" name="Subtitle 2"/>
          <p:cNvSpPr>
            <a:spLocks noGrp="1"/>
          </p:cNvSpPr>
          <p:nvPr>
            <p:ph type="subTitle" idx="1"/>
          </p:nvPr>
        </p:nvSpPr>
        <p:spPr>
          <a:xfrm>
            <a:off x="720000" y="3431258"/>
            <a:ext cx="6323530" cy="329100"/>
          </a:xfrm>
        </p:spPr>
        <p:txBody>
          <a:bodyPr/>
          <a:lstStyle/>
          <a:p>
            <a:r>
              <a:rPr lang="sr-Cyrl-RS" sz="1600" b="1" dirty="0"/>
              <a:t>Примјер захтјева за преиспитивање судске одлуке</a:t>
            </a:r>
            <a:endParaRPr lang="sr-Latn-RS" sz="1600" b="1" dirty="0"/>
          </a:p>
        </p:txBody>
      </p:sp>
    </p:spTree>
    <p:extLst>
      <p:ext uri="{BB962C8B-B14F-4D97-AF65-F5344CB8AC3E}">
        <p14:creationId xmlns:p14="http://schemas.microsoft.com/office/powerpoint/2010/main" val="4270393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451937"/>
            <a:ext cx="7980053" cy="572700"/>
          </a:xfrm>
        </p:spPr>
        <p:txBody>
          <a:bodyPr/>
          <a:lstStyle/>
          <a:p>
            <a:r>
              <a:rPr lang="sr-Cyrl-RS" sz="2400" dirty="0"/>
              <a:t>Разлози за подношење захтјева за преиспитивање судске одлуке</a:t>
            </a:r>
            <a:endParaRPr lang="sr-Latn-RS" sz="2400" dirty="0"/>
          </a:p>
        </p:txBody>
      </p:sp>
      <p:sp>
        <p:nvSpPr>
          <p:cNvPr id="3" name="Text Placeholder 2"/>
          <p:cNvSpPr>
            <a:spLocks noGrp="1"/>
          </p:cNvSpPr>
          <p:nvPr>
            <p:ph type="body" idx="1"/>
          </p:nvPr>
        </p:nvSpPr>
        <p:spPr>
          <a:xfrm>
            <a:off x="720000" y="1775792"/>
            <a:ext cx="7704000" cy="1630870"/>
          </a:xfrm>
        </p:spPr>
        <p:txBody>
          <a:bodyPr/>
          <a:lstStyle/>
          <a:p>
            <a:pPr>
              <a:spcAft>
                <a:spcPts val="2000"/>
              </a:spcAft>
            </a:pPr>
            <a:r>
              <a:rPr lang="sr-Cyrl-RS" sz="2000" b="1" dirty="0"/>
              <a:t>Повреде закона БиХ</a:t>
            </a:r>
            <a:r>
              <a:rPr lang="sr-Cyrl-RS" sz="2000" dirty="0"/>
              <a:t>;</a:t>
            </a:r>
          </a:p>
          <a:p>
            <a:pPr>
              <a:spcAft>
                <a:spcPts val="800"/>
              </a:spcAft>
            </a:pPr>
            <a:r>
              <a:rPr lang="sr-Cyrl-RS" sz="2000" b="1" dirty="0"/>
              <a:t>Повреде правила поступка </a:t>
            </a:r>
            <a:r>
              <a:rPr lang="sr-Cyrl-RS" sz="2000" dirty="0"/>
              <a:t>који је претходио доношењу побијане одлуке.</a:t>
            </a:r>
          </a:p>
        </p:txBody>
      </p:sp>
      <p:pic>
        <p:nvPicPr>
          <p:cNvPr id="1026" name="Picture 2" descr="Home Page • APPE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8070" y="3010080"/>
            <a:ext cx="3677478" cy="226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39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19999" y="1570575"/>
            <a:ext cx="6343409" cy="2921912"/>
          </a:xfrm>
        </p:spPr>
        <p:txBody>
          <a:bodyPr/>
          <a:lstStyle/>
          <a:p>
            <a:pPr>
              <a:buFont typeface="Wingdings" panose="05000000000000000000" pitchFamily="2" charset="2"/>
              <a:buChar char="Ø"/>
            </a:pPr>
            <a:r>
              <a:rPr lang="sr-Cyrl-RS" sz="1800" b="1" dirty="0"/>
              <a:t>Закон о јавним набавкама и подзаконски акти</a:t>
            </a:r>
          </a:p>
          <a:p>
            <a:pPr>
              <a:buFont typeface="Wingdings" panose="05000000000000000000" pitchFamily="2" charset="2"/>
              <a:buChar char="Ø"/>
            </a:pPr>
            <a:r>
              <a:rPr lang="sr-Cyrl-RS" sz="1600" dirty="0">
                <a:solidFill>
                  <a:srgbClr val="0070C0"/>
                </a:solidFill>
              </a:rPr>
              <a:t>Закон о управном поступку</a:t>
            </a:r>
          </a:p>
          <a:p>
            <a:pPr>
              <a:buFont typeface="Wingdings" panose="05000000000000000000" pitchFamily="2" charset="2"/>
              <a:buChar char="Ø"/>
            </a:pPr>
            <a:r>
              <a:rPr lang="sr-Cyrl-RS" sz="1600" dirty="0">
                <a:solidFill>
                  <a:srgbClr val="0070C0"/>
                </a:solidFill>
              </a:rPr>
              <a:t>Закон о управним споровима БиХ</a:t>
            </a:r>
          </a:p>
          <a:p>
            <a:pPr>
              <a:buFont typeface="Wingdings" panose="05000000000000000000" pitchFamily="2" charset="2"/>
              <a:buChar char="Ø"/>
            </a:pPr>
            <a:r>
              <a:rPr lang="sr-Cyrl-RS" sz="1600" dirty="0">
                <a:solidFill>
                  <a:srgbClr val="C00000"/>
                </a:solidFill>
              </a:rPr>
              <a:t>закони о облигационим односима</a:t>
            </a:r>
          </a:p>
          <a:p>
            <a:pPr>
              <a:buFont typeface="Wingdings" panose="05000000000000000000" pitchFamily="2" charset="2"/>
              <a:buChar char="Ø"/>
            </a:pPr>
            <a:r>
              <a:rPr lang="sr-Cyrl-RS" sz="1600" dirty="0"/>
              <a:t>закони о парничним поступцима</a:t>
            </a:r>
          </a:p>
          <a:p>
            <a:pPr>
              <a:buFont typeface="Wingdings" panose="05000000000000000000" pitchFamily="2" charset="2"/>
              <a:buChar char="Ø"/>
            </a:pPr>
            <a:r>
              <a:rPr lang="sr-Cyrl-RS" sz="1600" dirty="0"/>
              <a:t>закони о судовима</a:t>
            </a:r>
          </a:p>
          <a:p>
            <a:pPr>
              <a:buFont typeface="Wingdings" panose="05000000000000000000" pitchFamily="2" charset="2"/>
              <a:buChar char="Ø"/>
            </a:pPr>
            <a:r>
              <a:rPr lang="sr-Cyrl-RS" sz="1600" dirty="0"/>
              <a:t>Закон о конкуренцији</a:t>
            </a:r>
          </a:p>
          <a:p>
            <a:pPr>
              <a:buFont typeface="Wingdings" panose="05000000000000000000" pitchFamily="2" charset="2"/>
              <a:buChar char="Ø"/>
            </a:pPr>
            <a:r>
              <a:rPr lang="sr-Cyrl-RS" sz="1600" dirty="0"/>
              <a:t>закони о прекршајима</a:t>
            </a:r>
          </a:p>
          <a:p>
            <a:pPr>
              <a:buFont typeface="Wingdings" panose="05000000000000000000" pitchFamily="2" charset="2"/>
              <a:buChar char="Ø"/>
            </a:pPr>
            <a:r>
              <a:rPr lang="sr-Cyrl-RS" sz="1600" dirty="0"/>
              <a:t>закони о кривичним поступцима ...</a:t>
            </a:r>
          </a:p>
          <a:p>
            <a:endParaRPr lang="sr-Latn-RS" dirty="0"/>
          </a:p>
        </p:txBody>
      </p:sp>
      <p:sp>
        <p:nvSpPr>
          <p:cNvPr id="3" name="Title 2"/>
          <p:cNvSpPr>
            <a:spLocks noGrp="1"/>
          </p:cNvSpPr>
          <p:nvPr>
            <p:ph type="title"/>
          </p:nvPr>
        </p:nvSpPr>
        <p:spPr/>
        <p:txBody>
          <a:bodyPr/>
          <a:lstStyle/>
          <a:p>
            <a:r>
              <a:rPr lang="sr-Cyrl-RS" dirty="0"/>
              <a:t>Релевантни правни прописи</a:t>
            </a:r>
            <a:endParaRPr lang="sr-Latn-RS" dirty="0"/>
          </a:p>
        </p:txBody>
      </p:sp>
    </p:spTree>
    <p:extLst>
      <p:ext uri="{BB962C8B-B14F-4D97-AF65-F5344CB8AC3E}">
        <p14:creationId xmlns:p14="http://schemas.microsoft.com/office/powerpoint/2010/main" val="1091874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Управни спор</a:t>
            </a:r>
            <a:r>
              <a:rPr lang="en-US" dirty="0"/>
              <a:t> </a:t>
            </a:r>
            <a:r>
              <a:rPr lang="sr-Cyrl-RS" dirty="0"/>
              <a:t>-</a:t>
            </a:r>
            <a:r>
              <a:rPr lang="en-US" dirty="0"/>
              <a:t> </a:t>
            </a:r>
            <a:r>
              <a:rPr lang="sr-Cyrl-RS" dirty="0"/>
              <a:t>ванредни пр. лијекови</a:t>
            </a:r>
            <a:endParaRPr dirty="0"/>
          </a:p>
        </p:txBody>
      </p:sp>
      <p:sp>
        <p:nvSpPr>
          <p:cNvPr id="444" name="Google Shape;444;p40"/>
          <p:cNvSpPr/>
          <p:nvPr/>
        </p:nvSpPr>
        <p:spPr>
          <a:xfrm>
            <a:off x="3561450" y="1988051"/>
            <a:ext cx="2021100" cy="7914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Надлежни суд</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1988051"/>
            <a:ext cx="2021100" cy="7914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Рокови</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1988050"/>
            <a:ext cx="2021100" cy="791451"/>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Захтјев за понављање поступка</a:t>
            </a:r>
            <a:endParaRPr sz="1600"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274401"/>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274401"/>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54" name="Google Shape;454;p40"/>
          <p:cNvSpPr/>
          <p:nvPr/>
        </p:nvSpPr>
        <p:spPr>
          <a:xfrm>
            <a:off x="1996375" y="1466051"/>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466051"/>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466051"/>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835651"/>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835651"/>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835651"/>
            <a:ext cx="0" cy="15240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1170625" y="2931900"/>
            <a:ext cx="2021100" cy="1600438"/>
          </a:xfrm>
          <a:prstGeom prst="rect">
            <a:avLst/>
          </a:prstGeom>
          <a:noFill/>
        </p:spPr>
        <p:txBody>
          <a:bodyPr wrap="square" rtlCol="0">
            <a:spAutoFit/>
          </a:bodyPr>
          <a:lstStyle/>
          <a:p>
            <a:r>
              <a:rPr lang="sr-Cyrl-RS" dirty="0"/>
              <a:t>... који испуњава формалне и садржинске елементе из Закона о управним споровима БиХ и Закона о управном поступку</a:t>
            </a:r>
            <a:endParaRPr lang="sr-Latn-RS" dirty="0"/>
          </a:p>
        </p:txBody>
      </p:sp>
      <p:sp>
        <p:nvSpPr>
          <p:cNvPr id="24" name="TextBox 23"/>
          <p:cNvSpPr txBox="1"/>
          <p:nvPr/>
        </p:nvSpPr>
        <p:spPr>
          <a:xfrm>
            <a:off x="5952149" y="2931901"/>
            <a:ext cx="2171433" cy="1384995"/>
          </a:xfrm>
          <a:prstGeom prst="rect">
            <a:avLst/>
          </a:prstGeom>
          <a:noFill/>
        </p:spPr>
        <p:txBody>
          <a:bodyPr wrap="square" rtlCol="0">
            <a:spAutoFit/>
          </a:bodyPr>
          <a:lstStyle/>
          <a:p>
            <a:r>
              <a:rPr lang="sr-Cyrl-RS" dirty="0"/>
              <a:t>... 30 дана од дана сазнања за разлог понављања, а 5 година од правноснажности одлуке Вијећа + изузеци*</a:t>
            </a:r>
          </a:p>
        </p:txBody>
      </p:sp>
      <p:sp>
        <p:nvSpPr>
          <p:cNvPr id="25" name="TextBox 24"/>
          <p:cNvSpPr txBox="1"/>
          <p:nvPr/>
        </p:nvSpPr>
        <p:spPr>
          <a:xfrm>
            <a:off x="3563517" y="2931901"/>
            <a:ext cx="2019033" cy="954107"/>
          </a:xfrm>
          <a:prstGeom prst="rect">
            <a:avLst/>
          </a:prstGeom>
          <a:noFill/>
        </p:spPr>
        <p:txBody>
          <a:bodyPr wrap="square" rtlCol="0">
            <a:spAutoFit/>
          </a:bodyPr>
          <a:lstStyle/>
          <a:p>
            <a:r>
              <a:rPr lang="sr-Cyrl-RS" dirty="0"/>
              <a:t>... Вијеће Управног одјељења Суда БиХ које је донијело пресуду </a:t>
            </a:r>
            <a:endParaRPr lang="sr-Latn-RS" dirty="0"/>
          </a:p>
        </p:txBody>
      </p:sp>
    </p:spTree>
    <p:extLst>
      <p:ext uri="{BB962C8B-B14F-4D97-AF65-F5344CB8AC3E}">
        <p14:creationId xmlns:p14="http://schemas.microsoft.com/office/powerpoint/2010/main" val="67683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538075"/>
            <a:ext cx="7980053" cy="572700"/>
          </a:xfrm>
        </p:spPr>
        <p:txBody>
          <a:bodyPr/>
          <a:lstStyle/>
          <a:p>
            <a:r>
              <a:rPr lang="sr-Cyrl-RS" sz="2400" dirty="0"/>
              <a:t>Разлози за понављање поступка</a:t>
            </a:r>
            <a:endParaRPr lang="sr-Latn-RS" sz="2400" dirty="0"/>
          </a:p>
        </p:txBody>
      </p:sp>
      <p:sp>
        <p:nvSpPr>
          <p:cNvPr id="3" name="Text Placeholder 2"/>
          <p:cNvSpPr>
            <a:spLocks noGrp="1"/>
          </p:cNvSpPr>
          <p:nvPr>
            <p:ph type="body" idx="1"/>
          </p:nvPr>
        </p:nvSpPr>
        <p:spPr>
          <a:xfrm>
            <a:off x="720000" y="1179443"/>
            <a:ext cx="7704000" cy="2313357"/>
          </a:xfrm>
        </p:spPr>
        <p:txBody>
          <a:bodyPr/>
          <a:lstStyle/>
          <a:p>
            <a:pPr>
              <a:spcAft>
                <a:spcPts val="600"/>
              </a:spcAft>
            </a:pPr>
            <a:r>
              <a:rPr lang="sr-Cyrl-RS" sz="1400" dirty="0"/>
              <a:t>Ако странка сазна за нове чињенице или нађе/стекне могућност да употријеби нове доказе на основу којих би спор био повољније ријешен за њу да</a:t>
            </a:r>
            <a:r>
              <a:rPr lang="en-US" sz="1400" dirty="0"/>
              <a:t> </a:t>
            </a:r>
            <a:r>
              <a:rPr lang="sr-Cyrl-RS" sz="1400" dirty="0"/>
              <a:t>су били употребљени у ранијем поступку...;</a:t>
            </a:r>
          </a:p>
          <a:p>
            <a:pPr>
              <a:spcAft>
                <a:spcPts val="800"/>
              </a:spcAft>
            </a:pPr>
            <a:r>
              <a:rPr lang="sr-Cyrl-RS" sz="1400" dirty="0"/>
              <a:t>*Ако је до одлуке суда дошло усљед кривичног дјела судије/радника суда, преварне радне заступника/пуномоћника, таква радња представља кривично дјело...;</a:t>
            </a:r>
          </a:p>
          <a:p>
            <a:pPr>
              <a:spcAft>
                <a:spcPts val="800"/>
              </a:spcAft>
            </a:pPr>
            <a:r>
              <a:rPr lang="sr-Cyrl-RS" sz="1400" dirty="0"/>
              <a:t>*Ако је одлука заснована на пресуди донесеној у кривичној или грађанској ствари, а та пресуда је касније укинута другом правоснажном судском одлуком;</a:t>
            </a:r>
          </a:p>
          <a:p>
            <a:pPr>
              <a:spcAft>
                <a:spcPts val="800"/>
              </a:spcAft>
            </a:pPr>
            <a:r>
              <a:rPr lang="sr-Cyrl-RS" sz="1400" dirty="0"/>
              <a:t>*Ако је исправа на којој се заснива судска одлука лажна, ако је свједок, вјештак, странка дао лажан исказ на којем се заснива судска одлука...;</a:t>
            </a:r>
          </a:p>
          <a:p>
            <a:pPr>
              <a:spcAft>
                <a:spcPts val="800"/>
              </a:spcAft>
            </a:pPr>
            <a:r>
              <a:rPr lang="sr-Cyrl-RS" sz="1400" dirty="0"/>
              <a:t>Ако странка стекне могућност да употријеби ранију судску одлуку донесену у истом управном спору;</a:t>
            </a:r>
          </a:p>
          <a:p>
            <a:pPr>
              <a:spcAft>
                <a:spcPts val="800"/>
              </a:spcAft>
            </a:pPr>
            <a:r>
              <a:rPr lang="sr-Cyrl-RS" sz="1400" dirty="0"/>
              <a:t>Ако заинтересованом лицу није била дата могућност да учествује у поступку.</a:t>
            </a:r>
          </a:p>
          <a:p>
            <a:pPr>
              <a:spcAft>
                <a:spcPts val="800"/>
              </a:spcAft>
            </a:pPr>
            <a:endParaRPr lang="sr-Cyrl-RS" sz="1600" dirty="0"/>
          </a:p>
        </p:txBody>
      </p:sp>
    </p:spTree>
    <p:extLst>
      <p:ext uri="{BB962C8B-B14F-4D97-AF65-F5344CB8AC3E}">
        <p14:creationId xmlns:p14="http://schemas.microsoft.com/office/powerpoint/2010/main" val="2784849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2922104" y="1517550"/>
            <a:ext cx="5501896" cy="2108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sr-Cyrl-RS" sz="4000" dirty="0"/>
              <a:t>Обавезност пресуда</a:t>
            </a:r>
            <a:br>
              <a:rPr lang="sr-Cyrl-RS" sz="4000" dirty="0"/>
            </a:br>
            <a:br>
              <a:rPr lang="sr-Cyrl-RS" sz="2800" dirty="0"/>
            </a:br>
            <a:r>
              <a:rPr lang="sr-Cyrl-RS" sz="2800" b="0" dirty="0"/>
              <a:t>Надлежне институције су везане правним схватањем Суда и примједбама у погледу поступка.</a:t>
            </a:r>
            <a:endParaRPr b="0" dirty="0">
              <a:latin typeface="Poppins Medium"/>
              <a:ea typeface="Poppins Medium"/>
              <a:cs typeface="Poppins Medium"/>
              <a:sym typeface="Poppins Medium"/>
            </a:endParaRPr>
          </a:p>
        </p:txBody>
      </p:sp>
      <p:grpSp>
        <p:nvGrpSpPr>
          <p:cNvPr id="318" name="Google Shape;318;p34"/>
          <p:cNvGrpSpPr/>
          <p:nvPr/>
        </p:nvGrpSpPr>
        <p:grpSpPr>
          <a:xfrm rot="10800000">
            <a:off x="-15421" y="-20376"/>
            <a:ext cx="2284753" cy="1607435"/>
            <a:chOff x="5539150" y="3176875"/>
            <a:chExt cx="2029449" cy="1427308"/>
          </a:xfrm>
        </p:grpSpPr>
        <p:sp>
          <p:nvSpPr>
            <p:cNvPr id="319" name="Google Shape;319;p34"/>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3"/>
          <a:stretch>
            <a:fillRect/>
          </a:stretch>
        </p:blipFill>
        <p:spPr>
          <a:xfrm>
            <a:off x="17710" y="1663148"/>
            <a:ext cx="2855935" cy="2895918"/>
          </a:xfrm>
          <a:prstGeom prst="rect">
            <a:avLst/>
          </a:prstGeom>
        </p:spPr>
      </p:pic>
    </p:spTree>
    <p:extLst>
      <p:ext uri="{BB962C8B-B14F-4D97-AF65-F5344CB8AC3E}">
        <p14:creationId xmlns:p14="http://schemas.microsoft.com/office/powerpoint/2010/main" val="3202480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60" y="496952"/>
            <a:ext cx="7704000" cy="517800"/>
          </a:xfrm>
        </p:spPr>
        <p:txBody>
          <a:bodyPr/>
          <a:lstStyle/>
          <a:p>
            <a:r>
              <a:rPr lang="sr-Cyrl-RS" sz="2000" dirty="0"/>
              <a:t>Из извјештаја о раду КРЖ за 2022.</a:t>
            </a:r>
            <a:endParaRPr lang="sr-Latn-RS" sz="2000" dirty="0"/>
          </a:p>
        </p:txBody>
      </p:sp>
      <p:pic>
        <p:nvPicPr>
          <p:cNvPr id="3" name="Picture 2"/>
          <p:cNvPicPr>
            <a:picLocks noChangeAspect="1"/>
          </p:cNvPicPr>
          <p:nvPr/>
        </p:nvPicPr>
        <p:blipFill>
          <a:blip r:embed="rId2"/>
          <a:stretch>
            <a:fillRect/>
          </a:stretch>
        </p:blipFill>
        <p:spPr>
          <a:xfrm>
            <a:off x="722244" y="1046921"/>
            <a:ext cx="7697356" cy="3560027"/>
          </a:xfrm>
          <a:prstGeom prst="rect">
            <a:avLst/>
          </a:prstGeom>
        </p:spPr>
      </p:pic>
      <p:sp>
        <p:nvSpPr>
          <p:cNvPr id="5" name="Rounded Rectangular Callout 4"/>
          <p:cNvSpPr/>
          <p:nvPr/>
        </p:nvSpPr>
        <p:spPr>
          <a:xfrm>
            <a:off x="2266121" y="1093303"/>
            <a:ext cx="2232992" cy="828262"/>
          </a:xfrm>
          <a:prstGeom prst="wedgeRoundRectCallout">
            <a:avLst/>
          </a:prstGeom>
          <a:ln w="9525"/>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dirty="0">
                <a:solidFill>
                  <a:schemeClr val="tx2">
                    <a:lumMod val="25000"/>
                  </a:schemeClr>
                </a:solidFill>
              </a:rPr>
              <a:t>Управни спорови трају </a:t>
            </a:r>
            <a:r>
              <a:rPr lang="sr-Cyrl-RS" sz="1600" b="1" dirty="0">
                <a:solidFill>
                  <a:schemeClr val="tx2">
                    <a:lumMod val="25000"/>
                  </a:schemeClr>
                </a:solidFill>
              </a:rPr>
              <a:t>1 - 3</a:t>
            </a:r>
            <a:r>
              <a:rPr lang="sr-Cyrl-RS" dirty="0">
                <a:solidFill>
                  <a:schemeClr val="tx2">
                    <a:lumMod val="25000"/>
                  </a:schemeClr>
                </a:solidFill>
              </a:rPr>
              <a:t> године</a:t>
            </a:r>
            <a:endParaRPr lang="sr-Latn-RS" dirty="0">
              <a:solidFill>
                <a:schemeClr val="tx2">
                  <a:lumMod val="25000"/>
                </a:schemeClr>
              </a:solidFill>
            </a:endParaRPr>
          </a:p>
        </p:txBody>
      </p:sp>
    </p:spTree>
    <p:extLst>
      <p:ext uri="{BB962C8B-B14F-4D97-AF65-F5344CB8AC3E}">
        <p14:creationId xmlns:p14="http://schemas.microsoft.com/office/powerpoint/2010/main" val="16876501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60" y="576463"/>
            <a:ext cx="7704000" cy="517800"/>
          </a:xfrm>
        </p:spPr>
        <p:txBody>
          <a:bodyPr/>
          <a:lstStyle/>
          <a:p>
            <a:r>
              <a:rPr lang="sr-Cyrl-RS" sz="2000" dirty="0"/>
              <a:t>Из извјештаја о раду КРЖ за 2022.</a:t>
            </a:r>
            <a:endParaRPr lang="sr-Latn-RS" sz="2000" dirty="0"/>
          </a:p>
        </p:txBody>
      </p:sp>
      <p:pic>
        <p:nvPicPr>
          <p:cNvPr id="4" name="Picture 3"/>
          <p:cNvPicPr>
            <a:picLocks noChangeAspect="1"/>
          </p:cNvPicPr>
          <p:nvPr/>
        </p:nvPicPr>
        <p:blipFill>
          <a:blip r:embed="rId2"/>
          <a:stretch>
            <a:fillRect/>
          </a:stretch>
        </p:blipFill>
        <p:spPr>
          <a:xfrm>
            <a:off x="710060" y="1215471"/>
            <a:ext cx="7255151" cy="3389827"/>
          </a:xfrm>
          <a:prstGeom prst="rect">
            <a:avLst/>
          </a:prstGeom>
        </p:spPr>
      </p:pic>
      <p:sp>
        <p:nvSpPr>
          <p:cNvPr id="6" name="Rounded Rectangular Callout 5"/>
          <p:cNvSpPr/>
          <p:nvPr/>
        </p:nvSpPr>
        <p:spPr>
          <a:xfrm>
            <a:off x="2683564" y="3193770"/>
            <a:ext cx="2232992" cy="828262"/>
          </a:xfrm>
          <a:prstGeom prst="wedgeRoundRectCallout">
            <a:avLst/>
          </a:prstGeom>
          <a:ln w="9525"/>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RS" sz="1600" dirty="0">
                <a:solidFill>
                  <a:schemeClr val="tx2">
                    <a:lumMod val="25000"/>
                  </a:schemeClr>
                </a:solidFill>
              </a:rPr>
              <a:t>7</a:t>
            </a:r>
            <a:r>
              <a:rPr lang="sr-Cyrl-RS" dirty="0">
                <a:solidFill>
                  <a:schemeClr val="tx2">
                    <a:lumMod val="25000"/>
                  </a:schemeClr>
                </a:solidFill>
              </a:rPr>
              <a:t>% случајева</a:t>
            </a:r>
            <a:endParaRPr lang="sr-Latn-RS" dirty="0">
              <a:solidFill>
                <a:schemeClr val="tx2">
                  <a:lumMod val="25000"/>
                </a:schemeClr>
              </a:solidFill>
            </a:endParaRPr>
          </a:p>
        </p:txBody>
      </p:sp>
    </p:spTree>
    <p:extLst>
      <p:ext uri="{BB962C8B-B14F-4D97-AF65-F5344CB8AC3E}">
        <p14:creationId xmlns:p14="http://schemas.microsoft.com/office/powerpoint/2010/main" val="337216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252" y="649356"/>
            <a:ext cx="7638808" cy="517800"/>
          </a:xfrm>
        </p:spPr>
        <p:txBody>
          <a:bodyPr/>
          <a:lstStyle/>
          <a:p>
            <a:r>
              <a:rPr lang="sr-Cyrl-RS" sz="2000" dirty="0"/>
              <a:t>Из извјештаја о раду КРЖ за 2022.</a:t>
            </a:r>
            <a:endParaRPr lang="sr-Latn-RS" sz="2000" dirty="0"/>
          </a:p>
        </p:txBody>
      </p:sp>
      <p:sp>
        <p:nvSpPr>
          <p:cNvPr id="3" name="TextBox 2"/>
          <p:cNvSpPr txBox="1"/>
          <p:nvPr/>
        </p:nvSpPr>
        <p:spPr>
          <a:xfrm>
            <a:off x="775252" y="1411355"/>
            <a:ext cx="7414592" cy="3016210"/>
          </a:xfrm>
          <a:prstGeom prst="rect">
            <a:avLst/>
          </a:prstGeom>
          <a:noFill/>
        </p:spPr>
        <p:txBody>
          <a:bodyPr wrap="square" rtlCol="0">
            <a:spAutoFit/>
          </a:bodyPr>
          <a:lstStyle/>
          <a:p>
            <a:r>
              <a:rPr lang="sr-Cyrl-RS" sz="1600" dirty="0"/>
              <a:t>Током 2022. године КРЖ је примио 235 пресуда и 24 рјешења (по захтјеву за преиспитивање судских одлука), што свеукупно износи 259 судских одлука.</a:t>
            </a:r>
          </a:p>
          <a:p>
            <a:endParaRPr lang="sr-Cyrl-RS" sz="1600" dirty="0"/>
          </a:p>
          <a:p>
            <a:r>
              <a:rPr lang="sr-Cyrl-RS" sz="1600" dirty="0"/>
              <a:t>Од наведених пресуда током 2022. године, у 108 предмета Суд БиХ је укинуо одлуку КРЖ-а и вратио на поновно рјешавање.</a:t>
            </a:r>
          </a:p>
          <a:p>
            <a:endParaRPr lang="sr-Cyrl-RS" sz="1600" dirty="0"/>
          </a:p>
          <a:p>
            <a:r>
              <a:rPr lang="sr-Cyrl-RS" sz="1600" dirty="0"/>
              <a:t>У највећем броју уважених пресуда, тужбе буду уважене, а предмет враћен на поновни поступак из формалних, а не суштинских разлога (нпр. кашњење у достављању документације или смањеног образложења, трошкова поступка и сл). </a:t>
            </a:r>
          </a:p>
          <a:p>
            <a:endParaRPr lang="sr-Latn-RS" dirty="0"/>
          </a:p>
        </p:txBody>
      </p:sp>
    </p:spTree>
    <p:extLst>
      <p:ext uri="{BB962C8B-B14F-4D97-AF65-F5344CB8AC3E}">
        <p14:creationId xmlns:p14="http://schemas.microsoft.com/office/powerpoint/2010/main" val="1679900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Парнични поступак</a:t>
            </a:r>
            <a:endParaRPr dirty="0"/>
          </a:p>
        </p:txBody>
      </p:sp>
      <p:sp>
        <p:nvSpPr>
          <p:cNvPr id="444" name="Google Shape;444;p40"/>
          <p:cNvSpPr/>
          <p:nvPr/>
        </p:nvSpPr>
        <p:spPr>
          <a:xfrm>
            <a:off x="3561450"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Надлежни суд</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Рокови</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Тужба</a:t>
            </a:r>
            <a:endParaRPr sz="1600"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54" name="Google Shape;454;p40"/>
          <p:cNvSpPr/>
          <p:nvPr/>
        </p:nvSpPr>
        <p:spPr>
          <a:xfrm>
            <a:off x="199637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994675"/>
            <a:ext cx="0" cy="15240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1124243" y="2941983"/>
            <a:ext cx="2067482" cy="1169551"/>
          </a:xfrm>
          <a:prstGeom prst="rect">
            <a:avLst/>
          </a:prstGeom>
          <a:noFill/>
        </p:spPr>
        <p:txBody>
          <a:bodyPr wrap="square" rtlCol="0">
            <a:spAutoFit/>
          </a:bodyPr>
          <a:lstStyle/>
          <a:p>
            <a:r>
              <a:rPr lang="sr-Cyrl-RS" dirty="0"/>
              <a:t>... која испуњава формалне и садржинске елементе из закона о парничном поступку</a:t>
            </a:r>
            <a:endParaRPr lang="sr-Latn-RS" dirty="0"/>
          </a:p>
        </p:txBody>
      </p:sp>
      <p:sp>
        <p:nvSpPr>
          <p:cNvPr id="24" name="TextBox 23"/>
          <p:cNvSpPr txBox="1"/>
          <p:nvPr/>
        </p:nvSpPr>
        <p:spPr>
          <a:xfrm>
            <a:off x="5952150" y="2941983"/>
            <a:ext cx="2021225" cy="1169551"/>
          </a:xfrm>
          <a:prstGeom prst="rect">
            <a:avLst/>
          </a:prstGeom>
          <a:noFill/>
        </p:spPr>
        <p:txBody>
          <a:bodyPr wrap="square" rtlCol="0">
            <a:spAutoFit/>
          </a:bodyPr>
          <a:lstStyle/>
          <a:p>
            <a:r>
              <a:rPr lang="sr-Cyrl-RS" dirty="0"/>
              <a:t>... Општи и посебни рокови застарјелости из закона о облигационим односима</a:t>
            </a:r>
          </a:p>
        </p:txBody>
      </p:sp>
      <p:sp>
        <p:nvSpPr>
          <p:cNvPr id="25" name="TextBox 24"/>
          <p:cNvSpPr txBox="1"/>
          <p:nvPr/>
        </p:nvSpPr>
        <p:spPr>
          <a:xfrm>
            <a:off x="3563517" y="2938526"/>
            <a:ext cx="2019033" cy="738664"/>
          </a:xfrm>
          <a:prstGeom prst="rect">
            <a:avLst/>
          </a:prstGeom>
          <a:noFill/>
        </p:spPr>
        <p:txBody>
          <a:bodyPr wrap="square" rtlCol="0">
            <a:spAutoFit/>
          </a:bodyPr>
          <a:lstStyle/>
          <a:p>
            <a:r>
              <a:rPr lang="sr-Cyrl-RS" dirty="0"/>
              <a:t>... Надлежни суд ентитета/Брчко Дистрикта</a:t>
            </a:r>
            <a:endParaRPr lang="sr-Latn-RS" dirty="0"/>
          </a:p>
        </p:txBody>
      </p:sp>
    </p:spTree>
    <p:extLst>
      <p:ext uri="{BB962C8B-B14F-4D97-AF65-F5344CB8AC3E}">
        <p14:creationId xmlns:p14="http://schemas.microsoft.com/office/powerpoint/2010/main" val="3411499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Рокови застарјелости</a:t>
            </a:r>
            <a:endParaRPr dirty="0"/>
          </a:p>
        </p:txBody>
      </p:sp>
      <p:sp>
        <p:nvSpPr>
          <p:cNvPr id="247" name="Google Shape;247;p31"/>
          <p:cNvSpPr/>
          <p:nvPr/>
        </p:nvSpPr>
        <p:spPr>
          <a:xfrm>
            <a:off x="1926107" y="1672572"/>
            <a:ext cx="2604000" cy="1014900"/>
          </a:xfrm>
          <a:prstGeom prst="rect">
            <a:avLst/>
          </a:prstGeom>
          <a:solidFill>
            <a:schemeClr val="lt2"/>
          </a:solidFill>
          <a:ln w="9525" cap="flat" cmpd="sng">
            <a:solidFill>
              <a:schemeClr val="dk1"/>
            </a:solidFill>
            <a:prstDash val="solid"/>
            <a:round/>
            <a:headEnd type="none" w="sm" len="sm"/>
            <a:tailEnd type="none" w="sm" len="sm"/>
          </a:ln>
          <a:scene3d>
            <a:camera prst="orthographicFront"/>
            <a:lightRig rig="threePt" dir="t"/>
          </a:scene3d>
          <a:sp3d>
            <a:bevelT w="139700" prst="cross"/>
          </a:sp3d>
        </p:spPr>
        <p:txBody>
          <a:bodyPr spcFirstLastPara="1" wrap="square" lIns="91425" tIns="91425" rIns="91425" bIns="91425" anchor="ctr" anchorCtr="0">
            <a:noAutofit/>
          </a:bodyPr>
          <a:lstStyle/>
          <a:p>
            <a:pPr marL="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ОПШТИ РОК ЗАСТАРЈЕЛОСТИ </a:t>
            </a:r>
          </a:p>
        </p:txBody>
      </p:sp>
      <p:sp>
        <p:nvSpPr>
          <p:cNvPr id="249" name="Google Shape;249;p31"/>
          <p:cNvSpPr/>
          <p:nvPr/>
        </p:nvSpPr>
        <p:spPr>
          <a:xfrm>
            <a:off x="1926107" y="2856797"/>
            <a:ext cx="2604000" cy="1014900"/>
          </a:xfrm>
          <a:prstGeom prst="rect">
            <a:avLst/>
          </a:prstGeom>
          <a:solidFill>
            <a:schemeClr val="dk2"/>
          </a:solidFill>
          <a:ln w="9525" cap="flat" cmpd="sng">
            <a:noFill/>
            <a:prstDash val="solid"/>
            <a:round/>
            <a:headEnd type="none" w="sm" len="sm"/>
            <a:tailEnd type="none" w="sm" len="sm"/>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spcFirstLastPara="1" wrap="square" lIns="91425" tIns="91425" rIns="91425" bIns="91425" anchor="ctr" anchorCtr="0">
            <a:noAutofit/>
          </a:bodyPr>
          <a:lstStyle/>
          <a:p>
            <a:pPr marL="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ПОВРЕМЕНА ПОТРАЖИВАЊА</a:t>
            </a:r>
            <a:r>
              <a:rPr lang="en-US" sz="1600" dirty="0">
                <a:solidFill>
                  <a:schemeClr val="dk1"/>
                </a:solidFill>
                <a:latin typeface="Poppins SemiBold"/>
                <a:ea typeface="Poppins SemiBold"/>
                <a:cs typeface="Poppins SemiBold"/>
                <a:sym typeface="Poppins SemiBold"/>
              </a:rPr>
              <a:t> / </a:t>
            </a:r>
            <a:r>
              <a:rPr lang="sr-Cyrl-RS" sz="1600" dirty="0">
                <a:solidFill>
                  <a:schemeClr val="dk1"/>
                </a:solidFill>
                <a:latin typeface="Poppins SemiBold"/>
                <a:ea typeface="Poppins SemiBold"/>
                <a:cs typeface="Poppins SemiBold"/>
                <a:sym typeface="Poppins SemiBold"/>
              </a:rPr>
              <a:t>КОНТИНУИРАНЕ УСЛУГЕ</a:t>
            </a:r>
            <a:endParaRPr sz="1600" dirty="0">
              <a:solidFill>
                <a:schemeClr val="dk1"/>
              </a:solidFill>
              <a:latin typeface="Poppins SemiBold"/>
              <a:ea typeface="Poppins SemiBold"/>
              <a:cs typeface="Poppins SemiBold"/>
              <a:sym typeface="Poppins SemiBold"/>
            </a:endParaRPr>
          </a:p>
        </p:txBody>
      </p:sp>
      <p:sp>
        <p:nvSpPr>
          <p:cNvPr id="250" name="Google Shape;250;p31"/>
          <p:cNvSpPr/>
          <p:nvPr/>
        </p:nvSpPr>
        <p:spPr>
          <a:xfrm>
            <a:off x="4695455" y="2856797"/>
            <a:ext cx="2604000" cy="1014900"/>
          </a:xfrm>
          <a:prstGeom prst="rect">
            <a:avLst/>
          </a:prstGeom>
          <a:solidFill>
            <a:schemeClr val="lt2"/>
          </a:solidFill>
          <a:ln w="9525" cap="flat" cmpd="sng">
            <a:solidFill>
              <a:schemeClr val="dk1"/>
            </a:solidFill>
            <a:prstDash val="solid"/>
            <a:round/>
            <a:headEnd type="none" w="sm" len="sm"/>
            <a:tailEnd type="none" w="sm" len="sm"/>
          </a:ln>
          <a:scene3d>
            <a:camera prst="orthographicFront"/>
            <a:lightRig rig="threePt" dir="t"/>
          </a:scene3d>
          <a:sp3d>
            <a:bevelT w="139700" prst="cross"/>
          </a:sp3d>
        </p:spPr>
        <p:txBody>
          <a:bodyPr spcFirstLastPara="1" wrap="square" lIns="91425" tIns="91425" rIns="91425" bIns="91425" anchor="ctr" anchorCtr="0">
            <a:noAutofit/>
          </a:bodyPr>
          <a:lstStyle/>
          <a:p>
            <a:pPr marL="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ПОТРАЖИВАЊА ПР. ЛИЦА ИЗ УГОВОРА О ПРОМЕТУ РОБА И УСЛУГА</a:t>
            </a:r>
            <a:endParaRPr sz="1600" dirty="0">
              <a:solidFill>
                <a:schemeClr val="dk1"/>
              </a:solidFill>
              <a:latin typeface="Poppins SemiBold"/>
              <a:ea typeface="Poppins SemiBold"/>
              <a:cs typeface="Poppins SemiBold"/>
              <a:sym typeface="Poppins SemiBold"/>
            </a:endParaRPr>
          </a:p>
        </p:txBody>
      </p:sp>
      <p:sp>
        <p:nvSpPr>
          <p:cNvPr id="253" name="Google Shape;253;p31"/>
          <p:cNvSpPr txBox="1"/>
          <p:nvPr/>
        </p:nvSpPr>
        <p:spPr>
          <a:xfrm>
            <a:off x="600532" y="1835279"/>
            <a:ext cx="1668129" cy="509675"/>
          </a:xfrm>
          <a:prstGeom prst="rect">
            <a:avLst/>
          </a:prstGeom>
          <a:solidFill>
            <a:srgbClr val="FFDF79"/>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lvl="0" algn="ctr"/>
            <a:r>
              <a:rPr lang="sr-Cyrl-RS" sz="2000" b="1" dirty="0">
                <a:solidFill>
                  <a:schemeClr val="dk1"/>
                </a:solidFill>
                <a:latin typeface="Poppins SemiBold"/>
                <a:ea typeface="Poppins SemiBold"/>
                <a:cs typeface="Poppins SemiBold"/>
                <a:sym typeface="Poppins SemiBold"/>
              </a:rPr>
              <a:t>5/10 година</a:t>
            </a:r>
          </a:p>
        </p:txBody>
      </p:sp>
      <p:sp>
        <p:nvSpPr>
          <p:cNvPr id="17" name="Google Shape;253;p31"/>
          <p:cNvSpPr txBox="1"/>
          <p:nvPr/>
        </p:nvSpPr>
        <p:spPr>
          <a:xfrm>
            <a:off x="6908567" y="3616859"/>
            <a:ext cx="1668129" cy="509675"/>
          </a:xfrm>
          <a:prstGeom prst="rect">
            <a:avLst/>
          </a:prstGeom>
          <a:solidFill>
            <a:srgbClr val="FFDF79"/>
          </a:solidFill>
          <a:ln>
            <a:noFill/>
          </a:ln>
          <a:scene3d>
            <a:camera prst="perspectiveBelow"/>
            <a:lightRig rig="threePt" dir="t"/>
          </a:scene3d>
        </p:spPr>
        <p:txBody>
          <a:bodyPr spcFirstLastPara="1" wrap="square" lIns="91425" tIns="91425" rIns="91425" bIns="91425" anchor="t" anchorCtr="0">
            <a:noAutofit/>
          </a:bodyPr>
          <a:lstStyle/>
          <a:p>
            <a:pPr lvl="0" algn="ctr"/>
            <a:r>
              <a:rPr lang="sr-Cyrl-RS" sz="2000" b="1" dirty="0">
                <a:solidFill>
                  <a:schemeClr val="dk1"/>
                </a:solidFill>
                <a:latin typeface="Poppins SemiBold"/>
                <a:ea typeface="Poppins SemiBold"/>
                <a:cs typeface="Poppins SemiBold"/>
                <a:sym typeface="Poppins SemiBold"/>
              </a:rPr>
              <a:t>3 године</a:t>
            </a:r>
          </a:p>
        </p:txBody>
      </p:sp>
      <p:sp>
        <p:nvSpPr>
          <p:cNvPr id="248" name="Google Shape;248;p31"/>
          <p:cNvSpPr/>
          <p:nvPr/>
        </p:nvSpPr>
        <p:spPr>
          <a:xfrm>
            <a:off x="4695455" y="1672572"/>
            <a:ext cx="2604000" cy="1014900"/>
          </a:xfrm>
          <a:prstGeom prst="rect">
            <a:avLst/>
          </a:prstGeom>
          <a:solidFill>
            <a:schemeClr val="lt2"/>
          </a:solidFill>
          <a:ln w="9525" cap="flat" cmpd="sng">
            <a:solidFill>
              <a:schemeClr val="dk1"/>
            </a:solidFill>
            <a:prstDash val="solid"/>
            <a:round/>
            <a:headEnd type="none" w="sm" len="sm"/>
            <a:tailEnd type="none" w="sm" len="sm"/>
          </a:ln>
          <a:scene3d>
            <a:camera prst="orthographicFront"/>
            <a:lightRig rig="threePt" dir="t"/>
          </a:scene3d>
          <a:sp3d>
            <a:bevelT w="139700" prst="cross"/>
          </a:sp3d>
        </p:spPr>
        <p:txBody>
          <a:bodyPr spcFirstLastPara="1" wrap="square" lIns="91425" tIns="91425" rIns="91425" bIns="91425" anchor="ctr" anchorCtr="0">
            <a:noAutofit/>
          </a:bodyPr>
          <a:lstStyle/>
          <a:p>
            <a:pPr marL="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НАКНАДА ШТЕТЕ</a:t>
            </a:r>
          </a:p>
        </p:txBody>
      </p:sp>
      <p:sp>
        <p:nvSpPr>
          <p:cNvPr id="16" name="Google Shape;253;p31"/>
          <p:cNvSpPr txBox="1"/>
          <p:nvPr/>
        </p:nvSpPr>
        <p:spPr>
          <a:xfrm>
            <a:off x="6908566" y="1311825"/>
            <a:ext cx="1668129" cy="841707"/>
          </a:xfrm>
          <a:prstGeom prst="rect">
            <a:avLst/>
          </a:prstGeom>
          <a:solidFill>
            <a:srgbClr val="FFDF79"/>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lvl="0" algn="ctr"/>
            <a:r>
              <a:rPr lang="sr-Cyrl-RS" sz="2000" b="1" dirty="0">
                <a:solidFill>
                  <a:schemeClr val="dk1"/>
                </a:solidFill>
                <a:latin typeface="Poppins SemiBold"/>
                <a:ea typeface="Poppins SemiBold"/>
                <a:cs typeface="Poppins SemiBold"/>
                <a:sym typeface="Poppins SemiBold"/>
              </a:rPr>
              <a:t>3 и 5 година</a:t>
            </a:r>
          </a:p>
        </p:txBody>
      </p:sp>
      <p:sp>
        <p:nvSpPr>
          <p:cNvPr id="19" name="Google Shape;253;p31"/>
          <p:cNvSpPr txBox="1"/>
          <p:nvPr/>
        </p:nvSpPr>
        <p:spPr>
          <a:xfrm>
            <a:off x="600531" y="3616859"/>
            <a:ext cx="1668129" cy="509675"/>
          </a:xfrm>
          <a:prstGeom prst="rect">
            <a:avLst/>
          </a:prstGeom>
          <a:solidFill>
            <a:srgbClr val="FFDF79"/>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lvl="0" algn="ctr"/>
            <a:r>
              <a:rPr lang="en-US" sz="2000" b="1" dirty="0">
                <a:solidFill>
                  <a:schemeClr val="dk1"/>
                </a:solidFill>
                <a:latin typeface="Poppins SemiBold"/>
                <a:ea typeface="Poppins SemiBold"/>
                <a:cs typeface="Poppins SemiBold"/>
                <a:sym typeface="Poppins SemiBold"/>
              </a:rPr>
              <a:t>1</a:t>
            </a:r>
            <a:r>
              <a:rPr lang="sr-Cyrl-RS" sz="2000" b="1" dirty="0">
                <a:solidFill>
                  <a:schemeClr val="dk1"/>
                </a:solidFill>
                <a:latin typeface="Poppins SemiBold"/>
                <a:ea typeface="Poppins SemiBold"/>
                <a:cs typeface="Poppins SemiBold"/>
                <a:sym typeface="Poppins SemiBold"/>
              </a:rPr>
              <a:t> годин</a:t>
            </a:r>
            <a:r>
              <a:rPr lang="en-US" sz="2000" b="1" dirty="0">
                <a:solidFill>
                  <a:schemeClr val="dk1"/>
                </a:solidFill>
                <a:latin typeface="Poppins SemiBold"/>
                <a:ea typeface="Poppins SemiBold"/>
                <a:cs typeface="Poppins SemiBold"/>
                <a:sym typeface="Poppins SemiBold"/>
              </a:rPr>
              <a:t>a</a:t>
            </a:r>
            <a:endParaRPr lang="sr-Cyrl-RS" sz="2000" b="1" dirty="0">
              <a:solidFill>
                <a:schemeClr val="dk1"/>
              </a:solidFill>
              <a:latin typeface="Poppins SemiBold"/>
              <a:ea typeface="Poppins SemiBold"/>
              <a:cs typeface="Poppins SemiBold"/>
              <a:sym typeface="Poppins SemiBold"/>
            </a:endParaRPr>
          </a:p>
        </p:txBody>
      </p:sp>
    </p:spTree>
    <p:extLst>
      <p:ext uri="{BB962C8B-B14F-4D97-AF65-F5344CB8AC3E}">
        <p14:creationId xmlns:p14="http://schemas.microsoft.com/office/powerpoint/2010/main" val="426493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49" grpId="0" animBg="1"/>
      <p:bldP spid="250" grpId="0" animBg="1"/>
      <p:bldP spid="253" grpId="0" animBg="1"/>
      <p:bldP spid="17" grpId="0" animBg="1"/>
      <p:bldP spid="248" grpId="0" animBg="1"/>
      <p:bldP spid="16"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26" y="0"/>
            <a:ext cx="7704000" cy="517800"/>
          </a:xfrm>
        </p:spPr>
        <p:txBody>
          <a:bodyPr/>
          <a:lstStyle/>
          <a:p>
            <a:pPr algn="ctr"/>
            <a:r>
              <a:rPr lang="sr-Cyrl-RS" sz="2400" dirty="0"/>
              <a:t>Т у ж б а</a:t>
            </a:r>
            <a:endParaRPr lang="sr-Latn-RS" sz="2400" dirty="0"/>
          </a:p>
        </p:txBody>
      </p:sp>
      <p:sp>
        <p:nvSpPr>
          <p:cNvPr id="3" name="TextBox 2"/>
          <p:cNvSpPr txBox="1"/>
          <p:nvPr/>
        </p:nvSpPr>
        <p:spPr>
          <a:xfrm>
            <a:off x="781878" y="854763"/>
            <a:ext cx="5015948" cy="307777"/>
          </a:xfrm>
          <a:prstGeom prst="rect">
            <a:avLst/>
          </a:prstGeom>
          <a:noFill/>
        </p:spPr>
        <p:txBody>
          <a:bodyPr wrap="square" rtlCol="0">
            <a:spAutoFit/>
          </a:bodyPr>
          <a:lstStyle/>
          <a:p>
            <a:r>
              <a:rPr lang="sr-Cyrl-RS" dirty="0"/>
              <a:t>Подаци о </a:t>
            </a:r>
            <a:r>
              <a:rPr lang="sr-Cyrl-RS" b="1" dirty="0"/>
              <a:t>тужиоцу</a:t>
            </a:r>
            <a:r>
              <a:rPr lang="sr-Cyrl-RS" dirty="0"/>
              <a:t>: УО или понуђач</a:t>
            </a:r>
            <a:r>
              <a:rPr lang="en-US" dirty="0"/>
              <a:t> (</a:t>
            </a:r>
            <a:r>
              <a:rPr lang="sr-Cyrl-RS" dirty="0"/>
              <a:t>назив и сједиште)</a:t>
            </a:r>
            <a:endParaRPr lang="sr-Latn-RS" dirty="0"/>
          </a:p>
        </p:txBody>
      </p:sp>
      <p:sp>
        <p:nvSpPr>
          <p:cNvPr id="4" name="TextBox 3"/>
          <p:cNvSpPr txBox="1"/>
          <p:nvPr/>
        </p:nvSpPr>
        <p:spPr>
          <a:xfrm>
            <a:off x="781877" y="1133583"/>
            <a:ext cx="6467061" cy="307777"/>
          </a:xfrm>
          <a:prstGeom prst="rect">
            <a:avLst/>
          </a:prstGeom>
          <a:noFill/>
        </p:spPr>
        <p:txBody>
          <a:bodyPr wrap="square" rtlCol="0">
            <a:spAutoFit/>
          </a:bodyPr>
          <a:lstStyle/>
          <a:p>
            <a:r>
              <a:rPr lang="sr-Cyrl-RS" dirty="0"/>
              <a:t>Подаци о </a:t>
            </a:r>
            <a:r>
              <a:rPr lang="sr-Cyrl-RS" b="1" dirty="0"/>
              <a:t>туженом</a:t>
            </a:r>
            <a:r>
              <a:rPr lang="sr-Cyrl-RS" dirty="0"/>
              <a:t>: УО или понуђач/добављач (назив и сједиште)</a:t>
            </a:r>
            <a:endParaRPr lang="sr-Latn-RS" dirty="0"/>
          </a:p>
        </p:txBody>
      </p:sp>
      <p:sp>
        <p:nvSpPr>
          <p:cNvPr id="6" name="TextBox 5"/>
          <p:cNvSpPr txBox="1"/>
          <p:nvPr/>
        </p:nvSpPr>
        <p:spPr>
          <a:xfrm>
            <a:off x="887897" y="1510750"/>
            <a:ext cx="7542728" cy="384721"/>
          </a:xfrm>
          <a:prstGeom prst="rect">
            <a:avLst/>
          </a:prstGeom>
          <a:noFill/>
        </p:spPr>
        <p:txBody>
          <a:bodyPr wrap="square" rtlCol="0">
            <a:spAutoFit/>
          </a:bodyPr>
          <a:lstStyle/>
          <a:p>
            <a:pPr algn="ctr"/>
            <a:r>
              <a:rPr lang="sr-Cyrl-RS" b="1" dirty="0"/>
              <a:t>Предмет</a:t>
            </a:r>
            <a:r>
              <a:rPr lang="sr-Cyrl-RS" dirty="0"/>
              <a:t> </a:t>
            </a:r>
            <a:r>
              <a:rPr lang="sr-Cyrl-RS" b="1" dirty="0"/>
              <a:t>тужбе/спора</a:t>
            </a:r>
          </a:p>
          <a:p>
            <a:pPr algn="ctr"/>
            <a:endParaRPr lang="sr-Cyrl-RS" sz="500" dirty="0"/>
          </a:p>
        </p:txBody>
      </p:sp>
      <p:sp>
        <p:nvSpPr>
          <p:cNvPr id="7" name="TextBox 6"/>
          <p:cNvSpPr txBox="1"/>
          <p:nvPr/>
        </p:nvSpPr>
        <p:spPr>
          <a:xfrm>
            <a:off x="887897" y="2162495"/>
            <a:ext cx="7542728" cy="307777"/>
          </a:xfrm>
          <a:prstGeom prst="rect">
            <a:avLst/>
          </a:prstGeom>
          <a:noFill/>
        </p:spPr>
        <p:txBody>
          <a:bodyPr wrap="square" rtlCol="0">
            <a:spAutoFit/>
          </a:bodyPr>
          <a:lstStyle/>
          <a:p>
            <a:pPr algn="ctr"/>
            <a:r>
              <a:rPr lang="sr-Cyrl-RS" b="1" dirty="0"/>
              <a:t>Образложење</a:t>
            </a:r>
            <a:endParaRPr lang="sr-Latn-RS" b="1" dirty="0"/>
          </a:p>
        </p:txBody>
      </p:sp>
      <p:sp>
        <p:nvSpPr>
          <p:cNvPr id="8" name="TextBox 7"/>
          <p:cNvSpPr txBox="1"/>
          <p:nvPr/>
        </p:nvSpPr>
        <p:spPr>
          <a:xfrm>
            <a:off x="788502" y="2459434"/>
            <a:ext cx="6109255"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Чињенице на којима тужилац заснива тужбени захтјев</a:t>
            </a:r>
            <a:endParaRPr lang="sr-Latn-RS" dirty="0"/>
          </a:p>
        </p:txBody>
      </p:sp>
      <p:sp>
        <p:nvSpPr>
          <p:cNvPr id="9" name="TextBox 8"/>
          <p:cNvSpPr txBox="1"/>
          <p:nvPr/>
        </p:nvSpPr>
        <p:spPr>
          <a:xfrm>
            <a:off x="781876" y="2791304"/>
            <a:ext cx="5658681"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Приједлог доказа којима се утврђују ове чињенице</a:t>
            </a:r>
            <a:endParaRPr lang="sr-Latn-RS" dirty="0"/>
          </a:p>
        </p:txBody>
      </p:sp>
      <p:sp>
        <p:nvSpPr>
          <p:cNvPr id="10" name="TextBox 9"/>
          <p:cNvSpPr txBox="1"/>
          <p:nvPr/>
        </p:nvSpPr>
        <p:spPr>
          <a:xfrm>
            <a:off x="788502" y="3101888"/>
            <a:ext cx="4731028"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Евентуално опис повреда материјалних прописа</a:t>
            </a:r>
            <a:endParaRPr lang="sr-Latn-RS" dirty="0"/>
          </a:p>
        </p:txBody>
      </p:sp>
      <p:sp>
        <p:nvSpPr>
          <p:cNvPr id="11" name="TextBox 10"/>
          <p:cNvSpPr txBox="1"/>
          <p:nvPr/>
        </p:nvSpPr>
        <p:spPr>
          <a:xfrm>
            <a:off x="788502" y="4047372"/>
            <a:ext cx="6705602" cy="307777"/>
          </a:xfrm>
          <a:prstGeom prst="rect">
            <a:avLst/>
          </a:prstGeom>
          <a:noFill/>
        </p:spPr>
        <p:txBody>
          <a:bodyPr wrap="square" rtlCol="0">
            <a:spAutoFit/>
          </a:bodyPr>
          <a:lstStyle/>
          <a:p>
            <a:pPr marL="285750" indent="-285750">
              <a:buFont typeface="Arial" panose="020B0604020202020204" pitchFamily="34" charset="0"/>
              <a:buChar char="•"/>
            </a:pPr>
            <a:r>
              <a:rPr lang="sr-Cyrl-RS" dirty="0"/>
              <a:t>Прилози у оригиналу или препису</a:t>
            </a:r>
            <a:endParaRPr lang="sr-Latn-RS" dirty="0"/>
          </a:p>
        </p:txBody>
      </p:sp>
      <p:sp>
        <p:nvSpPr>
          <p:cNvPr id="12" name="TextBox 11"/>
          <p:cNvSpPr txBox="1"/>
          <p:nvPr/>
        </p:nvSpPr>
        <p:spPr>
          <a:xfrm>
            <a:off x="6109251" y="4291629"/>
            <a:ext cx="2321375" cy="307777"/>
          </a:xfrm>
          <a:prstGeom prst="rect">
            <a:avLst/>
          </a:prstGeom>
          <a:noFill/>
        </p:spPr>
        <p:txBody>
          <a:bodyPr wrap="square" rtlCol="0">
            <a:spAutoFit/>
          </a:bodyPr>
          <a:lstStyle/>
          <a:p>
            <a:pPr algn="r"/>
            <a:r>
              <a:rPr lang="sr-Cyrl-RS" b="1" dirty="0"/>
              <a:t>Потпис и печат </a:t>
            </a:r>
            <a:r>
              <a:rPr lang="sr-Cyrl-RS" dirty="0"/>
              <a:t>тужиоца</a:t>
            </a:r>
            <a:endParaRPr lang="sr-Latn-RS" dirty="0"/>
          </a:p>
        </p:txBody>
      </p:sp>
      <p:sp>
        <p:nvSpPr>
          <p:cNvPr id="14" name="TextBox 13"/>
          <p:cNvSpPr txBox="1"/>
          <p:nvPr/>
        </p:nvSpPr>
        <p:spPr>
          <a:xfrm>
            <a:off x="781875" y="3439871"/>
            <a:ext cx="7984437" cy="523220"/>
          </a:xfrm>
          <a:prstGeom prst="rect">
            <a:avLst/>
          </a:prstGeom>
          <a:noFill/>
        </p:spPr>
        <p:txBody>
          <a:bodyPr wrap="square" rtlCol="0">
            <a:spAutoFit/>
          </a:bodyPr>
          <a:lstStyle/>
          <a:p>
            <a:pPr algn="ctr"/>
            <a:r>
              <a:rPr lang="sr-Cyrl-RS" b="1" dirty="0"/>
              <a:t>Тужбени захтјев/захтјеви</a:t>
            </a:r>
          </a:p>
          <a:p>
            <a:pPr algn="ctr"/>
            <a:r>
              <a:rPr lang="sr-Cyrl-RS" dirty="0"/>
              <a:t>Одређен захтјев у погледу главне ствари и споредних тражења</a:t>
            </a:r>
            <a:endParaRPr lang="sr-Latn-RS" dirty="0"/>
          </a:p>
        </p:txBody>
      </p:sp>
      <p:sp>
        <p:nvSpPr>
          <p:cNvPr id="16" name="TextBox 15"/>
          <p:cNvSpPr txBox="1"/>
          <p:nvPr/>
        </p:nvSpPr>
        <p:spPr>
          <a:xfrm>
            <a:off x="726626" y="4660036"/>
            <a:ext cx="7065652" cy="307777"/>
          </a:xfrm>
          <a:prstGeom prst="rect">
            <a:avLst/>
          </a:prstGeom>
          <a:noFill/>
        </p:spPr>
        <p:txBody>
          <a:bodyPr wrap="square" rtlCol="0">
            <a:spAutoFit/>
          </a:bodyPr>
          <a:lstStyle/>
          <a:p>
            <a:r>
              <a:rPr lang="sr-Cyrl-RS" dirty="0">
                <a:solidFill>
                  <a:srgbClr val="C00000"/>
                </a:solidFill>
              </a:rPr>
              <a:t>У писаној форми и довољном броју примјерака за суд и супротне стране</a:t>
            </a:r>
            <a:endParaRPr lang="sr-Latn-RS" dirty="0">
              <a:solidFill>
                <a:srgbClr val="C00000"/>
              </a:solidFill>
            </a:endParaRPr>
          </a:p>
        </p:txBody>
      </p:sp>
      <p:sp>
        <p:nvSpPr>
          <p:cNvPr id="15" name="TextBox 14"/>
          <p:cNvSpPr txBox="1"/>
          <p:nvPr/>
        </p:nvSpPr>
        <p:spPr>
          <a:xfrm>
            <a:off x="781876" y="584530"/>
            <a:ext cx="2504661" cy="307777"/>
          </a:xfrm>
          <a:prstGeom prst="rect">
            <a:avLst/>
          </a:prstGeom>
          <a:noFill/>
        </p:spPr>
        <p:txBody>
          <a:bodyPr wrap="square" rtlCol="0">
            <a:spAutoFit/>
          </a:bodyPr>
          <a:lstStyle/>
          <a:p>
            <a:r>
              <a:rPr lang="sr-Cyrl-RS" dirty="0"/>
              <a:t>Којем </a:t>
            </a:r>
            <a:r>
              <a:rPr lang="sr-Cyrl-RS" b="1" dirty="0"/>
              <a:t>суду</a:t>
            </a:r>
            <a:r>
              <a:rPr lang="sr-Cyrl-RS" dirty="0"/>
              <a:t> се изјављује</a:t>
            </a:r>
            <a:endParaRPr lang="sr-Latn-RS" dirty="0"/>
          </a:p>
        </p:txBody>
      </p:sp>
      <p:sp>
        <p:nvSpPr>
          <p:cNvPr id="17" name="TextBox 16"/>
          <p:cNvSpPr txBox="1"/>
          <p:nvPr/>
        </p:nvSpPr>
        <p:spPr>
          <a:xfrm>
            <a:off x="788502" y="1824362"/>
            <a:ext cx="6467061" cy="307777"/>
          </a:xfrm>
          <a:prstGeom prst="rect">
            <a:avLst/>
          </a:prstGeom>
          <a:noFill/>
        </p:spPr>
        <p:txBody>
          <a:bodyPr wrap="square" rtlCol="0">
            <a:spAutoFit/>
          </a:bodyPr>
          <a:lstStyle/>
          <a:p>
            <a:r>
              <a:rPr lang="sr-Cyrl-RS" dirty="0"/>
              <a:t>Назначење вриједности спора</a:t>
            </a:r>
            <a:endParaRPr lang="sr-Latn-RS" dirty="0"/>
          </a:p>
        </p:txBody>
      </p:sp>
      <p:sp>
        <p:nvSpPr>
          <p:cNvPr id="18" name="TextBox 17"/>
          <p:cNvSpPr txBox="1"/>
          <p:nvPr/>
        </p:nvSpPr>
        <p:spPr>
          <a:xfrm>
            <a:off x="4515677" y="3799492"/>
            <a:ext cx="702366" cy="307777"/>
          </a:xfrm>
          <a:prstGeom prst="rect">
            <a:avLst/>
          </a:prstGeom>
          <a:noFill/>
        </p:spPr>
        <p:txBody>
          <a:bodyPr wrap="square" rtlCol="0">
            <a:spAutoFit/>
          </a:bodyPr>
          <a:lstStyle/>
          <a:p>
            <a:r>
              <a:rPr lang="sr-Cyrl-RS" dirty="0"/>
              <a:t>...</a:t>
            </a:r>
            <a:endParaRPr lang="sr-Latn-RS" dirty="0"/>
          </a:p>
        </p:txBody>
      </p:sp>
    </p:spTree>
    <p:extLst>
      <p:ext uri="{BB962C8B-B14F-4D97-AF65-F5344CB8AC3E}">
        <p14:creationId xmlns:p14="http://schemas.microsoft.com/office/powerpoint/2010/main" val="10570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randombar(horizontal)">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52" dur="500"/>
                                        <p:tgtEl>
                                          <p:spTgt spid="1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57" dur="500"/>
                                        <p:tgtEl>
                                          <p:spTgt spid="14">
                                            <p:txEl>
                                              <p:pRg st="0" end="0"/>
                                            </p:txEl>
                                          </p:spTgt>
                                        </p:tgtEl>
                                      </p:cBhvr>
                                    </p:animEffect>
                                  </p:childTnLst>
                                </p:cTn>
                              </p:par>
                              <p:par>
                                <p:cTn id="58" presetID="14" presetClass="entr" presetSubtype="10" fill="hold" nodeType="withEffect">
                                  <p:stCondLst>
                                    <p:cond delay="0"/>
                                  </p:stCondLst>
                                  <p:childTnLst>
                                    <p:set>
                                      <p:cBhvr>
                                        <p:cTn id="59"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60" dur="500"/>
                                        <p:tgtEl>
                                          <p:spTgt spid="1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65" dur="500"/>
                                        <p:tgtEl>
                                          <p:spTgt spid="11">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7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Евентуални захтјеви уз тужбу</a:t>
            </a:r>
            <a:endParaRPr lang="sr-Latn-RS" dirty="0"/>
          </a:p>
        </p:txBody>
      </p:sp>
      <p:sp>
        <p:nvSpPr>
          <p:cNvPr id="3" name="Text Placeholder 2"/>
          <p:cNvSpPr>
            <a:spLocks noGrp="1"/>
          </p:cNvSpPr>
          <p:nvPr>
            <p:ph type="body" idx="1"/>
          </p:nvPr>
        </p:nvSpPr>
        <p:spPr>
          <a:xfrm>
            <a:off x="720000" y="1610138"/>
            <a:ext cx="7704000" cy="2816087"/>
          </a:xfrm>
        </p:spPr>
        <p:txBody>
          <a:bodyPr/>
          <a:lstStyle/>
          <a:p>
            <a:pPr>
              <a:spcAft>
                <a:spcPts val="2000"/>
              </a:spcAft>
            </a:pPr>
            <a:r>
              <a:rPr lang="sr-Cyrl-RS" sz="1800" dirty="0"/>
              <a:t>Опредјељен захтјев за накнаду трошкова парничног поступка, уз јасно прецизирање врсте и висине трошкова; </a:t>
            </a:r>
          </a:p>
          <a:p>
            <a:pPr>
              <a:spcAft>
                <a:spcPts val="2000"/>
              </a:spcAft>
            </a:pPr>
            <a:r>
              <a:rPr lang="sr-Cyrl-RS" sz="1800" dirty="0"/>
              <a:t>Захтјев за исплату затезних камата (код новчаних потраживања);</a:t>
            </a:r>
          </a:p>
          <a:p>
            <a:pPr>
              <a:spcAft>
                <a:spcPts val="2000"/>
              </a:spcAft>
            </a:pPr>
            <a:r>
              <a:rPr lang="sr-Cyrl-RS" sz="1800" dirty="0"/>
              <a:t>Судске мјере обезбјеђења (новчаних и других потраживања, обезбјеђења права или одржавања постојећег стања)...</a:t>
            </a:r>
          </a:p>
        </p:txBody>
      </p:sp>
    </p:spTree>
    <p:extLst>
      <p:ext uri="{BB962C8B-B14F-4D97-AF65-F5344CB8AC3E}">
        <p14:creationId xmlns:p14="http://schemas.microsoft.com/office/powerpoint/2010/main" val="262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720000" y="77661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Правна заштита </a:t>
            </a:r>
            <a:endParaRPr dirty="0"/>
          </a:p>
        </p:txBody>
      </p:sp>
      <p:graphicFrame>
        <p:nvGraphicFramePr>
          <p:cNvPr id="203" name="Google Shape;203;p27"/>
          <p:cNvGraphicFramePr/>
          <p:nvPr>
            <p:extLst>
              <p:ext uri="{D42A27DB-BD31-4B8C-83A1-F6EECF244321}">
                <p14:modId xmlns:p14="http://schemas.microsoft.com/office/powerpoint/2010/main" val="3315331609"/>
              </p:ext>
            </p:extLst>
          </p:nvPr>
        </p:nvGraphicFramePr>
        <p:xfrm>
          <a:off x="720000" y="1929561"/>
          <a:ext cx="7704000" cy="2177620"/>
        </p:xfrm>
        <a:graphic>
          <a:graphicData uri="http://schemas.openxmlformats.org/drawingml/2006/table">
            <a:tbl>
              <a:tblPr>
                <a:noFill/>
                <a:tableStyleId>{F9AE6AD2-AEB8-4093-8CC5-92BBB10B0217}</a:tableStyleId>
              </a:tblPr>
              <a:tblGrid>
                <a:gridCol w="3858626">
                  <a:extLst>
                    <a:ext uri="{9D8B030D-6E8A-4147-A177-3AD203B41FA5}">
                      <a16:colId xmlns:a16="http://schemas.microsoft.com/office/drawing/2014/main" val="20000"/>
                    </a:ext>
                  </a:extLst>
                </a:gridCol>
                <a:gridCol w="3845374">
                  <a:extLst>
                    <a:ext uri="{9D8B030D-6E8A-4147-A177-3AD203B41FA5}">
                      <a16:colId xmlns:a16="http://schemas.microsoft.com/office/drawing/2014/main" val="20001"/>
                    </a:ext>
                  </a:extLst>
                </a:gridCol>
              </a:tblGrid>
              <a:tr h="361525">
                <a:tc>
                  <a:txBody>
                    <a:bodyPr/>
                    <a:lstStyle/>
                    <a:p>
                      <a:pPr marL="0" lvl="0" indent="0" algn="l" rtl="0">
                        <a:spcBef>
                          <a:spcPts val="0"/>
                        </a:spcBef>
                        <a:spcAft>
                          <a:spcPts val="0"/>
                        </a:spcAft>
                        <a:buNone/>
                      </a:pPr>
                      <a:r>
                        <a:rPr lang="sr-Cyrl-RS" sz="1600" b="1" u="none" dirty="0">
                          <a:solidFill>
                            <a:schemeClr val="tx2">
                              <a:lumMod val="25000"/>
                            </a:schemeClr>
                          </a:solidFill>
                          <a:latin typeface="Livvic SemiBold"/>
                          <a:ea typeface="Livvic SemiBold"/>
                          <a:cs typeface="Livvic SemiBold"/>
                          <a:sym typeface="Livvic SemiBold"/>
                        </a:rPr>
                        <a:t>Управна</a:t>
                      </a:r>
                      <a:endParaRPr sz="1600" b="1"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F79"/>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Основна</a:t>
                      </a:r>
                      <a:r>
                        <a:rPr lang="sr-Cyrl-RS" sz="1200" baseline="0" dirty="0">
                          <a:solidFill>
                            <a:schemeClr val="dk1"/>
                          </a:solidFill>
                          <a:latin typeface="Livvic"/>
                          <a:ea typeface="Livvic"/>
                          <a:cs typeface="Livvic"/>
                          <a:sym typeface="Livvic"/>
                        </a:rPr>
                        <a:t> и почетна правна заштита у поступцима ЈН</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F79"/>
                    </a:solidFill>
                  </a:tcPr>
                </a:tc>
                <a:extLst>
                  <a:ext uri="{0D108BD9-81ED-4DB2-BD59-A6C34878D82A}">
                    <a16:rowId xmlns:a16="http://schemas.microsoft.com/office/drawing/2014/main" val="10000"/>
                  </a:ext>
                </a:extLst>
              </a:tr>
              <a:tr h="361525">
                <a:tc>
                  <a:txBody>
                    <a:bodyPr/>
                    <a:lstStyle/>
                    <a:p>
                      <a:pPr marL="0" lvl="0" indent="0" algn="l" rtl="0">
                        <a:spcBef>
                          <a:spcPts val="0"/>
                        </a:spcBef>
                        <a:spcAft>
                          <a:spcPts val="0"/>
                        </a:spcAft>
                        <a:buNone/>
                      </a:pPr>
                      <a:r>
                        <a:rPr lang="sr-Cyrl-RS" sz="1600" u="none" dirty="0">
                          <a:solidFill>
                            <a:schemeClr val="bg1"/>
                          </a:solidFill>
                          <a:latin typeface="Livvic SemiBold"/>
                          <a:ea typeface="Livvic SemiBold"/>
                          <a:cs typeface="Livvic SemiBold"/>
                          <a:sym typeface="Livvic SemiBold"/>
                        </a:rPr>
                        <a:t>Управносудска</a:t>
                      </a:r>
                      <a:r>
                        <a:rPr lang="sr-Cyrl-RS" sz="1600" u="none" baseline="0" dirty="0">
                          <a:solidFill>
                            <a:schemeClr val="bg1"/>
                          </a:solidFill>
                          <a:latin typeface="Livvic SemiBold"/>
                          <a:ea typeface="Livvic SemiBold"/>
                          <a:cs typeface="Livvic SemiBold"/>
                          <a:sym typeface="Livvic SemiBold"/>
                        </a:rPr>
                        <a:t> </a:t>
                      </a:r>
                      <a:endParaRPr sz="1600" u="none" dirty="0">
                        <a:solidFill>
                          <a:schemeClr val="bg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lumMod val="25000"/>
                      </a:schemeClr>
                    </a:solidFill>
                  </a:tcPr>
                </a:tc>
                <a:tc>
                  <a:txBody>
                    <a:bodyPr/>
                    <a:lstStyle/>
                    <a:p>
                      <a:pPr marL="0" marR="0" lvl="0" indent="0" algn="l" rtl="0">
                        <a:lnSpc>
                          <a:spcPct val="100000"/>
                        </a:lnSpc>
                        <a:spcBef>
                          <a:spcPts val="0"/>
                        </a:spcBef>
                        <a:spcAft>
                          <a:spcPts val="1600"/>
                        </a:spcAft>
                        <a:buNone/>
                      </a:pPr>
                      <a:r>
                        <a:rPr lang="sr-Cyrl-RS" sz="1200" dirty="0">
                          <a:solidFill>
                            <a:schemeClr val="dk1"/>
                          </a:solidFill>
                          <a:latin typeface="Livvic"/>
                          <a:ea typeface="Livvic"/>
                          <a:cs typeface="Livvic"/>
                          <a:sym typeface="Livvic"/>
                        </a:rPr>
                        <a:t>Судска</a:t>
                      </a:r>
                      <a:r>
                        <a:rPr lang="sr-Cyrl-RS" sz="1200" baseline="0" dirty="0">
                          <a:solidFill>
                            <a:schemeClr val="dk1"/>
                          </a:solidFill>
                          <a:latin typeface="Livvic"/>
                          <a:ea typeface="Livvic"/>
                          <a:cs typeface="Livvic"/>
                          <a:sym typeface="Livvic"/>
                        </a:rPr>
                        <a:t> контрола законитости одлука КРЖ-а</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spcBef>
                          <a:spcPts val="0"/>
                        </a:spcBef>
                        <a:spcAft>
                          <a:spcPts val="0"/>
                        </a:spcAft>
                        <a:buNone/>
                      </a:pPr>
                      <a:r>
                        <a:rPr lang="sr-Cyrl-RS" sz="1600" u="none" dirty="0">
                          <a:solidFill>
                            <a:schemeClr val="bg1"/>
                          </a:solidFill>
                          <a:latin typeface="Livvic SemiBold"/>
                          <a:ea typeface="Livvic SemiBold"/>
                          <a:cs typeface="Livvic SemiBold"/>
                          <a:sym typeface="Livvic SemiBold"/>
                        </a:rPr>
                        <a:t>Грађанскоправна</a:t>
                      </a:r>
                      <a:endParaRPr sz="1600" u="none" dirty="0">
                        <a:solidFill>
                          <a:schemeClr val="bg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lumMod val="25000"/>
                      </a:schemeClr>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Накнада</a:t>
                      </a:r>
                      <a:r>
                        <a:rPr lang="sr-Cyrl-RS" sz="1200" baseline="0" dirty="0">
                          <a:solidFill>
                            <a:schemeClr val="dk1"/>
                          </a:solidFill>
                          <a:latin typeface="Livvic"/>
                          <a:ea typeface="Livvic"/>
                          <a:cs typeface="Livvic"/>
                          <a:sym typeface="Livvic"/>
                        </a:rPr>
                        <a:t> штете, повреда или поништење уговора...</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Прекршајноправна</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Повреде поступка ЈН које представљају</a:t>
                      </a:r>
                      <a:r>
                        <a:rPr lang="sr-Cyrl-RS" sz="1200" baseline="0" dirty="0">
                          <a:solidFill>
                            <a:schemeClr val="dk1"/>
                          </a:solidFill>
                          <a:latin typeface="Livvic"/>
                          <a:ea typeface="Livvic"/>
                          <a:cs typeface="Livvic"/>
                          <a:sym typeface="Livvic"/>
                        </a:rPr>
                        <a:t> прекршај </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Кривичноправна</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sr-Cyrl-RS" sz="1200" dirty="0">
                          <a:solidFill>
                            <a:schemeClr val="dk1"/>
                          </a:solidFill>
                          <a:latin typeface="Livvic"/>
                          <a:ea typeface="Livvic"/>
                          <a:cs typeface="Livvic"/>
                          <a:sym typeface="Livvic"/>
                        </a:rPr>
                        <a:t>Кривична</a:t>
                      </a:r>
                      <a:r>
                        <a:rPr lang="sr-Cyrl-RS" sz="1200" baseline="0" dirty="0">
                          <a:solidFill>
                            <a:schemeClr val="dk1"/>
                          </a:solidFill>
                          <a:latin typeface="Livvic"/>
                          <a:ea typeface="Livvic"/>
                          <a:cs typeface="Livvic"/>
                          <a:sym typeface="Livvic"/>
                        </a:rPr>
                        <a:t> дјела у области јавних набавки</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Заштита тржишне</a:t>
                      </a:r>
                      <a:r>
                        <a:rPr lang="sr-Cyrl-RS" sz="1600" u="none" baseline="0" dirty="0">
                          <a:solidFill>
                            <a:schemeClr val="tx2">
                              <a:lumMod val="25000"/>
                            </a:schemeClr>
                          </a:solidFill>
                          <a:latin typeface="Livvic SemiBold"/>
                          <a:ea typeface="Livvic SemiBold"/>
                          <a:cs typeface="Livvic SemiBold"/>
                          <a:sym typeface="Livvic SemiBold"/>
                        </a:rPr>
                        <a:t> конкуреције</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sr-Cyrl-RS" sz="1200" dirty="0">
                          <a:solidFill>
                            <a:schemeClr val="dk1"/>
                          </a:solidFill>
                          <a:latin typeface="Livvic SemiBold"/>
                          <a:ea typeface="Livvic SemiBold"/>
                          <a:cs typeface="Livvic SemiBold"/>
                          <a:sym typeface="Livvic SemiBold"/>
                        </a:rPr>
                        <a:t>Забрањени споразуми</a:t>
                      </a:r>
                      <a:r>
                        <a:rPr lang="sr-Cyrl-RS" sz="1200" baseline="0" dirty="0">
                          <a:solidFill>
                            <a:schemeClr val="dk1"/>
                          </a:solidFill>
                          <a:latin typeface="Livvic SemiBold"/>
                          <a:ea typeface="Livvic SemiBold"/>
                          <a:cs typeface="Livvic SemiBold"/>
                          <a:sym typeface="Livvic SemiBold"/>
                        </a:rPr>
                        <a:t> у поступцима </a:t>
                      </a:r>
                      <a:r>
                        <a:rPr lang="sr-Cyrl-RS" sz="1200" baseline="0" dirty="0">
                          <a:solidFill>
                            <a:schemeClr val="dk1"/>
                          </a:solidFill>
                          <a:latin typeface="Livvic"/>
                          <a:ea typeface="Livvic"/>
                          <a:cs typeface="Livvic"/>
                          <a:sym typeface="Livvic"/>
                        </a:rPr>
                        <a:t>јавних набавки</a:t>
                      </a:r>
                      <a:endParaRPr sz="1200" dirty="0">
                        <a:solidFill>
                          <a:schemeClr val="dk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7"/>
          <p:cNvSpPr txBox="1">
            <a:spLocks noGrp="1"/>
          </p:cNvSpPr>
          <p:nvPr>
            <p:ph type="body" idx="1"/>
          </p:nvPr>
        </p:nvSpPr>
        <p:spPr>
          <a:xfrm>
            <a:off x="720000" y="1365536"/>
            <a:ext cx="7704000" cy="3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У поступцима јавне набавке у Босни и Херцеговини</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8650" y="-23216"/>
            <a:ext cx="7886700" cy="72425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sr-Cyrl-RS" sz="2800" b="0" i="0" u="none" strike="noStrike" kern="1200" cap="none" spc="0" normalizeH="0" baseline="0" noProof="0" dirty="0">
                <a:ln>
                  <a:noFill/>
                </a:ln>
                <a:solidFill>
                  <a:sysClr val="windowText" lastClr="000000"/>
                </a:solidFill>
                <a:effectLst/>
                <a:uLnTx/>
                <a:uFillTx/>
                <a:latin typeface="Arial"/>
                <a:ea typeface="+mj-ea"/>
                <a:cs typeface="+mj-cs"/>
                <a:sym typeface="Arial"/>
              </a:rPr>
              <a:t>Могући</a:t>
            </a:r>
            <a:r>
              <a:rPr kumimoji="0" lang="sr-Cyrl-RS" sz="2800" b="0" i="0" u="none" strike="noStrike" kern="1200" cap="none" spc="0" normalizeH="0" noProof="0" dirty="0">
                <a:ln>
                  <a:noFill/>
                </a:ln>
                <a:solidFill>
                  <a:sysClr val="windowText" lastClr="000000"/>
                </a:solidFill>
                <a:effectLst/>
                <a:uLnTx/>
                <a:uFillTx/>
                <a:latin typeface="Arial"/>
                <a:ea typeface="+mj-ea"/>
                <a:cs typeface="+mj-cs"/>
                <a:sym typeface="Arial"/>
              </a:rPr>
              <a:t> грађански спорови поводом ЈН</a:t>
            </a:r>
            <a:endParaRPr kumimoji="0" lang="sr-Latn-RS" sz="2800" b="0" i="0" u="none" strike="noStrike" kern="1200" cap="none" spc="0" normalizeH="0" baseline="0" noProof="0" dirty="0">
              <a:ln>
                <a:noFill/>
              </a:ln>
              <a:solidFill>
                <a:sysClr val="windowText" lastClr="000000"/>
              </a:solidFill>
              <a:effectLst/>
              <a:uLnTx/>
              <a:uFillTx/>
              <a:latin typeface="Arial"/>
              <a:ea typeface="+mj-ea"/>
              <a:cs typeface="+mj-cs"/>
              <a:sym typeface="Arial"/>
            </a:endParaRPr>
          </a:p>
        </p:txBody>
      </p:sp>
      <p:sp>
        <p:nvSpPr>
          <p:cNvPr id="4" name="Google Shape;423;p37"/>
          <p:cNvSpPr/>
          <p:nvPr/>
        </p:nvSpPr>
        <p:spPr>
          <a:xfrm>
            <a:off x="246018" y="1089868"/>
            <a:ext cx="3048000" cy="3657600"/>
          </a:xfrm>
          <a:prstGeom prst="roundRect">
            <a:avLst>
              <a:gd name="adj" fmla="val 16667"/>
            </a:avLst>
          </a:prstGeom>
          <a:noFill/>
          <a:ln w="9525" cap="flat" cmpd="sng">
            <a:solidFill>
              <a:srgbClr val="FFFFFF">
                <a:lumMod val="6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91919"/>
              </a:solidFill>
              <a:effectLst/>
              <a:uLnTx/>
              <a:uFillTx/>
              <a:latin typeface="Arial"/>
              <a:cs typeface="Arial"/>
              <a:sym typeface="Arial"/>
            </a:endParaRPr>
          </a:p>
        </p:txBody>
      </p:sp>
      <p:sp>
        <p:nvSpPr>
          <p:cNvPr id="5" name="Google Shape;424;p37"/>
          <p:cNvSpPr/>
          <p:nvPr/>
        </p:nvSpPr>
        <p:spPr>
          <a:xfrm rot="5400000">
            <a:off x="630669" y="1095511"/>
            <a:ext cx="518700" cy="1265700"/>
          </a:xfrm>
          <a:prstGeom prst="round2SameRect">
            <a:avLst>
              <a:gd name="adj1" fmla="val 50000"/>
              <a:gd name="adj2" fmla="val 0"/>
            </a:avLst>
          </a:prstGeom>
          <a:solidFill>
            <a:srgbClr val="001B5C">
              <a:lumMod val="25000"/>
              <a:lumOff val="7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91919"/>
              </a:solidFill>
              <a:effectLst/>
              <a:uLnTx/>
              <a:uFillTx/>
              <a:latin typeface="Arial"/>
              <a:cs typeface="Arial"/>
              <a:sym typeface="Arial"/>
            </a:endParaRPr>
          </a:p>
        </p:txBody>
      </p:sp>
      <p:sp>
        <p:nvSpPr>
          <p:cNvPr id="6" name="Google Shape;425;p37"/>
          <p:cNvSpPr/>
          <p:nvPr/>
        </p:nvSpPr>
        <p:spPr>
          <a:xfrm>
            <a:off x="3474297" y="761768"/>
            <a:ext cx="2648208" cy="3306650"/>
          </a:xfrm>
          <a:prstGeom prst="roundRect">
            <a:avLst>
              <a:gd name="adj" fmla="val 16667"/>
            </a:avLst>
          </a:prstGeom>
          <a:noFill/>
          <a:ln w="9525" cap="flat" cmpd="sng">
            <a:solidFill>
              <a:srgbClr val="FFFFFF">
                <a:lumMod val="6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91919"/>
              </a:solidFill>
              <a:effectLst/>
              <a:uLnTx/>
              <a:uFillTx/>
              <a:latin typeface="Arial"/>
              <a:cs typeface="Arial"/>
              <a:sym typeface="Arial"/>
            </a:endParaRPr>
          </a:p>
        </p:txBody>
      </p:sp>
      <p:sp>
        <p:nvSpPr>
          <p:cNvPr id="7" name="Google Shape;426;p37"/>
          <p:cNvSpPr/>
          <p:nvPr/>
        </p:nvSpPr>
        <p:spPr>
          <a:xfrm rot="5400000">
            <a:off x="3859651" y="719493"/>
            <a:ext cx="518700" cy="1265700"/>
          </a:xfrm>
          <a:prstGeom prst="round2SameRect">
            <a:avLst>
              <a:gd name="adj1" fmla="val 50000"/>
              <a:gd name="adj2" fmla="val 0"/>
            </a:avLst>
          </a:prstGeom>
          <a:solidFill>
            <a:srgbClr val="001B5C">
              <a:lumMod val="50000"/>
              <a:lumOff val="5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91919"/>
              </a:solidFill>
              <a:effectLst/>
              <a:uLnTx/>
              <a:uFillTx/>
              <a:latin typeface="Arial"/>
              <a:cs typeface="Arial"/>
              <a:sym typeface="Arial"/>
            </a:endParaRPr>
          </a:p>
        </p:txBody>
      </p:sp>
      <p:sp>
        <p:nvSpPr>
          <p:cNvPr id="8" name="Google Shape;427;p37"/>
          <p:cNvSpPr/>
          <p:nvPr/>
        </p:nvSpPr>
        <p:spPr>
          <a:xfrm>
            <a:off x="6265817" y="1611693"/>
            <a:ext cx="2761785" cy="3379707"/>
          </a:xfrm>
          <a:prstGeom prst="roundRect">
            <a:avLst>
              <a:gd name="adj" fmla="val 16667"/>
            </a:avLst>
          </a:prstGeom>
          <a:noFill/>
          <a:ln w="9525" cap="flat" cmpd="sng">
            <a:solidFill>
              <a:srgbClr val="FFFFFF">
                <a:lumMod val="6500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91919"/>
              </a:solidFill>
              <a:effectLst/>
              <a:uLnTx/>
              <a:uFillTx/>
              <a:latin typeface="Arial"/>
              <a:cs typeface="Arial"/>
              <a:sym typeface="Arial"/>
            </a:endParaRPr>
          </a:p>
        </p:txBody>
      </p:sp>
      <p:sp>
        <p:nvSpPr>
          <p:cNvPr id="9" name="Google Shape;428;p37"/>
          <p:cNvSpPr/>
          <p:nvPr/>
        </p:nvSpPr>
        <p:spPr>
          <a:xfrm rot="5400000">
            <a:off x="6639318" y="1606609"/>
            <a:ext cx="518700" cy="1265700"/>
          </a:xfrm>
          <a:prstGeom prst="round2SameRect">
            <a:avLst>
              <a:gd name="adj1" fmla="val 50000"/>
              <a:gd name="adj2" fmla="val 0"/>
            </a:avLst>
          </a:prstGeom>
          <a:solidFill>
            <a:srgbClr val="001B5C">
              <a:lumMod val="75000"/>
              <a:lumOff val="25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191919"/>
              </a:solidFill>
              <a:effectLst/>
              <a:uLnTx/>
              <a:uFillTx/>
              <a:latin typeface="Arial"/>
              <a:cs typeface="Arial"/>
              <a:sym typeface="Arial"/>
            </a:endParaRPr>
          </a:p>
        </p:txBody>
      </p:sp>
      <p:sp>
        <p:nvSpPr>
          <p:cNvPr id="10" name="Google Shape;429;p37"/>
          <p:cNvSpPr txBox="1">
            <a:spLocks/>
          </p:cNvSpPr>
          <p:nvPr/>
        </p:nvSpPr>
        <p:spPr>
          <a:xfrm>
            <a:off x="322218" y="2683565"/>
            <a:ext cx="2971800" cy="2154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0" marR="0" lvl="0" indent="0" algn="l" defTabSz="914400" rtl="0" eaLnBrk="1" fontAlgn="auto" latinLnBrk="0" hangingPunct="1">
              <a:lnSpc>
                <a:spcPct val="115000"/>
              </a:lnSpc>
              <a:spcBef>
                <a:spcPts val="0"/>
              </a:spcBef>
              <a:spcAft>
                <a:spcPts val="0"/>
              </a:spcAft>
              <a:buClr>
                <a:srgbClr val="191919"/>
              </a:buClr>
              <a:buSzPts val="1400"/>
              <a:buNone/>
              <a:tabLst/>
              <a:defRPr/>
            </a:pPr>
            <a:r>
              <a:rPr kumimoji="0" lang="sr-Cyrl-RS" sz="1600" b="0" i="0" u="none" strike="noStrike" kern="0" cap="none" spc="0" normalizeH="0" baseline="0" noProof="0" dirty="0">
                <a:ln>
                  <a:noFill/>
                </a:ln>
                <a:solidFill>
                  <a:srgbClr val="191919"/>
                </a:solidFill>
                <a:effectLst/>
                <a:uLnTx/>
                <a:uFillTx/>
                <a:latin typeface="Assistant"/>
                <a:sym typeface="Assistant"/>
              </a:rPr>
              <a:t>Уколико овај вид штете</a:t>
            </a:r>
            <a:r>
              <a:rPr kumimoji="0" lang="sr-Cyrl-RS" sz="1600" b="0" i="0" u="none" strike="noStrike" kern="0" cap="none" spc="0" normalizeH="0" noProof="0" dirty="0">
                <a:ln>
                  <a:noFill/>
                </a:ln>
                <a:solidFill>
                  <a:srgbClr val="191919"/>
                </a:solidFill>
                <a:effectLst/>
                <a:uLnTx/>
                <a:uFillTx/>
                <a:latin typeface="Assistant"/>
                <a:sym typeface="Assistant"/>
              </a:rPr>
              <a:t> настане као посљедица повреде правила поступка ЈН</a:t>
            </a:r>
            <a:endParaRPr kumimoji="0" lang="ru-RU" sz="1600" b="0" i="0" u="none" strike="noStrike" kern="0" cap="none" spc="0" normalizeH="0" baseline="0" noProof="0" dirty="0">
              <a:ln>
                <a:noFill/>
              </a:ln>
              <a:solidFill>
                <a:srgbClr val="191919"/>
              </a:solidFill>
              <a:effectLst/>
              <a:uLnTx/>
              <a:uFillTx/>
              <a:latin typeface="Assistant"/>
              <a:sym typeface="Assistant"/>
            </a:endParaRPr>
          </a:p>
          <a:p>
            <a:pPr marL="0" marR="0" lvl="0" indent="0" algn="l" defTabSz="914400" rtl="0" eaLnBrk="1" fontAlgn="auto" latinLnBrk="0" hangingPunct="1">
              <a:lnSpc>
                <a:spcPct val="115000"/>
              </a:lnSpc>
              <a:spcBef>
                <a:spcPts val="1600"/>
              </a:spcBef>
              <a:spcAft>
                <a:spcPts val="1600"/>
              </a:spcAft>
              <a:buClr>
                <a:srgbClr val="191919"/>
              </a:buClr>
              <a:buSzPts val="1400"/>
              <a:buFont typeface="Assistant"/>
              <a:buNone/>
              <a:tabLst/>
              <a:defRPr/>
            </a:pPr>
            <a:endParaRPr kumimoji="0" lang="ru-RU" sz="1000" b="0" i="0" u="none" strike="noStrike" kern="0" cap="none" spc="0" normalizeH="0" baseline="0" noProof="0" dirty="0">
              <a:ln>
                <a:noFill/>
              </a:ln>
              <a:solidFill>
                <a:srgbClr val="191919"/>
              </a:solidFill>
              <a:effectLst/>
              <a:uLnTx/>
              <a:uFillTx/>
              <a:latin typeface="Assistant"/>
              <a:sym typeface="Assistant"/>
            </a:endParaRPr>
          </a:p>
        </p:txBody>
      </p:sp>
      <p:sp>
        <p:nvSpPr>
          <p:cNvPr id="11" name="Google Shape;430;p37"/>
          <p:cNvSpPr txBox="1">
            <a:spLocks/>
          </p:cNvSpPr>
          <p:nvPr/>
        </p:nvSpPr>
        <p:spPr>
          <a:xfrm>
            <a:off x="322217" y="2047015"/>
            <a:ext cx="2965305" cy="38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sr-Cyrl-RS" sz="1600" b="1" i="0" u="none" strike="noStrike" kern="0" cap="none" spc="0" normalizeH="0" baseline="0" noProof="0" dirty="0">
                <a:ln>
                  <a:noFill/>
                </a:ln>
                <a:solidFill>
                  <a:srgbClr val="191919"/>
                </a:solidFill>
                <a:effectLst/>
                <a:uLnTx/>
                <a:uFillTx/>
                <a:latin typeface="Gudea"/>
                <a:sym typeface="Gudea"/>
              </a:rPr>
              <a:t>Накнада обичне</a:t>
            </a:r>
            <a:r>
              <a:rPr kumimoji="0" lang="sr-Cyrl-RS" sz="1600" b="1" i="0" u="none" strike="noStrike" kern="0" cap="none" spc="0" normalizeH="0" noProof="0" dirty="0">
                <a:ln>
                  <a:noFill/>
                </a:ln>
                <a:solidFill>
                  <a:srgbClr val="191919"/>
                </a:solidFill>
                <a:effectLst/>
                <a:uLnTx/>
                <a:uFillTx/>
                <a:latin typeface="Gudea"/>
                <a:sym typeface="Gudea"/>
              </a:rPr>
              <a:t> </a:t>
            </a:r>
            <a:r>
              <a:rPr kumimoji="0" lang="sr-Cyrl-RS" sz="1600" b="1" i="0" u="none" strike="noStrike" kern="0" cap="none" spc="0" normalizeH="0" baseline="0" noProof="0" dirty="0">
                <a:ln>
                  <a:noFill/>
                </a:ln>
                <a:solidFill>
                  <a:srgbClr val="191919"/>
                </a:solidFill>
                <a:effectLst/>
                <a:uLnTx/>
                <a:uFillTx/>
                <a:latin typeface="Gudea"/>
                <a:sym typeface="Gudea"/>
              </a:rPr>
              <a:t>штете настале</a:t>
            </a:r>
            <a:r>
              <a:rPr kumimoji="0" lang="sr-Cyrl-RS" sz="1600" b="1" i="0" u="none" strike="noStrike" kern="0" cap="none" spc="0" normalizeH="0" noProof="0" dirty="0">
                <a:ln>
                  <a:noFill/>
                </a:ln>
                <a:solidFill>
                  <a:srgbClr val="191919"/>
                </a:solidFill>
                <a:effectLst/>
                <a:uLnTx/>
                <a:uFillTx/>
                <a:latin typeface="Gudea"/>
                <a:sym typeface="Gudea"/>
              </a:rPr>
              <a:t> у поступку ЈН</a:t>
            </a:r>
            <a:endParaRPr kumimoji="0" lang="sr-Cyrl-BA" sz="1600" b="1" i="0" u="none" strike="noStrike" kern="0" cap="none" spc="0" normalizeH="0" baseline="0" noProof="0" dirty="0">
              <a:ln>
                <a:noFill/>
              </a:ln>
              <a:solidFill>
                <a:srgbClr val="191919"/>
              </a:solidFill>
              <a:effectLst/>
              <a:uLnTx/>
              <a:uFillTx/>
              <a:latin typeface="Gudea"/>
              <a:sym typeface="Gudea"/>
            </a:endParaRPr>
          </a:p>
        </p:txBody>
      </p:sp>
      <p:sp>
        <p:nvSpPr>
          <p:cNvPr id="12" name="Google Shape;431;p37"/>
          <p:cNvSpPr txBox="1">
            <a:spLocks/>
          </p:cNvSpPr>
          <p:nvPr/>
        </p:nvSpPr>
        <p:spPr>
          <a:xfrm>
            <a:off x="744561" y="1545211"/>
            <a:ext cx="1348908"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en" sz="3000" b="1" i="0" u="none" strike="noStrike" kern="0" cap="none" spc="0" normalizeH="0" baseline="0" noProof="0" dirty="0">
                <a:ln>
                  <a:noFill/>
                </a:ln>
                <a:solidFill>
                  <a:srgbClr val="FFFFFF"/>
                </a:solidFill>
                <a:effectLst/>
                <a:uLnTx/>
                <a:uFillTx/>
                <a:latin typeface="Gudea"/>
                <a:sym typeface="Gudea"/>
              </a:rPr>
              <a:t>01</a:t>
            </a:r>
          </a:p>
        </p:txBody>
      </p:sp>
      <p:sp>
        <p:nvSpPr>
          <p:cNvPr id="13" name="Google Shape;432;p37"/>
          <p:cNvSpPr txBox="1">
            <a:spLocks/>
          </p:cNvSpPr>
          <p:nvPr/>
        </p:nvSpPr>
        <p:spPr>
          <a:xfrm>
            <a:off x="6275111" y="3173896"/>
            <a:ext cx="2752491" cy="18175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0" marR="0" lvl="0" indent="0" algn="l" defTabSz="914400" rtl="0" eaLnBrk="1" fontAlgn="auto" latinLnBrk="0" hangingPunct="1">
              <a:lnSpc>
                <a:spcPct val="115000"/>
              </a:lnSpc>
              <a:spcBef>
                <a:spcPts val="0"/>
              </a:spcBef>
              <a:spcAft>
                <a:spcPts val="0"/>
              </a:spcAft>
              <a:buClr>
                <a:srgbClr val="191919"/>
              </a:buClr>
              <a:buSzPts val="1400"/>
              <a:buFont typeface="Assistant"/>
              <a:buNone/>
              <a:tabLst/>
              <a:defRPr/>
            </a:pPr>
            <a:r>
              <a:rPr kumimoji="0" lang="sr-Cyrl-RS" sz="1500" b="0" i="0" u="none" strike="noStrike" kern="0" cap="none" spc="0" normalizeH="0" baseline="0" noProof="0" dirty="0">
                <a:ln>
                  <a:noFill/>
                </a:ln>
                <a:solidFill>
                  <a:srgbClr val="191919"/>
                </a:solidFill>
                <a:effectLst/>
                <a:uLnTx/>
                <a:uFillTx/>
                <a:latin typeface="Assistant"/>
                <a:sym typeface="Assistant"/>
              </a:rPr>
              <a:t>Уколико штета настане као посљедица неизвршења или неуредног</a:t>
            </a:r>
            <a:r>
              <a:rPr kumimoji="0" lang="sr-Cyrl-RS" sz="1500" b="0" i="0" u="none" strike="noStrike" kern="0" cap="none" spc="0" normalizeH="0" noProof="0" dirty="0">
                <a:ln>
                  <a:noFill/>
                </a:ln>
                <a:solidFill>
                  <a:srgbClr val="191919"/>
                </a:solidFill>
                <a:effectLst/>
                <a:uLnTx/>
                <a:uFillTx/>
                <a:latin typeface="Assistant"/>
                <a:sym typeface="Assistant"/>
              </a:rPr>
              <a:t> извршења уговора</a:t>
            </a:r>
            <a:r>
              <a:rPr kumimoji="0" lang="en-US" sz="1500" b="0" i="0" u="none" strike="noStrike" kern="0" cap="none" spc="0" normalizeH="0" baseline="0" noProof="0" dirty="0">
                <a:ln>
                  <a:noFill/>
                </a:ln>
                <a:solidFill>
                  <a:srgbClr val="191919"/>
                </a:solidFill>
                <a:effectLst/>
                <a:uLnTx/>
                <a:uFillTx/>
                <a:latin typeface="Assistant"/>
                <a:sym typeface="Assistant"/>
              </a:rPr>
              <a:t>.</a:t>
            </a:r>
          </a:p>
          <a:p>
            <a:pPr marL="0" marR="0" lvl="0" indent="0" algn="l" defTabSz="914400" rtl="0" eaLnBrk="1" fontAlgn="auto" latinLnBrk="0" hangingPunct="1">
              <a:lnSpc>
                <a:spcPct val="115000"/>
              </a:lnSpc>
              <a:spcBef>
                <a:spcPts val="0"/>
              </a:spcBef>
              <a:spcAft>
                <a:spcPts val="0"/>
              </a:spcAft>
              <a:buClr>
                <a:srgbClr val="191919"/>
              </a:buClr>
              <a:buSzPts val="1400"/>
              <a:buFont typeface="Assistant"/>
              <a:buNone/>
              <a:tabLst/>
              <a:defRPr/>
            </a:pPr>
            <a:endParaRPr kumimoji="0" lang="ru-RU" sz="1000" b="0" i="0" u="none" strike="noStrike" kern="0" cap="none" spc="0" normalizeH="0" baseline="0" noProof="0" dirty="0">
              <a:ln>
                <a:noFill/>
              </a:ln>
              <a:solidFill>
                <a:srgbClr val="191919"/>
              </a:solidFill>
              <a:effectLst/>
              <a:uLnTx/>
              <a:uFillTx/>
              <a:latin typeface="Assistant"/>
              <a:sym typeface="Assistant"/>
            </a:endParaRPr>
          </a:p>
        </p:txBody>
      </p:sp>
      <p:sp>
        <p:nvSpPr>
          <p:cNvPr id="14" name="Google Shape;433;p37"/>
          <p:cNvSpPr txBox="1">
            <a:spLocks/>
          </p:cNvSpPr>
          <p:nvPr/>
        </p:nvSpPr>
        <p:spPr>
          <a:xfrm>
            <a:off x="6275111" y="2517409"/>
            <a:ext cx="2213447" cy="4384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sr-Cyrl-RS" sz="1600" b="1" i="0" u="none" strike="noStrike" kern="0" cap="none" spc="0" normalizeH="0" baseline="0" noProof="0" dirty="0">
                <a:ln>
                  <a:noFill/>
                </a:ln>
                <a:solidFill>
                  <a:srgbClr val="191919"/>
                </a:solidFill>
                <a:effectLst/>
                <a:uLnTx/>
                <a:uFillTx/>
                <a:latin typeface="Gudea"/>
                <a:sym typeface="Gudea"/>
              </a:rPr>
              <a:t>Накнада штете због повреде уговора</a:t>
            </a:r>
            <a:endParaRPr kumimoji="0" lang="sr-Cyrl-BA" sz="1600" b="1" i="0" u="none" strike="noStrike" kern="0" cap="none" spc="0" normalizeH="0" baseline="0" noProof="0" dirty="0">
              <a:ln>
                <a:noFill/>
              </a:ln>
              <a:solidFill>
                <a:srgbClr val="191919"/>
              </a:solidFill>
              <a:effectLst/>
              <a:uLnTx/>
              <a:uFillTx/>
              <a:latin typeface="Gudea"/>
              <a:sym typeface="Gudea"/>
            </a:endParaRPr>
          </a:p>
        </p:txBody>
      </p:sp>
      <p:sp>
        <p:nvSpPr>
          <p:cNvPr id="15" name="Google Shape;434;p37"/>
          <p:cNvSpPr txBox="1">
            <a:spLocks/>
          </p:cNvSpPr>
          <p:nvPr/>
        </p:nvSpPr>
        <p:spPr>
          <a:xfrm>
            <a:off x="6723018" y="2056309"/>
            <a:ext cx="1302900"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en" sz="3000" b="1" i="0" u="none" strike="noStrike" kern="0" cap="none" spc="0" normalizeH="0" baseline="0" noProof="0" dirty="0">
                <a:ln>
                  <a:noFill/>
                </a:ln>
                <a:solidFill>
                  <a:srgbClr val="FFFFFF"/>
                </a:solidFill>
                <a:effectLst/>
                <a:uLnTx/>
                <a:uFillTx/>
                <a:latin typeface="Gudea"/>
                <a:sym typeface="Gudea"/>
              </a:rPr>
              <a:t>03</a:t>
            </a:r>
          </a:p>
        </p:txBody>
      </p:sp>
      <p:sp>
        <p:nvSpPr>
          <p:cNvPr id="16" name="Google Shape;435;p37"/>
          <p:cNvSpPr txBox="1">
            <a:spLocks/>
          </p:cNvSpPr>
          <p:nvPr/>
        </p:nvSpPr>
        <p:spPr>
          <a:xfrm>
            <a:off x="3494739" y="2156668"/>
            <a:ext cx="2554877" cy="167639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1pPr>
            <a:lvl2pPr marL="914400" marR="0" lvl="1"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2pPr>
            <a:lvl3pPr marL="1371600" marR="0" lvl="2"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3pPr>
            <a:lvl4pPr marL="1828800" marR="0" lvl="3"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4pPr>
            <a:lvl5pPr marL="2286000" marR="0" lvl="4"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5pPr>
            <a:lvl6pPr marL="2743200" marR="0" lvl="5"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6pPr>
            <a:lvl7pPr marL="3200400" marR="0" lvl="6"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7pPr>
            <a:lvl8pPr marL="3657600" marR="0" lvl="7"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8pPr>
            <a:lvl9pPr marL="4114800" marR="0" lvl="8" indent="-317500" algn="l" rtl="0">
              <a:lnSpc>
                <a:spcPct val="115000"/>
              </a:lnSpc>
              <a:spcBef>
                <a:spcPts val="0"/>
              </a:spcBef>
              <a:spcAft>
                <a:spcPts val="0"/>
              </a:spcAft>
              <a:buClr>
                <a:schemeClr val="dk1"/>
              </a:buClr>
              <a:buSzPts val="1400"/>
              <a:buFont typeface="Assistant"/>
              <a:buChar char="■"/>
              <a:defRPr sz="1400" b="0" i="0" u="none" strike="noStrike" cap="none">
                <a:solidFill>
                  <a:schemeClr val="dk1"/>
                </a:solidFill>
                <a:latin typeface="Assistant"/>
                <a:ea typeface="Assistant"/>
                <a:cs typeface="Assistant"/>
                <a:sym typeface="Assistant"/>
              </a:defRPr>
            </a:lvl9pPr>
          </a:lstStyle>
          <a:p>
            <a:pPr marL="0" marR="0" lvl="0" indent="0" algn="l" defTabSz="914400" rtl="0" eaLnBrk="1" fontAlgn="auto" latinLnBrk="0" hangingPunct="1">
              <a:lnSpc>
                <a:spcPct val="115000"/>
              </a:lnSpc>
              <a:spcBef>
                <a:spcPts val="0"/>
              </a:spcBef>
              <a:spcAft>
                <a:spcPts val="0"/>
              </a:spcAft>
              <a:buClr>
                <a:srgbClr val="191919"/>
              </a:buClr>
              <a:buSzPts val="1400"/>
              <a:buNone/>
              <a:tabLst/>
              <a:defRPr/>
            </a:pPr>
            <a:r>
              <a:rPr kumimoji="0" lang="sr-Cyrl-RS" sz="1600" b="0" i="0" u="none" strike="noStrike" kern="0" cap="none" spc="0" normalizeH="0" baseline="0" noProof="0" dirty="0">
                <a:ln>
                  <a:noFill/>
                </a:ln>
                <a:solidFill>
                  <a:srgbClr val="191919"/>
                </a:solidFill>
                <a:effectLst/>
                <a:uLnTx/>
                <a:uFillTx/>
                <a:latin typeface="Assistant"/>
                <a:sym typeface="Assistant"/>
              </a:rPr>
              <a:t>Уколико се ради о добити која се</a:t>
            </a:r>
            <a:r>
              <a:rPr kumimoji="0" lang="sr-Cyrl-RS" sz="1600" b="0" i="0" u="none" strike="noStrike" kern="0" cap="none" spc="0" normalizeH="0" noProof="0" dirty="0">
                <a:ln>
                  <a:noFill/>
                </a:ln>
                <a:solidFill>
                  <a:srgbClr val="191919"/>
                </a:solidFill>
                <a:effectLst/>
                <a:uLnTx/>
                <a:uFillTx/>
                <a:latin typeface="Assistant"/>
                <a:sym typeface="Assistant"/>
              </a:rPr>
              <a:t> могла основано очекивати, а чије остварење је спријечено радњом или пропуштањем штетника. </a:t>
            </a:r>
            <a:r>
              <a:rPr kumimoji="0" lang="sr-Cyrl-RS" sz="1600" b="0" i="0" u="none" strike="noStrike" kern="0" cap="none" spc="0" normalizeH="0" baseline="0" noProof="0" dirty="0">
                <a:ln>
                  <a:noFill/>
                </a:ln>
                <a:solidFill>
                  <a:srgbClr val="191919"/>
                </a:solidFill>
                <a:effectLst/>
                <a:uLnTx/>
                <a:uFillTx/>
                <a:latin typeface="Assistant"/>
                <a:sym typeface="Assistant"/>
              </a:rPr>
              <a:t> </a:t>
            </a:r>
            <a:endParaRPr kumimoji="0" lang="ru-RU" sz="1600" b="1" i="0" u="none" strike="noStrike" kern="0" cap="none" spc="0" normalizeH="0" baseline="0" noProof="0" dirty="0">
              <a:ln>
                <a:noFill/>
              </a:ln>
              <a:solidFill>
                <a:srgbClr val="191919"/>
              </a:solidFill>
              <a:effectLst/>
              <a:uLnTx/>
              <a:uFillTx/>
              <a:latin typeface="Assistant"/>
              <a:sym typeface="Assistant"/>
            </a:endParaRPr>
          </a:p>
          <a:p>
            <a:pPr marL="0" marR="0" lvl="0" indent="0" algn="l" defTabSz="914400" rtl="0" eaLnBrk="1" fontAlgn="auto" latinLnBrk="0" hangingPunct="1">
              <a:lnSpc>
                <a:spcPct val="115000"/>
              </a:lnSpc>
              <a:spcBef>
                <a:spcPts val="1600"/>
              </a:spcBef>
              <a:spcAft>
                <a:spcPts val="1600"/>
              </a:spcAft>
              <a:buClr>
                <a:srgbClr val="191919"/>
              </a:buClr>
              <a:buSzPts val="1400"/>
              <a:buFont typeface="Assistant"/>
              <a:buNone/>
              <a:tabLst/>
              <a:defRPr/>
            </a:pPr>
            <a:endParaRPr kumimoji="0" lang="ru-RU" sz="1000" b="0" i="0" u="none" strike="noStrike" kern="0" cap="none" spc="0" normalizeH="0" baseline="0" noProof="0" dirty="0">
              <a:ln>
                <a:noFill/>
              </a:ln>
              <a:solidFill>
                <a:srgbClr val="191919"/>
              </a:solidFill>
              <a:effectLst/>
              <a:uLnTx/>
              <a:uFillTx/>
              <a:latin typeface="Assistant"/>
              <a:sym typeface="Assistant"/>
            </a:endParaRPr>
          </a:p>
        </p:txBody>
      </p:sp>
      <p:sp>
        <p:nvSpPr>
          <p:cNvPr id="17" name="Google Shape;436;p37"/>
          <p:cNvSpPr txBox="1">
            <a:spLocks/>
          </p:cNvSpPr>
          <p:nvPr/>
        </p:nvSpPr>
        <p:spPr>
          <a:xfrm>
            <a:off x="3442700" y="1712476"/>
            <a:ext cx="2800814" cy="38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sr-Cyrl-RS" sz="1600" b="1" i="0" u="none" strike="noStrike" kern="0" cap="none" spc="0" normalizeH="0" baseline="0" noProof="0" dirty="0">
                <a:ln>
                  <a:noFill/>
                </a:ln>
                <a:solidFill>
                  <a:srgbClr val="191919"/>
                </a:solidFill>
                <a:effectLst/>
                <a:uLnTx/>
                <a:uFillTx/>
                <a:latin typeface="Gudea"/>
                <a:sym typeface="Gudea"/>
              </a:rPr>
              <a:t>Изгубљена добит</a:t>
            </a:r>
            <a:endParaRPr kumimoji="0" lang="sr-Cyrl-BA" sz="1600" b="1" i="0" u="none" strike="noStrike" kern="0" cap="none" spc="0" normalizeH="0" baseline="0" noProof="0" dirty="0">
              <a:ln>
                <a:noFill/>
              </a:ln>
              <a:solidFill>
                <a:srgbClr val="191919"/>
              </a:solidFill>
              <a:effectLst/>
              <a:uLnTx/>
              <a:uFillTx/>
              <a:latin typeface="Gudea"/>
              <a:sym typeface="Gudea"/>
            </a:endParaRPr>
          </a:p>
        </p:txBody>
      </p:sp>
      <p:sp>
        <p:nvSpPr>
          <p:cNvPr id="18" name="Google Shape;437;p37"/>
          <p:cNvSpPr txBox="1">
            <a:spLocks/>
          </p:cNvSpPr>
          <p:nvPr/>
        </p:nvSpPr>
        <p:spPr>
          <a:xfrm>
            <a:off x="4028700" y="1166068"/>
            <a:ext cx="1254017" cy="384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Gudea"/>
              <a:buNone/>
              <a:defRPr sz="3000" b="1" i="0" u="none" strike="noStrike" cap="none">
                <a:solidFill>
                  <a:schemeClr val="dk1"/>
                </a:solidFill>
                <a:latin typeface="Gudea"/>
                <a:ea typeface="Gudea"/>
                <a:cs typeface="Gudea"/>
                <a:sym typeface="Gudea"/>
              </a:defRPr>
            </a:lvl1pPr>
            <a:lvl2pPr marR="0" lvl="1"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pPr marL="0" marR="0" lvl="0" indent="0" algn="l" defTabSz="914400" rtl="0" eaLnBrk="1" fontAlgn="auto" latinLnBrk="0" hangingPunct="1">
              <a:lnSpc>
                <a:spcPct val="100000"/>
              </a:lnSpc>
              <a:spcBef>
                <a:spcPts val="0"/>
              </a:spcBef>
              <a:spcAft>
                <a:spcPts val="0"/>
              </a:spcAft>
              <a:buClr>
                <a:srgbClr val="191919"/>
              </a:buClr>
              <a:buSzPts val="3000"/>
              <a:buFont typeface="Gudea"/>
              <a:buNone/>
              <a:tabLst/>
              <a:defRPr/>
            </a:pPr>
            <a:r>
              <a:rPr kumimoji="0" lang="en" sz="3000" b="1" i="0" u="none" strike="noStrike" kern="0" cap="none" spc="0" normalizeH="0" baseline="0" noProof="0" dirty="0">
                <a:ln>
                  <a:noFill/>
                </a:ln>
                <a:solidFill>
                  <a:srgbClr val="FFFFFF"/>
                </a:solidFill>
                <a:effectLst/>
                <a:uLnTx/>
                <a:uFillTx/>
                <a:latin typeface="Gudea"/>
                <a:sym typeface="Gudea"/>
              </a:rPr>
              <a:t>02</a:t>
            </a:r>
          </a:p>
        </p:txBody>
      </p:sp>
    </p:spTree>
    <p:extLst>
      <p:ext uri="{BB962C8B-B14F-4D97-AF65-F5344CB8AC3E}">
        <p14:creationId xmlns:p14="http://schemas.microsoft.com/office/powerpoint/2010/main" val="4044817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97257"/>
            <a:ext cx="7704000" cy="517800"/>
          </a:xfrm>
        </p:spPr>
        <p:txBody>
          <a:bodyPr/>
          <a:lstStyle/>
          <a:p>
            <a:r>
              <a:rPr lang="sr-Cyrl-RS" sz="2400" dirty="0"/>
              <a:t>Тужба ради поништења уговора</a:t>
            </a:r>
            <a:endParaRPr lang="sr-Latn-RS" sz="2400" dirty="0"/>
          </a:p>
        </p:txBody>
      </p:sp>
      <p:sp>
        <p:nvSpPr>
          <p:cNvPr id="3" name="Title 2"/>
          <p:cNvSpPr>
            <a:spLocks noGrp="1"/>
          </p:cNvSpPr>
          <p:nvPr>
            <p:ph type="title" idx="2"/>
          </p:nvPr>
        </p:nvSpPr>
        <p:spPr>
          <a:xfrm>
            <a:off x="720000" y="1211857"/>
            <a:ext cx="3522300" cy="393600"/>
          </a:xfrm>
        </p:spPr>
        <p:txBody>
          <a:bodyPr/>
          <a:lstStyle/>
          <a:p>
            <a:r>
              <a:rPr lang="sr-Cyrl-RS" dirty="0"/>
              <a:t>Ништави уговори</a:t>
            </a:r>
            <a:endParaRPr lang="sr-Latn-RS" dirty="0"/>
          </a:p>
        </p:txBody>
      </p:sp>
      <p:sp>
        <p:nvSpPr>
          <p:cNvPr id="4" name="Title 3"/>
          <p:cNvSpPr>
            <a:spLocks noGrp="1"/>
          </p:cNvSpPr>
          <p:nvPr>
            <p:ph type="title" idx="3"/>
          </p:nvPr>
        </p:nvSpPr>
        <p:spPr>
          <a:xfrm>
            <a:off x="4901688" y="1211857"/>
            <a:ext cx="3522300" cy="393600"/>
          </a:xfrm>
        </p:spPr>
        <p:txBody>
          <a:bodyPr/>
          <a:lstStyle/>
          <a:p>
            <a:r>
              <a:rPr lang="sr-Cyrl-RS" dirty="0"/>
              <a:t>Ништавост у ЈН</a:t>
            </a:r>
            <a:endParaRPr lang="sr-Latn-RS" dirty="0"/>
          </a:p>
        </p:txBody>
      </p:sp>
      <p:sp>
        <p:nvSpPr>
          <p:cNvPr id="5" name="Subtitle 4"/>
          <p:cNvSpPr>
            <a:spLocks noGrp="1"/>
          </p:cNvSpPr>
          <p:nvPr>
            <p:ph type="subTitle" idx="1"/>
          </p:nvPr>
        </p:nvSpPr>
        <p:spPr>
          <a:xfrm>
            <a:off x="720000" y="1605457"/>
            <a:ext cx="3522300" cy="1956300"/>
          </a:xfrm>
        </p:spPr>
        <p:txBody>
          <a:bodyPr/>
          <a:lstStyle/>
          <a:p>
            <a:pPr algn="just"/>
            <a:r>
              <a:rPr lang="sr-Cyrl-RS" dirty="0"/>
              <a:t>Уговори противни принудним прописима, јавном поретку или добрим обичајима;</a:t>
            </a:r>
          </a:p>
          <a:p>
            <a:pPr algn="just"/>
            <a:r>
              <a:rPr lang="sr-Cyrl-RS" dirty="0"/>
              <a:t>Ништавост у другим случајевима (немогућ, недопуштен, неодредив предмет обавезе, непостојећи и недопуштен основ, уговор који није закључен у прописаној форми, уговори пословно неспособних лица);</a:t>
            </a:r>
          </a:p>
          <a:p>
            <a:pPr algn="just"/>
            <a:r>
              <a:rPr lang="sr-Cyrl-RS" dirty="0"/>
              <a:t>Заштита општег интереса;</a:t>
            </a:r>
          </a:p>
          <a:p>
            <a:pPr algn="just"/>
            <a:r>
              <a:rPr lang="sr-Cyrl-RS" dirty="0"/>
              <a:t>Не производе дејства;</a:t>
            </a:r>
          </a:p>
          <a:p>
            <a:pPr algn="just"/>
            <a:r>
              <a:rPr lang="sr-Cyrl-RS" dirty="0"/>
              <a:t>Сва заинтересована лица се могу позвати на ништавост, право не застарјева;</a:t>
            </a:r>
          </a:p>
          <a:p>
            <a:pPr algn="just"/>
            <a:r>
              <a:rPr lang="sr-Cyrl-RS" dirty="0"/>
              <a:t>Суд на ништавост пази по службеној дужности.</a:t>
            </a:r>
            <a:endParaRPr lang="sr-Latn-RS" dirty="0"/>
          </a:p>
        </p:txBody>
      </p:sp>
      <p:sp>
        <p:nvSpPr>
          <p:cNvPr id="6" name="Subtitle 5"/>
          <p:cNvSpPr>
            <a:spLocks noGrp="1"/>
          </p:cNvSpPr>
          <p:nvPr>
            <p:ph type="subTitle" idx="4"/>
          </p:nvPr>
        </p:nvSpPr>
        <p:spPr>
          <a:xfrm>
            <a:off x="4901700" y="1605457"/>
            <a:ext cx="3522300" cy="1956300"/>
          </a:xfrm>
        </p:spPr>
        <p:txBody>
          <a:bodyPr/>
          <a:lstStyle/>
          <a:p>
            <a:pPr>
              <a:spcAft>
                <a:spcPts val="500"/>
              </a:spcAft>
            </a:pPr>
            <a:r>
              <a:rPr lang="sr-Cyrl-RS" sz="1400" dirty="0"/>
              <a:t>Уговор о ЈН склопљен супротно одредбама чл. 52. ЗЈН је ништав;</a:t>
            </a:r>
          </a:p>
          <a:p>
            <a:pPr>
              <a:spcAft>
                <a:spcPts val="500"/>
              </a:spcAft>
            </a:pPr>
            <a:r>
              <a:rPr lang="sr-Cyrl-RS" sz="1400" dirty="0"/>
              <a:t>Ако изабрани понуђач не достави гаранцију за извршење уговора у остављеном року и на прописани начин након закључења уговора, уговор се сматра апсолутно ништавим;</a:t>
            </a:r>
          </a:p>
          <a:p>
            <a:pPr>
              <a:spcAft>
                <a:spcPts val="500"/>
              </a:spcAft>
            </a:pPr>
            <a:r>
              <a:rPr lang="sr-Cyrl-RS" sz="1400" dirty="0"/>
              <a:t>Писана форма уговора;</a:t>
            </a:r>
          </a:p>
          <a:p>
            <a:r>
              <a:rPr lang="sr-Cyrl-RS" sz="1400" dirty="0"/>
              <a:t>Претходно проведена процедура ЈН...</a:t>
            </a:r>
          </a:p>
          <a:p>
            <a:endParaRPr lang="sr-Latn-RS" dirty="0"/>
          </a:p>
        </p:txBody>
      </p:sp>
    </p:spTree>
    <p:extLst>
      <p:ext uri="{BB962C8B-B14F-4D97-AF65-F5344CB8AC3E}">
        <p14:creationId xmlns:p14="http://schemas.microsoft.com/office/powerpoint/2010/main" val="2312741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808920"/>
            <a:ext cx="7679636" cy="2073967"/>
          </a:xfrm>
        </p:spPr>
        <p:txBody>
          <a:bodyPr/>
          <a:lstStyle/>
          <a:p>
            <a:r>
              <a:rPr lang="sr-Cyrl-RS" sz="1600" b="0" dirty="0"/>
              <a:t>... Овлаштење туженог КРЖ-а за поништење уговора према чл. 111: ЗЈН је у директној супротности са одредбом чл. 72. ЗЈН. Одредбом члана 72. ст. 2) прописано је да се уговор о ЈН закључује у складу са ЗОО, а </a:t>
            </a:r>
            <a:r>
              <a:rPr lang="sr-Cyrl-RS" sz="1600" b="0" dirty="0">
                <a:solidFill>
                  <a:srgbClr val="FF0000"/>
                </a:solidFill>
              </a:rPr>
              <a:t>према одредбама ЗОО поништење уговора је у искључивој надлежности судова</a:t>
            </a:r>
            <a:r>
              <a:rPr lang="sr-Cyrl-RS" sz="1600" b="0" dirty="0">
                <a:solidFill>
                  <a:schemeClr val="bg2">
                    <a:lumMod val="50000"/>
                  </a:schemeClr>
                </a:solidFill>
              </a:rPr>
              <a:t>...</a:t>
            </a:r>
            <a:br>
              <a:rPr lang="sr-Cyrl-RS" sz="1400" b="0" dirty="0">
                <a:solidFill>
                  <a:schemeClr val="bg2">
                    <a:lumMod val="50000"/>
                  </a:schemeClr>
                </a:solidFill>
              </a:rPr>
            </a:br>
            <a:br>
              <a:rPr lang="sr-Cyrl-RS" sz="1400" b="0" dirty="0">
                <a:solidFill>
                  <a:schemeClr val="bg2">
                    <a:lumMod val="50000"/>
                  </a:schemeClr>
                </a:solidFill>
              </a:rPr>
            </a:br>
            <a:br>
              <a:rPr lang="sr-Cyrl-RS" sz="1400" b="0" dirty="0"/>
            </a:br>
            <a:br>
              <a:rPr lang="sr-Cyrl-RS" sz="1000" b="0" dirty="0"/>
            </a:br>
            <a:endParaRPr lang="sr-Latn-RS" sz="1400" b="0" dirty="0"/>
          </a:p>
        </p:txBody>
      </p:sp>
      <p:sp>
        <p:nvSpPr>
          <p:cNvPr id="4" name="TextBox 3"/>
          <p:cNvSpPr txBox="1"/>
          <p:nvPr/>
        </p:nvSpPr>
        <p:spPr>
          <a:xfrm>
            <a:off x="3379304" y="251792"/>
            <a:ext cx="5022576" cy="461665"/>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036550 20 У од 21.01.2023. године</a:t>
            </a:r>
            <a:endParaRPr lang="sr-Latn-RS" sz="1200" dirty="0">
              <a:solidFill>
                <a:schemeClr val="bg2">
                  <a:lumMod val="50000"/>
                </a:schemeClr>
              </a:solidFill>
            </a:endParaRPr>
          </a:p>
          <a:p>
            <a:endParaRPr lang="sr-Latn-RS" sz="1200" dirty="0">
              <a:solidFill>
                <a:schemeClr val="bg2">
                  <a:lumMod val="50000"/>
                </a:schemeClr>
              </a:solidFill>
            </a:endParaRPr>
          </a:p>
        </p:txBody>
      </p:sp>
      <p:sp>
        <p:nvSpPr>
          <p:cNvPr id="6" name="Google Shape;545;p45"/>
          <p:cNvSpPr txBox="1">
            <a:spLocks/>
          </p:cNvSpPr>
          <p:nvPr/>
        </p:nvSpPr>
        <p:spPr>
          <a:xfrm>
            <a:off x="662610" y="748749"/>
            <a:ext cx="7679634" cy="679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Поништење уговора о ЈН</a:t>
            </a:r>
          </a:p>
          <a:p>
            <a:r>
              <a:rPr lang="sr-Cyrl-RS" sz="1800" dirty="0">
                <a:solidFill>
                  <a:schemeClr val="tx1">
                    <a:lumMod val="60000"/>
                    <a:lumOff val="40000"/>
                  </a:schemeClr>
                </a:solidFill>
              </a:rPr>
              <a:t>Надлежност Суда?</a:t>
            </a:r>
          </a:p>
        </p:txBody>
      </p:sp>
    </p:spTree>
    <p:extLst>
      <p:ext uri="{BB962C8B-B14F-4D97-AF65-F5344CB8AC3E}">
        <p14:creationId xmlns:p14="http://schemas.microsoft.com/office/powerpoint/2010/main" val="4782449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2073964"/>
            <a:ext cx="7679636" cy="2014331"/>
          </a:xfrm>
        </p:spPr>
        <p:txBody>
          <a:bodyPr/>
          <a:lstStyle/>
          <a:p>
            <a:r>
              <a:rPr lang="sr-Cyrl-RS" sz="1600" b="0" dirty="0"/>
              <a:t>... Није спорно да када је закључен уговор о ЈН, да се исти закључује сходно одредбама ЗОО, међутим погрешно тужилац сматра да тужени није овлаштен да поништи закључени уговор. Ово из разлога што је уговор закључен са тужиоцем као најповољнијим понуђачем, али супротно члану 98. ЗЈН (рок у којем се уговор не може закључити). </a:t>
            </a:r>
            <a:r>
              <a:rPr lang="sr-Cyrl-RS" sz="1600" b="0" dirty="0">
                <a:solidFill>
                  <a:srgbClr val="FF0000"/>
                </a:solidFill>
              </a:rPr>
              <a:t>УО је закључио уговор прије истека рока из члана 98, чиме је КРЖ овлаштен сходно ЗЈН да поништи исти уговор и то не утиче на одредбе ЗОО, јер је ЗЈН </a:t>
            </a:r>
            <a:r>
              <a:rPr lang="en-US" sz="1600" b="0" i="1" dirty="0" err="1">
                <a:solidFill>
                  <a:srgbClr val="FF0000"/>
                </a:solidFill>
              </a:rPr>
              <a:t>lex</a:t>
            </a:r>
            <a:r>
              <a:rPr lang="en-US" sz="1600" b="0" i="1" dirty="0">
                <a:solidFill>
                  <a:srgbClr val="FF0000"/>
                </a:solidFill>
              </a:rPr>
              <a:t> </a:t>
            </a:r>
            <a:r>
              <a:rPr lang="en-US" sz="1600" b="0" i="1" dirty="0" err="1">
                <a:solidFill>
                  <a:srgbClr val="FF0000"/>
                </a:solidFill>
              </a:rPr>
              <a:t>specialis</a:t>
            </a:r>
            <a:r>
              <a:rPr lang="sr-Cyrl-RS" sz="1600" b="0" dirty="0"/>
              <a:t>. ЗЈН прописује и могућност да уговор остане на снази у обиму у којем је већ извршен, што није случај у овом поступку ЈН јер то странке и не тврде</a:t>
            </a:r>
            <a:r>
              <a:rPr lang="sr-Cyrl-RS" sz="1600" b="0" dirty="0">
                <a:solidFill>
                  <a:schemeClr val="bg2">
                    <a:lumMod val="50000"/>
                  </a:schemeClr>
                </a:solidFill>
              </a:rPr>
              <a:t>...</a:t>
            </a:r>
            <a:endParaRPr lang="sr-Latn-RS" sz="1600" b="0" dirty="0"/>
          </a:p>
        </p:txBody>
      </p:sp>
      <p:sp>
        <p:nvSpPr>
          <p:cNvPr id="4" name="TextBox 3"/>
          <p:cNvSpPr txBox="1"/>
          <p:nvPr/>
        </p:nvSpPr>
        <p:spPr>
          <a:xfrm>
            <a:off x="3379304" y="251792"/>
            <a:ext cx="5022576" cy="461665"/>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045768 23 У од 30.07.2023. године</a:t>
            </a:r>
            <a:endParaRPr lang="sr-Latn-RS" sz="1200" dirty="0">
              <a:solidFill>
                <a:schemeClr val="bg2">
                  <a:lumMod val="50000"/>
                </a:schemeClr>
              </a:solidFill>
            </a:endParaRPr>
          </a:p>
          <a:p>
            <a:endParaRPr lang="sr-Latn-RS" sz="1200" dirty="0">
              <a:solidFill>
                <a:schemeClr val="bg2">
                  <a:lumMod val="50000"/>
                </a:schemeClr>
              </a:solidFill>
            </a:endParaRPr>
          </a:p>
        </p:txBody>
      </p:sp>
      <p:sp>
        <p:nvSpPr>
          <p:cNvPr id="6" name="Google Shape;545;p45"/>
          <p:cNvSpPr txBox="1">
            <a:spLocks/>
          </p:cNvSpPr>
          <p:nvPr/>
        </p:nvSpPr>
        <p:spPr>
          <a:xfrm>
            <a:off x="662610" y="748749"/>
            <a:ext cx="7679634" cy="679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Поништење уговора о ЈН</a:t>
            </a:r>
          </a:p>
          <a:p>
            <a:r>
              <a:rPr lang="sr-Cyrl-RS" sz="1800" dirty="0">
                <a:solidFill>
                  <a:schemeClr val="tx1">
                    <a:lumMod val="60000"/>
                    <a:lumOff val="40000"/>
                  </a:schemeClr>
                </a:solidFill>
              </a:rPr>
              <a:t>Надлежност КРЖ-а?</a:t>
            </a:r>
          </a:p>
        </p:txBody>
      </p:sp>
    </p:spTree>
    <p:extLst>
      <p:ext uri="{BB962C8B-B14F-4D97-AF65-F5344CB8AC3E}">
        <p14:creationId xmlns:p14="http://schemas.microsoft.com/office/powerpoint/2010/main" val="25524214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Надлежност суда</a:t>
            </a:r>
            <a:endParaRPr lang="sr-Latn-RS" dirty="0"/>
          </a:p>
        </p:txBody>
      </p:sp>
      <p:sp>
        <p:nvSpPr>
          <p:cNvPr id="3" name="Title 2"/>
          <p:cNvSpPr>
            <a:spLocks noGrp="1"/>
          </p:cNvSpPr>
          <p:nvPr>
            <p:ph type="title" idx="2"/>
          </p:nvPr>
        </p:nvSpPr>
        <p:spPr>
          <a:xfrm>
            <a:off x="720000" y="1430519"/>
            <a:ext cx="3522300" cy="393600"/>
          </a:xfrm>
        </p:spPr>
        <p:txBody>
          <a:bodyPr/>
          <a:lstStyle/>
          <a:p>
            <a:r>
              <a:rPr lang="sr-Cyrl-RS" dirty="0"/>
              <a:t>Стварна надлежност</a:t>
            </a:r>
            <a:endParaRPr lang="sr-Latn-RS" dirty="0"/>
          </a:p>
        </p:txBody>
      </p:sp>
      <p:sp>
        <p:nvSpPr>
          <p:cNvPr id="4" name="Title 3"/>
          <p:cNvSpPr>
            <a:spLocks noGrp="1"/>
          </p:cNvSpPr>
          <p:nvPr>
            <p:ph type="title" idx="3"/>
          </p:nvPr>
        </p:nvSpPr>
        <p:spPr>
          <a:xfrm>
            <a:off x="4901688" y="1430519"/>
            <a:ext cx="3522300" cy="393600"/>
          </a:xfrm>
        </p:spPr>
        <p:txBody>
          <a:bodyPr/>
          <a:lstStyle/>
          <a:p>
            <a:r>
              <a:rPr lang="sr-Cyrl-RS" dirty="0"/>
              <a:t>Мјесна надлежност</a:t>
            </a:r>
            <a:endParaRPr lang="sr-Latn-RS" dirty="0"/>
          </a:p>
        </p:txBody>
      </p:sp>
      <p:sp>
        <p:nvSpPr>
          <p:cNvPr id="5" name="Subtitle 4"/>
          <p:cNvSpPr>
            <a:spLocks noGrp="1"/>
          </p:cNvSpPr>
          <p:nvPr>
            <p:ph type="subTitle" idx="1"/>
          </p:nvPr>
        </p:nvSpPr>
        <p:spPr>
          <a:xfrm>
            <a:off x="719999" y="1824119"/>
            <a:ext cx="3891742" cy="1956300"/>
          </a:xfrm>
        </p:spPr>
        <p:txBody>
          <a:bodyPr/>
          <a:lstStyle/>
          <a:p>
            <a:pPr algn="just"/>
            <a:r>
              <a:rPr lang="sr-Cyrl-RS" sz="1600" dirty="0">
                <a:solidFill>
                  <a:srgbClr val="C00000"/>
                </a:solidFill>
              </a:rPr>
              <a:t>Брчко Дистрикт</a:t>
            </a:r>
            <a:r>
              <a:rPr lang="sr-Cyrl-RS" sz="1600" dirty="0"/>
              <a:t>:</a:t>
            </a:r>
            <a:r>
              <a:rPr lang="en-US" sz="1600" dirty="0"/>
              <a:t> </a:t>
            </a:r>
            <a:r>
              <a:rPr lang="sr-Cyrl-RS" sz="1600" dirty="0"/>
              <a:t>Основни и Апелациони суд;</a:t>
            </a:r>
          </a:p>
          <a:p>
            <a:pPr algn="just"/>
            <a:r>
              <a:rPr lang="sr-Cyrl-RS" sz="1600" dirty="0">
                <a:solidFill>
                  <a:srgbClr val="C00000"/>
                </a:solidFill>
              </a:rPr>
              <a:t>Република Српска</a:t>
            </a:r>
            <a:r>
              <a:rPr lang="sr-Cyrl-RS" sz="1600" dirty="0"/>
              <a:t>: Окружни привредни и Виши привредни суд за спорове правних лица, те Врховни суд, односно основни и окружни у другим случајевима;</a:t>
            </a:r>
          </a:p>
          <a:p>
            <a:pPr algn="just"/>
            <a:r>
              <a:rPr lang="sr-Cyrl-RS" sz="1600" dirty="0">
                <a:solidFill>
                  <a:srgbClr val="C00000"/>
                </a:solidFill>
              </a:rPr>
              <a:t>Федерација БиХ</a:t>
            </a:r>
            <a:r>
              <a:rPr lang="sr-Cyrl-RS" sz="1600" dirty="0"/>
              <a:t>:</a:t>
            </a:r>
            <a:r>
              <a:rPr lang="en-US" sz="1600" dirty="0"/>
              <a:t> </a:t>
            </a:r>
            <a:r>
              <a:rPr lang="sr-Cyrl-RS" sz="1600" dirty="0"/>
              <a:t>Општински судови који имају привредна одјељења, кантонални судови и Врховни суд.</a:t>
            </a:r>
            <a:endParaRPr lang="sr-Latn-RS" sz="1600" dirty="0"/>
          </a:p>
        </p:txBody>
      </p:sp>
      <p:sp>
        <p:nvSpPr>
          <p:cNvPr id="6" name="Subtitle 5"/>
          <p:cNvSpPr>
            <a:spLocks noGrp="1"/>
          </p:cNvSpPr>
          <p:nvPr>
            <p:ph type="subTitle" idx="4"/>
          </p:nvPr>
        </p:nvSpPr>
        <p:spPr>
          <a:xfrm>
            <a:off x="4901700" y="1824119"/>
            <a:ext cx="3522300" cy="1956300"/>
          </a:xfrm>
        </p:spPr>
        <p:txBody>
          <a:bodyPr/>
          <a:lstStyle/>
          <a:p>
            <a:pPr algn="just"/>
            <a:r>
              <a:rPr lang="sr-Cyrl-RS" sz="1600" dirty="0">
                <a:solidFill>
                  <a:srgbClr val="C00000"/>
                </a:solidFill>
              </a:rPr>
              <a:t>Општа мјесна надлежност </a:t>
            </a:r>
            <a:r>
              <a:rPr lang="sr-Cyrl-RS" sz="1600" dirty="0"/>
              <a:t>се одређује према сједишту / пребивалишту туженог</a:t>
            </a:r>
          </a:p>
          <a:p>
            <a:endParaRPr lang="sr-Latn-RS" dirty="0"/>
          </a:p>
        </p:txBody>
      </p:sp>
      <p:sp>
        <p:nvSpPr>
          <p:cNvPr id="7" name="TextBox 6"/>
          <p:cNvSpPr txBox="1"/>
          <p:nvPr/>
        </p:nvSpPr>
        <p:spPr>
          <a:xfrm>
            <a:off x="6268279" y="143845"/>
            <a:ext cx="3266661" cy="338554"/>
          </a:xfrm>
          <a:prstGeom prst="rect">
            <a:avLst/>
          </a:prstGeom>
          <a:noFill/>
        </p:spPr>
        <p:txBody>
          <a:bodyPr wrap="square" rtlCol="0">
            <a:spAutoFit/>
          </a:bodyPr>
          <a:lstStyle/>
          <a:p>
            <a:r>
              <a:rPr lang="sr-Cyrl-RS" sz="1600" dirty="0">
                <a:solidFill>
                  <a:schemeClr val="tx2">
                    <a:lumMod val="50000"/>
                  </a:schemeClr>
                </a:solidFill>
              </a:rPr>
              <a:t>Из закона о судовима</a:t>
            </a:r>
            <a:endParaRPr lang="sr-Latn-RS" sz="1600" dirty="0">
              <a:solidFill>
                <a:schemeClr val="tx2">
                  <a:lumMod val="50000"/>
                </a:schemeClr>
              </a:solidFill>
            </a:endParaRPr>
          </a:p>
        </p:txBody>
      </p:sp>
      <p:pic>
        <p:nvPicPr>
          <p:cNvPr id="9" name="Picture 8"/>
          <p:cNvPicPr>
            <a:picLocks noChangeAspect="1"/>
          </p:cNvPicPr>
          <p:nvPr/>
        </p:nvPicPr>
        <p:blipFill>
          <a:blip r:embed="rId2"/>
          <a:stretch>
            <a:fillRect/>
          </a:stretch>
        </p:blipFill>
        <p:spPr>
          <a:xfrm>
            <a:off x="4797281" y="2919340"/>
            <a:ext cx="2676940" cy="2205495"/>
          </a:xfrm>
          <a:prstGeom prst="rect">
            <a:avLst/>
          </a:prstGeom>
        </p:spPr>
      </p:pic>
    </p:spTree>
    <p:extLst>
      <p:ext uri="{BB962C8B-B14F-4D97-AF65-F5344CB8AC3E}">
        <p14:creationId xmlns:p14="http://schemas.microsoft.com/office/powerpoint/2010/main" val="2735444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538075"/>
            <a:ext cx="7980053" cy="572700"/>
          </a:xfrm>
        </p:spPr>
        <p:txBody>
          <a:bodyPr/>
          <a:lstStyle/>
          <a:p>
            <a:pPr algn="ctr"/>
            <a:r>
              <a:rPr lang="sr-Cyrl-RS" sz="3200" dirty="0"/>
              <a:t>Ванредни правни лијекови у парничном поступку</a:t>
            </a:r>
            <a:endParaRPr lang="sr-Latn-RS" sz="3200" dirty="0"/>
          </a:p>
        </p:txBody>
      </p:sp>
      <p:sp>
        <p:nvSpPr>
          <p:cNvPr id="3" name="Text Placeholder 2"/>
          <p:cNvSpPr>
            <a:spLocks noGrp="1"/>
          </p:cNvSpPr>
          <p:nvPr>
            <p:ph type="body" idx="1"/>
          </p:nvPr>
        </p:nvSpPr>
        <p:spPr>
          <a:xfrm>
            <a:off x="1172817" y="2292626"/>
            <a:ext cx="7251183" cy="1200174"/>
          </a:xfrm>
        </p:spPr>
        <p:txBody>
          <a:bodyPr/>
          <a:lstStyle/>
          <a:p>
            <a:pPr>
              <a:spcAft>
                <a:spcPts val="2000"/>
              </a:spcAft>
            </a:pPr>
            <a:r>
              <a:rPr lang="sr-Cyrl-RS" sz="2400" b="1" dirty="0"/>
              <a:t>Ревизија</a:t>
            </a:r>
            <a:r>
              <a:rPr lang="sr-Cyrl-RS" sz="2400" dirty="0"/>
              <a:t>;</a:t>
            </a:r>
          </a:p>
          <a:p>
            <a:pPr>
              <a:spcAft>
                <a:spcPts val="800"/>
              </a:spcAft>
            </a:pPr>
            <a:r>
              <a:rPr lang="sr-Cyrl-RS" sz="2400" b="1" dirty="0"/>
              <a:t>Понављање поступка</a:t>
            </a:r>
            <a:r>
              <a:rPr lang="sr-Cyrl-RS" sz="2400" dirty="0"/>
              <a:t>.</a:t>
            </a:r>
          </a:p>
        </p:txBody>
      </p:sp>
      <p:grpSp>
        <p:nvGrpSpPr>
          <p:cNvPr id="4" name="Google Shape;562;p45"/>
          <p:cNvGrpSpPr/>
          <p:nvPr/>
        </p:nvGrpSpPr>
        <p:grpSpPr>
          <a:xfrm rot="5400000">
            <a:off x="-414884" y="3121220"/>
            <a:ext cx="2437179" cy="1607435"/>
            <a:chOff x="5539150" y="3176875"/>
            <a:chExt cx="2164842" cy="1427308"/>
          </a:xfrm>
        </p:grpSpPr>
        <p:sp>
          <p:nvSpPr>
            <p:cNvPr id="5" name="Google Shape;563;p45"/>
            <p:cNvSpPr/>
            <p:nvPr/>
          </p:nvSpPr>
          <p:spPr>
            <a:xfrm rot="-5400000" flipH="1">
              <a:off x="6912574" y="3812749"/>
              <a:ext cx="849332" cy="7335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64;p45"/>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65;p45"/>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7"/>
          <p:cNvPicPr>
            <a:picLocks noChangeAspect="1"/>
          </p:cNvPicPr>
          <p:nvPr/>
        </p:nvPicPr>
        <p:blipFill>
          <a:blip r:embed="rId2"/>
          <a:stretch>
            <a:fillRect/>
          </a:stretch>
        </p:blipFill>
        <p:spPr>
          <a:xfrm>
            <a:off x="5811292" y="2706347"/>
            <a:ext cx="3246569" cy="1833555"/>
          </a:xfrm>
          <a:prstGeom prst="rect">
            <a:avLst/>
          </a:prstGeom>
        </p:spPr>
      </p:pic>
    </p:spTree>
    <p:extLst>
      <p:ext uri="{BB962C8B-B14F-4D97-AF65-F5344CB8AC3E}">
        <p14:creationId xmlns:p14="http://schemas.microsoft.com/office/powerpoint/2010/main" val="17599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Парнични поступак - ванредни правни лијекови</a:t>
            </a:r>
            <a:endParaRPr dirty="0"/>
          </a:p>
        </p:txBody>
      </p:sp>
      <p:sp>
        <p:nvSpPr>
          <p:cNvPr id="444" name="Google Shape;444;p40"/>
          <p:cNvSpPr/>
          <p:nvPr/>
        </p:nvSpPr>
        <p:spPr>
          <a:xfrm>
            <a:off x="3561450" y="2147075"/>
            <a:ext cx="2021100" cy="7914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Надлежни суд</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2147075"/>
            <a:ext cx="2021100" cy="7914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Рокови</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2147074"/>
            <a:ext cx="2021100" cy="791451"/>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b="1" dirty="0">
                <a:solidFill>
                  <a:schemeClr val="dk1"/>
                </a:solidFill>
                <a:latin typeface="Poppins SemiBold"/>
                <a:ea typeface="Poppins SemiBold"/>
                <a:cs typeface="Poppins SemiBold"/>
                <a:sym typeface="Poppins SemiBold"/>
              </a:rPr>
              <a:t>Ревизија</a:t>
            </a:r>
            <a:endParaRPr sz="1600" b="1"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54" name="Google Shape;454;p40"/>
          <p:cNvSpPr/>
          <p:nvPr/>
        </p:nvSpPr>
        <p:spPr>
          <a:xfrm>
            <a:off x="199637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994675"/>
            <a:ext cx="0" cy="15240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1170625" y="3090924"/>
            <a:ext cx="2021100" cy="1169551"/>
          </a:xfrm>
          <a:prstGeom prst="rect">
            <a:avLst/>
          </a:prstGeom>
          <a:noFill/>
        </p:spPr>
        <p:txBody>
          <a:bodyPr wrap="square" rtlCol="0">
            <a:spAutoFit/>
          </a:bodyPr>
          <a:lstStyle/>
          <a:p>
            <a:r>
              <a:rPr lang="sr-Cyrl-RS" dirty="0"/>
              <a:t>... која испуњава формалне и садржинске елементе из закона о парничном поступку</a:t>
            </a:r>
            <a:endParaRPr lang="sr-Latn-RS" dirty="0"/>
          </a:p>
        </p:txBody>
      </p:sp>
      <p:sp>
        <p:nvSpPr>
          <p:cNvPr id="24" name="TextBox 23"/>
          <p:cNvSpPr txBox="1"/>
          <p:nvPr/>
        </p:nvSpPr>
        <p:spPr>
          <a:xfrm>
            <a:off x="5952149" y="3090925"/>
            <a:ext cx="2171433" cy="954107"/>
          </a:xfrm>
          <a:prstGeom prst="rect">
            <a:avLst/>
          </a:prstGeom>
          <a:noFill/>
        </p:spPr>
        <p:txBody>
          <a:bodyPr wrap="square" rtlCol="0">
            <a:spAutoFit/>
          </a:bodyPr>
          <a:lstStyle/>
          <a:p>
            <a:r>
              <a:rPr lang="sr-Cyrl-RS" dirty="0"/>
              <a:t>... 30 дана од дана достављања пресуде / 15 дана у привредним споровима</a:t>
            </a:r>
          </a:p>
        </p:txBody>
      </p:sp>
      <p:sp>
        <p:nvSpPr>
          <p:cNvPr id="25" name="TextBox 24"/>
          <p:cNvSpPr txBox="1"/>
          <p:nvPr/>
        </p:nvSpPr>
        <p:spPr>
          <a:xfrm>
            <a:off x="3563517" y="3090925"/>
            <a:ext cx="2019033" cy="307777"/>
          </a:xfrm>
          <a:prstGeom prst="rect">
            <a:avLst/>
          </a:prstGeom>
          <a:noFill/>
        </p:spPr>
        <p:txBody>
          <a:bodyPr wrap="square" rtlCol="0">
            <a:spAutoFit/>
          </a:bodyPr>
          <a:lstStyle/>
          <a:p>
            <a:r>
              <a:rPr lang="sr-Cyrl-RS" dirty="0"/>
              <a:t>... Врховни суд</a:t>
            </a:r>
            <a:endParaRPr lang="sr-Latn-RS" dirty="0"/>
          </a:p>
        </p:txBody>
      </p:sp>
    </p:spTree>
    <p:extLst>
      <p:ext uri="{BB962C8B-B14F-4D97-AF65-F5344CB8AC3E}">
        <p14:creationId xmlns:p14="http://schemas.microsoft.com/office/powerpoint/2010/main" val="31977079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809741"/>
            <a:ext cx="7980053" cy="572700"/>
          </a:xfrm>
        </p:spPr>
        <p:txBody>
          <a:bodyPr/>
          <a:lstStyle/>
          <a:p>
            <a:r>
              <a:rPr lang="sr-Cyrl-RS" sz="2400" dirty="0"/>
              <a:t>Разлози за изјављивање ревизије</a:t>
            </a:r>
            <a:endParaRPr lang="sr-Latn-RS" sz="2400" dirty="0"/>
          </a:p>
        </p:txBody>
      </p:sp>
      <p:sp>
        <p:nvSpPr>
          <p:cNvPr id="3" name="Text Placeholder 2"/>
          <p:cNvSpPr>
            <a:spLocks noGrp="1"/>
          </p:cNvSpPr>
          <p:nvPr>
            <p:ph type="body" idx="1"/>
          </p:nvPr>
        </p:nvSpPr>
        <p:spPr>
          <a:xfrm>
            <a:off x="1437860" y="1861930"/>
            <a:ext cx="6986139" cy="1630870"/>
          </a:xfrm>
        </p:spPr>
        <p:txBody>
          <a:bodyPr/>
          <a:lstStyle/>
          <a:p>
            <a:pPr>
              <a:spcAft>
                <a:spcPts val="2000"/>
              </a:spcAft>
            </a:pPr>
            <a:r>
              <a:rPr lang="sr-Cyrl-RS" sz="2000" b="1" dirty="0"/>
              <a:t>Повреде одредби парничног поступка</a:t>
            </a:r>
            <a:r>
              <a:rPr lang="sr-Cyrl-RS" sz="2000" dirty="0"/>
              <a:t>;</a:t>
            </a:r>
          </a:p>
          <a:p>
            <a:pPr>
              <a:spcAft>
                <a:spcPts val="2000"/>
              </a:spcAft>
            </a:pPr>
            <a:r>
              <a:rPr lang="sr-Cyrl-RS" sz="2000" b="1" dirty="0"/>
              <a:t>Погрешна примјена материјалног права</a:t>
            </a:r>
            <a:r>
              <a:rPr lang="sr-Cyrl-RS" sz="2000" dirty="0"/>
              <a:t>;</a:t>
            </a:r>
          </a:p>
          <a:p>
            <a:pPr>
              <a:spcAft>
                <a:spcPts val="800"/>
              </a:spcAft>
            </a:pPr>
            <a:r>
              <a:rPr lang="sr-Cyrl-RS" sz="2000" dirty="0"/>
              <a:t>Прекорачење тужбеног захтјева.</a:t>
            </a:r>
          </a:p>
        </p:txBody>
      </p:sp>
    </p:spTree>
    <p:extLst>
      <p:ext uri="{BB962C8B-B14F-4D97-AF65-F5344CB8AC3E}">
        <p14:creationId xmlns:p14="http://schemas.microsoft.com/office/powerpoint/2010/main" val="1888078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3533256" y="933641"/>
            <a:ext cx="5002246" cy="2663507"/>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sr-Cyrl-RS" sz="4000" dirty="0"/>
              <a:t>Имовински цензус</a:t>
            </a:r>
            <a:br>
              <a:rPr lang="sr-Cyrl-RS" sz="4000" dirty="0"/>
            </a:br>
            <a:br>
              <a:rPr lang="sr-Cyrl-RS" sz="2800" dirty="0"/>
            </a:br>
            <a:r>
              <a:rPr lang="sr-Cyrl-RS" sz="2400" b="0" dirty="0"/>
              <a:t>Да вриједност побијаног дијела пресуде прелази 30.000,00 КМ, </a:t>
            </a:r>
            <a:br>
              <a:rPr lang="en-US" sz="2400" b="0" dirty="0"/>
            </a:br>
            <a:r>
              <a:rPr lang="sr-Cyrl-RS" sz="2400" b="0" dirty="0"/>
              <a:t>а у привредним споровима 50.000,00 КМ.</a:t>
            </a:r>
            <a:endParaRPr sz="2400" b="0" dirty="0">
              <a:latin typeface="Poppins Medium"/>
              <a:ea typeface="Poppins Medium"/>
              <a:cs typeface="Poppins Medium"/>
              <a:sym typeface="Poppins Medium"/>
            </a:endParaRPr>
          </a:p>
        </p:txBody>
      </p:sp>
      <p:grpSp>
        <p:nvGrpSpPr>
          <p:cNvPr id="318" name="Google Shape;318;p34"/>
          <p:cNvGrpSpPr/>
          <p:nvPr/>
        </p:nvGrpSpPr>
        <p:grpSpPr>
          <a:xfrm rot="10800000">
            <a:off x="-15421" y="-20376"/>
            <a:ext cx="2284753" cy="1607435"/>
            <a:chOff x="5539150" y="3176875"/>
            <a:chExt cx="2029449" cy="1427308"/>
          </a:xfrm>
        </p:grpSpPr>
        <p:sp>
          <p:nvSpPr>
            <p:cNvPr id="319" name="Google Shape;319;p34"/>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1136109" y="3712090"/>
            <a:ext cx="7531917" cy="738664"/>
          </a:xfrm>
          <a:prstGeom prst="rect">
            <a:avLst/>
          </a:prstGeom>
          <a:noFill/>
        </p:spPr>
        <p:txBody>
          <a:bodyPr wrap="square" rtlCol="0">
            <a:spAutoFit/>
          </a:bodyPr>
          <a:lstStyle/>
          <a:p>
            <a:r>
              <a:rPr lang="sr-Cyrl-RS" dirty="0"/>
              <a:t>* Изузеци су кад одлука о спору зависи од рјешења неког материјалноправног или процесноправног питања важног за објезбјеђење јединствене примјене права и равноправности свих у њиховој примјени.</a:t>
            </a:r>
            <a:endParaRPr lang="sr-Latn-RS" dirty="0"/>
          </a:p>
        </p:txBody>
      </p:sp>
      <p:pic>
        <p:nvPicPr>
          <p:cNvPr id="3" name="Picture 2"/>
          <p:cNvPicPr>
            <a:picLocks noChangeAspect="1"/>
          </p:cNvPicPr>
          <p:nvPr/>
        </p:nvPicPr>
        <p:blipFill>
          <a:blip r:embed="rId3"/>
          <a:stretch>
            <a:fillRect/>
          </a:stretch>
        </p:blipFill>
        <p:spPr>
          <a:xfrm>
            <a:off x="107327" y="2060712"/>
            <a:ext cx="2925299" cy="1298784"/>
          </a:xfrm>
          <a:prstGeom prst="rect">
            <a:avLst/>
          </a:prstGeom>
        </p:spPr>
      </p:pic>
    </p:spTree>
    <p:extLst>
      <p:ext uri="{BB962C8B-B14F-4D97-AF65-F5344CB8AC3E}">
        <p14:creationId xmlns:p14="http://schemas.microsoft.com/office/powerpoint/2010/main" val="3400171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Парнични поступак - ванредни правни лијекови</a:t>
            </a:r>
            <a:endParaRPr dirty="0"/>
          </a:p>
        </p:txBody>
      </p:sp>
      <p:sp>
        <p:nvSpPr>
          <p:cNvPr id="444" name="Google Shape;444;p40"/>
          <p:cNvSpPr/>
          <p:nvPr/>
        </p:nvSpPr>
        <p:spPr>
          <a:xfrm>
            <a:off x="3561450" y="2147075"/>
            <a:ext cx="2021100" cy="7914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Надлежни суд</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2147075"/>
            <a:ext cx="2021100" cy="79145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Рокови</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2147074"/>
            <a:ext cx="2021100" cy="791451"/>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b="1" dirty="0">
                <a:solidFill>
                  <a:schemeClr val="dk1"/>
                </a:solidFill>
                <a:latin typeface="Poppins SemiBold"/>
                <a:ea typeface="Poppins SemiBold"/>
                <a:cs typeface="Poppins SemiBold"/>
                <a:sym typeface="Poppins SemiBold"/>
              </a:rPr>
              <a:t>Понављање поступка</a:t>
            </a:r>
            <a:endParaRPr sz="1600" b="1"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54" name="Google Shape;454;p40"/>
          <p:cNvSpPr/>
          <p:nvPr/>
        </p:nvSpPr>
        <p:spPr>
          <a:xfrm>
            <a:off x="199637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994675"/>
            <a:ext cx="0" cy="15240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1170625" y="3090924"/>
            <a:ext cx="2021100" cy="1169551"/>
          </a:xfrm>
          <a:prstGeom prst="rect">
            <a:avLst/>
          </a:prstGeom>
          <a:noFill/>
        </p:spPr>
        <p:txBody>
          <a:bodyPr wrap="square" rtlCol="0">
            <a:spAutoFit/>
          </a:bodyPr>
          <a:lstStyle/>
          <a:p>
            <a:r>
              <a:rPr lang="sr-Cyrl-RS" dirty="0"/>
              <a:t>... Приједлог који испуњава формалне и садржинске елементе из закона о парничном поступку</a:t>
            </a:r>
            <a:endParaRPr lang="sr-Latn-RS" dirty="0"/>
          </a:p>
        </p:txBody>
      </p:sp>
      <p:sp>
        <p:nvSpPr>
          <p:cNvPr id="25" name="TextBox 24"/>
          <p:cNvSpPr txBox="1"/>
          <p:nvPr/>
        </p:nvSpPr>
        <p:spPr>
          <a:xfrm>
            <a:off x="3563517" y="3090925"/>
            <a:ext cx="2019033" cy="307777"/>
          </a:xfrm>
          <a:prstGeom prst="rect">
            <a:avLst/>
          </a:prstGeom>
          <a:noFill/>
        </p:spPr>
        <p:txBody>
          <a:bodyPr wrap="square" rtlCol="0">
            <a:spAutoFit/>
          </a:bodyPr>
          <a:lstStyle/>
          <a:p>
            <a:r>
              <a:rPr lang="sr-Cyrl-RS" dirty="0"/>
              <a:t>... другостепени суд</a:t>
            </a:r>
            <a:endParaRPr lang="sr-Latn-RS" dirty="0"/>
          </a:p>
        </p:txBody>
      </p:sp>
      <p:sp>
        <p:nvSpPr>
          <p:cNvPr id="17" name="TextBox 16"/>
          <p:cNvSpPr txBox="1"/>
          <p:nvPr/>
        </p:nvSpPr>
        <p:spPr>
          <a:xfrm>
            <a:off x="5952149" y="3090925"/>
            <a:ext cx="2542494" cy="1384995"/>
          </a:xfrm>
          <a:prstGeom prst="rect">
            <a:avLst/>
          </a:prstGeom>
          <a:noFill/>
        </p:spPr>
        <p:txBody>
          <a:bodyPr wrap="square" rtlCol="0">
            <a:spAutoFit/>
          </a:bodyPr>
          <a:lstStyle/>
          <a:p>
            <a:r>
              <a:rPr lang="sr-Cyrl-RS" dirty="0"/>
              <a:t>... 30 дана од дана сазнања за разлог понављања / могла да изнесе нове доказе, а 5 година од правноснажности одлуке + изузеци*</a:t>
            </a:r>
          </a:p>
        </p:txBody>
      </p:sp>
    </p:spTree>
    <p:extLst>
      <p:ext uri="{BB962C8B-B14F-4D97-AF65-F5344CB8AC3E}">
        <p14:creationId xmlns:p14="http://schemas.microsoft.com/office/powerpoint/2010/main" val="3631090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720000" y="77661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Инструменти правне заштите</a:t>
            </a:r>
            <a:endParaRPr dirty="0"/>
          </a:p>
        </p:txBody>
      </p:sp>
      <p:graphicFrame>
        <p:nvGraphicFramePr>
          <p:cNvPr id="203" name="Google Shape;203;p27"/>
          <p:cNvGraphicFramePr/>
          <p:nvPr>
            <p:extLst>
              <p:ext uri="{D42A27DB-BD31-4B8C-83A1-F6EECF244321}">
                <p14:modId xmlns:p14="http://schemas.microsoft.com/office/powerpoint/2010/main" val="2466960967"/>
              </p:ext>
            </p:extLst>
          </p:nvPr>
        </p:nvGraphicFramePr>
        <p:xfrm>
          <a:off x="720000" y="1929561"/>
          <a:ext cx="7704000" cy="2295305"/>
        </p:xfrm>
        <a:graphic>
          <a:graphicData uri="http://schemas.openxmlformats.org/drawingml/2006/table">
            <a:tbl>
              <a:tblPr>
                <a:noFill/>
                <a:tableStyleId>{F9AE6AD2-AEB8-4093-8CC5-92BBB10B0217}</a:tableStyleId>
              </a:tblPr>
              <a:tblGrid>
                <a:gridCol w="4289322">
                  <a:extLst>
                    <a:ext uri="{9D8B030D-6E8A-4147-A177-3AD203B41FA5}">
                      <a16:colId xmlns:a16="http://schemas.microsoft.com/office/drawing/2014/main" val="20000"/>
                    </a:ext>
                  </a:extLst>
                </a:gridCol>
                <a:gridCol w="3414678">
                  <a:extLst>
                    <a:ext uri="{9D8B030D-6E8A-4147-A177-3AD203B41FA5}">
                      <a16:colId xmlns:a16="http://schemas.microsoft.com/office/drawing/2014/main" val="20001"/>
                    </a:ext>
                  </a:extLst>
                </a:gridCol>
              </a:tblGrid>
              <a:tr h="361525">
                <a:tc>
                  <a:txBody>
                    <a:bodyPr/>
                    <a:lstStyle/>
                    <a:p>
                      <a:pPr marL="0" lvl="0" indent="0" algn="l" rtl="0">
                        <a:spcBef>
                          <a:spcPts val="0"/>
                        </a:spcBef>
                        <a:spcAft>
                          <a:spcPts val="0"/>
                        </a:spcAft>
                        <a:buNone/>
                      </a:pPr>
                      <a:r>
                        <a:rPr lang="sr-Cyrl-RS" sz="1600" b="1" u="none" dirty="0">
                          <a:solidFill>
                            <a:schemeClr val="tx2">
                              <a:lumMod val="25000"/>
                            </a:schemeClr>
                          </a:solidFill>
                          <a:latin typeface="Livvic SemiBold"/>
                          <a:ea typeface="Livvic SemiBold"/>
                          <a:cs typeface="Livvic SemiBold"/>
                          <a:sym typeface="Livvic SemiBold"/>
                        </a:rPr>
                        <a:t>Жалба</a:t>
                      </a:r>
                      <a:endParaRPr sz="1600" b="1"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F79"/>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У управном поступку /</a:t>
                      </a:r>
                      <a:r>
                        <a:rPr lang="sr-Cyrl-RS" sz="1200" baseline="0" dirty="0">
                          <a:solidFill>
                            <a:schemeClr val="dk1"/>
                          </a:solidFill>
                          <a:latin typeface="Livvic"/>
                          <a:ea typeface="Livvic"/>
                          <a:cs typeface="Livvic"/>
                          <a:sym typeface="Livvic"/>
                        </a:rPr>
                        <a:t> жалбеном поступку ЈН</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F79"/>
                    </a:solidFill>
                  </a:tcPr>
                </a:tc>
                <a:extLst>
                  <a:ext uri="{0D108BD9-81ED-4DB2-BD59-A6C34878D82A}">
                    <a16:rowId xmlns:a16="http://schemas.microsoft.com/office/drawing/2014/main" val="10000"/>
                  </a:ext>
                </a:extLst>
              </a:tr>
              <a:tr h="361525">
                <a:tc>
                  <a:txBody>
                    <a:bodyPr/>
                    <a:lstStyle/>
                    <a:p>
                      <a:pPr marL="0" lvl="0" indent="0" algn="l" rtl="0">
                        <a:spcBef>
                          <a:spcPts val="0"/>
                        </a:spcBef>
                        <a:spcAft>
                          <a:spcPts val="0"/>
                        </a:spcAft>
                        <a:buNone/>
                      </a:pPr>
                      <a:r>
                        <a:rPr lang="sr-Cyrl-RS" sz="1600" u="none" dirty="0">
                          <a:solidFill>
                            <a:schemeClr val="bg1"/>
                          </a:solidFill>
                          <a:latin typeface="Livvic SemiBold"/>
                          <a:ea typeface="Livvic SemiBold"/>
                          <a:cs typeface="Livvic SemiBold"/>
                          <a:sym typeface="Livvic SemiBold"/>
                        </a:rPr>
                        <a:t>Тужба и</a:t>
                      </a:r>
                      <a:r>
                        <a:rPr lang="sr-Cyrl-RS" sz="1600" u="none" baseline="0" dirty="0">
                          <a:solidFill>
                            <a:schemeClr val="bg1"/>
                          </a:solidFill>
                          <a:latin typeface="Livvic SemiBold"/>
                          <a:ea typeface="Livvic SemiBold"/>
                          <a:cs typeface="Livvic SemiBold"/>
                          <a:sym typeface="Livvic SemiBold"/>
                        </a:rPr>
                        <a:t> ванредни правни лијекови</a:t>
                      </a:r>
                      <a:endParaRPr sz="1600" u="none" dirty="0">
                        <a:solidFill>
                          <a:schemeClr val="bg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lumMod val="25000"/>
                      </a:schemeClr>
                    </a:solidFill>
                  </a:tcPr>
                </a:tc>
                <a:tc>
                  <a:txBody>
                    <a:bodyPr/>
                    <a:lstStyle/>
                    <a:p>
                      <a:pPr marL="0" marR="0" lvl="0" indent="0" algn="l" rtl="0">
                        <a:lnSpc>
                          <a:spcPct val="100000"/>
                        </a:lnSpc>
                        <a:spcBef>
                          <a:spcPts val="0"/>
                        </a:spcBef>
                        <a:spcAft>
                          <a:spcPts val="1600"/>
                        </a:spcAft>
                        <a:buNone/>
                      </a:pPr>
                      <a:r>
                        <a:rPr lang="sr-Cyrl-RS" sz="1200" dirty="0">
                          <a:solidFill>
                            <a:schemeClr val="dk1"/>
                          </a:solidFill>
                          <a:latin typeface="Livvic"/>
                          <a:ea typeface="Livvic"/>
                          <a:cs typeface="Livvic"/>
                          <a:sym typeface="Livvic"/>
                        </a:rPr>
                        <a:t>У управном спору</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spcBef>
                          <a:spcPts val="0"/>
                        </a:spcBef>
                        <a:spcAft>
                          <a:spcPts val="0"/>
                        </a:spcAft>
                        <a:buNone/>
                      </a:pPr>
                      <a:r>
                        <a:rPr lang="sr-Cyrl-RS" sz="1600" u="none" dirty="0">
                          <a:solidFill>
                            <a:schemeClr val="bg1"/>
                          </a:solidFill>
                          <a:latin typeface="Livvic SemiBold"/>
                          <a:ea typeface="Livvic SemiBold"/>
                          <a:cs typeface="Livvic SemiBold"/>
                          <a:sym typeface="Livvic SemiBold"/>
                        </a:rPr>
                        <a:t>Тужба</a:t>
                      </a:r>
                      <a:endParaRPr sz="1600" u="none" dirty="0">
                        <a:solidFill>
                          <a:schemeClr val="bg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lumMod val="25000"/>
                      </a:schemeClr>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У парничном поступку</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Захтјев</a:t>
                      </a:r>
                      <a:r>
                        <a:rPr lang="sr-Cyrl-RS" sz="1600" u="none" baseline="0" dirty="0">
                          <a:solidFill>
                            <a:schemeClr val="tx2">
                              <a:lumMod val="25000"/>
                            </a:schemeClr>
                          </a:solidFill>
                          <a:latin typeface="Livvic SemiBold"/>
                          <a:ea typeface="Livvic SemiBold"/>
                          <a:cs typeface="Livvic SemiBold"/>
                          <a:sym typeface="Livvic SemiBold"/>
                        </a:rPr>
                        <a:t> за покретање прекршајног поступка / пријава прекршаја </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У прекршајном поступку</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Пријављивање</a:t>
                      </a:r>
                      <a:r>
                        <a:rPr lang="sr-Cyrl-RS" sz="1600" u="none" baseline="0" dirty="0">
                          <a:solidFill>
                            <a:schemeClr val="tx2">
                              <a:lumMod val="25000"/>
                            </a:schemeClr>
                          </a:solidFill>
                          <a:latin typeface="Livvic SemiBold"/>
                          <a:ea typeface="Livvic SemiBold"/>
                          <a:cs typeface="Livvic SemiBold"/>
                          <a:sym typeface="Livvic SemiBold"/>
                        </a:rPr>
                        <a:t> кривичног дјела</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sr-Cyrl-RS" sz="1200" dirty="0">
                          <a:solidFill>
                            <a:schemeClr val="dk1"/>
                          </a:solidFill>
                          <a:latin typeface="Livvic"/>
                          <a:ea typeface="Livvic"/>
                          <a:cs typeface="Livvic"/>
                          <a:sym typeface="Livvic"/>
                        </a:rPr>
                        <a:t>У кривичном поступку</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Захтјев за спровођење поступка</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sr-Cyrl-RS" sz="1200" dirty="0">
                          <a:solidFill>
                            <a:schemeClr val="dk1"/>
                          </a:solidFill>
                          <a:latin typeface="Livvic SemiBold"/>
                          <a:ea typeface="Livvic SemiBold"/>
                          <a:cs typeface="Livvic SemiBold"/>
                          <a:sym typeface="Livvic SemiBold"/>
                        </a:rPr>
                        <a:t>У поступку</a:t>
                      </a:r>
                      <a:r>
                        <a:rPr lang="sr-Cyrl-RS" sz="1200" baseline="0" dirty="0">
                          <a:solidFill>
                            <a:schemeClr val="dk1"/>
                          </a:solidFill>
                          <a:latin typeface="Livvic SemiBold"/>
                          <a:ea typeface="Livvic SemiBold"/>
                          <a:cs typeface="Livvic SemiBold"/>
                          <a:sym typeface="Livvic SemiBold"/>
                        </a:rPr>
                        <a:t> заштите тржишне конкуренције</a:t>
                      </a:r>
                      <a:endParaRPr sz="1200" dirty="0">
                        <a:solidFill>
                          <a:schemeClr val="dk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7"/>
          <p:cNvSpPr txBox="1">
            <a:spLocks noGrp="1"/>
          </p:cNvSpPr>
          <p:nvPr>
            <p:ph type="body" idx="1"/>
          </p:nvPr>
        </p:nvSpPr>
        <p:spPr>
          <a:xfrm>
            <a:off x="720000" y="1365536"/>
            <a:ext cx="7704000" cy="3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У поступцима јавне набавке у Босни и Херцеговини</a:t>
            </a:r>
            <a:endParaRPr dirty="0"/>
          </a:p>
        </p:txBody>
      </p:sp>
    </p:spTree>
    <p:extLst>
      <p:ext uri="{BB962C8B-B14F-4D97-AF65-F5344CB8AC3E}">
        <p14:creationId xmlns:p14="http://schemas.microsoft.com/office/powerpoint/2010/main" val="27447030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538075"/>
            <a:ext cx="7980053" cy="572700"/>
          </a:xfrm>
        </p:spPr>
        <p:txBody>
          <a:bodyPr/>
          <a:lstStyle/>
          <a:p>
            <a:r>
              <a:rPr lang="sr-Cyrl-RS" sz="2400" dirty="0"/>
              <a:t>Разлози за понављање поступка</a:t>
            </a:r>
            <a:endParaRPr lang="sr-Latn-RS" sz="2400" dirty="0"/>
          </a:p>
        </p:txBody>
      </p:sp>
      <p:sp>
        <p:nvSpPr>
          <p:cNvPr id="3" name="Text Placeholder 2"/>
          <p:cNvSpPr>
            <a:spLocks noGrp="1"/>
          </p:cNvSpPr>
          <p:nvPr>
            <p:ph type="body" idx="1"/>
          </p:nvPr>
        </p:nvSpPr>
        <p:spPr>
          <a:xfrm>
            <a:off x="720000" y="1179443"/>
            <a:ext cx="7704000" cy="3332922"/>
          </a:xfrm>
        </p:spPr>
        <p:txBody>
          <a:bodyPr/>
          <a:lstStyle/>
          <a:p>
            <a:pPr>
              <a:spcAft>
                <a:spcPts val="600"/>
              </a:spcAft>
            </a:pPr>
            <a:r>
              <a:rPr lang="sr-Cyrl-RS" dirty="0"/>
              <a:t>Ако је у поступку учествовао судија који је морао бити искључен или изузет;</a:t>
            </a:r>
          </a:p>
          <a:p>
            <a:pPr>
              <a:spcAft>
                <a:spcPts val="600"/>
              </a:spcAft>
            </a:pPr>
            <a:r>
              <a:rPr lang="sr-Cyrl-RS" dirty="0"/>
              <a:t>*Ако странци незаконито није била дата могућност расправљања;</a:t>
            </a:r>
          </a:p>
          <a:p>
            <a:pPr>
              <a:spcAft>
                <a:spcPts val="600"/>
              </a:spcAft>
            </a:pPr>
            <a:r>
              <a:rPr lang="sr-Cyrl-RS" dirty="0"/>
              <a:t>*Ако је у поступку учествовало лице које не може бити странка;</a:t>
            </a:r>
          </a:p>
          <a:p>
            <a:pPr>
              <a:spcAft>
                <a:spcPts val="600"/>
              </a:spcAft>
            </a:pPr>
            <a:r>
              <a:rPr lang="sr-Cyrl-RS" dirty="0"/>
              <a:t>Ако се одлука заснива на лажном исказу свједока/вјештака, фалсификованој исправи...;</a:t>
            </a:r>
          </a:p>
          <a:p>
            <a:pPr>
              <a:spcAft>
                <a:spcPts val="600"/>
              </a:spcAft>
            </a:pPr>
            <a:r>
              <a:rPr lang="sr-Cyrl-RS" dirty="0"/>
              <a:t>Ако је до одлуке суда дошло усљед кривичног дјела судије, законског заступника, пуномоћника, противне странке, трећег лица...;</a:t>
            </a:r>
          </a:p>
          <a:p>
            <a:pPr>
              <a:spcAft>
                <a:spcPts val="600"/>
              </a:spcAft>
            </a:pPr>
            <a:r>
              <a:rPr lang="sr-Cyrl-RS" dirty="0"/>
              <a:t>Ако странка стекне могућност да употријеби правоснажну судску одлуку донесену раније међу истим странкама, поводом истог захтјева;</a:t>
            </a:r>
          </a:p>
          <a:p>
            <a:pPr>
              <a:spcAft>
                <a:spcPts val="600"/>
              </a:spcAft>
            </a:pPr>
            <a:r>
              <a:rPr lang="sr-Cyrl-RS" dirty="0"/>
              <a:t>Ако се одлука суда заснива на другој одлуци надлежног органа која касније буде правоснажно преиначена/укинута/поништена;</a:t>
            </a:r>
          </a:p>
          <a:p>
            <a:pPr>
              <a:spcAft>
                <a:spcPts val="600"/>
              </a:spcAft>
            </a:pPr>
            <a:r>
              <a:rPr lang="sr-Cyrl-RS" dirty="0"/>
              <a:t>Ако надлежни орган друкчије ријеши о претходном питању;</a:t>
            </a:r>
          </a:p>
          <a:p>
            <a:pPr>
              <a:spcAft>
                <a:spcPts val="600"/>
              </a:spcAft>
            </a:pPr>
            <a:r>
              <a:rPr lang="sr-Cyrl-RS" dirty="0"/>
              <a:t>Ако странка сазна за нове чињенице или нађе/стекне могућност да употријеби нове доказе на основу којих би за њу могла бити донијета повољнија одлука да</a:t>
            </a:r>
            <a:r>
              <a:rPr lang="en-US" dirty="0"/>
              <a:t> </a:t>
            </a:r>
            <a:r>
              <a:rPr lang="sr-Cyrl-RS" dirty="0"/>
              <a:t>су били употребљени у ранијем поступку...;</a:t>
            </a:r>
          </a:p>
          <a:p>
            <a:pPr marL="152400" indent="0">
              <a:spcAft>
                <a:spcPts val="800"/>
              </a:spcAft>
              <a:buNone/>
            </a:pPr>
            <a:endParaRPr lang="sr-Cyrl-RS" sz="1600" dirty="0"/>
          </a:p>
        </p:txBody>
      </p:sp>
    </p:spTree>
    <p:extLst>
      <p:ext uri="{BB962C8B-B14F-4D97-AF65-F5344CB8AC3E}">
        <p14:creationId xmlns:p14="http://schemas.microsoft.com/office/powerpoint/2010/main" val="29098485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466514"/>
            <a:ext cx="7715009" cy="51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Cyrl-RS" sz="2000" dirty="0"/>
              <a:t>О чему треба водити рачуна код сваког поднеска којим се покреће поступак правне заштите </a:t>
            </a:r>
            <a:endParaRPr sz="2000" dirty="0"/>
          </a:p>
        </p:txBody>
      </p:sp>
      <p:sp>
        <p:nvSpPr>
          <p:cNvPr id="444" name="Google Shape;444;p40"/>
          <p:cNvSpPr/>
          <p:nvPr/>
        </p:nvSpPr>
        <p:spPr>
          <a:xfrm>
            <a:off x="3561450"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Рокови</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Надлежност</a:t>
            </a:r>
            <a:endParaRPr sz="1600" dirty="0">
              <a:solidFill>
                <a:schemeClr val="dk1"/>
              </a:solidFill>
              <a:latin typeface="Poppins SemiBold"/>
              <a:ea typeface="Poppins SemiBold"/>
              <a:cs typeface="Poppins SemiBold"/>
              <a:sym typeface="Poppins SemiBold"/>
            </a:endParaRPr>
          </a:p>
        </p:txBody>
      </p:sp>
      <p:sp>
        <p:nvSpPr>
          <p:cNvPr id="446" name="Google Shape;446;p40"/>
          <p:cNvSpPr/>
          <p:nvPr/>
        </p:nvSpPr>
        <p:spPr>
          <a:xfrm>
            <a:off x="4756863" y="3534178"/>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Захтјев (одређен)</a:t>
            </a:r>
            <a:endParaRPr sz="1600" dirty="0">
              <a:solidFill>
                <a:schemeClr val="dk1"/>
              </a:solidFill>
              <a:latin typeface="Poppins SemiBold"/>
              <a:ea typeface="Poppins SemiBold"/>
              <a:cs typeface="Poppins SemiBold"/>
              <a:sym typeface="Poppins SemiBold"/>
            </a:endParaRPr>
          </a:p>
        </p:txBody>
      </p:sp>
      <p:sp>
        <p:nvSpPr>
          <p:cNvPr id="447" name="Google Shape;447;p40"/>
          <p:cNvSpPr/>
          <p:nvPr/>
        </p:nvSpPr>
        <p:spPr>
          <a:xfrm>
            <a:off x="2366038" y="35341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Трошкови</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Правно средство </a:t>
            </a:r>
            <a:r>
              <a:rPr lang="sr-Cyrl-RS" dirty="0">
                <a:solidFill>
                  <a:schemeClr val="dk1"/>
                </a:solidFill>
                <a:latin typeface="Poppins SemiBold"/>
                <a:ea typeface="Poppins SemiBold"/>
                <a:cs typeface="Poppins SemiBold"/>
                <a:sym typeface="Poppins SemiBold"/>
              </a:rPr>
              <a:t>(садржина и форма)</a:t>
            </a:r>
            <a:endParaRPr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1" name="Google Shape;451;p40"/>
          <p:cNvCxnSpPr>
            <a:stCxn id="445" idx="3"/>
            <a:endCxn id="446" idx="3"/>
          </p:cNvCxnSpPr>
          <p:nvPr/>
        </p:nvCxnSpPr>
        <p:spPr>
          <a:xfrm flipH="1">
            <a:off x="6777875" y="2433425"/>
            <a:ext cx="1195500" cy="1387200"/>
          </a:xfrm>
          <a:prstGeom prst="bentConnector3">
            <a:avLst>
              <a:gd name="adj1" fmla="val -19918"/>
            </a:avLst>
          </a:prstGeom>
          <a:noFill/>
          <a:ln w="9525" cap="flat" cmpd="sng">
            <a:solidFill>
              <a:schemeClr val="dk1"/>
            </a:solidFill>
            <a:prstDash val="solid"/>
            <a:round/>
            <a:headEnd type="none" w="med" len="med"/>
            <a:tailEnd type="none" w="med" len="med"/>
          </a:ln>
        </p:spPr>
      </p:cxnSp>
      <p:cxnSp>
        <p:nvCxnSpPr>
          <p:cNvPr id="452" name="Google Shape;452;p40"/>
          <p:cNvCxnSpPr>
            <a:stCxn id="446" idx="1"/>
            <a:endCxn id="447" idx="3"/>
          </p:cNvCxnSpPr>
          <p:nvPr/>
        </p:nvCxnSpPr>
        <p:spPr>
          <a:xfrm flipH="1">
            <a:off x="4387263" y="3820528"/>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3" name="Google Shape;453;p40"/>
          <p:cNvCxnSpPr>
            <a:stCxn id="447" idx="1"/>
            <a:endCxn id="448" idx="1"/>
          </p:cNvCxnSpPr>
          <p:nvPr/>
        </p:nvCxnSpPr>
        <p:spPr>
          <a:xfrm rot="10800000">
            <a:off x="1170538" y="2433325"/>
            <a:ext cx="1195500" cy="1387200"/>
          </a:xfrm>
          <a:prstGeom prst="bentConnector3">
            <a:avLst>
              <a:gd name="adj1" fmla="val 119911"/>
            </a:avLst>
          </a:prstGeom>
          <a:noFill/>
          <a:ln w="9525" cap="flat" cmpd="sng">
            <a:solidFill>
              <a:schemeClr val="dk1"/>
            </a:solidFill>
            <a:prstDash val="solid"/>
            <a:round/>
            <a:headEnd type="none" w="med" len="med"/>
            <a:tailEnd type="triangle" w="med" len="med"/>
          </a:ln>
        </p:spPr>
      </p:cxnSp>
      <p:sp>
        <p:nvSpPr>
          <p:cNvPr id="454" name="Google Shape;454;p40"/>
          <p:cNvSpPr/>
          <p:nvPr/>
        </p:nvSpPr>
        <p:spPr>
          <a:xfrm>
            <a:off x="199637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sp>
        <p:nvSpPr>
          <p:cNvPr id="457" name="Google Shape;457;p40"/>
          <p:cNvSpPr/>
          <p:nvPr/>
        </p:nvSpPr>
        <p:spPr>
          <a:xfrm>
            <a:off x="3191725" y="30121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5</a:t>
            </a:r>
            <a:endParaRPr sz="1800">
              <a:solidFill>
                <a:schemeClr val="dk1"/>
              </a:solidFill>
              <a:latin typeface="Poppins SemiBold"/>
              <a:ea typeface="Poppins SemiBold"/>
              <a:cs typeface="Poppins SemiBold"/>
              <a:sym typeface="Poppins SemiBold"/>
            </a:endParaRPr>
          </a:p>
        </p:txBody>
      </p:sp>
      <p:sp>
        <p:nvSpPr>
          <p:cNvPr id="458" name="Google Shape;458;p40"/>
          <p:cNvSpPr/>
          <p:nvPr/>
        </p:nvSpPr>
        <p:spPr>
          <a:xfrm>
            <a:off x="5582550" y="30121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4</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2" name="Google Shape;462;p40"/>
          <p:cNvCxnSpPr>
            <a:stCxn id="458" idx="2"/>
            <a:endCxn id="446" idx="0"/>
          </p:cNvCxnSpPr>
          <p:nvPr/>
        </p:nvCxnSpPr>
        <p:spPr>
          <a:xfrm>
            <a:off x="5767350" y="33817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3" name="Google Shape;463;p40"/>
          <p:cNvCxnSpPr>
            <a:stCxn id="457" idx="2"/>
            <a:endCxn id="447" idx="0"/>
          </p:cNvCxnSpPr>
          <p:nvPr/>
        </p:nvCxnSpPr>
        <p:spPr>
          <a:xfrm>
            <a:off x="3376525" y="3381775"/>
            <a:ext cx="0" cy="15240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537145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17" y="0"/>
            <a:ext cx="7704000" cy="517800"/>
          </a:xfrm>
        </p:spPr>
        <p:txBody>
          <a:bodyPr/>
          <a:lstStyle/>
          <a:p>
            <a:r>
              <a:rPr lang="sr-Cyrl-RS" sz="2400" dirty="0"/>
              <a:t>Прекршаји у поступку ЈН</a:t>
            </a:r>
            <a:endParaRPr lang="sr-Latn-RS" sz="2400" dirty="0"/>
          </a:p>
        </p:txBody>
      </p:sp>
      <p:sp>
        <p:nvSpPr>
          <p:cNvPr id="3" name="TextBox 2"/>
          <p:cNvSpPr txBox="1"/>
          <p:nvPr/>
        </p:nvSpPr>
        <p:spPr>
          <a:xfrm>
            <a:off x="673617" y="682492"/>
            <a:ext cx="7761392" cy="4154984"/>
          </a:xfrm>
          <a:prstGeom prst="rect">
            <a:avLst/>
          </a:prstGeom>
          <a:noFill/>
        </p:spPr>
        <p:txBody>
          <a:bodyPr wrap="square" rtlCol="0">
            <a:spAutoFit/>
          </a:bodyPr>
          <a:lstStyle/>
          <a:p>
            <a:r>
              <a:rPr lang="sr-Latn-BA" sz="1200" dirty="0">
                <a:solidFill>
                  <a:srgbClr val="FF0000"/>
                </a:solidFill>
              </a:rPr>
              <a:t>Новчаном казном у износу од 1.500,00 до 15.000,00 КМ казниће се за прекршај уговорни орган</a:t>
            </a:r>
            <a:r>
              <a:rPr lang="sr-Latn-BA" sz="1200" dirty="0"/>
              <a:t>:</a:t>
            </a:r>
            <a:endParaRPr lang="sr-Cyrl-RS" sz="1200" dirty="0"/>
          </a:p>
          <a:p>
            <a:br>
              <a:rPr lang="sr-Latn-BA" sz="500" dirty="0"/>
            </a:br>
            <a:r>
              <a:rPr lang="sr-Latn-BA" sz="1200" dirty="0"/>
              <a:t>а) ако набави робу, радове или услуге без провођења поступака јавне набавке прописаних овим законом осим у случајевима када то закон допушта;</a:t>
            </a:r>
            <a:br>
              <a:rPr lang="sr-Latn-BA" sz="1200" dirty="0"/>
            </a:br>
            <a:r>
              <a:rPr lang="en-US" sz="1200" dirty="0"/>
              <a:t>б</a:t>
            </a:r>
            <a:r>
              <a:rPr lang="sr-Latn-BA" sz="1200" dirty="0"/>
              <a:t>) ако не заштити податке које му прослиједи привредни субјекат, означивши их као повјерљиве</a:t>
            </a:r>
            <a:r>
              <a:rPr lang="en-US" sz="1200" dirty="0"/>
              <a:t>, а </a:t>
            </a:r>
            <a:r>
              <a:rPr lang="en-US" sz="1200" dirty="0" err="1"/>
              <a:t>који</a:t>
            </a:r>
            <a:r>
              <a:rPr lang="en-US" sz="1200" dirty="0"/>
              <a:t> </a:t>
            </a:r>
            <a:r>
              <a:rPr lang="en-US" sz="1200" dirty="0" err="1"/>
              <a:t>према</a:t>
            </a:r>
            <a:r>
              <a:rPr lang="en-US" sz="1200" dirty="0"/>
              <a:t> </a:t>
            </a:r>
            <a:r>
              <a:rPr lang="en-US" sz="1200" dirty="0" err="1"/>
              <a:t>одредбама</a:t>
            </a:r>
            <a:r>
              <a:rPr lang="en-US" sz="1200" dirty="0"/>
              <a:t> </a:t>
            </a:r>
            <a:r>
              <a:rPr lang="en-US" sz="1200" dirty="0" err="1"/>
              <a:t>овог</a:t>
            </a:r>
            <a:r>
              <a:rPr lang="en-US" sz="1200" dirty="0"/>
              <a:t> </a:t>
            </a:r>
            <a:r>
              <a:rPr lang="en-US" sz="1200" dirty="0" err="1"/>
              <a:t>закона</a:t>
            </a:r>
            <a:r>
              <a:rPr lang="en-US" sz="1200" dirty="0"/>
              <a:t> </a:t>
            </a:r>
            <a:r>
              <a:rPr lang="en-US" sz="1200" dirty="0" err="1"/>
              <a:t>могу</a:t>
            </a:r>
            <a:r>
              <a:rPr lang="en-US" sz="1200" dirty="0"/>
              <a:t> </a:t>
            </a:r>
            <a:r>
              <a:rPr lang="en-US" sz="1200" dirty="0" err="1"/>
              <a:t>бити</a:t>
            </a:r>
            <a:r>
              <a:rPr lang="en-US" sz="1200" dirty="0"/>
              <a:t> </a:t>
            </a:r>
            <a:r>
              <a:rPr lang="en-US" sz="1200" dirty="0" err="1"/>
              <a:t>проглашени</a:t>
            </a:r>
            <a:r>
              <a:rPr lang="en-US" sz="1200" dirty="0"/>
              <a:t> </a:t>
            </a:r>
            <a:r>
              <a:rPr lang="en-US" sz="1200" dirty="0" err="1"/>
              <a:t>повјерљивим</a:t>
            </a:r>
            <a:r>
              <a:rPr lang="en-US" sz="1200" dirty="0"/>
              <a:t>;</a:t>
            </a:r>
            <a:br>
              <a:rPr lang="sr-Latn-BA" sz="1200" dirty="0"/>
            </a:br>
            <a:r>
              <a:rPr lang="en-US" sz="1200" dirty="0"/>
              <a:t>ц) </a:t>
            </a:r>
            <a:r>
              <a:rPr lang="sr-Latn-BA" sz="1200" dirty="0"/>
              <a:t>ако се не придржава услова и начина јавне набавке према процијењеним вриједностима и дијели вриједност набавке с намјером избјегавања примјене прописаног поступка набавке;</a:t>
            </a:r>
            <a:br>
              <a:rPr lang="sr-Latn-BA" sz="1200" dirty="0"/>
            </a:br>
            <a:r>
              <a:rPr lang="en-US" sz="1200" dirty="0"/>
              <a:t>д) </a:t>
            </a:r>
            <a:r>
              <a:rPr lang="sr-Latn-BA" sz="1200" dirty="0"/>
              <a:t>ако примијени преговарачки поступак без објаве обавјештења супротно одредбама чл. 21., 22., 23., 24. и 28. овог закона;</a:t>
            </a:r>
            <a:br>
              <a:rPr lang="sr-Latn-BA" sz="1200" dirty="0"/>
            </a:br>
            <a:r>
              <a:rPr lang="en-US" sz="1200" dirty="0"/>
              <a:t>е) </a:t>
            </a:r>
            <a:r>
              <a:rPr lang="sr-Latn-BA" sz="1200" dirty="0"/>
              <a:t>ако не стави на располагање тендерску документацију свим привредним субјектима који су је тражили, у складу с обавјештењем о јавној набавци, односно не омогући увид у документацију;</a:t>
            </a:r>
            <a:endParaRPr lang="sr-Latn-RS" sz="1200" dirty="0"/>
          </a:p>
          <a:p>
            <a:r>
              <a:rPr lang="en-US" sz="1200" dirty="0"/>
              <a:t>ф) </a:t>
            </a:r>
            <a:r>
              <a:rPr lang="sr-Latn-BA" sz="1200" dirty="0"/>
              <a:t>ако не поштује рокове за пријем захтјева за учешће и понуда;</a:t>
            </a:r>
            <a:br>
              <a:rPr lang="sr-Latn-BA" sz="1200" dirty="0"/>
            </a:br>
            <a:r>
              <a:rPr lang="en-US" sz="1200" dirty="0"/>
              <a:t>г) </a:t>
            </a:r>
            <a:r>
              <a:rPr lang="sr-Latn-BA" sz="1200" dirty="0"/>
              <a:t>ако при припреми техничке спецификације не поштује вазеће техничке стандарде, прописе или норме;</a:t>
            </a:r>
            <a:endParaRPr lang="sr-Latn-RS" sz="1200" dirty="0"/>
          </a:p>
          <a:p>
            <a:r>
              <a:rPr lang="en-US" sz="1200" dirty="0"/>
              <a:t>х) </a:t>
            </a:r>
            <a:r>
              <a:rPr lang="sr-Latn-BA" sz="1200" dirty="0"/>
              <a:t>ако не достави одлуке за које је овим законом прописана обавеза достављања  понуђачима у поступку јавне набавке</a:t>
            </a:r>
            <a:r>
              <a:rPr lang="sr-Cyrl-RS" sz="1200" dirty="0"/>
              <a:t>;</a:t>
            </a:r>
          </a:p>
          <a:p>
            <a:r>
              <a:rPr lang="en-US" sz="1200" dirty="0"/>
              <a:t>и) </a:t>
            </a:r>
            <a:r>
              <a:rPr lang="sr-Latn-BA" sz="1200" dirty="0"/>
              <a:t>ако не заврши поступак јавне набавке закључивањем уговора о јавној набавци или одлуком о поништењу; </a:t>
            </a:r>
            <a:br>
              <a:rPr lang="sr-Latn-BA" sz="1200" dirty="0"/>
            </a:br>
            <a:r>
              <a:rPr lang="en-US" sz="1200" dirty="0"/>
              <a:t>ј) </a:t>
            </a:r>
            <a:r>
              <a:rPr lang="sr-Latn-BA" sz="1200" dirty="0"/>
              <a:t>ако закључи уговор о јавној набавци који није у складу с одабраном понудом и условима одређенима у тендерској документацији;</a:t>
            </a:r>
            <a:br>
              <a:rPr lang="sr-Latn-BA" sz="1200" dirty="0"/>
            </a:br>
            <a:r>
              <a:rPr lang="en-US" sz="1200" dirty="0"/>
              <a:t>к) </a:t>
            </a:r>
            <a:r>
              <a:rPr lang="sr-Latn-BA" sz="1200" dirty="0"/>
              <a:t>ако не чува документацију о јавној набавци</a:t>
            </a:r>
            <a:r>
              <a:rPr lang="en-US" sz="1200" dirty="0"/>
              <a:t>, у </a:t>
            </a:r>
            <a:r>
              <a:rPr lang="en-US" sz="1200" dirty="0" err="1"/>
              <a:t>складу</a:t>
            </a:r>
            <a:r>
              <a:rPr lang="en-US" sz="1200" dirty="0"/>
              <a:t> с </a:t>
            </a:r>
            <a:r>
              <a:rPr lang="en-US" sz="1200" dirty="0" err="1"/>
              <a:t>прописима</a:t>
            </a:r>
            <a:r>
              <a:rPr lang="en-US" sz="1200" dirty="0"/>
              <a:t> о </a:t>
            </a:r>
            <a:r>
              <a:rPr lang="en-US" sz="1200" dirty="0" err="1"/>
              <a:t>архивирању</a:t>
            </a:r>
            <a:r>
              <a:rPr lang="en-US" sz="1200" dirty="0"/>
              <a:t> </a:t>
            </a:r>
            <a:r>
              <a:rPr lang="en-US" sz="1200" dirty="0" err="1"/>
              <a:t>докумената</a:t>
            </a:r>
            <a:r>
              <a:rPr lang="en-US" sz="1200" dirty="0"/>
              <a:t>;</a:t>
            </a:r>
            <a:endParaRPr lang="sr-Cyrl-RS" sz="1200" dirty="0"/>
          </a:p>
          <a:p>
            <a:pPr algn="ctr"/>
            <a:r>
              <a:rPr lang="sr-Cyrl-RS" sz="1200" dirty="0"/>
              <a:t>...</a:t>
            </a:r>
            <a:endParaRPr lang="sr-Latn-BA" sz="1200" dirty="0"/>
          </a:p>
        </p:txBody>
      </p:sp>
    </p:spTree>
    <p:extLst>
      <p:ext uri="{BB962C8B-B14F-4D97-AF65-F5344CB8AC3E}">
        <p14:creationId xmlns:p14="http://schemas.microsoft.com/office/powerpoint/2010/main" val="17807408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17" y="0"/>
            <a:ext cx="7704000" cy="517800"/>
          </a:xfrm>
        </p:spPr>
        <p:txBody>
          <a:bodyPr/>
          <a:lstStyle/>
          <a:p>
            <a:r>
              <a:rPr lang="sr-Cyrl-RS" sz="2400" dirty="0"/>
              <a:t>Прекршаји у поступку ЈН</a:t>
            </a:r>
            <a:endParaRPr lang="sr-Latn-RS" sz="2400" dirty="0"/>
          </a:p>
        </p:txBody>
      </p:sp>
      <p:sp>
        <p:nvSpPr>
          <p:cNvPr id="3" name="TextBox 2"/>
          <p:cNvSpPr txBox="1"/>
          <p:nvPr/>
        </p:nvSpPr>
        <p:spPr>
          <a:xfrm>
            <a:off x="673617" y="517800"/>
            <a:ext cx="7774644" cy="4170372"/>
          </a:xfrm>
          <a:prstGeom prst="rect">
            <a:avLst/>
          </a:prstGeom>
          <a:noFill/>
        </p:spPr>
        <p:txBody>
          <a:bodyPr wrap="square" rtlCol="0">
            <a:spAutoFit/>
          </a:bodyPr>
          <a:lstStyle/>
          <a:p>
            <a:r>
              <a:rPr lang="sr-Cyrl-RS" sz="1300" dirty="0"/>
              <a:t>...</a:t>
            </a:r>
            <a:br>
              <a:rPr lang="en-US" sz="1200" dirty="0"/>
            </a:br>
            <a:r>
              <a:rPr lang="en-US" sz="1200" dirty="0"/>
              <a:t>л) </a:t>
            </a:r>
            <a:r>
              <a:rPr lang="sr-Latn-BA" sz="1200" dirty="0"/>
              <a:t>ако уступи поступак набавке или за провођење набавке овласти треће лице или лице које није уговорни орган у смислу овог закона да би на тај начин избјегао његову примјену;</a:t>
            </a:r>
            <a:br>
              <a:rPr lang="sr-Latn-BA" sz="1200" dirty="0"/>
            </a:br>
            <a:r>
              <a:rPr lang="en-US" sz="1200" dirty="0"/>
              <a:t>м) </a:t>
            </a:r>
            <a:r>
              <a:rPr lang="sr-Latn-BA" sz="1200" dirty="0"/>
              <a:t>ако на захтјев КРЖ-а не достави тражену документацију или онемогући увид у документацију;</a:t>
            </a:r>
            <a:br>
              <a:rPr lang="sr-Latn-BA" sz="1200" dirty="0"/>
            </a:br>
            <a:r>
              <a:rPr lang="en-US" sz="1200" dirty="0"/>
              <a:t>н) </a:t>
            </a:r>
            <a:r>
              <a:rPr lang="sr-Latn-BA" sz="1200" dirty="0"/>
              <a:t>ако не изврши рјешење КРЖ-а;</a:t>
            </a:r>
            <a:br>
              <a:rPr lang="sr-Latn-BA" sz="1200" dirty="0"/>
            </a:br>
            <a:r>
              <a:rPr lang="en-US" sz="1200" dirty="0"/>
              <a:t>о) </a:t>
            </a:r>
            <a:r>
              <a:rPr lang="sr-Latn-BA" sz="1200" dirty="0"/>
              <a:t>ако предмет уговора, конкурсне услове, техничке спецификације или друге елементе јавног позива прилагоди конкретном понуђачу, или ако додијели уговор понуђачу који је учествовао у припреми конкурсне документације или неког њеног дијела, а није у поступку доказао да није био у повољнијем положају;</a:t>
            </a:r>
            <a:endParaRPr lang="sr-Latn-RS" sz="1200" dirty="0"/>
          </a:p>
          <a:p>
            <a:r>
              <a:rPr lang="sr-Latn-BA" sz="1200" dirty="0"/>
              <a:t>п) ако не достави извјештај о додјељеном уговору; </a:t>
            </a:r>
            <a:endParaRPr lang="sr-Latn-RS" sz="1200" dirty="0"/>
          </a:p>
          <a:p>
            <a:r>
              <a:rPr lang="en-US" sz="1200" dirty="0"/>
              <a:t>р) </a:t>
            </a:r>
            <a:r>
              <a:rPr lang="sr-Latn-BA" sz="1200" dirty="0"/>
              <a:t>ако не донесе план набавки и не објави га на веб-страници уговорног органа;</a:t>
            </a:r>
            <a:endParaRPr lang="sr-Latn-RS" sz="1200" dirty="0"/>
          </a:p>
          <a:p>
            <a:r>
              <a:rPr lang="hr-BA" sz="1200" b="1" dirty="0"/>
              <a:t>с) ако настави поступак јавне набавке, закључи уговор о јавној набавци или оквирни споразум у току суспензивног дејства жалбе супротно члану 110. овог закона.</a:t>
            </a:r>
            <a:endParaRPr lang="sr-Cyrl-RS" sz="1200" b="1" dirty="0"/>
          </a:p>
          <a:p>
            <a:endParaRPr lang="sr-Cyrl-RS" sz="1200" b="1" dirty="0"/>
          </a:p>
          <a:p>
            <a:r>
              <a:rPr lang="sr-Latn-BA" sz="1200" dirty="0">
                <a:solidFill>
                  <a:srgbClr val="FF0000"/>
                </a:solidFill>
              </a:rPr>
              <a:t>Новчаном казном у износу од 300,00 до 3.000,00 КМ казниће се одговорно лице у уговорном органу за прекршај из става (2) овог члана.</a:t>
            </a:r>
            <a:endParaRPr lang="sr-Latn-RS" sz="1200" dirty="0">
              <a:solidFill>
                <a:srgbClr val="FF0000"/>
              </a:solidFill>
            </a:endParaRPr>
          </a:p>
          <a:p>
            <a:r>
              <a:rPr lang="sr-Latn-BA" sz="1200" dirty="0">
                <a:solidFill>
                  <a:srgbClr val="FF0000"/>
                </a:solidFill>
              </a:rPr>
              <a:t>Новчаном казном у износу  од 1.000,00 до 10.000,00 КМ казниће се за прекршај понуђач ако је дао нетачне податке у документима којима доказује личну, пословну, финансијску, техничку и професионалну способност.</a:t>
            </a:r>
            <a:endParaRPr lang="sr-Latn-RS" sz="1200" dirty="0">
              <a:solidFill>
                <a:srgbClr val="FF0000"/>
              </a:solidFill>
            </a:endParaRPr>
          </a:p>
          <a:p>
            <a:r>
              <a:rPr lang="sr-Latn-BA" sz="1200" dirty="0">
                <a:solidFill>
                  <a:srgbClr val="FF0000"/>
                </a:solidFill>
              </a:rPr>
              <a:t>Новчаном казном у износу од 200,00 до 2.000,00 КМ казниће се и одговорно лице понуђача за прекршај из става (4) овог члана;</a:t>
            </a:r>
            <a:endParaRPr lang="sr-Latn-RS" sz="1200" dirty="0">
              <a:solidFill>
                <a:srgbClr val="FF0000"/>
              </a:solidFill>
            </a:endParaRPr>
          </a:p>
          <a:p>
            <a:endParaRPr lang="sr-Latn-RS" sz="1200" dirty="0"/>
          </a:p>
        </p:txBody>
      </p:sp>
    </p:spTree>
    <p:extLst>
      <p:ext uri="{BB962C8B-B14F-4D97-AF65-F5344CB8AC3E}">
        <p14:creationId xmlns:p14="http://schemas.microsoft.com/office/powerpoint/2010/main" val="39631234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538075"/>
            <a:ext cx="7980053" cy="572700"/>
          </a:xfrm>
        </p:spPr>
        <p:txBody>
          <a:bodyPr/>
          <a:lstStyle/>
          <a:p>
            <a:pPr algn="ctr"/>
            <a:r>
              <a:rPr lang="sr-Cyrl-RS" sz="2800" dirty="0"/>
              <a:t>Ко може прекршајно одговарати за прекршаје у поступку ЈН?</a:t>
            </a:r>
            <a:endParaRPr lang="sr-Latn-RS" sz="2800" dirty="0"/>
          </a:p>
        </p:txBody>
      </p:sp>
      <p:sp>
        <p:nvSpPr>
          <p:cNvPr id="3" name="Text Placeholder 2"/>
          <p:cNvSpPr>
            <a:spLocks noGrp="1"/>
          </p:cNvSpPr>
          <p:nvPr>
            <p:ph type="body" idx="1"/>
          </p:nvPr>
        </p:nvSpPr>
        <p:spPr>
          <a:xfrm>
            <a:off x="3034748" y="1855309"/>
            <a:ext cx="5983356" cy="2643805"/>
          </a:xfrm>
        </p:spPr>
        <p:txBody>
          <a:bodyPr/>
          <a:lstStyle/>
          <a:p>
            <a:pPr>
              <a:spcAft>
                <a:spcPts val="1000"/>
              </a:spcAft>
            </a:pPr>
            <a:r>
              <a:rPr lang="sr-Cyrl-RS" sz="2400" dirty="0"/>
              <a:t>Уговорни орган;</a:t>
            </a:r>
          </a:p>
          <a:p>
            <a:pPr>
              <a:spcAft>
                <a:spcPts val="1000"/>
              </a:spcAft>
            </a:pPr>
            <a:r>
              <a:rPr lang="sr-Cyrl-RS" sz="2400" dirty="0"/>
              <a:t>Одговорно лице у уговорном органу;</a:t>
            </a:r>
          </a:p>
          <a:p>
            <a:pPr>
              <a:spcAft>
                <a:spcPts val="1000"/>
              </a:spcAft>
            </a:pPr>
            <a:r>
              <a:rPr lang="sr-Cyrl-RS" sz="2400" dirty="0"/>
              <a:t>Понуђач;</a:t>
            </a:r>
          </a:p>
          <a:p>
            <a:pPr>
              <a:spcAft>
                <a:spcPts val="1000"/>
              </a:spcAft>
            </a:pPr>
            <a:r>
              <a:rPr lang="sr-Cyrl-RS" sz="2400" dirty="0"/>
              <a:t>Одговорно лице понуђача.</a:t>
            </a:r>
          </a:p>
        </p:txBody>
      </p:sp>
      <p:pic>
        <p:nvPicPr>
          <p:cNvPr id="8" name="Picture 7"/>
          <p:cNvPicPr>
            <a:picLocks noChangeAspect="1"/>
          </p:cNvPicPr>
          <p:nvPr/>
        </p:nvPicPr>
        <p:blipFill>
          <a:blip r:embed="rId2"/>
          <a:stretch>
            <a:fillRect/>
          </a:stretch>
        </p:blipFill>
        <p:spPr>
          <a:xfrm>
            <a:off x="0" y="2272748"/>
            <a:ext cx="3229266" cy="2219740"/>
          </a:xfrm>
          <a:prstGeom prst="rect">
            <a:avLst/>
          </a:prstGeom>
        </p:spPr>
      </p:pic>
    </p:spTree>
    <p:extLst>
      <p:ext uri="{BB962C8B-B14F-4D97-AF65-F5344CB8AC3E}">
        <p14:creationId xmlns:p14="http://schemas.microsoft.com/office/powerpoint/2010/main" val="214440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39400"/>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Прекршајни поступак: ко га покреће?</a:t>
            </a:r>
            <a:endParaRPr dirty="0"/>
          </a:p>
        </p:txBody>
      </p:sp>
      <p:sp>
        <p:nvSpPr>
          <p:cNvPr id="444" name="Google Shape;444;p40"/>
          <p:cNvSpPr/>
          <p:nvPr/>
        </p:nvSpPr>
        <p:spPr>
          <a:xfrm>
            <a:off x="3561450"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АЈН</a:t>
            </a:r>
            <a:endParaRPr sz="1600" dirty="0">
              <a:solidFill>
                <a:schemeClr val="dk1"/>
              </a:solidFill>
              <a:latin typeface="Poppins SemiBold"/>
              <a:ea typeface="Poppins SemiBold"/>
              <a:cs typeface="Poppins SemiBold"/>
              <a:sym typeface="Poppins SemiBold"/>
            </a:endParaRPr>
          </a:p>
        </p:txBody>
      </p:sp>
      <p:sp>
        <p:nvSpPr>
          <p:cNvPr id="445" name="Google Shape;445;p40"/>
          <p:cNvSpPr/>
          <p:nvPr/>
        </p:nvSpPr>
        <p:spPr>
          <a:xfrm>
            <a:off x="595227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Оштећени</a:t>
            </a:r>
            <a:r>
              <a:rPr lang="en-US" sz="1600" dirty="0">
                <a:solidFill>
                  <a:schemeClr val="dk1"/>
                </a:solidFill>
                <a:latin typeface="Poppins SemiBold"/>
                <a:ea typeface="Poppins SemiBold"/>
                <a:cs typeface="Poppins SemiBold"/>
                <a:sym typeface="Poppins SemiBold"/>
              </a:rPr>
              <a:t>*</a:t>
            </a:r>
            <a:endParaRPr sz="1600" dirty="0">
              <a:solidFill>
                <a:schemeClr val="dk1"/>
              </a:solidFill>
              <a:latin typeface="Poppins SemiBold"/>
              <a:ea typeface="Poppins SemiBold"/>
              <a:cs typeface="Poppins SemiBold"/>
              <a:sym typeface="Poppins SemiBold"/>
            </a:endParaRPr>
          </a:p>
        </p:txBody>
      </p:sp>
      <p:sp>
        <p:nvSpPr>
          <p:cNvPr id="448" name="Google Shape;448;p40"/>
          <p:cNvSpPr/>
          <p:nvPr/>
        </p:nvSpPr>
        <p:spPr>
          <a:xfrm>
            <a:off x="1170625" y="2147075"/>
            <a:ext cx="2021100" cy="572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КРЖ</a:t>
            </a:r>
            <a:endParaRPr sz="1600" dirty="0">
              <a:solidFill>
                <a:schemeClr val="dk1"/>
              </a:solidFill>
              <a:latin typeface="Poppins SemiBold"/>
              <a:ea typeface="Poppins SemiBold"/>
              <a:cs typeface="Poppins SemiBold"/>
              <a:sym typeface="Poppins SemiBold"/>
            </a:endParaRPr>
          </a:p>
        </p:txBody>
      </p:sp>
      <p:cxnSp>
        <p:nvCxnSpPr>
          <p:cNvPr id="449" name="Google Shape;449;p40"/>
          <p:cNvCxnSpPr>
            <a:stCxn id="448" idx="3"/>
            <a:endCxn id="444" idx="1"/>
          </p:cNvCxnSpPr>
          <p:nvPr/>
        </p:nvCxnSpPr>
        <p:spPr>
          <a:xfrm>
            <a:off x="3191725"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cxnSp>
        <p:nvCxnSpPr>
          <p:cNvPr id="450" name="Google Shape;450;p40"/>
          <p:cNvCxnSpPr>
            <a:stCxn id="444" idx="3"/>
            <a:endCxn id="445" idx="1"/>
          </p:cNvCxnSpPr>
          <p:nvPr/>
        </p:nvCxnSpPr>
        <p:spPr>
          <a:xfrm>
            <a:off x="5582550" y="2433425"/>
            <a:ext cx="369600" cy="600"/>
          </a:xfrm>
          <a:prstGeom prst="bentConnector3">
            <a:avLst>
              <a:gd name="adj1" fmla="val 50017"/>
            </a:avLst>
          </a:prstGeom>
          <a:noFill/>
          <a:ln w="9525" cap="flat" cmpd="sng">
            <a:solidFill>
              <a:schemeClr val="dk1"/>
            </a:solidFill>
            <a:prstDash val="solid"/>
            <a:round/>
            <a:headEnd type="none" w="med" len="med"/>
            <a:tailEnd type="none" w="med" len="med"/>
          </a:ln>
        </p:spPr>
      </p:cxnSp>
      <p:sp>
        <p:nvSpPr>
          <p:cNvPr id="454" name="Google Shape;454;p40"/>
          <p:cNvSpPr/>
          <p:nvPr/>
        </p:nvSpPr>
        <p:spPr>
          <a:xfrm>
            <a:off x="199637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1</a:t>
            </a:r>
            <a:endParaRPr sz="1800">
              <a:solidFill>
                <a:schemeClr val="dk1"/>
              </a:solidFill>
              <a:latin typeface="Poppins SemiBold"/>
              <a:ea typeface="Poppins SemiBold"/>
              <a:cs typeface="Poppins SemiBold"/>
              <a:sym typeface="Poppins SemiBold"/>
            </a:endParaRPr>
          </a:p>
        </p:txBody>
      </p:sp>
      <p:sp>
        <p:nvSpPr>
          <p:cNvPr id="455" name="Google Shape;455;p40"/>
          <p:cNvSpPr/>
          <p:nvPr/>
        </p:nvSpPr>
        <p:spPr>
          <a:xfrm>
            <a:off x="4387200"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2</a:t>
            </a:r>
            <a:endParaRPr sz="1800">
              <a:solidFill>
                <a:schemeClr val="dk1"/>
              </a:solidFill>
              <a:latin typeface="Poppins SemiBold"/>
              <a:ea typeface="Poppins SemiBold"/>
              <a:cs typeface="Poppins SemiBold"/>
              <a:sym typeface="Poppins SemiBold"/>
            </a:endParaRPr>
          </a:p>
        </p:txBody>
      </p:sp>
      <p:sp>
        <p:nvSpPr>
          <p:cNvPr id="456" name="Google Shape;456;p40"/>
          <p:cNvSpPr/>
          <p:nvPr/>
        </p:nvSpPr>
        <p:spPr>
          <a:xfrm>
            <a:off x="6778025" y="1625075"/>
            <a:ext cx="369600" cy="3696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oppins SemiBold"/>
                <a:ea typeface="Poppins SemiBold"/>
                <a:cs typeface="Poppins SemiBold"/>
                <a:sym typeface="Poppins SemiBold"/>
              </a:rPr>
              <a:t>3</a:t>
            </a:r>
            <a:endParaRPr sz="1800">
              <a:solidFill>
                <a:schemeClr val="dk1"/>
              </a:solidFill>
              <a:latin typeface="Poppins SemiBold"/>
              <a:ea typeface="Poppins SemiBold"/>
              <a:cs typeface="Poppins SemiBold"/>
              <a:sym typeface="Poppins SemiBold"/>
            </a:endParaRPr>
          </a:p>
        </p:txBody>
      </p:sp>
      <p:cxnSp>
        <p:nvCxnSpPr>
          <p:cNvPr id="459" name="Google Shape;459;p40"/>
          <p:cNvCxnSpPr>
            <a:stCxn id="454" idx="2"/>
            <a:endCxn id="448" idx="0"/>
          </p:cNvCxnSpPr>
          <p:nvPr/>
        </p:nvCxnSpPr>
        <p:spPr>
          <a:xfrm>
            <a:off x="2181175"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0" name="Google Shape;460;p40"/>
          <p:cNvCxnSpPr>
            <a:stCxn id="455" idx="2"/>
            <a:endCxn id="444" idx="0"/>
          </p:cNvCxnSpPr>
          <p:nvPr/>
        </p:nvCxnSpPr>
        <p:spPr>
          <a:xfrm>
            <a:off x="4572000" y="1994675"/>
            <a:ext cx="0" cy="152400"/>
          </a:xfrm>
          <a:prstGeom prst="straightConnector1">
            <a:avLst/>
          </a:prstGeom>
          <a:noFill/>
          <a:ln w="9525" cap="flat" cmpd="sng">
            <a:solidFill>
              <a:schemeClr val="dk1"/>
            </a:solidFill>
            <a:prstDash val="solid"/>
            <a:round/>
            <a:headEnd type="none" w="med" len="med"/>
            <a:tailEnd type="none" w="med" len="med"/>
          </a:ln>
        </p:spPr>
      </p:cxnSp>
      <p:cxnSp>
        <p:nvCxnSpPr>
          <p:cNvPr id="461" name="Google Shape;461;p40"/>
          <p:cNvCxnSpPr>
            <a:stCxn id="456" idx="2"/>
            <a:endCxn id="445" idx="0"/>
          </p:cNvCxnSpPr>
          <p:nvPr/>
        </p:nvCxnSpPr>
        <p:spPr>
          <a:xfrm>
            <a:off x="6962825" y="1994675"/>
            <a:ext cx="0" cy="152400"/>
          </a:xfrm>
          <a:prstGeom prst="straightConnector1">
            <a:avLst/>
          </a:prstGeom>
          <a:noFill/>
          <a:ln w="9525" cap="flat" cmpd="sng">
            <a:solidFill>
              <a:schemeClr val="dk1"/>
            </a:solidFill>
            <a:prstDash val="solid"/>
            <a:round/>
            <a:headEnd type="none" w="med" len="med"/>
            <a:tailEnd type="none" w="med" len="med"/>
          </a:ln>
        </p:spPr>
      </p:cxnSp>
      <p:sp>
        <p:nvSpPr>
          <p:cNvPr id="2" name="TextBox 1"/>
          <p:cNvSpPr txBox="1"/>
          <p:nvPr/>
        </p:nvSpPr>
        <p:spPr>
          <a:xfrm>
            <a:off x="1170625" y="2941983"/>
            <a:ext cx="2021100" cy="1169551"/>
          </a:xfrm>
          <a:prstGeom prst="rect">
            <a:avLst/>
          </a:prstGeom>
          <a:noFill/>
        </p:spPr>
        <p:txBody>
          <a:bodyPr wrap="square" rtlCol="0">
            <a:spAutoFit/>
          </a:bodyPr>
          <a:lstStyle/>
          <a:p>
            <a:r>
              <a:rPr lang="sr-Cyrl-RS" dirty="0"/>
              <a:t>Када је био жалбени поступак:</a:t>
            </a:r>
          </a:p>
          <a:p>
            <a:endParaRPr lang="sr-Cyrl-RS" dirty="0"/>
          </a:p>
          <a:p>
            <a:r>
              <a:rPr lang="sr-Cyrl-RS" dirty="0"/>
              <a:t>Захтјев за покретање прекршајног поступка</a:t>
            </a:r>
            <a:endParaRPr lang="sr-Latn-RS" dirty="0"/>
          </a:p>
        </p:txBody>
      </p:sp>
      <p:sp>
        <p:nvSpPr>
          <p:cNvPr id="24" name="TextBox 23"/>
          <p:cNvSpPr txBox="1"/>
          <p:nvPr/>
        </p:nvSpPr>
        <p:spPr>
          <a:xfrm>
            <a:off x="3561450" y="2941983"/>
            <a:ext cx="2021100" cy="954107"/>
          </a:xfrm>
          <a:prstGeom prst="rect">
            <a:avLst/>
          </a:prstGeom>
          <a:noFill/>
        </p:spPr>
        <p:txBody>
          <a:bodyPr wrap="square" rtlCol="0">
            <a:spAutoFit/>
          </a:bodyPr>
          <a:lstStyle/>
          <a:p>
            <a:r>
              <a:rPr lang="sr-Cyrl-RS" dirty="0"/>
              <a:t>Када није било поступка по жалби:</a:t>
            </a:r>
          </a:p>
          <a:p>
            <a:endParaRPr lang="sr-Cyrl-RS" dirty="0"/>
          </a:p>
          <a:p>
            <a:r>
              <a:rPr lang="sr-Cyrl-RS" dirty="0"/>
              <a:t>Прекршајна пријава</a:t>
            </a:r>
            <a:endParaRPr lang="sr-Latn-RS" dirty="0"/>
          </a:p>
        </p:txBody>
      </p:sp>
      <p:sp>
        <p:nvSpPr>
          <p:cNvPr id="25" name="TextBox 24"/>
          <p:cNvSpPr txBox="1"/>
          <p:nvPr/>
        </p:nvSpPr>
        <p:spPr>
          <a:xfrm>
            <a:off x="5952275" y="2941982"/>
            <a:ext cx="2021100" cy="954107"/>
          </a:xfrm>
          <a:prstGeom prst="rect">
            <a:avLst/>
          </a:prstGeom>
          <a:noFill/>
        </p:spPr>
        <p:txBody>
          <a:bodyPr wrap="square" rtlCol="0">
            <a:spAutoFit/>
          </a:bodyPr>
          <a:lstStyle/>
          <a:p>
            <a:r>
              <a:rPr lang="sr-Cyrl-RS" dirty="0"/>
              <a:t>* Само у РС:</a:t>
            </a:r>
          </a:p>
          <a:p>
            <a:endParaRPr lang="sr-Cyrl-RS" dirty="0"/>
          </a:p>
          <a:p>
            <a:r>
              <a:rPr lang="sr-Cyrl-RS" dirty="0"/>
              <a:t>Захтјев за покретање прекршајног поступка</a:t>
            </a:r>
            <a:endParaRPr lang="sr-Latn-RS" dirty="0"/>
          </a:p>
        </p:txBody>
      </p:sp>
    </p:spTree>
    <p:extLst>
      <p:ext uri="{BB962C8B-B14F-4D97-AF65-F5344CB8AC3E}">
        <p14:creationId xmlns:p14="http://schemas.microsoft.com/office/powerpoint/2010/main" val="18511695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Надлежни суд</a:t>
            </a:r>
            <a:endParaRPr lang="sr-Latn-RS" dirty="0"/>
          </a:p>
        </p:txBody>
      </p:sp>
      <p:sp>
        <p:nvSpPr>
          <p:cNvPr id="3" name="Title 2"/>
          <p:cNvSpPr>
            <a:spLocks noGrp="1"/>
          </p:cNvSpPr>
          <p:nvPr>
            <p:ph type="title" idx="2"/>
          </p:nvPr>
        </p:nvSpPr>
        <p:spPr>
          <a:xfrm>
            <a:off x="720000" y="1616047"/>
            <a:ext cx="3522300" cy="393600"/>
          </a:xfrm>
        </p:spPr>
        <p:txBody>
          <a:bodyPr/>
          <a:lstStyle/>
          <a:p>
            <a:r>
              <a:rPr lang="sr-Cyrl-RS" dirty="0"/>
              <a:t>Стварна надлежност</a:t>
            </a:r>
            <a:endParaRPr lang="sr-Latn-RS" dirty="0"/>
          </a:p>
        </p:txBody>
      </p:sp>
      <p:sp>
        <p:nvSpPr>
          <p:cNvPr id="4" name="Title 3"/>
          <p:cNvSpPr>
            <a:spLocks noGrp="1"/>
          </p:cNvSpPr>
          <p:nvPr>
            <p:ph type="title" idx="3"/>
          </p:nvPr>
        </p:nvSpPr>
        <p:spPr>
          <a:xfrm>
            <a:off x="4901688" y="1616047"/>
            <a:ext cx="3522300" cy="393600"/>
          </a:xfrm>
        </p:spPr>
        <p:txBody>
          <a:bodyPr/>
          <a:lstStyle/>
          <a:p>
            <a:r>
              <a:rPr lang="sr-Cyrl-RS" dirty="0"/>
              <a:t>Мјесна надлежност</a:t>
            </a:r>
            <a:endParaRPr lang="sr-Latn-RS" dirty="0"/>
          </a:p>
        </p:txBody>
      </p:sp>
      <p:sp>
        <p:nvSpPr>
          <p:cNvPr id="5" name="Subtitle 4"/>
          <p:cNvSpPr>
            <a:spLocks noGrp="1"/>
          </p:cNvSpPr>
          <p:nvPr>
            <p:ph type="subTitle" idx="1"/>
          </p:nvPr>
        </p:nvSpPr>
        <p:spPr>
          <a:xfrm>
            <a:off x="719999" y="2009647"/>
            <a:ext cx="3613461" cy="1956300"/>
          </a:xfrm>
        </p:spPr>
        <p:txBody>
          <a:bodyPr/>
          <a:lstStyle/>
          <a:p>
            <a:pPr algn="just"/>
            <a:r>
              <a:rPr lang="sr-Cyrl-RS" sz="1600" dirty="0">
                <a:solidFill>
                  <a:srgbClr val="C00000"/>
                </a:solidFill>
              </a:rPr>
              <a:t>Брчко Дистрикт</a:t>
            </a:r>
            <a:r>
              <a:rPr lang="sr-Cyrl-RS" sz="1600" dirty="0"/>
              <a:t>:</a:t>
            </a:r>
            <a:r>
              <a:rPr lang="en-US" sz="1600" dirty="0"/>
              <a:t> </a:t>
            </a:r>
            <a:r>
              <a:rPr lang="sr-Cyrl-RS" sz="1600" dirty="0"/>
              <a:t>Основни</a:t>
            </a:r>
            <a:r>
              <a:rPr lang="en-US" sz="1600" dirty="0"/>
              <a:t> </a:t>
            </a:r>
            <a:r>
              <a:rPr lang="sr-Cyrl-RS" sz="1600" dirty="0"/>
              <a:t>у првом степену и Апелациони суд у другом;</a:t>
            </a:r>
          </a:p>
          <a:p>
            <a:pPr algn="just"/>
            <a:r>
              <a:rPr lang="sr-Cyrl-RS" sz="1600" dirty="0">
                <a:solidFill>
                  <a:srgbClr val="C00000"/>
                </a:solidFill>
              </a:rPr>
              <a:t>Република Српска</a:t>
            </a:r>
            <a:r>
              <a:rPr lang="sr-Cyrl-RS" sz="1600" dirty="0"/>
              <a:t>: основни судови у првом степену,  а окружни у другом;</a:t>
            </a:r>
          </a:p>
          <a:p>
            <a:pPr algn="just"/>
            <a:r>
              <a:rPr lang="sr-Cyrl-RS" sz="1600" dirty="0">
                <a:solidFill>
                  <a:srgbClr val="C00000"/>
                </a:solidFill>
              </a:rPr>
              <a:t>Федерација БиХ</a:t>
            </a:r>
            <a:r>
              <a:rPr lang="sr-Cyrl-RS" sz="1600" dirty="0"/>
              <a:t>:</a:t>
            </a:r>
            <a:r>
              <a:rPr lang="en-US" sz="1600" dirty="0"/>
              <a:t> </a:t>
            </a:r>
            <a:r>
              <a:rPr lang="sr-Cyrl-RS" sz="1600" dirty="0"/>
              <a:t>општински судови у првом степену, а кантонални у другом.</a:t>
            </a:r>
            <a:endParaRPr lang="sr-Latn-RS" sz="1600" dirty="0"/>
          </a:p>
        </p:txBody>
      </p:sp>
      <p:sp>
        <p:nvSpPr>
          <p:cNvPr id="6" name="Subtitle 5"/>
          <p:cNvSpPr>
            <a:spLocks noGrp="1"/>
          </p:cNvSpPr>
          <p:nvPr>
            <p:ph type="subTitle" idx="4"/>
          </p:nvPr>
        </p:nvSpPr>
        <p:spPr>
          <a:xfrm>
            <a:off x="4901700" y="2009647"/>
            <a:ext cx="3522300" cy="1956300"/>
          </a:xfrm>
        </p:spPr>
        <p:txBody>
          <a:bodyPr/>
          <a:lstStyle/>
          <a:p>
            <a:pPr algn="just"/>
            <a:r>
              <a:rPr lang="sr-Cyrl-RS" sz="1600" dirty="0">
                <a:solidFill>
                  <a:srgbClr val="C00000"/>
                </a:solidFill>
              </a:rPr>
              <a:t>Суд на чијем је подручју почињен прекршај / према сједишту УО</a:t>
            </a:r>
            <a:endParaRPr lang="sr-Cyrl-RS" sz="1600" dirty="0"/>
          </a:p>
          <a:p>
            <a:endParaRPr lang="sr-Latn-RS" dirty="0"/>
          </a:p>
        </p:txBody>
      </p:sp>
      <p:sp>
        <p:nvSpPr>
          <p:cNvPr id="7" name="TextBox 6"/>
          <p:cNvSpPr txBox="1"/>
          <p:nvPr/>
        </p:nvSpPr>
        <p:spPr>
          <a:xfrm>
            <a:off x="2796209" y="1164522"/>
            <a:ext cx="5168348" cy="338554"/>
          </a:xfrm>
          <a:prstGeom prst="rect">
            <a:avLst/>
          </a:prstGeom>
          <a:noFill/>
        </p:spPr>
        <p:txBody>
          <a:bodyPr wrap="square" rtlCol="0">
            <a:spAutoFit/>
          </a:bodyPr>
          <a:lstStyle/>
          <a:p>
            <a:r>
              <a:rPr lang="sr-Cyrl-RS" sz="1600" dirty="0">
                <a:solidFill>
                  <a:schemeClr val="tx2">
                    <a:lumMod val="50000"/>
                  </a:schemeClr>
                </a:solidFill>
              </a:rPr>
              <a:t>Из закона о прекршајима и закона о судовима</a:t>
            </a:r>
            <a:endParaRPr lang="sr-Latn-RS" sz="1600" dirty="0">
              <a:solidFill>
                <a:schemeClr val="tx2">
                  <a:lumMod val="50000"/>
                </a:schemeClr>
              </a:solidFill>
            </a:endParaRPr>
          </a:p>
        </p:txBody>
      </p:sp>
      <p:pic>
        <p:nvPicPr>
          <p:cNvPr id="8" name="Picture 7"/>
          <p:cNvPicPr>
            <a:picLocks noChangeAspect="1"/>
          </p:cNvPicPr>
          <p:nvPr/>
        </p:nvPicPr>
        <p:blipFill>
          <a:blip r:embed="rId2"/>
          <a:stretch>
            <a:fillRect/>
          </a:stretch>
        </p:blipFill>
        <p:spPr>
          <a:xfrm>
            <a:off x="5126669" y="3026574"/>
            <a:ext cx="2837888" cy="1936237"/>
          </a:xfrm>
          <a:prstGeom prst="rect">
            <a:avLst/>
          </a:prstGeom>
        </p:spPr>
      </p:pic>
    </p:spTree>
    <p:extLst>
      <p:ext uri="{BB962C8B-B14F-4D97-AF65-F5344CB8AC3E}">
        <p14:creationId xmlns:p14="http://schemas.microsoft.com/office/powerpoint/2010/main" val="98713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1"/>
          <p:cNvSpPr txBox="1">
            <a:spLocks noGrp="1"/>
          </p:cNvSpPr>
          <p:nvPr>
            <p:ph type="title"/>
          </p:nvPr>
        </p:nvSpPr>
        <p:spPr>
          <a:xfrm>
            <a:off x="720000" y="499644"/>
            <a:ext cx="7704000" cy="51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sr-Cyrl-RS" sz="2400" dirty="0"/>
              <a:t>Рокови застарјелости покретања </a:t>
            </a:r>
            <a:br>
              <a:rPr lang="sr-Cyrl-RS" sz="2400" dirty="0"/>
            </a:br>
            <a:r>
              <a:rPr lang="sr-Cyrl-RS" sz="2400" dirty="0"/>
              <a:t>и вођења поступка</a:t>
            </a:r>
            <a:endParaRPr sz="2400" dirty="0"/>
          </a:p>
        </p:txBody>
      </p:sp>
      <p:sp>
        <p:nvSpPr>
          <p:cNvPr id="247" name="Google Shape;247;p31"/>
          <p:cNvSpPr/>
          <p:nvPr/>
        </p:nvSpPr>
        <p:spPr>
          <a:xfrm>
            <a:off x="2873629" y="1692450"/>
            <a:ext cx="2604000" cy="1014900"/>
          </a:xfrm>
          <a:prstGeom prst="rect">
            <a:avLst/>
          </a:prstGeom>
          <a:solidFill>
            <a:schemeClr val="lt2"/>
          </a:solidFill>
          <a:ln w="9525" cap="flat" cmpd="sng">
            <a:solidFill>
              <a:schemeClr val="dk1"/>
            </a:solidFill>
            <a:prstDash val="solid"/>
            <a:round/>
            <a:headEnd type="none" w="sm" len="sm"/>
            <a:tailEnd type="none" w="sm" len="sm"/>
          </a:ln>
          <a:scene3d>
            <a:camera prst="orthographicFront"/>
            <a:lightRig rig="threePt" dir="t"/>
          </a:scene3d>
          <a:sp3d>
            <a:bevelT w="139700" prst="cross"/>
          </a:sp3d>
        </p:spPr>
        <p:txBody>
          <a:bodyPr spcFirstLastPara="1" wrap="square" lIns="91425" tIns="91425" rIns="91425" bIns="91425" anchor="ctr" anchorCtr="0">
            <a:noAutofit/>
          </a:bodyPr>
          <a:lstStyle/>
          <a:p>
            <a:pPr marL="0" lvl="0" indent="0" algn="ctr" rtl="0">
              <a:spcBef>
                <a:spcPts val="0"/>
              </a:spcBef>
              <a:spcAft>
                <a:spcPts val="0"/>
              </a:spcAft>
              <a:buNone/>
            </a:pPr>
            <a:r>
              <a:rPr lang="sr-Cyrl-RS" sz="1600" dirty="0">
                <a:solidFill>
                  <a:schemeClr val="dk1"/>
                </a:solidFill>
                <a:latin typeface="Poppins SemiBold"/>
                <a:ea typeface="Poppins SemiBold"/>
                <a:cs typeface="Poppins SemiBold"/>
                <a:sym typeface="Poppins SemiBold"/>
              </a:rPr>
              <a:t>За прекршаје за које је прописана новчана казна до 3.000,00 КМ</a:t>
            </a:r>
          </a:p>
        </p:txBody>
      </p:sp>
      <p:sp>
        <p:nvSpPr>
          <p:cNvPr id="250" name="Google Shape;250;p31"/>
          <p:cNvSpPr/>
          <p:nvPr/>
        </p:nvSpPr>
        <p:spPr>
          <a:xfrm>
            <a:off x="4543046" y="2876675"/>
            <a:ext cx="2604000" cy="1014900"/>
          </a:xfrm>
          <a:prstGeom prst="rect">
            <a:avLst/>
          </a:prstGeom>
          <a:solidFill>
            <a:schemeClr val="lt2"/>
          </a:solidFill>
          <a:ln w="9525" cap="flat" cmpd="sng">
            <a:solidFill>
              <a:schemeClr val="dk1"/>
            </a:solidFill>
            <a:prstDash val="solid"/>
            <a:round/>
            <a:headEnd type="none" w="sm" len="sm"/>
            <a:tailEnd type="none" w="sm" len="sm"/>
          </a:ln>
          <a:scene3d>
            <a:camera prst="orthographicFront"/>
            <a:lightRig rig="threePt" dir="t"/>
          </a:scene3d>
          <a:sp3d>
            <a:bevelT w="139700" prst="cross"/>
          </a:sp3d>
        </p:spPr>
        <p:txBody>
          <a:bodyPr spcFirstLastPara="1" wrap="square" lIns="91425" tIns="91425" rIns="91425" bIns="91425" anchor="ctr" anchorCtr="0">
            <a:noAutofit/>
          </a:bodyPr>
          <a:lstStyle/>
          <a:p>
            <a:pPr lvl="0" algn="ctr"/>
            <a:r>
              <a:rPr lang="sr-Cyrl-RS" sz="1600" dirty="0">
                <a:solidFill>
                  <a:schemeClr val="dk1"/>
                </a:solidFill>
                <a:latin typeface="Poppins SemiBold"/>
                <a:ea typeface="Poppins SemiBold"/>
                <a:cs typeface="Poppins SemiBold"/>
                <a:sym typeface="Poppins SemiBold"/>
              </a:rPr>
              <a:t>За прекршаје за које је прописана новчана казна од 3.000,00 КМ</a:t>
            </a:r>
          </a:p>
        </p:txBody>
      </p:sp>
      <p:sp>
        <p:nvSpPr>
          <p:cNvPr id="253" name="Google Shape;253;p31"/>
          <p:cNvSpPr txBox="1"/>
          <p:nvPr/>
        </p:nvSpPr>
        <p:spPr>
          <a:xfrm>
            <a:off x="1263136" y="1981199"/>
            <a:ext cx="1668129" cy="732778"/>
          </a:xfrm>
          <a:prstGeom prst="rect">
            <a:avLst/>
          </a:prstGeom>
          <a:solidFill>
            <a:srgbClr val="FFDF79"/>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lvl="0" algn="ctr"/>
            <a:r>
              <a:rPr lang="sr-Cyrl-RS" sz="1700" b="1" dirty="0">
                <a:solidFill>
                  <a:schemeClr val="dk1"/>
                </a:solidFill>
                <a:latin typeface="Poppins SemiBold"/>
                <a:ea typeface="Poppins SemiBold"/>
                <a:cs typeface="Poppins SemiBold"/>
                <a:sym typeface="Poppins SemiBold"/>
              </a:rPr>
              <a:t>1/2 године од извршења</a:t>
            </a:r>
          </a:p>
        </p:txBody>
      </p:sp>
      <p:sp>
        <p:nvSpPr>
          <p:cNvPr id="16" name="Google Shape;253;p31"/>
          <p:cNvSpPr txBox="1"/>
          <p:nvPr/>
        </p:nvSpPr>
        <p:spPr>
          <a:xfrm>
            <a:off x="7080836" y="3187146"/>
            <a:ext cx="1668129" cy="711055"/>
          </a:xfrm>
          <a:prstGeom prst="rect">
            <a:avLst/>
          </a:prstGeom>
          <a:solidFill>
            <a:srgbClr val="FFDF79"/>
          </a:solidFill>
          <a:ln>
            <a:noFill/>
          </a:ln>
          <a:effectLst/>
          <a:scene3d>
            <a:camera prst="orthographicFront">
              <a:rot lat="0" lon="0" rev="0"/>
            </a:camera>
            <a:lightRig rig="contrasting" dir="t">
              <a:rot lat="0" lon="0" rev="7800000"/>
            </a:lightRig>
          </a:scene3d>
          <a:sp3d>
            <a:bevelT w="139700" h="139700"/>
          </a:sp3d>
        </p:spPr>
        <p:txBody>
          <a:bodyPr spcFirstLastPara="1" wrap="square" lIns="91425" tIns="91425" rIns="91425" bIns="91425" anchor="t" anchorCtr="0">
            <a:noAutofit/>
          </a:bodyPr>
          <a:lstStyle/>
          <a:p>
            <a:pPr lvl="0" algn="ctr"/>
            <a:r>
              <a:rPr lang="sr-Cyrl-RS" sz="1700" b="1" dirty="0">
                <a:solidFill>
                  <a:schemeClr val="dk1"/>
                </a:solidFill>
                <a:latin typeface="Poppins SemiBold"/>
                <a:ea typeface="Poppins SemiBold"/>
                <a:cs typeface="Poppins SemiBold"/>
                <a:sym typeface="Poppins SemiBold"/>
              </a:rPr>
              <a:t>2/3 године од извршења</a:t>
            </a:r>
          </a:p>
        </p:txBody>
      </p:sp>
      <p:sp>
        <p:nvSpPr>
          <p:cNvPr id="3" name="TextBox 2"/>
          <p:cNvSpPr txBox="1"/>
          <p:nvPr/>
        </p:nvSpPr>
        <p:spPr>
          <a:xfrm>
            <a:off x="394296" y="3117316"/>
            <a:ext cx="3786765" cy="1384995"/>
          </a:xfrm>
          <a:prstGeom prst="rect">
            <a:avLst/>
          </a:prstGeom>
          <a:noFill/>
        </p:spPr>
        <p:txBody>
          <a:bodyPr wrap="square" rtlCol="0">
            <a:spAutoFit/>
          </a:bodyPr>
          <a:lstStyle/>
          <a:p>
            <a:r>
              <a:rPr lang="sr-Cyrl-RS" sz="1200" dirty="0">
                <a:solidFill>
                  <a:srgbClr val="FF0000"/>
                </a:solidFill>
              </a:rPr>
              <a:t>Оштећени</a:t>
            </a:r>
            <a:r>
              <a:rPr lang="sr-Cyrl-RS" sz="1200" dirty="0"/>
              <a:t> може покренути прекршајни поступак само ако није издат прекршајни налог, односно ако није поднесен захтјев за покретање прекршајног поступка </a:t>
            </a:r>
            <a:r>
              <a:rPr lang="sr-Cyrl-RS" sz="1200" dirty="0">
                <a:solidFill>
                  <a:srgbClr val="FF0000"/>
                </a:solidFill>
              </a:rPr>
              <a:t>у року од 60 дана</a:t>
            </a:r>
            <a:r>
              <a:rPr lang="sr-Cyrl-RS" sz="1200" dirty="0"/>
              <a:t> од дана чињења прекршаја или у року од 60 дана од одустајања од захтјева за покретање прекршајног поступка</a:t>
            </a:r>
            <a:r>
              <a:rPr lang="sr-Latn-RS" sz="1200" dirty="0"/>
              <a:t>.</a:t>
            </a:r>
          </a:p>
        </p:txBody>
      </p:sp>
    </p:spTree>
    <p:extLst>
      <p:ext uri="{BB962C8B-B14F-4D97-AF65-F5344CB8AC3E}">
        <p14:creationId xmlns:p14="http://schemas.microsoft.com/office/powerpoint/2010/main" val="305494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0" animBg="1"/>
      <p:bldP spid="250" grpId="0" animBg="1"/>
      <p:bldP spid="253"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99034"/>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Кривични поступак</a:t>
            </a:r>
            <a:endParaRPr dirty="0"/>
          </a:p>
        </p:txBody>
      </p:sp>
      <p:sp>
        <p:nvSpPr>
          <p:cNvPr id="17" name="Google Shape;546;p45"/>
          <p:cNvSpPr txBox="1">
            <a:spLocks/>
          </p:cNvSpPr>
          <p:nvPr/>
        </p:nvSpPr>
        <p:spPr>
          <a:xfrm>
            <a:off x="1239079" y="1405425"/>
            <a:ext cx="7184921" cy="3020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1000"/>
              </a:spcAft>
              <a:buFont typeface="Arial" panose="020B0604020202020204" pitchFamily="34" charset="0"/>
              <a:buChar char="•"/>
            </a:pPr>
            <a:r>
              <a:rPr lang="ru-RU" sz="2000" dirty="0"/>
              <a:t>Грађанин има право пријавити извршење кривичног дјела, а пријава</a:t>
            </a:r>
            <a:r>
              <a:rPr lang="en-US" sz="2000" dirty="0"/>
              <a:t> (</a:t>
            </a:r>
            <a:r>
              <a:rPr lang="sr-Cyrl-RS" sz="2000" dirty="0"/>
              <a:t>усмено или писмено)</a:t>
            </a:r>
            <a:r>
              <a:rPr lang="ru-RU" sz="2000" dirty="0"/>
              <a:t> се подноси тужиоцу.</a:t>
            </a:r>
          </a:p>
          <a:p>
            <a:pPr marL="342900" indent="-342900">
              <a:spcAft>
                <a:spcPts val="1000"/>
              </a:spcAft>
              <a:buFont typeface="Arial" panose="020B0604020202020204" pitchFamily="34" charset="0"/>
              <a:buChar char="•"/>
            </a:pPr>
            <a:r>
              <a:rPr lang="ru-RU" sz="2000" dirty="0"/>
              <a:t>Тужилац спроводи истрагу,</a:t>
            </a:r>
            <a:r>
              <a:rPr lang="sr-Cyrl-RS" sz="2000" dirty="0"/>
              <a:t> подиже и заступа оптужницу пред судом, подноси правне лијекове.</a:t>
            </a:r>
            <a:endParaRPr lang="ru-RU" sz="2000" dirty="0"/>
          </a:p>
          <a:p>
            <a:pPr marL="342900" indent="-342900">
              <a:buFont typeface="Arial" panose="020B0604020202020204" pitchFamily="34" charset="0"/>
              <a:buChar char="•"/>
            </a:pPr>
            <a:r>
              <a:rPr lang="ru-RU" sz="2000" dirty="0"/>
              <a:t>Судови суде у првом степену у кривичним стварима и по жалбама у другом степену, према мјесту извршења кривичног дјела.</a:t>
            </a:r>
          </a:p>
        </p:txBody>
      </p:sp>
      <p:sp>
        <p:nvSpPr>
          <p:cNvPr id="3" name="TextBox 2"/>
          <p:cNvSpPr txBox="1"/>
          <p:nvPr/>
        </p:nvSpPr>
        <p:spPr>
          <a:xfrm>
            <a:off x="4797287" y="231623"/>
            <a:ext cx="4764156" cy="307777"/>
          </a:xfrm>
          <a:prstGeom prst="rect">
            <a:avLst/>
          </a:prstGeom>
          <a:noFill/>
        </p:spPr>
        <p:txBody>
          <a:bodyPr wrap="square" rtlCol="0">
            <a:spAutoFit/>
          </a:bodyPr>
          <a:lstStyle/>
          <a:p>
            <a:r>
              <a:rPr lang="sr-Cyrl-RS" dirty="0"/>
              <a:t>Регулисан законима о кривичном поступку</a:t>
            </a:r>
            <a:endParaRPr lang="sr-Latn-RS" dirty="0"/>
          </a:p>
        </p:txBody>
      </p:sp>
    </p:spTree>
    <p:extLst>
      <p:ext uri="{BB962C8B-B14F-4D97-AF65-F5344CB8AC3E}">
        <p14:creationId xmlns:p14="http://schemas.microsoft.com/office/powerpoint/2010/main" val="31527555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0"/>
          <p:cNvSpPr txBox="1">
            <a:spLocks noGrp="1"/>
          </p:cNvSpPr>
          <p:nvPr>
            <p:ph type="title"/>
          </p:nvPr>
        </p:nvSpPr>
        <p:spPr>
          <a:xfrm>
            <a:off x="720000" y="585782"/>
            <a:ext cx="7704000" cy="51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sz="2800" dirty="0"/>
              <a:t>Поступак пред Конкуренцијским савјетом</a:t>
            </a:r>
            <a:endParaRPr sz="2800" dirty="0"/>
          </a:p>
        </p:txBody>
      </p:sp>
      <p:sp>
        <p:nvSpPr>
          <p:cNvPr id="17" name="Google Shape;546;p45"/>
          <p:cNvSpPr txBox="1">
            <a:spLocks/>
          </p:cNvSpPr>
          <p:nvPr/>
        </p:nvSpPr>
        <p:spPr>
          <a:xfrm>
            <a:off x="1199322" y="1332539"/>
            <a:ext cx="7224678" cy="30208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Aft>
                <a:spcPts val="1000"/>
              </a:spcAft>
              <a:buFont typeface="Arial" panose="020B0604020202020204" pitchFamily="34" charset="0"/>
              <a:buChar char="•"/>
            </a:pPr>
            <a:r>
              <a:rPr lang="sr-Cyrl-RS" sz="2000" dirty="0"/>
              <a:t>Конкуренцијски савјет покреће поступак по службеној дужности или на основу захтјева странке</a:t>
            </a:r>
            <a:r>
              <a:rPr lang="ru-RU" sz="2000" dirty="0"/>
              <a:t>.</a:t>
            </a:r>
          </a:p>
          <a:p>
            <a:pPr marL="342900" indent="-342900">
              <a:spcAft>
                <a:spcPts val="1000"/>
              </a:spcAft>
              <a:buFont typeface="Arial" panose="020B0604020202020204" pitchFamily="34" charset="0"/>
              <a:buChar char="•"/>
            </a:pPr>
            <a:r>
              <a:rPr lang="sr-Cyrl-RS" sz="2000" dirty="0"/>
              <a:t>Захтјев за покретање поступка може поднијети свако правно или физичко лице које има правни/економски интерес, привредне коморе, удружења послодавца, удружења потрошача, органи извршне власти.</a:t>
            </a:r>
            <a:endParaRPr lang="ru-RU" sz="2000" dirty="0"/>
          </a:p>
          <a:p>
            <a:pPr marL="342900" indent="-342900">
              <a:buFont typeface="Arial" panose="020B0604020202020204" pitchFamily="34" charset="0"/>
              <a:buChar char="•"/>
            </a:pPr>
            <a:r>
              <a:rPr lang="ru-RU" sz="2000" dirty="0"/>
              <a:t>Захтјев мора испуњавати формалне и садржинске захтјеве прописане Законом о конкуренцији.</a:t>
            </a:r>
          </a:p>
        </p:txBody>
      </p:sp>
      <p:sp>
        <p:nvSpPr>
          <p:cNvPr id="4" name="TextBox 3"/>
          <p:cNvSpPr txBox="1"/>
          <p:nvPr/>
        </p:nvSpPr>
        <p:spPr>
          <a:xfrm>
            <a:off x="4797287" y="231623"/>
            <a:ext cx="3626713" cy="307777"/>
          </a:xfrm>
          <a:prstGeom prst="rect">
            <a:avLst/>
          </a:prstGeom>
          <a:noFill/>
        </p:spPr>
        <p:txBody>
          <a:bodyPr wrap="square" rtlCol="0">
            <a:spAutoFit/>
          </a:bodyPr>
          <a:lstStyle/>
          <a:p>
            <a:pPr algn="r"/>
            <a:r>
              <a:rPr lang="sr-Cyrl-RS" dirty="0"/>
              <a:t>Регулисан Законом о конкуренцији</a:t>
            </a:r>
            <a:endParaRPr lang="sr-Latn-RS" dirty="0"/>
          </a:p>
        </p:txBody>
      </p:sp>
    </p:spTree>
    <p:extLst>
      <p:ext uri="{BB962C8B-B14F-4D97-AF65-F5344CB8AC3E}">
        <p14:creationId xmlns:p14="http://schemas.microsoft.com/office/powerpoint/2010/main" val="376322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720000" y="77661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Надлежни органи</a:t>
            </a:r>
            <a:endParaRPr dirty="0"/>
          </a:p>
        </p:txBody>
      </p:sp>
      <p:graphicFrame>
        <p:nvGraphicFramePr>
          <p:cNvPr id="203" name="Google Shape;203;p27"/>
          <p:cNvGraphicFramePr/>
          <p:nvPr>
            <p:extLst>
              <p:ext uri="{D42A27DB-BD31-4B8C-83A1-F6EECF244321}">
                <p14:modId xmlns:p14="http://schemas.microsoft.com/office/powerpoint/2010/main" val="1119746290"/>
              </p:ext>
            </p:extLst>
          </p:nvPr>
        </p:nvGraphicFramePr>
        <p:xfrm>
          <a:off x="720000" y="1929561"/>
          <a:ext cx="7704000" cy="2177620"/>
        </p:xfrm>
        <a:graphic>
          <a:graphicData uri="http://schemas.openxmlformats.org/drawingml/2006/table">
            <a:tbl>
              <a:tblPr>
                <a:noFill/>
                <a:tableStyleId>{F9AE6AD2-AEB8-4093-8CC5-92BBB10B0217}</a:tableStyleId>
              </a:tblPr>
              <a:tblGrid>
                <a:gridCol w="4110417">
                  <a:extLst>
                    <a:ext uri="{9D8B030D-6E8A-4147-A177-3AD203B41FA5}">
                      <a16:colId xmlns:a16="http://schemas.microsoft.com/office/drawing/2014/main" val="20000"/>
                    </a:ext>
                  </a:extLst>
                </a:gridCol>
                <a:gridCol w="3593583">
                  <a:extLst>
                    <a:ext uri="{9D8B030D-6E8A-4147-A177-3AD203B41FA5}">
                      <a16:colId xmlns:a16="http://schemas.microsoft.com/office/drawing/2014/main" val="20001"/>
                    </a:ext>
                  </a:extLst>
                </a:gridCol>
              </a:tblGrid>
              <a:tr h="361525">
                <a:tc>
                  <a:txBody>
                    <a:bodyPr/>
                    <a:lstStyle/>
                    <a:p>
                      <a:pPr marL="0" lvl="0" indent="0" algn="l" rtl="0">
                        <a:spcBef>
                          <a:spcPts val="0"/>
                        </a:spcBef>
                        <a:spcAft>
                          <a:spcPts val="0"/>
                        </a:spcAft>
                        <a:buNone/>
                      </a:pPr>
                      <a:r>
                        <a:rPr lang="sr-Cyrl-RS" sz="1600" b="1" u="none" dirty="0">
                          <a:solidFill>
                            <a:schemeClr val="tx2">
                              <a:lumMod val="25000"/>
                            </a:schemeClr>
                          </a:solidFill>
                          <a:latin typeface="Livvic SemiBold"/>
                          <a:ea typeface="Livvic SemiBold"/>
                          <a:cs typeface="Livvic SemiBold"/>
                          <a:sym typeface="Livvic SemiBold"/>
                        </a:rPr>
                        <a:t>КРЖ</a:t>
                      </a:r>
                      <a:endParaRPr sz="1600" b="1"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F79"/>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По жалби у управном поступку</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F79"/>
                    </a:solidFill>
                  </a:tcPr>
                </a:tc>
                <a:extLst>
                  <a:ext uri="{0D108BD9-81ED-4DB2-BD59-A6C34878D82A}">
                    <a16:rowId xmlns:a16="http://schemas.microsoft.com/office/drawing/2014/main" val="10000"/>
                  </a:ext>
                </a:extLst>
              </a:tr>
              <a:tr h="361525">
                <a:tc>
                  <a:txBody>
                    <a:bodyPr/>
                    <a:lstStyle/>
                    <a:p>
                      <a:pPr marL="0" lvl="0" indent="0" algn="l" rtl="0">
                        <a:spcBef>
                          <a:spcPts val="0"/>
                        </a:spcBef>
                        <a:spcAft>
                          <a:spcPts val="0"/>
                        </a:spcAft>
                        <a:buNone/>
                      </a:pPr>
                      <a:r>
                        <a:rPr lang="sr-Cyrl-RS" sz="1600" u="none" dirty="0">
                          <a:solidFill>
                            <a:schemeClr val="bg1"/>
                          </a:solidFill>
                          <a:latin typeface="Livvic SemiBold"/>
                          <a:ea typeface="Livvic SemiBold"/>
                          <a:cs typeface="Livvic SemiBold"/>
                          <a:sym typeface="Livvic SemiBold"/>
                        </a:rPr>
                        <a:t>Суд БиХ</a:t>
                      </a:r>
                      <a:endParaRPr sz="1600" u="none" dirty="0">
                        <a:solidFill>
                          <a:schemeClr val="bg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lumMod val="25000"/>
                      </a:schemeClr>
                    </a:solidFill>
                  </a:tcPr>
                </a:tc>
                <a:tc>
                  <a:txBody>
                    <a:bodyPr/>
                    <a:lstStyle/>
                    <a:p>
                      <a:pPr marL="0" marR="0" lvl="0" indent="0" algn="l" rtl="0">
                        <a:lnSpc>
                          <a:spcPct val="100000"/>
                        </a:lnSpc>
                        <a:spcBef>
                          <a:spcPts val="0"/>
                        </a:spcBef>
                        <a:spcAft>
                          <a:spcPts val="1600"/>
                        </a:spcAft>
                        <a:buNone/>
                      </a:pPr>
                      <a:r>
                        <a:rPr lang="sr-Cyrl-RS" sz="1200" dirty="0">
                          <a:solidFill>
                            <a:schemeClr val="dk1"/>
                          </a:solidFill>
                          <a:latin typeface="Livvic"/>
                          <a:ea typeface="Livvic"/>
                          <a:cs typeface="Livvic"/>
                          <a:sym typeface="Livvic"/>
                        </a:rPr>
                        <a:t>По тужби и ванредним правним средствима у управном спору</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spcBef>
                          <a:spcPts val="0"/>
                        </a:spcBef>
                        <a:spcAft>
                          <a:spcPts val="0"/>
                        </a:spcAft>
                        <a:buNone/>
                      </a:pPr>
                      <a:r>
                        <a:rPr lang="sr-Cyrl-RS" sz="1600" u="none" dirty="0">
                          <a:solidFill>
                            <a:schemeClr val="bg1"/>
                          </a:solidFill>
                          <a:latin typeface="Livvic SemiBold"/>
                          <a:ea typeface="Livvic SemiBold"/>
                          <a:cs typeface="Livvic SemiBold"/>
                          <a:sym typeface="Livvic SemiBold"/>
                        </a:rPr>
                        <a:t>Надлежни суд</a:t>
                      </a:r>
                      <a:r>
                        <a:rPr lang="sr-Cyrl-RS" sz="1600" u="none" baseline="0" dirty="0">
                          <a:solidFill>
                            <a:schemeClr val="bg1"/>
                          </a:solidFill>
                          <a:latin typeface="Livvic SemiBold"/>
                          <a:ea typeface="Livvic SemiBold"/>
                          <a:cs typeface="Livvic SemiBold"/>
                          <a:sym typeface="Livvic SemiBold"/>
                        </a:rPr>
                        <a:t> ентитета</a:t>
                      </a:r>
                      <a:r>
                        <a:rPr lang="en-US" sz="1600" u="none" baseline="0" dirty="0">
                          <a:solidFill>
                            <a:schemeClr val="bg1"/>
                          </a:solidFill>
                          <a:latin typeface="Livvic SemiBold"/>
                          <a:ea typeface="Livvic SemiBold"/>
                          <a:cs typeface="Livvic SemiBold"/>
                          <a:sym typeface="Livvic SemiBold"/>
                        </a:rPr>
                        <a:t>/</a:t>
                      </a:r>
                      <a:r>
                        <a:rPr lang="sr-Cyrl-RS" sz="1600" u="none" baseline="0" dirty="0">
                          <a:solidFill>
                            <a:schemeClr val="bg1"/>
                          </a:solidFill>
                          <a:latin typeface="Livvic SemiBold"/>
                          <a:ea typeface="Livvic SemiBold"/>
                          <a:cs typeface="Livvic SemiBold"/>
                          <a:sym typeface="Livvic SemiBold"/>
                        </a:rPr>
                        <a:t>Брчко Дистрикта</a:t>
                      </a:r>
                      <a:endParaRPr sz="1600" u="none" dirty="0">
                        <a:solidFill>
                          <a:schemeClr val="bg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lumMod val="25000"/>
                      </a:schemeClr>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По тужби у парничном поступку</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Надлежни</a:t>
                      </a:r>
                      <a:r>
                        <a:rPr lang="sr-Cyrl-RS" sz="1600" u="none" baseline="0" dirty="0">
                          <a:solidFill>
                            <a:schemeClr val="tx2">
                              <a:lumMod val="25000"/>
                            </a:schemeClr>
                          </a:solidFill>
                          <a:latin typeface="Livvic SemiBold"/>
                          <a:ea typeface="Livvic SemiBold"/>
                          <a:cs typeface="Livvic SemiBold"/>
                          <a:sym typeface="Livvic SemiBold"/>
                        </a:rPr>
                        <a:t> основни/општински суд</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По</a:t>
                      </a:r>
                      <a:r>
                        <a:rPr lang="sr-Cyrl-RS" sz="1200" baseline="0" dirty="0">
                          <a:solidFill>
                            <a:schemeClr val="dk1"/>
                          </a:solidFill>
                          <a:latin typeface="Livvic"/>
                          <a:ea typeface="Livvic"/>
                          <a:cs typeface="Livvic"/>
                          <a:sym typeface="Livvic"/>
                        </a:rPr>
                        <a:t> захтјеву за покретање прекршајног поступка</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Тужилаштво</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sr-Cyrl-RS" sz="1200" dirty="0">
                          <a:solidFill>
                            <a:schemeClr val="dk1"/>
                          </a:solidFill>
                          <a:latin typeface="Livvic"/>
                          <a:ea typeface="Livvic"/>
                          <a:cs typeface="Livvic"/>
                          <a:sym typeface="Livvic"/>
                        </a:rPr>
                        <a:t>По пријави кривичног</a:t>
                      </a:r>
                      <a:r>
                        <a:rPr lang="sr-Cyrl-RS" sz="1200" baseline="0" dirty="0">
                          <a:solidFill>
                            <a:schemeClr val="dk1"/>
                          </a:solidFill>
                          <a:latin typeface="Livvic"/>
                          <a:ea typeface="Livvic"/>
                          <a:cs typeface="Livvic"/>
                          <a:sym typeface="Livvic"/>
                        </a:rPr>
                        <a:t> дјела</a:t>
                      </a:r>
                      <a:endParaRPr sz="1200" dirty="0">
                        <a:solidFill>
                          <a:schemeClr val="dk1"/>
                        </a:solidFill>
                        <a:latin typeface="Livvic"/>
                        <a:ea typeface="Livvic"/>
                        <a:cs typeface="Livvic"/>
                        <a:sym typeface="Livvic"/>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Конкуренцијски савјет</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sr-Cyrl-RS" sz="1200" dirty="0">
                          <a:solidFill>
                            <a:schemeClr val="dk1"/>
                          </a:solidFill>
                          <a:latin typeface="Livvic SemiBold"/>
                          <a:ea typeface="Livvic SemiBold"/>
                          <a:cs typeface="Livvic SemiBold"/>
                          <a:sym typeface="Livvic SemiBold"/>
                        </a:rPr>
                        <a:t>По захтјеву за спровођење</a:t>
                      </a:r>
                      <a:r>
                        <a:rPr lang="sr-Cyrl-RS" sz="1200" baseline="0" dirty="0">
                          <a:solidFill>
                            <a:schemeClr val="dk1"/>
                          </a:solidFill>
                          <a:latin typeface="Livvic SemiBold"/>
                          <a:ea typeface="Livvic SemiBold"/>
                          <a:cs typeface="Livvic SemiBold"/>
                          <a:sym typeface="Livvic SemiBold"/>
                        </a:rPr>
                        <a:t> поступка заштите тржишне конкуренције</a:t>
                      </a:r>
                      <a:endParaRPr sz="1200" dirty="0">
                        <a:solidFill>
                          <a:schemeClr val="dk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7"/>
          <p:cNvSpPr txBox="1">
            <a:spLocks noGrp="1"/>
          </p:cNvSpPr>
          <p:nvPr>
            <p:ph type="body" idx="1"/>
          </p:nvPr>
        </p:nvSpPr>
        <p:spPr>
          <a:xfrm>
            <a:off x="720000" y="1365536"/>
            <a:ext cx="7704000" cy="3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У поступцима правне заштите у систему јавне набавке у Босни и Херцеговини</a:t>
            </a:r>
            <a:endParaRPr dirty="0"/>
          </a:p>
        </p:txBody>
      </p:sp>
    </p:spTree>
    <p:extLst>
      <p:ext uri="{BB962C8B-B14F-4D97-AF65-F5344CB8AC3E}">
        <p14:creationId xmlns:p14="http://schemas.microsoft.com/office/powerpoint/2010/main" val="25511695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0175" y="951399"/>
            <a:ext cx="7139162" cy="2556300"/>
          </a:xfrm>
        </p:spPr>
        <p:txBody>
          <a:bodyPr/>
          <a:lstStyle/>
          <a:p>
            <a:pPr>
              <a:spcAft>
                <a:spcPts val="800"/>
              </a:spcAft>
            </a:pPr>
            <a:r>
              <a:rPr lang="sr-Cyrl-RS" sz="1600" b="0" dirty="0"/>
              <a:t>У поступку ЈН понуђачи су дужни да поднесу своју понуду без нарушавања тржишне конкуренције у смислу забрањених договора са другим понуђачима. </a:t>
            </a:r>
            <a:br>
              <a:rPr lang="sr-Cyrl-RS" sz="1600" b="0" dirty="0"/>
            </a:br>
            <a:br>
              <a:rPr lang="sr-Cyrl-RS" sz="800" b="0" dirty="0"/>
            </a:br>
            <a:r>
              <a:rPr lang="sr-Cyrl-RS" sz="1600" b="0" dirty="0"/>
              <a:t>За поступке заштите тржишне конкуренције надлежан је КС БиХ. У случају постојања основа сумње да се у поступу набавке нарушава тржишна конкуренција, захтјев за покретање поступка пред КС БиХ може поднијети свако привредно или физичко лице које за то има правни или економски интерес, привредне коморе, удружења послодаваца или привредника, удружења потрошача и органи извршне власти.</a:t>
            </a:r>
            <a:endParaRPr lang="en-US" sz="1600" b="0" dirty="0"/>
          </a:p>
        </p:txBody>
      </p:sp>
      <p:sp>
        <p:nvSpPr>
          <p:cNvPr id="3" name="Subtitle 2"/>
          <p:cNvSpPr>
            <a:spLocks noGrp="1"/>
          </p:cNvSpPr>
          <p:nvPr>
            <p:ph type="subTitle" idx="1"/>
          </p:nvPr>
        </p:nvSpPr>
        <p:spPr>
          <a:xfrm>
            <a:off x="1190993" y="3620702"/>
            <a:ext cx="7091616" cy="325800"/>
          </a:xfrm>
        </p:spPr>
        <p:txBody>
          <a:bodyPr/>
          <a:lstStyle/>
          <a:p>
            <a:r>
              <a:rPr lang="sr-Cyrl-RS" b="1" dirty="0"/>
              <a:t>Члан 52. ЗЈН (Дисквалификација по основу сукоба интереса или корупције)</a:t>
            </a:r>
            <a:endParaRPr lang="en-US" b="1" dirty="0"/>
          </a:p>
        </p:txBody>
      </p:sp>
    </p:spTree>
    <p:extLst>
      <p:ext uri="{BB962C8B-B14F-4D97-AF65-F5344CB8AC3E}">
        <p14:creationId xmlns:p14="http://schemas.microsoft.com/office/powerpoint/2010/main" val="3602682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2466196"/>
            <a:ext cx="7679636" cy="2191942"/>
          </a:xfrm>
        </p:spPr>
        <p:txBody>
          <a:bodyPr/>
          <a:lstStyle/>
          <a:p>
            <a:r>
              <a:rPr lang="sr-Cyrl-RS" sz="1400" b="0" dirty="0"/>
              <a:t>... Подносилац захтјева се обратио Конкуренцијском савјету да покрене поступак те утврди </a:t>
            </a:r>
            <a:r>
              <a:rPr lang="sr-Cyrl-RS" sz="1400" b="0" dirty="0">
                <a:solidFill>
                  <a:srgbClr val="C00000"/>
                </a:solidFill>
              </a:rPr>
              <a:t>неусаглашености тендера са Законом о конкуренцији на начин да је УО </a:t>
            </a:r>
            <a:r>
              <a:rPr lang="sr-Cyrl-RS" sz="1400" b="0" dirty="0"/>
              <a:t>својим поступањем злоупотријебио свој доминантан положај (</a:t>
            </a:r>
            <a:r>
              <a:rPr lang="sr-Cyrl-RS" sz="1400" b="0" dirty="0">
                <a:solidFill>
                  <a:srgbClr val="C00000"/>
                </a:solidFill>
              </a:rPr>
              <a:t>расписао тендер са дискриминаторским и ограничавајућим условима који нарушавају конкуренцију</a:t>
            </a:r>
            <a:r>
              <a:rPr lang="sr-Cyrl-RS" sz="1400" b="0" dirty="0"/>
              <a:t>)...</a:t>
            </a:r>
            <a:br>
              <a:rPr lang="sr-Cyrl-RS" sz="1400" b="0" dirty="0"/>
            </a:br>
            <a:br>
              <a:rPr lang="sr-Cyrl-RS" sz="500" b="0" dirty="0"/>
            </a:br>
            <a:r>
              <a:rPr lang="sr-Cyrl-RS" sz="1400" b="0" dirty="0"/>
              <a:t>.. Увидом у захтјев и остале поднеске подносиоца захтјева, Конкуренцијски савјет је оцијенио да описано чињенично стање не спада у надлежности Конкуренцијског савјета, који је орган надлежан за заштиту тржишне конкуренције... </a:t>
            </a:r>
            <a:br>
              <a:rPr lang="sr-Cyrl-RS" sz="1400" b="0" dirty="0"/>
            </a:br>
            <a:br>
              <a:rPr lang="sr-Cyrl-RS" sz="500" b="0" dirty="0"/>
            </a:br>
            <a:r>
              <a:rPr lang="sr-Cyrl-RS" sz="1400" b="0" dirty="0"/>
              <a:t>... </a:t>
            </a:r>
            <a:r>
              <a:rPr lang="sr-Cyrl-RS" sz="1400" b="0" dirty="0">
                <a:solidFill>
                  <a:srgbClr val="C00000"/>
                </a:solidFill>
              </a:rPr>
              <a:t>Захтјев за покретање поступка односи се на спровођење тендерске процедуре</a:t>
            </a:r>
            <a:r>
              <a:rPr lang="sr-Cyrl-RS" sz="1400" b="0" dirty="0"/>
              <a:t> изградње дијела ауто-пута, која се финансира из средстава Европске инвестиционе банке... па с обзиром на наведено, Конкуренцијски савјет нема основа за покретање поступка у смислу одредби Закона о конкуренцији на које се позива подносилац захтјева, нити било ког другог члана истог закона...</a:t>
            </a:r>
            <a:endParaRPr lang="sr-Latn-RS" sz="1400" b="0" dirty="0"/>
          </a:p>
        </p:txBody>
      </p:sp>
      <p:sp>
        <p:nvSpPr>
          <p:cNvPr id="4" name="TextBox 3"/>
          <p:cNvSpPr txBox="1"/>
          <p:nvPr/>
        </p:nvSpPr>
        <p:spPr>
          <a:xfrm>
            <a:off x="3107635" y="251792"/>
            <a:ext cx="5294244" cy="276999"/>
          </a:xfrm>
          <a:prstGeom prst="rect">
            <a:avLst/>
          </a:prstGeom>
          <a:noFill/>
        </p:spPr>
        <p:txBody>
          <a:bodyPr wrap="square" rtlCol="0">
            <a:spAutoFit/>
          </a:bodyPr>
          <a:lstStyle/>
          <a:p>
            <a:r>
              <a:rPr lang="sr-Cyrl-RS" sz="1200" dirty="0">
                <a:solidFill>
                  <a:schemeClr val="bg2">
                    <a:lumMod val="50000"/>
                  </a:schemeClr>
                </a:solidFill>
              </a:rPr>
              <a:t>Из Закључка Конкуренцијског савјета објављеног у Сл. гл. РС бр. 16/19</a:t>
            </a:r>
            <a:endParaRPr lang="sr-Latn-RS" sz="1200" dirty="0">
              <a:solidFill>
                <a:schemeClr val="bg2">
                  <a:lumMod val="50000"/>
                </a:schemeClr>
              </a:solidFill>
            </a:endParaRPr>
          </a:p>
        </p:txBody>
      </p:sp>
      <p:sp>
        <p:nvSpPr>
          <p:cNvPr id="6" name="Google Shape;545;p45"/>
          <p:cNvSpPr txBox="1">
            <a:spLocks/>
          </p:cNvSpPr>
          <p:nvPr/>
        </p:nvSpPr>
        <p:spPr>
          <a:xfrm>
            <a:off x="722245" y="834886"/>
            <a:ext cx="7679634"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Одбацује се захтјев за покретање поступка ради утврђивања забрањеног конкуренцијског дјеловања</a:t>
            </a:r>
          </a:p>
          <a:p>
            <a:r>
              <a:rPr lang="sr-Cyrl-RS" sz="1800" dirty="0">
                <a:solidFill>
                  <a:schemeClr val="tx1">
                    <a:lumMod val="60000"/>
                    <a:lumOff val="40000"/>
                  </a:schemeClr>
                </a:solidFill>
              </a:rPr>
              <a:t>Захтјев је предмет ЗЈН</a:t>
            </a:r>
          </a:p>
        </p:txBody>
      </p:sp>
    </p:spTree>
    <p:extLst>
      <p:ext uri="{BB962C8B-B14F-4D97-AF65-F5344CB8AC3E}">
        <p14:creationId xmlns:p14="http://schemas.microsoft.com/office/powerpoint/2010/main" val="1826014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sz="2400" dirty="0"/>
              <a:t>Учешће органа власти на тржишту</a:t>
            </a:r>
            <a:endParaRPr lang="sr-Latn-RS" sz="2400" dirty="0"/>
          </a:p>
        </p:txBody>
      </p:sp>
      <p:sp>
        <p:nvSpPr>
          <p:cNvPr id="3" name="Text Placeholder 2"/>
          <p:cNvSpPr>
            <a:spLocks noGrp="1"/>
          </p:cNvSpPr>
          <p:nvPr>
            <p:ph type="body" idx="1"/>
          </p:nvPr>
        </p:nvSpPr>
        <p:spPr>
          <a:xfrm>
            <a:off x="720000" y="1067365"/>
            <a:ext cx="7704000" cy="2020391"/>
          </a:xfrm>
        </p:spPr>
        <p:txBody>
          <a:bodyPr/>
          <a:lstStyle/>
          <a:p>
            <a:pPr>
              <a:buFont typeface="Arial" panose="020B0604020202020204" pitchFamily="34" charset="0"/>
              <a:buChar char="•"/>
            </a:pPr>
            <a:r>
              <a:rPr lang="sr-Cyrl-RS" dirty="0"/>
              <a:t>Из образложења Пресуде Суда БиХ, С1 3 У 024742 18 У2: </a:t>
            </a:r>
          </a:p>
          <a:p>
            <a:pPr marL="152400" indent="0">
              <a:buNone/>
            </a:pPr>
            <a:r>
              <a:rPr lang="sr-Cyrl-RS" dirty="0"/>
              <a:t>„...Завод задравственог осигурања је </a:t>
            </a:r>
            <a:r>
              <a:rPr lang="sr-Cyrl-RS" dirty="0">
                <a:solidFill>
                  <a:srgbClr val="C00000"/>
                </a:solidFill>
              </a:rPr>
              <a:t>јавна установа, а не привредни субјект, и она на тржишту дјелује снагом јавних овлаштења</a:t>
            </a:r>
            <a:r>
              <a:rPr lang="en-US" dirty="0"/>
              <a:t>. </a:t>
            </a:r>
            <a:r>
              <a:rPr lang="sr-Cyrl-RS" dirty="0"/>
              <a:t>Могуће је да се и таква јавна установа појави на тржишту као привредни субјект или да својим дјеловањем утиче на тржиште, али је у сваком случају када се појављују органи власти као могући учесници на тржишту неопходно испитати да ли се ради о извршавању јавног овлаштења или о поступању које може имати само привредни субјект... Све изнесене чињенице, а и пракса Европског суда, упућују на закључак да пропуштање Завода не може по својој природи имати елементе уговора, ни бити сматран уговором, као што ни министарство, односно завод </a:t>
            </a:r>
            <a:r>
              <a:rPr lang="sr-Cyrl-RS" dirty="0">
                <a:solidFill>
                  <a:srgbClr val="C00000"/>
                </a:solidFill>
              </a:rPr>
              <a:t>није предузеће, односно привредни субјект, да би могло, у конкретној ситуацији доћи под опсег </a:t>
            </a:r>
            <a:r>
              <a:rPr lang="sr-Cyrl-RS" dirty="0"/>
              <a:t>члана 4. </a:t>
            </a:r>
            <a:r>
              <a:rPr lang="sr-Cyrl-RS" dirty="0">
                <a:solidFill>
                  <a:srgbClr val="C00000"/>
                </a:solidFill>
              </a:rPr>
              <a:t>Закона о конкуренцији</a:t>
            </a:r>
            <a:r>
              <a:rPr lang="sr-Cyrl-RS" dirty="0"/>
              <a:t>“</a:t>
            </a:r>
            <a:endParaRPr lang="sr-Latn-RS" dirty="0"/>
          </a:p>
        </p:txBody>
      </p:sp>
      <p:sp>
        <p:nvSpPr>
          <p:cNvPr id="4" name="Text Placeholder 2"/>
          <p:cNvSpPr txBox="1">
            <a:spLocks/>
          </p:cNvSpPr>
          <p:nvPr/>
        </p:nvSpPr>
        <p:spPr>
          <a:xfrm>
            <a:off x="720000" y="3036971"/>
            <a:ext cx="7704000" cy="20203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Livvic"/>
              <a:buAutoNum type="arabicPeriod"/>
              <a:defRPr sz="1200" b="0" i="0" u="none" strike="noStrike" cap="none">
                <a:solidFill>
                  <a:schemeClr val="dk1"/>
                </a:solidFill>
                <a:latin typeface="Livvic"/>
                <a:ea typeface="Livvic"/>
                <a:cs typeface="Livvic"/>
                <a:sym typeface="Livvic"/>
              </a:defRPr>
            </a:lvl1pPr>
            <a:lvl2pPr marL="914400" marR="0" lvl="1" indent="-30480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2pPr>
            <a:lvl3pPr marL="1371600" marR="0" lvl="2" indent="-30480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3pPr>
            <a:lvl4pPr marL="1828800" marR="0" lvl="3" indent="-30480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4pPr>
            <a:lvl5pPr marL="2286000" marR="0" lvl="4" indent="-30480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5pPr>
            <a:lvl6pPr marL="2743200" marR="0" lvl="5" indent="-30480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6pPr>
            <a:lvl7pPr marL="3200400" marR="0" lvl="6" indent="-304800" algn="l" rtl="0">
              <a:lnSpc>
                <a:spcPct val="115000"/>
              </a:lnSpc>
              <a:spcBef>
                <a:spcPts val="0"/>
              </a:spcBef>
              <a:spcAft>
                <a:spcPts val="0"/>
              </a:spcAft>
              <a:buClr>
                <a:schemeClr val="dk1"/>
              </a:buClr>
              <a:buSzPts val="1200"/>
              <a:buFont typeface="Roboto Condensed Light"/>
              <a:buAutoNum type="arabicPeriod"/>
              <a:defRPr sz="1200" b="0" i="0" u="none" strike="noStrike" cap="none">
                <a:solidFill>
                  <a:schemeClr val="dk1"/>
                </a:solidFill>
                <a:latin typeface="Livvic"/>
                <a:ea typeface="Livvic"/>
                <a:cs typeface="Livvic"/>
                <a:sym typeface="Livvic"/>
              </a:defRPr>
            </a:lvl7pPr>
            <a:lvl8pPr marL="3657600" marR="0" lvl="7" indent="-304800" algn="l" rtl="0">
              <a:lnSpc>
                <a:spcPct val="115000"/>
              </a:lnSpc>
              <a:spcBef>
                <a:spcPts val="0"/>
              </a:spcBef>
              <a:spcAft>
                <a:spcPts val="0"/>
              </a:spcAft>
              <a:buClr>
                <a:schemeClr val="dk1"/>
              </a:buClr>
              <a:buSzPts val="1200"/>
              <a:buFont typeface="Roboto Condensed Light"/>
              <a:buAutoNum type="alphaLcPeriod"/>
              <a:defRPr sz="1200" b="0" i="0" u="none" strike="noStrike" cap="none">
                <a:solidFill>
                  <a:schemeClr val="dk1"/>
                </a:solidFill>
                <a:latin typeface="Livvic"/>
                <a:ea typeface="Livvic"/>
                <a:cs typeface="Livvic"/>
                <a:sym typeface="Livvic"/>
              </a:defRPr>
            </a:lvl8pPr>
            <a:lvl9pPr marL="4114800" marR="0" lvl="8" indent="-304800" algn="l" rtl="0">
              <a:lnSpc>
                <a:spcPct val="115000"/>
              </a:lnSpc>
              <a:spcBef>
                <a:spcPts val="0"/>
              </a:spcBef>
              <a:spcAft>
                <a:spcPts val="0"/>
              </a:spcAft>
              <a:buClr>
                <a:schemeClr val="dk1"/>
              </a:buClr>
              <a:buSzPts val="1200"/>
              <a:buFont typeface="Roboto Condensed Light"/>
              <a:buAutoNum type="romanLcPeriod"/>
              <a:defRPr sz="1200" b="0" i="0" u="none" strike="noStrike" cap="none">
                <a:solidFill>
                  <a:schemeClr val="dk1"/>
                </a:solidFill>
                <a:latin typeface="Livvic"/>
                <a:ea typeface="Livvic"/>
                <a:cs typeface="Livvic"/>
                <a:sym typeface="Livvic"/>
              </a:defRPr>
            </a:lvl9pPr>
          </a:lstStyle>
          <a:p>
            <a:pPr>
              <a:buFont typeface="Arial" panose="020B0604020202020204" pitchFamily="34" charset="0"/>
              <a:buChar char="•"/>
            </a:pPr>
            <a:r>
              <a:rPr lang="sr-Cyrl-RS" dirty="0"/>
              <a:t>Из Закона о конкуренцији: </a:t>
            </a:r>
          </a:p>
          <a:p>
            <a:pPr marL="152400" indent="0">
              <a:buFont typeface="Livvic"/>
              <a:buNone/>
            </a:pPr>
            <a:r>
              <a:rPr lang="sr-Cyrl-RS" dirty="0"/>
              <a:t>„...Овај закон се примјењује на сва правна и физичка лица која се посредно или непосредно баве производњом, продајом роба или пружањем услуга и која могу својим дјеловањем спрјечавати, ограничавати или нарушавати тржишну конкуренцију на цијелој територији БиХ или значајнијем дијелу тржишта... Забрањени су споразуми, уговори, поједине њихове одредбе, изричити или прећутни договори привредних субјеката, као и одлуке и други акти привредних субјекта (споразуми) који за циљ и посљедицу имају спрјечавање, ограничавање или нарушавање тржишне конкуренције на релевантном тржишту...“</a:t>
            </a:r>
            <a:endParaRPr lang="sr-Latn-RS" dirty="0"/>
          </a:p>
        </p:txBody>
      </p:sp>
    </p:spTree>
    <p:extLst>
      <p:ext uri="{BB962C8B-B14F-4D97-AF65-F5344CB8AC3E}">
        <p14:creationId xmlns:p14="http://schemas.microsoft.com/office/powerpoint/2010/main" val="33755745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4"/>
          <p:cNvSpPr txBox="1">
            <a:spLocks noGrp="1"/>
          </p:cNvSpPr>
          <p:nvPr>
            <p:ph type="title"/>
          </p:nvPr>
        </p:nvSpPr>
        <p:spPr>
          <a:xfrm>
            <a:off x="2527749" y="931380"/>
            <a:ext cx="6084991" cy="2108400"/>
          </a:xfrm>
          <a:prstGeom prst="rect">
            <a:avLst/>
          </a:prstGeom>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800" dirty="0"/>
              <a:t>Sudska praksa </a:t>
            </a:r>
            <a:r>
              <a:rPr lang="en-US" sz="1800" dirty="0"/>
              <a:t>i</a:t>
            </a:r>
            <a:r>
              <a:rPr lang="en" sz="1800" dirty="0"/>
              <a:t> praksa rada organa uprave (KRŽ) </a:t>
            </a:r>
            <a:r>
              <a:rPr lang="en" sz="1800" b="0" dirty="0">
                <a:latin typeface="Poppins Medium"/>
                <a:ea typeface="Poppins Medium"/>
                <a:cs typeface="Poppins Medium"/>
                <a:sym typeface="Poppins Medium"/>
              </a:rPr>
              <a:t>nije neposredan izvor prava, ali kako nadležni organi svojim odlukama daju uputstva za praktičnu primjenu važećih propisa, predstavlja bitan faktor u tumačenju zakonskih odredbi, popunjavanju pravnih praznina </a:t>
            </a:r>
            <a:r>
              <a:rPr lang="en-US" sz="1800" b="0" dirty="0" err="1">
                <a:latin typeface="Poppins Medium"/>
                <a:ea typeface="Poppins Medium"/>
                <a:cs typeface="Poppins Medium"/>
                <a:sym typeface="Poppins Medium"/>
              </a:rPr>
              <a:t>i</a:t>
            </a:r>
            <a:r>
              <a:rPr lang="en-US" sz="1800" b="0" dirty="0">
                <a:latin typeface="Poppins Medium"/>
                <a:ea typeface="Poppins Medium"/>
                <a:cs typeface="Poppins Medium"/>
                <a:sym typeface="Poppins Medium"/>
              </a:rPr>
              <a:t> </a:t>
            </a:r>
            <a:r>
              <a:rPr lang="en-US" sz="1800" b="0" dirty="0" err="1">
                <a:latin typeface="Poppins Medium"/>
                <a:ea typeface="Poppins Medium"/>
                <a:cs typeface="Poppins Medium"/>
                <a:sym typeface="Poppins Medium"/>
              </a:rPr>
              <a:t>uspostavljanju</a:t>
            </a:r>
            <a:r>
              <a:rPr lang="en-US" sz="1800" b="0" dirty="0">
                <a:latin typeface="Poppins Medium"/>
                <a:ea typeface="Poppins Medium"/>
                <a:cs typeface="Poppins Medium"/>
                <a:sym typeface="Poppins Medium"/>
              </a:rPr>
              <a:t> </a:t>
            </a:r>
            <a:r>
              <a:rPr lang="en-US" sz="1800" b="0" dirty="0" err="1">
                <a:latin typeface="Poppins Medium"/>
                <a:ea typeface="Poppins Medium"/>
                <a:cs typeface="Poppins Medium"/>
                <a:sym typeface="Poppins Medium"/>
              </a:rPr>
              <a:t>vladavine</a:t>
            </a:r>
            <a:r>
              <a:rPr lang="en-US" sz="1800" b="0" dirty="0">
                <a:latin typeface="Poppins Medium"/>
                <a:ea typeface="Poppins Medium"/>
                <a:cs typeface="Poppins Medium"/>
                <a:sym typeface="Poppins Medium"/>
              </a:rPr>
              <a:t> </a:t>
            </a:r>
            <a:r>
              <a:rPr lang="en-US" sz="1800" b="0" dirty="0" err="1">
                <a:latin typeface="Poppins Medium"/>
                <a:ea typeface="Poppins Medium"/>
                <a:cs typeface="Poppins Medium"/>
                <a:sym typeface="Poppins Medium"/>
              </a:rPr>
              <a:t>prava</a:t>
            </a:r>
            <a:r>
              <a:rPr lang="en-US" sz="1800" b="0" dirty="0">
                <a:latin typeface="Poppins Medium"/>
                <a:ea typeface="Poppins Medium"/>
                <a:cs typeface="Poppins Medium"/>
                <a:sym typeface="Poppins Medium"/>
              </a:rPr>
              <a:t>.</a:t>
            </a:r>
            <a:endParaRPr sz="1800" b="0" dirty="0">
              <a:latin typeface="Poppins Medium"/>
              <a:ea typeface="Poppins Medium"/>
              <a:cs typeface="Poppins Medium"/>
              <a:sym typeface="Poppins Medium"/>
            </a:endParaRPr>
          </a:p>
        </p:txBody>
      </p:sp>
      <p:grpSp>
        <p:nvGrpSpPr>
          <p:cNvPr id="318" name="Google Shape;318;p34"/>
          <p:cNvGrpSpPr/>
          <p:nvPr/>
        </p:nvGrpSpPr>
        <p:grpSpPr>
          <a:xfrm rot="10800000">
            <a:off x="-15421" y="-20376"/>
            <a:ext cx="2284753" cy="1607435"/>
            <a:chOff x="5539150" y="3176875"/>
            <a:chExt cx="2029449" cy="1427308"/>
          </a:xfrm>
        </p:grpSpPr>
        <p:sp>
          <p:nvSpPr>
            <p:cNvPr id="319" name="Google Shape;319;p34"/>
            <p:cNvSpPr/>
            <p:nvPr/>
          </p:nvSpPr>
          <p:spPr>
            <a:xfrm rot="-5400000" flipH="1">
              <a:off x="6844880" y="3880443"/>
              <a:ext cx="849332" cy="5981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4"/>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4"/>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descr="Appeal Admin, Author at APPEAL • Page 2 of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29" y="3037519"/>
            <a:ext cx="3743966" cy="2105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648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9269" y="1073620"/>
            <a:ext cx="4746521" cy="1358156"/>
          </a:xfrm>
          <a:ln>
            <a:solidFill>
              <a:srgbClr val="002060"/>
            </a:solidFill>
          </a:ln>
        </p:spPr>
        <p:txBody>
          <a:bodyPr/>
          <a:lstStyle/>
          <a:p>
            <a:r>
              <a:rPr lang="sr-Cyrl-RS" sz="1600" dirty="0"/>
              <a:t>Позивање тужиоца на одлуку овог суда којом је одбијена тужба тужиоца није од утицаја јер се у овом случају ради о другој правној ситуацији.</a:t>
            </a:r>
            <a:endParaRPr lang="sr-Latn-RS" sz="1600" dirty="0"/>
          </a:p>
        </p:txBody>
      </p:sp>
      <p:sp>
        <p:nvSpPr>
          <p:cNvPr id="3" name="Title 2"/>
          <p:cNvSpPr>
            <a:spLocks noGrp="1"/>
          </p:cNvSpPr>
          <p:nvPr>
            <p:ph type="title"/>
          </p:nvPr>
        </p:nvSpPr>
        <p:spPr>
          <a:xfrm>
            <a:off x="720000" y="499644"/>
            <a:ext cx="5939217" cy="517800"/>
          </a:xfrm>
        </p:spPr>
        <p:txBody>
          <a:bodyPr/>
          <a:lstStyle/>
          <a:p>
            <a:r>
              <a:rPr lang="sr-Cyrl-RS" sz="2000" dirty="0"/>
              <a:t>Из Пресуде Суда БиХ бр. С1 3 У 046272 23 У</a:t>
            </a:r>
            <a:endParaRPr lang="sr-Latn-RS" sz="2000" dirty="0"/>
          </a:p>
        </p:txBody>
      </p:sp>
      <p:sp>
        <p:nvSpPr>
          <p:cNvPr id="4" name="Title 2"/>
          <p:cNvSpPr txBox="1">
            <a:spLocks/>
          </p:cNvSpPr>
          <p:nvPr/>
        </p:nvSpPr>
        <p:spPr>
          <a:xfrm>
            <a:off x="3012626" y="2613847"/>
            <a:ext cx="5853667" cy="51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1pPr>
            <a:lvl2pPr marR="0" lvl="1"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2pPr>
            <a:lvl3pPr marR="0" lvl="2"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3pPr>
            <a:lvl4pPr marR="0" lvl="3"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4pPr>
            <a:lvl5pPr marR="0" lvl="4"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5pPr>
            <a:lvl6pPr marR="0" lvl="5"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6pPr>
            <a:lvl7pPr marR="0" lvl="6"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7pPr>
            <a:lvl8pPr marR="0" lvl="7"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8pPr>
            <a:lvl9pPr marR="0" lvl="8" algn="l" rtl="0">
              <a:lnSpc>
                <a:spcPct val="100000"/>
              </a:lnSpc>
              <a:spcBef>
                <a:spcPts val="0"/>
              </a:spcBef>
              <a:spcAft>
                <a:spcPts val="0"/>
              </a:spcAft>
              <a:buClr>
                <a:schemeClr val="dk1"/>
              </a:buClr>
              <a:buSzPts val="3000"/>
              <a:buFont typeface="Poppins"/>
              <a:buNone/>
              <a:defRPr sz="3000" b="1" i="0" u="none" strike="noStrike" cap="none">
                <a:solidFill>
                  <a:schemeClr val="dk1"/>
                </a:solidFill>
                <a:latin typeface="Poppins"/>
                <a:ea typeface="Poppins"/>
                <a:cs typeface="Poppins"/>
                <a:sym typeface="Poppins"/>
              </a:defRPr>
            </a:lvl9pPr>
          </a:lstStyle>
          <a:p>
            <a:r>
              <a:rPr lang="sr-Cyrl-RS" sz="2000" dirty="0"/>
              <a:t>Из Рјешења КРЖ-а бр. ЈН2-02-07-1-1412-11/24</a:t>
            </a:r>
            <a:endParaRPr lang="sr-Latn-RS" sz="2000" dirty="0"/>
          </a:p>
        </p:txBody>
      </p:sp>
      <p:sp>
        <p:nvSpPr>
          <p:cNvPr id="5" name="Text Placeholder 1"/>
          <p:cNvSpPr txBox="1">
            <a:spLocks/>
          </p:cNvSpPr>
          <p:nvPr/>
        </p:nvSpPr>
        <p:spPr>
          <a:xfrm>
            <a:off x="3578087" y="3098517"/>
            <a:ext cx="5151313" cy="1609947"/>
          </a:xfrm>
          <a:prstGeom prst="rect">
            <a:avLst/>
          </a:prstGeom>
          <a:noFill/>
          <a:ln>
            <a:solidFill>
              <a:srgbClr val="002060"/>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79400" algn="l" rtl="0">
              <a:lnSpc>
                <a:spcPct val="115000"/>
              </a:lnSpc>
              <a:spcBef>
                <a:spcPts val="0"/>
              </a:spcBef>
              <a:spcAft>
                <a:spcPts val="0"/>
              </a:spcAft>
              <a:buClr>
                <a:srgbClr val="999999"/>
              </a:buClr>
              <a:buSzPts val="800"/>
              <a:buFont typeface="Open Sans"/>
              <a:buChar char="-"/>
              <a:defRPr sz="1200" b="0" i="0" u="none" strike="noStrike" cap="none">
                <a:solidFill>
                  <a:schemeClr val="dk1"/>
                </a:solidFill>
                <a:latin typeface="Livvic"/>
                <a:ea typeface="Livvic"/>
                <a:cs typeface="Livvic"/>
                <a:sym typeface="Livvic"/>
              </a:defRPr>
            </a:lvl1pPr>
            <a:lvl2pPr marL="914400" marR="0" lvl="1" indent="-279400" algn="l" rtl="0">
              <a:lnSpc>
                <a:spcPct val="115000"/>
              </a:lnSpc>
              <a:spcBef>
                <a:spcPts val="0"/>
              </a:spcBef>
              <a:spcAft>
                <a:spcPts val="0"/>
              </a:spcAft>
              <a:buClr>
                <a:srgbClr val="999999"/>
              </a:buClr>
              <a:buSzPts val="800"/>
              <a:buFont typeface="Open Sans"/>
              <a:buChar char="○"/>
              <a:defRPr sz="1200" b="0" i="0" u="none" strike="noStrike" cap="none">
                <a:solidFill>
                  <a:schemeClr val="dk1"/>
                </a:solidFill>
                <a:latin typeface="Livvic"/>
                <a:ea typeface="Livvic"/>
                <a:cs typeface="Livvic"/>
                <a:sym typeface="Livvic"/>
              </a:defRPr>
            </a:lvl2pPr>
            <a:lvl3pPr marL="1371600" marR="0" lvl="2" indent="-279400" algn="l" rtl="0">
              <a:lnSpc>
                <a:spcPct val="115000"/>
              </a:lnSpc>
              <a:spcBef>
                <a:spcPts val="0"/>
              </a:spcBef>
              <a:spcAft>
                <a:spcPts val="0"/>
              </a:spcAft>
              <a:buClr>
                <a:srgbClr val="999999"/>
              </a:buClr>
              <a:buSzPts val="800"/>
              <a:buFont typeface="Open Sans"/>
              <a:buChar char="■"/>
              <a:defRPr sz="1200" b="0" i="0" u="none" strike="noStrike" cap="none">
                <a:solidFill>
                  <a:schemeClr val="dk1"/>
                </a:solidFill>
                <a:latin typeface="Livvic"/>
                <a:ea typeface="Livvic"/>
                <a:cs typeface="Livvic"/>
                <a:sym typeface="Livvic"/>
              </a:defRPr>
            </a:lvl3pPr>
            <a:lvl4pPr marL="1828800" marR="0" lvl="3" indent="-279400" algn="l" rtl="0">
              <a:lnSpc>
                <a:spcPct val="115000"/>
              </a:lnSpc>
              <a:spcBef>
                <a:spcPts val="0"/>
              </a:spcBef>
              <a:spcAft>
                <a:spcPts val="0"/>
              </a:spcAft>
              <a:buClr>
                <a:srgbClr val="999999"/>
              </a:buClr>
              <a:buSzPts val="800"/>
              <a:buFont typeface="Open Sans"/>
              <a:buChar char="●"/>
              <a:defRPr sz="1200" b="0" i="0" u="none" strike="noStrike" cap="none">
                <a:solidFill>
                  <a:schemeClr val="dk1"/>
                </a:solidFill>
                <a:latin typeface="Livvic"/>
                <a:ea typeface="Livvic"/>
                <a:cs typeface="Livvic"/>
                <a:sym typeface="Livvic"/>
              </a:defRPr>
            </a:lvl4pPr>
            <a:lvl5pPr marL="2286000" marR="0" lvl="4" indent="-304800" algn="l" rtl="0">
              <a:lnSpc>
                <a:spcPct val="115000"/>
              </a:lnSpc>
              <a:spcBef>
                <a:spcPts val="0"/>
              </a:spcBef>
              <a:spcAft>
                <a:spcPts val="0"/>
              </a:spcAft>
              <a:buClr>
                <a:srgbClr val="999999"/>
              </a:buClr>
              <a:buSzPts val="1200"/>
              <a:buFont typeface="Open Sans"/>
              <a:buChar char="○"/>
              <a:defRPr sz="1200" b="0" i="0" u="none" strike="noStrike" cap="none">
                <a:solidFill>
                  <a:schemeClr val="dk1"/>
                </a:solidFill>
                <a:latin typeface="Livvic"/>
                <a:ea typeface="Livvic"/>
                <a:cs typeface="Livvic"/>
                <a:sym typeface="Livvic"/>
              </a:defRPr>
            </a:lvl5pPr>
            <a:lvl6pPr marL="2743200" marR="0" lvl="5" indent="-304800" algn="l" rtl="0">
              <a:lnSpc>
                <a:spcPct val="115000"/>
              </a:lnSpc>
              <a:spcBef>
                <a:spcPts val="0"/>
              </a:spcBef>
              <a:spcAft>
                <a:spcPts val="0"/>
              </a:spcAft>
              <a:buClr>
                <a:srgbClr val="999999"/>
              </a:buClr>
              <a:buSzPts val="1200"/>
              <a:buFont typeface="Open Sans"/>
              <a:buChar char="■"/>
              <a:defRPr sz="1200" b="0" i="0" u="none" strike="noStrike" cap="none">
                <a:solidFill>
                  <a:schemeClr val="dk1"/>
                </a:solidFill>
                <a:latin typeface="Livvic"/>
                <a:ea typeface="Livvic"/>
                <a:cs typeface="Livvic"/>
                <a:sym typeface="Livvic"/>
              </a:defRPr>
            </a:lvl6pPr>
            <a:lvl7pPr marL="3200400" marR="0" lvl="6" indent="-273050" algn="l" rtl="0">
              <a:lnSpc>
                <a:spcPct val="115000"/>
              </a:lnSpc>
              <a:spcBef>
                <a:spcPts val="0"/>
              </a:spcBef>
              <a:spcAft>
                <a:spcPts val="0"/>
              </a:spcAft>
              <a:buClr>
                <a:srgbClr val="999999"/>
              </a:buClr>
              <a:buSzPts val="700"/>
              <a:buFont typeface="Open Sans"/>
              <a:buChar char="●"/>
              <a:defRPr sz="1200" b="0" i="0" u="none" strike="noStrike" cap="none">
                <a:solidFill>
                  <a:schemeClr val="dk1"/>
                </a:solidFill>
                <a:latin typeface="Livvic"/>
                <a:ea typeface="Livvic"/>
                <a:cs typeface="Livvic"/>
                <a:sym typeface="Livvic"/>
              </a:defRPr>
            </a:lvl7pPr>
            <a:lvl8pPr marL="3657600" marR="0" lvl="7" indent="-273050" algn="l" rtl="0">
              <a:lnSpc>
                <a:spcPct val="115000"/>
              </a:lnSpc>
              <a:spcBef>
                <a:spcPts val="0"/>
              </a:spcBef>
              <a:spcAft>
                <a:spcPts val="0"/>
              </a:spcAft>
              <a:buClr>
                <a:srgbClr val="999999"/>
              </a:buClr>
              <a:buSzPts val="700"/>
              <a:buFont typeface="Open Sans"/>
              <a:buChar char="○"/>
              <a:defRPr sz="1200" b="0" i="0" u="none" strike="noStrike" cap="none">
                <a:solidFill>
                  <a:schemeClr val="dk1"/>
                </a:solidFill>
                <a:latin typeface="Livvic"/>
                <a:ea typeface="Livvic"/>
                <a:cs typeface="Livvic"/>
                <a:sym typeface="Livvic"/>
              </a:defRPr>
            </a:lvl8pPr>
            <a:lvl9pPr marL="4114800" marR="0" lvl="8" indent="-266700" algn="l" rtl="0">
              <a:lnSpc>
                <a:spcPct val="115000"/>
              </a:lnSpc>
              <a:spcBef>
                <a:spcPts val="0"/>
              </a:spcBef>
              <a:spcAft>
                <a:spcPts val="0"/>
              </a:spcAft>
              <a:buClr>
                <a:srgbClr val="999999"/>
              </a:buClr>
              <a:buSzPts val="600"/>
              <a:buFont typeface="Open Sans"/>
              <a:buChar char="■"/>
              <a:defRPr sz="1200" b="0" i="0" u="none" strike="noStrike" cap="none">
                <a:solidFill>
                  <a:schemeClr val="dk1"/>
                </a:solidFill>
                <a:latin typeface="Livvic"/>
                <a:ea typeface="Livvic"/>
                <a:cs typeface="Livvic"/>
                <a:sym typeface="Livvic"/>
              </a:defRPr>
            </a:lvl9pPr>
          </a:lstStyle>
          <a:p>
            <a:r>
              <a:rPr lang="sr-Cyrl-RS" sz="1600" dirty="0"/>
              <a:t>Законитост поступања о начину и висини обрачуна трошкова правног заступања потврђена је на основу става Суда БиХ у пресуди бр..., те пресудом Апелационог вијећа Суда БиХ бр. С1 3 У 040970 23 Увп.</a:t>
            </a:r>
            <a:endParaRPr lang="sr-Latn-RS" sz="1600" dirty="0"/>
          </a:p>
        </p:txBody>
      </p:sp>
      <p:grpSp>
        <p:nvGrpSpPr>
          <p:cNvPr id="6" name="Google Shape;562;p45"/>
          <p:cNvGrpSpPr/>
          <p:nvPr/>
        </p:nvGrpSpPr>
        <p:grpSpPr>
          <a:xfrm rot="5400000">
            <a:off x="-414884" y="3121220"/>
            <a:ext cx="2437179" cy="1607435"/>
            <a:chOff x="5539150" y="3176875"/>
            <a:chExt cx="2164842" cy="1427308"/>
          </a:xfrm>
        </p:grpSpPr>
        <p:sp>
          <p:nvSpPr>
            <p:cNvPr id="7" name="Google Shape;563;p45"/>
            <p:cNvSpPr/>
            <p:nvPr/>
          </p:nvSpPr>
          <p:spPr>
            <a:xfrm rot="-5400000" flipH="1">
              <a:off x="6912574" y="3812749"/>
              <a:ext cx="849332" cy="7335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64;p45"/>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65;p45"/>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2274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p:bldP spid="4" grpId="0"/>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raining Management Information System (TM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996" y="570619"/>
            <a:ext cx="4005606" cy="162727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oogle Shape;562;p45"/>
          <p:cNvGrpSpPr/>
          <p:nvPr/>
        </p:nvGrpSpPr>
        <p:grpSpPr>
          <a:xfrm rot="5400000">
            <a:off x="-414884" y="3121220"/>
            <a:ext cx="2437179" cy="1607435"/>
            <a:chOff x="5539150" y="3176875"/>
            <a:chExt cx="2164842" cy="1427308"/>
          </a:xfrm>
        </p:grpSpPr>
        <p:sp>
          <p:nvSpPr>
            <p:cNvPr id="5" name="Google Shape;563;p45"/>
            <p:cNvSpPr/>
            <p:nvPr/>
          </p:nvSpPr>
          <p:spPr>
            <a:xfrm rot="-5400000" flipH="1">
              <a:off x="6912574" y="3812749"/>
              <a:ext cx="849332" cy="733504"/>
            </a:xfrm>
            <a:custGeom>
              <a:avLst/>
              <a:gdLst/>
              <a:ahLst/>
              <a:cxnLst/>
              <a:rect l="l" t="t" r="r" b="b"/>
              <a:pathLst>
                <a:path w="47635" h="23817" extrusionOk="0">
                  <a:moveTo>
                    <a:pt x="1" y="0"/>
                  </a:moveTo>
                  <a:lnTo>
                    <a:pt x="1" y="23817"/>
                  </a:lnTo>
                  <a:lnTo>
                    <a:pt x="47634" y="23817"/>
                  </a:lnTo>
                  <a:lnTo>
                    <a:pt x="47634" y="0"/>
                  </a:lnTo>
                  <a:close/>
                </a:path>
              </a:pathLst>
            </a:custGeom>
            <a:gradFill>
              <a:gsLst>
                <a:gs pos="0">
                  <a:srgbClr val="174B67">
                    <a:alpha val="34901"/>
                  </a:srgbClr>
                </a:gs>
                <a:gs pos="100000">
                  <a:srgbClr val="174B67">
                    <a:alpha val="5882"/>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64;p45"/>
            <p:cNvSpPr/>
            <p:nvPr/>
          </p:nvSpPr>
          <p:spPr>
            <a:xfrm rot="-5400000" flipH="1">
              <a:off x="5541174" y="3174850"/>
              <a:ext cx="1427293" cy="1431342"/>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34901"/>
                  </a:srgbClr>
                </a:gs>
                <a:gs pos="100000">
                  <a:srgbClr val="174B67">
                    <a:alpha val="5882"/>
                  </a:srgbClr>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65;p45"/>
            <p:cNvSpPr/>
            <p:nvPr/>
          </p:nvSpPr>
          <p:spPr>
            <a:xfrm rot="-5400000" flipH="1">
              <a:off x="6122188" y="3755881"/>
              <a:ext cx="847111" cy="849493"/>
            </a:xfrm>
            <a:custGeom>
              <a:avLst/>
              <a:gdLst/>
              <a:ahLst/>
              <a:cxnLst/>
              <a:rect l="l" t="t" r="r" b="b"/>
              <a:pathLst>
                <a:path w="23817" h="23817" extrusionOk="0">
                  <a:moveTo>
                    <a:pt x="23817" y="0"/>
                  </a:moveTo>
                  <a:cubicBezTo>
                    <a:pt x="10662" y="0"/>
                    <a:pt x="0" y="10662"/>
                    <a:pt x="0" y="23817"/>
                  </a:cubicBezTo>
                  <a:lnTo>
                    <a:pt x="23817" y="23817"/>
                  </a:lnTo>
                  <a:lnTo>
                    <a:pt x="23817" y="0"/>
                  </a:lnTo>
                  <a:close/>
                </a:path>
              </a:pathLst>
            </a:custGeom>
            <a:gradFill>
              <a:gsLst>
                <a:gs pos="0">
                  <a:srgbClr val="174B67">
                    <a:alpha val="14901"/>
                  </a:srgbClr>
                </a:gs>
                <a:gs pos="100000">
                  <a:srgbClr val="174B67">
                    <a:alpha val="25882"/>
                  </a:srgbClr>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3316382" y="2160281"/>
            <a:ext cx="5154000" cy="2108400"/>
          </a:xfrm>
        </p:spPr>
        <p:txBody>
          <a:bodyPr/>
          <a:lstStyle/>
          <a:p>
            <a:pPr>
              <a:lnSpc>
                <a:spcPct val="150000"/>
              </a:lnSpc>
            </a:pPr>
            <a:r>
              <a:rPr lang="sr-Cyrl-RS" sz="2600" dirty="0"/>
              <a:t>Закључци и рјешења КРЖ-а, те пресуде Суда БиХ по њима јавно се објављују на порталу ЈН.</a:t>
            </a:r>
            <a:endParaRPr lang="en-US" sz="2600" dirty="0"/>
          </a:p>
        </p:txBody>
      </p:sp>
    </p:spTree>
    <p:extLst>
      <p:ext uri="{BB962C8B-B14F-4D97-AF65-F5344CB8AC3E}">
        <p14:creationId xmlns:p14="http://schemas.microsoft.com/office/powerpoint/2010/main" val="21342222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26" y="0"/>
            <a:ext cx="7704000" cy="517800"/>
          </a:xfrm>
        </p:spPr>
        <p:txBody>
          <a:bodyPr/>
          <a:lstStyle/>
          <a:p>
            <a:r>
              <a:rPr lang="sr-Cyrl-RS" dirty="0"/>
              <a:t>Портал ЈН</a:t>
            </a:r>
            <a:endParaRPr lang="sr-Latn-RS" dirty="0"/>
          </a:p>
        </p:txBody>
      </p:sp>
      <p:pic>
        <p:nvPicPr>
          <p:cNvPr id="3" name="Picture 2"/>
          <p:cNvPicPr>
            <a:picLocks noChangeAspect="1"/>
          </p:cNvPicPr>
          <p:nvPr/>
        </p:nvPicPr>
        <p:blipFill>
          <a:blip r:embed="rId2"/>
          <a:stretch>
            <a:fillRect/>
          </a:stretch>
        </p:blipFill>
        <p:spPr>
          <a:xfrm>
            <a:off x="315647" y="849121"/>
            <a:ext cx="8519937" cy="3285555"/>
          </a:xfrm>
          <a:prstGeom prst="rect">
            <a:avLst/>
          </a:prstGeom>
        </p:spPr>
      </p:pic>
      <p:pic>
        <p:nvPicPr>
          <p:cNvPr id="4" name="Picture 3"/>
          <p:cNvPicPr>
            <a:picLocks noChangeAspect="1"/>
          </p:cNvPicPr>
          <p:nvPr/>
        </p:nvPicPr>
        <p:blipFill>
          <a:blip r:embed="rId3"/>
          <a:stretch>
            <a:fillRect/>
          </a:stretch>
        </p:blipFill>
        <p:spPr>
          <a:xfrm>
            <a:off x="2345705" y="1609028"/>
            <a:ext cx="6489879" cy="3488089"/>
          </a:xfrm>
          <a:prstGeom prst="rect">
            <a:avLst/>
          </a:prstGeom>
        </p:spPr>
      </p:pic>
    </p:spTree>
    <p:extLst>
      <p:ext uri="{BB962C8B-B14F-4D97-AF65-F5344CB8AC3E}">
        <p14:creationId xmlns:p14="http://schemas.microsoft.com/office/powerpoint/2010/main" val="29546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26" y="0"/>
            <a:ext cx="7704000" cy="517800"/>
          </a:xfrm>
        </p:spPr>
        <p:txBody>
          <a:bodyPr/>
          <a:lstStyle/>
          <a:p>
            <a:r>
              <a:rPr lang="sr-Cyrl-RS" dirty="0"/>
              <a:t>Портал суда БиХ</a:t>
            </a:r>
            <a:endParaRPr lang="sr-Latn-RS" dirty="0"/>
          </a:p>
        </p:txBody>
      </p:sp>
      <p:pic>
        <p:nvPicPr>
          <p:cNvPr id="4" name="Picture 3"/>
          <p:cNvPicPr>
            <a:picLocks noChangeAspect="1"/>
          </p:cNvPicPr>
          <p:nvPr/>
        </p:nvPicPr>
        <p:blipFill>
          <a:blip r:embed="rId2"/>
          <a:stretch>
            <a:fillRect/>
          </a:stretch>
        </p:blipFill>
        <p:spPr>
          <a:xfrm>
            <a:off x="104245" y="657014"/>
            <a:ext cx="5534555" cy="2030664"/>
          </a:xfrm>
          <a:prstGeom prst="rect">
            <a:avLst/>
          </a:prstGeom>
        </p:spPr>
      </p:pic>
      <p:pic>
        <p:nvPicPr>
          <p:cNvPr id="5" name="Picture 4"/>
          <p:cNvPicPr>
            <a:picLocks noChangeAspect="1"/>
          </p:cNvPicPr>
          <p:nvPr/>
        </p:nvPicPr>
        <p:blipFill>
          <a:blip r:embed="rId3"/>
          <a:stretch>
            <a:fillRect/>
          </a:stretch>
        </p:blipFill>
        <p:spPr>
          <a:xfrm>
            <a:off x="4187837" y="2146851"/>
            <a:ext cx="4956163" cy="2374081"/>
          </a:xfrm>
          <a:prstGeom prst="rect">
            <a:avLst/>
          </a:prstGeom>
        </p:spPr>
      </p:pic>
      <p:pic>
        <p:nvPicPr>
          <p:cNvPr id="6" name="Picture 5"/>
          <p:cNvPicPr>
            <a:picLocks noChangeAspect="1"/>
          </p:cNvPicPr>
          <p:nvPr/>
        </p:nvPicPr>
        <p:blipFill>
          <a:blip r:embed="rId4"/>
          <a:stretch>
            <a:fillRect/>
          </a:stretch>
        </p:blipFill>
        <p:spPr>
          <a:xfrm>
            <a:off x="985515" y="2104176"/>
            <a:ext cx="2713176" cy="2996145"/>
          </a:xfrm>
          <a:prstGeom prst="rect">
            <a:avLst/>
          </a:prstGeom>
        </p:spPr>
      </p:pic>
      <p:pic>
        <p:nvPicPr>
          <p:cNvPr id="7" name="Picture 6"/>
          <p:cNvPicPr>
            <a:picLocks noChangeAspect="1"/>
          </p:cNvPicPr>
          <p:nvPr/>
        </p:nvPicPr>
        <p:blipFill>
          <a:blip r:embed="rId5"/>
          <a:stretch>
            <a:fillRect/>
          </a:stretch>
        </p:blipFill>
        <p:spPr>
          <a:xfrm>
            <a:off x="5166484" y="3423341"/>
            <a:ext cx="2224931" cy="1778550"/>
          </a:xfrm>
          <a:prstGeom prst="rect">
            <a:avLst/>
          </a:prstGeom>
        </p:spPr>
      </p:pic>
      <p:pic>
        <p:nvPicPr>
          <p:cNvPr id="8" name="Picture 7"/>
          <p:cNvPicPr>
            <a:picLocks noChangeAspect="1"/>
          </p:cNvPicPr>
          <p:nvPr/>
        </p:nvPicPr>
        <p:blipFill>
          <a:blip r:embed="rId6"/>
          <a:stretch>
            <a:fillRect/>
          </a:stretch>
        </p:blipFill>
        <p:spPr>
          <a:xfrm>
            <a:off x="4187837" y="762001"/>
            <a:ext cx="4248954" cy="2509026"/>
          </a:xfrm>
          <a:prstGeom prst="rect">
            <a:avLst/>
          </a:prstGeom>
        </p:spPr>
      </p:pic>
    </p:spTree>
    <p:extLst>
      <p:ext uri="{BB962C8B-B14F-4D97-AF65-F5344CB8AC3E}">
        <p14:creationId xmlns:p14="http://schemas.microsoft.com/office/powerpoint/2010/main" val="398557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2191942"/>
          </a:xfrm>
        </p:spPr>
        <p:txBody>
          <a:bodyPr/>
          <a:lstStyle/>
          <a:p>
            <a:r>
              <a:rPr lang="sr-Cyrl-RS" sz="1600" b="0" dirty="0"/>
              <a:t>... Увидом у спис утврђено је да </a:t>
            </a:r>
            <a:r>
              <a:rPr lang="sr-Cyrl-RS" sz="1600" b="0" dirty="0">
                <a:solidFill>
                  <a:srgbClr val="C00000"/>
                </a:solidFill>
              </a:rPr>
              <a:t>жалба није садржавала све елементе жалбе </a:t>
            </a:r>
            <a:r>
              <a:rPr lang="sr-Cyrl-RS" sz="1600" b="0" dirty="0"/>
              <a:t>и доказе који се уз жалбу прилажу, конкретно није достављен доказ о плаћеној накнади за покретање жалбеног поступка, па је од жалиоца </a:t>
            </a:r>
            <a:r>
              <a:rPr lang="sr-Cyrl-RS" sz="1600" b="0" dirty="0">
                <a:solidFill>
                  <a:srgbClr val="C00000"/>
                </a:solidFill>
              </a:rPr>
              <a:t>затражено да жалбу допуни у року од три дана</a:t>
            </a:r>
            <a:r>
              <a:rPr lang="sr-Cyrl-RS" sz="1600" b="0" dirty="0"/>
              <a:t>... </a:t>
            </a:r>
            <a:br>
              <a:rPr lang="sr-Cyrl-RS" sz="1600" b="0" dirty="0"/>
            </a:br>
            <a:br>
              <a:rPr lang="sr-Cyrl-RS" sz="1600" b="0" dirty="0"/>
            </a:br>
            <a:r>
              <a:rPr lang="sr-Cyrl-RS" sz="1600" b="0" dirty="0"/>
              <a:t>... Како </a:t>
            </a:r>
            <a:r>
              <a:rPr lang="sr-Cyrl-RS" sz="1600" b="0" dirty="0">
                <a:solidFill>
                  <a:srgbClr val="C00000"/>
                </a:solidFill>
              </a:rPr>
              <a:t>жалилац није доставио доказ о плаћеној накнади за покретање жалбеног поступка ни у накнадно остављеном року</a:t>
            </a:r>
            <a:r>
              <a:rPr lang="sr-Cyrl-RS" sz="1600" b="0" dirty="0"/>
              <a:t>, утврђено је да је </a:t>
            </a:r>
            <a:r>
              <a:rPr lang="sr-Cyrl-RS" sz="1600" b="0" dirty="0">
                <a:solidFill>
                  <a:srgbClr val="C00000"/>
                </a:solidFill>
              </a:rPr>
              <a:t>жалба НЕУРЕДНА</a:t>
            </a:r>
            <a:r>
              <a:rPr lang="sr-Cyrl-RS" sz="1600" b="0" dirty="0"/>
              <a:t>, те да је као такву треба </a:t>
            </a:r>
            <a:r>
              <a:rPr lang="sr-Cyrl-RS" sz="1600" b="0" dirty="0">
                <a:solidFill>
                  <a:srgbClr val="C00000"/>
                </a:solidFill>
              </a:rPr>
              <a:t>одбацити</a:t>
            </a:r>
            <a:r>
              <a:rPr lang="sr-Cyrl-RS" sz="1600" b="0" dirty="0"/>
              <a:t>...</a:t>
            </a:r>
            <a:endParaRPr lang="sr-Latn-RS" sz="16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Закључка КРЖ бр. ЈН2-02-07-1-2181-5/24</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Формалне претпоставке за улагање жалбе</a:t>
            </a:r>
          </a:p>
          <a:p>
            <a:r>
              <a:rPr lang="sr-Cyrl-RS" sz="1800" dirty="0">
                <a:solidFill>
                  <a:schemeClr val="tx1">
                    <a:lumMod val="60000"/>
                    <a:lumOff val="40000"/>
                  </a:schemeClr>
                </a:solidFill>
              </a:rPr>
              <a:t>Жалба се одбацује као неуредна</a:t>
            </a:r>
          </a:p>
        </p:txBody>
      </p:sp>
    </p:spTree>
    <p:extLst>
      <p:ext uri="{BB962C8B-B14F-4D97-AF65-F5344CB8AC3E}">
        <p14:creationId xmlns:p14="http://schemas.microsoft.com/office/powerpoint/2010/main" val="3546888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2254159"/>
            <a:ext cx="7679636" cy="2191942"/>
          </a:xfrm>
        </p:spPr>
        <p:txBody>
          <a:bodyPr/>
          <a:lstStyle/>
          <a:p>
            <a:r>
              <a:rPr lang="sr-Cyrl-RS" sz="1600" b="0" dirty="0"/>
              <a:t>... Увидом у спис утврђено је да </a:t>
            </a:r>
            <a:r>
              <a:rPr lang="sr-Cyrl-RS" sz="1600" b="0" dirty="0">
                <a:solidFill>
                  <a:srgbClr val="C00000"/>
                </a:solidFill>
              </a:rPr>
              <a:t>жалба није садржавала све елементе жалбе </a:t>
            </a:r>
            <a:r>
              <a:rPr lang="sr-Cyrl-RS" sz="1600" b="0" dirty="0"/>
              <a:t>и доказе који се уз жалбу прилажу, конкретно није достављен доказ о плаћеној накнади за покретање жалбеног поступка, па је од жалиоца </a:t>
            </a:r>
            <a:r>
              <a:rPr lang="sr-Cyrl-RS" sz="1600" b="0" dirty="0">
                <a:solidFill>
                  <a:srgbClr val="C00000"/>
                </a:solidFill>
              </a:rPr>
              <a:t>затражено да жалбу допуни у року од три дана</a:t>
            </a:r>
            <a:r>
              <a:rPr lang="sr-Cyrl-RS" sz="1600" b="0" dirty="0"/>
              <a:t>... </a:t>
            </a:r>
            <a:br>
              <a:rPr lang="sr-Cyrl-RS" sz="1600" b="0" dirty="0"/>
            </a:br>
            <a:br>
              <a:rPr lang="sr-Cyrl-RS" sz="1000" b="0" dirty="0"/>
            </a:br>
            <a:r>
              <a:rPr lang="sr-Cyrl-RS" sz="1600" b="0" dirty="0"/>
              <a:t>... Како </a:t>
            </a:r>
            <a:r>
              <a:rPr lang="sr-Cyrl-RS" sz="1600" b="0" dirty="0">
                <a:solidFill>
                  <a:srgbClr val="C00000"/>
                </a:solidFill>
              </a:rPr>
              <a:t>жалилац није уплатио накнаду у остављеном року, већ је уплату извршио протеком рока, који је преклузивне природе</a:t>
            </a:r>
            <a:r>
              <a:rPr lang="sr-Cyrl-RS" sz="1600" b="0" dirty="0"/>
              <a:t>, како је јасно наведено у налогу овог органа, утврђено је да је </a:t>
            </a:r>
            <a:r>
              <a:rPr lang="sr-Cyrl-RS" sz="1600" b="0" dirty="0">
                <a:solidFill>
                  <a:srgbClr val="C00000"/>
                </a:solidFill>
              </a:rPr>
              <a:t>жалба НЕУРЕДНА</a:t>
            </a:r>
            <a:r>
              <a:rPr lang="sr-Cyrl-RS" sz="1600" b="0" dirty="0"/>
              <a:t>, те да је као такву треба </a:t>
            </a:r>
            <a:r>
              <a:rPr lang="sr-Cyrl-RS" sz="1600" b="0" dirty="0">
                <a:solidFill>
                  <a:srgbClr val="C00000"/>
                </a:solidFill>
              </a:rPr>
              <a:t>одбацити</a:t>
            </a:r>
            <a:r>
              <a:rPr lang="sr-Cyrl-RS" sz="1600" b="0" dirty="0"/>
              <a:t>...</a:t>
            </a:r>
            <a:br>
              <a:rPr lang="sr-Cyrl-RS" sz="1600" b="0" dirty="0"/>
            </a:br>
            <a:br>
              <a:rPr lang="sr-Cyrl-RS" sz="1000" b="0" dirty="0"/>
            </a:br>
            <a:r>
              <a:rPr lang="sr-Cyrl-RS" sz="1600" b="0" dirty="0"/>
              <a:t>... КРЖ ће донијети посебно рјешење о поврату накнаде за покретање жалбеног поступка, те ће се иста спровести у року од 30 дана...</a:t>
            </a:r>
            <a:endParaRPr lang="sr-Latn-RS" sz="16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Закључка КРЖ бр. ЈН2-02-07-1-1995-8/24</a:t>
            </a:r>
            <a:endParaRPr lang="sr-Latn-RS" sz="1200" dirty="0">
              <a:solidFill>
                <a:schemeClr val="bg2">
                  <a:lumMod val="50000"/>
                </a:schemeClr>
              </a:solidFill>
            </a:endParaRPr>
          </a:p>
        </p:txBody>
      </p:sp>
      <p:sp>
        <p:nvSpPr>
          <p:cNvPr id="6" name="Google Shape;545;p45"/>
          <p:cNvSpPr txBox="1">
            <a:spLocks/>
          </p:cNvSpPr>
          <p:nvPr/>
        </p:nvSpPr>
        <p:spPr>
          <a:xfrm>
            <a:off x="722245" y="947530"/>
            <a:ext cx="7168356" cy="3511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Формалне претпоставке за улагање жалбе</a:t>
            </a:r>
          </a:p>
          <a:p>
            <a:r>
              <a:rPr lang="sr-Cyrl-RS" sz="1800" dirty="0">
                <a:solidFill>
                  <a:schemeClr val="tx1">
                    <a:lumMod val="60000"/>
                    <a:lumOff val="40000"/>
                  </a:schemeClr>
                </a:solidFill>
              </a:rPr>
              <a:t>Жалба се одбацује као неуредна</a:t>
            </a:r>
          </a:p>
          <a:p>
            <a:endParaRPr lang="sr-Cyrl-RS" sz="2400" dirty="0"/>
          </a:p>
        </p:txBody>
      </p:sp>
    </p:spTree>
    <p:extLst>
      <p:ext uri="{BB962C8B-B14F-4D97-AF65-F5344CB8AC3E}">
        <p14:creationId xmlns:p14="http://schemas.microsoft.com/office/powerpoint/2010/main" val="2268190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720000" y="776611"/>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Рокови</a:t>
            </a:r>
            <a:endParaRPr dirty="0"/>
          </a:p>
        </p:txBody>
      </p:sp>
      <p:graphicFrame>
        <p:nvGraphicFramePr>
          <p:cNvPr id="203" name="Google Shape;203;p27"/>
          <p:cNvGraphicFramePr/>
          <p:nvPr>
            <p:extLst>
              <p:ext uri="{D42A27DB-BD31-4B8C-83A1-F6EECF244321}">
                <p14:modId xmlns:p14="http://schemas.microsoft.com/office/powerpoint/2010/main" val="460625442"/>
              </p:ext>
            </p:extLst>
          </p:nvPr>
        </p:nvGraphicFramePr>
        <p:xfrm>
          <a:off x="720000" y="1929561"/>
          <a:ext cx="7704000" cy="2299540"/>
        </p:xfrm>
        <a:graphic>
          <a:graphicData uri="http://schemas.openxmlformats.org/drawingml/2006/table">
            <a:tbl>
              <a:tblPr>
                <a:noFill/>
                <a:tableStyleId>{F9AE6AD2-AEB8-4093-8CC5-92BBB10B0217}</a:tableStyleId>
              </a:tblPr>
              <a:tblGrid>
                <a:gridCol w="4110417">
                  <a:extLst>
                    <a:ext uri="{9D8B030D-6E8A-4147-A177-3AD203B41FA5}">
                      <a16:colId xmlns:a16="http://schemas.microsoft.com/office/drawing/2014/main" val="20000"/>
                    </a:ext>
                  </a:extLst>
                </a:gridCol>
                <a:gridCol w="3593583">
                  <a:extLst>
                    <a:ext uri="{9D8B030D-6E8A-4147-A177-3AD203B41FA5}">
                      <a16:colId xmlns:a16="http://schemas.microsoft.com/office/drawing/2014/main" val="20001"/>
                    </a:ext>
                  </a:extLst>
                </a:gridCol>
              </a:tblGrid>
              <a:tr h="361525">
                <a:tc>
                  <a:txBody>
                    <a:bodyPr/>
                    <a:lstStyle/>
                    <a:p>
                      <a:pPr marL="0" lvl="0" indent="0" algn="l" rtl="0">
                        <a:spcBef>
                          <a:spcPts val="0"/>
                        </a:spcBef>
                        <a:spcAft>
                          <a:spcPts val="0"/>
                        </a:spcAft>
                        <a:buNone/>
                      </a:pPr>
                      <a:r>
                        <a:rPr lang="sr-Cyrl-RS" sz="1600" b="1" u="none" dirty="0">
                          <a:solidFill>
                            <a:schemeClr val="tx2">
                              <a:lumMod val="25000"/>
                            </a:schemeClr>
                          </a:solidFill>
                          <a:latin typeface="Livvic SemiBold"/>
                          <a:ea typeface="Livvic SemiBold"/>
                          <a:cs typeface="Livvic SemiBold"/>
                          <a:sym typeface="Livvic SemiBold"/>
                        </a:rPr>
                        <a:t>Жалба у поступку ЈН</a:t>
                      </a:r>
                      <a:endParaRPr sz="1600" b="1"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F79"/>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Члан 101. ЗЈН</a:t>
                      </a:r>
                      <a:endParaRPr sz="1200" dirty="0">
                        <a:solidFill>
                          <a:schemeClr val="dk1"/>
                        </a:solidFill>
                        <a:latin typeface="Livvic"/>
                        <a:ea typeface="Livvic"/>
                        <a:cs typeface="Livvic"/>
                        <a:sym typeface="Livvic"/>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DF79"/>
                    </a:solidFill>
                  </a:tcPr>
                </a:tc>
                <a:extLst>
                  <a:ext uri="{0D108BD9-81ED-4DB2-BD59-A6C34878D82A}">
                    <a16:rowId xmlns:a16="http://schemas.microsoft.com/office/drawing/2014/main" val="10000"/>
                  </a:ext>
                </a:extLst>
              </a:tr>
              <a:tr h="361525">
                <a:tc>
                  <a:txBody>
                    <a:bodyPr/>
                    <a:lstStyle/>
                    <a:p>
                      <a:pPr marL="0" lvl="0" indent="0" algn="l" rtl="0">
                        <a:spcBef>
                          <a:spcPts val="0"/>
                        </a:spcBef>
                        <a:spcAft>
                          <a:spcPts val="0"/>
                        </a:spcAft>
                        <a:buNone/>
                      </a:pPr>
                      <a:r>
                        <a:rPr lang="sr-Cyrl-RS" sz="1600" u="none" dirty="0">
                          <a:solidFill>
                            <a:schemeClr val="bg1"/>
                          </a:solidFill>
                          <a:latin typeface="Livvic SemiBold"/>
                          <a:ea typeface="Livvic SemiBold"/>
                          <a:cs typeface="Livvic SemiBold"/>
                          <a:sym typeface="Livvic SemiBold"/>
                        </a:rPr>
                        <a:t>Тужба у управном спору</a:t>
                      </a:r>
                      <a:endParaRPr sz="1600" u="none" dirty="0">
                        <a:solidFill>
                          <a:schemeClr val="bg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lumMod val="25000"/>
                      </a:schemeClr>
                    </a:solidFill>
                  </a:tcPr>
                </a:tc>
                <a:tc>
                  <a:txBody>
                    <a:bodyPr/>
                    <a:lstStyle/>
                    <a:p>
                      <a:pPr marL="0" marR="0" lvl="0" indent="0" algn="l" rtl="0">
                        <a:lnSpc>
                          <a:spcPct val="100000"/>
                        </a:lnSpc>
                        <a:spcBef>
                          <a:spcPts val="0"/>
                        </a:spcBef>
                        <a:spcAft>
                          <a:spcPts val="1600"/>
                        </a:spcAft>
                        <a:buNone/>
                      </a:pPr>
                      <a:r>
                        <a:rPr lang="sr-Cyrl-RS" sz="1200" dirty="0">
                          <a:solidFill>
                            <a:schemeClr val="dk1"/>
                          </a:solidFill>
                          <a:latin typeface="Livvic"/>
                          <a:ea typeface="Livvic"/>
                          <a:cs typeface="Livvic"/>
                          <a:sym typeface="Livvic"/>
                        </a:rPr>
                        <a:t>30 дана</a:t>
                      </a:r>
                      <a:r>
                        <a:rPr lang="sr-Cyrl-RS" sz="1200" baseline="0" dirty="0">
                          <a:solidFill>
                            <a:schemeClr val="dk1"/>
                          </a:solidFill>
                          <a:latin typeface="Livvic"/>
                          <a:ea typeface="Livvic"/>
                          <a:cs typeface="Livvic"/>
                          <a:sym typeface="Livvic"/>
                        </a:rPr>
                        <a:t> од дана пријема одлуке по жалби</a:t>
                      </a:r>
                      <a:endParaRPr sz="1200" dirty="0">
                        <a:solidFill>
                          <a:schemeClr val="dk1"/>
                        </a:solidFill>
                        <a:latin typeface="Livvic"/>
                        <a:ea typeface="Livvic"/>
                        <a:cs typeface="Livvic"/>
                        <a:sym typeface="Livvic"/>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61525">
                <a:tc>
                  <a:txBody>
                    <a:bodyPr/>
                    <a:lstStyle/>
                    <a:p>
                      <a:pPr marL="0" lvl="0" indent="0" algn="l" rtl="0">
                        <a:spcBef>
                          <a:spcPts val="0"/>
                        </a:spcBef>
                        <a:spcAft>
                          <a:spcPts val="0"/>
                        </a:spcAft>
                        <a:buNone/>
                      </a:pPr>
                      <a:r>
                        <a:rPr lang="sr-Cyrl-RS" sz="1600" u="none" dirty="0">
                          <a:solidFill>
                            <a:schemeClr val="bg1"/>
                          </a:solidFill>
                          <a:latin typeface="Livvic SemiBold"/>
                          <a:ea typeface="Livvic SemiBold"/>
                          <a:cs typeface="Livvic SemiBold"/>
                          <a:sym typeface="Livvic SemiBold"/>
                        </a:rPr>
                        <a:t>Тужба у парничном поступку</a:t>
                      </a:r>
                      <a:endParaRPr sz="1600" u="none" dirty="0">
                        <a:solidFill>
                          <a:schemeClr val="bg1"/>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tx2">
                        <a:lumMod val="25000"/>
                      </a:schemeClr>
                    </a:solidFill>
                  </a:tcPr>
                </a:tc>
                <a:tc>
                  <a:txBody>
                    <a:bodyPr/>
                    <a:lstStyle/>
                    <a:p>
                      <a:pPr marL="0" lvl="0" indent="0" algn="l" rtl="0">
                        <a:spcBef>
                          <a:spcPts val="0"/>
                        </a:spcBef>
                        <a:spcAft>
                          <a:spcPts val="0"/>
                        </a:spcAft>
                        <a:buNone/>
                      </a:pPr>
                      <a:r>
                        <a:rPr lang="sr-Cyrl-RS" sz="1200" dirty="0">
                          <a:solidFill>
                            <a:schemeClr val="dk1"/>
                          </a:solidFill>
                          <a:latin typeface="Livvic"/>
                          <a:ea typeface="Livvic"/>
                          <a:cs typeface="Livvic"/>
                          <a:sym typeface="Livvic"/>
                        </a:rPr>
                        <a:t>У законским роковима</a:t>
                      </a:r>
                    </a:p>
                    <a:p>
                      <a:pPr marL="0" lvl="0" indent="0" algn="l" rtl="0">
                        <a:spcBef>
                          <a:spcPts val="0"/>
                        </a:spcBef>
                        <a:spcAft>
                          <a:spcPts val="1600"/>
                        </a:spcAft>
                        <a:buNone/>
                      </a:pPr>
                      <a:r>
                        <a:rPr lang="sr-Cyrl-RS" sz="1200" dirty="0">
                          <a:solidFill>
                            <a:schemeClr val="dk1"/>
                          </a:solidFill>
                          <a:latin typeface="Livvic"/>
                          <a:ea typeface="Livvic"/>
                          <a:cs typeface="Livvic"/>
                          <a:sym typeface="Livvic"/>
                        </a:rPr>
                        <a:t>На</a:t>
                      </a:r>
                      <a:r>
                        <a:rPr lang="sr-Cyrl-RS" sz="1200" baseline="0" dirty="0">
                          <a:solidFill>
                            <a:schemeClr val="dk1"/>
                          </a:solidFill>
                          <a:latin typeface="Livvic"/>
                          <a:ea typeface="Livvic"/>
                          <a:cs typeface="Livvic"/>
                          <a:sym typeface="Livvic"/>
                        </a:rPr>
                        <a:t> застару суд пази по приговору странака</a:t>
                      </a:r>
                      <a:endParaRPr sz="1200" dirty="0">
                        <a:solidFill>
                          <a:schemeClr val="dk1"/>
                        </a:solidFill>
                        <a:latin typeface="Livvic"/>
                        <a:ea typeface="Livvic"/>
                        <a:cs typeface="Livvic"/>
                        <a:sym typeface="Livvic"/>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Захтјев</a:t>
                      </a:r>
                      <a:r>
                        <a:rPr lang="sr-Cyrl-RS" sz="1600" u="none" baseline="0" dirty="0">
                          <a:solidFill>
                            <a:schemeClr val="tx2">
                              <a:lumMod val="25000"/>
                            </a:schemeClr>
                          </a:solidFill>
                          <a:latin typeface="Livvic SemiBold"/>
                          <a:ea typeface="Livvic SemiBold"/>
                          <a:cs typeface="Livvic SemiBold"/>
                          <a:sym typeface="Livvic SemiBold"/>
                        </a:rPr>
                        <a:t> за покретање прекршајног поступка </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sr-Cyrl-RS" sz="1200" dirty="0">
                          <a:solidFill>
                            <a:schemeClr val="dk1"/>
                          </a:solidFill>
                          <a:latin typeface="Livvic"/>
                          <a:ea typeface="Livvic"/>
                          <a:cs typeface="Livvic"/>
                          <a:sym typeface="Livvic"/>
                        </a:rPr>
                        <a:t>У</a:t>
                      </a:r>
                      <a:r>
                        <a:rPr lang="sr-Cyrl-RS" sz="1200" baseline="0" dirty="0">
                          <a:solidFill>
                            <a:schemeClr val="dk1"/>
                          </a:solidFill>
                          <a:latin typeface="Livvic"/>
                          <a:ea typeface="Livvic"/>
                          <a:cs typeface="Livvic"/>
                          <a:sym typeface="Livvic"/>
                        </a:rPr>
                        <a:t> законским роковима</a:t>
                      </a:r>
                      <a:endParaRPr sz="1200" dirty="0">
                        <a:solidFill>
                          <a:schemeClr val="dk1"/>
                        </a:solidFill>
                        <a:latin typeface="Livvic"/>
                        <a:ea typeface="Livvic"/>
                        <a:cs typeface="Livvic"/>
                        <a:sym typeface="Livvic"/>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Пријављивање</a:t>
                      </a:r>
                      <a:r>
                        <a:rPr lang="sr-Cyrl-RS" sz="1600" u="none" baseline="0" dirty="0">
                          <a:solidFill>
                            <a:schemeClr val="tx2">
                              <a:lumMod val="25000"/>
                            </a:schemeClr>
                          </a:solidFill>
                          <a:latin typeface="Livvic SemiBold"/>
                          <a:ea typeface="Livvic SemiBold"/>
                          <a:cs typeface="Livvic SemiBold"/>
                          <a:sym typeface="Livvic SemiBold"/>
                        </a:rPr>
                        <a:t> кривичног дјела</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sr-Cyrl-RS" sz="1200" dirty="0">
                          <a:solidFill>
                            <a:schemeClr val="dk1"/>
                          </a:solidFill>
                          <a:latin typeface="Livvic"/>
                          <a:ea typeface="Livvic"/>
                          <a:cs typeface="Livvic"/>
                          <a:sym typeface="Livvic"/>
                        </a:rPr>
                        <a:t>У законским роковима</a:t>
                      </a:r>
                      <a:endParaRPr sz="1200" dirty="0">
                        <a:solidFill>
                          <a:schemeClr val="dk1"/>
                        </a:solidFill>
                        <a:latin typeface="Livvic"/>
                        <a:ea typeface="Livvic"/>
                        <a:cs typeface="Livvic"/>
                        <a:sym typeface="Livvic"/>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61525">
                <a:tc>
                  <a:txBody>
                    <a:bodyPr/>
                    <a:lstStyle/>
                    <a:p>
                      <a:pPr marL="0" lvl="0" indent="0" algn="l" rtl="0">
                        <a:spcBef>
                          <a:spcPts val="0"/>
                        </a:spcBef>
                        <a:spcAft>
                          <a:spcPts val="0"/>
                        </a:spcAft>
                        <a:buNone/>
                      </a:pPr>
                      <a:r>
                        <a:rPr lang="sr-Cyrl-RS" sz="1600" u="none" dirty="0">
                          <a:solidFill>
                            <a:schemeClr val="tx2">
                              <a:lumMod val="25000"/>
                            </a:schemeClr>
                          </a:solidFill>
                          <a:latin typeface="Livvic SemiBold"/>
                          <a:ea typeface="Livvic SemiBold"/>
                          <a:cs typeface="Livvic SemiBold"/>
                          <a:sym typeface="Livvic SemiBold"/>
                        </a:rPr>
                        <a:t>Захтјев за спровођење поступка</a:t>
                      </a:r>
                      <a:endParaRPr sz="1600" u="none" dirty="0">
                        <a:solidFill>
                          <a:schemeClr val="tx2">
                            <a:lumMod val="25000"/>
                          </a:schemeClr>
                        </a:solidFill>
                        <a:latin typeface="Livvic SemiBold"/>
                        <a:ea typeface="Livvic SemiBold"/>
                        <a:cs typeface="Livvic SemiBold"/>
                        <a:sym typeface="Livvic SemiBold"/>
                      </a:endParaRPr>
                    </a:p>
                  </a:txBody>
                  <a:tcPr marL="91425" marR="91425" marT="0" marB="0"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1600"/>
                        </a:spcAft>
                        <a:buNone/>
                      </a:pPr>
                      <a:r>
                        <a:rPr lang="sr-Cyrl-RS" sz="1200" dirty="0">
                          <a:solidFill>
                            <a:schemeClr val="dk1"/>
                          </a:solidFill>
                          <a:latin typeface="Livvic SemiBold"/>
                          <a:ea typeface="Livvic SemiBold"/>
                          <a:cs typeface="Livvic SemiBold"/>
                          <a:sym typeface="Livvic SemiBold"/>
                        </a:rPr>
                        <a:t>Док</a:t>
                      </a:r>
                      <a:r>
                        <a:rPr lang="sr-Cyrl-RS" sz="1200" baseline="0" dirty="0">
                          <a:solidFill>
                            <a:schemeClr val="dk1"/>
                          </a:solidFill>
                          <a:latin typeface="Livvic SemiBold"/>
                          <a:ea typeface="Livvic SemiBold"/>
                          <a:cs typeface="Livvic SemiBold"/>
                          <a:sym typeface="Livvic SemiBold"/>
                        </a:rPr>
                        <a:t> траје злоупотреба</a:t>
                      </a:r>
                      <a:endParaRPr sz="1200" dirty="0">
                        <a:solidFill>
                          <a:schemeClr val="dk1"/>
                        </a:solidFill>
                        <a:latin typeface="Livvic SemiBold"/>
                        <a:ea typeface="Livvic SemiBold"/>
                        <a:cs typeface="Livvic SemiBold"/>
                        <a:sym typeface="Livvic SemiBold"/>
                      </a:endParaRPr>
                    </a:p>
                  </a:txBody>
                  <a:tcPr marL="91425" marR="91425" marT="0" marB="0" anchor="ctr">
                    <a:lnL w="9525" cap="flat" cmpd="sng" algn="ctr">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7"/>
          <p:cNvSpPr txBox="1">
            <a:spLocks noGrp="1"/>
          </p:cNvSpPr>
          <p:nvPr>
            <p:ph type="body" idx="1"/>
          </p:nvPr>
        </p:nvSpPr>
        <p:spPr>
          <a:xfrm>
            <a:off x="720000" y="1365536"/>
            <a:ext cx="7704000" cy="39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У поступцима правне заштите у систему јавне набавке у Босни и Херцеговини</a:t>
            </a:r>
            <a:endParaRPr dirty="0"/>
          </a:p>
        </p:txBody>
      </p:sp>
    </p:spTree>
    <p:extLst>
      <p:ext uri="{BB962C8B-B14F-4D97-AF65-F5344CB8AC3E}">
        <p14:creationId xmlns:p14="http://schemas.microsoft.com/office/powerpoint/2010/main" val="24713196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2556376"/>
          </a:xfrm>
        </p:spPr>
        <p:txBody>
          <a:bodyPr/>
          <a:lstStyle/>
          <a:p>
            <a:r>
              <a:rPr lang="sr-Cyrl-RS" sz="1400" b="0" dirty="0"/>
              <a:t>... Увидом у спис утврђено је да </a:t>
            </a:r>
            <a:r>
              <a:rPr lang="sr-Cyrl-RS" sz="1400" b="0" dirty="0">
                <a:solidFill>
                  <a:srgbClr val="C00000"/>
                </a:solidFill>
              </a:rPr>
              <a:t>жалба није садржавала све елементе жалбе </a:t>
            </a:r>
            <a:r>
              <a:rPr lang="sr-Cyrl-RS" sz="1400" b="0" dirty="0"/>
              <a:t>и доказе који се уз жалбу прилажу, конкретно није достављен доказ о плаћеној накнади за покретање жалбеног поступка... </a:t>
            </a:r>
            <a:br>
              <a:rPr lang="sr-Cyrl-RS" sz="1600" b="0" dirty="0"/>
            </a:br>
            <a:br>
              <a:rPr lang="sr-Cyrl-RS" sz="1000" b="0" dirty="0"/>
            </a:br>
            <a:r>
              <a:rPr lang="sr-Cyrl-RS" sz="1400" b="0" dirty="0"/>
              <a:t>... </a:t>
            </a:r>
            <a:r>
              <a:rPr lang="sr-Cyrl-RS" sz="1400" b="0" dirty="0">
                <a:solidFill>
                  <a:srgbClr val="C00000"/>
                </a:solidFill>
              </a:rPr>
              <a:t>КРЖ је покушао доставити жалиоцу</a:t>
            </a:r>
            <a:r>
              <a:rPr lang="sr-Cyrl-RS" sz="1400" b="0" dirty="0"/>
              <a:t> и његовом пуномоћнику</a:t>
            </a:r>
            <a:r>
              <a:rPr lang="en-US" sz="1400" b="0" dirty="0"/>
              <a:t> </a:t>
            </a:r>
            <a:r>
              <a:rPr lang="sr-Cyrl-RS" sz="1400" b="0" dirty="0">
                <a:solidFill>
                  <a:srgbClr val="C00000"/>
                </a:solidFill>
              </a:rPr>
              <a:t>закључак за допуну </a:t>
            </a:r>
            <a:r>
              <a:rPr lang="sr-Cyrl-RS" sz="1400" b="0" dirty="0"/>
              <a:t>жалбе, али </a:t>
            </a:r>
            <a:r>
              <a:rPr lang="sr-Cyrl-RS" sz="1400" b="0" dirty="0">
                <a:solidFill>
                  <a:srgbClr val="C00000"/>
                </a:solidFill>
              </a:rPr>
              <a:t>безуспјешно</a:t>
            </a:r>
            <a:r>
              <a:rPr lang="sr-Cyrl-RS" sz="1400" b="0" dirty="0"/>
              <a:t> са назнакама достављача: „непознат, одселио, затворено, отпутовао, годишњи одмор и сл“, док </a:t>
            </a:r>
            <a:r>
              <a:rPr lang="sr-Cyrl-RS" sz="1400" b="0" dirty="0">
                <a:solidFill>
                  <a:srgbClr val="C00000"/>
                </a:solidFill>
              </a:rPr>
              <a:t>жалилац нити његов пуномоћник нису надлежном органу доставили обавијест о промјени адресе</a:t>
            </a:r>
            <a:r>
              <a:rPr lang="sr-Cyrl-RS" sz="1400" b="0" dirty="0"/>
              <a:t>, кориштењу годишњег одмора и сл, односно нису омогућили несметану комуникацију органа и странке...</a:t>
            </a:r>
            <a:br>
              <a:rPr lang="sr-Cyrl-RS" sz="1600" b="0" dirty="0"/>
            </a:br>
            <a:br>
              <a:rPr lang="sr-Cyrl-RS" sz="1000" b="0" dirty="0"/>
            </a:br>
            <a:r>
              <a:rPr lang="sr-Cyrl-RS" sz="1400" b="0" dirty="0"/>
              <a:t>... КРЖ изводи закључак да је </a:t>
            </a:r>
            <a:r>
              <a:rPr lang="sr-Cyrl-RS" sz="1400" b="0" dirty="0">
                <a:solidFill>
                  <a:srgbClr val="C00000"/>
                </a:solidFill>
              </a:rPr>
              <a:t>неоправдано онемогућено обављање радњи поступка</a:t>
            </a:r>
            <a:r>
              <a:rPr lang="sr-Cyrl-RS" sz="1400" b="0" dirty="0"/>
              <a:t>, а што посљедично има утицај на процјену уредности и поступања по жалби...</a:t>
            </a:r>
            <a:endParaRPr lang="sr-Latn-RS" sz="14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Закључка КРЖ бр. ЈН2-0</a:t>
            </a:r>
            <a:r>
              <a:rPr lang="en-US" sz="1200" dirty="0">
                <a:solidFill>
                  <a:schemeClr val="bg2">
                    <a:lumMod val="50000"/>
                  </a:schemeClr>
                </a:solidFill>
              </a:rPr>
              <a:t>1</a:t>
            </a:r>
            <a:r>
              <a:rPr lang="sr-Cyrl-RS" sz="1200" dirty="0">
                <a:solidFill>
                  <a:schemeClr val="bg2">
                    <a:lumMod val="50000"/>
                  </a:schemeClr>
                </a:solidFill>
              </a:rPr>
              <a:t>-07-1-</a:t>
            </a:r>
            <a:r>
              <a:rPr lang="en-US" sz="1200" dirty="0">
                <a:solidFill>
                  <a:schemeClr val="bg2">
                    <a:lumMod val="50000"/>
                  </a:schemeClr>
                </a:solidFill>
              </a:rPr>
              <a:t>1952</a:t>
            </a:r>
            <a:r>
              <a:rPr lang="sr-Cyrl-RS" sz="1200" dirty="0">
                <a:solidFill>
                  <a:schemeClr val="bg2">
                    <a:lumMod val="50000"/>
                  </a:schemeClr>
                </a:solidFill>
              </a:rPr>
              <a:t>-</a:t>
            </a:r>
            <a:r>
              <a:rPr lang="en-US" sz="1200" dirty="0">
                <a:solidFill>
                  <a:schemeClr val="bg2">
                    <a:lumMod val="50000"/>
                  </a:schemeClr>
                </a:solidFill>
              </a:rPr>
              <a:t>8</a:t>
            </a:r>
            <a:r>
              <a:rPr lang="sr-Cyrl-RS" sz="1200" dirty="0">
                <a:solidFill>
                  <a:schemeClr val="bg2">
                    <a:lumMod val="50000"/>
                  </a:schemeClr>
                </a:solidFill>
              </a:rPr>
              <a:t>/24</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Формалне претпоставке за улагање жалбе</a:t>
            </a:r>
          </a:p>
          <a:p>
            <a:r>
              <a:rPr lang="sr-Cyrl-RS" sz="1800" dirty="0">
                <a:solidFill>
                  <a:schemeClr val="tx1">
                    <a:lumMod val="60000"/>
                    <a:lumOff val="40000"/>
                  </a:schemeClr>
                </a:solidFill>
              </a:rPr>
              <a:t>Жалба се одбацује као неуредна</a:t>
            </a:r>
          </a:p>
        </p:txBody>
      </p:sp>
    </p:spTree>
    <p:extLst>
      <p:ext uri="{BB962C8B-B14F-4D97-AF65-F5344CB8AC3E}">
        <p14:creationId xmlns:p14="http://schemas.microsoft.com/office/powerpoint/2010/main" val="861284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2293913"/>
            <a:ext cx="7679636" cy="2191942"/>
          </a:xfrm>
        </p:spPr>
        <p:txBody>
          <a:bodyPr/>
          <a:lstStyle/>
          <a:p>
            <a:r>
              <a:rPr lang="sr-Cyrl-RS" sz="1600" b="0" dirty="0"/>
              <a:t>... Из стања списа и доставнице о уручењу оспореног </a:t>
            </a:r>
            <a:r>
              <a:rPr lang="sr-Cyrl-RS" sz="1600" b="0" dirty="0">
                <a:solidFill>
                  <a:srgbClr val="C00000"/>
                </a:solidFill>
              </a:rPr>
              <a:t>рјешења</a:t>
            </a:r>
            <a:r>
              <a:rPr lang="sr-Cyrl-RS" sz="1600" b="0" dirty="0"/>
              <a:t> произилази да је </a:t>
            </a:r>
            <a:r>
              <a:rPr lang="sr-Cyrl-RS" sz="1600" b="0" dirty="0">
                <a:solidFill>
                  <a:srgbClr val="C00000"/>
                </a:solidFill>
              </a:rPr>
              <a:t>тужиоцу</a:t>
            </a:r>
            <a:r>
              <a:rPr lang="sr-Cyrl-RS" sz="1600" b="0" dirty="0"/>
              <a:t> исто </a:t>
            </a:r>
            <a:r>
              <a:rPr lang="sr-Cyrl-RS" sz="1600" b="0" dirty="0">
                <a:solidFill>
                  <a:srgbClr val="C00000"/>
                </a:solidFill>
              </a:rPr>
              <a:t>достављено 21.05, а да је тужилац тужбу поднио 22.06, дакле након протека рока од 30 дана</a:t>
            </a:r>
            <a:r>
              <a:rPr lang="sr-Cyrl-RS" sz="1600" b="0" dirty="0"/>
              <a:t>...</a:t>
            </a:r>
            <a:br>
              <a:rPr lang="sr-Cyrl-RS" sz="1600" b="0" dirty="0"/>
            </a:br>
            <a:br>
              <a:rPr lang="sr-Cyrl-RS" sz="1000" b="0" dirty="0"/>
            </a:br>
            <a:r>
              <a:rPr lang="sr-Cyrl-RS" sz="1600" b="0" dirty="0"/>
              <a:t>... Ради се о року који је одређен на дана и који се рачуна тако да се у овај рок не урачунава дан када се извршено достављање рјешења, него се за почетак рока узима први наредни дан. У случају да посљедњи дан рока пада на државни празник или недјељу, тада рок одређен на дана истиче протеком првог идућег радног дана.</a:t>
            </a:r>
            <a:br>
              <a:rPr lang="sr-Cyrl-RS" sz="1600" b="0" dirty="0"/>
            </a:br>
            <a:br>
              <a:rPr lang="sr-Cyrl-RS" sz="1000" b="0" dirty="0"/>
            </a:br>
            <a:r>
              <a:rPr lang="sr-Cyrl-RS" sz="1600" b="0" dirty="0"/>
              <a:t>... У конретном случају тужиоцу је рок од 30 дана почео тећи 22.05, па је посљедњи дан за подношење тужбе био 20.06. (четвртак).</a:t>
            </a:r>
            <a:endParaRPr lang="sr-Latn-RS" sz="1600" b="0" dirty="0"/>
          </a:p>
        </p:txBody>
      </p:sp>
      <p:sp>
        <p:nvSpPr>
          <p:cNvPr id="4" name="TextBox 3"/>
          <p:cNvSpPr txBox="1"/>
          <p:nvPr/>
        </p:nvSpPr>
        <p:spPr>
          <a:xfrm>
            <a:off x="4929809" y="251792"/>
            <a:ext cx="3472070" cy="276999"/>
          </a:xfrm>
          <a:prstGeom prst="rect">
            <a:avLst/>
          </a:prstGeom>
          <a:noFill/>
        </p:spPr>
        <p:txBody>
          <a:bodyPr wrap="square" rtlCol="0">
            <a:spAutoFit/>
          </a:bodyPr>
          <a:lstStyle/>
          <a:p>
            <a:r>
              <a:rPr lang="sr-Cyrl-RS" sz="1200" dirty="0">
                <a:solidFill>
                  <a:schemeClr val="bg2">
                    <a:lumMod val="50000"/>
                  </a:schemeClr>
                </a:solidFill>
              </a:rPr>
              <a:t>Из Рјешења Суда БиХ бр. С1 3 У 048444 24 У</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Рокови за тужбу</a:t>
            </a:r>
          </a:p>
          <a:p>
            <a:r>
              <a:rPr lang="sr-Cyrl-RS" sz="1800" dirty="0">
                <a:solidFill>
                  <a:schemeClr val="tx1">
                    <a:lumMod val="60000"/>
                    <a:lumOff val="40000"/>
                  </a:schemeClr>
                </a:solidFill>
              </a:rPr>
              <a:t>Тужба се одбације као неблаговремена</a:t>
            </a:r>
          </a:p>
        </p:txBody>
      </p:sp>
    </p:spTree>
    <p:extLst>
      <p:ext uri="{BB962C8B-B14F-4D97-AF65-F5344CB8AC3E}">
        <p14:creationId xmlns:p14="http://schemas.microsoft.com/office/powerpoint/2010/main" val="2400461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3"/>
            <a:ext cx="7679636" cy="2814793"/>
          </a:xfrm>
        </p:spPr>
        <p:txBody>
          <a:bodyPr/>
          <a:lstStyle/>
          <a:p>
            <a:r>
              <a:rPr lang="sr-Cyrl-RS" sz="1400" b="0" dirty="0"/>
              <a:t>... КРЖ је након провјере формалних претпоставки за улагање жалбе, утврдио да је </a:t>
            </a:r>
            <a:r>
              <a:rPr lang="sr-Cyrl-RS" sz="1400" b="0" dirty="0">
                <a:solidFill>
                  <a:srgbClr val="C00000"/>
                </a:solidFill>
              </a:rPr>
              <a:t>жалба потребно одбацити, због тога што је уложена од лица које нема активну легитимацију</a:t>
            </a:r>
            <a:r>
              <a:rPr lang="sr-Cyrl-RS" sz="1400" b="0" dirty="0"/>
              <a:t>... </a:t>
            </a:r>
            <a:br>
              <a:rPr lang="sr-Cyrl-RS" sz="1600" b="0" dirty="0"/>
            </a:br>
            <a:br>
              <a:rPr lang="sr-Cyrl-RS" sz="1000" b="0" dirty="0"/>
            </a:br>
            <a:r>
              <a:rPr lang="sr-Cyrl-RS" sz="1400" b="0" dirty="0"/>
              <a:t>... </a:t>
            </a:r>
            <a:r>
              <a:rPr lang="sr-Cyrl-RS" sz="1400" b="0" dirty="0">
                <a:solidFill>
                  <a:srgbClr val="C00000"/>
                </a:solidFill>
              </a:rPr>
              <a:t>Жалилац је у предметном поступку ЈН изабран као најповољнији </a:t>
            </a:r>
            <a:r>
              <a:rPr lang="sr-Cyrl-RS" sz="1400" b="0" dirty="0"/>
              <a:t>(након проведене е-аукције), па је </a:t>
            </a:r>
            <a:r>
              <a:rPr lang="sr-Cyrl-RS" sz="1400" b="0" dirty="0">
                <a:solidFill>
                  <a:srgbClr val="C00000"/>
                </a:solidFill>
              </a:rPr>
              <a:t>остварио свој интерес за додјелу уговора</a:t>
            </a:r>
            <a:r>
              <a:rPr lang="sr-Cyrl-RS" sz="1400" b="0" dirty="0"/>
              <a:t>. Према томе </a:t>
            </a:r>
            <a:r>
              <a:rPr lang="sr-Cyrl-RS" sz="1400" b="0" dirty="0">
                <a:solidFill>
                  <a:srgbClr val="C00000"/>
                </a:solidFill>
              </a:rPr>
              <a:t>није испуњен један од два кумулативно прописана услова</a:t>
            </a:r>
            <a:r>
              <a:rPr lang="sr-Cyrl-RS" sz="1400" b="0" dirty="0"/>
              <a:t> из ЗЈН за покретање поступка правне заштите....</a:t>
            </a:r>
            <a:br>
              <a:rPr lang="sr-Cyrl-RS" sz="1600" b="0" dirty="0"/>
            </a:br>
            <a:br>
              <a:rPr lang="sr-Cyrl-RS" sz="1000" b="0" dirty="0"/>
            </a:br>
            <a:r>
              <a:rPr lang="sr-Cyrl-RS" sz="1400" b="0" dirty="0"/>
              <a:t>... Осим наведеног, нејасно је усљед којих околности је одлуком УО у поступку угрожен правни интерес жалиоца, односно због чега и на који начин би наступила штета због таквог поступања УО, имајући у виду неспорну чињеницу да је УО одлуку донио с циљем најефикаснијег кориштења јавних средстава у вези са предметом набавке и његовом сврхом ...</a:t>
            </a:r>
            <a:endParaRPr lang="sr-Latn-RS" sz="14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Закључка КРЖ бр. ЈН2-03-07-1-257-9/24</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Формалне претпоставке за улагање жалбе</a:t>
            </a:r>
          </a:p>
          <a:p>
            <a:r>
              <a:rPr lang="sr-Cyrl-RS" sz="1800" dirty="0">
                <a:solidFill>
                  <a:schemeClr val="tx1">
                    <a:lumMod val="60000"/>
                    <a:lumOff val="40000"/>
                  </a:schemeClr>
                </a:solidFill>
              </a:rPr>
              <a:t>Активна легитимација</a:t>
            </a:r>
          </a:p>
        </p:txBody>
      </p:sp>
    </p:spTree>
    <p:extLst>
      <p:ext uri="{BB962C8B-B14F-4D97-AF65-F5344CB8AC3E}">
        <p14:creationId xmlns:p14="http://schemas.microsoft.com/office/powerpoint/2010/main" val="5136877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3"/>
            <a:ext cx="7679636" cy="2814793"/>
          </a:xfrm>
        </p:spPr>
        <p:txBody>
          <a:bodyPr/>
          <a:lstStyle/>
          <a:p>
            <a:r>
              <a:rPr lang="sr-Cyrl-RS" sz="1400" b="0" dirty="0"/>
              <a:t>... </a:t>
            </a:r>
            <a:r>
              <a:rPr lang="sr-Cyrl-RS" sz="1400" b="0" dirty="0">
                <a:solidFill>
                  <a:srgbClr val="C00000"/>
                </a:solidFill>
              </a:rPr>
              <a:t>Жалба се одбацује због недостатка активне легитимације</a:t>
            </a:r>
            <a:r>
              <a:rPr lang="sr-Cyrl-RS" sz="1400" b="0" dirty="0"/>
              <a:t>... </a:t>
            </a:r>
            <a:br>
              <a:rPr lang="sr-Cyrl-RS" sz="1600" b="0" dirty="0"/>
            </a:br>
            <a:br>
              <a:rPr lang="sr-Cyrl-RS" sz="1000" b="0" dirty="0"/>
            </a:br>
            <a:r>
              <a:rPr lang="sr-Cyrl-RS" sz="1400" b="0" dirty="0"/>
              <a:t>... У проведеном поступку </a:t>
            </a:r>
            <a:r>
              <a:rPr lang="sr-Cyrl-RS" sz="1400" b="0" dirty="0">
                <a:solidFill>
                  <a:srgbClr val="C00000"/>
                </a:solidFill>
              </a:rPr>
              <a:t>УО је одбацио понуду жалиоца као неприхватљиву, а жалилац жалбом не оспорава тврдње УО</a:t>
            </a:r>
            <a:r>
              <a:rPr lang="sr-Cyrl-RS" sz="1400" b="0" dirty="0"/>
              <a:t>, односно разлоге неприхватљивости његове понуде, због чега КРЖ констатује да жалилац нема активну легитимацију, јер чињеница да је био понуђач у предметном поступку не значи </a:t>
            </a:r>
            <a:r>
              <a:rPr lang="en-US" sz="1400" b="0" i="1" dirty="0"/>
              <a:t>a priori </a:t>
            </a:r>
            <a:r>
              <a:rPr lang="sr-Cyrl-RS" sz="1400" b="0" dirty="0"/>
              <a:t>да има активну легитимацију, јер је неспорно да жалилац у жалби не оспорава одбацивање своје понуде, </a:t>
            </a:r>
            <a:r>
              <a:rPr lang="sr-Cyrl-RS" sz="1400" b="0" dirty="0">
                <a:solidFill>
                  <a:srgbClr val="C00000"/>
                </a:solidFill>
              </a:rPr>
              <a:t>те евентуална основаност жалбених навода који се односе на прихватљивост понуде одабраног понуђача, не би могла довести до одабира понуде жалиоца</a:t>
            </a:r>
            <a:r>
              <a:rPr lang="sr-Cyrl-RS" sz="1400" b="0" dirty="0"/>
              <a:t>, па </a:t>
            </a:r>
            <a:r>
              <a:rPr lang="sr-Cyrl-RS" sz="1400" b="0" dirty="0">
                <a:solidFill>
                  <a:srgbClr val="C00000"/>
                </a:solidFill>
              </a:rPr>
              <a:t>ни склапања уговора</a:t>
            </a:r>
            <a:r>
              <a:rPr lang="sr-Cyrl-RS" sz="1400" b="0" dirty="0"/>
              <a:t>.....</a:t>
            </a:r>
            <a:br>
              <a:rPr lang="sr-Cyrl-RS" sz="1600" b="0" dirty="0"/>
            </a:br>
            <a:br>
              <a:rPr lang="sr-Cyrl-RS" sz="1000" b="0" dirty="0"/>
            </a:br>
            <a:r>
              <a:rPr lang="sr-Cyrl-RS" sz="1400" b="0" dirty="0"/>
              <a:t>... Жалилац не може доћи у ситуацију да му се додјели уговор.... Жалилац није учинио вјероватним околоност да му због поступања УО била или могла бити учињена штета ...</a:t>
            </a:r>
            <a:br>
              <a:rPr lang="sr-Cyrl-RS" sz="1400" b="0" dirty="0"/>
            </a:br>
            <a:br>
              <a:rPr lang="sr-Cyrl-RS" sz="1000" b="0" dirty="0"/>
            </a:br>
            <a:r>
              <a:rPr lang="sr-Cyrl-RS" sz="1400" b="0" dirty="0"/>
              <a:t>... </a:t>
            </a:r>
            <a:r>
              <a:rPr lang="sr-Cyrl-RS" sz="1400" b="0" dirty="0">
                <a:solidFill>
                  <a:srgbClr val="C00000"/>
                </a:solidFill>
              </a:rPr>
              <a:t>ЗЈН не дефинише поврат накнаде у случају одбацивања жалбе због тога што је изјављена од лица које нема активну легитимацију</a:t>
            </a:r>
            <a:r>
              <a:rPr lang="sr-Cyrl-RS" sz="1400" b="0" dirty="0"/>
              <a:t>.</a:t>
            </a:r>
            <a:endParaRPr lang="sr-Latn-RS" sz="14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Закључка КРЖ бр. ЈН2-01-07-1-132-6/24</a:t>
            </a:r>
            <a:endParaRPr lang="sr-Latn-RS" sz="1200" dirty="0">
              <a:solidFill>
                <a:schemeClr val="bg2">
                  <a:lumMod val="50000"/>
                </a:schemeClr>
              </a:solidFill>
            </a:endParaRPr>
          </a:p>
        </p:txBody>
      </p:sp>
      <p:sp>
        <p:nvSpPr>
          <p:cNvPr id="6" name="Google Shape;545;p45"/>
          <p:cNvSpPr txBox="1">
            <a:spLocks/>
          </p:cNvSpPr>
          <p:nvPr/>
        </p:nvSpPr>
        <p:spPr>
          <a:xfrm>
            <a:off x="722245" y="622854"/>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Формалне претпоставке за улагање жалбе</a:t>
            </a:r>
          </a:p>
          <a:p>
            <a:r>
              <a:rPr lang="sr-Cyrl-RS" sz="1800" dirty="0">
                <a:solidFill>
                  <a:schemeClr val="tx1">
                    <a:lumMod val="60000"/>
                    <a:lumOff val="40000"/>
                  </a:schemeClr>
                </a:solidFill>
              </a:rPr>
              <a:t>Активна легитимација</a:t>
            </a:r>
          </a:p>
        </p:txBody>
      </p:sp>
    </p:spTree>
    <p:extLst>
      <p:ext uri="{BB962C8B-B14F-4D97-AF65-F5344CB8AC3E}">
        <p14:creationId xmlns:p14="http://schemas.microsoft.com/office/powerpoint/2010/main" val="3036493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444487"/>
            <a:ext cx="7679636" cy="3233527"/>
          </a:xfrm>
        </p:spPr>
        <p:txBody>
          <a:bodyPr/>
          <a:lstStyle/>
          <a:p>
            <a:r>
              <a:rPr lang="sr-Cyrl-RS" sz="1400" b="0" dirty="0"/>
              <a:t>... Тужилац је тужбом оспорио одлуку КРЖ, јер су наводи жалбе уважени само дјелимично... </a:t>
            </a:r>
            <a:r>
              <a:rPr lang="sr-Cyrl-RS" sz="1400" b="0" dirty="0">
                <a:solidFill>
                  <a:srgbClr val="C00000"/>
                </a:solidFill>
              </a:rPr>
              <a:t>Тужба се одбацује због недостатка активне легитимације</a:t>
            </a:r>
            <a:r>
              <a:rPr lang="sr-Cyrl-RS" sz="1400" b="0" dirty="0"/>
              <a:t>... </a:t>
            </a:r>
            <a:br>
              <a:rPr lang="sr-Cyrl-RS" sz="1600" b="0" dirty="0"/>
            </a:br>
            <a:br>
              <a:rPr lang="sr-Cyrl-RS" sz="500" b="0" dirty="0"/>
            </a:br>
            <a:r>
              <a:rPr lang="sr-Cyrl-RS" sz="1400" b="0" dirty="0"/>
              <a:t>... Према Закону о управним споровима </a:t>
            </a:r>
            <a:r>
              <a:rPr lang="sr-Cyrl-RS" sz="1400" b="0" dirty="0">
                <a:solidFill>
                  <a:srgbClr val="C00000"/>
                </a:solidFill>
              </a:rPr>
              <a:t>право на покретање управног спора има грађанин или правно лице, ако је коначним управним актом повријеђено неко њихово право или непосредни лични интерес заснован на закону</a:t>
            </a:r>
            <a:r>
              <a:rPr lang="sr-Cyrl-RS" sz="1400" b="0" dirty="0"/>
              <a:t>, као и да ће суд рјешењем одбацити тужбу ако утврди да је очигледно да се управним актом који се тужбом оспорава не дира у право тужиоца или његов непосредни лични интерес заснован на закону.....</a:t>
            </a:r>
            <a:br>
              <a:rPr lang="sr-Cyrl-RS" sz="1600" b="0" dirty="0"/>
            </a:br>
            <a:br>
              <a:rPr lang="sr-Cyrl-RS" sz="500" b="0" dirty="0"/>
            </a:br>
            <a:r>
              <a:rPr lang="sr-Cyrl-RS" sz="1400" b="0" dirty="0"/>
              <a:t>... Актом који тужилац оспорава, није повријеђено неко његово право или непосредни лични интерес заснован на закону, обзиром да је истим уважена жалба тужиоца и одлука УО поништена, а предмет враћен на поновно поступање. Дакле, у поновној процедури УО ће поново цијенити достављене понуде и одлучивати о избору најповољнијег понуђача, а тужилац ће као понуђач имати могућност да учествује у истом поступку и евентуално буде изабран као најповољнији понуђач...</a:t>
            </a:r>
            <a:endParaRPr lang="sr-Latn-RS" sz="1400" b="0" dirty="0"/>
          </a:p>
        </p:txBody>
      </p:sp>
      <p:sp>
        <p:nvSpPr>
          <p:cNvPr id="4" name="TextBox 3"/>
          <p:cNvSpPr txBox="1"/>
          <p:nvPr/>
        </p:nvSpPr>
        <p:spPr>
          <a:xfrm>
            <a:off x="4956313" y="251792"/>
            <a:ext cx="3445566" cy="276999"/>
          </a:xfrm>
          <a:prstGeom prst="rect">
            <a:avLst/>
          </a:prstGeom>
          <a:noFill/>
        </p:spPr>
        <p:txBody>
          <a:bodyPr wrap="square" rtlCol="0">
            <a:spAutoFit/>
          </a:bodyPr>
          <a:lstStyle/>
          <a:p>
            <a:r>
              <a:rPr lang="sr-Cyrl-RS" sz="1200" dirty="0">
                <a:solidFill>
                  <a:schemeClr val="bg2">
                    <a:lumMod val="50000"/>
                  </a:schemeClr>
                </a:solidFill>
              </a:rPr>
              <a:t>Из Рјешења Суда БиХ бр. С1 3 У 045245 23 У</a:t>
            </a:r>
            <a:endParaRPr lang="sr-Latn-RS" sz="1200" dirty="0">
              <a:solidFill>
                <a:schemeClr val="bg2">
                  <a:lumMod val="50000"/>
                </a:schemeClr>
              </a:solidFill>
            </a:endParaRPr>
          </a:p>
        </p:txBody>
      </p:sp>
      <p:sp>
        <p:nvSpPr>
          <p:cNvPr id="6" name="Google Shape;545;p45"/>
          <p:cNvSpPr txBox="1">
            <a:spLocks/>
          </p:cNvSpPr>
          <p:nvPr/>
        </p:nvSpPr>
        <p:spPr>
          <a:xfrm>
            <a:off x="722245" y="622854"/>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Формалне претпоставке за подношење тужбе</a:t>
            </a:r>
          </a:p>
          <a:p>
            <a:r>
              <a:rPr lang="sr-Cyrl-RS" sz="1800" dirty="0">
                <a:solidFill>
                  <a:schemeClr val="tx1">
                    <a:lumMod val="60000"/>
                    <a:lumOff val="40000"/>
                  </a:schemeClr>
                </a:solidFill>
              </a:rPr>
              <a:t>Активна легитимација</a:t>
            </a:r>
          </a:p>
        </p:txBody>
      </p:sp>
    </p:spTree>
    <p:extLst>
      <p:ext uri="{BB962C8B-B14F-4D97-AF65-F5344CB8AC3E}">
        <p14:creationId xmlns:p14="http://schemas.microsoft.com/office/powerpoint/2010/main" val="39000136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444487"/>
            <a:ext cx="7679636" cy="3233527"/>
          </a:xfrm>
        </p:spPr>
        <p:txBody>
          <a:bodyPr/>
          <a:lstStyle/>
          <a:p>
            <a:r>
              <a:rPr lang="sr-Cyrl-RS" sz="1400" b="0" dirty="0"/>
              <a:t>... Тужилац је тужбом оспорио одлуку КРЖ, јер су наводи жалбе уважени само дјелимично... </a:t>
            </a:r>
            <a:r>
              <a:rPr lang="sr-Cyrl-RS" sz="1400" b="0" dirty="0">
                <a:solidFill>
                  <a:srgbClr val="C00000"/>
                </a:solidFill>
              </a:rPr>
              <a:t>Тужба се одбацује због недостатка активне легитимације</a:t>
            </a:r>
            <a:r>
              <a:rPr lang="sr-Cyrl-RS" sz="1400" b="0" dirty="0"/>
              <a:t>... </a:t>
            </a:r>
            <a:br>
              <a:rPr lang="sr-Cyrl-RS" sz="1600" b="0" dirty="0"/>
            </a:br>
            <a:br>
              <a:rPr lang="sr-Cyrl-RS" sz="500" b="0" dirty="0"/>
            </a:br>
            <a:r>
              <a:rPr lang="sr-Cyrl-RS" sz="1400" b="0" dirty="0"/>
              <a:t>... Законом о управним споровима прописано је да ће Суд рјешењем одбацити тужбу ако утврди да је очигледно да се управним актом који се тужбом оспорава не дира у право тужиоца или његов непосредни лични интерес заснован на закону.....</a:t>
            </a:r>
            <a:br>
              <a:rPr lang="sr-Cyrl-RS" sz="1600" b="0" dirty="0"/>
            </a:br>
            <a:br>
              <a:rPr lang="sr-Cyrl-RS" sz="500" b="0" dirty="0"/>
            </a:br>
            <a:r>
              <a:rPr lang="sr-Cyrl-RS" sz="1400" b="0" dirty="0"/>
              <a:t>... Актом који тужилац оспорава, није повријеђено неко његово право или непосредни лични интерес заснован на закону, обзиром да је захтјев тужиоца истакнут у жалби био опредјељен на поништење одлуке о избору најповољнијег понуђача, а која је оспореним рјешењем туженог и поништена, што надаље значи да је </a:t>
            </a:r>
            <a:r>
              <a:rPr lang="sr-Cyrl-RS" sz="1400" b="0" dirty="0">
                <a:solidFill>
                  <a:srgbClr val="FF0000"/>
                </a:solidFill>
              </a:rPr>
              <a:t>тужилац у цјелости успио са својом жалбом, без обзира што су поједини жалбени наводи оцјењени као неосновани</a:t>
            </a:r>
            <a:r>
              <a:rPr lang="sr-Cyrl-RS" sz="1400" b="0" dirty="0"/>
              <a:t>...</a:t>
            </a:r>
            <a:br>
              <a:rPr lang="sr-Cyrl-RS" sz="1400" b="0" dirty="0"/>
            </a:br>
            <a:br>
              <a:rPr lang="sr-Cyrl-RS" sz="1400" b="0" dirty="0"/>
            </a:br>
            <a:r>
              <a:rPr lang="sr-Cyrl-RS" sz="1400" b="0" dirty="0"/>
              <a:t>... Одлука против које је тужилац изјавио тужбу више није на снази, поништена је, те не може вријеђати никакво право тужиоца или непосредни лични интерес...</a:t>
            </a:r>
            <a:endParaRPr lang="sr-Latn-RS" sz="1400" b="0" dirty="0"/>
          </a:p>
        </p:txBody>
      </p:sp>
      <p:sp>
        <p:nvSpPr>
          <p:cNvPr id="4" name="TextBox 3"/>
          <p:cNvSpPr txBox="1"/>
          <p:nvPr/>
        </p:nvSpPr>
        <p:spPr>
          <a:xfrm>
            <a:off x="4956313" y="251792"/>
            <a:ext cx="3445566" cy="276999"/>
          </a:xfrm>
          <a:prstGeom prst="rect">
            <a:avLst/>
          </a:prstGeom>
          <a:noFill/>
        </p:spPr>
        <p:txBody>
          <a:bodyPr wrap="square" rtlCol="0">
            <a:spAutoFit/>
          </a:bodyPr>
          <a:lstStyle/>
          <a:p>
            <a:r>
              <a:rPr lang="sr-Cyrl-RS" sz="1200" dirty="0">
                <a:solidFill>
                  <a:schemeClr val="bg2">
                    <a:lumMod val="50000"/>
                  </a:schemeClr>
                </a:solidFill>
              </a:rPr>
              <a:t>Из Рјешења Суда БиХ бр. С1 3 У 040345 21 У</a:t>
            </a:r>
            <a:endParaRPr lang="sr-Latn-RS" sz="1200" dirty="0">
              <a:solidFill>
                <a:schemeClr val="bg2">
                  <a:lumMod val="50000"/>
                </a:schemeClr>
              </a:solidFill>
            </a:endParaRPr>
          </a:p>
        </p:txBody>
      </p:sp>
      <p:sp>
        <p:nvSpPr>
          <p:cNvPr id="6" name="Google Shape;545;p45"/>
          <p:cNvSpPr txBox="1">
            <a:spLocks/>
          </p:cNvSpPr>
          <p:nvPr/>
        </p:nvSpPr>
        <p:spPr>
          <a:xfrm>
            <a:off x="722245" y="622854"/>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Формалне претпоставке за подношење тужбе</a:t>
            </a:r>
          </a:p>
          <a:p>
            <a:r>
              <a:rPr lang="sr-Cyrl-RS" sz="1800" dirty="0">
                <a:solidFill>
                  <a:schemeClr val="tx1">
                    <a:lumMod val="60000"/>
                    <a:lumOff val="40000"/>
                  </a:schemeClr>
                </a:solidFill>
              </a:rPr>
              <a:t>Активна легитимација</a:t>
            </a:r>
          </a:p>
        </p:txBody>
      </p:sp>
    </p:spTree>
    <p:extLst>
      <p:ext uri="{BB962C8B-B14F-4D97-AF65-F5344CB8AC3E}">
        <p14:creationId xmlns:p14="http://schemas.microsoft.com/office/powerpoint/2010/main" val="2263253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2072672"/>
          </a:xfrm>
        </p:spPr>
        <p:txBody>
          <a:bodyPr/>
          <a:lstStyle/>
          <a:p>
            <a:r>
              <a:rPr lang="sr-Cyrl-RS" sz="1400" b="0" dirty="0"/>
              <a:t>... Тужилац тужбом истиче да није био упознат са жалбом жалиоца, те да му је онемогућено изјашњење на жалбу, захтјеве и наводе друге стране, предлагање доказа... </a:t>
            </a:r>
            <a:br>
              <a:rPr lang="sr-Cyrl-RS" sz="1600" b="0" dirty="0"/>
            </a:br>
            <a:br>
              <a:rPr lang="sr-Cyrl-RS" sz="1000" b="0" dirty="0"/>
            </a:br>
            <a:r>
              <a:rPr lang="sr-Cyrl-RS" sz="1400" b="0" dirty="0"/>
              <a:t>... </a:t>
            </a:r>
            <a:r>
              <a:rPr lang="sr-Cyrl-RS" sz="1400" b="0" dirty="0">
                <a:solidFill>
                  <a:srgbClr val="C00000"/>
                </a:solidFill>
              </a:rPr>
              <a:t>Странке у поступку правне заштите су жалилац, УО и одабрани понуђач</a:t>
            </a:r>
            <a:r>
              <a:rPr lang="sr-Cyrl-RS" sz="1400" b="0" dirty="0"/>
              <a:t>... </a:t>
            </a:r>
            <a:r>
              <a:rPr lang="sr-Cyrl-RS" sz="1400" b="0" dirty="0">
                <a:solidFill>
                  <a:srgbClr val="C00000"/>
                </a:solidFill>
              </a:rPr>
              <a:t>КРЖ свакој странци у поступку доставља поднеске</a:t>
            </a:r>
            <a:r>
              <a:rPr lang="sr-Cyrl-RS" sz="1400" b="0" dirty="0"/>
              <a:t> које заприми у предмету, о којима се расправља о главној ствари или предлажу нове чињенице и докази. </a:t>
            </a:r>
            <a:r>
              <a:rPr lang="sr-Cyrl-RS" sz="1400" b="0" dirty="0">
                <a:solidFill>
                  <a:srgbClr val="C00000"/>
                </a:solidFill>
              </a:rPr>
              <a:t>Неспорно је да је тужилац странка у поступку, те му је недостављањем жалбе онемогућено да се изјасни о наводима жалиоца и да предложи доказе</a:t>
            </a:r>
            <a:r>
              <a:rPr lang="sr-Cyrl-RS" sz="1400" b="0" dirty="0"/>
              <a:t>.... </a:t>
            </a:r>
            <a:endParaRPr lang="sr-Latn-RS" sz="1400" b="0" dirty="0"/>
          </a:p>
        </p:txBody>
      </p:sp>
      <p:sp>
        <p:nvSpPr>
          <p:cNvPr id="4" name="TextBox 3"/>
          <p:cNvSpPr txBox="1"/>
          <p:nvPr/>
        </p:nvSpPr>
        <p:spPr>
          <a:xfrm>
            <a:off x="4956313" y="251792"/>
            <a:ext cx="3445566"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038663 20 У</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Повреда правила поступка</a:t>
            </a:r>
          </a:p>
        </p:txBody>
      </p:sp>
    </p:spTree>
    <p:extLst>
      <p:ext uri="{BB962C8B-B14F-4D97-AF65-F5344CB8AC3E}">
        <p14:creationId xmlns:p14="http://schemas.microsoft.com/office/powerpoint/2010/main" val="1626141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2072672"/>
          </a:xfrm>
        </p:spPr>
        <p:txBody>
          <a:bodyPr/>
          <a:lstStyle/>
          <a:p>
            <a:r>
              <a:rPr lang="sr-Cyrl-RS" sz="1400" b="0" dirty="0"/>
              <a:t>... </a:t>
            </a:r>
            <a:r>
              <a:rPr lang="sr-Cyrl-RS" sz="1400" b="0" dirty="0">
                <a:solidFill>
                  <a:srgbClr val="C00000"/>
                </a:solidFill>
              </a:rPr>
              <a:t>Исправља се Пресуда </a:t>
            </a:r>
            <a:r>
              <a:rPr lang="sr-Cyrl-RS" sz="1400" b="0" dirty="0"/>
              <a:t>овог суда, тако да у образложењу пресуде у дијелу којим се означава оспорени акт и назив уговорног органа умјесто ријечи „....“ треба да стоји: „...“, док у преосталом дијелу Пресуда остаје неизмјењена. </a:t>
            </a:r>
            <a:br>
              <a:rPr lang="sr-Cyrl-RS" sz="1600" b="0" dirty="0"/>
            </a:br>
            <a:br>
              <a:rPr lang="sr-Cyrl-RS" sz="1000" b="0" dirty="0"/>
            </a:br>
            <a:r>
              <a:rPr lang="sr-Cyrl-RS" sz="1400" b="0" dirty="0"/>
              <a:t>... </a:t>
            </a:r>
            <a:r>
              <a:rPr lang="sr-Cyrl-RS" sz="1400" b="0" dirty="0">
                <a:solidFill>
                  <a:srgbClr val="C00000"/>
                </a:solidFill>
              </a:rPr>
              <a:t>Тужилац је поднеском указао да је приликом израде пресуде дошло до грешке</a:t>
            </a:r>
            <a:r>
              <a:rPr lang="sr-Cyrl-RS" sz="1400" b="0" dirty="0"/>
              <a:t>, на начин да је погрешно означен назив УО и предметне одлуке. Како се </a:t>
            </a:r>
            <a:r>
              <a:rPr lang="sr-Cyrl-RS" sz="1400" b="0" dirty="0">
                <a:solidFill>
                  <a:srgbClr val="C00000"/>
                </a:solidFill>
              </a:rPr>
              <a:t>ради о грешци која је настала у писању пресуде и која се може исправити у свако доба</a:t>
            </a:r>
            <a:r>
              <a:rPr lang="sr-Cyrl-RS" sz="1400" b="0" dirty="0"/>
              <a:t>, одлучено је као у диспозитиву...</a:t>
            </a:r>
            <a:endParaRPr lang="sr-Latn-RS" sz="1400" b="0" dirty="0"/>
          </a:p>
        </p:txBody>
      </p:sp>
      <p:sp>
        <p:nvSpPr>
          <p:cNvPr id="4" name="TextBox 3"/>
          <p:cNvSpPr txBox="1"/>
          <p:nvPr/>
        </p:nvSpPr>
        <p:spPr>
          <a:xfrm>
            <a:off x="4956313" y="251792"/>
            <a:ext cx="3445566" cy="276999"/>
          </a:xfrm>
          <a:prstGeom prst="rect">
            <a:avLst/>
          </a:prstGeom>
          <a:noFill/>
        </p:spPr>
        <p:txBody>
          <a:bodyPr wrap="square" rtlCol="0">
            <a:spAutoFit/>
          </a:bodyPr>
          <a:lstStyle/>
          <a:p>
            <a:r>
              <a:rPr lang="sr-Cyrl-RS" sz="1200" dirty="0">
                <a:solidFill>
                  <a:schemeClr val="bg2">
                    <a:lumMod val="50000"/>
                  </a:schemeClr>
                </a:solidFill>
              </a:rPr>
              <a:t>Из Рјешења Суда БиХ бр. С1 3 У 045916 23 У</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Исправљање погрешака у пресуди</a:t>
            </a:r>
          </a:p>
        </p:txBody>
      </p:sp>
    </p:spTree>
    <p:extLst>
      <p:ext uri="{BB962C8B-B14F-4D97-AF65-F5344CB8AC3E}">
        <p14:creationId xmlns:p14="http://schemas.microsoft.com/office/powerpoint/2010/main" val="31001084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2373432"/>
            <a:ext cx="7679636" cy="2072672"/>
          </a:xfrm>
        </p:spPr>
        <p:txBody>
          <a:bodyPr/>
          <a:lstStyle/>
          <a:p>
            <a:r>
              <a:rPr lang="sr-Cyrl-RS" sz="1400" b="0" dirty="0"/>
              <a:t>... </a:t>
            </a:r>
            <a:r>
              <a:rPr lang="sr-Cyrl-RS" sz="1400" b="0" dirty="0">
                <a:solidFill>
                  <a:srgbClr val="C00000"/>
                </a:solidFill>
              </a:rPr>
              <a:t>Иако тужени орган (КРЖ) у образложењу побијаног рјешења погрешно констатује да УО није правилно провео поступак ЈН, ово вијеће закључује да је у образложењу рјешења очигледно учињена погрешка приликом израде писменог отправка истог, али таква грешка није довела у сумњу правилност одлуке</a:t>
            </a:r>
            <a:r>
              <a:rPr lang="sr-Cyrl-RS" sz="1400" b="0" dirty="0"/>
              <a:t>. </a:t>
            </a:r>
            <a:br>
              <a:rPr lang="sr-Cyrl-RS" sz="1400" b="0" dirty="0"/>
            </a:br>
            <a:br>
              <a:rPr lang="sr-Cyrl-RS" sz="1000" b="0" dirty="0"/>
            </a:br>
            <a:r>
              <a:rPr lang="sr-Cyrl-RS" sz="1400" b="0" dirty="0"/>
              <a:t>Наиме,  у образложењу одлуке тужени се јесте погрешно изразио када је навео да је УО учинио повреде поступка и да није правилно и потпуно утврдио чињенично стање (а јесте), међутим чињеница је да је диспозитивом рјешења, који је једини обавезујући дио рјешења, одлучено да се жалба одбија као неоснована. </a:t>
            </a:r>
            <a:br>
              <a:rPr lang="sr-Cyrl-RS" sz="1400" b="0" dirty="0"/>
            </a:br>
            <a:br>
              <a:rPr lang="sr-Cyrl-RS" sz="1000" b="0" dirty="0"/>
            </a:br>
            <a:r>
              <a:rPr lang="sr-Cyrl-RS" sz="1400" b="0" dirty="0"/>
              <a:t>С тим у вези, како је очигледно ријеч о превиду КРЖ-а и погрешци у препису рјешења, то је овај приговор тужиоца беспредметан, јер није утицао на правилност побијане одлуке...</a:t>
            </a:r>
            <a:br>
              <a:rPr lang="sr-Cyrl-RS" sz="1400" b="0" dirty="0"/>
            </a:br>
            <a:endParaRPr lang="sr-Latn-RS" sz="1400" b="0" dirty="0"/>
          </a:p>
        </p:txBody>
      </p:sp>
      <p:sp>
        <p:nvSpPr>
          <p:cNvPr id="4" name="TextBox 3"/>
          <p:cNvSpPr txBox="1"/>
          <p:nvPr/>
        </p:nvSpPr>
        <p:spPr>
          <a:xfrm>
            <a:off x="4837043" y="251792"/>
            <a:ext cx="3564836"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037002 23 Увп</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Техничке грешке у тексту одлука</a:t>
            </a:r>
          </a:p>
          <a:p>
            <a:r>
              <a:rPr lang="sr-Cyrl-RS" sz="2000" dirty="0">
                <a:solidFill>
                  <a:schemeClr val="tx1">
                    <a:lumMod val="60000"/>
                    <a:lumOff val="40000"/>
                  </a:schemeClr>
                </a:solidFill>
              </a:rPr>
              <a:t>Као жалбени основ</a:t>
            </a:r>
          </a:p>
          <a:p>
            <a:endParaRPr lang="sr-Cyrl-RS" sz="2200" dirty="0"/>
          </a:p>
        </p:txBody>
      </p:sp>
    </p:spTree>
    <p:extLst>
      <p:ext uri="{BB962C8B-B14F-4D97-AF65-F5344CB8AC3E}">
        <p14:creationId xmlns:p14="http://schemas.microsoft.com/office/powerpoint/2010/main" val="17236841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1595593"/>
          </a:xfrm>
        </p:spPr>
        <p:txBody>
          <a:bodyPr/>
          <a:lstStyle/>
          <a:p>
            <a:r>
              <a:rPr lang="sr-Cyrl-RS" sz="1400" b="0" dirty="0"/>
              <a:t>... </a:t>
            </a:r>
            <a:r>
              <a:rPr lang="sr-Cyrl-RS" sz="1600" b="0" dirty="0">
                <a:solidFill>
                  <a:srgbClr val="C00000"/>
                </a:solidFill>
              </a:rPr>
              <a:t>Поступак у управном спору се обуставља</a:t>
            </a:r>
            <a:r>
              <a:rPr lang="sr-Cyrl-RS" sz="1400" b="0" dirty="0"/>
              <a:t>... </a:t>
            </a:r>
            <a:br>
              <a:rPr lang="sr-Cyrl-RS" sz="1600" b="0" dirty="0"/>
            </a:br>
            <a:br>
              <a:rPr lang="sr-Cyrl-RS" sz="1000" b="0" dirty="0"/>
            </a:br>
            <a:r>
              <a:rPr lang="sr-Cyrl-RS" sz="1400" b="0" dirty="0"/>
              <a:t>... </a:t>
            </a:r>
            <a:r>
              <a:rPr lang="sr-Cyrl-RS" sz="1600" b="0" dirty="0">
                <a:solidFill>
                  <a:srgbClr val="C00000"/>
                </a:solidFill>
              </a:rPr>
              <a:t>Тужилац је </a:t>
            </a:r>
            <a:r>
              <a:rPr lang="sr-Cyrl-RS" sz="1600" b="0" dirty="0"/>
              <a:t>благовремено поднио тужбу којом покреће управни спор против коначног управног акта, али је </a:t>
            </a:r>
            <a:r>
              <a:rPr lang="sr-Cyrl-RS" sz="1600" b="0" dirty="0">
                <a:solidFill>
                  <a:srgbClr val="C00000"/>
                </a:solidFill>
              </a:rPr>
              <a:t>поднеском након подношења тужбе обавијестио Суд да тужбу повлачи</a:t>
            </a:r>
            <a:r>
              <a:rPr lang="sr-Cyrl-RS" sz="1400" b="0" dirty="0"/>
              <a:t>... </a:t>
            </a:r>
            <a:endParaRPr lang="sr-Latn-RS" sz="1400" b="0" dirty="0"/>
          </a:p>
        </p:txBody>
      </p:sp>
      <p:sp>
        <p:nvSpPr>
          <p:cNvPr id="4" name="TextBox 3"/>
          <p:cNvSpPr txBox="1"/>
          <p:nvPr/>
        </p:nvSpPr>
        <p:spPr>
          <a:xfrm>
            <a:off x="4956313" y="251792"/>
            <a:ext cx="3445566" cy="276999"/>
          </a:xfrm>
          <a:prstGeom prst="rect">
            <a:avLst/>
          </a:prstGeom>
          <a:noFill/>
        </p:spPr>
        <p:txBody>
          <a:bodyPr wrap="square" rtlCol="0">
            <a:spAutoFit/>
          </a:bodyPr>
          <a:lstStyle/>
          <a:p>
            <a:r>
              <a:rPr lang="sr-Cyrl-RS" sz="1200" dirty="0">
                <a:solidFill>
                  <a:schemeClr val="bg2">
                    <a:lumMod val="50000"/>
                  </a:schemeClr>
                </a:solidFill>
              </a:rPr>
              <a:t>Из Рјешења Суда БиХ бр. С1 3 У 046036 24 У</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Обустављање управног спора</a:t>
            </a:r>
          </a:p>
        </p:txBody>
      </p:sp>
    </p:spTree>
    <p:extLst>
      <p:ext uri="{BB962C8B-B14F-4D97-AF65-F5344CB8AC3E}">
        <p14:creationId xmlns:p14="http://schemas.microsoft.com/office/powerpoint/2010/main" val="347311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96335543"/>
              </p:ext>
            </p:extLst>
          </p:nvPr>
        </p:nvGraphicFramePr>
        <p:xfrm>
          <a:off x="775127" y="869954"/>
          <a:ext cx="7593210" cy="4020573"/>
        </p:xfrm>
        <a:graphic>
          <a:graphicData uri="http://schemas.openxmlformats.org/drawingml/2006/table">
            <a:tbl>
              <a:tblPr/>
              <a:tblGrid>
                <a:gridCol w="1101635">
                  <a:extLst>
                    <a:ext uri="{9D8B030D-6E8A-4147-A177-3AD203B41FA5}">
                      <a16:colId xmlns:a16="http://schemas.microsoft.com/office/drawing/2014/main" val="880136829"/>
                    </a:ext>
                  </a:extLst>
                </a:gridCol>
                <a:gridCol w="6491575">
                  <a:extLst>
                    <a:ext uri="{9D8B030D-6E8A-4147-A177-3AD203B41FA5}">
                      <a16:colId xmlns:a16="http://schemas.microsoft.com/office/drawing/2014/main" val="312747336"/>
                    </a:ext>
                  </a:extLst>
                </a:gridCol>
              </a:tblGrid>
              <a:tr h="270152">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400" b="1" i="0" u="none" strike="noStrike" cap="none" normalizeH="0" baseline="0" dirty="0">
                          <a:ln>
                            <a:noFill/>
                          </a:ln>
                          <a:solidFill>
                            <a:srgbClr val="C00000"/>
                          </a:solidFill>
                          <a:effectLst/>
                          <a:latin typeface="Arial" panose="020B0604020202020204" pitchFamily="34" charset="0"/>
                          <a:cs typeface="Arial" panose="020B0604020202020204" pitchFamily="34" charset="0"/>
                          <a:sym typeface="Arial" panose="020B0604020202020204" pitchFamily="34" charset="0"/>
                        </a:rPr>
                        <a:t>РОК</a:t>
                      </a:r>
                      <a:endParaRPr kumimoji="0" lang="sr-Latn-RS" altLang="en-US" sz="1400" b="1" i="0" u="none" strike="noStrike" cap="none" normalizeH="0" baseline="0" dirty="0">
                        <a:ln>
                          <a:noFill/>
                        </a:ln>
                        <a:solidFill>
                          <a:srgbClr val="C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12700" cap="flat" cmpd="sng" algn="ctr">
                      <a:solidFill>
                        <a:schemeClr val="bg1">
                          <a:lumMod val="25000"/>
                        </a:schemeClr>
                      </a:solidFill>
                      <a:prstDash val="solid"/>
                      <a:round/>
                      <a:headEnd type="none" w="med" len="med"/>
                      <a:tailEnd type="none" w="med" len="med"/>
                    </a:lnB>
                    <a:lnTlToBr>
                      <a:noFill/>
                    </a:lnTlToBr>
                    <a:lnBlToTr>
                      <a:noFill/>
                    </a:lnBlToTr>
                    <a:solidFill>
                      <a:srgbClr val="D9D9D9"/>
                    </a:solid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400" b="1" i="0" u="none" strike="noStrike" cap="none" normalizeH="0" baseline="0" dirty="0">
                          <a:ln>
                            <a:noFill/>
                          </a:ln>
                          <a:solidFill>
                            <a:srgbClr val="C00000"/>
                          </a:solidFill>
                          <a:effectLst/>
                          <a:latin typeface="Arial" panose="020B0604020202020204" pitchFamily="34" charset="0"/>
                          <a:cs typeface="Arial" panose="020B0604020202020204" pitchFamily="34" charset="0"/>
                          <a:sym typeface="Arial" panose="020B0604020202020204" pitchFamily="34" charset="0"/>
                        </a:rPr>
                        <a:t>СЛУЧАЈ</a:t>
                      </a:r>
                      <a:endParaRPr kumimoji="0" lang="sr-Latn-RS" altLang="en-US" sz="1400" b="1" i="0" u="none" strike="noStrike" cap="none" normalizeH="0" baseline="0" dirty="0">
                        <a:ln>
                          <a:noFill/>
                        </a:ln>
                        <a:solidFill>
                          <a:srgbClr val="C00000"/>
                        </a:solidFill>
                        <a:effectLst/>
                        <a:latin typeface="Arial" panose="020B0604020202020204" pitchFamily="34" charset="0"/>
                        <a:cs typeface="Arial" panose="020B0604020202020204" pitchFamily="34" charset="0"/>
                        <a:sym typeface="Arial" panose="020B0604020202020204" pitchFamily="34" charset="0"/>
                      </a:endParaRPr>
                    </a:p>
                  </a:txBody>
                  <a:tcP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9525" cap="flat" cmpd="sng" algn="ctr">
                      <a:solidFill>
                        <a:srgbClr val="9E9E9E"/>
                      </a:solidFill>
                      <a:prstDash val="solid"/>
                      <a:round/>
                      <a:headEnd type="none" w="sm" len="sm"/>
                      <a:tailEnd type="none" w="sm" len="sm"/>
                    </a:lnT>
                    <a:lnB w="12700" cap="flat" cmpd="sng" algn="ctr">
                      <a:solidFill>
                        <a:schemeClr val="bg1">
                          <a:lumMod val="25000"/>
                        </a:schemeClr>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2500119355"/>
                  </a:ext>
                </a:extLst>
              </a:tr>
              <a:tr h="229629">
                <a:tc rowSpan="5">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10 </a:t>
                      </a:r>
                      <a:r>
                        <a:rPr kumimoji="0" lang="sr-Cyrl-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дана</a:t>
                      </a:r>
                      <a:endParaRPr kumimoji="0" lang="sr-Latn-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Од дана објављивања обавјештења о набавци</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774618411"/>
                  </a:ext>
                </a:extLst>
              </a:tr>
              <a:tr h="229629">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Од дана </a:t>
                      </a:r>
                      <a:r>
                        <a:rPr kumimoji="0" lang="sr-Cyrl-RS" altLang="en-US" sz="1100" b="0"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објаве </a:t>
                      </a: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ТД </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69842331"/>
                  </a:ext>
                </a:extLst>
              </a:tr>
              <a:tr h="229629">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Од дана објављивања измјене и/или допуне ТД</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473165064"/>
                  </a:ext>
                </a:extLst>
              </a:tr>
              <a:tr h="229629">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По пријему одлуке којом је одлучено о појединачном праву из ЈН</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3008567680"/>
                  </a:ext>
                </a:extLst>
              </a:tr>
              <a:tr h="229629">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По истеку рока за доношење одлуке о појединачним правима из ЈН</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50000"/>
                        </a:schemeClr>
                      </a:solidFill>
                      <a:prstDash val="sysDot"/>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7387211"/>
                  </a:ext>
                </a:extLst>
              </a:tr>
              <a:tr h="243137">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5 </a:t>
                      </a:r>
                      <a:r>
                        <a:rPr kumimoji="0" lang="sr-Cyrl-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дана</a:t>
                      </a:r>
                      <a:endParaRPr kumimoji="0" lang="sr-Latn-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Од дана пријема записника о отварању понуда</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41478292"/>
                  </a:ext>
                </a:extLst>
              </a:tr>
              <a:tr h="243137">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30 </a:t>
                      </a:r>
                      <a:r>
                        <a:rPr kumimoji="0" lang="sr-Cyrl-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дана</a:t>
                      </a:r>
                      <a:endParaRPr kumimoji="0" lang="sr-Latn-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По сазнању да је уговор закључен без проведеног поступка ЈН – супротно ЗЈН</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3143437"/>
                  </a:ext>
                </a:extLst>
              </a:tr>
              <a:tr h="243137">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1 </a:t>
                      </a:r>
                      <a:r>
                        <a:rPr kumimoji="0" lang="sr-Cyrl-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година</a:t>
                      </a:r>
                      <a:endParaRPr kumimoji="0" lang="sr-Latn-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Од дана закључења уговора без проведеног поступка ЈН – супротно ЗЈН</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6965840"/>
                  </a:ext>
                </a:extLst>
              </a:tr>
              <a:tr h="378213">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10 </a:t>
                      </a:r>
                      <a:r>
                        <a:rPr kumimoji="0" lang="sr-Cyrl-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дана</a:t>
                      </a:r>
                      <a:endParaRPr kumimoji="0" lang="sr-Latn-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Додјеле уговора у склопу ОС или ДСК, ако УО обавијести понуђаче да је уговор закључен</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08352471"/>
                  </a:ext>
                </a:extLst>
              </a:tr>
              <a:tr h="229629">
                <a:tc rowSpan="2">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10 </a:t>
                      </a:r>
                      <a:r>
                        <a:rPr kumimoji="0" lang="sr-Cyrl-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дана</a:t>
                      </a:r>
                      <a:endParaRPr kumimoji="0" lang="sr-Latn-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ПП без објаве обавјештења и услуга из Анекса </a:t>
                      </a:r>
                      <a:r>
                        <a:rPr kumimoji="0" lang="en-U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II</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lnTlToBr>
                      <a:noFill/>
                    </a:lnTlToBr>
                    <a:lnBlToTr>
                      <a:noFill/>
                    </a:lnBlToTr>
                    <a:noFill/>
                  </a:tcPr>
                </a:tc>
                <a:extLst>
                  <a:ext uri="{0D108BD9-81ED-4DB2-BD59-A6C34878D82A}">
                    <a16:rowId xmlns:a16="http://schemas.microsoft.com/office/drawing/2014/main" val="2310544204"/>
                  </a:ext>
                </a:extLst>
              </a:tr>
              <a:tr h="229629">
                <a:tc vMerge="1">
                  <a:txBody>
                    <a:bodyPr/>
                    <a:lstStyle/>
                    <a:p>
                      <a:endParaRPr lang="en-US"/>
                    </a:p>
                  </a:txBody>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Од дана објаве добровољног </a:t>
                      </a:r>
                      <a:r>
                        <a:rPr kumimoji="0" lang="en-U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ex ante </a:t>
                      </a: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обавјештења о транспарентности</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50000"/>
                        </a:schemeClr>
                      </a:solidFill>
                      <a:prstDash val="sysDot"/>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76182280"/>
                  </a:ext>
                </a:extLst>
              </a:tr>
              <a:tr h="378213">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30 </a:t>
                      </a:r>
                      <a:r>
                        <a:rPr kumimoji="0" lang="sr-Cyrl-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дана</a:t>
                      </a:r>
                      <a:endParaRPr kumimoji="0" lang="sr-Latn-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Од дана објаве обавјештења о додјели уговора, ако добровољно </a:t>
                      </a:r>
                      <a:r>
                        <a:rPr kumimoji="0" lang="en-U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ex ante </a:t>
                      </a: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обавјештење није објављено</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12700" cap="flat" cmpd="sng" algn="ctr">
                      <a:solidFill>
                        <a:schemeClr val="bg1">
                          <a:lumMod val="2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5831284"/>
                  </a:ext>
                </a:extLst>
              </a:tr>
              <a:tr h="243137">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en-U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5 </a:t>
                      </a:r>
                      <a:r>
                        <a:rPr kumimoji="0" lang="sr-Cyrl-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дана</a:t>
                      </a:r>
                      <a:endParaRPr kumimoji="0" lang="sr-Latn-RS" altLang="en-US" sz="12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9525" cap="flat" cmpd="sng" algn="ctr">
                      <a:solidFill>
                        <a:srgbClr val="9E9E9E"/>
                      </a:solidFill>
                      <a:prstDash val="solid"/>
                      <a:round/>
                      <a:headEnd type="none" w="sm" len="sm"/>
                      <a:tailEnd type="none" w="sm" len="sm"/>
                    </a:lnB>
                    <a:lnTlToBr>
                      <a:noFill/>
                    </a:lnTlToBr>
                    <a:lnBlToTr>
                      <a:noFill/>
                    </a:lnBlToTr>
                    <a:noFill/>
                  </a:tcPr>
                </a:tc>
                <a:tc>
                  <a:txBody>
                    <a:bodyPr/>
                    <a:lstStyle>
                      <a:lvl1pPr>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tabLst/>
                      </a:pP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Од </a:t>
                      </a:r>
                      <a:r>
                        <a:rPr kumimoji="0" lang="sr-Cyrl-RS" altLang="en-US" sz="1100" b="0" i="0" u="none" strike="noStrike" cap="none" normalizeH="0" baseline="0" dirty="0">
                          <a:ln>
                            <a:noFill/>
                          </a:ln>
                          <a:solidFill>
                            <a:srgbClr val="FF0000"/>
                          </a:solidFill>
                          <a:effectLst/>
                          <a:latin typeface="Arial" panose="020B0604020202020204" pitchFamily="34" charset="0"/>
                          <a:cs typeface="Arial" panose="020B0604020202020204" pitchFamily="34" charset="0"/>
                          <a:sym typeface="Arial" panose="020B0604020202020204" pitchFamily="34" charset="0"/>
                        </a:rPr>
                        <a:t>објаве</a:t>
                      </a:r>
                      <a:r>
                        <a:rPr kumimoji="0" lang="sr-Cyrl-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rPr>
                        <a:t> КЗ, пријема записника о отварању понуда, пријема одлуке у поступку</a:t>
                      </a:r>
                      <a:endParaRPr kumimoji="0" lang="sr-Latn-RS" altLang="en-US" sz="1100" b="0" i="0" u="none" strike="noStrike" cap="none" normalizeH="0" baseline="0" dirty="0">
                        <a:ln>
                          <a:noFill/>
                        </a:ln>
                        <a:solidFill>
                          <a:schemeClr val="bg1">
                            <a:lumMod val="10000"/>
                          </a:schemeClr>
                        </a:solidFill>
                        <a:effectLst/>
                        <a:latin typeface="Arial" panose="020B0604020202020204" pitchFamily="34" charset="0"/>
                        <a:cs typeface="Arial" panose="020B0604020202020204" pitchFamily="34" charset="0"/>
                        <a:sym typeface="Arial" panose="020B0604020202020204" pitchFamily="34" charset="0"/>
                      </a:endParaRPr>
                    </a:p>
                  </a:txBody>
                  <a:tcPr anchor="ctr" horzOverflow="overflow">
                    <a:lnL w="9525" cap="flat" cmpd="sng" algn="ctr">
                      <a:solidFill>
                        <a:srgbClr val="9E9E9E"/>
                      </a:solidFill>
                      <a:prstDash val="solid"/>
                      <a:round/>
                      <a:headEnd type="none" w="sm" len="sm"/>
                      <a:tailEnd type="none" w="sm" len="sm"/>
                    </a:lnL>
                    <a:lnR w="9525" cap="flat" cmpd="sng" algn="ctr">
                      <a:solidFill>
                        <a:srgbClr val="9E9E9E"/>
                      </a:solidFill>
                      <a:prstDash val="solid"/>
                      <a:round/>
                      <a:headEnd type="none" w="sm" len="sm"/>
                      <a:tailEnd type="none" w="sm" len="sm"/>
                    </a:lnR>
                    <a:lnT w="12700" cap="flat" cmpd="sng" algn="ctr">
                      <a:solidFill>
                        <a:schemeClr val="bg1">
                          <a:lumMod val="25000"/>
                        </a:schemeClr>
                      </a:solidFill>
                      <a:prstDash val="solid"/>
                      <a:round/>
                      <a:headEnd type="none" w="med" len="med"/>
                      <a:tailEnd type="none" w="med" len="med"/>
                    </a:lnT>
                    <a:lnB w="9525" cap="flat" cmpd="sng" algn="ctr">
                      <a:solidFill>
                        <a:srgbClr val="9E9E9E"/>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892900696"/>
                  </a:ext>
                </a:extLst>
              </a:tr>
            </a:tbl>
          </a:graphicData>
        </a:graphic>
      </p:graphicFrame>
      <p:pic>
        <p:nvPicPr>
          <p:cNvPr id="4" name="Picture 3"/>
          <p:cNvPicPr>
            <a:picLocks noChangeAspect="1"/>
          </p:cNvPicPr>
          <p:nvPr/>
        </p:nvPicPr>
        <p:blipFill>
          <a:blip r:embed="rId2"/>
          <a:stretch>
            <a:fillRect/>
          </a:stretch>
        </p:blipFill>
        <p:spPr>
          <a:xfrm>
            <a:off x="648884" y="115820"/>
            <a:ext cx="7846232" cy="816935"/>
          </a:xfrm>
          <a:prstGeom prst="rect">
            <a:avLst/>
          </a:prstGeom>
        </p:spPr>
      </p:pic>
    </p:spTree>
    <p:extLst>
      <p:ext uri="{BB962C8B-B14F-4D97-AF65-F5344CB8AC3E}">
        <p14:creationId xmlns:p14="http://schemas.microsoft.com/office/powerpoint/2010/main" val="40351888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3"/>
            <a:ext cx="7679636" cy="2960567"/>
          </a:xfrm>
        </p:spPr>
        <p:txBody>
          <a:bodyPr/>
          <a:lstStyle/>
          <a:p>
            <a:r>
              <a:rPr lang="sr-Cyrl-RS" sz="1400" b="0" dirty="0"/>
              <a:t>... Усваја се захтјев жалиоца за накнаду трошкова заступања по пуномоћнику у износу од...</a:t>
            </a:r>
            <a:r>
              <a:rPr lang="en-US" sz="1400" b="0" dirty="0"/>
              <a:t> </a:t>
            </a:r>
            <a:r>
              <a:rPr lang="sr-Cyrl-RS" sz="1400" b="0" dirty="0"/>
              <a:t>у року од 8 дана...</a:t>
            </a:r>
            <a:br>
              <a:rPr lang="sr-Cyrl-RS" sz="1400" b="0" dirty="0"/>
            </a:br>
            <a:br>
              <a:rPr lang="sr-Cyrl-RS" sz="1000" b="0" dirty="0"/>
            </a:br>
            <a:r>
              <a:rPr lang="sr-Cyrl-RS" sz="1400" b="0" dirty="0"/>
              <a:t>Жалилац жалбом захтјева накнаду трошкова поступка, који се састоје од трошкова за састав жалбе по пуномоћнику. </a:t>
            </a:r>
            <a:r>
              <a:rPr lang="sr-Cyrl-RS" sz="1400" b="0" dirty="0">
                <a:solidFill>
                  <a:srgbClr val="C00000"/>
                </a:solidFill>
              </a:rPr>
              <a:t>Како је жалба усвојена одлучено је да је накнада трошкова за правно заступање оправдана у смислу Тарифе о наградама и накнади трошкова за рад адвоката</a:t>
            </a:r>
            <a:r>
              <a:rPr lang="sr-Cyrl-RS" sz="1400" b="0" dirty="0"/>
              <a:t>...</a:t>
            </a:r>
            <a:br>
              <a:rPr lang="sr-Cyrl-RS" sz="1400" b="0" dirty="0"/>
            </a:br>
            <a:br>
              <a:rPr lang="sr-Cyrl-RS" sz="1000" b="0" dirty="0"/>
            </a:br>
            <a:r>
              <a:rPr lang="sr-Cyrl-RS" sz="1400" b="0" dirty="0"/>
              <a:t>Како је жалба усвојена, а сходно постављеном захтјеву за поврат трошкова на име накнаде уплаћене за покретање жалбеног поступка у износу од ..., поврат уплаћених средстава извршиће се посебним актом....</a:t>
            </a:r>
            <a:br>
              <a:rPr lang="sr-Cyrl-RS" sz="1600" b="0" dirty="0"/>
            </a:br>
            <a:br>
              <a:rPr lang="sr-Cyrl-RS" sz="1000" b="0" dirty="0"/>
            </a:br>
            <a:endParaRPr lang="sr-Latn-RS" sz="14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Рјешења КРЖ бр. ЈН2-02-07-1-</a:t>
            </a:r>
            <a:r>
              <a:rPr lang="en-US" sz="1200" dirty="0">
                <a:solidFill>
                  <a:schemeClr val="bg2">
                    <a:lumMod val="50000"/>
                  </a:schemeClr>
                </a:solidFill>
              </a:rPr>
              <a:t>1</a:t>
            </a:r>
            <a:r>
              <a:rPr lang="sr-Cyrl-RS" sz="1200" dirty="0">
                <a:solidFill>
                  <a:schemeClr val="bg2">
                    <a:lumMod val="50000"/>
                  </a:schemeClr>
                </a:solidFill>
              </a:rPr>
              <a:t>804-9/24</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Трошкови поступка: мериторно одлучивање</a:t>
            </a:r>
          </a:p>
          <a:p>
            <a:r>
              <a:rPr lang="sr-Cyrl-RS" sz="1800" dirty="0">
                <a:solidFill>
                  <a:schemeClr val="tx1">
                    <a:lumMod val="60000"/>
                    <a:lumOff val="40000"/>
                  </a:schemeClr>
                </a:solidFill>
              </a:rPr>
              <a:t>Рјешење о усвајању жалбе</a:t>
            </a:r>
          </a:p>
        </p:txBody>
      </p:sp>
    </p:spTree>
    <p:extLst>
      <p:ext uri="{BB962C8B-B14F-4D97-AF65-F5344CB8AC3E}">
        <p14:creationId xmlns:p14="http://schemas.microsoft.com/office/powerpoint/2010/main" val="32781636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2344342"/>
          </a:xfrm>
        </p:spPr>
        <p:txBody>
          <a:bodyPr/>
          <a:lstStyle/>
          <a:p>
            <a:r>
              <a:rPr lang="sr-Cyrl-RS" sz="1400" b="0" dirty="0"/>
              <a:t>... Жалилац није учинио вјероватним постојање чињеница које упућују на повреду поступка или Закона о јавним набавкама... </a:t>
            </a:r>
            <a:br>
              <a:rPr lang="sr-Cyrl-RS" sz="1400" b="0" dirty="0"/>
            </a:br>
            <a:br>
              <a:rPr lang="sr-Cyrl-RS" sz="1000" b="0" dirty="0"/>
            </a:br>
            <a:r>
              <a:rPr lang="sr-Cyrl-RS" sz="1400" b="0" dirty="0"/>
              <a:t>Будући да се жалба одбија као неоснована, </a:t>
            </a:r>
            <a:r>
              <a:rPr lang="sr-Cyrl-RS" sz="1400" b="0" dirty="0">
                <a:solidFill>
                  <a:srgbClr val="C00000"/>
                </a:solidFill>
              </a:rPr>
              <a:t>нису испуњени законски услови да се изврши поврат накнаде за покретање жалбеног поступка нити </a:t>
            </a:r>
            <a:r>
              <a:rPr lang="sr-Cyrl-RS" sz="1400" b="0" dirty="0"/>
              <a:t>да се удовољи захтјеву везано за </a:t>
            </a:r>
            <a:r>
              <a:rPr lang="sr-Cyrl-RS" sz="1400" b="0" dirty="0">
                <a:solidFill>
                  <a:srgbClr val="C00000"/>
                </a:solidFill>
              </a:rPr>
              <a:t>трошкове правног заступања, по пуномоћнику</a:t>
            </a:r>
            <a:r>
              <a:rPr lang="sr-Cyrl-RS" sz="1400" b="0" dirty="0"/>
              <a:t>, а све у складу са Законом о јавним набавкама... </a:t>
            </a:r>
            <a:br>
              <a:rPr lang="sr-Cyrl-RS" sz="1600" b="0" dirty="0"/>
            </a:br>
            <a:br>
              <a:rPr lang="sr-Cyrl-RS" sz="1000" b="0" dirty="0"/>
            </a:br>
            <a:endParaRPr lang="sr-Latn-RS" sz="14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Рјешења КРЖ бр. ЈН2-02-07-1-</a:t>
            </a:r>
            <a:r>
              <a:rPr lang="en-US" sz="1200" dirty="0">
                <a:solidFill>
                  <a:schemeClr val="bg2">
                    <a:lumMod val="50000"/>
                  </a:schemeClr>
                </a:solidFill>
              </a:rPr>
              <a:t>1</a:t>
            </a:r>
            <a:r>
              <a:rPr lang="sr-Cyrl-RS" sz="1200" dirty="0">
                <a:solidFill>
                  <a:schemeClr val="bg2">
                    <a:lumMod val="50000"/>
                  </a:schemeClr>
                </a:solidFill>
              </a:rPr>
              <a:t>804-9/24</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Трошкови поступка: мериторно одлучивање</a:t>
            </a:r>
          </a:p>
          <a:p>
            <a:r>
              <a:rPr lang="sr-Cyrl-RS" sz="1800" dirty="0">
                <a:solidFill>
                  <a:schemeClr val="tx1">
                    <a:lumMod val="60000"/>
                    <a:lumOff val="40000"/>
                  </a:schemeClr>
                </a:solidFill>
              </a:rPr>
              <a:t>Рјешење о одбијању жалбе</a:t>
            </a:r>
          </a:p>
        </p:txBody>
      </p:sp>
    </p:spTree>
    <p:extLst>
      <p:ext uri="{BB962C8B-B14F-4D97-AF65-F5344CB8AC3E}">
        <p14:creationId xmlns:p14="http://schemas.microsoft.com/office/powerpoint/2010/main" val="7369925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2344342"/>
          </a:xfrm>
        </p:spPr>
        <p:txBody>
          <a:bodyPr/>
          <a:lstStyle/>
          <a:p>
            <a:r>
              <a:rPr lang="sr-Cyrl-RS" sz="1400" b="0" dirty="0"/>
              <a:t>... Усваја се захтјев за накнаду трошкова заступања жалиоца од стране адвоката у износ од ... КМ, док се у износу од ... КМ захтјев одбија као неоснован... </a:t>
            </a:r>
            <a:br>
              <a:rPr lang="sr-Cyrl-RS" sz="1400" b="0" dirty="0"/>
            </a:br>
            <a:br>
              <a:rPr lang="sr-Cyrl-RS" sz="1000" b="0" dirty="0"/>
            </a:br>
            <a:r>
              <a:rPr lang="sr-Cyrl-RS" sz="1400" b="0" dirty="0"/>
              <a:t>Имајући у виду висину постављеног захтјева за трошкове поступка у износ од ... КМ, КРЖ је приступио одлучивању о трошковима овог поступка, сматрајући да </a:t>
            </a:r>
            <a:r>
              <a:rPr lang="sr-Cyrl-RS" sz="1400" b="0" dirty="0">
                <a:solidFill>
                  <a:srgbClr val="C00000"/>
                </a:solidFill>
              </a:rPr>
              <a:t>у конкретном случају треба примјенити тарифе у поступцима у непроцјењивим стварима</a:t>
            </a:r>
            <a:r>
              <a:rPr lang="sr-Cyrl-RS" sz="1400" b="0" dirty="0"/>
              <a:t>, а у складу са Тарифом о наградама и накнади трошкова за рад адвоката... </a:t>
            </a:r>
            <a:br>
              <a:rPr lang="sr-Cyrl-RS" sz="1600" b="0" dirty="0"/>
            </a:br>
            <a:br>
              <a:rPr lang="sr-Cyrl-RS" sz="1000" b="0" dirty="0"/>
            </a:br>
            <a:endParaRPr lang="sr-Latn-RS" sz="1400" b="0" dirty="0"/>
          </a:p>
        </p:txBody>
      </p:sp>
      <p:sp>
        <p:nvSpPr>
          <p:cNvPr id="4" name="TextBox 3"/>
          <p:cNvSpPr txBox="1"/>
          <p:nvPr/>
        </p:nvSpPr>
        <p:spPr>
          <a:xfrm>
            <a:off x="5022573" y="251792"/>
            <a:ext cx="3379305" cy="276999"/>
          </a:xfrm>
          <a:prstGeom prst="rect">
            <a:avLst/>
          </a:prstGeom>
          <a:noFill/>
        </p:spPr>
        <p:txBody>
          <a:bodyPr wrap="square" rtlCol="0">
            <a:spAutoFit/>
          </a:bodyPr>
          <a:lstStyle/>
          <a:p>
            <a:r>
              <a:rPr lang="sr-Cyrl-RS" sz="1200" dirty="0">
                <a:solidFill>
                  <a:schemeClr val="bg2">
                    <a:lumMod val="50000"/>
                  </a:schemeClr>
                </a:solidFill>
              </a:rPr>
              <a:t>Из Рјешења КРЖ бр. ЈН2-02-07-1-</a:t>
            </a:r>
            <a:r>
              <a:rPr lang="en-US" sz="1200" dirty="0">
                <a:solidFill>
                  <a:schemeClr val="bg2">
                    <a:lumMod val="50000"/>
                  </a:schemeClr>
                </a:solidFill>
              </a:rPr>
              <a:t>1</a:t>
            </a:r>
            <a:r>
              <a:rPr lang="sr-Cyrl-RS" sz="1200" dirty="0">
                <a:solidFill>
                  <a:schemeClr val="bg2">
                    <a:lumMod val="50000"/>
                  </a:schemeClr>
                </a:solidFill>
              </a:rPr>
              <a:t>412-11/24</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Трошкови поступка: мериторно одлучивање</a:t>
            </a:r>
          </a:p>
          <a:p>
            <a:r>
              <a:rPr lang="sr-Cyrl-RS" sz="1800" dirty="0">
                <a:solidFill>
                  <a:schemeClr val="tx1">
                    <a:lumMod val="60000"/>
                    <a:lumOff val="40000"/>
                  </a:schemeClr>
                </a:solidFill>
              </a:rPr>
              <a:t>Висина трошкова заступања</a:t>
            </a:r>
          </a:p>
        </p:txBody>
      </p:sp>
    </p:spTree>
    <p:extLst>
      <p:ext uri="{BB962C8B-B14F-4D97-AF65-F5344CB8AC3E}">
        <p14:creationId xmlns:p14="http://schemas.microsoft.com/office/powerpoint/2010/main" val="8724069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2344342"/>
          </a:xfrm>
        </p:spPr>
        <p:txBody>
          <a:bodyPr/>
          <a:lstStyle/>
          <a:p>
            <a:r>
              <a:rPr lang="sr-Cyrl-RS" sz="1400" b="0" dirty="0"/>
              <a:t>... ЗЈН прописује да жалба треба да садржи доказ о плаћеној административној такси на жалбу у прописаном износу, па је </a:t>
            </a:r>
            <a:r>
              <a:rPr lang="sr-Cyrl-RS" sz="1400" b="0" dirty="0">
                <a:solidFill>
                  <a:srgbClr val="C00000"/>
                </a:solidFill>
              </a:rPr>
              <a:t>доказ о уплаћеној такси обавезни саставни дио жалбе</a:t>
            </a:r>
            <a:r>
              <a:rPr lang="sr-Cyrl-RS" sz="1400" b="0" dirty="0"/>
              <a:t>, </a:t>
            </a:r>
            <a:r>
              <a:rPr lang="sr-Cyrl-RS" sz="1400" b="0" dirty="0">
                <a:solidFill>
                  <a:srgbClr val="C00000"/>
                </a:solidFill>
              </a:rPr>
              <a:t>а у случају да такав доказ није достављен, надлежни орган би требао жалбу да одбаци као недопуштену</a:t>
            </a:r>
            <a:r>
              <a:rPr lang="sr-Cyrl-RS" sz="1400" b="0" dirty="0"/>
              <a:t> јер је услов за поступање по жалби плаћање накнаде... </a:t>
            </a:r>
            <a:br>
              <a:rPr lang="sr-Cyrl-RS" sz="1400" b="0" dirty="0"/>
            </a:br>
            <a:br>
              <a:rPr lang="sr-Cyrl-RS" sz="1000" b="0" dirty="0"/>
            </a:br>
            <a:r>
              <a:rPr lang="sr-Cyrl-RS" sz="1400" b="0" dirty="0"/>
              <a:t>... У предметном случају КРЖ је оставио рок од три дана тужиоцу да достави доказ о плаћеној такси на жалбу, дакле, поступио је као да се ради о непотпуној жалби, па самим тим је погодовао тужиоцу давањем накнадног рока за исправак неуредне жалбе...</a:t>
            </a:r>
            <a:br>
              <a:rPr lang="sr-Cyrl-RS" sz="1600" b="0" dirty="0"/>
            </a:br>
            <a:br>
              <a:rPr lang="sr-Cyrl-RS" sz="1000" b="0" dirty="0"/>
            </a:br>
            <a:endParaRPr lang="sr-Latn-RS" sz="1400" b="0" dirty="0"/>
          </a:p>
        </p:txBody>
      </p:sp>
      <p:sp>
        <p:nvSpPr>
          <p:cNvPr id="4" name="TextBox 3"/>
          <p:cNvSpPr txBox="1"/>
          <p:nvPr/>
        </p:nvSpPr>
        <p:spPr>
          <a:xfrm>
            <a:off x="4830417" y="251792"/>
            <a:ext cx="3571461"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042686 24 Увп</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Накнада за покретање жалбеног поступка </a:t>
            </a:r>
            <a:endParaRPr lang="sr-Cyrl-RS" sz="1800" dirty="0">
              <a:solidFill>
                <a:schemeClr val="tx1">
                  <a:lumMod val="60000"/>
                  <a:lumOff val="40000"/>
                </a:schemeClr>
              </a:solidFill>
            </a:endParaRPr>
          </a:p>
          <a:p>
            <a:r>
              <a:rPr lang="sr-Cyrl-RS" sz="1800" dirty="0">
                <a:solidFill>
                  <a:schemeClr val="tx1">
                    <a:lumMod val="60000"/>
                    <a:lumOff val="40000"/>
                  </a:schemeClr>
                </a:solidFill>
              </a:rPr>
              <a:t>Када се доставља доказ?</a:t>
            </a:r>
          </a:p>
        </p:txBody>
      </p:sp>
    </p:spTree>
    <p:extLst>
      <p:ext uri="{BB962C8B-B14F-4D97-AF65-F5344CB8AC3E}">
        <p14:creationId xmlns:p14="http://schemas.microsoft.com/office/powerpoint/2010/main" val="30979542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710824"/>
            <a:ext cx="7679636" cy="2344342"/>
          </a:xfrm>
        </p:spPr>
        <p:txBody>
          <a:bodyPr/>
          <a:lstStyle/>
          <a:p>
            <a:r>
              <a:rPr lang="sr-Cyrl-RS" sz="1400" b="0" dirty="0"/>
              <a:t>... Из стања списа произилази да је </a:t>
            </a:r>
            <a:r>
              <a:rPr lang="sr-Cyrl-RS" sz="1400" b="0" dirty="0">
                <a:solidFill>
                  <a:srgbClr val="C00000"/>
                </a:solidFill>
              </a:rPr>
              <a:t>тужилац благовремено извршио уплату накнаде за покретање жалбеног поступка</a:t>
            </a:r>
            <a:r>
              <a:rPr lang="sr-Cyrl-RS" sz="1400" b="0" dirty="0"/>
              <a:t> у прописаном износу, </a:t>
            </a:r>
            <a:r>
              <a:rPr lang="sr-Cyrl-RS" sz="1400" b="0" dirty="0">
                <a:solidFill>
                  <a:srgbClr val="C00000"/>
                </a:solidFill>
              </a:rPr>
              <a:t>а три дана послије је туженом упутио поднесак којим одустаје од жалбе и захтјева поврат уплаћене накнаде</a:t>
            </a:r>
            <a:r>
              <a:rPr lang="sr-Cyrl-RS" sz="1400" b="0" dirty="0"/>
              <a:t>.</a:t>
            </a:r>
            <a:br>
              <a:rPr lang="sr-Cyrl-RS" sz="1400" b="0" dirty="0"/>
            </a:br>
            <a:r>
              <a:rPr lang="sr-Cyrl-RS" sz="1400" b="0" dirty="0">
                <a:solidFill>
                  <a:srgbClr val="C00000"/>
                </a:solidFill>
              </a:rPr>
              <a:t>Тужени</a:t>
            </a:r>
            <a:r>
              <a:rPr lang="sr-Cyrl-RS" sz="1400" b="0" dirty="0"/>
              <a:t> </a:t>
            </a:r>
            <a:r>
              <a:rPr lang="sr-Cyrl-RS" sz="1400" b="0" dirty="0">
                <a:solidFill>
                  <a:srgbClr val="C00000"/>
                </a:solidFill>
              </a:rPr>
              <a:t>је </a:t>
            </a:r>
            <a:r>
              <a:rPr lang="sr-Cyrl-RS" sz="1400" b="0" dirty="0"/>
              <a:t>потом донио оспорени закључак којим се обуставља поступак покренут по жалби и </a:t>
            </a:r>
            <a:r>
              <a:rPr lang="sr-Cyrl-RS" sz="1400" b="0" dirty="0">
                <a:solidFill>
                  <a:srgbClr val="C00000"/>
                </a:solidFill>
              </a:rPr>
              <a:t>одбија се захтјев за поврат накнаде </a:t>
            </a:r>
            <a:r>
              <a:rPr lang="sr-Cyrl-RS" sz="1400" b="0" dirty="0"/>
              <a:t>за покретање жалбеног поступка...</a:t>
            </a:r>
            <a:br>
              <a:rPr lang="sr-Cyrl-RS" sz="1400" b="0" dirty="0"/>
            </a:br>
            <a:br>
              <a:rPr lang="sr-Cyrl-RS" sz="1400" b="0" dirty="0"/>
            </a:br>
            <a:r>
              <a:rPr lang="sr-Cyrl-RS" sz="1400" b="0" dirty="0"/>
              <a:t>... Правилним тумачењем одредбе члана 108. ЗЈН, Суд закључјује да је такса неповратна само у случајевима када је тужени жалбу одбио као неосновану, док је у свим осталим случајевима, укључујући и обустављање поступка због одустанка од жалбе иста повратна. Ово надаље значи да у </a:t>
            </a:r>
            <a:r>
              <a:rPr lang="sr-Cyrl-RS" sz="1400" b="0" dirty="0">
                <a:solidFill>
                  <a:srgbClr val="C00000"/>
                </a:solidFill>
              </a:rPr>
              <a:t>ситуацији када тужени није мериторно разматрао жалбу иста је повратна</a:t>
            </a:r>
            <a:r>
              <a:rPr lang="sr-Cyrl-RS" sz="1400" b="0" dirty="0"/>
              <a:t>...</a:t>
            </a:r>
            <a:endParaRPr lang="sr-Latn-RS" sz="1400" b="0" dirty="0"/>
          </a:p>
        </p:txBody>
      </p:sp>
      <p:sp>
        <p:nvSpPr>
          <p:cNvPr id="4" name="TextBox 3"/>
          <p:cNvSpPr txBox="1"/>
          <p:nvPr/>
        </p:nvSpPr>
        <p:spPr>
          <a:xfrm>
            <a:off x="4982817" y="251792"/>
            <a:ext cx="3419061"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045891 23 У</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Поврат накнаде за покретање жалбеног поступка</a:t>
            </a:r>
            <a:endParaRPr lang="sr-Cyrl-RS" sz="1800" dirty="0">
              <a:solidFill>
                <a:schemeClr val="tx1">
                  <a:lumMod val="60000"/>
                  <a:lumOff val="40000"/>
                </a:schemeClr>
              </a:solidFill>
            </a:endParaRPr>
          </a:p>
          <a:p>
            <a:r>
              <a:rPr lang="sr-Cyrl-RS" sz="1800" dirty="0">
                <a:solidFill>
                  <a:schemeClr val="tx1">
                    <a:lumMod val="60000"/>
                    <a:lumOff val="40000"/>
                  </a:schemeClr>
                </a:solidFill>
              </a:rPr>
              <a:t>У случају одустанка од жалбе</a:t>
            </a:r>
          </a:p>
        </p:txBody>
      </p:sp>
    </p:spTree>
    <p:extLst>
      <p:ext uri="{BB962C8B-B14F-4D97-AF65-F5344CB8AC3E}">
        <p14:creationId xmlns:p14="http://schemas.microsoft.com/office/powerpoint/2010/main" val="23503879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2247534"/>
            <a:ext cx="7679636" cy="2072672"/>
          </a:xfrm>
        </p:spPr>
        <p:txBody>
          <a:bodyPr/>
          <a:lstStyle/>
          <a:p>
            <a:r>
              <a:rPr lang="sr-Cyrl-RS" sz="1400" b="0" dirty="0"/>
              <a:t>... Тужена КРЖ је својим рјешењем поништила поступак набавке УО, а УО наложено да поступак настави, односно оконча према закону и рјешењу надлежног органа, што је УО пропустио да учини... </a:t>
            </a:r>
            <a:br>
              <a:rPr lang="en-US" sz="1400" b="0" dirty="0"/>
            </a:br>
            <a:br>
              <a:rPr lang="en-US" sz="1000" b="0" dirty="0"/>
            </a:br>
            <a:r>
              <a:rPr lang="en-US" sz="1400" b="0" dirty="0"/>
              <a:t>… </a:t>
            </a:r>
            <a:r>
              <a:rPr lang="sr-Cyrl-RS" sz="1400" b="0" dirty="0">
                <a:solidFill>
                  <a:srgbClr val="C00000"/>
                </a:solidFill>
              </a:rPr>
              <a:t>Побијаном одлуком Суда одбачена је као недозвољена тужба тужиоца којом је тражио да Суд БиХ наложи туженој (УО)</a:t>
            </a:r>
            <a:r>
              <a:rPr lang="sr-Cyrl-RS" sz="1400" b="0" dirty="0"/>
              <a:t> поступање по коначним рјешењима и закључку КРЖ-а, односно да наложи туженој </a:t>
            </a:r>
            <a:r>
              <a:rPr lang="sr-Cyrl-RS" sz="1400" b="0" dirty="0">
                <a:solidFill>
                  <a:srgbClr val="C00000"/>
                </a:solidFill>
              </a:rPr>
              <a:t>да оконча започети поступак ЈН у складу са ЗЈН.</a:t>
            </a:r>
            <a:r>
              <a:rPr lang="sr-Cyrl-RS" sz="1400" b="0" dirty="0"/>
              <a:t>..</a:t>
            </a:r>
            <a:br>
              <a:rPr lang="sr-Cyrl-RS" sz="1400" b="0" dirty="0"/>
            </a:br>
            <a:br>
              <a:rPr lang="sr-Cyrl-RS" sz="1000" b="0" dirty="0"/>
            </a:br>
            <a:r>
              <a:rPr lang="sr-Cyrl-RS" sz="1400" b="0" dirty="0"/>
              <a:t>... </a:t>
            </a:r>
            <a:r>
              <a:rPr lang="sr-Cyrl-RS" sz="1400" b="0" dirty="0">
                <a:solidFill>
                  <a:srgbClr val="C00000"/>
                </a:solidFill>
              </a:rPr>
              <a:t>Захтјев за преиспитивање спорне судске одлуке се одбија, јер у спису нема доказа да је тужилац покренуо поступак због ћутања уговорног органа, нити доказа да је изјавио жалбу због истог разлога о којој би рјешавао КРЖ</a:t>
            </a:r>
            <a:r>
              <a:rPr lang="sr-Cyrl-RS" sz="1400" b="0" dirty="0"/>
              <a:t>...</a:t>
            </a:r>
            <a:endParaRPr lang="sr-Latn-RS" sz="1400" b="0" dirty="0"/>
          </a:p>
        </p:txBody>
      </p:sp>
      <p:sp>
        <p:nvSpPr>
          <p:cNvPr id="4" name="TextBox 3"/>
          <p:cNvSpPr txBox="1"/>
          <p:nvPr/>
        </p:nvSpPr>
        <p:spPr>
          <a:xfrm>
            <a:off x="4803913" y="251792"/>
            <a:ext cx="3597966"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a:t>
            </a:r>
            <a:r>
              <a:rPr lang="en-US" sz="1200" dirty="0">
                <a:solidFill>
                  <a:schemeClr val="bg2">
                    <a:lumMod val="50000"/>
                  </a:schemeClr>
                </a:solidFill>
              </a:rPr>
              <a:t>041035</a:t>
            </a:r>
            <a:r>
              <a:rPr lang="sr-Cyrl-RS" sz="1200" dirty="0">
                <a:solidFill>
                  <a:schemeClr val="bg2">
                    <a:lumMod val="50000"/>
                  </a:schemeClr>
                </a:solidFill>
              </a:rPr>
              <a:t> 2</a:t>
            </a:r>
            <a:r>
              <a:rPr lang="en-US" sz="1200" dirty="0">
                <a:solidFill>
                  <a:schemeClr val="bg2">
                    <a:lumMod val="50000"/>
                  </a:schemeClr>
                </a:solidFill>
              </a:rPr>
              <a:t>3</a:t>
            </a:r>
            <a:r>
              <a:rPr lang="sr-Cyrl-RS" sz="1200" dirty="0">
                <a:solidFill>
                  <a:schemeClr val="bg2">
                    <a:lumMod val="50000"/>
                  </a:schemeClr>
                </a:solidFill>
              </a:rPr>
              <a:t> Увп</a:t>
            </a:r>
            <a:endParaRPr lang="sr-Latn-RS" sz="1200" dirty="0">
              <a:solidFill>
                <a:schemeClr val="bg2">
                  <a:lumMod val="50000"/>
                </a:schemeClr>
              </a:solidFill>
            </a:endParaRPr>
          </a:p>
        </p:txBody>
      </p:sp>
      <p:sp>
        <p:nvSpPr>
          <p:cNvPr id="6" name="Google Shape;545;p45"/>
          <p:cNvSpPr txBox="1">
            <a:spLocks/>
          </p:cNvSpPr>
          <p:nvPr/>
        </p:nvSpPr>
        <p:spPr>
          <a:xfrm>
            <a:off x="722245" y="1060170"/>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Тужилац пропустио да користи правна средстава у ранијој фази поступка и на законом предвиђен начин   </a:t>
            </a:r>
            <a:r>
              <a:rPr lang="sr-Cyrl-RS" sz="2400" dirty="0">
                <a:solidFill>
                  <a:schemeClr val="tx1">
                    <a:lumMod val="60000"/>
                    <a:lumOff val="40000"/>
                  </a:schemeClr>
                </a:solidFill>
              </a:rPr>
              <a:t>Пресуда којом се захтјев одбија</a:t>
            </a:r>
          </a:p>
          <a:p>
            <a:endParaRPr lang="sr-Cyrl-RS" sz="2200" dirty="0"/>
          </a:p>
        </p:txBody>
      </p:sp>
    </p:spTree>
    <p:extLst>
      <p:ext uri="{BB962C8B-B14F-4D97-AF65-F5344CB8AC3E}">
        <p14:creationId xmlns:p14="http://schemas.microsoft.com/office/powerpoint/2010/main" val="1702556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497496"/>
            <a:ext cx="7679636" cy="3127513"/>
          </a:xfrm>
        </p:spPr>
        <p:txBody>
          <a:bodyPr/>
          <a:lstStyle/>
          <a:p>
            <a:r>
              <a:rPr lang="sr-Cyrl-RS" sz="1400" b="0" dirty="0"/>
              <a:t>... </a:t>
            </a:r>
            <a:r>
              <a:rPr lang="sr-Cyrl-RS" sz="1400" b="0" dirty="0">
                <a:solidFill>
                  <a:srgbClr val="C00000"/>
                </a:solidFill>
              </a:rPr>
              <a:t>Захтјев за преиспитивање судске одлуке поднио УО је одлуке тужене КРЖ сматра непроводивом</a:t>
            </a:r>
            <a:r>
              <a:rPr lang="sr-Cyrl-RS" sz="1400" b="0" dirty="0"/>
              <a:t>...</a:t>
            </a:r>
            <a:br>
              <a:rPr lang="sr-Cyrl-RS" sz="1400" b="0" dirty="0"/>
            </a:br>
            <a:br>
              <a:rPr lang="sr-Cyrl-RS" sz="500" b="0" dirty="0"/>
            </a:br>
            <a:r>
              <a:rPr lang="sr-Cyrl-RS" sz="1400" b="0" dirty="0"/>
              <a:t>... На основу списа предмета утврђено да </a:t>
            </a:r>
            <a:r>
              <a:rPr lang="sr-Cyrl-RS" sz="1400" b="0" dirty="0">
                <a:solidFill>
                  <a:srgbClr val="C00000"/>
                </a:solidFill>
              </a:rPr>
              <a:t>тужба која је поднесена на рјешење КРЖ није одгодила поступак ЈН</a:t>
            </a:r>
            <a:r>
              <a:rPr lang="sr-Cyrl-RS" sz="1400" b="0" dirty="0"/>
              <a:t>, те да је </a:t>
            </a:r>
            <a:r>
              <a:rPr lang="sr-Cyrl-RS" sz="1400" b="0" dirty="0">
                <a:solidFill>
                  <a:srgbClr val="C00000"/>
                </a:solidFill>
              </a:rPr>
              <a:t>УО закључио уговор </a:t>
            </a:r>
            <a:r>
              <a:rPr lang="sr-Cyrl-RS" sz="1400" b="0" dirty="0"/>
              <a:t>независно од судске одлуке, због чега побијано </a:t>
            </a:r>
            <a:r>
              <a:rPr lang="sr-Cyrl-RS" sz="1400" b="0" dirty="0">
                <a:solidFill>
                  <a:srgbClr val="C00000"/>
                </a:solidFill>
              </a:rPr>
              <a:t>рјешење КРЖ-а не производи правне посљедице јер УО у овој фази не може поништити одлуку о избору најповољнијег понуђача </a:t>
            </a:r>
            <a:r>
              <a:rPr lang="sr-Cyrl-RS" sz="1400" b="0" dirty="0"/>
              <a:t>која правно и формално више не постоји, будући да је уговор закључен, а поступак окончан.</a:t>
            </a:r>
            <a:br>
              <a:rPr lang="sr-Cyrl-RS" sz="1400" b="0" dirty="0"/>
            </a:br>
            <a:br>
              <a:rPr lang="sr-Cyrl-RS" sz="500" b="0" dirty="0"/>
            </a:br>
            <a:r>
              <a:rPr lang="sr-Cyrl-RS" sz="1400" b="0" dirty="0"/>
              <a:t>... У том случају, по сазнању да је поступак набавке окончан, </a:t>
            </a:r>
            <a:r>
              <a:rPr lang="sr-Cyrl-RS" sz="1400" b="0" dirty="0">
                <a:solidFill>
                  <a:srgbClr val="C00000"/>
                </a:solidFill>
              </a:rPr>
              <a:t>тужени је морао донијети одлуку на начин да је уважио жалбу жалиоца из разлога наведених у рјешењу, те га упутити да своја права потражује у</a:t>
            </a:r>
            <a:r>
              <a:rPr lang="sr-Cyrl-RS" sz="1400" b="0" dirty="0"/>
              <a:t> складу са чланом 121. ЗЈН у </a:t>
            </a:r>
            <a:r>
              <a:rPr lang="sr-Cyrl-RS" sz="1400" b="0" dirty="0">
                <a:solidFill>
                  <a:srgbClr val="C00000"/>
                </a:solidFill>
              </a:rPr>
              <a:t>посебном поступку </a:t>
            </a:r>
            <a:r>
              <a:rPr lang="sr-Cyrl-RS" sz="1400" b="0" dirty="0"/>
              <a:t>(накнада штете)...</a:t>
            </a:r>
            <a:br>
              <a:rPr lang="sr-Cyrl-RS" sz="1400" b="0" dirty="0"/>
            </a:br>
            <a:br>
              <a:rPr lang="sr-Cyrl-RS" sz="500" b="0" dirty="0"/>
            </a:br>
            <a:r>
              <a:rPr lang="sr-Cyrl-RS" sz="1400" b="0" dirty="0"/>
              <a:t>... Пресуда је преиначена, а оспорено рјешење поништено и предмет враћен КРЖ-у на поновно рјешавање.</a:t>
            </a:r>
            <a:endParaRPr lang="sr-Latn-RS" sz="1400" b="0" dirty="0"/>
          </a:p>
        </p:txBody>
      </p:sp>
      <p:sp>
        <p:nvSpPr>
          <p:cNvPr id="4" name="TextBox 3"/>
          <p:cNvSpPr txBox="1"/>
          <p:nvPr/>
        </p:nvSpPr>
        <p:spPr>
          <a:xfrm>
            <a:off x="4764157" y="251792"/>
            <a:ext cx="3637722"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a:t>
            </a:r>
            <a:r>
              <a:rPr lang="en-US" sz="1200" dirty="0">
                <a:solidFill>
                  <a:schemeClr val="bg2">
                    <a:lumMod val="50000"/>
                  </a:schemeClr>
                </a:solidFill>
              </a:rPr>
              <a:t>0</a:t>
            </a:r>
            <a:r>
              <a:rPr lang="sr-Cyrl-RS" sz="1200" dirty="0">
                <a:solidFill>
                  <a:schemeClr val="bg2">
                    <a:lumMod val="50000"/>
                  </a:schemeClr>
                </a:solidFill>
              </a:rPr>
              <a:t>40884 23 Увп</a:t>
            </a:r>
            <a:endParaRPr lang="sr-Latn-RS" sz="1200" dirty="0">
              <a:solidFill>
                <a:schemeClr val="bg2">
                  <a:lumMod val="50000"/>
                </a:schemeClr>
              </a:solidFill>
            </a:endParaRPr>
          </a:p>
        </p:txBody>
      </p:sp>
      <p:sp>
        <p:nvSpPr>
          <p:cNvPr id="6" name="Google Shape;545;p45"/>
          <p:cNvSpPr txBox="1">
            <a:spLocks/>
          </p:cNvSpPr>
          <p:nvPr/>
        </p:nvSpPr>
        <p:spPr>
          <a:xfrm>
            <a:off x="722245" y="682488"/>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Непроводива одлука КРЖ-а</a:t>
            </a:r>
          </a:p>
          <a:p>
            <a:r>
              <a:rPr lang="sr-Cyrl-RS" sz="1800" dirty="0">
                <a:solidFill>
                  <a:schemeClr val="tx1">
                    <a:lumMod val="60000"/>
                    <a:lumOff val="40000"/>
                  </a:schemeClr>
                </a:solidFill>
              </a:rPr>
              <a:t>Пресуда којом се захтјев уважава а преиначава пресуда</a:t>
            </a:r>
          </a:p>
        </p:txBody>
      </p:sp>
    </p:spTree>
    <p:extLst>
      <p:ext uri="{BB962C8B-B14F-4D97-AF65-F5344CB8AC3E}">
        <p14:creationId xmlns:p14="http://schemas.microsoft.com/office/powerpoint/2010/main" val="24055293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1497496"/>
            <a:ext cx="7679636" cy="3127513"/>
          </a:xfrm>
        </p:spPr>
        <p:txBody>
          <a:bodyPr/>
          <a:lstStyle/>
          <a:p>
            <a:r>
              <a:rPr lang="sr-Cyrl-RS" sz="1400" b="0" dirty="0"/>
              <a:t>... Одлука УО о измјени ТД је услиједила неколико сати након пријема тужиочеве жалбе путем мејла, којом је указао на несагласности ТД са прописима, а тужилац је затим истовјетну жалбу доставио УО и препорученом пошиљком, наредног дана, али је УО одбио да тужиоцу призна трошкове жалбеног поступка...</a:t>
            </a:r>
            <a:br>
              <a:rPr lang="sr-Cyrl-RS" sz="1400" b="0" dirty="0"/>
            </a:br>
            <a:br>
              <a:rPr lang="sr-Cyrl-RS" sz="1000" b="0" dirty="0"/>
            </a:br>
            <a:r>
              <a:rPr lang="sr-Cyrl-RS" sz="1000" b="0" dirty="0"/>
              <a:t>... </a:t>
            </a:r>
            <a:r>
              <a:rPr lang="sr-Cyrl-RS" sz="1400" b="0" dirty="0">
                <a:solidFill>
                  <a:srgbClr val="C00000"/>
                </a:solidFill>
              </a:rPr>
              <a:t>ТД уређује начин поступања у поступку ЈН и као основни модел поступања прописано је достављање понуда путем поште или предајом на протокол УО, док предаја пошиљки електронским путем или било каква комуникација електронским путем није прописана</a:t>
            </a:r>
            <a:r>
              <a:rPr lang="sr-Cyrl-RS" sz="1400" b="0" dirty="0"/>
              <a:t>. Дакле, код чињенице да достављање електронским путем није обавезан него мога бити посебно прописан ТД, то се </a:t>
            </a:r>
            <a:r>
              <a:rPr lang="sr-Cyrl-RS" sz="1400" b="0" dirty="0">
                <a:solidFill>
                  <a:srgbClr val="C00000"/>
                </a:solidFill>
              </a:rPr>
              <a:t>не може узети како примјерено достављање жалбе електронским путем, у конкретном случају, нити то може бити основ за накнаду трошкова жалбеног поступка</a:t>
            </a:r>
            <a:r>
              <a:rPr lang="sr-Cyrl-RS" sz="1400" b="0" dirty="0"/>
              <a:t>....</a:t>
            </a:r>
            <a:br>
              <a:rPr lang="sr-Cyrl-RS" sz="1400" b="0" dirty="0"/>
            </a:br>
            <a:br>
              <a:rPr lang="sr-Cyrl-RS" sz="1000" b="0" dirty="0"/>
            </a:br>
            <a:r>
              <a:rPr lang="sr-Cyrl-RS" sz="1000" b="0" dirty="0"/>
              <a:t>... </a:t>
            </a:r>
            <a:r>
              <a:rPr lang="sr-Cyrl-RS" sz="1400" b="0" dirty="0"/>
              <a:t>Чињеница је да правила ТД мора поштовати и УО и понуђач, па како тај начин коминицирања није прописан, то нема мјеста приговорима жалбе ни тужбе....</a:t>
            </a:r>
            <a:endParaRPr lang="sr-Latn-RS" sz="1400" b="0" dirty="0"/>
          </a:p>
        </p:txBody>
      </p:sp>
      <p:sp>
        <p:nvSpPr>
          <p:cNvPr id="4" name="TextBox 3"/>
          <p:cNvSpPr txBox="1"/>
          <p:nvPr/>
        </p:nvSpPr>
        <p:spPr>
          <a:xfrm>
            <a:off x="4929809" y="251792"/>
            <a:ext cx="3472070"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a:t>
            </a:r>
            <a:r>
              <a:rPr lang="en-US" sz="1200" dirty="0">
                <a:solidFill>
                  <a:schemeClr val="bg2">
                    <a:lumMod val="50000"/>
                  </a:schemeClr>
                </a:solidFill>
              </a:rPr>
              <a:t>045413</a:t>
            </a:r>
            <a:r>
              <a:rPr lang="sr-Cyrl-RS" sz="1200" dirty="0">
                <a:solidFill>
                  <a:schemeClr val="bg2">
                    <a:lumMod val="50000"/>
                  </a:schemeClr>
                </a:solidFill>
              </a:rPr>
              <a:t> 23 У</a:t>
            </a:r>
            <a:endParaRPr lang="sr-Latn-RS" sz="1200" dirty="0">
              <a:solidFill>
                <a:schemeClr val="bg2">
                  <a:lumMod val="50000"/>
                </a:schemeClr>
              </a:solidFill>
            </a:endParaRPr>
          </a:p>
        </p:txBody>
      </p:sp>
      <p:sp>
        <p:nvSpPr>
          <p:cNvPr id="6" name="Google Shape;545;p45"/>
          <p:cNvSpPr txBox="1">
            <a:spLocks/>
          </p:cNvSpPr>
          <p:nvPr/>
        </p:nvSpPr>
        <p:spPr>
          <a:xfrm>
            <a:off x="722245" y="682488"/>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Достављање жалбе у поступку ЈН</a:t>
            </a:r>
          </a:p>
          <a:p>
            <a:r>
              <a:rPr lang="sr-Cyrl-RS" sz="1800" dirty="0">
                <a:solidFill>
                  <a:schemeClr val="tx1">
                    <a:lumMod val="60000"/>
                    <a:lumOff val="40000"/>
                  </a:schemeClr>
                </a:solidFill>
              </a:rPr>
              <a:t>Пресуда којом се тужба одбија</a:t>
            </a:r>
          </a:p>
        </p:txBody>
      </p:sp>
    </p:spTree>
    <p:extLst>
      <p:ext uri="{BB962C8B-B14F-4D97-AF65-F5344CB8AC3E}">
        <p14:creationId xmlns:p14="http://schemas.microsoft.com/office/powerpoint/2010/main" val="32796004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5" y="2221028"/>
            <a:ext cx="7679636" cy="2344342"/>
          </a:xfrm>
        </p:spPr>
        <p:txBody>
          <a:bodyPr/>
          <a:lstStyle/>
          <a:p>
            <a:r>
              <a:rPr lang="sr-Cyrl-RS" sz="1400" b="0" dirty="0"/>
              <a:t>... Тужилац је покренуо управни спор и уз тужбу доставио и захтјев за одгађање коначног акта туженог...</a:t>
            </a:r>
            <a:br>
              <a:rPr lang="sr-Cyrl-RS" sz="1400" b="0" dirty="0"/>
            </a:br>
            <a:br>
              <a:rPr lang="sr-Cyrl-RS" sz="500" b="0" dirty="0"/>
            </a:br>
            <a:r>
              <a:rPr lang="sr-Cyrl-RS" sz="1400" b="0" dirty="0"/>
              <a:t>... </a:t>
            </a:r>
            <a:r>
              <a:rPr lang="sr-Cyrl-RS" sz="1400" b="0" dirty="0">
                <a:solidFill>
                  <a:srgbClr val="C00000"/>
                </a:solidFill>
              </a:rPr>
              <a:t>Захтјев за одгађање коначног закључка тужиоца је достављен туженом и заинтересованом лицу, али тек након доношења рјешења којим се одбија захтјев за одгађање извршења</a:t>
            </a:r>
            <a:r>
              <a:rPr lang="sr-Cyrl-RS" sz="1400" b="0" dirty="0"/>
              <a:t>. Дакле, странкама није дата могућност да се очитују на наведени захтјев...</a:t>
            </a:r>
            <a:br>
              <a:rPr lang="sr-Cyrl-RS" sz="1400" b="0" dirty="0"/>
            </a:br>
            <a:br>
              <a:rPr lang="sr-Cyrl-RS" sz="500" b="0" dirty="0"/>
            </a:br>
            <a:r>
              <a:rPr lang="sr-Cyrl-RS" sz="1400" b="0" dirty="0"/>
              <a:t>... </a:t>
            </a:r>
            <a:r>
              <a:rPr lang="sr-Cyrl-RS" sz="1400" b="0" dirty="0">
                <a:solidFill>
                  <a:srgbClr val="C00000"/>
                </a:solidFill>
              </a:rPr>
              <a:t>Овим је дошло до повреде правила поступка који су претходили доношењу одлуке, јер Управно вијеће није обезбиједило једно од основних начела судског поступка, а то је једнакост странака које се огледа у праву да све странке буду информисане о захтјевима противне стране и да им се омогући право очитовања на такве захтјеве</a:t>
            </a:r>
            <a:r>
              <a:rPr lang="sr-Cyrl-RS" sz="1400" b="0" dirty="0"/>
              <a:t>...</a:t>
            </a:r>
            <a:br>
              <a:rPr lang="sr-Cyrl-RS" sz="1400" b="0" dirty="0"/>
            </a:br>
            <a:br>
              <a:rPr lang="sr-Cyrl-RS" sz="500" b="0" dirty="0"/>
            </a:br>
            <a:r>
              <a:rPr lang="sr-Cyrl-RS" sz="1400" b="0" dirty="0"/>
              <a:t>... Указана повреда правила поступка довела је у питање законитост поступка, а тиме и саме одлуке...</a:t>
            </a:r>
            <a:endParaRPr lang="sr-Latn-RS" sz="1400" b="0" dirty="0"/>
          </a:p>
        </p:txBody>
      </p:sp>
      <p:sp>
        <p:nvSpPr>
          <p:cNvPr id="4" name="TextBox 3"/>
          <p:cNvSpPr txBox="1"/>
          <p:nvPr/>
        </p:nvSpPr>
        <p:spPr>
          <a:xfrm>
            <a:off x="4830417" y="251792"/>
            <a:ext cx="3571462"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045145 23 Увп</a:t>
            </a:r>
            <a:endParaRPr lang="sr-Latn-RS" sz="1200" dirty="0">
              <a:solidFill>
                <a:schemeClr val="bg2">
                  <a:lumMod val="50000"/>
                </a:schemeClr>
              </a:solidFill>
            </a:endParaRPr>
          </a:p>
        </p:txBody>
      </p:sp>
      <p:sp>
        <p:nvSpPr>
          <p:cNvPr id="6" name="Google Shape;545;p45"/>
          <p:cNvSpPr txBox="1">
            <a:spLocks/>
          </p:cNvSpPr>
          <p:nvPr/>
        </p:nvSpPr>
        <p:spPr>
          <a:xfrm>
            <a:off x="722245" y="834886"/>
            <a:ext cx="7315198"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Повреда правила поступка - достављање захтјева</a:t>
            </a:r>
          </a:p>
          <a:p>
            <a:r>
              <a:rPr lang="sr-Cyrl-RS" sz="1800" dirty="0">
                <a:solidFill>
                  <a:schemeClr val="tx1">
                    <a:lumMod val="60000"/>
                    <a:lumOff val="40000"/>
                  </a:schemeClr>
                </a:solidFill>
              </a:rPr>
              <a:t>Пресуда којом се захтјев усваја и пресуда преиначава</a:t>
            </a:r>
          </a:p>
        </p:txBody>
      </p:sp>
    </p:spTree>
    <p:extLst>
      <p:ext uri="{BB962C8B-B14F-4D97-AF65-F5344CB8AC3E}">
        <p14:creationId xmlns:p14="http://schemas.microsoft.com/office/powerpoint/2010/main" val="12868039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5" y="1689652"/>
            <a:ext cx="7679636" cy="2988365"/>
          </a:xfrm>
        </p:spPr>
        <p:txBody>
          <a:bodyPr/>
          <a:lstStyle/>
          <a:p>
            <a:r>
              <a:rPr lang="sr-Cyrl-RS" sz="1400" b="0" dirty="0"/>
              <a:t>... У конкретном случају </a:t>
            </a:r>
            <a:r>
              <a:rPr lang="sr-Cyrl-RS" sz="1400" b="0" dirty="0">
                <a:solidFill>
                  <a:srgbClr val="C00000"/>
                </a:solidFill>
              </a:rPr>
              <a:t>УО је дана 06.07. жалиоцу послао </a:t>
            </a:r>
            <a:r>
              <a:rPr lang="en-US" sz="1400" b="0" dirty="0">
                <a:solidFill>
                  <a:srgbClr val="C00000"/>
                </a:solidFill>
              </a:rPr>
              <a:t>e-mail </a:t>
            </a:r>
            <a:r>
              <a:rPr lang="sr-Cyrl-RS" sz="1400" b="0" dirty="0">
                <a:solidFill>
                  <a:srgbClr val="C00000"/>
                </a:solidFill>
              </a:rPr>
              <a:t>који је садржавао записник о оцјени понуда и одлуку о избору најповољнијег понуђача</a:t>
            </a:r>
            <a:r>
              <a:rPr lang="sr-Cyrl-RS" sz="1400" b="0" dirty="0"/>
              <a:t>, али доказ о упућивању </a:t>
            </a:r>
            <a:r>
              <a:rPr lang="en-US" sz="1400" b="0" dirty="0"/>
              <a:t>e-mail</a:t>
            </a:r>
            <a:r>
              <a:rPr lang="sr-Cyrl-RS" sz="1400" b="0" dirty="0"/>
              <a:t>-а није доказ о пријему истог, док је УО био дужан осигурати доказе о запримању исток код примаоца. Како УО није осигурао доказе о пријему </a:t>
            </a:r>
            <a:r>
              <a:rPr lang="en-US" sz="1400" b="0" dirty="0"/>
              <a:t>e-mail</a:t>
            </a:r>
            <a:r>
              <a:rPr lang="sr-Cyrl-RS" sz="1400" b="0" dirty="0"/>
              <a:t>-а код жалиоца на да 06.07, а с обзиром да је из достављене документације евидентно да је </a:t>
            </a:r>
            <a:r>
              <a:rPr lang="sr-Cyrl-RS" sz="1400" b="0" dirty="0">
                <a:solidFill>
                  <a:srgbClr val="C00000"/>
                </a:solidFill>
              </a:rPr>
              <a:t>жалилац потврдио пријем </a:t>
            </a:r>
            <a:r>
              <a:rPr lang="en-US" sz="1400" b="0" dirty="0">
                <a:solidFill>
                  <a:srgbClr val="C00000"/>
                </a:solidFill>
              </a:rPr>
              <a:t>e-mail</a:t>
            </a:r>
            <a:r>
              <a:rPr lang="sr-Cyrl-RS" sz="1400" b="0" dirty="0">
                <a:solidFill>
                  <a:srgbClr val="C00000"/>
                </a:solidFill>
              </a:rPr>
              <a:t>-а 18.07</a:t>
            </a:r>
            <a:r>
              <a:rPr lang="sr-Cyrl-RS" sz="1400" b="0" dirty="0"/>
              <a:t>, што је једини доказ/потврда пријема </a:t>
            </a:r>
            <a:r>
              <a:rPr lang="en-US" sz="1400" b="0" dirty="0"/>
              <a:t>e-mail</a:t>
            </a:r>
            <a:r>
              <a:rPr lang="sr-Cyrl-RS" sz="1400" b="0" dirty="0"/>
              <a:t>-а коју посједује УО, а коју је доставио и жалилац у прилогу предметне жалбе, </a:t>
            </a:r>
            <a:r>
              <a:rPr lang="sr-Cyrl-RS" sz="1400" b="0" dirty="0">
                <a:solidFill>
                  <a:srgbClr val="C00000"/>
                </a:solidFill>
              </a:rPr>
              <a:t>то се за почетак рока узима први наредни дан од дана потврде пријема, тј. 19.07</a:t>
            </a:r>
            <a:r>
              <a:rPr lang="sr-Cyrl-RS" sz="1400" b="0" dirty="0"/>
              <a:t>. Рачунајући од 19.07. долази се до закључка да је жалилац жалбу на одлуку о избору најповољнијег понуђача могао изјавити најкасније 28.07, а како је жалилац доставио доказ да је жалбу предао на пошту 27.07, то је иста изјављена благовремено....</a:t>
            </a:r>
            <a:br>
              <a:rPr lang="sr-Cyrl-RS" sz="1400" b="0" dirty="0"/>
            </a:br>
            <a:br>
              <a:rPr lang="sr-Cyrl-RS" sz="1000" b="0" dirty="0"/>
            </a:br>
            <a:r>
              <a:rPr lang="sr-Cyrl-RS" sz="1400" b="0" dirty="0"/>
              <a:t>... Електронским путем достављен поднесак сматра се поднесеним у тренутку кад је евидентиран на уређај за пријем таквих порука, након чега ће се без одгађања електронским путем обавијестити подносилац о потврди пријема поднеска...</a:t>
            </a:r>
            <a:endParaRPr lang="sr-Latn-RS" sz="1400" b="0" dirty="0"/>
          </a:p>
        </p:txBody>
      </p:sp>
      <p:sp>
        <p:nvSpPr>
          <p:cNvPr id="4" name="TextBox 3"/>
          <p:cNvSpPr txBox="1"/>
          <p:nvPr/>
        </p:nvSpPr>
        <p:spPr>
          <a:xfrm>
            <a:off x="4929809" y="251792"/>
            <a:ext cx="3472070"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a:t>
            </a:r>
            <a:r>
              <a:rPr lang="en-US" sz="1200" dirty="0">
                <a:solidFill>
                  <a:schemeClr val="bg2">
                    <a:lumMod val="50000"/>
                  </a:schemeClr>
                </a:solidFill>
              </a:rPr>
              <a:t>04</a:t>
            </a:r>
            <a:r>
              <a:rPr lang="sr-Cyrl-RS" sz="1200" dirty="0">
                <a:solidFill>
                  <a:schemeClr val="bg2">
                    <a:lumMod val="50000"/>
                  </a:schemeClr>
                </a:solidFill>
              </a:rPr>
              <a:t>4102 22 У</a:t>
            </a:r>
            <a:endParaRPr lang="sr-Latn-RS" sz="1200" dirty="0">
              <a:solidFill>
                <a:schemeClr val="bg2">
                  <a:lumMod val="50000"/>
                </a:schemeClr>
              </a:solidFill>
            </a:endParaRPr>
          </a:p>
        </p:txBody>
      </p:sp>
      <p:sp>
        <p:nvSpPr>
          <p:cNvPr id="6" name="Google Shape;545;p45"/>
          <p:cNvSpPr txBox="1">
            <a:spLocks/>
          </p:cNvSpPr>
          <p:nvPr/>
        </p:nvSpPr>
        <p:spPr>
          <a:xfrm>
            <a:off x="722245" y="682488"/>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Достављање електронском поштом</a:t>
            </a:r>
          </a:p>
          <a:p>
            <a:r>
              <a:rPr lang="sr-Cyrl-RS" sz="1800" dirty="0">
                <a:solidFill>
                  <a:schemeClr val="tx1">
                    <a:lumMod val="60000"/>
                    <a:lumOff val="40000"/>
                  </a:schemeClr>
                </a:solidFill>
              </a:rPr>
              <a:t>Доказивање пријема </a:t>
            </a:r>
            <a:r>
              <a:rPr lang="en-US" sz="1800" i="1" dirty="0">
                <a:solidFill>
                  <a:schemeClr val="tx1">
                    <a:lumMod val="60000"/>
                    <a:lumOff val="40000"/>
                  </a:schemeClr>
                </a:solidFill>
              </a:rPr>
              <a:t>e-mail</a:t>
            </a:r>
            <a:r>
              <a:rPr lang="en-US" sz="1800" dirty="0">
                <a:solidFill>
                  <a:schemeClr val="tx1">
                    <a:lumMod val="60000"/>
                    <a:lumOff val="40000"/>
                  </a:schemeClr>
                </a:solidFill>
              </a:rPr>
              <a:t>-a</a:t>
            </a:r>
            <a:endParaRPr lang="sr-Cyrl-RS" sz="1800" dirty="0">
              <a:solidFill>
                <a:schemeClr val="tx1">
                  <a:lumMod val="60000"/>
                  <a:lumOff val="40000"/>
                </a:schemeClr>
              </a:solidFill>
            </a:endParaRPr>
          </a:p>
        </p:txBody>
      </p:sp>
    </p:spTree>
    <p:extLst>
      <p:ext uri="{BB962C8B-B14F-4D97-AF65-F5344CB8AC3E}">
        <p14:creationId xmlns:p14="http://schemas.microsoft.com/office/powerpoint/2010/main" val="3660456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48"/>
          <p:cNvSpPr txBox="1">
            <a:spLocks noGrp="1"/>
          </p:cNvSpPr>
          <p:nvPr>
            <p:ph type="title"/>
          </p:nvPr>
        </p:nvSpPr>
        <p:spPr>
          <a:xfrm>
            <a:off x="720000" y="53807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Правила рачунања рокова</a:t>
            </a:r>
            <a:endParaRPr dirty="0"/>
          </a:p>
        </p:txBody>
      </p:sp>
      <p:sp>
        <p:nvSpPr>
          <p:cNvPr id="875" name="Google Shape;875;p48"/>
          <p:cNvSpPr txBox="1">
            <a:spLocks noGrp="1"/>
          </p:cNvSpPr>
          <p:nvPr>
            <p:ph type="body" idx="1"/>
          </p:nvPr>
        </p:nvSpPr>
        <p:spPr>
          <a:xfrm>
            <a:off x="720000" y="1209825"/>
            <a:ext cx="7704000" cy="332241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r-Cyrl-RS" dirty="0"/>
              <a:t>Рокови се рачунају на дане, мјесеце и године.</a:t>
            </a:r>
            <a:endParaRPr dirty="0"/>
          </a:p>
          <a:p>
            <a:pPr marL="0" lvl="0" indent="0" algn="l" rtl="0">
              <a:spcBef>
                <a:spcPts val="1000"/>
              </a:spcBef>
              <a:spcAft>
                <a:spcPts val="0"/>
              </a:spcAft>
              <a:buNone/>
            </a:pPr>
            <a:r>
              <a:rPr lang="sr-Cyrl-RS" sz="1400" dirty="0">
                <a:latin typeface="Poppins SemiBold"/>
                <a:ea typeface="Poppins SemiBold"/>
                <a:cs typeface="Poppins SemiBold"/>
                <a:sym typeface="Poppins SemiBold"/>
              </a:rPr>
              <a:t>Кад је рок одређен у ДАНИМА</a:t>
            </a:r>
            <a:r>
              <a:rPr lang="en" sz="1400" dirty="0">
                <a:latin typeface="Poppins SemiBold"/>
                <a:ea typeface="Poppins SemiBold"/>
                <a:cs typeface="Poppins SemiBold"/>
                <a:sym typeface="Poppins SemiBold"/>
              </a:rPr>
              <a:t>:</a:t>
            </a:r>
            <a:endParaRPr sz="1400" dirty="0">
              <a:latin typeface="Poppins SemiBold"/>
              <a:ea typeface="Poppins SemiBold"/>
              <a:cs typeface="Poppins SemiBold"/>
              <a:sym typeface="Poppins SemiBold"/>
            </a:endParaRPr>
          </a:p>
          <a:p>
            <a:pPr marL="457200" lvl="0" indent="-304800" algn="l" rtl="0">
              <a:spcBef>
                <a:spcPts val="0"/>
              </a:spcBef>
              <a:spcAft>
                <a:spcPts val="0"/>
              </a:spcAft>
              <a:buSzPts val="1200"/>
              <a:buChar char="●"/>
            </a:pPr>
            <a:r>
              <a:rPr lang="sr-Cyrl-RS" u="sng" dirty="0">
                <a:solidFill>
                  <a:schemeClr val="hlink"/>
                </a:solidFill>
              </a:rPr>
              <a:t>Дан у који је достављање извршено, односно у који пада догађај од кога треба рок рачунати, не урачунава се у рок, већ се за почетак рока узима први наредни дан.</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sr-Cyrl-RS" sz="1400" dirty="0">
                <a:latin typeface="Poppins SemiBold"/>
                <a:ea typeface="Poppins SemiBold"/>
                <a:cs typeface="Poppins SemiBold"/>
                <a:sym typeface="Poppins SemiBold"/>
              </a:rPr>
              <a:t>Када је рок одређен у МЈЕСЕЦИМА / ГОДИНАМА</a:t>
            </a:r>
            <a:r>
              <a:rPr lang="en" sz="1400" dirty="0">
                <a:latin typeface="Poppins SemiBold"/>
                <a:ea typeface="Poppins SemiBold"/>
                <a:cs typeface="Poppins SemiBold"/>
                <a:sym typeface="Poppins SemiBold"/>
              </a:rPr>
              <a:t>:</a:t>
            </a:r>
            <a:endParaRPr sz="1400" dirty="0">
              <a:latin typeface="Poppins SemiBold"/>
              <a:ea typeface="Poppins SemiBold"/>
              <a:cs typeface="Poppins SemiBold"/>
              <a:sym typeface="Poppins SemiBold"/>
            </a:endParaRPr>
          </a:p>
          <a:p>
            <a:pPr marL="457200" lvl="0" indent="-304800" algn="l" rtl="0">
              <a:spcBef>
                <a:spcPts val="0"/>
              </a:spcBef>
              <a:spcAft>
                <a:spcPts val="0"/>
              </a:spcAft>
              <a:buSzPts val="1200"/>
              <a:buChar char="●"/>
            </a:pPr>
            <a:r>
              <a:rPr lang="sr-Cyrl-RS" u="sng" dirty="0">
                <a:solidFill>
                  <a:schemeClr val="hlink"/>
                </a:solidFill>
              </a:rPr>
              <a:t>Завршава се истеком оног дана мјесеца / године који по свом броју одговара дану кад је достављање извршено, односно дану у који пада догађај од кога се рачуна рок, а ако нема тог дана у посљедњем мјесецу, рок се завршава посљедњег дана тог мјесеца.</a:t>
            </a:r>
            <a:endParaRPr dirty="0"/>
          </a:p>
          <a:p>
            <a:pPr marL="0" lvl="0" indent="0" algn="l" rtl="0">
              <a:spcBef>
                <a:spcPts val="1000"/>
              </a:spcBef>
              <a:spcAft>
                <a:spcPts val="0"/>
              </a:spcAft>
              <a:buNone/>
            </a:pPr>
            <a:r>
              <a:rPr lang="sr-Cyrl-RS" sz="1400" dirty="0">
                <a:latin typeface="Poppins SemiBold"/>
                <a:ea typeface="Poppins SemiBold"/>
                <a:cs typeface="Poppins SemiBold"/>
                <a:sym typeface="Poppins SemiBold"/>
              </a:rPr>
              <a:t>Остала правила рачунања рокова:</a:t>
            </a:r>
            <a:endParaRPr sz="1400" dirty="0">
              <a:latin typeface="Poppins SemiBold"/>
              <a:ea typeface="Poppins SemiBold"/>
              <a:cs typeface="Poppins SemiBold"/>
              <a:sym typeface="Poppins SemiBold"/>
            </a:endParaRPr>
          </a:p>
          <a:p>
            <a:pPr marL="457200" lvl="0" indent="-304800" algn="l" rtl="0">
              <a:spcBef>
                <a:spcPts val="0"/>
              </a:spcBef>
              <a:spcAft>
                <a:spcPts val="0"/>
              </a:spcAft>
              <a:buSzPts val="1200"/>
              <a:buChar char="●"/>
            </a:pPr>
            <a:r>
              <a:rPr lang="sr-Cyrl-RS" u="sng" dirty="0">
                <a:solidFill>
                  <a:schemeClr val="hlink"/>
                </a:solidFill>
              </a:rPr>
              <a:t>Почетак и ток рокова не спрјечавају нерадни дани;</a:t>
            </a:r>
            <a:endParaRPr dirty="0"/>
          </a:p>
          <a:p>
            <a:pPr marL="457200" lvl="0" indent="-304800" algn="l" rtl="0">
              <a:spcBef>
                <a:spcPts val="0"/>
              </a:spcBef>
              <a:spcAft>
                <a:spcPts val="0"/>
              </a:spcAft>
              <a:buSzPts val="1200"/>
              <a:buChar char="●"/>
            </a:pPr>
            <a:r>
              <a:rPr lang="sr-Cyrl-RS" u="sng" dirty="0">
                <a:solidFill>
                  <a:schemeClr val="hlink"/>
                </a:solidFill>
              </a:rPr>
              <a:t>Ако посљедњи дан рока пада у нерадни дан, рок истиче истеком првог наредног радног дана;</a:t>
            </a:r>
          </a:p>
          <a:p>
            <a:pPr marL="457200" lvl="0" indent="-304800" algn="l" rtl="0">
              <a:spcBef>
                <a:spcPts val="0"/>
              </a:spcBef>
              <a:spcAft>
                <a:spcPts val="0"/>
              </a:spcAft>
              <a:buSzPts val="1200"/>
              <a:buChar char="●"/>
            </a:pPr>
            <a:r>
              <a:rPr lang="sr-Cyrl-RS" u="sng" dirty="0">
                <a:solidFill>
                  <a:schemeClr val="hlink"/>
                </a:solidFill>
              </a:rPr>
              <a:t>Поднесак је поднесен у року ако је прије него што је рок истекао предат надлежном органу;</a:t>
            </a:r>
          </a:p>
          <a:p>
            <a:pPr marL="457200" lvl="0" indent="-304800" algn="l" rtl="0">
              <a:spcBef>
                <a:spcPts val="0"/>
              </a:spcBef>
              <a:spcAft>
                <a:spcPts val="0"/>
              </a:spcAft>
              <a:buSzPts val="1200"/>
              <a:buChar char="●"/>
            </a:pPr>
            <a:r>
              <a:rPr lang="sr-Cyrl-RS" u="sng" dirty="0">
                <a:solidFill>
                  <a:schemeClr val="hlink"/>
                </a:solidFill>
              </a:rPr>
              <a:t>Кад је поднесак упућен поштом препоручено, дан предаје пошти, сматра се даном предаје органу коме је упућен.</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75">
                                            <p:txEl>
                                              <p:pRg st="0" end="0"/>
                                            </p:txEl>
                                          </p:spTgt>
                                        </p:tgtEl>
                                        <p:attrNameLst>
                                          <p:attrName>style.visibility</p:attrName>
                                        </p:attrNameLst>
                                      </p:cBhvr>
                                      <p:to>
                                        <p:strVal val="visible"/>
                                      </p:to>
                                    </p:set>
                                    <p:animEffect transition="in" filter="fade">
                                      <p:cBhvr>
                                        <p:cTn id="7" dur="1000"/>
                                        <p:tgtEl>
                                          <p:spTgt spid="875">
                                            <p:txEl>
                                              <p:pRg st="0" end="0"/>
                                            </p:txEl>
                                          </p:spTgt>
                                        </p:tgtEl>
                                      </p:cBhvr>
                                    </p:animEffect>
                                    <p:anim calcmode="lin" valueType="num">
                                      <p:cBhvr>
                                        <p:cTn id="8" dur="1000" fill="hold"/>
                                        <p:tgtEl>
                                          <p:spTgt spid="8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75">
                                            <p:txEl>
                                              <p:pRg st="1" end="1"/>
                                            </p:txEl>
                                          </p:spTgt>
                                        </p:tgtEl>
                                        <p:attrNameLst>
                                          <p:attrName>style.visibility</p:attrName>
                                        </p:attrNameLst>
                                      </p:cBhvr>
                                      <p:to>
                                        <p:strVal val="visible"/>
                                      </p:to>
                                    </p:set>
                                    <p:animEffect transition="in" filter="fade">
                                      <p:cBhvr>
                                        <p:cTn id="14" dur="1000"/>
                                        <p:tgtEl>
                                          <p:spTgt spid="875">
                                            <p:txEl>
                                              <p:pRg st="1" end="1"/>
                                            </p:txEl>
                                          </p:spTgt>
                                        </p:tgtEl>
                                      </p:cBhvr>
                                    </p:animEffect>
                                    <p:anim calcmode="lin" valueType="num">
                                      <p:cBhvr>
                                        <p:cTn id="15" dur="1000" fill="hold"/>
                                        <p:tgtEl>
                                          <p:spTgt spid="87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7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75">
                                            <p:txEl>
                                              <p:pRg st="2" end="2"/>
                                            </p:txEl>
                                          </p:spTgt>
                                        </p:tgtEl>
                                        <p:attrNameLst>
                                          <p:attrName>style.visibility</p:attrName>
                                        </p:attrNameLst>
                                      </p:cBhvr>
                                      <p:to>
                                        <p:strVal val="visible"/>
                                      </p:to>
                                    </p:set>
                                    <p:animEffect transition="in" filter="fade">
                                      <p:cBhvr>
                                        <p:cTn id="19" dur="1000"/>
                                        <p:tgtEl>
                                          <p:spTgt spid="875">
                                            <p:txEl>
                                              <p:pRg st="2" end="2"/>
                                            </p:txEl>
                                          </p:spTgt>
                                        </p:tgtEl>
                                      </p:cBhvr>
                                    </p:animEffect>
                                    <p:anim calcmode="lin" valueType="num">
                                      <p:cBhvr>
                                        <p:cTn id="20" dur="1000" fill="hold"/>
                                        <p:tgtEl>
                                          <p:spTgt spid="87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75">
                                            <p:txEl>
                                              <p:pRg st="4" end="4"/>
                                            </p:txEl>
                                          </p:spTgt>
                                        </p:tgtEl>
                                        <p:attrNameLst>
                                          <p:attrName>style.visibility</p:attrName>
                                        </p:attrNameLst>
                                      </p:cBhvr>
                                      <p:to>
                                        <p:strVal val="visible"/>
                                      </p:to>
                                    </p:set>
                                    <p:animEffect transition="in" filter="fade">
                                      <p:cBhvr>
                                        <p:cTn id="26" dur="1000"/>
                                        <p:tgtEl>
                                          <p:spTgt spid="875">
                                            <p:txEl>
                                              <p:pRg st="4" end="4"/>
                                            </p:txEl>
                                          </p:spTgt>
                                        </p:tgtEl>
                                      </p:cBhvr>
                                    </p:animEffect>
                                    <p:anim calcmode="lin" valueType="num">
                                      <p:cBhvr>
                                        <p:cTn id="27" dur="1000" fill="hold"/>
                                        <p:tgtEl>
                                          <p:spTgt spid="875">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75">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75">
                                            <p:txEl>
                                              <p:pRg st="5" end="5"/>
                                            </p:txEl>
                                          </p:spTgt>
                                        </p:tgtEl>
                                        <p:attrNameLst>
                                          <p:attrName>style.visibility</p:attrName>
                                        </p:attrNameLst>
                                      </p:cBhvr>
                                      <p:to>
                                        <p:strVal val="visible"/>
                                      </p:to>
                                    </p:set>
                                    <p:animEffect transition="in" filter="fade">
                                      <p:cBhvr>
                                        <p:cTn id="31" dur="1000"/>
                                        <p:tgtEl>
                                          <p:spTgt spid="875">
                                            <p:txEl>
                                              <p:pRg st="5" end="5"/>
                                            </p:txEl>
                                          </p:spTgt>
                                        </p:tgtEl>
                                      </p:cBhvr>
                                    </p:animEffect>
                                    <p:anim calcmode="lin" valueType="num">
                                      <p:cBhvr>
                                        <p:cTn id="32" dur="1000" fill="hold"/>
                                        <p:tgtEl>
                                          <p:spTgt spid="875">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87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75">
                                            <p:txEl>
                                              <p:pRg st="6" end="6"/>
                                            </p:txEl>
                                          </p:spTgt>
                                        </p:tgtEl>
                                        <p:attrNameLst>
                                          <p:attrName>style.visibility</p:attrName>
                                        </p:attrNameLst>
                                      </p:cBhvr>
                                      <p:to>
                                        <p:strVal val="visible"/>
                                      </p:to>
                                    </p:set>
                                    <p:animEffect transition="in" filter="fade">
                                      <p:cBhvr>
                                        <p:cTn id="38" dur="1000"/>
                                        <p:tgtEl>
                                          <p:spTgt spid="875">
                                            <p:txEl>
                                              <p:pRg st="6" end="6"/>
                                            </p:txEl>
                                          </p:spTgt>
                                        </p:tgtEl>
                                      </p:cBhvr>
                                    </p:animEffect>
                                    <p:anim calcmode="lin" valueType="num">
                                      <p:cBhvr>
                                        <p:cTn id="39" dur="1000" fill="hold"/>
                                        <p:tgtEl>
                                          <p:spTgt spid="875">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75">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875">
                                            <p:txEl>
                                              <p:pRg st="7" end="7"/>
                                            </p:txEl>
                                          </p:spTgt>
                                        </p:tgtEl>
                                        <p:attrNameLst>
                                          <p:attrName>style.visibility</p:attrName>
                                        </p:attrNameLst>
                                      </p:cBhvr>
                                      <p:to>
                                        <p:strVal val="visible"/>
                                      </p:to>
                                    </p:set>
                                    <p:animEffect transition="in" filter="fade">
                                      <p:cBhvr>
                                        <p:cTn id="43" dur="1000"/>
                                        <p:tgtEl>
                                          <p:spTgt spid="875">
                                            <p:txEl>
                                              <p:pRg st="7" end="7"/>
                                            </p:txEl>
                                          </p:spTgt>
                                        </p:tgtEl>
                                      </p:cBhvr>
                                    </p:animEffect>
                                    <p:anim calcmode="lin" valueType="num">
                                      <p:cBhvr>
                                        <p:cTn id="44" dur="1000" fill="hold"/>
                                        <p:tgtEl>
                                          <p:spTgt spid="875">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875">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75">
                                            <p:txEl>
                                              <p:pRg st="8" end="8"/>
                                            </p:txEl>
                                          </p:spTgt>
                                        </p:tgtEl>
                                        <p:attrNameLst>
                                          <p:attrName>style.visibility</p:attrName>
                                        </p:attrNameLst>
                                      </p:cBhvr>
                                      <p:to>
                                        <p:strVal val="visible"/>
                                      </p:to>
                                    </p:set>
                                    <p:animEffect transition="in" filter="fade">
                                      <p:cBhvr>
                                        <p:cTn id="48" dur="1000"/>
                                        <p:tgtEl>
                                          <p:spTgt spid="875">
                                            <p:txEl>
                                              <p:pRg st="8" end="8"/>
                                            </p:txEl>
                                          </p:spTgt>
                                        </p:tgtEl>
                                      </p:cBhvr>
                                    </p:animEffect>
                                    <p:anim calcmode="lin" valueType="num">
                                      <p:cBhvr>
                                        <p:cTn id="49" dur="1000" fill="hold"/>
                                        <p:tgtEl>
                                          <p:spTgt spid="875">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875">
                                            <p:txEl>
                                              <p:pRg st="8" end="8"/>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875">
                                            <p:txEl>
                                              <p:pRg st="9" end="9"/>
                                            </p:txEl>
                                          </p:spTgt>
                                        </p:tgtEl>
                                        <p:attrNameLst>
                                          <p:attrName>style.visibility</p:attrName>
                                        </p:attrNameLst>
                                      </p:cBhvr>
                                      <p:to>
                                        <p:strVal val="visible"/>
                                      </p:to>
                                    </p:set>
                                    <p:animEffect transition="in" filter="fade">
                                      <p:cBhvr>
                                        <p:cTn id="53" dur="1000"/>
                                        <p:tgtEl>
                                          <p:spTgt spid="875">
                                            <p:txEl>
                                              <p:pRg st="9" end="9"/>
                                            </p:txEl>
                                          </p:spTgt>
                                        </p:tgtEl>
                                      </p:cBhvr>
                                    </p:animEffect>
                                    <p:anim calcmode="lin" valueType="num">
                                      <p:cBhvr>
                                        <p:cTn id="54" dur="1000" fill="hold"/>
                                        <p:tgtEl>
                                          <p:spTgt spid="875">
                                            <p:txEl>
                                              <p:pRg st="9" end="9"/>
                                            </p:txEl>
                                          </p:spTgt>
                                        </p:tgtEl>
                                        <p:attrNameLst>
                                          <p:attrName>ppt_x</p:attrName>
                                        </p:attrNameLst>
                                      </p:cBhvr>
                                      <p:tavLst>
                                        <p:tav tm="0">
                                          <p:val>
                                            <p:strVal val="#ppt_x"/>
                                          </p:val>
                                        </p:tav>
                                        <p:tav tm="100000">
                                          <p:val>
                                            <p:strVal val="#ppt_x"/>
                                          </p:val>
                                        </p:tav>
                                      </p:tavLst>
                                    </p:anim>
                                    <p:anim calcmode="lin" valueType="num">
                                      <p:cBhvr>
                                        <p:cTn id="55" dur="1000" fill="hold"/>
                                        <p:tgtEl>
                                          <p:spTgt spid="875">
                                            <p:txEl>
                                              <p:pRg st="9" end="9"/>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75">
                                            <p:txEl>
                                              <p:pRg st="10" end="10"/>
                                            </p:txEl>
                                          </p:spTgt>
                                        </p:tgtEl>
                                        <p:attrNameLst>
                                          <p:attrName>style.visibility</p:attrName>
                                        </p:attrNameLst>
                                      </p:cBhvr>
                                      <p:to>
                                        <p:strVal val="visible"/>
                                      </p:to>
                                    </p:set>
                                    <p:animEffect transition="in" filter="fade">
                                      <p:cBhvr>
                                        <p:cTn id="58" dur="1000"/>
                                        <p:tgtEl>
                                          <p:spTgt spid="875">
                                            <p:txEl>
                                              <p:pRg st="10" end="10"/>
                                            </p:txEl>
                                          </p:spTgt>
                                        </p:tgtEl>
                                      </p:cBhvr>
                                    </p:animEffect>
                                    <p:anim calcmode="lin" valueType="num">
                                      <p:cBhvr>
                                        <p:cTn id="59" dur="1000" fill="hold"/>
                                        <p:tgtEl>
                                          <p:spTgt spid="875">
                                            <p:txEl>
                                              <p:pRg st="10" end="10"/>
                                            </p:txEl>
                                          </p:spTgt>
                                        </p:tgtEl>
                                        <p:attrNameLst>
                                          <p:attrName>ppt_x</p:attrName>
                                        </p:attrNameLst>
                                      </p:cBhvr>
                                      <p:tavLst>
                                        <p:tav tm="0">
                                          <p:val>
                                            <p:strVal val="#ppt_x"/>
                                          </p:val>
                                        </p:tav>
                                        <p:tav tm="100000">
                                          <p:val>
                                            <p:strVal val="#ppt_x"/>
                                          </p:val>
                                        </p:tav>
                                      </p:tavLst>
                                    </p:anim>
                                    <p:anim calcmode="lin" valueType="num">
                                      <p:cBhvr>
                                        <p:cTn id="60" dur="1000" fill="hold"/>
                                        <p:tgtEl>
                                          <p:spTgt spid="87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5" y="1757207"/>
            <a:ext cx="7679636" cy="2344342"/>
          </a:xfrm>
        </p:spPr>
        <p:txBody>
          <a:bodyPr/>
          <a:lstStyle/>
          <a:p>
            <a:r>
              <a:rPr lang="sr-Cyrl-RS" sz="1400" b="0" dirty="0"/>
              <a:t>... </a:t>
            </a:r>
            <a:r>
              <a:rPr lang="sr-Cyrl-RS" sz="1400" b="0" dirty="0">
                <a:solidFill>
                  <a:srgbClr val="C00000"/>
                </a:solidFill>
              </a:rPr>
              <a:t>УО у свом изјашњењу на жалбу навео да остаје при ставовима заузетим у оспореној одлуци </a:t>
            </a:r>
            <a:r>
              <a:rPr lang="sr-Cyrl-RS" sz="1400" b="0" dirty="0"/>
              <a:t>о избору најповољнијег понуђача... </a:t>
            </a:r>
            <a:br>
              <a:rPr lang="sr-Cyrl-RS" sz="1400" b="0" dirty="0"/>
            </a:br>
            <a:br>
              <a:rPr lang="sr-Cyrl-RS" sz="1000" b="0" dirty="0"/>
            </a:br>
            <a:r>
              <a:rPr lang="sr-Cyrl-RS" sz="1000" b="0" dirty="0"/>
              <a:t>... </a:t>
            </a:r>
            <a:r>
              <a:rPr lang="sr-Cyrl-RS" sz="1400" b="0" dirty="0">
                <a:solidFill>
                  <a:srgbClr val="C00000"/>
                </a:solidFill>
              </a:rPr>
              <a:t>Питање које жалилац оспорава </a:t>
            </a:r>
            <a:r>
              <a:rPr lang="sr-Cyrl-RS" sz="1400" b="0" dirty="0"/>
              <a:t>(прихватљивост понуде одабраног понуђача) </a:t>
            </a:r>
            <a:r>
              <a:rPr lang="sr-Cyrl-RS" sz="1400" b="0" dirty="0">
                <a:solidFill>
                  <a:srgbClr val="C00000"/>
                </a:solidFill>
              </a:rPr>
              <a:t>није расправљено од стране УО с обзиром да УО у потпуности изоставља осврт о истом пропуштајући изложити разлоге који упућују на одговарајући закључак</a:t>
            </a:r>
            <a:r>
              <a:rPr lang="sr-Cyrl-RS" sz="1400" b="0" dirty="0"/>
              <a:t>, што није прихватљиво, неусклађено је са правилима поступка и може у значајном утицати на крајњу процјену у односу на питање које је спорно жалиоцу и потребно га је у потпуности расправити. Осврт УО у односу на предметно питање није уопште изнесен на јасан и потпун начин, што онемогућава и отежава извођење закључка у односу на питање које је истиче спорним... </a:t>
            </a:r>
            <a:endParaRPr lang="sr-Latn-RS" sz="14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Рјешења КРЖ бр. ЈН2-01-07-1-</a:t>
            </a:r>
            <a:r>
              <a:rPr lang="en-US" sz="1200" dirty="0">
                <a:solidFill>
                  <a:schemeClr val="bg2">
                    <a:lumMod val="50000"/>
                  </a:schemeClr>
                </a:solidFill>
              </a:rPr>
              <a:t>1</a:t>
            </a:r>
            <a:r>
              <a:rPr lang="sr-Cyrl-RS" sz="1200" dirty="0">
                <a:solidFill>
                  <a:schemeClr val="bg2">
                    <a:lumMod val="50000"/>
                  </a:schemeClr>
                </a:solidFill>
              </a:rPr>
              <a:t>976-9/24</a:t>
            </a:r>
            <a:endParaRPr lang="sr-Latn-RS" sz="1200" dirty="0">
              <a:solidFill>
                <a:schemeClr val="bg2">
                  <a:lumMod val="50000"/>
                </a:schemeClr>
              </a:solidFill>
            </a:endParaRPr>
          </a:p>
        </p:txBody>
      </p:sp>
      <p:sp>
        <p:nvSpPr>
          <p:cNvPr id="6" name="Google Shape;545;p45"/>
          <p:cNvSpPr txBox="1">
            <a:spLocks/>
          </p:cNvSpPr>
          <p:nvPr/>
        </p:nvSpPr>
        <p:spPr>
          <a:xfrm>
            <a:off x="722245" y="834886"/>
            <a:ext cx="7168356"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(НЕ) Изјашњење УО на жалбу</a:t>
            </a:r>
          </a:p>
          <a:p>
            <a:r>
              <a:rPr lang="sr-Cyrl-RS" sz="1800" dirty="0">
                <a:solidFill>
                  <a:schemeClr val="tx1">
                    <a:lumMod val="60000"/>
                    <a:lumOff val="40000"/>
                  </a:schemeClr>
                </a:solidFill>
              </a:rPr>
              <a:t>Рјешење о усвајању жалбе</a:t>
            </a:r>
          </a:p>
        </p:txBody>
      </p:sp>
    </p:spTree>
    <p:extLst>
      <p:ext uri="{BB962C8B-B14F-4D97-AF65-F5344CB8AC3E}">
        <p14:creationId xmlns:p14="http://schemas.microsoft.com/office/powerpoint/2010/main" val="27083890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5" y="1757207"/>
            <a:ext cx="7679636" cy="2344342"/>
          </a:xfrm>
        </p:spPr>
        <p:txBody>
          <a:bodyPr/>
          <a:lstStyle/>
          <a:p>
            <a:r>
              <a:rPr lang="sr-Cyrl-RS" sz="1400" b="0" dirty="0"/>
              <a:t>... </a:t>
            </a:r>
            <a:r>
              <a:rPr lang="sr-Cyrl-RS" sz="1400" b="0" dirty="0">
                <a:solidFill>
                  <a:srgbClr val="C00000"/>
                </a:solidFill>
              </a:rPr>
              <a:t>УО је жалбу понуђача одбацио као неблаговремену јер је спорна одлука о избору најповољније понуђача достављена жалиоцу 23.5, а жалба изјављена 07.06</a:t>
            </a:r>
            <a:r>
              <a:rPr lang="sr-Cyrl-RS" sz="1400" b="0" dirty="0"/>
              <a:t>... </a:t>
            </a:r>
            <a:br>
              <a:rPr lang="sr-Cyrl-RS" sz="1400" b="0" dirty="0"/>
            </a:br>
            <a:br>
              <a:rPr lang="sr-Cyrl-RS" sz="1000" b="0" dirty="0"/>
            </a:br>
            <a:r>
              <a:rPr lang="sr-Cyrl-RS" sz="1000" b="0" dirty="0"/>
              <a:t>... </a:t>
            </a:r>
            <a:r>
              <a:rPr lang="sr-Cyrl-RS" sz="1400" b="0" dirty="0"/>
              <a:t>КРЖ</a:t>
            </a:r>
            <a:r>
              <a:rPr lang="en-US" sz="1400" b="0" dirty="0"/>
              <a:t> je </a:t>
            </a:r>
            <a:r>
              <a:rPr lang="sr-Cyrl-RS" sz="1400" b="0" dirty="0"/>
              <a:t>по увиду у спис предмета утврдио да је </a:t>
            </a:r>
            <a:r>
              <a:rPr lang="sr-Cyrl-RS" sz="1400" b="0" dirty="0">
                <a:solidFill>
                  <a:srgbClr val="C00000"/>
                </a:solidFill>
              </a:rPr>
              <a:t>УО начинио процедуралне грешке </a:t>
            </a:r>
            <a:r>
              <a:rPr lang="sr-Cyrl-RS" sz="1400" b="0" dirty="0"/>
              <a:t>приликом доношења оспореног закључка, прво јер </a:t>
            </a:r>
            <a:r>
              <a:rPr lang="sr-Cyrl-RS" sz="1400" b="0" dirty="0">
                <a:solidFill>
                  <a:srgbClr val="C00000"/>
                </a:solidFill>
              </a:rPr>
              <a:t>из приложене документације није видљиво када је жалиоцу упућена одлука о избору </a:t>
            </a:r>
            <a:r>
              <a:rPr lang="sr-Cyrl-RS" sz="1400" b="0" dirty="0"/>
              <a:t>најповољнијег понуђача, како би могао тећи рок за жалбу, односно не зна се да ли је оспорена одлука од 23.5. уручена понуђачу, јер УО ничим то није доказао, а друго јер се </a:t>
            </a:r>
            <a:r>
              <a:rPr lang="sr-Cyrl-RS" sz="1400" b="0" dirty="0">
                <a:solidFill>
                  <a:srgbClr val="C00000"/>
                </a:solidFill>
              </a:rPr>
              <a:t>из образложења УО не види разлог зашто у законском року</a:t>
            </a:r>
            <a:r>
              <a:rPr lang="sr-Cyrl-RS" sz="1400" b="0" dirty="0"/>
              <a:t> (до истека рока за жалбу) </a:t>
            </a:r>
            <a:r>
              <a:rPr lang="sr-Cyrl-RS" sz="1400" b="0" dirty="0">
                <a:solidFill>
                  <a:srgbClr val="C00000"/>
                </a:solidFill>
              </a:rPr>
              <a:t>није дозвољен увид у понуде</a:t>
            </a:r>
            <a:r>
              <a:rPr lang="sr-Cyrl-RS" sz="1400" b="0" dirty="0"/>
              <a:t>... </a:t>
            </a:r>
            <a:endParaRPr lang="sr-Latn-RS" sz="14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Рјешења КРЖ бр. ЈН2-02-07-1-</a:t>
            </a:r>
            <a:r>
              <a:rPr lang="en-US" sz="1200" dirty="0">
                <a:solidFill>
                  <a:schemeClr val="bg2">
                    <a:lumMod val="50000"/>
                  </a:schemeClr>
                </a:solidFill>
              </a:rPr>
              <a:t>1</a:t>
            </a:r>
            <a:r>
              <a:rPr lang="sr-Cyrl-RS" sz="1200" dirty="0">
                <a:solidFill>
                  <a:schemeClr val="bg2">
                    <a:lumMod val="50000"/>
                  </a:schemeClr>
                </a:solidFill>
              </a:rPr>
              <a:t>865-8/24</a:t>
            </a:r>
            <a:endParaRPr lang="sr-Latn-RS" sz="1200" dirty="0">
              <a:solidFill>
                <a:schemeClr val="bg2">
                  <a:lumMod val="50000"/>
                </a:schemeClr>
              </a:solidFill>
            </a:endParaRPr>
          </a:p>
        </p:txBody>
      </p:sp>
      <p:sp>
        <p:nvSpPr>
          <p:cNvPr id="6" name="Google Shape;545;p45"/>
          <p:cNvSpPr txBox="1">
            <a:spLocks/>
          </p:cNvSpPr>
          <p:nvPr/>
        </p:nvSpPr>
        <p:spPr>
          <a:xfrm>
            <a:off x="662610" y="858077"/>
            <a:ext cx="7679634"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УО пропустио доказати битне чињенице</a:t>
            </a:r>
          </a:p>
          <a:p>
            <a:r>
              <a:rPr lang="sr-Cyrl-RS" sz="1800" dirty="0">
                <a:solidFill>
                  <a:schemeClr val="tx1">
                    <a:lumMod val="60000"/>
                    <a:lumOff val="40000"/>
                  </a:schemeClr>
                </a:solidFill>
              </a:rPr>
              <a:t>Рјешење о усвајању жалбе</a:t>
            </a:r>
          </a:p>
        </p:txBody>
      </p:sp>
    </p:spTree>
    <p:extLst>
      <p:ext uri="{BB962C8B-B14F-4D97-AF65-F5344CB8AC3E}">
        <p14:creationId xmlns:p14="http://schemas.microsoft.com/office/powerpoint/2010/main" val="36358595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451115"/>
            <a:ext cx="7679636" cy="3081131"/>
          </a:xfrm>
        </p:spPr>
        <p:txBody>
          <a:bodyPr/>
          <a:lstStyle/>
          <a:p>
            <a:r>
              <a:rPr lang="sr-Cyrl-RS" sz="1400" b="0" dirty="0"/>
              <a:t>... Из списа предмета произилази да је у поступку ЈН приликом оцјене понуда, понуда тужиоца оцјењена као неквалификована из разлога што није доставио неовјерену копију гаранције како је тражено ТД, док је у одабраној понуди пропуст да се достави динамички план према ТД цијењен као мање одступање које не утиче на ваљаност понуде...</a:t>
            </a:r>
            <a:br>
              <a:rPr lang="sr-Cyrl-RS" sz="1400" b="0" dirty="0"/>
            </a:br>
            <a:br>
              <a:rPr lang="sr-Cyrl-RS" sz="500" b="0" dirty="0"/>
            </a:br>
            <a:r>
              <a:rPr lang="sr-Cyrl-RS" sz="1400" b="0" dirty="0"/>
              <a:t>... Суд констатује да је </a:t>
            </a:r>
            <a:r>
              <a:rPr lang="sr-Cyrl-RS" sz="1400" b="0" dirty="0">
                <a:solidFill>
                  <a:srgbClr val="C00000"/>
                </a:solidFill>
              </a:rPr>
              <a:t>неспорно учињен формални пропуст од стране тужиоца, али да је спорно поступање УО да тај недостатак цијени као онај који утиче на ваљаност понуде, док пропуст одабраног понуђача чијени као мањи формални пропуст који не утиче на ваљаност понуде</a:t>
            </a:r>
            <a:r>
              <a:rPr lang="sr-Cyrl-RS" sz="1400" b="0" dirty="0"/>
              <a:t>. Наведени пропуст образлаже на начин да се из цјелокупног садржаја понуде може утврдити спорни динамички рок, а са друге стране не цијени на исти начин и чињеницу да је тужилац у својој понуди доставио оригиналну гаранцију...</a:t>
            </a:r>
            <a:br>
              <a:rPr lang="sr-Cyrl-RS" sz="1400" b="0" dirty="0"/>
            </a:br>
            <a:br>
              <a:rPr lang="sr-Cyrl-RS" sz="500" b="0" dirty="0"/>
            </a:br>
            <a:r>
              <a:rPr lang="sr-Cyrl-RS" sz="1400" b="0" dirty="0"/>
              <a:t>Дакле, у конкретном случају </a:t>
            </a:r>
            <a:r>
              <a:rPr lang="sr-Cyrl-RS" sz="1400" b="0" dirty="0">
                <a:solidFill>
                  <a:srgbClr val="C00000"/>
                </a:solidFill>
              </a:rPr>
              <a:t>из оспореног рјешења не произилази образложење због чега недостављање динамичког плана од стране изабраног понуђача представља мањи формални пропуст од пропуста тужене да достави неовјерену копију гаранције</a:t>
            </a:r>
            <a:r>
              <a:rPr lang="sr-Cyrl-RS" sz="1400" b="0" dirty="0"/>
              <a:t>.</a:t>
            </a:r>
            <a:endParaRPr lang="sr-Latn-RS" sz="1400" b="0" dirty="0"/>
          </a:p>
        </p:txBody>
      </p:sp>
      <p:sp>
        <p:nvSpPr>
          <p:cNvPr id="4" name="TextBox 3"/>
          <p:cNvSpPr txBox="1"/>
          <p:nvPr/>
        </p:nvSpPr>
        <p:spPr>
          <a:xfrm>
            <a:off x="4969565" y="251792"/>
            <a:ext cx="3432314"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045523 23 У</a:t>
            </a:r>
            <a:endParaRPr lang="sr-Latn-RS" sz="1200" dirty="0">
              <a:solidFill>
                <a:schemeClr val="bg2">
                  <a:lumMod val="50000"/>
                </a:schemeClr>
              </a:solidFill>
            </a:endParaRPr>
          </a:p>
        </p:txBody>
      </p:sp>
      <p:sp>
        <p:nvSpPr>
          <p:cNvPr id="6" name="Google Shape;545;p45"/>
          <p:cNvSpPr txBox="1">
            <a:spLocks/>
          </p:cNvSpPr>
          <p:nvPr/>
        </p:nvSpPr>
        <p:spPr>
          <a:xfrm>
            <a:off x="662610" y="639419"/>
            <a:ext cx="7679634"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Неједнако поступање УО према понуђачима</a:t>
            </a:r>
          </a:p>
          <a:p>
            <a:r>
              <a:rPr lang="sr-Cyrl-RS" sz="1800" dirty="0">
                <a:solidFill>
                  <a:schemeClr val="tx1">
                    <a:lumMod val="60000"/>
                    <a:lumOff val="40000"/>
                  </a:schemeClr>
                </a:solidFill>
              </a:rPr>
              <a:t>Пресуда којом је тужба понуђача уважена</a:t>
            </a:r>
          </a:p>
        </p:txBody>
      </p:sp>
    </p:spTree>
    <p:extLst>
      <p:ext uri="{BB962C8B-B14F-4D97-AF65-F5344CB8AC3E}">
        <p14:creationId xmlns:p14="http://schemas.microsoft.com/office/powerpoint/2010/main" val="40346081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742661"/>
            <a:ext cx="7679636" cy="2862470"/>
          </a:xfrm>
        </p:spPr>
        <p:txBody>
          <a:bodyPr/>
          <a:lstStyle/>
          <a:p>
            <a:r>
              <a:rPr lang="sr-Cyrl-RS" sz="1200" b="0" dirty="0"/>
              <a:t>... </a:t>
            </a:r>
            <a:r>
              <a:rPr lang="sr-Cyrl-RS" sz="1300" b="0" dirty="0"/>
              <a:t>Из података списа предмета произилази да је </a:t>
            </a:r>
            <a:r>
              <a:rPr lang="sr-Cyrl-RS" sz="1300" b="0" dirty="0">
                <a:solidFill>
                  <a:srgbClr val="C00000"/>
                </a:solidFill>
              </a:rPr>
              <a:t>тужилац</a:t>
            </a:r>
            <a:r>
              <a:rPr lang="sr-Cyrl-RS" sz="1300" b="0" dirty="0"/>
              <a:t>, након што је 08.05. запримио закључак туженог да употпуну жалбу у року од 3 дана, </a:t>
            </a:r>
            <a:r>
              <a:rPr lang="sr-Cyrl-RS" sz="1300" b="0" dirty="0">
                <a:solidFill>
                  <a:srgbClr val="C00000"/>
                </a:solidFill>
              </a:rPr>
              <a:t>извршио захтјевану уплату 11.05</a:t>
            </a:r>
            <a:r>
              <a:rPr lang="sr-Cyrl-RS" sz="1300" b="0" dirty="0"/>
              <a:t>, што произилази из доказа о извршеној уплати, који је тужилац доставио туженој, гдје је као датум плаћања наведен 11.05, а да је налог извршен 12.05.</a:t>
            </a:r>
            <a:br>
              <a:rPr lang="sr-Cyrl-RS" sz="1200" b="0" dirty="0"/>
            </a:br>
            <a:br>
              <a:rPr lang="sr-Cyrl-RS" sz="500" b="0" dirty="0"/>
            </a:br>
            <a:r>
              <a:rPr lang="sr-Cyrl-RS" sz="1200" b="0" dirty="0"/>
              <a:t>... </a:t>
            </a:r>
            <a:r>
              <a:rPr lang="sr-Cyrl-RS" sz="1300" b="0" dirty="0"/>
              <a:t>Имајући у виду да је </a:t>
            </a:r>
            <a:r>
              <a:rPr lang="sr-Cyrl-RS" sz="1300" b="0" dirty="0">
                <a:solidFill>
                  <a:srgbClr val="C00000"/>
                </a:solidFill>
              </a:rPr>
              <a:t>оспорени закључак донесен 25.05, дакле након извршене уплате, тужени није убједио суд да није запримио уплату накнаде, а терет доказивања у конкретном случају је на туженом органу</a:t>
            </a:r>
            <a:r>
              <a:rPr lang="sr-Cyrl-RS" sz="1300" b="0" dirty="0"/>
              <a:t> и тужени је био дужан утврдити тачно да ли је доказ накнаде за покретање жалбеног поступка достављен и евидентиран или није у Главној књизи трезора</a:t>
            </a:r>
            <a:r>
              <a:rPr lang="sr-Cyrl-RS" sz="1200" b="0" dirty="0"/>
              <a:t>... </a:t>
            </a:r>
            <a:br>
              <a:rPr lang="sr-Cyrl-RS" sz="1200" b="0" dirty="0"/>
            </a:br>
            <a:br>
              <a:rPr lang="sr-Cyrl-RS" sz="500" b="0" dirty="0"/>
            </a:br>
            <a:r>
              <a:rPr lang="sr-Cyrl-RS" sz="1200" b="0" dirty="0"/>
              <a:t>... </a:t>
            </a:r>
            <a:r>
              <a:rPr lang="sr-Cyrl-RS" sz="1300" b="0" dirty="0"/>
              <a:t>Из наведених разлога побијани управни акт се поништава и предмет враћа туженом на поновно рјешавање, а тужени ће након детаљно проучених доказа, списа предмета, правилно и потпуно утврдити чињенично стање, односно да ли је у главну књигу трезора, извршена уплата накнаде за покретање жалбеног поступка</a:t>
            </a:r>
            <a:r>
              <a:rPr lang="sr-Cyrl-RS" sz="1200" b="0" dirty="0"/>
              <a:t>...</a:t>
            </a:r>
            <a:br>
              <a:rPr lang="sr-Cyrl-RS" sz="1200" b="0" dirty="0"/>
            </a:br>
            <a:br>
              <a:rPr lang="en-US" sz="500" b="0" dirty="0"/>
            </a:br>
            <a:r>
              <a:rPr lang="en-US" sz="1200" b="0" dirty="0"/>
              <a:t>… </a:t>
            </a:r>
            <a:r>
              <a:rPr lang="sr-Cyrl-RS" sz="1300" b="0" dirty="0"/>
              <a:t>Тужитељ има право на накнаду трошкова спора, који се састоје од накнаде за састав тужбе и накнаде за заступање тужиоца</a:t>
            </a:r>
            <a:r>
              <a:rPr lang="sr-Cyrl-RS" sz="1200" b="0" dirty="0"/>
              <a:t>...</a:t>
            </a:r>
            <a:endParaRPr lang="sr-Latn-RS" sz="1200" b="0" dirty="0"/>
          </a:p>
        </p:txBody>
      </p:sp>
      <p:sp>
        <p:nvSpPr>
          <p:cNvPr id="4" name="TextBox 3"/>
          <p:cNvSpPr txBox="1"/>
          <p:nvPr/>
        </p:nvSpPr>
        <p:spPr>
          <a:xfrm>
            <a:off x="4989443" y="251792"/>
            <a:ext cx="3412436"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a:t>
            </a:r>
            <a:r>
              <a:rPr lang="en-US" sz="1200" dirty="0">
                <a:solidFill>
                  <a:schemeClr val="bg2">
                    <a:lumMod val="50000"/>
                  </a:schemeClr>
                </a:solidFill>
              </a:rPr>
              <a:t>04</a:t>
            </a:r>
            <a:r>
              <a:rPr lang="sr-Cyrl-RS" sz="1200" dirty="0">
                <a:solidFill>
                  <a:schemeClr val="bg2">
                    <a:lumMod val="50000"/>
                  </a:schemeClr>
                </a:solidFill>
              </a:rPr>
              <a:t>6033 23 У</a:t>
            </a:r>
            <a:endParaRPr lang="sr-Latn-RS" sz="1200" dirty="0">
              <a:solidFill>
                <a:schemeClr val="bg2">
                  <a:lumMod val="50000"/>
                </a:schemeClr>
              </a:solidFill>
            </a:endParaRPr>
          </a:p>
        </p:txBody>
      </p:sp>
      <p:sp>
        <p:nvSpPr>
          <p:cNvPr id="6" name="Google Shape;545;p45"/>
          <p:cNvSpPr txBox="1">
            <a:spLocks/>
          </p:cNvSpPr>
          <p:nvPr/>
        </p:nvSpPr>
        <p:spPr>
          <a:xfrm>
            <a:off x="662610" y="652668"/>
            <a:ext cx="7679634"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КРЖ пропустио доказати битне чињенице</a:t>
            </a:r>
          </a:p>
          <a:p>
            <a:r>
              <a:rPr lang="sr-Cyrl-RS" sz="1800" dirty="0">
                <a:solidFill>
                  <a:schemeClr val="tx1">
                    <a:lumMod val="60000"/>
                    <a:lumOff val="40000"/>
                  </a:schemeClr>
                </a:solidFill>
              </a:rPr>
              <a:t>Пресуда којом се тужба уважава</a:t>
            </a:r>
          </a:p>
        </p:txBody>
      </p:sp>
    </p:spTree>
    <p:extLst>
      <p:ext uri="{BB962C8B-B14F-4D97-AF65-F5344CB8AC3E}">
        <p14:creationId xmlns:p14="http://schemas.microsoft.com/office/powerpoint/2010/main" val="243548489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2246237"/>
            <a:ext cx="7679636" cy="1159565"/>
          </a:xfrm>
        </p:spPr>
        <p:txBody>
          <a:bodyPr/>
          <a:lstStyle/>
          <a:p>
            <a:r>
              <a:rPr lang="sr-Cyrl-RS" sz="1600" b="0" dirty="0"/>
              <a:t>... </a:t>
            </a:r>
            <a:r>
              <a:rPr lang="sr-Cyrl-RS" sz="1600" b="0" dirty="0">
                <a:solidFill>
                  <a:srgbClr val="C00000"/>
                </a:solidFill>
              </a:rPr>
              <a:t>Тужени (КРЖ) је приликом одлучивања о трошковима поступка умјесто захјеваног износа тужиоцу додјелио мањи износ</a:t>
            </a:r>
            <a:r>
              <a:rPr lang="sr-Cyrl-RS" sz="1600" b="0" dirty="0"/>
              <a:t>, а у преосталом дијелу захтјев одбио као неоснован, док у </a:t>
            </a:r>
            <a:r>
              <a:rPr lang="sr-Cyrl-RS" sz="1600" b="0" dirty="0">
                <a:solidFill>
                  <a:srgbClr val="C00000"/>
                </a:solidFill>
              </a:rPr>
              <a:t>образложењу није дао разлоге за наведено поступање</a:t>
            </a:r>
            <a:r>
              <a:rPr lang="sr-Cyrl-RS" sz="1600" b="0" dirty="0"/>
              <a:t>, на који начин је повриједио правила управног поступка због чега се тужба уважава а оспорено рјешење поништава...</a:t>
            </a:r>
            <a:endParaRPr lang="sr-Latn-RS" sz="1600" b="0" dirty="0"/>
          </a:p>
        </p:txBody>
      </p:sp>
      <p:sp>
        <p:nvSpPr>
          <p:cNvPr id="4" name="TextBox 3"/>
          <p:cNvSpPr txBox="1"/>
          <p:nvPr/>
        </p:nvSpPr>
        <p:spPr>
          <a:xfrm>
            <a:off x="4989443" y="251792"/>
            <a:ext cx="3412436"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044939 23 У</a:t>
            </a:r>
            <a:endParaRPr lang="sr-Latn-RS" sz="1200" dirty="0">
              <a:solidFill>
                <a:schemeClr val="bg2">
                  <a:lumMod val="50000"/>
                </a:schemeClr>
              </a:solidFill>
            </a:endParaRPr>
          </a:p>
        </p:txBody>
      </p:sp>
      <p:sp>
        <p:nvSpPr>
          <p:cNvPr id="6" name="Google Shape;545;p45"/>
          <p:cNvSpPr txBox="1">
            <a:spLocks/>
          </p:cNvSpPr>
          <p:nvPr/>
        </p:nvSpPr>
        <p:spPr>
          <a:xfrm>
            <a:off x="662610" y="924334"/>
            <a:ext cx="7679634"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Повреда правила поступка</a:t>
            </a:r>
          </a:p>
          <a:p>
            <a:r>
              <a:rPr lang="sr-Cyrl-RS" sz="1800" dirty="0">
                <a:solidFill>
                  <a:schemeClr val="tx1">
                    <a:lumMod val="60000"/>
                    <a:lumOff val="40000"/>
                  </a:schemeClr>
                </a:solidFill>
              </a:rPr>
              <a:t>КРЖ није образложио одлуку</a:t>
            </a:r>
          </a:p>
        </p:txBody>
      </p:sp>
    </p:spTree>
    <p:extLst>
      <p:ext uri="{BB962C8B-B14F-4D97-AF65-F5344CB8AC3E}">
        <p14:creationId xmlns:p14="http://schemas.microsoft.com/office/powerpoint/2010/main" val="26771918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583637"/>
            <a:ext cx="7679636" cy="2670313"/>
          </a:xfrm>
        </p:spPr>
        <p:txBody>
          <a:bodyPr/>
          <a:lstStyle/>
          <a:p>
            <a:r>
              <a:rPr lang="sr-Cyrl-RS" sz="1400" b="0" dirty="0"/>
              <a:t>... Оспореним </a:t>
            </a:r>
            <a:r>
              <a:rPr lang="sr-Cyrl-RS" sz="1400" b="0" dirty="0">
                <a:solidFill>
                  <a:srgbClr val="C00000"/>
                </a:solidFill>
              </a:rPr>
              <a:t>рјешењем туженог (КРЖ), усвојена је жалба тужиоца и поништено изјашњење УО </a:t>
            </a:r>
            <a:r>
              <a:rPr lang="sr-Cyrl-RS" sz="1400" b="0" dirty="0"/>
              <a:t>на наводе жалбе којом је тужилац побијао ТД и наложено поступање УО, а притом </a:t>
            </a:r>
            <a:r>
              <a:rPr lang="sr-Cyrl-RS" sz="1400" b="0" dirty="0">
                <a:solidFill>
                  <a:srgbClr val="C00000"/>
                </a:solidFill>
              </a:rPr>
              <a:t>није одлучивао о жалби изјављеној на ТД</a:t>
            </a:r>
            <a:r>
              <a:rPr lang="sr-Cyrl-RS" sz="1400" b="0" dirty="0"/>
              <a:t>...</a:t>
            </a:r>
            <a:br>
              <a:rPr lang="sr-Cyrl-RS" sz="1400" b="0" dirty="0"/>
            </a:br>
            <a:br>
              <a:rPr lang="sr-Cyrl-RS" sz="1400" b="0" dirty="0"/>
            </a:br>
            <a:r>
              <a:rPr lang="sr-Cyrl-RS" sz="1400" b="0" dirty="0"/>
              <a:t>... ЗЈН прописује да КРЖ у поступку правне заштите поступа у границама захтјева из жалбе, а по службеној дужности у односу на битне повреде закона. Како </a:t>
            </a:r>
            <a:r>
              <a:rPr lang="sr-Cyrl-RS" sz="1400" b="0" dirty="0">
                <a:solidFill>
                  <a:srgbClr val="C00000"/>
                </a:solidFill>
              </a:rPr>
              <a:t>из чињеничног стања произилази да је тужени КРЖ спорним рјешењем одлучивао изван граница захтјева из жалбе, а притом из оспорене одлуке не произилази да је ријеч о битним повредама ЗЈН</a:t>
            </a:r>
            <a:r>
              <a:rPr lang="sr-Cyrl-RS" sz="1400" b="0" dirty="0"/>
              <a:t>, законитост одлуке је доведена у питање... </a:t>
            </a:r>
            <a:br>
              <a:rPr lang="sr-Cyrl-RS" sz="1400" b="0" dirty="0"/>
            </a:br>
            <a:br>
              <a:rPr lang="sr-Cyrl-RS" sz="1400" b="0" dirty="0"/>
            </a:br>
            <a:r>
              <a:rPr lang="sr-Cyrl-RS" sz="1400" b="0" dirty="0">
                <a:solidFill>
                  <a:srgbClr val="C00000"/>
                </a:solidFill>
              </a:rPr>
              <a:t>Тужени је у поступку био обавезан одлучити о жалби на ТД, а не рјешавати о законитости акта УО којим жалбу просљеђује КРЖ-у на поступање</a:t>
            </a:r>
            <a:r>
              <a:rPr lang="sr-Cyrl-RS" sz="1400" b="0" dirty="0"/>
              <a:t>...</a:t>
            </a:r>
            <a:endParaRPr lang="sr-Latn-RS" sz="1400" b="0" dirty="0"/>
          </a:p>
        </p:txBody>
      </p:sp>
      <p:sp>
        <p:nvSpPr>
          <p:cNvPr id="4" name="TextBox 3"/>
          <p:cNvSpPr txBox="1"/>
          <p:nvPr/>
        </p:nvSpPr>
        <p:spPr>
          <a:xfrm>
            <a:off x="4989443" y="251792"/>
            <a:ext cx="3412436"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044939 23 У</a:t>
            </a:r>
            <a:endParaRPr lang="sr-Latn-RS" sz="1200" dirty="0">
              <a:solidFill>
                <a:schemeClr val="bg2">
                  <a:lumMod val="50000"/>
                </a:schemeClr>
              </a:solidFill>
            </a:endParaRPr>
          </a:p>
        </p:txBody>
      </p:sp>
      <p:sp>
        <p:nvSpPr>
          <p:cNvPr id="6" name="Google Shape;545;p45"/>
          <p:cNvSpPr txBox="1">
            <a:spLocks/>
          </p:cNvSpPr>
          <p:nvPr/>
        </p:nvSpPr>
        <p:spPr>
          <a:xfrm>
            <a:off x="662610" y="652668"/>
            <a:ext cx="7679634"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КРЖ прекорачио границе захтјева из жалбе</a:t>
            </a:r>
          </a:p>
          <a:p>
            <a:r>
              <a:rPr lang="sr-Cyrl-RS" sz="1800" dirty="0">
                <a:solidFill>
                  <a:schemeClr val="tx1">
                    <a:lumMod val="60000"/>
                    <a:lumOff val="40000"/>
                  </a:schemeClr>
                </a:solidFill>
              </a:rPr>
              <a:t>Тужба уважена</a:t>
            </a:r>
          </a:p>
        </p:txBody>
      </p:sp>
    </p:spTree>
    <p:extLst>
      <p:ext uri="{BB962C8B-B14F-4D97-AF65-F5344CB8AC3E}">
        <p14:creationId xmlns:p14="http://schemas.microsoft.com/office/powerpoint/2010/main" val="40344213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4" y="2426438"/>
            <a:ext cx="7679636" cy="2072672"/>
          </a:xfrm>
        </p:spPr>
        <p:txBody>
          <a:bodyPr/>
          <a:lstStyle/>
          <a:p>
            <a:r>
              <a:rPr lang="sr-Cyrl-RS" sz="1400" b="0" dirty="0"/>
              <a:t>... Увидом у спис предмета утврђена је </a:t>
            </a:r>
            <a:r>
              <a:rPr lang="sr-Cyrl-RS" sz="1400" b="0" dirty="0">
                <a:solidFill>
                  <a:srgbClr val="C00000"/>
                </a:solidFill>
              </a:rPr>
              <a:t>очигледна несагласнот између навода из диспозитива рјешења КРЖ-а и списа предмета</a:t>
            </a:r>
            <a:r>
              <a:rPr lang="sr-Cyrl-RS" sz="1400" b="0" dirty="0"/>
              <a:t>, јер је диспозитивом </a:t>
            </a:r>
            <a:r>
              <a:rPr lang="sr-Cyrl-RS" sz="1400" b="0" dirty="0">
                <a:solidFill>
                  <a:srgbClr val="C00000"/>
                </a:solidFill>
              </a:rPr>
              <a:t>увојена тужиочева жалба изјављена на ТД, али истовремено недостаје одлука о поништењу ТД, док је поништено изјашњење УО</a:t>
            </a:r>
            <a:r>
              <a:rPr lang="sr-Cyrl-RS" sz="1400" b="0" dirty="0"/>
              <a:t>, што није у складу са одредбама ЗЈН и Закона о управном поступку.</a:t>
            </a:r>
            <a:br>
              <a:rPr lang="sr-Cyrl-RS" sz="1400" b="0" dirty="0"/>
            </a:br>
            <a:br>
              <a:rPr lang="sr-Cyrl-RS" sz="500" b="0" dirty="0"/>
            </a:br>
            <a:r>
              <a:rPr lang="sr-Cyrl-RS" sz="1400" b="0" dirty="0"/>
              <a:t>Уколико је КРЖ сматрао да је жабу потребно усвојити, тада је требао и поништити одлуку, поступак или радњу у дијелу у којем је повријеђен закон... Околност да је у изјашњењу УО исказао мишљење да неки од приговора јесу основани, не утиче на чињеницу да УО није користио право да одлучи о основаности жалбе на други начин и измијени ТД у оној фази поступка када је имао право одлучивања. </a:t>
            </a:r>
            <a:br>
              <a:rPr lang="sr-Cyrl-RS" sz="1400" b="0" dirty="0"/>
            </a:br>
            <a:br>
              <a:rPr lang="sr-Cyrl-RS" sz="500" b="0" dirty="0"/>
            </a:br>
            <a:r>
              <a:rPr lang="sr-Cyrl-RS" sz="1400" b="0" dirty="0"/>
              <a:t>Код таквог стања ствари, </a:t>
            </a:r>
            <a:r>
              <a:rPr lang="sr-Cyrl-RS" sz="1400" b="0" dirty="0">
                <a:solidFill>
                  <a:srgbClr val="C00000"/>
                </a:solidFill>
              </a:rPr>
              <a:t>није било основа да се поништава изјашњење, које не представља радњу поступка ЈН </a:t>
            </a:r>
            <a:r>
              <a:rPr lang="sr-Cyrl-RS" sz="1400" b="0" dirty="0"/>
              <a:t>које моће имати било какву посљедицу и предмет враћа УО на поновно одлучивање.</a:t>
            </a:r>
            <a:endParaRPr lang="sr-Latn-RS" sz="1400" b="0" dirty="0"/>
          </a:p>
        </p:txBody>
      </p:sp>
      <p:sp>
        <p:nvSpPr>
          <p:cNvPr id="4" name="TextBox 3"/>
          <p:cNvSpPr txBox="1"/>
          <p:nvPr/>
        </p:nvSpPr>
        <p:spPr>
          <a:xfrm>
            <a:off x="4956313" y="251792"/>
            <a:ext cx="3445566"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044939 23 У</a:t>
            </a:r>
            <a:endParaRPr lang="sr-Latn-RS" sz="1200" dirty="0">
              <a:solidFill>
                <a:schemeClr val="bg2">
                  <a:lumMod val="50000"/>
                </a:schemeClr>
              </a:solidFill>
            </a:endParaRPr>
          </a:p>
        </p:txBody>
      </p:sp>
      <p:sp>
        <p:nvSpPr>
          <p:cNvPr id="6" name="Google Shape;545;p45"/>
          <p:cNvSpPr txBox="1">
            <a:spLocks/>
          </p:cNvSpPr>
          <p:nvPr/>
        </p:nvSpPr>
        <p:spPr>
          <a:xfrm>
            <a:off x="722244" y="636106"/>
            <a:ext cx="7964555"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Несагласност диспозитива рјешења и жалбеног захтјева</a:t>
            </a:r>
          </a:p>
        </p:txBody>
      </p:sp>
    </p:spTree>
    <p:extLst>
      <p:ext uri="{BB962C8B-B14F-4D97-AF65-F5344CB8AC3E}">
        <p14:creationId xmlns:p14="http://schemas.microsoft.com/office/powerpoint/2010/main" val="32875872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5" y="1941442"/>
            <a:ext cx="7679636" cy="2769705"/>
          </a:xfrm>
        </p:spPr>
        <p:txBody>
          <a:bodyPr/>
          <a:lstStyle/>
          <a:p>
            <a:r>
              <a:rPr lang="sr-Cyrl-RS" sz="1400" b="0" dirty="0"/>
              <a:t>... </a:t>
            </a:r>
            <a:r>
              <a:rPr lang="sr-Cyrl-RS" sz="1400" b="0" dirty="0">
                <a:solidFill>
                  <a:schemeClr val="bg2">
                    <a:lumMod val="50000"/>
                  </a:schemeClr>
                </a:solidFill>
              </a:rPr>
              <a:t>УО је понуду понуђача одбацио јер је понуђач/жалилац доставио документ наслова „потврда о успјешној реализацији уговора“ а не као „списак уговора“, што по оцјени КРЖ није од суштинског значаја се достављени документ садржајно одговара документу списка уговора</a:t>
            </a:r>
            <a:r>
              <a:rPr lang="sr-Cyrl-RS" sz="1400" b="0" dirty="0"/>
              <a:t>... </a:t>
            </a:r>
            <a:br>
              <a:rPr lang="sr-Cyrl-RS" sz="1400" b="0" dirty="0"/>
            </a:br>
            <a:br>
              <a:rPr lang="sr-Cyrl-RS" sz="1000" b="0" dirty="0"/>
            </a:br>
            <a:r>
              <a:rPr lang="sr-Cyrl-RS" sz="1000" b="0" dirty="0"/>
              <a:t>... </a:t>
            </a:r>
            <a:r>
              <a:rPr lang="sr-Cyrl-RS" sz="1400" b="0" dirty="0"/>
              <a:t>Правилним тумачењем члана 68. ЗЈН УО је дужан одбацити понуду која је непотпуна, недостаје јој неки документ или не испуњава неки од захтјева из ТД.</a:t>
            </a:r>
            <a:br>
              <a:rPr lang="sr-Cyrl-RS" sz="1400" b="0" dirty="0"/>
            </a:br>
            <a:r>
              <a:rPr lang="sr-Cyrl-RS" sz="1400" b="0" dirty="0"/>
              <a:t>... КРЖ</a:t>
            </a:r>
            <a:r>
              <a:rPr lang="en-US" sz="1400" b="0" dirty="0"/>
              <a:t> </a:t>
            </a:r>
            <a:r>
              <a:rPr lang="sr-Cyrl-RS" sz="1400" b="0" dirty="0"/>
              <a:t>наглашава да је </a:t>
            </a:r>
            <a:r>
              <a:rPr lang="sr-Cyrl-RS" sz="1400" b="0" dirty="0">
                <a:solidFill>
                  <a:srgbClr val="C00000"/>
                </a:solidFill>
              </a:rPr>
              <a:t>задатак свих УО да тумаче и примјењују право, а да су при томе дужни правне норме тумачити полазећи од циља и сврхе коју је законодавац желио постићи њиховим прописивањем, те у складу са тако утврђеном сврхом примјењивати мјеродавну норму</a:t>
            </a:r>
            <a:r>
              <a:rPr lang="sr-Cyrl-RS" sz="1400" b="0" dirty="0"/>
              <a:t>. </a:t>
            </a:r>
            <a:br>
              <a:rPr lang="sr-Cyrl-RS" sz="1400" b="0" dirty="0"/>
            </a:br>
            <a:r>
              <a:rPr lang="sr-Cyrl-RS" sz="1400" b="0" dirty="0"/>
              <a:t>... </a:t>
            </a:r>
            <a:r>
              <a:rPr lang="sr-Cyrl-RS" sz="1400" b="0" dirty="0">
                <a:solidFill>
                  <a:srgbClr val="C00000"/>
                </a:solidFill>
              </a:rPr>
              <a:t>Претјерани правни формализам</a:t>
            </a:r>
            <a:r>
              <a:rPr lang="sr-Cyrl-RS" sz="1400" b="0" dirty="0"/>
              <a:t>, посебно у поступцима ЈН, може за резултат имати врло неповољне посљедице за прокламовани циљ ЈН – најефикасније кориштење јавних средстава и повреди члана 3. ЗЈН..</a:t>
            </a:r>
            <a:endParaRPr lang="sr-Latn-RS" sz="1400" b="0" dirty="0"/>
          </a:p>
        </p:txBody>
      </p:sp>
      <p:sp>
        <p:nvSpPr>
          <p:cNvPr id="4" name="TextBox 3"/>
          <p:cNvSpPr txBox="1"/>
          <p:nvPr/>
        </p:nvSpPr>
        <p:spPr>
          <a:xfrm>
            <a:off x="5042453" y="251792"/>
            <a:ext cx="3359426" cy="276999"/>
          </a:xfrm>
          <a:prstGeom prst="rect">
            <a:avLst/>
          </a:prstGeom>
          <a:noFill/>
        </p:spPr>
        <p:txBody>
          <a:bodyPr wrap="square" rtlCol="0">
            <a:spAutoFit/>
          </a:bodyPr>
          <a:lstStyle/>
          <a:p>
            <a:r>
              <a:rPr lang="sr-Cyrl-RS" sz="1200" dirty="0">
                <a:solidFill>
                  <a:schemeClr val="bg2">
                    <a:lumMod val="50000"/>
                  </a:schemeClr>
                </a:solidFill>
              </a:rPr>
              <a:t>Из Рјешења КРЖ бр. ЈН2-02-07-1-</a:t>
            </a:r>
            <a:r>
              <a:rPr lang="en-US" sz="1200" dirty="0">
                <a:solidFill>
                  <a:schemeClr val="bg2">
                    <a:lumMod val="50000"/>
                  </a:schemeClr>
                </a:solidFill>
              </a:rPr>
              <a:t>1</a:t>
            </a:r>
            <a:r>
              <a:rPr lang="sr-Cyrl-RS" sz="1200" dirty="0">
                <a:solidFill>
                  <a:schemeClr val="bg2">
                    <a:lumMod val="50000"/>
                  </a:schemeClr>
                </a:solidFill>
              </a:rPr>
              <a:t>628-9/24</a:t>
            </a:r>
            <a:endParaRPr lang="sr-Latn-RS" sz="1200" dirty="0">
              <a:solidFill>
                <a:schemeClr val="bg2">
                  <a:lumMod val="50000"/>
                </a:schemeClr>
              </a:solidFill>
            </a:endParaRPr>
          </a:p>
        </p:txBody>
      </p:sp>
      <p:sp>
        <p:nvSpPr>
          <p:cNvPr id="6" name="Google Shape;545;p45"/>
          <p:cNvSpPr txBox="1">
            <a:spLocks/>
          </p:cNvSpPr>
          <p:nvPr/>
        </p:nvSpPr>
        <p:spPr>
          <a:xfrm>
            <a:off x="662610" y="748749"/>
            <a:ext cx="7679634" cy="679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УО понуду одбацио због мање значајних формалних недостатака </a:t>
            </a:r>
          </a:p>
          <a:p>
            <a:r>
              <a:rPr lang="sr-Cyrl-RS" sz="1800" dirty="0">
                <a:solidFill>
                  <a:schemeClr val="tx1">
                    <a:lumMod val="60000"/>
                    <a:lumOff val="40000"/>
                  </a:schemeClr>
                </a:solidFill>
              </a:rPr>
              <a:t>Тумачење правних норми</a:t>
            </a:r>
          </a:p>
        </p:txBody>
      </p:sp>
    </p:spTree>
    <p:extLst>
      <p:ext uri="{BB962C8B-B14F-4D97-AF65-F5344CB8AC3E}">
        <p14:creationId xmlns:p14="http://schemas.microsoft.com/office/powerpoint/2010/main" val="26044596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742661"/>
            <a:ext cx="7679636" cy="2862470"/>
          </a:xfrm>
        </p:spPr>
        <p:txBody>
          <a:bodyPr/>
          <a:lstStyle/>
          <a:p>
            <a:r>
              <a:rPr lang="sr-Cyrl-RS" sz="1200" b="0" dirty="0"/>
              <a:t>... </a:t>
            </a:r>
            <a:r>
              <a:rPr lang="sr-Cyrl-RS" sz="1300" b="0" dirty="0"/>
              <a:t>Спорном одлуком КРЖ-а је поништена одлука о избору најповољнијег понуђача, али и ТД, док тужилац сматра да тужени није имао основ за поништење ТД, нити је то био захтјев жалбе, па је таквим поступањем по мишљењу тужица тужени прекорачио границе својих овлаштења.</a:t>
            </a:r>
            <a:br>
              <a:rPr lang="sr-Cyrl-RS" sz="1200" b="0" dirty="0"/>
            </a:br>
            <a:br>
              <a:rPr lang="sr-Cyrl-RS" sz="500" b="0" dirty="0"/>
            </a:br>
            <a:r>
              <a:rPr lang="sr-Cyrl-RS" sz="1200" b="0" dirty="0"/>
              <a:t>... </a:t>
            </a:r>
            <a:r>
              <a:rPr lang="sr-Cyrl-RS" sz="1300" b="0" dirty="0"/>
              <a:t>На основу стања списа, Суд закључује да је ТД неусклађена за ЗЈН</a:t>
            </a:r>
            <a:r>
              <a:rPr lang="sr-Cyrl-RS" sz="1200" b="0" dirty="0"/>
              <a:t>... </a:t>
            </a:r>
            <a:br>
              <a:rPr lang="sr-Cyrl-RS" sz="1200" b="0" dirty="0"/>
            </a:br>
            <a:br>
              <a:rPr lang="sr-Cyrl-RS" sz="500" b="0" dirty="0"/>
            </a:br>
            <a:r>
              <a:rPr lang="sr-Cyrl-RS" sz="1200" b="0" dirty="0"/>
              <a:t>... </a:t>
            </a:r>
            <a:r>
              <a:rPr lang="sr-Cyrl-RS" sz="1300" b="0" dirty="0"/>
              <a:t>Из наведених разлога </a:t>
            </a:r>
            <a:r>
              <a:rPr lang="sr-Cyrl-RS" sz="1300" b="0" dirty="0">
                <a:solidFill>
                  <a:srgbClr val="C00000"/>
                </a:solidFill>
              </a:rPr>
              <a:t>Суд сматра да је КРЖ правилно закључила да је УО сачинио ТД</a:t>
            </a:r>
            <a:r>
              <a:rPr lang="en-US" sz="1300" b="0" dirty="0">
                <a:solidFill>
                  <a:srgbClr val="C00000"/>
                </a:solidFill>
              </a:rPr>
              <a:t> </a:t>
            </a:r>
            <a:r>
              <a:rPr lang="sr-Cyrl-RS" sz="1300" b="0" dirty="0">
                <a:solidFill>
                  <a:srgbClr val="C00000"/>
                </a:solidFill>
              </a:rPr>
              <a:t>супротно законским прописима, а што је довело до апсолутно битних повреда одредаба поступка, те је правилно надлежни орган поступио када је осим одлуке УО против које је изјављена жалба, поништио и ТД</a:t>
            </a:r>
            <a:r>
              <a:rPr lang="sr-Cyrl-RS" sz="1300" b="0" dirty="0"/>
              <a:t>. Наиме, ЗЈН је прописао да су у поступцима ЈН апсолутно битне повреде закона оне о којима КРЖ води рачуна по службеној дужности и које могу довести до поништења поступка у цјелости или дјелимично, и то неусклађеност ТД са ЗЈН и подзаконским актима, која је довела до немогућности утврђивања основаности жалбених навода или до нарушавања темељних начела ЗЈН, односно незаконите додјеле уговора </a:t>
            </a:r>
            <a:r>
              <a:rPr lang="sr-Cyrl-RS" sz="1200" b="0" dirty="0"/>
              <a:t>...</a:t>
            </a:r>
            <a:br>
              <a:rPr lang="sr-Cyrl-RS" sz="1200" b="0" dirty="0"/>
            </a:br>
            <a:br>
              <a:rPr lang="en-US" sz="500" b="0" dirty="0"/>
            </a:br>
            <a:r>
              <a:rPr lang="en-US" sz="1200" b="0" dirty="0"/>
              <a:t>… </a:t>
            </a:r>
            <a:r>
              <a:rPr lang="sr-Cyrl-RS" sz="1300" b="0" dirty="0"/>
              <a:t>Према томе, </a:t>
            </a:r>
            <a:r>
              <a:rPr lang="sr-Cyrl-RS" sz="1300" b="0" dirty="0">
                <a:solidFill>
                  <a:srgbClr val="C00000"/>
                </a:solidFill>
              </a:rPr>
              <a:t>КРЖ има овлаштење да прије закључења уговора у циљу примарне заштите поништи било који акт, па тако и ТД у дијелу у којем је иста у супротности за ЗЈН</a:t>
            </a:r>
            <a:r>
              <a:rPr lang="sr-Cyrl-RS" sz="1300" b="0" dirty="0"/>
              <a:t>, као и да поништи одлуку о избору најповољнијег понуђача</a:t>
            </a:r>
            <a:r>
              <a:rPr lang="sr-Cyrl-RS" sz="1200" b="0" dirty="0"/>
              <a:t>...</a:t>
            </a:r>
            <a:endParaRPr lang="sr-Latn-RS" sz="1200" b="0" dirty="0"/>
          </a:p>
        </p:txBody>
      </p:sp>
      <p:sp>
        <p:nvSpPr>
          <p:cNvPr id="4" name="TextBox 3"/>
          <p:cNvSpPr txBox="1"/>
          <p:nvPr/>
        </p:nvSpPr>
        <p:spPr>
          <a:xfrm>
            <a:off x="4989443" y="251792"/>
            <a:ext cx="3412436" cy="276999"/>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045926 23 У</a:t>
            </a:r>
            <a:endParaRPr lang="sr-Latn-RS" sz="1200" dirty="0">
              <a:solidFill>
                <a:schemeClr val="bg2">
                  <a:lumMod val="50000"/>
                </a:schemeClr>
              </a:solidFill>
            </a:endParaRPr>
          </a:p>
        </p:txBody>
      </p:sp>
      <p:sp>
        <p:nvSpPr>
          <p:cNvPr id="6" name="Google Shape;545;p45"/>
          <p:cNvSpPr txBox="1">
            <a:spLocks/>
          </p:cNvSpPr>
          <p:nvPr/>
        </p:nvSpPr>
        <p:spPr>
          <a:xfrm>
            <a:off x="662610" y="652668"/>
            <a:ext cx="7679634" cy="5698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Овлаштења КРЖ-а по жалби</a:t>
            </a:r>
          </a:p>
          <a:p>
            <a:r>
              <a:rPr lang="sr-Cyrl-RS" sz="1800" dirty="0">
                <a:solidFill>
                  <a:schemeClr val="tx1">
                    <a:lumMod val="60000"/>
                    <a:lumOff val="40000"/>
                  </a:schemeClr>
                </a:solidFill>
              </a:rPr>
              <a:t>Апсолутно битне повреде ЗЈН</a:t>
            </a:r>
          </a:p>
        </p:txBody>
      </p:sp>
    </p:spTree>
    <p:extLst>
      <p:ext uri="{BB962C8B-B14F-4D97-AF65-F5344CB8AC3E}">
        <p14:creationId xmlns:p14="http://schemas.microsoft.com/office/powerpoint/2010/main" val="711061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243" y="1623392"/>
            <a:ext cx="7679636" cy="2769705"/>
          </a:xfrm>
        </p:spPr>
        <p:txBody>
          <a:bodyPr/>
          <a:lstStyle/>
          <a:p>
            <a:r>
              <a:rPr lang="sr-Cyrl-RS" sz="1400" b="0" dirty="0"/>
              <a:t>... </a:t>
            </a:r>
            <a:r>
              <a:rPr lang="sr-Cyrl-RS" sz="1400" b="0" dirty="0">
                <a:solidFill>
                  <a:srgbClr val="C00000"/>
                </a:solidFill>
              </a:rPr>
              <a:t>Група понуђача </a:t>
            </a:r>
            <a:r>
              <a:rPr lang="sr-Cyrl-RS" sz="1400" b="0" dirty="0">
                <a:solidFill>
                  <a:schemeClr val="bg2">
                    <a:lumMod val="50000"/>
                  </a:schemeClr>
                </a:solidFill>
              </a:rPr>
              <a:t>која је заједно предала једну понуду као један понуђач у поступку јавне набавке, </a:t>
            </a:r>
            <a:r>
              <a:rPr lang="sr-Cyrl-RS" sz="1400" b="0" dirty="0">
                <a:solidFill>
                  <a:srgbClr val="C00000"/>
                </a:solidFill>
              </a:rPr>
              <a:t>током цијелог поступка може дјеловати искључиво као група понуђача, без могућности да у било ком моменту неко од чланова групе понуђача иступи појединачно, односно самостално, било тужбом или неком другом радњом у поступку</a:t>
            </a:r>
            <a:r>
              <a:rPr lang="sr-Cyrl-RS" sz="1400" b="0" dirty="0">
                <a:solidFill>
                  <a:schemeClr val="bg2">
                    <a:lumMod val="50000"/>
                  </a:schemeClr>
                </a:solidFill>
              </a:rPr>
              <a:t>, те како тужилац није поступио по налогу Суда за уређење тужбе на начин да правилно означи тужилачку страну и достави уредну пуномоћ/овлаштење за заступање за све чланове конзорцијума, нити је све чланове означио као тужиоца, то је побијаним рјешењем правилно закључено да тужбу треба одбацити...</a:t>
            </a:r>
            <a:br>
              <a:rPr lang="sr-Cyrl-RS" sz="1400" b="0" dirty="0">
                <a:solidFill>
                  <a:schemeClr val="bg2">
                    <a:lumMod val="50000"/>
                  </a:schemeClr>
                </a:solidFill>
              </a:rPr>
            </a:br>
            <a:br>
              <a:rPr lang="sr-Cyrl-RS" sz="1000" b="0" dirty="0">
                <a:solidFill>
                  <a:schemeClr val="bg2">
                    <a:lumMod val="50000"/>
                  </a:schemeClr>
                </a:solidFill>
              </a:rPr>
            </a:br>
            <a:r>
              <a:rPr lang="sr-Cyrl-RS" sz="1400" b="0" dirty="0">
                <a:solidFill>
                  <a:schemeClr val="bg2">
                    <a:lumMod val="50000"/>
                  </a:schemeClr>
                </a:solidFill>
              </a:rPr>
              <a:t>... У конкретном случају странка у поступку је група понуђача, која је настала у циљу подношења заједничке понуде у складу са ТД, те је у складу с тим </a:t>
            </a:r>
            <a:r>
              <a:rPr lang="sr-Cyrl-RS" sz="1400" b="0" dirty="0">
                <a:solidFill>
                  <a:srgbClr val="C00000"/>
                </a:solidFill>
              </a:rPr>
              <a:t>тужба могла бити поднесена искључиво од стране групе понуђача</a:t>
            </a:r>
            <a:r>
              <a:rPr lang="sr-Cyrl-RS" sz="1400" b="0" dirty="0">
                <a:solidFill>
                  <a:schemeClr val="bg2">
                    <a:lumMod val="50000"/>
                  </a:schemeClr>
                </a:solidFill>
              </a:rPr>
              <a:t>...</a:t>
            </a:r>
            <a:endParaRPr lang="sr-Latn-RS" sz="1400" b="0" dirty="0"/>
          </a:p>
        </p:txBody>
      </p:sp>
      <p:sp>
        <p:nvSpPr>
          <p:cNvPr id="4" name="TextBox 3"/>
          <p:cNvSpPr txBox="1"/>
          <p:nvPr/>
        </p:nvSpPr>
        <p:spPr>
          <a:xfrm>
            <a:off x="4810540" y="251792"/>
            <a:ext cx="3591340" cy="461665"/>
          </a:xfrm>
          <a:prstGeom prst="rect">
            <a:avLst/>
          </a:prstGeom>
          <a:noFill/>
        </p:spPr>
        <p:txBody>
          <a:bodyPr wrap="square" rtlCol="0">
            <a:spAutoFit/>
          </a:bodyPr>
          <a:lstStyle/>
          <a:p>
            <a:r>
              <a:rPr lang="sr-Cyrl-RS" sz="1200" dirty="0">
                <a:solidFill>
                  <a:schemeClr val="bg2">
                    <a:lumMod val="50000"/>
                  </a:schemeClr>
                </a:solidFill>
              </a:rPr>
              <a:t>Из Пресуде Суда БиХ бр. С1 3 У </a:t>
            </a:r>
            <a:r>
              <a:rPr lang="en-US" sz="1200" dirty="0">
                <a:solidFill>
                  <a:schemeClr val="bg2">
                    <a:lumMod val="50000"/>
                  </a:schemeClr>
                </a:solidFill>
              </a:rPr>
              <a:t>04</a:t>
            </a:r>
            <a:r>
              <a:rPr lang="sr-Cyrl-RS" sz="1200" dirty="0">
                <a:solidFill>
                  <a:schemeClr val="bg2">
                    <a:lumMod val="50000"/>
                  </a:schemeClr>
                </a:solidFill>
              </a:rPr>
              <a:t>7025 24 Увп</a:t>
            </a:r>
            <a:endParaRPr lang="sr-Latn-RS" sz="1200" dirty="0">
              <a:solidFill>
                <a:schemeClr val="bg2">
                  <a:lumMod val="50000"/>
                </a:schemeClr>
              </a:solidFill>
            </a:endParaRPr>
          </a:p>
          <a:p>
            <a:endParaRPr lang="sr-Latn-RS" sz="1200" dirty="0">
              <a:solidFill>
                <a:schemeClr val="bg2">
                  <a:lumMod val="50000"/>
                </a:schemeClr>
              </a:solidFill>
            </a:endParaRPr>
          </a:p>
        </p:txBody>
      </p:sp>
      <p:sp>
        <p:nvSpPr>
          <p:cNvPr id="6" name="Google Shape;545;p45"/>
          <p:cNvSpPr txBox="1">
            <a:spLocks/>
          </p:cNvSpPr>
          <p:nvPr/>
        </p:nvSpPr>
        <p:spPr>
          <a:xfrm>
            <a:off x="662610" y="748749"/>
            <a:ext cx="7679634" cy="679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8500"/>
              <a:buFont typeface="Poppins"/>
              <a:buNone/>
              <a:defRPr sz="7200" b="1" i="0" u="none" strike="noStrike" cap="none">
                <a:solidFill>
                  <a:schemeClr val="dk1"/>
                </a:solidFill>
                <a:latin typeface="Poppins"/>
                <a:ea typeface="Poppins"/>
                <a:cs typeface="Poppins"/>
                <a:sym typeface="Poppins"/>
              </a:defRPr>
            </a:lvl1pPr>
            <a:lvl2pPr marR="0" lvl="1"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2pPr>
            <a:lvl3pPr marR="0" lvl="2"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3pPr>
            <a:lvl4pPr marR="0" lvl="3"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4pPr>
            <a:lvl5pPr marR="0" lvl="4"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5pPr>
            <a:lvl6pPr marR="0" lvl="5"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6pPr>
            <a:lvl7pPr marR="0" lvl="6"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7pPr>
            <a:lvl8pPr marR="0" lvl="7"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8pPr>
            <a:lvl9pPr marR="0" lvl="8" algn="ctr" rtl="0">
              <a:lnSpc>
                <a:spcPct val="100000"/>
              </a:lnSpc>
              <a:spcBef>
                <a:spcPts val="0"/>
              </a:spcBef>
              <a:spcAft>
                <a:spcPts val="0"/>
              </a:spcAft>
              <a:buClr>
                <a:schemeClr val="dk1"/>
              </a:buClr>
              <a:buSzPts val="8500"/>
              <a:buFont typeface="Poppins"/>
              <a:buNone/>
              <a:defRPr sz="8500" b="1" i="0" u="none" strike="noStrike" cap="none">
                <a:solidFill>
                  <a:schemeClr val="dk1"/>
                </a:solidFill>
                <a:latin typeface="Poppins"/>
                <a:ea typeface="Poppins"/>
                <a:cs typeface="Poppins"/>
                <a:sym typeface="Poppins"/>
              </a:defRPr>
            </a:lvl9pPr>
          </a:lstStyle>
          <a:p>
            <a:r>
              <a:rPr lang="sr-Cyrl-RS" sz="2200" dirty="0"/>
              <a:t>Група понуђача</a:t>
            </a:r>
          </a:p>
          <a:p>
            <a:r>
              <a:rPr lang="sr-Cyrl-RS" sz="1800" dirty="0">
                <a:solidFill>
                  <a:schemeClr val="tx1">
                    <a:lumMod val="60000"/>
                    <a:lumOff val="40000"/>
                  </a:schemeClr>
                </a:solidFill>
              </a:rPr>
              <a:t>Као странка у поступку правне заштите</a:t>
            </a:r>
          </a:p>
        </p:txBody>
      </p:sp>
    </p:spTree>
    <p:extLst>
      <p:ext uri="{BB962C8B-B14F-4D97-AF65-F5344CB8AC3E}">
        <p14:creationId xmlns:p14="http://schemas.microsoft.com/office/powerpoint/2010/main" val="834594915"/>
      </p:ext>
    </p:extLst>
  </p:cSld>
  <p:clrMapOvr>
    <a:masterClrMapping/>
  </p:clrMapOvr>
</p:sld>
</file>

<file path=ppt/theme/theme1.xml><?xml version="1.0" encoding="utf-8"?>
<a:theme xmlns:a="http://schemas.openxmlformats.org/drawingml/2006/main" name="Bank Loan Granting Consulting by Slidesgo">
  <a:themeElements>
    <a:clrScheme name="Simple Light">
      <a:dk1>
        <a:srgbClr val="174B67"/>
      </a:dk1>
      <a:lt1>
        <a:srgbClr val="F8F8F8"/>
      </a:lt1>
      <a:dk2>
        <a:srgbClr val="A7BBC7"/>
      </a:dk2>
      <a:lt2>
        <a:srgbClr val="DAE6EC"/>
      </a:lt2>
      <a:accent1>
        <a:srgbClr val="FFFFFF"/>
      </a:accent1>
      <a:accent2>
        <a:srgbClr val="FFFFFF"/>
      </a:accent2>
      <a:accent3>
        <a:srgbClr val="FFFFFF"/>
      </a:accent3>
      <a:accent4>
        <a:srgbClr val="FFFFFF"/>
      </a:accent4>
      <a:accent5>
        <a:srgbClr val="FFFFFF"/>
      </a:accent5>
      <a:accent6>
        <a:srgbClr val="FFFFFF"/>
      </a:accent6>
      <a:hlink>
        <a:srgbClr val="174B6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6315</TotalTime>
  <Words>10214</Words>
  <Application>Microsoft Office PowerPoint</Application>
  <PresentationFormat>On-screen Show (16:9)</PresentationFormat>
  <Paragraphs>606</Paragraphs>
  <Slides>104</Slides>
  <Notes>29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104</vt:i4>
      </vt:variant>
    </vt:vector>
  </HeadingPairs>
  <TitlesOfParts>
    <vt:vector size="116" baseType="lpstr">
      <vt:lpstr>Arial</vt:lpstr>
      <vt:lpstr>Assistant</vt:lpstr>
      <vt:lpstr>Gudea</vt:lpstr>
      <vt:lpstr>Livvic</vt:lpstr>
      <vt:lpstr>Livvic SemiBold</vt:lpstr>
      <vt:lpstr>Open Sans</vt:lpstr>
      <vt:lpstr>Poppins</vt:lpstr>
      <vt:lpstr>Poppins Medium</vt:lpstr>
      <vt:lpstr>Poppins SemiBold</vt:lpstr>
      <vt:lpstr>Roboto Condensed Light</vt:lpstr>
      <vt:lpstr>Wingdings</vt:lpstr>
      <vt:lpstr>Bank Loan Granting Consulting by Slidesgo</vt:lpstr>
      <vt:lpstr>Правна заштита у поступцима ЈН   Са примјерима рјешења КРЖ-а и пресудама Суда БиХ</vt:lpstr>
      <vt:lpstr>02</vt:lpstr>
      <vt:lpstr>Релевантни правни прописи</vt:lpstr>
      <vt:lpstr>Правна заштита </vt:lpstr>
      <vt:lpstr>Инструменти правне заштите</vt:lpstr>
      <vt:lpstr>Надлежни органи</vt:lpstr>
      <vt:lpstr>Рокови</vt:lpstr>
      <vt:lpstr>PowerPoint Presentation</vt:lpstr>
      <vt:lpstr>Правила рачунања рокова</vt:lpstr>
      <vt:lpstr>Правне посљедице пропуштања рокова</vt:lpstr>
      <vt:lpstr>PowerPoint Presentation</vt:lpstr>
      <vt:lpstr>Жалбени поступак у ЈН</vt:lpstr>
      <vt:lpstr>Ж а л б а</vt:lpstr>
      <vt:lpstr>Евентуални захтјеви уз жалбу</vt:lpstr>
      <vt:lpstr>PowerPoint Presentation</vt:lpstr>
      <vt:lpstr>PowerPoint Presentation</vt:lpstr>
      <vt:lpstr>PowerPoint Presentation</vt:lpstr>
      <vt:lpstr>PowerPoint Presentation</vt:lpstr>
      <vt:lpstr>Управни спор</vt:lpstr>
      <vt:lpstr>Т у ж б а</vt:lpstr>
      <vt:lpstr>Евентуални захтјеви уз тужбу</vt:lpstr>
      <vt:lpstr>1. Тужилац тражи да надлежни суд тужбу уважи и Рјешење КРЖ, Филијале БЛ број ... од хх.хх.хххх. године поништи, а предмет врати на поновно поступање или да оспорени, коначни управни акт поништи, те да Суд сам ријеши предметну управну ствар.  2. Налаже се туженој, КРЖ, да тужиоцу ... накнади трошкове управног спора и то таксу на тужбу у износу од .... КМ и друге евентулане трошкове колико буду износили по одлуци Суда, све у року од 8 дана од дана достављања пресуде под пријетњом принудног извршења. </vt:lpstr>
      <vt:lpstr>Разлози за тужбу</vt:lpstr>
      <vt:lpstr>Када се тужба одбацује</vt:lpstr>
      <vt:lpstr>Ванредни правни лијекови у управном спору</vt:lpstr>
      <vt:lpstr>Управни спор - ванредни пр. лијекови</vt:lpstr>
      <vt:lpstr>Захтјев за преиспитивање судске одлуке</vt:lpstr>
      <vt:lpstr>1. Тужилац тражи да надлежни суд захтјев за преиспитивање судске одлуке уважи и укине Пресуду Суда број хх од хх.хх.хххх. године, а предмет врати Суду на поновно поступање или да директно преиначи Судску одлуку.  2. Налаже се туженој, КРЖ, да тужиоцу ХХ накнади трошкове управног спора по ванредном правном лијеку у износу од хх КМ, а који се односе на..., у року од 15 дана од дана достављања пресуде под пријетњом принудног извршења. </vt:lpstr>
      <vt:lpstr>Разлози за подношење захтјева за преиспитивање судске одлуке</vt:lpstr>
      <vt:lpstr>Управни спор - ванредни пр. лијекови</vt:lpstr>
      <vt:lpstr>Разлози за понављање поступка</vt:lpstr>
      <vt:lpstr>Обавезност пресуда  Надлежне институције су везане правним схватањем Суда и примједбама у погледу поступка.</vt:lpstr>
      <vt:lpstr>Из извјештаја о раду КРЖ за 2022.</vt:lpstr>
      <vt:lpstr>Из извјештаја о раду КРЖ за 2022.</vt:lpstr>
      <vt:lpstr>Из извјештаја о раду КРЖ за 2022.</vt:lpstr>
      <vt:lpstr>Парнични поступак</vt:lpstr>
      <vt:lpstr>Рокови застарјелости</vt:lpstr>
      <vt:lpstr>Т у ж б а</vt:lpstr>
      <vt:lpstr>Евентуални захтјеви уз тужбу</vt:lpstr>
      <vt:lpstr>PowerPoint Presentation</vt:lpstr>
      <vt:lpstr>Тужба ради поништења уговора</vt:lpstr>
      <vt:lpstr>... Овлаштење туженог КРЖ-а за поништење уговора према чл. 111: ЗЈН је у директној супротности са одредбом чл. 72. ЗЈН. Одредбом члана 72. ст. 2) прописано је да се уговор о ЈН закључује у складу са ЗОО, а према одредбама ЗОО поништење уговора је у искључивој надлежности судова...    </vt:lpstr>
      <vt:lpstr>... Није спорно да када је закључен уговор о ЈН, да се исти закључује сходно одредбама ЗОО, међутим погрешно тужилац сматра да тужени није овлаштен да поништи закључени уговор. Ово из разлога што је уговор закључен са тужиоцем као најповољнијим понуђачем, али супротно члану 98. ЗЈН (рок у којем се уговор не може закључити). УО је закључио уговор прије истека рока из члана 98, чиме је КРЖ овлаштен сходно ЗЈН да поништи исти уговор и то не утиче на одредбе ЗОО, јер је ЗЈН lex specialis. ЗЈН прописује и могућност да уговор остане на снази у обиму у којем је већ извршен, што није случај у овом поступку ЈН јер то странке и не тврде...</vt:lpstr>
      <vt:lpstr>Надлежност суда</vt:lpstr>
      <vt:lpstr>Ванредни правни лијекови у парничном поступку</vt:lpstr>
      <vt:lpstr>Парнични поступак - ванредни правни лијекови</vt:lpstr>
      <vt:lpstr>Разлози за изјављивање ревизије</vt:lpstr>
      <vt:lpstr>Имовински цензус  Да вриједност побијаног дијела пресуде прелази 30.000,00 КМ,  а у привредним споровима 50.000,00 КМ.</vt:lpstr>
      <vt:lpstr>Парнични поступак - ванредни правни лијекови</vt:lpstr>
      <vt:lpstr>Разлози за понављање поступка</vt:lpstr>
      <vt:lpstr>О чему треба водити рачуна код сваког поднеска којим се покреће поступак правне заштите </vt:lpstr>
      <vt:lpstr>Прекршаји у поступку ЈН</vt:lpstr>
      <vt:lpstr>Прекршаји у поступку ЈН</vt:lpstr>
      <vt:lpstr>Ко може прекршајно одговарати за прекршаје у поступку ЈН?</vt:lpstr>
      <vt:lpstr>Прекршајни поступак: ко га покреће?</vt:lpstr>
      <vt:lpstr>Надлежни суд</vt:lpstr>
      <vt:lpstr>Рокови застарјелости покретања  и вођења поступка</vt:lpstr>
      <vt:lpstr>Кривични поступак</vt:lpstr>
      <vt:lpstr>Поступак пред Конкуренцијским савјетом</vt:lpstr>
      <vt:lpstr>У поступку ЈН понуђачи су дужни да поднесу своју понуду без нарушавања тржишне конкуренције у смислу забрањених договора са другим понуђачима.   За поступке заштите тржишне конкуренције надлежан је КС БиХ. У случају постојања основа сумње да се у поступу набавке нарушава тржишна конкуренција, захтјев за покретање поступка пред КС БиХ може поднијети свако привредно или физичко лице које за то има правни или економски интерес, привредне коморе, удружења послодаваца или привредника, удружења потрошача и органи извршне власти.</vt:lpstr>
      <vt:lpstr>... Подносилац захтјева се обратио Конкуренцијском савјету да покрене поступак те утврди неусаглашености тендера са Законом о конкуренцији на начин да је УО својим поступањем злоупотријебио свој доминантан положај (расписао тендер са дискриминаторским и ограничавајућим условима који нарушавају конкуренцију)...  .. Увидом у захтјев и остале поднеске подносиоца захтјева, Конкуренцијски савјет је оцијенио да описано чињенично стање не спада у надлежности Конкуренцијског савјета, који је орган надлежан за заштиту тржишне конкуренције...   ... Захтјев за покретање поступка односи се на спровођење тендерске процедуре изградње дијела ауто-пута, која се финансира из средстава Европске инвестиционе банке... па с обзиром на наведено, Конкуренцијски савјет нема основа за покретање поступка у смислу одредби Закона о конкуренцији на које се позива подносилац захтјева, нити било ког другог члана истог закона...</vt:lpstr>
      <vt:lpstr>Учешће органа власти на тржишту</vt:lpstr>
      <vt:lpstr>Sudska praksa i praksa rada organa uprave (KRŽ) nije neposredan izvor prava, ali kako nadležni organi svojim odlukama daju uputstva za praktičnu primjenu važećih propisa, predstavlja bitan faktor u tumačenju zakonskih odredbi, popunjavanju pravnih praznina i uspostavljanju vladavine prava.</vt:lpstr>
      <vt:lpstr>Из Пресуде Суда БиХ бр. С1 3 У 046272 23 У</vt:lpstr>
      <vt:lpstr>Закључци и рјешења КРЖ-а, те пресуде Суда БиХ по њима јавно се објављују на порталу ЈН.</vt:lpstr>
      <vt:lpstr>Портал ЈН</vt:lpstr>
      <vt:lpstr>Портал суда БиХ</vt:lpstr>
      <vt:lpstr>... Увидом у спис утврђено је да жалба није садржавала све елементе жалбе и доказе који се уз жалбу прилажу, конкретно није достављен доказ о плаћеној накнади за покретање жалбеног поступка, па је од жалиоца затражено да жалбу допуни у року од три дана...   ... Како жалилац није доставио доказ о плаћеној накнади за покретање жалбеног поступка ни у накнадно остављеном року, утврђено је да је жалба НЕУРЕДНА, те да је као такву треба одбацити...</vt:lpstr>
      <vt:lpstr>... Увидом у спис утврђено је да жалба није садржавала све елементе жалбе и доказе који се уз жалбу прилажу, конкретно није достављен доказ о плаћеној накнади за покретање жалбеног поступка, па је од жалиоца затражено да жалбу допуни у року од три дана...   ... Како жалилац није уплатио накнаду у остављеном року, већ је уплату извршио протеком рока, који је преклузивне природе, како је јасно наведено у налогу овог органа, утврђено је да је жалба НЕУРЕДНА, те да је као такву треба одбацити...  ... КРЖ ће донијети посебно рјешење о поврату накнаде за покретање жалбеног поступка, те ће се иста спровести у року од 30 дана...</vt:lpstr>
      <vt:lpstr>... Увидом у спис утврђено је да жалба није садржавала све елементе жалбе и доказе који се уз жалбу прилажу, конкретно није достављен доказ о плаћеној накнади за покретање жалбеног поступка...   ... КРЖ је покушао доставити жалиоцу и његовом пуномоћнику закључак за допуну жалбе, али безуспјешно са назнакама достављача: „непознат, одселио, затворено, отпутовао, годишњи одмор и сл“, док жалилац нити његов пуномоћник нису надлежном органу доставили обавијест о промјени адресе, кориштењу годишњег одмора и сл, односно нису омогућили несметану комуникацију органа и странке...  ... КРЖ изводи закључак да је неоправдано онемогућено обављање радњи поступка, а што посљедично има утицај на процјену уредности и поступања по жалби...</vt:lpstr>
      <vt:lpstr>... Из стања списа и доставнице о уручењу оспореног рјешења произилази да је тужиоцу исто достављено 21.05, а да је тужилац тужбу поднио 22.06, дакле након протека рока од 30 дана...  ... Ради се о року који је одређен на дана и који се рачуна тако да се у овај рок не урачунава дан када се извршено достављање рјешења, него се за почетак рока узима први наредни дан. У случају да посљедњи дан рока пада на државни празник или недјељу, тада рок одређен на дана истиче протеком првог идућег радног дана.  ... У конретном случају тужиоцу је рок од 30 дана почео тећи 22.05, па је посљедњи дан за подношење тужбе био 20.06. (четвртак).</vt:lpstr>
      <vt:lpstr>... КРЖ је након провјере формалних претпоставки за улагање жалбе, утврдио да је жалба потребно одбацити, због тога што је уложена од лица које нема активну легитимацију...   ... Жалилац је у предметном поступку ЈН изабран као најповољнији (након проведене е-аукције), па је остварио свој интерес за додјелу уговора. Према томе није испуњен један од два кумулативно прописана услова из ЗЈН за покретање поступка правне заштите....  ... Осим наведеног, нејасно је усљед којих околности је одлуком УО у поступку угрожен правни интерес жалиоца, односно због чега и на који начин би наступила штета због таквог поступања УО, имајући у виду неспорну чињеницу да је УО одлуку донио с циљем најефикаснијег кориштења јавних средстава у вези са предметом набавке и његовом сврхом ...</vt:lpstr>
      <vt:lpstr>... Жалба се одбацује због недостатка активне легитимације...   ... У проведеном поступку УО је одбацио понуду жалиоца као неприхватљиву, а жалилац жалбом не оспорава тврдње УО, односно разлоге неприхватљивости његове понуде, због чега КРЖ констатује да жалилац нема активну легитимацију, јер чињеница да је био понуђач у предметном поступку не значи a priori да има активну легитимацију, јер је неспорно да жалилац у жалби не оспорава одбацивање своје понуде, те евентуална основаност жалбених навода који се односе на прихватљивост понуде одабраног понуђача, не би могла довести до одабира понуде жалиоца, па ни склапања уговора.....  ... Жалилац не може доћи у ситуацију да му се додјели уговор.... Жалилац није учинио вјероватним околоност да му због поступања УО била или могла бити учињена штета ...  ... ЗЈН не дефинише поврат накнаде у случају одбацивања жалбе због тога што је изјављена од лица које нема активну легитимацију.</vt:lpstr>
      <vt:lpstr>... Тужилац је тужбом оспорио одлуку КРЖ, јер су наводи жалбе уважени само дјелимично... Тужба се одбацује због недостатка активне легитимације...   ... Према Закону о управним споровима право на покретање управног спора има грађанин или правно лице, ако је коначним управним актом повријеђено неко њихово право или непосредни лични интерес заснован на закону, као и да ће суд рјешењем одбацити тужбу ако утврди да је очигледно да се управним актом који се тужбом оспорава не дира у право тужиоца или његов непосредни лични интерес заснован на закону.....  ... Актом који тужилац оспорава, није повријеђено неко његово право или непосредни лични интерес заснован на закону, обзиром да је истим уважена жалба тужиоца и одлука УО поништена, а предмет враћен на поновно поступање. Дакле, у поновној процедури УО ће поново цијенити достављене понуде и одлучивати о избору најповољнијег понуђача, а тужилац ће као понуђач имати могућност да учествује у истом поступку и евентуално буде изабран као најповољнији понуђач...</vt:lpstr>
      <vt:lpstr>... Тужилац је тужбом оспорио одлуку КРЖ, јер су наводи жалбе уважени само дјелимично... Тужба се одбацује због недостатка активне легитимације...   ... Законом о управним споровима прописано је да ће Суд рјешењем одбацити тужбу ако утврди да је очигледно да се управним актом који се тужбом оспорава не дира у право тужиоца или његов непосредни лични интерес заснован на закону.....  ... Актом који тужилац оспорава, није повријеђено неко његово право или непосредни лични интерес заснован на закону, обзиром да је захтјев тужиоца истакнут у жалби био опредјељен на поништење одлуке о избору најповољнијег понуђача, а која је оспореним рјешењем туженог и поништена, што надаље значи да је тужилац у цјелости успио са својом жалбом, без обзира што су поједини жалбени наводи оцјењени као неосновани...  ... Одлука против које је тужилац изјавио тужбу више није на снази, поништена је, те не може вријеђати никакво право тужиоца или непосредни лични интерес...</vt:lpstr>
      <vt:lpstr>... Тужилац тужбом истиче да није био упознат са жалбом жалиоца, те да му је онемогућено изјашњење на жалбу, захтјеве и наводе друге стране, предлагање доказа...   ... Странке у поступку правне заштите су жалилац, УО и одабрани понуђач... КРЖ свакој странци у поступку доставља поднеске које заприми у предмету, о којима се расправља о главној ствари или предлажу нове чињенице и докази. Неспорно је да је тужилац странка у поступку, те му је недостављањем жалбе онемогућено да се изјасни о наводима жалиоца и да предложи доказе.... </vt:lpstr>
      <vt:lpstr>... Исправља се Пресуда овог суда, тако да у образложењу пресуде у дијелу којим се означава оспорени акт и назив уговорног органа умјесто ријечи „....“ треба да стоји: „...“, док у преосталом дијелу Пресуда остаје неизмјењена.   ... Тужилац је поднеском указао да је приликом израде пресуде дошло до грешке, на начин да је погрешно означен назив УО и предметне одлуке. Како се ради о грешци која је настала у писању пресуде и која се може исправити у свако доба, одлучено је као у диспозитиву...</vt:lpstr>
      <vt:lpstr>... Иако тужени орган (КРЖ) у образложењу побијаног рјешења погрешно констатује да УО није правилно провео поступак ЈН, ово вијеће закључује да је у образложењу рјешења очигледно учињена погрешка приликом израде писменог отправка истог, али таква грешка није довела у сумњу правилност одлуке.   Наиме,  у образложењу одлуке тужени се јесте погрешно изразио када је навео да је УО учинио повреде поступка и да није правилно и потпуно утврдио чињенично стање (а јесте), међутим чињеница је да је диспозитивом рјешења, који је једини обавезујући дио рјешења, одлучено да се жалба одбија као неоснована.   С тим у вези, како је очигледно ријеч о превиду КРЖ-а и погрешци у препису рјешења, то је овај приговор тужиоца беспредметан, јер није утицао на правилност побијане одлуке... </vt:lpstr>
      <vt:lpstr>... Поступак у управном спору се обуставља...   ... Тужилац је благовремено поднио тужбу којом покреће управни спор против коначног управног акта, али је поднеском након подношења тужбе обавијестио Суд да тужбу повлачи... </vt:lpstr>
      <vt:lpstr>... Усваја се захтјев жалиоца за накнаду трошкова заступања по пуномоћнику у износу од... у року од 8 дана...  Жалилац жалбом захтјева накнаду трошкова поступка, који се састоје од трошкова за састав жалбе по пуномоћнику. Како је жалба усвојена одлучено је да је накнада трошкова за правно заступање оправдана у смислу Тарифе о наградама и накнади трошкова за рад адвоката...  Како је жалба усвојена, а сходно постављеном захтјеву за поврат трошкова на име накнаде уплаћене за покретање жалбеног поступка у износу од ..., поврат уплаћених средстава извршиће се посебним актом....  </vt:lpstr>
      <vt:lpstr>... Жалилац није учинио вјероватним постојање чињеница које упућују на повреду поступка или Закона о јавним набавкама...   Будући да се жалба одбија као неоснована, нису испуњени законски услови да се изврши поврат накнаде за покретање жалбеног поступка нити да се удовољи захтјеву везано за трошкове правног заступања, по пуномоћнику, а све у складу са Законом о јавним набавкама...   </vt:lpstr>
      <vt:lpstr>... Усваја се захтјев за накнаду трошкова заступања жалиоца од стране адвоката у износ од ... КМ, док се у износу од ... КМ захтјев одбија као неоснован...   Имајући у виду висину постављеног захтјева за трошкове поступка у износ од ... КМ, КРЖ је приступио одлучивању о трошковима овог поступка, сматрајући да у конкретном случају треба примјенити тарифе у поступцима у непроцјењивим стварима, а у складу са Тарифом о наградама и накнади трошкова за рад адвоката...   </vt:lpstr>
      <vt:lpstr>... ЗЈН прописује да жалба треба да садржи доказ о плаћеној административној такси на жалбу у прописаном износу, па је доказ о уплаћеној такси обавезни саставни дио жалбе, а у случају да такав доказ није достављен, надлежни орган би требао жалбу да одбаци као недопуштену јер је услов за поступање по жалби плаћање накнаде...   ... У предметном случају КРЖ је оставио рок од три дана тужиоцу да достави доказ о плаћеној такси на жалбу, дакле, поступио је као да се ради о непотпуној жалби, па самим тим је погодовао тужиоцу давањем накнадног рока за исправак неуредне жалбе...  </vt:lpstr>
      <vt:lpstr>... Из стања списа произилази да је тужилац благовремено извршио уплату накнаде за покретање жалбеног поступка у прописаном износу, а три дана послије је туженом упутио поднесак којим одустаје од жалбе и захтјева поврат уплаћене накнаде. Тужени је потом донио оспорени закључак којим се обуставља поступак покренут по жалби и одбија се захтјев за поврат накнаде за покретање жалбеног поступка...  ... Правилним тумачењем одредбе члана 108. ЗЈН, Суд закључјује да је такса неповратна само у случајевима када је тужени жалбу одбио као неосновану, док је у свим осталим случајевима, укључујући и обустављање поступка због одустанка од жалбе иста повратна. Ово надаље значи да у ситуацији када тужени није мериторно разматрао жалбу иста је повратна...</vt:lpstr>
      <vt:lpstr>... Тужена КРЖ је својим рјешењем поништила поступак набавке УО, а УО наложено да поступак настави, односно оконча према закону и рјешењу надлежног органа, што је УО пропустио да учини...   … Побијаном одлуком Суда одбачена је као недозвољена тужба тужиоца којом је тражио да Суд БиХ наложи туженој (УО) поступање по коначним рјешењима и закључку КРЖ-а, односно да наложи туженој да оконча започети поступак ЈН у складу са ЗЈН...  ... Захтјев за преиспитивање спорне судске одлуке се одбија, јер у спису нема доказа да је тужилац покренуо поступак због ћутања уговорног органа, нити доказа да је изјавио жалбу због истог разлога о којој би рјешавао КРЖ...</vt:lpstr>
      <vt:lpstr>... Захтјев за преиспитивање судске одлуке поднио УО је одлуке тужене КРЖ сматра непроводивом...  ... На основу списа предмета утврђено да тужба која је поднесена на рјешење КРЖ није одгодила поступак ЈН, те да је УО закључио уговор независно од судске одлуке, због чега побијано рјешење КРЖ-а не производи правне посљедице јер УО у овој фази не може поништити одлуку о избору најповољнијег понуђача која правно и формално више не постоји, будући да је уговор закључен, а поступак окончан.  ... У том случају, по сазнању да је поступак набавке окончан, тужени је морао донијети одлуку на начин да је уважио жалбу жалиоца из разлога наведених у рјешењу, те га упутити да своја права потражује у складу са чланом 121. ЗЈН у посебном поступку (накнада штете)...  ... Пресуда је преиначена, а оспорено рјешење поништено и предмет враћен КРЖ-у на поновно рјешавање.</vt:lpstr>
      <vt:lpstr>... Одлука УО о измјени ТД је услиједила неколико сати након пријема тужиочеве жалбе путем мејла, којом је указао на несагласности ТД са прописима, а тужилац је затим истовјетну жалбу доставио УО и препорученом пошиљком, наредног дана, али је УО одбио да тужиоцу призна трошкове жалбеног поступка...  ... ТД уређује начин поступања у поступку ЈН и као основни модел поступања прописано је достављање понуда путем поште или предајом на протокол УО, док предаја пошиљки електронским путем или било каква комуникација електронским путем није прописана. Дакле, код чињенице да достављање електронским путем није обавезан него мога бити посебно прописан ТД, то се не може узети како примјерено достављање жалбе електронским путем, у конкретном случају, нити то може бити основ за накнаду трошкова жалбеног поступка....  ... Чињеница је да правила ТД мора поштовати и УО и понуђач, па како тај начин коминицирања није прописан, то нема мјеста приговорима жалбе ни тужбе....</vt:lpstr>
      <vt:lpstr>... Тужилац је покренуо управни спор и уз тужбу доставио и захтјев за одгађање коначног акта туженог...  ... Захтјев за одгађање коначног закључка тужиоца је достављен туженом и заинтересованом лицу, али тек након доношења рјешења којим се одбија захтјев за одгађање извршења. Дакле, странкама није дата могућност да се очитују на наведени захтјев...  ... Овим је дошло до повреде правила поступка који су претходили доношењу одлуке, јер Управно вијеће није обезбиједило једно од основних начела судског поступка, а то је једнакост странака које се огледа у праву да све странке буду информисане о захтјевима противне стране и да им се омогући право очитовања на такве захтјеве...  ... Указана повреда правила поступка довела је у питање законитост поступка, а тиме и саме одлуке...</vt:lpstr>
      <vt:lpstr>... У конкретном случају УО је дана 06.07. жалиоцу послао e-mail који је садржавао записник о оцјени понуда и одлуку о избору најповољнијег понуђача, али доказ о упућивању e-mail-а није доказ о пријему истог, док је УО био дужан осигурати доказе о запримању исток код примаоца. Како УО није осигурао доказе о пријему e-mail-а код жалиоца на да 06.07, а с обзиром да је из достављене документације евидентно да је жалилац потврдио пријем e-mail-а 18.07, што је једини доказ/потврда пријема e-mail-а коју посједује УО, а коју је доставио и жалилац у прилогу предметне жалбе, то се за почетак рока узима први наредни дан од дана потврде пријема, тј. 19.07. Рачунајући од 19.07. долази се до закључка да је жалилац жалбу на одлуку о избору најповољнијег понуђача могао изјавити најкасније 28.07, а како је жалилац доставио доказ да је жалбу предао на пошту 27.07, то је иста изјављена благовремено....  ... Електронским путем достављен поднесак сматра се поднесеним у тренутку кад је евидентиран на уређај за пријем таквих порука, након чега ће се без одгађања електронским путем обавијестити подносилац о потврди пријема поднеска...</vt:lpstr>
      <vt:lpstr>... УО у свом изјашњењу на жалбу навео да остаје при ставовима заузетим у оспореној одлуци о избору најповољнијег понуђача...   ... Питање које жалилац оспорава (прихватљивост понуде одабраног понуђача) није расправљено од стране УО с обзиром да УО у потпуности изоставља осврт о истом пропуштајући изложити разлоге који упућују на одговарајући закључак, што није прихватљиво, неусклађено је са правилима поступка и може у значајном утицати на крајњу процјену у односу на питање које је спорно жалиоцу и потребно га је у потпуности расправити. Осврт УО у односу на предметно питање није уопште изнесен на јасан и потпун начин, што онемогућава и отежава извођење закључка у односу на питање које је истиче спорним... </vt:lpstr>
      <vt:lpstr>... УО је жалбу понуђача одбацио као неблаговремену јер је спорна одлука о избору најповољније понуђача достављена жалиоцу 23.5, а жалба изјављена 07.06...   ... КРЖ je по увиду у спис предмета утврдио да је УО начинио процедуралне грешке приликом доношења оспореног закључка, прво јер из приложене документације није видљиво када је жалиоцу упућена одлука о избору најповољнијег понуђача, како би могао тећи рок за жалбу, односно не зна се да ли је оспорена одлука од 23.5. уручена понуђачу, јер УО ничим то није доказао, а друго јер се из образложења УО не види разлог зашто у законском року (до истека рока за жалбу) није дозвољен увид у понуде... </vt:lpstr>
      <vt:lpstr>... Из списа предмета произилази да је у поступку ЈН приликом оцјене понуда, понуда тужиоца оцјењена као неквалификована из разлога што није доставио неовјерену копију гаранције како је тражено ТД, док је у одабраној понуди пропуст да се достави динамички план према ТД цијењен као мање одступање које не утиче на ваљаност понуде...  ... Суд констатује да је неспорно учињен формални пропуст од стране тужиоца, али да је спорно поступање УО да тај недостатак цијени као онај који утиче на ваљаност понуде, док пропуст одабраног понуђача чијени као мањи формални пропуст који не утиче на ваљаност понуде. Наведени пропуст образлаже на начин да се из цјелокупног садржаја понуде може утврдити спорни динамички рок, а са друге стране не цијени на исти начин и чињеницу да је тужилац у својој понуди доставио оригиналну гаранцију...  Дакле, у конкретном случају из оспореног рјешења не произилази образложење због чега недостављање динамичког плана од стране изабраног понуђача представља мањи формални пропуст од пропуста тужене да достави неовјерену копију гаранције.</vt:lpstr>
      <vt:lpstr>... Из података списа предмета произилази да је тужилац, након што је 08.05. запримио закључак туженог да употпуну жалбу у року од 3 дана, извршио захтјевану уплату 11.05, што произилази из доказа о извршеној уплати, који је тужилац доставио туженој, гдје је као датум плаћања наведен 11.05, а да је налог извршен 12.05.  ... Имајући у виду да је оспорени закључак донесен 25.05, дакле након извршене уплате, тужени није убједио суд да није запримио уплату накнаде, а терет доказивања у конкретном случају је на туженом органу и тужени је био дужан утврдити тачно да ли је доказ накнаде за покретање жалбеног поступка достављен и евидентиран или није у Главној књизи трезора...   ... Из наведених разлога побијани управни акт се поништава и предмет враћа туженом на поновно рјешавање, а тужени ће након детаљно проучених доказа, списа предмета, правилно и потпуно утврдити чињенично стање, односно да ли је у главну књигу трезора, извршена уплата накнаде за покретање жалбеног поступка...  … Тужитељ има право на накнаду трошкова спора, који се састоје од накнаде за састав тужбе и накнаде за заступање тужиоца...</vt:lpstr>
      <vt:lpstr>... Тужени (КРЖ) је приликом одлучивања о трошковима поступка умјесто захјеваног износа тужиоцу додјелио мањи износ, а у преосталом дијелу захтјев одбио као неоснован, док у образложењу није дао разлоге за наведено поступање, на који начин је повриједио правила управног поступка због чега се тужба уважава а оспорено рјешење поништава...</vt:lpstr>
      <vt:lpstr>... Оспореним рјешењем туженог (КРЖ), усвојена је жалба тужиоца и поништено изјашњење УО на наводе жалбе којом је тужилац побијао ТД и наложено поступање УО, а притом није одлучивао о жалби изјављеној на ТД...  ... ЗЈН прописује да КРЖ у поступку правне заштите поступа у границама захтјева из жалбе, а по службеној дужности у односу на битне повреде закона. Како из чињеничног стања произилази да је тужени КРЖ спорним рјешењем одлучивао изван граница захтјева из жалбе, а притом из оспорене одлуке не произилази да је ријеч о битним повредама ЗЈН, законитост одлуке је доведена у питање...   Тужени је у поступку био обавезан одлучити о жалби на ТД, а не рјешавати о законитости акта УО којим жалбу просљеђује КРЖ-у на поступање...</vt:lpstr>
      <vt:lpstr>... Увидом у спис предмета утврђена је очигледна несагласнот између навода из диспозитива рјешења КРЖ-а и списа предмета, јер је диспозитивом увојена тужиочева жалба изјављена на ТД, али истовремено недостаје одлука о поништењу ТД, док је поништено изјашњење УО, што није у складу са одредбама ЗЈН и Закона о управном поступку.  Уколико је КРЖ сматрао да је жабу потребно усвојити, тада је требао и поништити одлуку, поступак или радњу у дијелу у којем је повријеђен закон... Околност да је у изјашњењу УО исказао мишљење да неки од приговора јесу основани, не утиче на чињеницу да УО није користио право да одлучи о основаности жалбе на други начин и измијени ТД у оној фази поступка када је имао право одлучивања.   Код таквог стања ствари, није било основа да се поништава изјашњење, које не представља радњу поступка ЈН које моће имати било какву посљедицу и предмет враћа УО на поновно одлучивање.</vt:lpstr>
      <vt:lpstr>... УО је понуду понуђача одбацио јер је понуђач/жалилац доставио документ наслова „потврда о успјешној реализацији уговора“ а не као „списак уговора“, што по оцјени КРЖ није од суштинског значаја се достављени документ садржајно одговара документу списка уговора...   ... Правилним тумачењем члана 68. ЗЈН УО је дужан одбацити понуду која је непотпуна, недостаје јој неки документ или не испуњава неки од захтјева из ТД. ... КРЖ наглашава да је задатак свих УО да тумаче и примјењују право, а да су при томе дужни правне норме тумачити полазећи од циља и сврхе коју је законодавац желио постићи њиховим прописивањем, те у складу са тако утврђеном сврхом примјењивати мјеродавну норму.  ... Претјерани правни формализам, посебно у поступцима ЈН, може за резултат имати врло неповољне посљедице за прокламовани циљ ЈН – најефикасније кориштење јавних средстава и повреди члана 3. ЗЈН..</vt:lpstr>
      <vt:lpstr>... Спорном одлуком КРЖ-а је поништена одлука о избору најповољнијег понуђача, али и ТД, док тужилац сматра да тужени није имао основ за поништење ТД, нити је то био захтјев жалбе, па је таквим поступањем по мишљењу тужица тужени прекорачио границе својих овлаштења.  ... На основу стања списа, Суд закључује да је ТД неусклађена за ЗЈН...   ... Из наведених разлога Суд сматра да је КРЖ правилно закључила да је УО сачинио ТД супротно законским прописима, а што је довело до апсолутно битних повреда одредаба поступка, те је правилно надлежни орган поступио када је осим одлуке УО против које је изјављена жалба, поништио и ТД. Наиме, ЗЈН је прописао да су у поступцима ЈН апсолутно битне повреде закона оне о којима КРЖ води рачуна по службеној дужности и које могу довести до поништења поступка у цјелости или дјелимично, и то неусклађеност ТД са ЗЈН и подзаконским актима, која је довела до немогућности утврђивања основаности жалбених навода или до нарушавања темељних начела ЗЈН, односно незаконите додјеле уговора ...  … Према томе, КРЖ има овлаштење да прије закључења уговора у циљу примарне заштите поништи било који акт, па тако и ТД у дијелу у којем је иста у супротности за ЗЈН, као и да поништи одлуку о избору најповољнијег понуђача...</vt:lpstr>
      <vt:lpstr>... Група понуђача која је заједно предала једну понуду као један понуђач у поступку јавне набавке, током цијелог поступка може дјеловати искључиво као група понуђача, без могућности да у било ком моменту неко од чланова групе понуђача иступи појединачно, односно самостално, било тужбом или неком другом радњом у поступку, те како тужилац није поступио по налогу Суда за уређење тужбе на начин да правилно означи тужилачку страну и достави уредну пуномоћ/овлаштење за заступање за све чланове конзорцијума, нити је све чланове означио као тужиоца, то је побијаним рјешењем правилно закључено да тужбу треба одбацити...  ... У конкретном случају странка у поступку је група понуђача, која је настала у циљу подношења заједничке понуде у складу са ТД, те је у складу с тим тужба могла бити поднесена искључиво од стране групе понуђача...</vt:lpstr>
      <vt:lpstr>... Тужба се одбацује...  ... Како је у конкретном случају тужба поднесена од стране само једног од чланова конзорцијума, иако је у поступку ЈН учествовао као група понуђача, коју је чинило пет правних лица, то је Суд, тужбу одбацио на основу закона.</vt:lpstr>
      <vt:lpstr>... Околност да је тужена у истом поступку ЈН, неким другим рјешењем, по жалби другог понуђача одлучивала о основаности неког жалбеног приговора, не може се подвести под институте „res iudicata” и “ne bis in idem”. Правни институт пресуђене ствари (res iudicata) се односи на ситуације у којима већ између истих странака постоји мериторна одлука у некој правној ствари, па се о ријешеном тужбеном захтјеву не може поново одлучивати (изузев ако другачије није законом прописано), док институт “ne bis in idem” забрањује вођење поновног поступка након пресуђења, након „res iudicata”.  Чињеница да је о неком приговору одлучено у неком управном поступку, сама за себе није основ за утврђење да се ради о пресуђеној ствари, него указује да поступајући орган има одређено мишљење о некој правној ствари у питању...   </vt:lpstr>
      <vt:lpstr>...Суд расправу заказује само у случају када због сложености спорне ствари, или ако иначе нађе да је то потребно ради бољег разјашњења ствари, а како то предвиђа ЗУС. Обзиром да је тужена доставила одговор на тужбу и приложила спис, то је Суд очигледно цијенио да није било потребе за одржавањем расправе. Да ли је потребно одржати расправу представља слободну оцјену и овлаштење суда, а никако обавезу, што значи да уколико није одржана расправа по приједлогу суда није ни могла бити учињена повреда поступка на начин како то тужитељ тумачи...    </vt:lpstr>
      <vt:lpstr>... Код захтјева за одгађање извршења у поступцима ЈН цијени се јавни интерес и наступање штете која настаје одгађањем извршења у односу на предмет ЈН, те је неопходно уз приједлог за одлагање извршења доставити доказе подобне за утврђења да одлагање извршења неће произвести штетне посљедице по јавни интерес. ... Тужилац уз захтјев није навео ниједну околност, ни чињеницу, ни доказ, из којег би било видљиво да овакво одлагање није супротно јавном интересу, односно да не би проузроковало штету по јавни интерес. ... У конкретном спору нема мјеста примјени одредбе члана 18. ЗУС-а, будући да је на другачији начин питање одгађања извршења прописано у ЗЈН, који се као lex specialis примјењује код одлагања извршења одлука КРЖ-а ...Тужилац у свом захтјеву мора пружити одговарајуће доказе да су испуњени законски услови, суд не може засновати своју одлуку на наводима захтјева, без одговарајућег доказа који ће потврдити наводе и учинити оправданим доношење рјешења о одгоди извршења.</vt:lpstr>
      <vt:lpstr>Хвала!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Правна заштита у поступцима ЈН   Са примјерима рјешења КРЖ-а и пресудама Суда БиХ</dc:title>
  <dc:creator>Sanja Ubovic</dc:creator>
  <cp:lastModifiedBy>Marko Bozovic</cp:lastModifiedBy>
  <cp:revision>353</cp:revision>
  <dcterms:modified xsi:type="dcterms:W3CDTF">2024-09-05T10:31:56Z</dcterms:modified>
</cp:coreProperties>
</file>