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84" r:id="rId4"/>
    <p:sldId id="283" r:id="rId5"/>
    <p:sldId id="285" r:id="rId6"/>
    <p:sldId id="286" r:id="rId7"/>
    <p:sldId id="290" r:id="rId8"/>
    <p:sldId id="261" r:id="rId9"/>
    <p:sldId id="262" r:id="rId10"/>
    <p:sldId id="263" r:id="rId11"/>
    <p:sldId id="264" r:id="rId12"/>
    <p:sldId id="277" r:id="rId13"/>
    <p:sldId id="279" r:id="rId14"/>
    <p:sldId id="278" r:id="rId15"/>
    <p:sldId id="280" r:id="rId16"/>
    <p:sldId id="281" r:id="rId17"/>
    <p:sldId id="282" r:id="rId18"/>
    <p:sldId id="287" r:id="rId19"/>
    <p:sldId id="265" r:id="rId20"/>
    <p:sldId id="288" r:id="rId21"/>
    <p:sldId id="266" r:id="rId22"/>
    <p:sldId id="273" r:id="rId23"/>
    <p:sldId id="269" r:id="rId24"/>
    <p:sldId id="289" r:id="rId25"/>
    <p:sldId id="274" r:id="rId26"/>
    <p:sldId id="259" r:id="rId27"/>
    <p:sldId id="276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371EA8-FF27-4669-82D1-6A2237C92E6F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sr-Latn-RS"/>
        </a:p>
      </dgm:t>
    </dgm:pt>
    <dgm:pt modelId="{8388DDDE-CDF2-4A74-AC49-B34327782EB2}">
      <dgm:prSet/>
      <dgm:spPr/>
      <dgm:t>
        <a:bodyPr/>
        <a:lstStyle/>
        <a:p>
          <a:pPr rtl="0"/>
          <a:r>
            <a:rPr lang="sr-Latn-RS" dirty="0" smtClean="0"/>
            <a:t>Nabavka </a:t>
          </a:r>
          <a:r>
            <a:rPr lang="sr-Latn-RS" b="1" dirty="0" smtClean="0"/>
            <a:t>predviđena</a:t>
          </a:r>
          <a:r>
            <a:rPr lang="sr-Latn-RS" dirty="0" smtClean="0"/>
            <a:t> u planu nabavki</a:t>
          </a:r>
          <a:endParaRPr lang="sr-Latn-RS" dirty="0"/>
        </a:p>
      </dgm:t>
    </dgm:pt>
    <dgm:pt modelId="{50DC1E52-E409-455D-BCE7-78590FC07DAD}" type="parTrans" cxnId="{35EDF77E-DABE-406B-A2B1-FE6761FA81A4}">
      <dgm:prSet/>
      <dgm:spPr/>
      <dgm:t>
        <a:bodyPr/>
        <a:lstStyle/>
        <a:p>
          <a:endParaRPr lang="sr-Latn-RS"/>
        </a:p>
      </dgm:t>
    </dgm:pt>
    <dgm:pt modelId="{7CB11872-7135-4B76-B319-B94BD6380638}" type="sibTrans" cxnId="{35EDF77E-DABE-406B-A2B1-FE6761FA81A4}">
      <dgm:prSet/>
      <dgm:spPr/>
      <dgm:t>
        <a:bodyPr/>
        <a:lstStyle/>
        <a:p>
          <a:endParaRPr lang="sr-Latn-RS"/>
        </a:p>
      </dgm:t>
    </dgm:pt>
    <dgm:pt modelId="{C058BCD2-A405-4347-BD44-23B0A3591319}">
      <dgm:prSet/>
      <dgm:spPr/>
      <dgm:t>
        <a:bodyPr/>
        <a:lstStyle/>
        <a:p>
          <a:pPr rtl="0"/>
          <a:r>
            <a:rPr lang="sr-Latn-RS" dirty="0" smtClean="0"/>
            <a:t>Ako nabavka </a:t>
          </a:r>
          <a:r>
            <a:rPr lang="sr-Latn-RS" b="1" dirty="0" smtClean="0"/>
            <a:t>nije sadržana </a:t>
          </a:r>
          <a:r>
            <a:rPr lang="sr-Latn-RS" dirty="0" smtClean="0"/>
            <a:t>u planu nabavki: posebna odluka o pokretanju  nabavki, kojom se mijenja plan nabavki i koja sadrži podatke koje traži plan nabavki</a:t>
          </a:r>
          <a:endParaRPr lang="sr-Latn-RS" dirty="0"/>
        </a:p>
      </dgm:t>
    </dgm:pt>
    <dgm:pt modelId="{09BA65E2-BF0E-4DC2-82E0-A65FD7DBF4B7}" type="parTrans" cxnId="{89DE1C6D-AA97-4080-95DC-E64C66E122FB}">
      <dgm:prSet/>
      <dgm:spPr/>
      <dgm:t>
        <a:bodyPr/>
        <a:lstStyle/>
        <a:p>
          <a:endParaRPr lang="sr-Latn-RS"/>
        </a:p>
      </dgm:t>
    </dgm:pt>
    <dgm:pt modelId="{17E09F0C-1DA5-462B-B4ED-07D31420B96A}" type="sibTrans" cxnId="{89DE1C6D-AA97-4080-95DC-E64C66E122FB}">
      <dgm:prSet/>
      <dgm:spPr/>
      <dgm:t>
        <a:bodyPr/>
        <a:lstStyle/>
        <a:p>
          <a:endParaRPr lang="sr-Latn-RS"/>
        </a:p>
      </dgm:t>
    </dgm:pt>
    <dgm:pt modelId="{F7F74BD9-5D63-4185-9322-A6151B9BA830}">
      <dgm:prSet/>
      <dgm:spPr/>
      <dgm:t>
        <a:bodyPr/>
        <a:lstStyle/>
        <a:p>
          <a:pPr rtl="0"/>
          <a:r>
            <a:rPr lang="sr-Latn-RS" dirty="0" smtClean="0"/>
            <a:t>Plan nabavki i izmjene i dopune plana nabavki </a:t>
          </a:r>
          <a:r>
            <a:rPr lang="sr-Latn-RS" b="1" dirty="0" smtClean="0"/>
            <a:t>se objavljuju na portalu nabavki</a:t>
          </a:r>
          <a:endParaRPr lang="sr-Latn-RS" b="1" dirty="0"/>
        </a:p>
      </dgm:t>
    </dgm:pt>
    <dgm:pt modelId="{EA553191-EF66-40BC-B28B-7B368E035783}" type="parTrans" cxnId="{D4614943-BED6-4B9B-9BE4-67081A754C53}">
      <dgm:prSet/>
      <dgm:spPr/>
      <dgm:t>
        <a:bodyPr/>
        <a:lstStyle/>
        <a:p>
          <a:endParaRPr lang="sr-Latn-RS"/>
        </a:p>
      </dgm:t>
    </dgm:pt>
    <dgm:pt modelId="{68B631A6-FE82-4A10-A4C5-C53E97A90786}" type="sibTrans" cxnId="{D4614943-BED6-4B9B-9BE4-67081A754C53}">
      <dgm:prSet/>
      <dgm:spPr/>
      <dgm:t>
        <a:bodyPr/>
        <a:lstStyle/>
        <a:p>
          <a:endParaRPr lang="sr-Latn-RS"/>
        </a:p>
      </dgm:t>
    </dgm:pt>
    <dgm:pt modelId="{BEE7749B-E771-4B8F-B3F1-19478A154693}" type="pres">
      <dgm:prSet presAssocID="{13371EA8-FF27-4669-82D1-6A2237C92E6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bs-Latn-BA"/>
        </a:p>
      </dgm:t>
    </dgm:pt>
    <dgm:pt modelId="{A39443CD-3A77-44E6-A4DE-E5E63EF854CE}" type="pres">
      <dgm:prSet presAssocID="{8388DDDE-CDF2-4A74-AC49-B34327782EB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bs-Latn-BA"/>
        </a:p>
      </dgm:t>
    </dgm:pt>
    <dgm:pt modelId="{755286CD-7403-4D9A-8532-FB8A2D0E756E}" type="pres">
      <dgm:prSet presAssocID="{7CB11872-7135-4B76-B319-B94BD6380638}" presName="sibTrans" presStyleLbl="sibTrans2D1" presStyleIdx="0" presStyleCnt="2"/>
      <dgm:spPr/>
      <dgm:t>
        <a:bodyPr/>
        <a:lstStyle/>
        <a:p>
          <a:endParaRPr lang="bs-Latn-BA"/>
        </a:p>
      </dgm:t>
    </dgm:pt>
    <dgm:pt modelId="{C8CF837C-BA73-4279-B58E-57E597457577}" type="pres">
      <dgm:prSet presAssocID="{7CB11872-7135-4B76-B319-B94BD6380638}" presName="connectorText" presStyleLbl="sibTrans2D1" presStyleIdx="0" presStyleCnt="2"/>
      <dgm:spPr/>
      <dgm:t>
        <a:bodyPr/>
        <a:lstStyle/>
        <a:p>
          <a:endParaRPr lang="bs-Latn-BA"/>
        </a:p>
      </dgm:t>
    </dgm:pt>
    <dgm:pt modelId="{924416A2-0937-4CB6-87F8-F03E7995CC40}" type="pres">
      <dgm:prSet presAssocID="{C058BCD2-A405-4347-BD44-23B0A359131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bs-Latn-BA"/>
        </a:p>
      </dgm:t>
    </dgm:pt>
    <dgm:pt modelId="{9A8E06DA-382E-4968-BA08-538E6F2F0145}" type="pres">
      <dgm:prSet presAssocID="{17E09F0C-1DA5-462B-B4ED-07D31420B96A}" presName="sibTrans" presStyleLbl="sibTrans2D1" presStyleIdx="1" presStyleCnt="2"/>
      <dgm:spPr/>
      <dgm:t>
        <a:bodyPr/>
        <a:lstStyle/>
        <a:p>
          <a:endParaRPr lang="bs-Latn-BA"/>
        </a:p>
      </dgm:t>
    </dgm:pt>
    <dgm:pt modelId="{84A17C38-C9A8-4369-8E5E-5446BA88729C}" type="pres">
      <dgm:prSet presAssocID="{17E09F0C-1DA5-462B-B4ED-07D31420B96A}" presName="connectorText" presStyleLbl="sibTrans2D1" presStyleIdx="1" presStyleCnt="2"/>
      <dgm:spPr/>
      <dgm:t>
        <a:bodyPr/>
        <a:lstStyle/>
        <a:p>
          <a:endParaRPr lang="bs-Latn-BA"/>
        </a:p>
      </dgm:t>
    </dgm:pt>
    <dgm:pt modelId="{0005C46B-6CB0-4BA3-9303-CF97D5A9C000}" type="pres">
      <dgm:prSet presAssocID="{F7F74BD9-5D63-4185-9322-A6151B9BA83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Latn-RS"/>
        </a:p>
      </dgm:t>
    </dgm:pt>
  </dgm:ptLst>
  <dgm:cxnLst>
    <dgm:cxn modelId="{FD67EF57-0CE6-4A92-83CD-B1E9E07892D5}" type="presOf" srcId="{17E09F0C-1DA5-462B-B4ED-07D31420B96A}" destId="{9A8E06DA-382E-4968-BA08-538E6F2F0145}" srcOrd="0" destOrd="0" presId="urn:microsoft.com/office/officeart/2005/8/layout/process1"/>
    <dgm:cxn modelId="{BFDA02E5-7382-4570-8258-CBB475089A6D}" type="presOf" srcId="{F7F74BD9-5D63-4185-9322-A6151B9BA830}" destId="{0005C46B-6CB0-4BA3-9303-CF97D5A9C000}" srcOrd="0" destOrd="0" presId="urn:microsoft.com/office/officeart/2005/8/layout/process1"/>
    <dgm:cxn modelId="{7D6BE0BA-B1ED-44FE-ABE9-11C4111E7C32}" type="presOf" srcId="{C058BCD2-A405-4347-BD44-23B0A3591319}" destId="{924416A2-0937-4CB6-87F8-F03E7995CC40}" srcOrd="0" destOrd="0" presId="urn:microsoft.com/office/officeart/2005/8/layout/process1"/>
    <dgm:cxn modelId="{B9DC96B0-71E4-49A6-A69E-B964AAA0FD62}" type="presOf" srcId="{17E09F0C-1DA5-462B-B4ED-07D31420B96A}" destId="{84A17C38-C9A8-4369-8E5E-5446BA88729C}" srcOrd="1" destOrd="0" presId="urn:microsoft.com/office/officeart/2005/8/layout/process1"/>
    <dgm:cxn modelId="{D4614943-BED6-4B9B-9BE4-67081A754C53}" srcId="{13371EA8-FF27-4669-82D1-6A2237C92E6F}" destId="{F7F74BD9-5D63-4185-9322-A6151B9BA830}" srcOrd="2" destOrd="0" parTransId="{EA553191-EF66-40BC-B28B-7B368E035783}" sibTransId="{68B631A6-FE82-4A10-A4C5-C53E97A90786}"/>
    <dgm:cxn modelId="{47440430-E360-495C-B9F6-6568585E2065}" type="presOf" srcId="{7CB11872-7135-4B76-B319-B94BD6380638}" destId="{C8CF837C-BA73-4279-B58E-57E597457577}" srcOrd="1" destOrd="0" presId="urn:microsoft.com/office/officeart/2005/8/layout/process1"/>
    <dgm:cxn modelId="{B3F84337-4D4A-44F8-96C2-D0A28F05D760}" type="presOf" srcId="{13371EA8-FF27-4669-82D1-6A2237C92E6F}" destId="{BEE7749B-E771-4B8F-B3F1-19478A154693}" srcOrd="0" destOrd="0" presId="urn:microsoft.com/office/officeart/2005/8/layout/process1"/>
    <dgm:cxn modelId="{35EDF77E-DABE-406B-A2B1-FE6761FA81A4}" srcId="{13371EA8-FF27-4669-82D1-6A2237C92E6F}" destId="{8388DDDE-CDF2-4A74-AC49-B34327782EB2}" srcOrd="0" destOrd="0" parTransId="{50DC1E52-E409-455D-BCE7-78590FC07DAD}" sibTransId="{7CB11872-7135-4B76-B319-B94BD6380638}"/>
    <dgm:cxn modelId="{89DE1C6D-AA97-4080-95DC-E64C66E122FB}" srcId="{13371EA8-FF27-4669-82D1-6A2237C92E6F}" destId="{C058BCD2-A405-4347-BD44-23B0A3591319}" srcOrd="1" destOrd="0" parTransId="{09BA65E2-BF0E-4DC2-82E0-A65FD7DBF4B7}" sibTransId="{17E09F0C-1DA5-462B-B4ED-07D31420B96A}"/>
    <dgm:cxn modelId="{07379D6D-04DF-4764-89B9-3B29CFA2FBA5}" type="presOf" srcId="{8388DDDE-CDF2-4A74-AC49-B34327782EB2}" destId="{A39443CD-3A77-44E6-A4DE-E5E63EF854CE}" srcOrd="0" destOrd="0" presId="urn:microsoft.com/office/officeart/2005/8/layout/process1"/>
    <dgm:cxn modelId="{F584B8C9-F888-445D-A464-DDD4B558DDA2}" type="presOf" srcId="{7CB11872-7135-4B76-B319-B94BD6380638}" destId="{755286CD-7403-4D9A-8532-FB8A2D0E756E}" srcOrd="0" destOrd="0" presId="urn:microsoft.com/office/officeart/2005/8/layout/process1"/>
    <dgm:cxn modelId="{E76E5CF5-62BB-497F-981C-0FFA071E851E}" type="presParOf" srcId="{BEE7749B-E771-4B8F-B3F1-19478A154693}" destId="{A39443CD-3A77-44E6-A4DE-E5E63EF854CE}" srcOrd="0" destOrd="0" presId="urn:microsoft.com/office/officeart/2005/8/layout/process1"/>
    <dgm:cxn modelId="{BD3C700C-4838-4CC3-B7F9-1769FBBD9395}" type="presParOf" srcId="{BEE7749B-E771-4B8F-B3F1-19478A154693}" destId="{755286CD-7403-4D9A-8532-FB8A2D0E756E}" srcOrd="1" destOrd="0" presId="urn:microsoft.com/office/officeart/2005/8/layout/process1"/>
    <dgm:cxn modelId="{348F9164-A1F2-4094-9E33-15CA90DBEF55}" type="presParOf" srcId="{755286CD-7403-4D9A-8532-FB8A2D0E756E}" destId="{C8CF837C-BA73-4279-B58E-57E597457577}" srcOrd="0" destOrd="0" presId="urn:microsoft.com/office/officeart/2005/8/layout/process1"/>
    <dgm:cxn modelId="{5086F1B3-B2F2-468F-AFBE-5D8F499EBFFD}" type="presParOf" srcId="{BEE7749B-E771-4B8F-B3F1-19478A154693}" destId="{924416A2-0937-4CB6-87F8-F03E7995CC40}" srcOrd="2" destOrd="0" presId="urn:microsoft.com/office/officeart/2005/8/layout/process1"/>
    <dgm:cxn modelId="{1A2342F0-8983-4940-906B-FD4FC88FF018}" type="presParOf" srcId="{BEE7749B-E771-4B8F-B3F1-19478A154693}" destId="{9A8E06DA-382E-4968-BA08-538E6F2F0145}" srcOrd="3" destOrd="0" presId="urn:microsoft.com/office/officeart/2005/8/layout/process1"/>
    <dgm:cxn modelId="{44E1D337-EC55-4915-915E-E2B5D4D5FA86}" type="presParOf" srcId="{9A8E06DA-382E-4968-BA08-538E6F2F0145}" destId="{84A17C38-C9A8-4369-8E5E-5446BA88729C}" srcOrd="0" destOrd="0" presId="urn:microsoft.com/office/officeart/2005/8/layout/process1"/>
    <dgm:cxn modelId="{508D2F96-3817-4447-9766-1618E711D915}" type="presParOf" srcId="{BEE7749B-E771-4B8F-B3F1-19478A154693}" destId="{0005C46B-6CB0-4BA3-9303-CF97D5A9C00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B8DE61-D149-4EEF-A30C-2ED5C501B679}" type="doc">
      <dgm:prSet loTypeId="urn:microsoft.com/office/officeart/2005/8/layout/cycle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AEF30BA-3D2E-4A55-A542-53EF0CC7BCE9}">
      <dgm:prSet phldrT="[Text]"/>
      <dgm:spPr/>
      <dgm:t>
        <a:bodyPr/>
        <a:lstStyle/>
        <a:p>
          <a:r>
            <a:rPr lang="sr-Latn-BA" dirty="0" smtClean="0"/>
            <a:t>TD</a:t>
          </a:r>
          <a:endParaRPr lang="en-US" dirty="0"/>
        </a:p>
      </dgm:t>
    </dgm:pt>
    <dgm:pt modelId="{5061423B-5415-4D87-B3F5-C9F4B9B5B956}" type="parTrans" cxnId="{BAE07768-5CFA-4986-8F3F-C82D5A911ED3}">
      <dgm:prSet/>
      <dgm:spPr/>
      <dgm:t>
        <a:bodyPr/>
        <a:lstStyle/>
        <a:p>
          <a:endParaRPr lang="en-US"/>
        </a:p>
      </dgm:t>
    </dgm:pt>
    <dgm:pt modelId="{AA36B1E3-F1C0-4CFA-B844-7A881915384B}" type="sibTrans" cxnId="{BAE07768-5CFA-4986-8F3F-C82D5A911ED3}">
      <dgm:prSet/>
      <dgm:spPr/>
      <dgm:t>
        <a:bodyPr/>
        <a:lstStyle/>
        <a:p>
          <a:endParaRPr lang="en-US"/>
        </a:p>
      </dgm:t>
    </dgm:pt>
    <dgm:pt modelId="{1E9A866C-0651-4A95-8BFD-0848DA3D2A07}">
      <dgm:prSet phldrT="[Text]"/>
      <dgm:spPr/>
      <dgm:t>
        <a:bodyPr/>
        <a:lstStyle/>
        <a:p>
          <a:r>
            <a:rPr lang="sr-Latn-BA" dirty="0" smtClean="0"/>
            <a:t>Priprema ponuda</a:t>
          </a:r>
          <a:endParaRPr lang="en-US" dirty="0"/>
        </a:p>
      </dgm:t>
    </dgm:pt>
    <dgm:pt modelId="{5B592208-B178-4D01-BA2B-105CBEE71DE4}" type="parTrans" cxnId="{650F2DD2-17CA-4EE5-9D72-380D0B438662}">
      <dgm:prSet/>
      <dgm:spPr/>
      <dgm:t>
        <a:bodyPr/>
        <a:lstStyle/>
        <a:p>
          <a:endParaRPr lang="en-US"/>
        </a:p>
      </dgm:t>
    </dgm:pt>
    <dgm:pt modelId="{822C5EAC-7F53-46B1-9CFC-8B92F76FE029}" type="sibTrans" cxnId="{650F2DD2-17CA-4EE5-9D72-380D0B438662}">
      <dgm:prSet/>
      <dgm:spPr/>
      <dgm:t>
        <a:bodyPr/>
        <a:lstStyle/>
        <a:p>
          <a:endParaRPr lang="en-US"/>
        </a:p>
      </dgm:t>
    </dgm:pt>
    <dgm:pt modelId="{7A1949BC-F7AB-4442-A813-007149E55EE6}">
      <dgm:prSet phldrT="[Text]"/>
      <dgm:spPr/>
      <dgm:t>
        <a:bodyPr/>
        <a:lstStyle/>
        <a:p>
          <a:r>
            <a:rPr lang="sr-Latn-BA" dirty="0" smtClean="0"/>
            <a:t>Ocjena ponuda</a:t>
          </a:r>
          <a:endParaRPr lang="en-US" dirty="0"/>
        </a:p>
      </dgm:t>
    </dgm:pt>
    <dgm:pt modelId="{B3EFF98A-B3AB-4A59-8F95-341701FE973F}" type="parTrans" cxnId="{FB43ACE7-D599-4E30-8BB5-F8922C142549}">
      <dgm:prSet/>
      <dgm:spPr/>
      <dgm:t>
        <a:bodyPr/>
        <a:lstStyle/>
        <a:p>
          <a:endParaRPr lang="en-US"/>
        </a:p>
      </dgm:t>
    </dgm:pt>
    <dgm:pt modelId="{C244EDB2-E584-4FAD-A03B-313BC1712303}" type="sibTrans" cxnId="{FB43ACE7-D599-4E30-8BB5-F8922C142549}">
      <dgm:prSet/>
      <dgm:spPr/>
      <dgm:t>
        <a:bodyPr/>
        <a:lstStyle/>
        <a:p>
          <a:endParaRPr lang="en-US"/>
        </a:p>
      </dgm:t>
    </dgm:pt>
    <dgm:pt modelId="{E8043EB9-C2B3-4B80-B2FF-6C4790D08A00}">
      <dgm:prSet phldrT="[Text]"/>
      <dgm:spPr/>
      <dgm:t>
        <a:bodyPr/>
        <a:lstStyle/>
        <a:p>
          <a:r>
            <a:rPr lang="sr-Latn-BA" dirty="0" smtClean="0"/>
            <a:t>Realizacija ugovora</a:t>
          </a:r>
          <a:endParaRPr lang="en-US" dirty="0"/>
        </a:p>
      </dgm:t>
    </dgm:pt>
    <dgm:pt modelId="{F5133C0C-D086-4B5C-814F-7494256DE00B}" type="parTrans" cxnId="{8EC81EAD-8E84-426C-B3E3-80E7D23EDCE3}">
      <dgm:prSet/>
      <dgm:spPr/>
      <dgm:t>
        <a:bodyPr/>
        <a:lstStyle/>
        <a:p>
          <a:endParaRPr lang="en-US"/>
        </a:p>
      </dgm:t>
    </dgm:pt>
    <dgm:pt modelId="{5AC6F1AE-8ABC-4654-9ACB-72FDEE08F518}" type="sibTrans" cxnId="{8EC81EAD-8E84-426C-B3E3-80E7D23EDCE3}">
      <dgm:prSet/>
      <dgm:spPr/>
      <dgm:t>
        <a:bodyPr/>
        <a:lstStyle/>
        <a:p>
          <a:endParaRPr lang="en-US"/>
        </a:p>
      </dgm:t>
    </dgm:pt>
    <dgm:pt modelId="{82F49F11-7703-4927-B2FD-D35C8067735A}" type="pres">
      <dgm:prSet presAssocID="{1EB8DE61-D149-4EEF-A30C-2ED5C501B679}" presName="Name0" presStyleCnt="0">
        <dgm:presLayoutVars>
          <dgm:dir/>
          <dgm:resizeHandles val="exact"/>
        </dgm:presLayoutVars>
      </dgm:prSet>
      <dgm:spPr/>
    </dgm:pt>
    <dgm:pt modelId="{A2288514-13B9-4506-B20E-226A19323227}" type="pres">
      <dgm:prSet presAssocID="{1EB8DE61-D149-4EEF-A30C-2ED5C501B679}" presName="cycle" presStyleCnt="0"/>
      <dgm:spPr/>
    </dgm:pt>
    <dgm:pt modelId="{4ED8E928-B8EE-4AD0-8791-F29D8276D72D}" type="pres">
      <dgm:prSet presAssocID="{7AEF30BA-3D2E-4A55-A542-53EF0CC7BCE9}" presName="nodeFirstNode" presStyleLbl="node1" presStyleIdx="0" presStyleCnt="4">
        <dgm:presLayoutVars>
          <dgm:bulletEnabled val="1"/>
        </dgm:presLayoutVars>
      </dgm:prSet>
      <dgm:spPr/>
    </dgm:pt>
    <dgm:pt modelId="{66F520B9-F41A-45B0-A35B-DBCC3234BCA4}" type="pres">
      <dgm:prSet presAssocID="{AA36B1E3-F1C0-4CFA-B844-7A881915384B}" presName="sibTransFirstNode" presStyleLbl="bgShp" presStyleIdx="0" presStyleCnt="1"/>
      <dgm:spPr/>
    </dgm:pt>
    <dgm:pt modelId="{04BECECF-A3D8-422F-87DD-C61E1DA45C2C}" type="pres">
      <dgm:prSet presAssocID="{1E9A866C-0651-4A95-8BFD-0848DA3D2A07}" presName="nodeFollowingNodes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403642-9439-420F-B53B-ECFC9716511C}" type="pres">
      <dgm:prSet presAssocID="{7A1949BC-F7AB-4442-A813-007149E55EE6}" presName="nodeFollowingNodes" presStyleLbl="node1" presStyleIdx="2" presStyleCnt="4">
        <dgm:presLayoutVars>
          <dgm:bulletEnabled val="1"/>
        </dgm:presLayoutVars>
      </dgm:prSet>
      <dgm:spPr/>
    </dgm:pt>
    <dgm:pt modelId="{8381201E-B9B5-4048-B473-8D4DCC04B8FB}" type="pres">
      <dgm:prSet presAssocID="{E8043EB9-C2B3-4B80-B2FF-6C4790D08A00}" presName="nodeFollowingNodes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50F2DD2-17CA-4EE5-9D72-380D0B438662}" srcId="{1EB8DE61-D149-4EEF-A30C-2ED5C501B679}" destId="{1E9A866C-0651-4A95-8BFD-0848DA3D2A07}" srcOrd="1" destOrd="0" parTransId="{5B592208-B178-4D01-BA2B-105CBEE71DE4}" sibTransId="{822C5EAC-7F53-46B1-9CFC-8B92F76FE029}"/>
    <dgm:cxn modelId="{B20BCFBE-F621-409E-BE66-3AB949DCC9DC}" type="presOf" srcId="{7A1949BC-F7AB-4442-A813-007149E55EE6}" destId="{76403642-9439-420F-B53B-ECFC9716511C}" srcOrd="0" destOrd="0" presId="urn:microsoft.com/office/officeart/2005/8/layout/cycle3"/>
    <dgm:cxn modelId="{8EC81EAD-8E84-426C-B3E3-80E7D23EDCE3}" srcId="{1EB8DE61-D149-4EEF-A30C-2ED5C501B679}" destId="{E8043EB9-C2B3-4B80-B2FF-6C4790D08A00}" srcOrd="3" destOrd="0" parTransId="{F5133C0C-D086-4B5C-814F-7494256DE00B}" sibTransId="{5AC6F1AE-8ABC-4654-9ACB-72FDEE08F518}"/>
    <dgm:cxn modelId="{FB43ACE7-D599-4E30-8BB5-F8922C142549}" srcId="{1EB8DE61-D149-4EEF-A30C-2ED5C501B679}" destId="{7A1949BC-F7AB-4442-A813-007149E55EE6}" srcOrd="2" destOrd="0" parTransId="{B3EFF98A-B3AB-4A59-8F95-341701FE973F}" sibTransId="{C244EDB2-E584-4FAD-A03B-313BC1712303}"/>
    <dgm:cxn modelId="{2951666C-0746-49F0-A9A8-2D3B012B424F}" type="presOf" srcId="{1E9A866C-0651-4A95-8BFD-0848DA3D2A07}" destId="{04BECECF-A3D8-422F-87DD-C61E1DA45C2C}" srcOrd="0" destOrd="0" presId="urn:microsoft.com/office/officeart/2005/8/layout/cycle3"/>
    <dgm:cxn modelId="{BAE07768-5CFA-4986-8F3F-C82D5A911ED3}" srcId="{1EB8DE61-D149-4EEF-A30C-2ED5C501B679}" destId="{7AEF30BA-3D2E-4A55-A542-53EF0CC7BCE9}" srcOrd="0" destOrd="0" parTransId="{5061423B-5415-4D87-B3F5-C9F4B9B5B956}" sibTransId="{AA36B1E3-F1C0-4CFA-B844-7A881915384B}"/>
    <dgm:cxn modelId="{2F7230EC-43A5-4833-AFA6-8BECA4C768D9}" type="presOf" srcId="{AA36B1E3-F1C0-4CFA-B844-7A881915384B}" destId="{66F520B9-F41A-45B0-A35B-DBCC3234BCA4}" srcOrd="0" destOrd="0" presId="urn:microsoft.com/office/officeart/2005/8/layout/cycle3"/>
    <dgm:cxn modelId="{6512CBF6-77B7-476F-9021-F4E6D792CC73}" type="presOf" srcId="{E8043EB9-C2B3-4B80-B2FF-6C4790D08A00}" destId="{8381201E-B9B5-4048-B473-8D4DCC04B8FB}" srcOrd="0" destOrd="0" presId="urn:microsoft.com/office/officeart/2005/8/layout/cycle3"/>
    <dgm:cxn modelId="{B0E8302D-36A9-4FFC-9E05-1A7E0D819DC7}" type="presOf" srcId="{1EB8DE61-D149-4EEF-A30C-2ED5C501B679}" destId="{82F49F11-7703-4927-B2FD-D35C8067735A}" srcOrd="0" destOrd="0" presId="urn:microsoft.com/office/officeart/2005/8/layout/cycle3"/>
    <dgm:cxn modelId="{98005100-F522-4D78-8D71-BF8301C1EABF}" type="presOf" srcId="{7AEF30BA-3D2E-4A55-A542-53EF0CC7BCE9}" destId="{4ED8E928-B8EE-4AD0-8791-F29D8276D72D}" srcOrd="0" destOrd="0" presId="urn:microsoft.com/office/officeart/2005/8/layout/cycle3"/>
    <dgm:cxn modelId="{E066A0C4-92B4-4E91-B613-1A3943E1D4E2}" type="presParOf" srcId="{82F49F11-7703-4927-B2FD-D35C8067735A}" destId="{A2288514-13B9-4506-B20E-226A19323227}" srcOrd="0" destOrd="0" presId="urn:microsoft.com/office/officeart/2005/8/layout/cycle3"/>
    <dgm:cxn modelId="{6CA5D84A-071B-466C-BDCF-215F2E0137B7}" type="presParOf" srcId="{A2288514-13B9-4506-B20E-226A19323227}" destId="{4ED8E928-B8EE-4AD0-8791-F29D8276D72D}" srcOrd="0" destOrd="0" presId="urn:microsoft.com/office/officeart/2005/8/layout/cycle3"/>
    <dgm:cxn modelId="{7C616EB3-3B25-4ABA-BA03-E86940E8BE3E}" type="presParOf" srcId="{A2288514-13B9-4506-B20E-226A19323227}" destId="{66F520B9-F41A-45B0-A35B-DBCC3234BCA4}" srcOrd="1" destOrd="0" presId="urn:microsoft.com/office/officeart/2005/8/layout/cycle3"/>
    <dgm:cxn modelId="{729A46C0-2967-4EAA-9F25-006BA8259F5F}" type="presParOf" srcId="{A2288514-13B9-4506-B20E-226A19323227}" destId="{04BECECF-A3D8-422F-87DD-C61E1DA45C2C}" srcOrd="2" destOrd="0" presId="urn:microsoft.com/office/officeart/2005/8/layout/cycle3"/>
    <dgm:cxn modelId="{3B767A29-80B6-4967-BC96-7ACD8B72442D}" type="presParOf" srcId="{A2288514-13B9-4506-B20E-226A19323227}" destId="{76403642-9439-420F-B53B-ECFC9716511C}" srcOrd="3" destOrd="0" presId="urn:microsoft.com/office/officeart/2005/8/layout/cycle3"/>
    <dgm:cxn modelId="{021A209F-D639-4037-BBFB-2BC7FC81A71B}" type="presParOf" srcId="{A2288514-13B9-4506-B20E-226A19323227}" destId="{8381201E-B9B5-4048-B473-8D4DCC04B8FB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9443CD-3A77-44E6-A4DE-E5E63EF854CE}">
      <dsp:nvSpPr>
        <dsp:cNvPr id="0" name=""/>
        <dsp:cNvSpPr/>
      </dsp:nvSpPr>
      <dsp:spPr>
        <a:xfrm>
          <a:off x="7233" y="975988"/>
          <a:ext cx="2161877" cy="257398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dirty="0" smtClean="0"/>
            <a:t>Nabavka </a:t>
          </a:r>
          <a:r>
            <a:rPr lang="sr-Latn-RS" sz="1800" b="1" kern="1200" dirty="0" smtClean="0"/>
            <a:t>predviđena</a:t>
          </a:r>
          <a:r>
            <a:rPr lang="sr-Latn-RS" sz="1800" kern="1200" dirty="0" smtClean="0"/>
            <a:t> u planu nabavki</a:t>
          </a:r>
          <a:endParaRPr lang="sr-Latn-RS" sz="1800" kern="1200" dirty="0"/>
        </a:p>
      </dsp:txBody>
      <dsp:txXfrm>
        <a:off x="70552" y="1039307"/>
        <a:ext cx="2035239" cy="2447347"/>
      </dsp:txXfrm>
    </dsp:sp>
    <dsp:sp modelId="{755286CD-7403-4D9A-8532-FB8A2D0E756E}">
      <dsp:nvSpPr>
        <dsp:cNvPr id="0" name=""/>
        <dsp:cNvSpPr/>
      </dsp:nvSpPr>
      <dsp:spPr>
        <a:xfrm>
          <a:off x="2385298" y="1994908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RS" sz="1400" kern="1200"/>
        </a:p>
      </dsp:txBody>
      <dsp:txXfrm>
        <a:off x="2385298" y="2102137"/>
        <a:ext cx="320822" cy="321687"/>
      </dsp:txXfrm>
    </dsp:sp>
    <dsp:sp modelId="{924416A2-0937-4CB6-87F8-F03E7995CC40}">
      <dsp:nvSpPr>
        <dsp:cNvPr id="0" name=""/>
        <dsp:cNvSpPr/>
      </dsp:nvSpPr>
      <dsp:spPr>
        <a:xfrm>
          <a:off x="3033861" y="975988"/>
          <a:ext cx="2161877" cy="257398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dirty="0" smtClean="0"/>
            <a:t>Ako nabavka </a:t>
          </a:r>
          <a:r>
            <a:rPr lang="sr-Latn-RS" sz="1800" b="1" kern="1200" dirty="0" smtClean="0"/>
            <a:t>nije sadržana </a:t>
          </a:r>
          <a:r>
            <a:rPr lang="sr-Latn-RS" sz="1800" kern="1200" dirty="0" smtClean="0"/>
            <a:t>u planu nabavki: posebna odluka o pokretanju  nabavki, kojom se mijenja plan nabavki i koja sadrži podatke koje traži plan nabavki</a:t>
          </a:r>
          <a:endParaRPr lang="sr-Latn-RS" sz="1800" kern="1200" dirty="0"/>
        </a:p>
      </dsp:txBody>
      <dsp:txXfrm>
        <a:off x="3097180" y="1039307"/>
        <a:ext cx="2035239" cy="2447347"/>
      </dsp:txXfrm>
    </dsp:sp>
    <dsp:sp modelId="{9A8E06DA-382E-4968-BA08-538E6F2F0145}">
      <dsp:nvSpPr>
        <dsp:cNvPr id="0" name=""/>
        <dsp:cNvSpPr/>
      </dsp:nvSpPr>
      <dsp:spPr>
        <a:xfrm>
          <a:off x="5411926" y="1994908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RS" sz="1400" kern="1200"/>
        </a:p>
      </dsp:txBody>
      <dsp:txXfrm>
        <a:off x="5411926" y="2102137"/>
        <a:ext cx="320822" cy="321687"/>
      </dsp:txXfrm>
    </dsp:sp>
    <dsp:sp modelId="{0005C46B-6CB0-4BA3-9303-CF97D5A9C000}">
      <dsp:nvSpPr>
        <dsp:cNvPr id="0" name=""/>
        <dsp:cNvSpPr/>
      </dsp:nvSpPr>
      <dsp:spPr>
        <a:xfrm>
          <a:off x="6060489" y="975988"/>
          <a:ext cx="2161877" cy="257398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kern="1200" dirty="0" smtClean="0"/>
            <a:t>Plan nabavki i izmjene i dopune plana nabavki </a:t>
          </a:r>
          <a:r>
            <a:rPr lang="sr-Latn-RS" sz="1800" b="1" kern="1200" dirty="0" smtClean="0"/>
            <a:t>se objavljuju na portalu nabavki</a:t>
          </a:r>
          <a:endParaRPr lang="sr-Latn-RS" sz="1800" b="1" kern="1200" dirty="0"/>
        </a:p>
      </dsp:txBody>
      <dsp:txXfrm>
        <a:off x="6123808" y="1039307"/>
        <a:ext cx="2035239" cy="24473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F520B9-F41A-45B0-A35B-DBCC3234BCA4}">
      <dsp:nvSpPr>
        <dsp:cNvPr id="0" name=""/>
        <dsp:cNvSpPr/>
      </dsp:nvSpPr>
      <dsp:spPr>
        <a:xfrm>
          <a:off x="1862769" y="-98634"/>
          <a:ext cx="4161160" cy="4161160"/>
        </a:xfrm>
        <a:prstGeom prst="circularArrow">
          <a:avLst>
            <a:gd name="adj1" fmla="val 4668"/>
            <a:gd name="adj2" fmla="val 272909"/>
            <a:gd name="adj3" fmla="val 12899876"/>
            <a:gd name="adj4" fmla="val 17984307"/>
            <a:gd name="adj5" fmla="val 484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D8E928-B8EE-4AD0-8791-F29D8276D72D}">
      <dsp:nvSpPr>
        <dsp:cNvPr id="0" name=""/>
        <dsp:cNvSpPr/>
      </dsp:nvSpPr>
      <dsp:spPr>
        <a:xfrm>
          <a:off x="2582047" y="884"/>
          <a:ext cx="2722605" cy="136130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3400" kern="1200" dirty="0" smtClean="0"/>
            <a:t>TD</a:t>
          </a:r>
          <a:endParaRPr lang="en-US" sz="3400" kern="1200" dirty="0"/>
        </a:p>
      </dsp:txBody>
      <dsp:txXfrm>
        <a:off x="2648500" y="67337"/>
        <a:ext cx="2589699" cy="1228396"/>
      </dsp:txXfrm>
    </dsp:sp>
    <dsp:sp modelId="{04BECECF-A3D8-422F-87DD-C61E1DA45C2C}">
      <dsp:nvSpPr>
        <dsp:cNvPr id="0" name=""/>
        <dsp:cNvSpPr/>
      </dsp:nvSpPr>
      <dsp:spPr>
        <a:xfrm>
          <a:off x="4076179" y="1495017"/>
          <a:ext cx="2722605" cy="136130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3400" kern="1200" dirty="0" smtClean="0"/>
            <a:t>Priprema ponuda</a:t>
          </a:r>
          <a:endParaRPr lang="en-US" sz="3400" kern="1200" dirty="0"/>
        </a:p>
      </dsp:txBody>
      <dsp:txXfrm>
        <a:off x="4142632" y="1561470"/>
        <a:ext cx="2589699" cy="1228396"/>
      </dsp:txXfrm>
    </dsp:sp>
    <dsp:sp modelId="{76403642-9439-420F-B53B-ECFC9716511C}">
      <dsp:nvSpPr>
        <dsp:cNvPr id="0" name=""/>
        <dsp:cNvSpPr/>
      </dsp:nvSpPr>
      <dsp:spPr>
        <a:xfrm>
          <a:off x="2582047" y="2989150"/>
          <a:ext cx="2722605" cy="136130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3400" kern="1200" dirty="0" smtClean="0"/>
            <a:t>Ocjena ponuda</a:t>
          </a:r>
          <a:endParaRPr lang="en-US" sz="3400" kern="1200" dirty="0"/>
        </a:p>
      </dsp:txBody>
      <dsp:txXfrm>
        <a:off x="2648500" y="3055603"/>
        <a:ext cx="2589699" cy="1228396"/>
      </dsp:txXfrm>
    </dsp:sp>
    <dsp:sp modelId="{8381201E-B9B5-4048-B473-8D4DCC04B8FB}">
      <dsp:nvSpPr>
        <dsp:cNvPr id="0" name=""/>
        <dsp:cNvSpPr/>
      </dsp:nvSpPr>
      <dsp:spPr>
        <a:xfrm>
          <a:off x="1087914" y="1495017"/>
          <a:ext cx="2722605" cy="136130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3400" kern="1200" dirty="0" smtClean="0"/>
            <a:t>Realizacija ugovora</a:t>
          </a:r>
          <a:endParaRPr lang="en-US" sz="3400" kern="1200" dirty="0"/>
        </a:p>
      </dsp:txBody>
      <dsp:txXfrm>
        <a:off x="1154367" y="1561470"/>
        <a:ext cx="2589699" cy="1228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F75CE-5D66-40E3-B2FE-21DF4C5E4CC5}" type="datetimeFigureOut">
              <a:rPr lang="sr-Latn-BA" smtClean="0"/>
              <a:t>5.10.2023.</a:t>
            </a:fld>
            <a:endParaRPr lang="sr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49A39-52A5-47DA-AAE6-F7FD3AB018EF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349694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34E1-BD5C-49A5-94C2-975748F6BBDC}" type="datetime1">
              <a:rPr lang="en-US" smtClean="0"/>
              <a:t>05-Oct-23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36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FCFBF-0F40-4A94-85E7-46B72B451175}" type="datetime1">
              <a:rPr lang="en-US" smtClean="0"/>
              <a:t>05-Oct-23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01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3540-4BCB-4D36-9DAC-12B0CE5BB837}" type="datetime1">
              <a:rPr lang="en-US" smtClean="0"/>
              <a:t>05-Oct-23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224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82F59-53CA-4A6F-88C9-3DCA867C2600}" type="datetime1">
              <a:rPr lang="en-US" smtClean="0"/>
              <a:t>05-Oct-23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419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DCB2-D529-48B9-AF78-D57FE0CCEB5E}" type="datetime1">
              <a:rPr lang="en-US" smtClean="0"/>
              <a:t>05-Oct-23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4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350D-4330-40CC-B439-786D8E5D2035}" type="datetime1">
              <a:rPr lang="en-US" smtClean="0"/>
              <a:t>05-Oct-23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42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259A0-4086-436B-8B74-2C454E749C27}" type="datetime1">
              <a:rPr lang="en-US" smtClean="0"/>
              <a:t>05-Oct-23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88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D90F7-09B6-4576-B6FB-4C2D505514E5}" type="datetime1">
              <a:rPr lang="en-US" smtClean="0"/>
              <a:t>05-Oct-23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05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B1A8-014A-44A6-BEC3-584BD013C6FE}" type="datetime1">
              <a:rPr lang="en-US" smtClean="0"/>
              <a:t>05-Oct-23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9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BC867-B19E-4552-B665-03F7C26E23EF}" type="datetime1">
              <a:rPr lang="en-US" smtClean="0"/>
              <a:t>05-Oct-23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63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E427-4311-4EBA-A794-33A3E05BBCB4}" type="datetime1">
              <a:rPr lang="en-US" smtClean="0"/>
              <a:t>05-Oct-23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281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8E514-AAA0-4BFA-BED7-079F7D49F8CB}" type="datetime1">
              <a:rPr lang="en-US" smtClean="0"/>
              <a:t>05-Oct-23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2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98515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/>
              <a:t/>
            </a:r>
            <a:br>
              <a:rPr lang="sr-Latn-RS" dirty="0"/>
            </a:br>
            <a:r>
              <a:rPr lang="sr-Latn-BA" dirty="0" smtClean="0"/>
              <a:t>Priprema i provođenje postupka JN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3538" y="4965325"/>
            <a:ext cx="6858000" cy="1655762"/>
          </a:xfrm>
        </p:spPr>
        <p:txBody>
          <a:bodyPr>
            <a:normAutofit lnSpcReduction="10000"/>
          </a:bodyPr>
          <a:lstStyle/>
          <a:p>
            <a:pPr algn="l"/>
            <a:endParaRPr lang="sr-Latn-RS" dirty="0" smtClean="0"/>
          </a:p>
          <a:p>
            <a:pPr algn="l"/>
            <a:endParaRPr lang="sr-Latn-RS" dirty="0"/>
          </a:p>
          <a:p>
            <a:pPr algn="l"/>
            <a:r>
              <a:rPr lang="sr-Latn-RS" dirty="0" smtClean="0"/>
              <a:t>Ivana Grgić, dipl. </a:t>
            </a:r>
            <a:r>
              <a:rPr lang="en-US" dirty="0" smtClean="0"/>
              <a:t>e</a:t>
            </a:r>
            <a:r>
              <a:rPr lang="sr-Latn-RS" dirty="0" err="1" smtClean="0"/>
              <a:t>konomista</a:t>
            </a:r>
            <a:endParaRPr lang="sr-Latn-RS" dirty="0" smtClean="0"/>
          </a:p>
          <a:p>
            <a:pPr algn="l"/>
            <a:r>
              <a:rPr lang="sr-Latn-RS" dirty="0" smtClean="0"/>
              <a:t>Oktobar, 2023.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05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Uslovi za kvalifikaciju ponuđača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s-Latn-BA" dirty="0" smtClean="0">
              <a:latin typeface="Arial" pitchFamily="34" charset="0"/>
              <a:cs typeface="Arial" pitchFamily="34" charset="0"/>
            </a:endParaRPr>
          </a:p>
          <a:p>
            <a:r>
              <a:rPr lang="bs-Latn-BA" dirty="0">
                <a:cs typeface="Arial" pitchFamily="34" charset="0"/>
              </a:rPr>
              <a:t>M</a:t>
            </a:r>
            <a:r>
              <a:rPr lang="bs-Latn-BA" dirty="0" smtClean="0">
                <a:cs typeface="Arial" pitchFamily="34" charset="0"/>
              </a:rPr>
              <a:t>in</a:t>
            </a:r>
            <a:r>
              <a:rPr lang="bs-Latn-BA" dirty="0">
                <a:cs typeface="Arial" pitchFamily="34" charset="0"/>
              </a:rPr>
              <a:t>. uslovi za </a:t>
            </a:r>
            <a:r>
              <a:rPr lang="bs-Latn-BA" dirty="0" smtClean="0">
                <a:cs typeface="Arial" pitchFamily="34" charset="0"/>
              </a:rPr>
              <a:t>kvalifikaciju </a:t>
            </a:r>
            <a:r>
              <a:rPr lang="bs-Latn-BA" dirty="0">
                <a:cs typeface="Arial" pitchFamily="34" charset="0"/>
              </a:rPr>
              <a:t>ponuđača, </a:t>
            </a:r>
            <a:endParaRPr lang="bs-Latn-BA" dirty="0" smtClean="0">
              <a:cs typeface="Arial" pitchFamily="34" charset="0"/>
            </a:endParaRPr>
          </a:p>
          <a:p>
            <a:pPr algn="just"/>
            <a:r>
              <a:rPr lang="bs-Latn-BA" dirty="0">
                <a:cs typeface="Arial" pitchFamily="34" charset="0"/>
              </a:rPr>
              <a:t>P</a:t>
            </a:r>
            <a:r>
              <a:rPr lang="bs-Latn-BA" dirty="0" smtClean="0">
                <a:cs typeface="Arial" pitchFamily="34" charset="0"/>
              </a:rPr>
              <a:t>osebno </a:t>
            </a:r>
            <a:r>
              <a:rPr lang="bs-Latn-BA" dirty="0">
                <a:cs typeface="Arial" pitchFamily="34" charset="0"/>
              </a:rPr>
              <a:t>definisani uslovi za </a:t>
            </a:r>
            <a:r>
              <a:rPr lang="bs-Latn-BA" dirty="0" smtClean="0">
                <a:cs typeface="Arial" pitchFamily="34" charset="0"/>
              </a:rPr>
              <a:t>kvalif. </a:t>
            </a:r>
            <a:r>
              <a:rPr lang="bs-Latn-BA" dirty="0">
                <a:cs typeface="Arial" pitchFamily="34" charset="0"/>
              </a:rPr>
              <a:t>ukoliko ponudu dostavlja grupa ponuđača, </a:t>
            </a:r>
            <a:endParaRPr lang="bs-Latn-BA" dirty="0" smtClean="0">
              <a:cs typeface="Arial" pitchFamily="34" charset="0"/>
            </a:endParaRPr>
          </a:p>
          <a:p>
            <a:pPr algn="just"/>
            <a:r>
              <a:rPr lang="bs-Latn-BA" dirty="0">
                <a:cs typeface="Arial" pitchFamily="34" charset="0"/>
              </a:rPr>
              <a:t>R</a:t>
            </a:r>
            <a:r>
              <a:rPr lang="bs-Latn-BA" dirty="0" smtClean="0">
                <a:cs typeface="Arial" pitchFamily="34" charset="0"/>
              </a:rPr>
              <a:t>ok </a:t>
            </a:r>
            <a:r>
              <a:rPr lang="bs-Latn-BA" dirty="0">
                <a:cs typeface="Arial" pitchFamily="34" charset="0"/>
              </a:rPr>
              <a:t>u </a:t>
            </a:r>
            <a:r>
              <a:rPr lang="bs-Latn-BA" dirty="0" smtClean="0">
                <a:cs typeface="Arial" pitchFamily="34" charset="0"/>
              </a:rPr>
              <a:t>kom </a:t>
            </a:r>
            <a:r>
              <a:rPr lang="bs-Latn-BA" dirty="0">
                <a:cs typeface="Arial" pitchFamily="34" charset="0"/>
              </a:rPr>
              <a:t>je izabrani ponuđač dužan dostaviti dokaze o kvalifikovanosti (</a:t>
            </a:r>
            <a:r>
              <a:rPr lang="bs-Latn-BA" dirty="0" smtClean="0">
                <a:cs typeface="Arial" pitchFamily="34" charset="0"/>
              </a:rPr>
              <a:t>original </a:t>
            </a:r>
            <a:r>
              <a:rPr lang="bs-Latn-BA" dirty="0">
                <a:cs typeface="Arial" pitchFamily="34" charset="0"/>
              </a:rPr>
              <a:t>ili </a:t>
            </a:r>
            <a:r>
              <a:rPr lang="bs-Latn-BA" dirty="0" smtClean="0">
                <a:cs typeface="Arial" pitchFamily="34" charset="0"/>
              </a:rPr>
              <a:t>ovjerena kopija dokaza) </a:t>
            </a:r>
            <a:r>
              <a:rPr lang="bs-Latn-BA" dirty="0">
                <a:cs typeface="Arial" pitchFamily="34" charset="0"/>
              </a:rPr>
              <a:t>nakon obavještenja ponuđača o </a:t>
            </a:r>
            <a:r>
              <a:rPr lang="bs-Latn-BA" dirty="0" smtClean="0">
                <a:cs typeface="Arial" pitchFamily="34" charset="0"/>
              </a:rPr>
              <a:t>rezultatima postupka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47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Kvalifikacija ponuđača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-342900">
              <a:buFont typeface="Wingdings" panose="05000000000000000000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Lična sposobnost (Član 45.)</a:t>
            </a:r>
          </a:p>
          <a:p>
            <a:pPr indent="-342900">
              <a:buFont typeface="Wingdings" panose="05000000000000000000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Sposobnost za obavljanje profesionalne djelatnosti (Član 46.)</a:t>
            </a:r>
          </a:p>
          <a:p>
            <a:pPr indent="-342900">
              <a:buFont typeface="Wingdings" panose="05000000000000000000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Ekonomska i finansijska sposobnost (Član 47.)</a:t>
            </a:r>
          </a:p>
          <a:p>
            <a:pPr indent="-342900">
              <a:buFont typeface="Wingdings" panose="05000000000000000000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Tehnička i profesionalna sposobnost (Član 48. do 51.)</a:t>
            </a:r>
          </a:p>
          <a:p>
            <a:pPr marL="457200" indent="-457200">
              <a:buFontTx/>
              <a:buChar char="-"/>
              <a:defRPr/>
            </a:pPr>
            <a:r>
              <a:rPr lang="bs-Latn-BA" sz="2000" dirty="0">
                <a:solidFill>
                  <a:prstClr val="black"/>
                </a:solidFill>
              </a:rPr>
              <a:t>tehnička i profesionalna sposobnost za – robe (49.)</a:t>
            </a:r>
          </a:p>
          <a:p>
            <a:pPr marL="457200" indent="-457200">
              <a:buFontTx/>
              <a:buChar char="-"/>
              <a:defRPr/>
            </a:pPr>
            <a:r>
              <a:rPr lang="bs-Latn-BA" sz="2000" dirty="0">
                <a:solidFill>
                  <a:prstClr val="black"/>
                </a:solidFill>
              </a:rPr>
              <a:t>tehnička i profesionalna sposobnost za – usluge (50.)</a:t>
            </a:r>
          </a:p>
          <a:p>
            <a:pPr marL="457200" indent="-457200">
              <a:buFontTx/>
              <a:buChar char="-"/>
              <a:defRPr/>
            </a:pPr>
            <a:r>
              <a:rPr lang="bs-Latn-BA" sz="2000" dirty="0">
                <a:solidFill>
                  <a:prstClr val="black"/>
                </a:solidFill>
              </a:rPr>
              <a:t>tehnička i profesionalna sposobnost za – radovi (51.)</a:t>
            </a: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Sukob interesa (Član 52</a:t>
            </a:r>
            <a:r>
              <a:rPr lang="bs-Latn-BA" dirty="0" smtClean="0">
                <a:solidFill>
                  <a:prstClr val="black"/>
                </a:solidFill>
              </a:rPr>
              <a:t>.)</a:t>
            </a:r>
            <a:endParaRPr lang="bs-Latn-BA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rot="2223122">
            <a:off x="7330901" y="1373438"/>
            <a:ext cx="18328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200" b="1" dirty="0" smtClean="0">
                <a:solidFill>
                  <a:srgbClr val="FF0000"/>
                </a:solidFill>
              </a:rPr>
              <a:t>Konkurentski zahtjev</a:t>
            </a:r>
            <a:endParaRPr lang="en-US" sz="22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835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/>
            </a:r>
            <a:br>
              <a:rPr lang="sr-Cyrl-RS" dirty="0" smtClean="0"/>
            </a:br>
            <a:r>
              <a:rPr lang="sr-Latn-RS" dirty="0" smtClean="0"/>
              <a:t>Član 45. ZJN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  <a:defRPr/>
            </a:pPr>
            <a:r>
              <a:rPr lang="bs-Latn-BA" sz="3000" dirty="0" smtClean="0">
                <a:solidFill>
                  <a:prstClr val="black"/>
                </a:solidFill>
              </a:rPr>
              <a:t>Lična sposobnost ponuđača </a:t>
            </a:r>
          </a:p>
          <a:p>
            <a:pPr marL="0" indent="0">
              <a:buNone/>
              <a:defRPr/>
            </a:pPr>
            <a:r>
              <a:rPr lang="bs-Latn-BA" dirty="0" smtClean="0">
                <a:solidFill>
                  <a:prstClr val="black"/>
                </a:solidFill>
              </a:rPr>
              <a:t>Da ponuđač nije:</a:t>
            </a:r>
          </a:p>
          <a:p>
            <a:pPr marL="457200" indent="-457200" algn="just">
              <a:defRPr/>
            </a:pPr>
            <a:r>
              <a:rPr lang="en-US" dirty="0" err="1" smtClean="0">
                <a:solidFill>
                  <a:prstClr val="black"/>
                </a:solidFill>
              </a:rPr>
              <a:t>Pravosnažno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bs-Latn-BA" dirty="0" smtClean="0">
                <a:solidFill>
                  <a:prstClr val="black"/>
                </a:solidFill>
              </a:rPr>
              <a:t>osuđen </a:t>
            </a:r>
            <a:r>
              <a:rPr lang="bs-Latn-BA" dirty="0">
                <a:solidFill>
                  <a:prstClr val="black"/>
                </a:solidFill>
              </a:rPr>
              <a:t>za </a:t>
            </a:r>
            <a:r>
              <a:rPr lang="bs-Latn-BA" dirty="0" err="1" smtClean="0">
                <a:solidFill>
                  <a:prstClr val="black"/>
                </a:solidFill>
              </a:rPr>
              <a:t>kr</a:t>
            </a:r>
            <a:r>
              <a:rPr lang="en-US" dirty="0" err="1" smtClean="0">
                <a:solidFill>
                  <a:prstClr val="black"/>
                </a:solidFill>
              </a:rPr>
              <a:t>ivična</a:t>
            </a:r>
            <a:r>
              <a:rPr lang="bs-Latn-BA" dirty="0" smtClean="0">
                <a:solidFill>
                  <a:prstClr val="black"/>
                </a:solidFill>
              </a:rPr>
              <a:t> </a:t>
            </a:r>
            <a:r>
              <a:rPr lang="bs-Latn-BA" dirty="0">
                <a:solidFill>
                  <a:prstClr val="black"/>
                </a:solidFill>
              </a:rPr>
              <a:t>djela </a:t>
            </a:r>
            <a:r>
              <a:rPr lang="bs-Latn-BA" dirty="0" smtClean="0">
                <a:solidFill>
                  <a:prstClr val="black"/>
                </a:solidFill>
              </a:rPr>
              <a:t>organizovanog </a:t>
            </a:r>
            <a:r>
              <a:rPr lang="bs-Latn-BA" dirty="0">
                <a:solidFill>
                  <a:prstClr val="black"/>
                </a:solidFill>
              </a:rPr>
              <a:t>kriminala, prevaru, korupciju, pranje novca</a:t>
            </a:r>
          </a:p>
          <a:p>
            <a:pPr marL="457200" indent="-457200" algn="just">
              <a:defRPr/>
            </a:pPr>
            <a:r>
              <a:rPr lang="en-US" dirty="0" smtClean="0">
                <a:solidFill>
                  <a:prstClr val="black"/>
                </a:solidFill>
              </a:rPr>
              <a:t>U </a:t>
            </a:r>
            <a:r>
              <a:rPr lang="bs-Latn-BA" dirty="0" smtClean="0">
                <a:solidFill>
                  <a:prstClr val="black"/>
                </a:solidFill>
              </a:rPr>
              <a:t>stečaju/postupku </a:t>
            </a:r>
            <a:r>
              <a:rPr lang="bs-Latn-BA" dirty="0">
                <a:solidFill>
                  <a:prstClr val="black"/>
                </a:solidFill>
              </a:rPr>
              <a:t>stečaja ili u postupku likvidacije</a:t>
            </a:r>
          </a:p>
          <a:p>
            <a:pPr marL="457200" indent="-457200" algn="just">
              <a:defRPr/>
            </a:pPr>
            <a:r>
              <a:rPr lang="en-US" dirty="0">
                <a:solidFill>
                  <a:prstClr val="black"/>
                </a:solidFill>
              </a:rPr>
              <a:t>D</a:t>
            </a:r>
            <a:r>
              <a:rPr lang="bs-Latn-BA" dirty="0" smtClean="0">
                <a:solidFill>
                  <a:prstClr val="black"/>
                </a:solidFill>
              </a:rPr>
              <a:t>a </a:t>
            </a:r>
            <a:r>
              <a:rPr lang="bs-Latn-BA" dirty="0">
                <a:solidFill>
                  <a:prstClr val="black"/>
                </a:solidFill>
              </a:rPr>
              <a:t>redovno plaća obaveze za PIO i zdravstveno </a:t>
            </a:r>
            <a:r>
              <a:rPr lang="bs-Latn-BA" dirty="0" smtClean="0">
                <a:solidFill>
                  <a:prstClr val="black"/>
                </a:solidFill>
              </a:rPr>
              <a:t>osiguranje</a:t>
            </a:r>
            <a:endParaRPr lang="bs-Latn-BA" dirty="0">
              <a:solidFill>
                <a:prstClr val="black"/>
              </a:solidFill>
            </a:endParaRPr>
          </a:p>
          <a:p>
            <a:pPr marL="457200" indent="-457200" algn="just">
              <a:defRPr/>
            </a:pPr>
            <a:r>
              <a:rPr lang="en-US" dirty="0">
                <a:solidFill>
                  <a:prstClr val="black"/>
                </a:solidFill>
              </a:rPr>
              <a:t>D</a:t>
            </a:r>
            <a:r>
              <a:rPr lang="bs-Latn-BA" dirty="0" smtClean="0">
                <a:solidFill>
                  <a:prstClr val="black"/>
                </a:solidFill>
              </a:rPr>
              <a:t>a </a:t>
            </a:r>
            <a:r>
              <a:rPr lang="bs-Latn-BA" dirty="0">
                <a:solidFill>
                  <a:prstClr val="black"/>
                </a:solidFill>
              </a:rPr>
              <a:t>redovno plaća direktne i indirektne poreske obaveze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57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Član 45. ZJN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-342900" algn="just">
              <a:buFont typeface="Wingdings" panose="05000000000000000000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Izjava iz člana 45. </a:t>
            </a:r>
            <a:r>
              <a:rPr lang="bs-Latn-BA" dirty="0" smtClean="0">
                <a:solidFill>
                  <a:prstClr val="black"/>
                </a:solidFill>
              </a:rPr>
              <a:t>ZJN ovjerena </a:t>
            </a:r>
            <a:r>
              <a:rPr lang="bs-Latn-BA" dirty="0">
                <a:solidFill>
                  <a:prstClr val="black"/>
                </a:solidFill>
              </a:rPr>
              <a:t>od strane nadležnog organa (notar ili opštinska/gradska nadležna služba) </a:t>
            </a:r>
          </a:p>
          <a:p>
            <a:pPr indent="-342900" algn="just">
              <a:buFont typeface="Wingdings" panose="05000000000000000000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Dokumentacija kojom se dokazuje ispunjenost uslova iz izjave dostavlja se nakon obavještavanja o rezultatima postupka</a:t>
            </a:r>
          </a:p>
          <a:p>
            <a:pPr marL="0" indent="0" algn="just">
              <a:buNone/>
              <a:defRPr/>
            </a:pPr>
            <a:r>
              <a:rPr lang="bs-Latn-BA" dirty="0">
                <a:solidFill>
                  <a:prstClr val="black"/>
                </a:solidFill>
              </a:rPr>
              <a:t>    (provjeriti dostavljene potvrde ili uvjerenja)</a:t>
            </a:r>
          </a:p>
          <a:p>
            <a:pPr marL="457200" indent="-457200" algn="just">
              <a:buFont typeface="Wingdings" panose="05000000000000000000" pitchFamily="2" charset="2"/>
              <a:buChar char="q"/>
              <a:defRPr/>
            </a:pPr>
            <a:r>
              <a:rPr lang="bs-Latn-BA" dirty="0">
                <a:solidFill>
                  <a:prstClr val="black"/>
                </a:solidFill>
              </a:rPr>
              <a:t>Obavezno definisati rok </a:t>
            </a:r>
            <a:r>
              <a:rPr lang="bs-Latn-BA" b="1" dirty="0">
                <a:solidFill>
                  <a:prstClr val="black"/>
                </a:solidFill>
              </a:rPr>
              <a:t>za dostavu dokumentacije</a:t>
            </a:r>
            <a:r>
              <a:rPr lang="bs-Latn-BA" dirty="0">
                <a:solidFill>
                  <a:prstClr val="black"/>
                </a:solidFill>
              </a:rPr>
              <a:t> u TD (u obavještenju o rezultatima ponovo pozvati najpovoljnijeg ponuđača da dostavi dokumentaciju)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66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err="1" smtClean="0">
                <a:solidFill>
                  <a:srgbClr val="FF0000"/>
                </a:solidFill>
              </a:rPr>
              <a:t>Pr</a:t>
            </a:r>
            <a:r>
              <a:rPr lang="en-US" dirty="0" err="1" smtClean="0">
                <a:solidFill>
                  <a:srgbClr val="FF0000"/>
                </a:solidFill>
              </a:rPr>
              <a:t>imjeri</a:t>
            </a:r>
            <a:r>
              <a:rPr lang="sr-Latn-RS" dirty="0" smtClean="0">
                <a:solidFill>
                  <a:srgbClr val="FF0000"/>
                </a:solidFill>
              </a:rPr>
              <a:t> iz prakse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098" name="Picture 2" descr="เพราะปัญหาไม่เคยออมมือให้เรา! เรียนรู้ “Complex-Problem Solving”  ทักษะการแก้ปัญหาที่หลุดจากวิธีเดิมๆ - Mission To The Moon Medi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6327" y="2443942"/>
            <a:ext cx="3865418" cy="263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90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Član 46. ZJN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s-Latn-BA" b="1" dirty="0" smtClean="0">
              <a:solidFill>
                <a:prstClr val="black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bs-Latn-BA" sz="3000" dirty="0" smtClean="0">
                <a:solidFill>
                  <a:prstClr val="black"/>
                </a:solidFill>
              </a:rPr>
              <a:t>Dokaz </a:t>
            </a:r>
            <a:r>
              <a:rPr lang="bs-Latn-BA" sz="3000" dirty="0">
                <a:solidFill>
                  <a:prstClr val="black"/>
                </a:solidFill>
              </a:rPr>
              <a:t>o registraciji za obavljanje </a:t>
            </a:r>
            <a:r>
              <a:rPr lang="bs-Latn-BA" sz="3000" dirty="0" smtClean="0">
                <a:solidFill>
                  <a:prstClr val="black"/>
                </a:solidFill>
              </a:rPr>
              <a:t>djelatnosti</a:t>
            </a:r>
          </a:p>
          <a:p>
            <a:pPr>
              <a:buFont typeface="Wingdings" panose="05000000000000000000" pitchFamily="2" charset="2"/>
              <a:buChar char="q"/>
            </a:pPr>
            <a:endParaRPr lang="bs-Latn-BA" b="1" dirty="0">
              <a:solidFill>
                <a:prstClr val="black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bs-Latn-BA" dirty="0">
                <a:solidFill>
                  <a:srgbClr val="FF0000"/>
                </a:solidFill>
              </a:rPr>
              <a:t>PRIMJERI IZ PRAKSE</a:t>
            </a:r>
            <a:endParaRPr lang="bs-Latn-BA" b="1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bs-Latn-BA" b="1" dirty="0">
              <a:solidFill>
                <a:prstClr val="black"/>
              </a:solidFill>
            </a:endParaRPr>
          </a:p>
        </p:txBody>
      </p:sp>
      <p:pic>
        <p:nvPicPr>
          <p:cNvPr id="4" name="Picture 2" descr="D:\javne nabavke\cikice\j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5602779"/>
            <a:ext cx="2520344" cy="1239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54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Član 47. ZJN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sr-Latn-RS" sz="3000" dirty="0" smtClean="0"/>
              <a:t>Ekonomska i finansijska sposobnost:</a:t>
            </a:r>
          </a:p>
          <a:p>
            <a:r>
              <a:rPr lang="bs-Latn-BA" dirty="0" smtClean="0">
                <a:solidFill>
                  <a:prstClr val="black"/>
                </a:solidFill>
              </a:rPr>
              <a:t>Odgovarajući </a:t>
            </a:r>
            <a:r>
              <a:rPr lang="bs-Latn-BA" dirty="0">
                <a:solidFill>
                  <a:prstClr val="black"/>
                </a:solidFill>
              </a:rPr>
              <a:t>dokument koji izdaje banka ili druga finansijska </a:t>
            </a:r>
            <a:r>
              <a:rPr lang="bs-Latn-BA" dirty="0" smtClean="0">
                <a:solidFill>
                  <a:prstClr val="black"/>
                </a:solidFill>
              </a:rPr>
              <a:t>institucija</a:t>
            </a:r>
          </a:p>
          <a:p>
            <a:r>
              <a:rPr lang="bs-Latn-BA" dirty="0" smtClean="0">
                <a:solidFill>
                  <a:prstClr val="black"/>
                </a:solidFill>
              </a:rPr>
              <a:t>Garancija </a:t>
            </a:r>
            <a:r>
              <a:rPr lang="bs-Latn-BA" dirty="0">
                <a:solidFill>
                  <a:prstClr val="black"/>
                </a:solidFill>
              </a:rPr>
              <a:t>za pokriće osiguranja od </a:t>
            </a:r>
            <a:r>
              <a:rPr lang="bs-Latn-BA" dirty="0" smtClean="0">
                <a:solidFill>
                  <a:prstClr val="black"/>
                </a:solidFill>
              </a:rPr>
              <a:t>odgovornosti</a:t>
            </a:r>
          </a:p>
          <a:p>
            <a:r>
              <a:rPr lang="bs-Latn-BA" dirty="0" smtClean="0">
                <a:solidFill>
                  <a:prstClr val="black"/>
                </a:solidFill>
              </a:rPr>
              <a:t>Poslovni </a:t>
            </a:r>
            <a:r>
              <a:rPr lang="bs-Latn-BA" dirty="0">
                <a:solidFill>
                  <a:prstClr val="black"/>
                </a:solidFill>
              </a:rPr>
              <a:t>bilansi ili izvodi iz poslovnih bilansa za posljednje tri </a:t>
            </a:r>
            <a:r>
              <a:rPr lang="bs-Latn-BA" dirty="0" smtClean="0">
                <a:solidFill>
                  <a:prstClr val="black"/>
                </a:solidFill>
              </a:rPr>
              <a:t>godine</a:t>
            </a:r>
          </a:p>
          <a:p>
            <a:r>
              <a:rPr lang="bs-Latn-BA" dirty="0" smtClean="0">
                <a:solidFill>
                  <a:prstClr val="black"/>
                </a:solidFill>
              </a:rPr>
              <a:t>Izjava </a:t>
            </a:r>
            <a:r>
              <a:rPr lang="bs-Latn-BA" dirty="0">
                <a:solidFill>
                  <a:prstClr val="black"/>
                </a:solidFill>
              </a:rPr>
              <a:t>o ukupnom </a:t>
            </a:r>
            <a:r>
              <a:rPr lang="bs-Latn-BA" dirty="0" smtClean="0">
                <a:solidFill>
                  <a:prstClr val="black"/>
                </a:solidFill>
              </a:rPr>
              <a:t>prometu</a:t>
            </a:r>
          </a:p>
          <a:p>
            <a:endParaRPr lang="bs-Latn-BA" dirty="0">
              <a:solidFill>
                <a:prstClr val="black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bs-Latn-BA" dirty="0" smtClean="0">
                <a:solidFill>
                  <a:prstClr val="black"/>
                </a:solidFill>
              </a:rPr>
              <a:t> </a:t>
            </a:r>
            <a:r>
              <a:rPr lang="bs-Latn-BA" dirty="0" smtClean="0">
                <a:solidFill>
                  <a:srgbClr val="FF0000"/>
                </a:solidFill>
              </a:rPr>
              <a:t>PRIMJERI IZ PRAKSE </a:t>
            </a:r>
            <a:endParaRPr lang="bs-Latn-B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r-Latn-RS" dirty="0" smtClean="0"/>
          </a:p>
          <a:p>
            <a:pPr>
              <a:buFont typeface="Wingdings" panose="05000000000000000000" pitchFamily="2" charset="2"/>
              <a:buChar char="q"/>
            </a:pPr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43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Član 48 – 51. ZJN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r-Latn-RS" sz="4800" dirty="0" smtClean="0"/>
              <a:t>Tehnička i profesionalna sposobnost </a:t>
            </a:r>
          </a:p>
          <a:p>
            <a:r>
              <a:rPr lang="en-US" dirty="0" err="1"/>
              <a:t>Referenc</a:t>
            </a:r>
            <a:r>
              <a:rPr lang="en-US" dirty="0"/>
              <a:t> </a:t>
            </a:r>
            <a:r>
              <a:rPr lang="en-US" dirty="0" err="1"/>
              <a:t>liste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potvrdama</a:t>
            </a:r>
            <a:r>
              <a:rPr lang="en-US" dirty="0"/>
              <a:t> </a:t>
            </a:r>
            <a:r>
              <a:rPr lang="sr-Latn-RS" dirty="0" smtClean="0"/>
              <a:t>druge ugovorne strane</a:t>
            </a:r>
            <a:endParaRPr lang="en-US" dirty="0"/>
          </a:p>
          <a:p>
            <a:r>
              <a:rPr lang="en-US" dirty="0" err="1"/>
              <a:t>Opis</a:t>
            </a:r>
            <a:r>
              <a:rPr lang="en-US" dirty="0"/>
              <a:t> </a:t>
            </a:r>
            <a:r>
              <a:rPr lang="en-US" dirty="0" err="1"/>
              <a:t>tehničke</a:t>
            </a:r>
            <a:r>
              <a:rPr lang="en-US" dirty="0"/>
              <a:t> </a:t>
            </a:r>
            <a:r>
              <a:rPr lang="en-US" dirty="0" err="1"/>
              <a:t>opremljenosti</a:t>
            </a:r>
            <a:r>
              <a:rPr lang="en-US" dirty="0"/>
              <a:t> i </a:t>
            </a:r>
            <a:r>
              <a:rPr lang="en-US" dirty="0" err="1"/>
              <a:t>osposobljenosti</a:t>
            </a:r>
            <a:r>
              <a:rPr lang="en-US" dirty="0"/>
              <a:t>, </a:t>
            </a:r>
            <a:r>
              <a:rPr lang="en-US" dirty="0" err="1"/>
              <a:t>mjere</a:t>
            </a:r>
            <a:r>
              <a:rPr lang="en-US" dirty="0"/>
              <a:t> za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r>
              <a:rPr lang="en-US" dirty="0" err="1"/>
              <a:t>Navode</a:t>
            </a:r>
            <a:r>
              <a:rPr lang="en-US" dirty="0"/>
              <a:t> (</a:t>
            </a:r>
            <a:r>
              <a:rPr lang="en-US" dirty="0" err="1"/>
              <a:t>izjavu</a:t>
            </a:r>
            <a:r>
              <a:rPr lang="en-US" dirty="0"/>
              <a:t>) o </a:t>
            </a:r>
            <a:r>
              <a:rPr lang="en-US" dirty="0" err="1"/>
              <a:t>angažiranom</a:t>
            </a:r>
            <a:r>
              <a:rPr lang="en-US" dirty="0"/>
              <a:t> </a:t>
            </a:r>
            <a:r>
              <a:rPr lang="en-US" dirty="0" err="1"/>
              <a:t>tehničkom</a:t>
            </a:r>
            <a:r>
              <a:rPr lang="en-US" dirty="0"/>
              <a:t> </a:t>
            </a:r>
            <a:r>
              <a:rPr lang="en-US" dirty="0" err="1"/>
              <a:t>osoblju</a:t>
            </a:r>
            <a:endParaRPr lang="en-US" dirty="0"/>
          </a:p>
          <a:p>
            <a:r>
              <a:rPr lang="en-US" dirty="0" err="1"/>
              <a:t>Uzorke</a:t>
            </a:r>
            <a:r>
              <a:rPr lang="en-US" dirty="0"/>
              <a:t>, </a:t>
            </a:r>
            <a:r>
              <a:rPr lang="en-US" dirty="0" err="1"/>
              <a:t>opise</a:t>
            </a:r>
            <a:r>
              <a:rPr lang="en-US" dirty="0"/>
              <a:t>, </a:t>
            </a:r>
            <a:r>
              <a:rPr lang="en-US" dirty="0" err="1"/>
              <a:t>fotografije</a:t>
            </a:r>
            <a:endParaRPr lang="en-US" dirty="0"/>
          </a:p>
          <a:p>
            <a:r>
              <a:rPr lang="en-US" dirty="0" err="1"/>
              <a:t>Uvjerenje</a:t>
            </a:r>
            <a:r>
              <a:rPr lang="en-US" dirty="0"/>
              <a:t> </a:t>
            </a:r>
            <a:r>
              <a:rPr lang="en-US" dirty="0" err="1"/>
              <a:t>agencija</a:t>
            </a:r>
            <a:r>
              <a:rPr lang="en-US" dirty="0"/>
              <a:t> – </a:t>
            </a:r>
            <a:r>
              <a:rPr lang="en-US" dirty="0" err="1"/>
              <a:t>institucija</a:t>
            </a:r>
            <a:r>
              <a:rPr lang="en-US" dirty="0"/>
              <a:t> za </a:t>
            </a:r>
            <a:r>
              <a:rPr lang="en-US" dirty="0" err="1"/>
              <a:t>kontrolu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r>
              <a:rPr lang="en-US" dirty="0" err="1"/>
              <a:t>potvrda</a:t>
            </a:r>
            <a:r>
              <a:rPr lang="en-US" dirty="0"/>
              <a:t> o </a:t>
            </a:r>
            <a:r>
              <a:rPr lang="en-US" dirty="0" err="1"/>
              <a:t>prihvatanju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robe </a:t>
            </a:r>
            <a:r>
              <a:rPr lang="en-US" dirty="0" err="1"/>
              <a:t>složenije</a:t>
            </a:r>
            <a:r>
              <a:rPr lang="en-US" dirty="0"/>
              <a:t> </a:t>
            </a:r>
            <a:r>
              <a:rPr lang="en-US" dirty="0" err="1"/>
              <a:t>vrste</a:t>
            </a:r>
            <a:endParaRPr lang="en-US" dirty="0"/>
          </a:p>
          <a:p>
            <a:r>
              <a:rPr lang="en-US" dirty="0" err="1"/>
              <a:t>Obrazovne</a:t>
            </a:r>
            <a:r>
              <a:rPr lang="en-US" dirty="0"/>
              <a:t> i </a:t>
            </a:r>
            <a:r>
              <a:rPr lang="en-US" dirty="0" err="1"/>
              <a:t>profesionalne</a:t>
            </a:r>
            <a:r>
              <a:rPr lang="en-US" dirty="0"/>
              <a:t> </a:t>
            </a:r>
            <a:r>
              <a:rPr lang="en-US" dirty="0" err="1"/>
              <a:t>kvalifikacije</a:t>
            </a:r>
            <a:r>
              <a:rPr lang="en-US" dirty="0"/>
              <a:t> </a:t>
            </a:r>
            <a:r>
              <a:rPr lang="en-US" dirty="0" err="1"/>
              <a:t>pružaoca</a:t>
            </a:r>
            <a:r>
              <a:rPr lang="en-US" dirty="0"/>
              <a:t> </a:t>
            </a:r>
            <a:r>
              <a:rPr lang="en-US" dirty="0" err="1"/>
              <a:t>usluga</a:t>
            </a:r>
            <a:endParaRPr lang="en-US" dirty="0"/>
          </a:p>
          <a:p>
            <a:r>
              <a:rPr lang="en-US" dirty="0" err="1"/>
              <a:t>Izjavu</a:t>
            </a:r>
            <a:r>
              <a:rPr lang="en-US" dirty="0"/>
              <a:t> o </a:t>
            </a:r>
            <a:r>
              <a:rPr lang="en-US" dirty="0" err="1"/>
              <a:t>prosječnom</a:t>
            </a:r>
            <a:r>
              <a:rPr lang="en-US" dirty="0"/>
              <a:t> </a:t>
            </a:r>
            <a:r>
              <a:rPr lang="en-US" dirty="0" err="1"/>
              <a:t>godišnjem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 i </a:t>
            </a:r>
            <a:r>
              <a:rPr lang="en-US" dirty="0" err="1"/>
              <a:t>rukovodećeg</a:t>
            </a:r>
            <a:r>
              <a:rPr lang="en-US" dirty="0"/>
              <a:t> </a:t>
            </a:r>
            <a:r>
              <a:rPr lang="en-US" dirty="0" err="1"/>
              <a:t>osoblja</a:t>
            </a:r>
            <a:endParaRPr lang="en-US" dirty="0"/>
          </a:p>
          <a:p>
            <a:r>
              <a:rPr lang="en-US" dirty="0" err="1"/>
              <a:t>Izjavu</a:t>
            </a:r>
            <a:r>
              <a:rPr lang="en-US" dirty="0"/>
              <a:t> o </a:t>
            </a:r>
            <a:r>
              <a:rPr lang="en-US" dirty="0" err="1"/>
              <a:t>tehničkoj</a:t>
            </a:r>
            <a:r>
              <a:rPr lang="en-US" dirty="0"/>
              <a:t> </a:t>
            </a:r>
            <a:r>
              <a:rPr lang="en-US" dirty="0" err="1"/>
              <a:t>opremljenosti</a:t>
            </a:r>
            <a:r>
              <a:rPr lang="en-US" dirty="0"/>
              <a:t> i </a:t>
            </a:r>
            <a:r>
              <a:rPr lang="en-US" dirty="0" err="1"/>
              <a:t>osposobljenosti</a:t>
            </a:r>
            <a:r>
              <a:rPr lang="en-US" dirty="0"/>
              <a:t> i </a:t>
            </a:r>
            <a:r>
              <a:rPr lang="en-US" dirty="0" err="1"/>
              <a:t>mjerama</a:t>
            </a:r>
            <a:r>
              <a:rPr lang="en-US" dirty="0"/>
              <a:t> za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r>
              <a:rPr lang="en-US" dirty="0" err="1"/>
              <a:t>Izjava</a:t>
            </a:r>
            <a:r>
              <a:rPr lang="en-US" dirty="0"/>
              <a:t> o </a:t>
            </a:r>
            <a:r>
              <a:rPr lang="en-US" dirty="0" err="1"/>
              <a:t>prihvatanju</a:t>
            </a:r>
            <a:r>
              <a:rPr lang="en-US" dirty="0"/>
              <a:t> </a:t>
            </a:r>
            <a:r>
              <a:rPr lang="en-US" dirty="0" err="1"/>
              <a:t>mjera</a:t>
            </a:r>
            <a:r>
              <a:rPr lang="en-US" dirty="0"/>
              <a:t> za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zaštitom</a:t>
            </a:r>
            <a:r>
              <a:rPr lang="en-US" dirty="0"/>
              <a:t> </a:t>
            </a:r>
            <a:r>
              <a:rPr lang="en-US" dirty="0" err="1"/>
              <a:t>okoline</a:t>
            </a:r>
            <a:r>
              <a:rPr lang="en-US" dirty="0"/>
              <a:t> i </a:t>
            </a:r>
            <a:r>
              <a:rPr lang="en-US" dirty="0" err="1"/>
              <a:t>mjera</a:t>
            </a:r>
            <a:r>
              <a:rPr lang="en-US" dirty="0"/>
              <a:t> </a:t>
            </a:r>
            <a:r>
              <a:rPr lang="en-US" dirty="0" err="1"/>
              <a:t>energetske</a:t>
            </a:r>
            <a:r>
              <a:rPr lang="en-US" dirty="0"/>
              <a:t> </a:t>
            </a:r>
            <a:r>
              <a:rPr lang="en-US" dirty="0" err="1"/>
              <a:t>efikasnosti</a:t>
            </a:r>
            <a:endParaRPr lang="en-US" dirty="0"/>
          </a:p>
          <a:p>
            <a:r>
              <a:rPr lang="en-US" dirty="0" err="1"/>
              <a:t>Potvrda</a:t>
            </a:r>
            <a:r>
              <a:rPr lang="en-US" dirty="0"/>
              <a:t> o </a:t>
            </a:r>
            <a:r>
              <a:rPr lang="en-US" dirty="0" err="1"/>
              <a:t>građevinskim</a:t>
            </a:r>
            <a:r>
              <a:rPr lang="en-US" dirty="0"/>
              <a:t> </a:t>
            </a:r>
            <a:r>
              <a:rPr lang="en-US" dirty="0" err="1"/>
              <a:t>mašinama</a:t>
            </a:r>
            <a:r>
              <a:rPr lang="en-US" dirty="0"/>
              <a:t> i </a:t>
            </a:r>
            <a:r>
              <a:rPr lang="en-US" dirty="0" err="1"/>
              <a:t>tehničkoj</a:t>
            </a:r>
            <a:r>
              <a:rPr lang="en-US" dirty="0"/>
              <a:t> </a:t>
            </a:r>
            <a:r>
              <a:rPr lang="en-US" dirty="0" err="1"/>
              <a:t>opremi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raspolaganju</a:t>
            </a:r>
            <a:r>
              <a:rPr lang="sr-Latn-RS" dirty="0" smtClean="0"/>
              <a:t>...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19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Uzorci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r>
              <a:rPr lang="sr-Latn-RS" dirty="0" smtClean="0"/>
              <a:t>Zašto tražimo uzorke??</a:t>
            </a:r>
          </a:p>
          <a:p>
            <a:endParaRPr lang="sr-Latn-RS" dirty="0"/>
          </a:p>
          <a:p>
            <a:pPr algn="just"/>
            <a:r>
              <a:rPr lang="sr-Latn-RS" dirty="0" smtClean="0"/>
              <a:t>Uzorci se mogu ispitivati samo na način predviđen TD</a:t>
            </a:r>
          </a:p>
          <a:p>
            <a:endParaRPr lang="sr-Latn-RS" dirty="0"/>
          </a:p>
          <a:p>
            <a:pPr algn="just">
              <a:defRPr/>
            </a:pPr>
            <a:r>
              <a:rPr lang="sr-Latn-RS" dirty="0" smtClean="0"/>
              <a:t>Zapisnički </a:t>
            </a:r>
            <a:r>
              <a:rPr lang="sr-Latn-RS" dirty="0"/>
              <a:t>konstatovati kako i kada je vršeno testiranje uzoraka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1522" y="1209402"/>
            <a:ext cx="2038350" cy="19050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9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Podaci o ponudi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Sadržaj ponude </a:t>
            </a:r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i način </a:t>
            </a:r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izrade ponude, </a:t>
            </a:r>
          </a:p>
          <a:p>
            <a:pPr algn="just"/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N</a:t>
            </a:r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ačin dostave ponude, </a:t>
            </a:r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način dostave </a:t>
            </a:r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dokumentacije </a:t>
            </a:r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za više lotova, </a:t>
            </a:r>
            <a:endParaRPr lang="hr-HR" dirty="0" smtClean="0">
              <a:solidFill>
                <a:prstClr val="black"/>
              </a:solidFill>
              <a:ea typeface="Calibri"/>
              <a:cs typeface="Arial" pitchFamily="34" charset="0"/>
            </a:endParaRPr>
          </a:p>
          <a:p>
            <a:pPr algn="just"/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A</a:t>
            </a:r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lternativna </a:t>
            </a:r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ponuda ako je dozvoljena, </a:t>
            </a:r>
            <a:endParaRPr lang="hr-HR" dirty="0" smtClean="0">
              <a:solidFill>
                <a:prstClr val="black"/>
              </a:solidFill>
              <a:ea typeface="Calibri"/>
              <a:cs typeface="Arial" pitchFamily="34" charset="0"/>
            </a:endParaRPr>
          </a:p>
          <a:p>
            <a:pPr algn="just"/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N</a:t>
            </a:r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ačin </a:t>
            </a:r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određivanja cijene (valuta, svi zavisni troškovi...), </a:t>
            </a:r>
            <a:endParaRPr lang="hr-HR" dirty="0" smtClean="0">
              <a:solidFill>
                <a:prstClr val="black"/>
              </a:solidFill>
              <a:ea typeface="Calibri"/>
              <a:cs typeface="Arial" pitchFamily="34" charset="0"/>
            </a:endParaRPr>
          </a:p>
          <a:p>
            <a:pPr algn="just"/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Kriterij </a:t>
            </a:r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za dodjelu ugovora, </a:t>
            </a:r>
            <a:endParaRPr lang="hr-HR" dirty="0" smtClean="0">
              <a:solidFill>
                <a:prstClr val="black"/>
              </a:solidFill>
              <a:ea typeface="Calibri"/>
              <a:cs typeface="Arial" pitchFamily="34" charset="0"/>
            </a:endParaRPr>
          </a:p>
          <a:p>
            <a:pPr algn="just"/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Uzorci-način </a:t>
            </a:r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dostavljanja, </a:t>
            </a:r>
            <a:endParaRPr lang="hr-HR" dirty="0" smtClean="0">
              <a:solidFill>
                <a:prstClr val="black"/>
              </a:solidFill>
              <a:ea typeface="Calibri"/>
              <a:cs typeface="Arial" pitchFamily="34" charset="0"/>
            </a:endParaRPr>
          </a:p>
          <a:p>
            <a:pPr algn="just"/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Nacrt ugovora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osnovn</a:t>
            </a:r>
            <a:r>
              <a:rPr lang="sr-Latn-RS" dirty="0" smtClean="0"/>
              <a:t>i</a:t>
            </a:r>
            <a:r>
              <a:rPr lang="en-US" dirty="0" smtClean="0"/>
              <a:t> element</a:t>
            </a:r>
            <a:r>
              <a:rPr lang="sr-Latn-RS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ugovora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sr-Latn-RS" dirty="0" smtClean="0"/>
              <a:t>OS</a:t>
            </a:r>
            <a:endParaRPr lang="hr-HR" dirty="0">
              <a:solidFill>
                <a:prstClr val="black"/>
              </a:solidFill>
              <a:ea typeface="Calibri"/>
              <a:cs typeface="Arial" pitchFamily="34" charset="0"/>
            </a:endParaRPr>
          </a:p>
          <a:p>
            <a:pPr algn="just"/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Mjesto-datum–vrijeme prijema ponuda, </a:t>
            </a:r>
            <a:r>
              <a:rPr lang="hr-HR" dirty="0">
                <a:solidFill>
                  <a:prstClr val="black"/>
                </a:solidFill>
                <a:ea typeface="Calibri"/>
                <a:cs typeface="Arial" pitchFamily="34" charset="0"/>
              </a:rPr>
              <a:t>m/d/v </a:t>
            </a:r>
            <a:r>
              <a:rPr lang="hr-HR" dirty="0" smtClean="0">
                <a:solidFill>
                  <a:prstClr val="black"/>
                </a:solidFill>
                <a:ea typeface="Calibri"/>
                <a:cs typeface="Arial" pitchFamily="34" charset="0"/>
              </a:rPr>
              <a:t>otvaranja ponuda...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10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402" y="500062"/>
            <a:ext cx="7886700" cy="1325563"/>
          </a:xfrm>
        </p:spPr>
        <p:txBody>
          <a:bodyPr/>
          <a:lstStyle/>
          <a:p>
            <a:r>
              <a:rPr lang="sr-Latn-RS" dirty="0" smtClean="0"/>
              <a:t>Sadržaj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sr-Latn-BA" dirty="0"/>
              <a:t>Planiranje postupaka javnih nabavki, </a:t>
            </a:r>
            <a:endParaRPr lang="sr-Latn-BA" dirty="0" smtClean="0"/>
          </a:p>
          <a:p>
            <a:pPr algn="just"/>
            <a:r>
              <a:rPr lang="sr-Latn-BA" dirty="0" smtClean="0"/>
              <a:t>Šta </a:t>
            </a:r>
            <a:r>
              <a:rPr lang="sr-Latn-BA" dirty="0"/>
              <a:t>ako postupak nabavke nije predviđen u planu nabavki? </a:t>
            </a:r>
          </a:p>
          <a:p>
            <a:pPr algn="just"/>
            <a:r>
              <a:rPr lang="sr-Latn-BA" dirty="0" smtClean="0"/>
              <a:t>Izbor </a:t>
            </a:r>
            <a:r>
              <a:rPr lang="sr-Latn-BA" dirty="0"/>
              <a:t>postupka nabavke</a:t>
            </a:r>
            <a:r>
              <a:rPr lang="sr-Latn-BA" dirty="0" smtClean="0"/>
              <a:t>,</a:t>
            </a:r>
          </a:p>
          <a:p>
            <a:pPr algn="just"/>
            <a:r>
              <a:rPr lang="sr-Latn-BA" dirty="0" smtClean="0"/>
              <a:t>Prethodna </a:t>
            </a:r>
            <a:r>
              <a:rPr lang="sr-Latn-BA" dirty="0"/>
              <a:t>provjera tržišta, </a:t>
            </a:r>
            <a:endParaRPr lang="sr-Latn-BA" dirty="0" smtClean="0"/>
          </a:p>
          <a:p>
            <a:pPr algn="just"/>
            <a:r>
              <a:rPr lang="sr-Latn-BA" dirty="0" smtClean="0"/>
              <a:t>Izrada </a:t>
            </a:r>
            <a:r>
              <a:rPr lang="sr-Latn-BA" dirty="0"/>
              <a:t>tenderske dokumentacije i korespodencija sa ponuđačima vezana za tendersku dokumentaciju, </a:t>
            </a:r>
            <a:endParaRPr lang="sr-Latn-BA" dirty="0" smtClean="0"/>
          </a:p>
          <a:p>
            <a:pPr algn="just"/>
            <a:r>
              <a:rPr lang="sr-Latn-BA" dirty="0" smtClean="0"/>
              <a:t>Priprema </a:t>
            </a:r>
            <a:r>
              <a:rPr lang="sr-Latn-BA" dirty="0"/>
              <a:t>ponuda, </a:t>
            </a:r>
            <a:endParaRPr lang="sr-Latn-BA" dirty="0" smtClean="0"/>
          </a:p>
          <a:p>
            <a:pPr algn="just"/>
            <a:r>
              <a:rPr lang="sr-Latn-BA" dirty="0" smtClean="0"/>
              <a:t>Otvaranje </a:t>
            </a:r>
            <a:r>
              <a:rPr lang="sr-Latn-BA" dirty="0"/>
              <a:t>ponuda, </a:t>
            </a:r>
            <a:endParaRPr lang="sr-Latn-BA" dirty="0" smtClean="0"/>
          </a:p>
          <a:p>
            <a:pPr algn="just"/>
            <a:r>
              <a:rPr lang="sr-Latn-BA" dirty="0" smtClean="0"/>
              <a:t>Ocjena </a:t>
            </a:r>
            <a:r>
              <a:rPr lang="sr-Latn-BA" dirty="0"/>
              <a:t>ponuda, </a:t>
            </a:r>
            <a:endParaRPr lang="sr-Latn-BA" dirty="0" smtClean="0"/>
          </a:p>
          <a:p>
            <a:pPr algn="just"/>
            <a:r>
              <a:rPr lang="sr-Latn-BA" dirty="0" smtClean="0"/>
              <a:t>Odluka </a:t>
            </a:r>
            <a:r>
              <a:rPr lang="sr-Latn-BA" dirty="0"/>
              <a:t>o izboru najpovoljnijeg ponuđača / poništenju postupka nabavke i obavještavanje ponuđača o rezultatima postupka nabavke.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30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Nacrt ugovora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628650" y="1825625"/>
          <a:ext cx="7886700" cy="4500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943350">
                  <a:extLst>
                    <a:ext uri="{9D8B030D-6E8A-4147-A177-3AD203B41FA5}">
                      <a16:colId xmlns:a16="http://schemas.microsoft.com/office/drawing/2014/main" val="1259035393"/>
                    </a:ext>
                  </a:extLst>
                </a:gridCol>
                <a:gridCol w="3943350">
                  <a:extLst>
                    <a:ext uri="{9D8B030D-6E8A-4147-A177-3AD203B41FA5}">
                      <a16:colId xmlns:a16="http://schemas.microsoft.com/office/drawing/2014/main" val="1671654338"/>
                    </a:ext>
                  </a:extLst>
                </a:gridCol>
              </a:tblGrid>
              <a:tr h="45003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sr-Latn-R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Član 9. stav (2) tačka g) Uputstva za pripremu modela TD i ponuda propisuje da ponuda sadrži </a:t>
                      </a:r>
                      <a:r>
                        <a:rPr kumimoji="0" lang="en-US" sz="2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potpisan</a:t>
                      </a: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sr-Latn-R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nacrt</a:t>
                      </a: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ugovora</a:t>
                      </a: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ili</a:t>
                      </a:r>
                      <a:r>
                        <a:rPr kumimoji="0" lang="en-U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sr-Latn-RS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OS....</a:t>
                      </a:r>
                      <a:endParaRPr kumimoji="0" lang="en-US" sz="2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0008074"/>
                  </a:ext>
                </a:extLst>
              </a:tr>
            </a:tbl>
          </a:graphicData>
        </a:graphic>
      </p:graphicFrame>
      <p:pic>
        <p:nvPicPr>
          <p:cNvPr id="5" name="Picture 2" descr="Do I Need a Lawyer to Draft Business Contracts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825626"/>
            <a:ext cx="3943350" cy="450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3C962F-56FA-4D9B-A21D-E92FBA76F31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690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Kriterij za dodjelu ugovora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r-Latn-R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sr-Latn-RS" dirty="0" smtClean="0"/>
              <a:t>Član </a:t>
            </a:r>
            <a:r>
              <a:rPr lang="sr-Latn-RS" dirty="0" smtClean="0"/>
              <a:t>64</a:t>
            </a:r>
            <a:r>
              <a:rPr lang="sr-Latn-RS" dirty="0" smtClean="0"/>
              <a:t>. ZJN:</a:t>
            </a:r>
          </a:p>
          <a:p>
            <a:pPr marL="514350" indent="-514350">
              <a:buAutoNum type="arabicParenR"/>
            </a:pPr>
            <a:r>
              <a:rPr lang="sr-Latn-RS" dirty="0" smtClean="0"/>
              <a:t>Najniža cijena ili</a:t>
            </a:r>
          </a:p>
          <a:p>
            <a:pPr marL="514350" indent="-514350">
              <a:buAutoNum type="arabicParenR"/>
            </a:pPr>
            <a:r>
              <a:rPr lang="sr-Latn-RS" dirty="0" smtClean="0"/>
              <a:t>Ekonomski najpovoljnija ponuda (ENP)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8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/>
            </a:r>
            <a:br>
              <a:rPr lang="sr-Cyrl-RS" dirty="0" smtClean="0"/>
            </a:br>
            <a:r>
              <a:rPr lang="sr-Latn-RS" dirty="0" smtClean="0"/>
              <a:t>Rokovi kao podkriterij ENP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r-Latn-BA" sz="3100" b="1" u="sng" dirty="0">
                <a:solidFill>
                  <a:srgbClr val="FF0000"/>
                </a:solidFill>
              </a:rPr>
              <a:t>Rokovi plaćanja</a:t>
            </a:r>
          </a:p>
          <a:p>
            <a:pPr algn="just">
              <a:lnSpc>
                <a:spcPct val="120000"/>
              </a:lnSpc>
            </a:pPr>
            <a:r>
              <a:rPr lang="sr-Latn-BA" dirty="0"/>
              <a:t>Zakon o rokovima izmirenja novčanih obaveza u poslovnim transakcijama („Sl. glasnik RS“, br. 31/18)</a:t>
            </a:r>
          </a:p>
          <a:p>
            <a:pPr algn="just">
              <a:lnSpc>
                <a:spcPct val="120000"/>
              </a:lnSpc>
            </a:pPr>
            <a:r>
              <a:rPr lang="sr-Latn-BA" dirty="0"/>
              <a:t>Zakon o finansijskom poslovanju („Sl. novine FBiH“, br. 48/16)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r>
              <a:rPr lang="sr-Latn-BA" dirty="0"/>
              <a:t>Max rokovi plaćanja u roku od 60 dana od dana...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sr-Latn-BA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Primjer</a:t>
            </a:r>
            <a:r>
              <a:rPr lang="sr-Latn-BA" dirty="0">
                <a:solidFill>
                  <a:srgbClr val="FF0000"/>
                </a:solidFill>
              </a:rPr>
              <a:t>, </a:t>
            </a:r>
            <a:r>
              <a:rPr lang="sr-Latn-BA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KRŽ-a: JN2-03-07-1-1327-6/16 od 12.01.2017. godine</a:t>
            </a:r>
          </a:p>
          <a:p>
            <a:pPr algn="just">
              <a:lnSpc>
                <a:spcPct val="120000"/>
              </a:lnSpc>
              <a:buFontTx/>
              <a:buChar char="-"/>
            </a:pPr>
            <a:endParaRPr lang="sr-Latn-BA" dirty="0"/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r-Latn-BA" sz="3100" b="1" u="sng" dirty="0" smtClean="0">
                <a:solidFill>
                  <a:srgbClr val="FF0000"/>
                </a:solidFill>
              </a:rPr>
              <a:t>Rokovi </a:t>
            </a:r>
            <a:r>
              <a:rPr lang="sr-Latn-BA" sz="3100" b="1" u="sng" dirty="0">
                <a:solidFill>
                  <a:srgbClr val="FF0000"/>
                </a:solidFill>
              </a:rPr>
              <a:t>isporuke, rokovi izvođenja radova, garantni rokovi</a:t>
            </a:r>
            <a:r>
              <a:rPr lang="sr-Latn-BA" dirty="0"/>
              <a:t>...</a:t>
            </a:r>
          </a:p>
          <a:p>
            <a:pPr algn="just">
              <a:lnSpc>
                <a:spcPct val="120000"/>
              </a:lnSpc>
            </a:pPr>
            <a:r>
              <a:rPr lang="sr-Latn-BA" dirty="0"/>
              <a:t>Izgradnja 3 km puta za 7 dana, garancija na računare 99 godina, itd</a:t>
            </a:r>
            <a:r>
              <a:rPr lang="sr-Latn-BA" dirty="0" smtClean="0"/>
              <a:t>...</a:t>
            </a:r>
            <a:endParaRPr lang="sr-Latn-BA" dirty="0"/>
          </a:p>
          <a:p>
            <a:pPr marL="0" indent="0" algn="just">
              <a:lnSpc>
                <a:spcPct val="120000"/>
              </a:lnSpc>
              <a:buNone/>
            </a:pPr>
            <a:endParaRPr lang="sr-Latn-BA" dirty="0"/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sr-Latn-BA" b="1" u="sng" dirty="0">
                <a:solidFill>
                  <a:srgbClr val="FF0000"/>
                </a:solidFill>
              </a:rPr>
              <a:t>Ograničiti raspon rokova u TD (unaprijed)! Sve ponude koje su van datog raspona su </a:t>
            </a:r>
            <a:r>
              <a:rPr lang="sr-Latn-BA" b="1" u="sng" dirty="0" smtClean="0">
                <a:solidFill>
                  <a:srgbClr val="FF0000"/>
                </a:solidFill>
              </a:rPr>
              <a:t>nepravilne </a:t>
            </a:r>
            <a:r>
              <a:rPr lang="sr-Latn-BA" b="1" u="sng" dirty="0">
                <a:solidFill>
                  <a:srgbClr val="FF0000"/>
                </a:solidFill>
              </a:rPr>
              <a:t>ponude</a:t>
            </a:r>
            <a:endParaRPr lang="bs-Latn-BA" b="1" u="sng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1823869">
            <a:off x="7024254" y="2992926"/>
            <a:ext cx="174567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500" dirty="0" smtClean="0">
                <a:solidFill>
                  <a:srgbClr val="FF0000"/>
                </a:solidFill>
              </a:rPr>
              <a:t>Problemi iz prakse!</a:t>
            </a:r>
            <a:endParaRPr lang="en-US" sz="2500" dirty="0">
              <a:solidFill>
                <a:srgbClr val="FF0000"/>
              </a:solidFill>
            </a:endParaRPr>
          </a:p>
        </p:txBody>
      </p:sp>
      <p:pic>
        <p:nvPicPr>
          <p:cNvPr id="6" name="Picture 2" descr="D:\javne nabavke\cikice\j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5943599"/>
            <a:ext cx="2520344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9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Ostali podaci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85750" indent="-285750" algn="just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hr-HR" b="1" dirty="0">
                <a:solidFill>
                  <a:prstClr val="black"/>
                </a:solidFill>
                <a:cs typeface="Arial" panose="020B0604020202020204" pitchFamily="34" charset="0"/>
              </a:rPr>
              <a:t>Ostali podaci </a:t>
            </a:r>
            <a:r>
              <a:rPr lang="hr-HR" dirty="0">
                <a:solidFill>
                  <a:prstClr val="black"/>
                </a:solidFill>
                <a:cs typeface="Arial" panose="020B0604020202020204" pitchFamily="34" charset="0"/>
              </a:rPr>
              <a:t>(podaci o garancijama, informacije o obilasku lokacije, obrazloženje za OS na </a:t>
            </a:r>
            <a:r>
              <a:rPr lang="hr-HR" dirty="0" smtClean="0">
                <a:solidFill>
                  <a:prstClr val="black"/>
                </a:solidFill>
                <a:cs typeface="Arial" panose="020B0604020202020204" pitchFamily="34" charset="0"/>
              </a:rPr>
              <a:t>period duži </a:t>
            </a:r>
            <a:r>
              <a:rPr lang="hr-HR" dirty="0">
                <a:solidFill>
                  <a:prstClr val="black"/>
                </a:solidFill>
                <a:cs typeface="Arial" panose="020B0604020202020204" pitchFamily="34" charset="0"/>
              </a:rPr>
              <a:t>od 4 godine, način zaključivanja ugovora na osnovu OS, odredbe za grupu ponuđača, odredbe vezane za podugovaranje kao i direktno plaćanje podugovaraču, dokazi o kvalifikaciji kako je traženo u TD, definisanje dokaza za kval. za fizička lica, rok za donošenje odluke o izboru ukoliko je primjenjiv, rok način i uslovi plaćanja izabranom ponuđaču, naziv i adresa organa kome se izjavljuje žalba, ostali podaci koji su bitni a vezani su za konkretni postupak </a:t>
            </a:r>
            <a:r>
              <a:rPr lang="hr-HR" dirty="0" smtClean="0">
                <a:solidFill>
                  <a:prstClr val="black"/>
                </a:solidFill>
                <a:cs typeface="Arial" panose="020B0604020202020204" pitchFamily="34" charset="0"/>
              </a:rPr>
              <a:t>nabavke...) </a:t>
            </a:r>
            <a:endParaRPr lang="hr-HR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indent="-342900" algn="just">
              <a:lnSpc>
                <a:spcPct val="120000"/>
              </a:lnSpc>
              <a:buFont typeface="Wingdings" pitchFamily="2" charset="2"/>
              <a:buChar char="q"/>
              <a:defRPr/>
            </a:pPr>
            <a:r>
              <a:rPr lang="bs-Latn-BA" b="1" dirty="0">
                <a:solidFill>
                  <a:prstClr val="black"/>
                </a:solidFill>
                <a:cs typeface="Arial" panose="020B0604020202020204" pitchFamily="34" charset="0"/>
              </a:rPr>
              <a:t>Obrasci, izjave i sl.;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3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61514"/>
            <a:ext cx="7886700" cy="1325563"/>
          </a:xfrm>
        </p:spPr>
        <p:txBody>
          <a:bodyPr/>
          <a:lstStyle/>
          <a:p>
            <a:r>
              <a:rPr lang="sr-Latn-BA" dirty="0" smtClean="0"/>
              <a:t>Okončanje postupaka JN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BA" dirty="0" smtClean="0"/>
          </a:p>
          <a:p>
            <a:endParaRPr lang="sr-Latn-BA" dirty="0"/>
          </a:p>
          <a:p>
            <a:r>
              <a:rPr lang="sr-Latn-BA" dirty="0" smtClean="0"/>
              <a:t>Odluka / rješenje i izboru ponuđača i/ili poništenju postupka nabavke</a:t>
            </a:r>
          </a:p>
          <a:p>
            <a:endParaRPr lang="sr-Latn-BA" dirty="0"/>
          </a:p>
          <a:p>
            <a:r>
              <a:rPr lang="sr-Latn-BA" dirty="0" smtClean="0"/>
              <a:t>Obrazloženja i prilozi</a:t>
            </a:r>
          </a:p>
          <a:p>
            <a:endParaRPr lang="sr-Latn-BA" dirty="0"/>
          </a:p>
          <a:p>
            <a:r>
              <a:rPr lang="sr-Latn-BA" dirty="0" smtClean="0"/>
              <a:t>Obavještavanje ponuđača</a:t>
            </a:r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15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Zaključci - UO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  <a:defRPr/>
            </a:pPr>
            <a:r>
              <a:rPr lang="bs-Latn-BA" sz="1800" dirty="0" smtClean="0">
                <a:solidFill>
                  <a:prstClr val="black"/>
                </a:solidFill>
              </a:rPr>
              <a:t>Traženje „previše“ dokumentacije..Utiče na konkurenciju- SRAZMJERNOST</a:t>
            </a:r>
          </a:p>
          <a:p>
            <a:pPr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  <a:defRPr/>
            </a:pPr>
            <a:r>
              <a:rPr lang="bs-Latn-BA" sz="1800" dirty="0" smtClean="0">
                <a:solidFill>
                  <a:prstClr val="black"/>
                </a:solidFill>
              </a:rPr>
              <a:t>Uskladiti uslove i dokaze</a:t>
            </a:r>
          </a:p>
          <a:p>
            <a:pPr indent="-342900" algn="just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bs-Latn-BA" sz="1800" dirty="0" smtClean="0">
                <a:solidFill>
                  <a:prstClr val="black"/>
                </a:solidFill>
              </a:rPr>
              <a:t>Koristiti jednostavan jezik, jasno i nedvosmisleno definisati odredbe (kvalifikacije i TS)</a:t>
            </a:r>
          </a:p>
          <a:p>
            <a:pPr indent="-342900" algn="just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sr-Latn-BA" sz="1800" dirty="0" smtClean="0">
                <a:solidFill>
                  <a:prstClr val="black"/>
                </a:solidFill>
              </a:rPr>
              <a:t>Izbjegavati nepotrebne formalne zahtjeve (npr. parafiranje stranica, dostavljanje izjava..)</a:t>
            </a:r>
          </a:p>
          <a:p>
            <a:pPr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  <a:defRPr/>
            </a:pPr>
            <a:r>
              <a:rPr lang="sr-Latn-BA" sz="1800" dirty="0" smtClean="0">
                <a:solidFill>
                  <a:prstClr val="black"/>
                </a:solidFill>
              </a:rPr>
              <a:t>Popuniti u obrascima izjava sve što UO može da popuni</a:t>
            </a:r>
            <a:endParaRPr lang="bs-Latn-BA" sz="1800" dirty="0" smtClean="0">
              <a:solidFill>
                <a:prstClr val="black"/>
              </a:solidFill>
            </a:endParaRPr>
          </a:p>
          <a:p>
            <a:pPr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  <a:defRPr/>
            </a:pPr>
            <a:r>
              <a:rPr lang="bs-Latn-BA" sz="1800" dirty="0" smtClean="0">
                <a:solidFill>
                  <a:prstClr val="black"/>
                </a:solidFill>
              </a:rPr>
              <a:t>Definisati šta se kada dostavlja (izjava – ostala dokumentacija) </a:t>
            </a:r>
          </a:p>
          <a:p>
            <a:pPr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  <a:defRPr/>
            </a:pPr>
            <a:r>
              <a:rPr lang="bs-Latn-BA" sz="1800" dirty="0" smtClean="0">
                <a:solidFill>
                  <a:prstClr val="black"/>
                </a:solidFill>
              </a:rPr>
              <a:t>Kvalifikacioni uslovi se ne smiju bodovati</a:t>
            </a:r>
          </a:p>
          <a:p>
            <a:pPr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  <a:defRPr/>
            </a:pPr>
            <a:r>
              <a:rPr lang="sr-Latn-RS" sz="1800" dirty="0" smtClean="0">
                <a:solidFill>
                  <a:prstClr val="black"/>
                </a:solidFill>
              </a:rPr>
              <a:t>Na jednom mjestu u TD pripremiti pregled svih zahtjeva i dokumenata koji su traženi od ponuđača (U zapisniku o ocjeni ponuda svakako mora biti i prikaz traženih i dostavljenih garancija, analitički prikaz traženih i dostavljenih dokumenata u ponudama; ovakvi pregledi mogu biti dobra za osnova za analizu i unaprijeđenje narednih postupaka, olakšati postupanje po žalbi, itd.. )</a:t>
            </a:r>
          </a:p>
          <a:p>
            <a:pPr indent="-342900" algn="just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  <a:defRPr/>
            </a:pPr>
            <a:r>
              <a:rPr lang="sr-Latn-RS" sz="1800" b="1" dirty="0" smtClean="0">
                <a:solidFill>
                  <a:srgbClr val="FF0000"/>
                </a:solidFill>
              </a:rPr>
              <a:t>U POSTUPCIMA JAVNIH NABAVKI SE NIŠTA NE PODRAZUMIJEVA!!!</a:t>
            </a:r>
            <a:endParaRPr lang="sr-Latn-RS" sz="1800" b="1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6377" y="3696789"/>
            <a:ext cx="2076994" cy="914400"/>
          </a:xfrm>
          <a:prstGeom prst="rect">
            <a:avLst/>
          </a:prstGeom>
          <a:ln w="9525">
            <a:solidFill>
              <a:schemeClr val="accent4">
                <a:lumMod val="50000"/>
              </a:schemeClr>
            </a:solidFill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16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Zaključci - ponuđači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sr-Latn-BA" sz="3300" dirty="0" smtClean="0"/>
              <a:t>Pročitati </a:t>
            </a:r>
            <a:r>
              <a:rPr lang="sr-Latn-BA" sz="3300" dirty="0"/>
              <a:t>TD odmah nakon preuzimanja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sr-Latn-BA" sz="3300" dirty="0" smtClean="0"/>
              <a:t>Tražiti </a:t>
            </a:r>
            <a:r>
              <a:rPr lang="sr-Latn-BA" sz="3300" dirty="0"/>
              <a:t>pojašnjenje TD od konkretnog UO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sr-Latn-RS" sz="3300" dirty="0" smtClean="0"/>
              <a:t>Provjeriti </a:t>
            </a:r>
            <a:r>
              <a:rPr lang="sr-Latn-RS" sz="3300" dirty="0"/>
              <a:t>usklađenost predmeta nabavke koji ponuđač može da isporuči sa zahtijevima iz TD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sr-Latn-RS" sz="3300" dirty="0" smtClean="0"/>
              <a:t>Računati </a:t>
            </a:r>
            <a:r>
              <a:rPr lang="sr-Latn-RS" sz="3300" dirty="0"/>
              <a:t>i na ispunavanje svih drugih uslova iz TD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sr-Latn-RS" sz="3300" dirty="0" smtClean="0"/>
              <a:t>Uslovi </a:t>
            </a:r>
            <a:r>
              <a:rPr lang="sr-Latn-RS" sz="3300" dirty="0"/>
              <a:t>koji ograničvaju konkurenciju (npr. kvalifikacioni dio, kratki rokovi isporuke, i sl.) – žaliti se na TD. Priložiti dokaze (mišljenja, zvanična tumačenja, proračune, itd), kada god je to moguće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sr-Latn-RS" sz="3300" dirty="0" smtClean="0"/>
              <a:t>Član </a:t>
            </a:r>
            <a:r>
              <a:rPr lang="sr-Latn-RS" sz="3300" dirty="0"/>
              <a:t>101. stav </a:t>
            </a:r>
            <a:r>
              <a:rPr lang="sr-Latn-RS" sz="3300" dirty="0" smtClean="0"/>
              <a:t>(</a:t>
            </a:r>
            <a:r>
              <a:rPr lang="en-US" sz="3300" dirty="0" smtClean="0"/>
              <a:t>7</a:t>
            </a:r>
            <a:r>
              <a:rPr lang="sr-Latn-RS" sz="3300" dirty="0" smtClean="0"/>
              <a:t>) </a:t>
            </a:r>
            <a:r>
              <a:rPr lang="sr-Latn-RS" sz="3300" dirty="0"/>
              <a:t>ZJN – gubi se pravo ispitivanja zakonitosti u kasnijim fazama postupka...  Na vrijeme reagovati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sr-Latn-RS" sz="3300" dirty="0" smtClean="0"/>
              <a:t>Odbijanje potpisivanja </a:t>
            </a:r>
            <a:r>
              <a:rPr lang="sr-Latn-RS" sz="3300" dirty="0"/>
              <a:t>ugovora od strane ponuđača: aktiviranje garancije za ozbiljnost ponude i dodjela ugovora drugorangiranom </a:t>
            </a:r>
            <a:r>
              <a:rPr lang="sr-Latn-RS" sz="3300" dirty="0" smtClean="0"/>
              <a:t>ponuđaču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sr-Latn-RS" sz="3300" dirty="0"/>
              <a:t> </a:t>
            </a:r>
            <a:r>
              <a:rPr lang="sr-Latn-RS" sz="3300" dirty="0" smtClean="0"/>
              <a:t>Posljedice raskida ugovora jer dobavljač ne izvršava ugovorene obaveze</a:t>
            </a:r>
          </a:p>
          <a:p>
            <a:pPr marL="0" indent="0" algn="just">
              <a:buNone/>
            </a:pPr>
            <a:endParaRPr lang="sr-Latn-R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4" descr="Efficiency | Schwanog Gmb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1865" y="1164363"/>
            <a:ext cx="2352502" cy="1322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61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sr-Latn-RS" sz="6000" dirty="0" smtClean="0"/>
          </a:p>
          <a:p>
            <a:pPr marL="0" indent="0" algn="ctr">
              <a:buNone/>
            </a:pPr>
            <a:r>
              <a:rPr lang="sr-Latn-RS" sz="6000" dirty="0" smtClean="0"/>
              <a:t>HVALA NA PAŽNJI!!</a:t>
            </a:r>
            <a:endParaRPr lang="en-US" sz="6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07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803" y="721903"/>
            <a:ext cx="7886700" cy="132556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RS" sz="3600" dirty="0" smtClean="0"/>
              <a:t>Uslovi za početak postupka – plan nabavki</a:t>
            </a:r>
            <a:endParaRPr lang="sr-Latn-RS" sz="3600" dirty="0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35903" y="159385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268" name="Picture 2" descr="D:\javne nabavke\cikice\plan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543" y="1593850"/>
            <a:ext cx="2136095" cy="783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Box 5"/>
          <p:cNvSpPr txBox="1">
            <a:spLocks noChangeArrowheads="1"/>
          </p:cNvSpPr>
          <p:nvPr/>
        </p:nvSpPr>
        <p:spPr bwMode="auto">
          <a:xfrm>
            <a:off x="1420813" y="1658826"/>
            <a:ext cx="54721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484848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151515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51515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51515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51515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51515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sr-Latn-RS" altLang="sr-Latn-RS" sz="2400" b="1" dirty="0">
                <a:latin typeface="Arial" panose="020B0604020202020204" pitchFamily="34" charset="0"/>
              </a:rPr>
              <a:t>Član </a:t>
            </a:r>
            <a:r>
              <a:rPr lang="sr-Latn-RS" altLang="sr-Latn-RS" sz="2400" b="1" dirty="0" smtClean="0">
                <a:latin typeface="Arial" panose="020B0604020202020204" pitchFamily="34" charset="0"/>
              </a:rPr>
              <a:t>17</a:t>
            </a:r>
            <a:r>
              <a:rPr lang="sr-Latn-RS" altLang="sr-Latn-RS" sz="2400" b="1" dirty="0">
                <a:latin typeface="Arial" panose="020B0604020202020204" pitchFamily="34" charset="0"/>
              </a:rPr>
              <a:t>. </a:t>
            </a:r>
            <a:r>
              <a:rPr lang="sr-Latn-RS" altLang="sr-Latn-RS" sz="2400" b="1" dirty="0" smtClean="0">
                <a:latin typeface="Arial" panose="020B0604020202020204" pitchFamily="34" charset="0"/>
              </a:rPr>
              <a:t>ZJN</a:t>
            </a:r>
            <a:endParaRPr lang="sr-Latn-RS" altLang="sr-Latn-RS" sz="2400" b="1" dirty="0">
              <a:latin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41438" y="5692775"/>
            <a:ext cx="2808287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sr-Latn-RS" dirty="0">
                <a:latin typeface="+mn-lt"/>
              </a:rPr>
              <a:t>Definisan privremeni plan nabavki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37163" y="5662613"/>
            <a:ext cx="3311525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sr-Latn-RS" dirty="0">
                <a:latin typeface="+mn-lt"/>
              </a:rPr>
              <a:t>Objavljuje se kompletan plan nabavki</a:t>
            </a:r>
          </a:p>
        </p:txBody>
      </p:sp>
      <p:sp>
        <p:nvSpPr>
          <p:cNvPr id="6" name="Oval 5"/>
          <p:cNvSpPr/>
          <p:nvPr/>
        </p:nvSpPr>
        <p:spPr>
          <a:xfrm>
            <a:off x="1117600" y="5516563"/>
            <a:ext cx="3168650" cy="1152525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r-Latn-RS" dirty="0"/>
          </a:p>
        </p:txBody>
      </p:sp>
      <p:sp>
        <p:nvSpPr>
          <p:cNvPr id="7" name="Oval 6"/>
          <p:cNvSpPr/>
          <p:nvPr/>
        </p:nvSpPr>
        <p:spPr>
          <a:xfrm>
            <a:off x="4948238" y="5502275"/>
            <a:ext cx="3486150" cy="1152525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r-Latn-RS"/>
          </a:p>
        </p:txBody>
      </p:sp>
      <p:sp>
        <p:nvSpPr>
          <p:cNvPr id="11274" name="Slide Number Placeholder 8"/>
          <p:cNvSpPr>
            <a:spLocks noGrp="1"/>
          </p:cNvSpPr>
          <p:nvPr>
            <p:ph type="sldNum" sz="quarter" idx="10"/>
          </p:nvPr>
        </p:nvSpPr>
        <p:spPr bwMode="auto">
          <a:xfrm rot="16200000">
            <a:off x="7551738" y="1646237"/>
            <a:ext cx="2438400" cy="365125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0000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484848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151515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51515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51515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51515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51515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Bef>
                <a:spcPct val="0"/>
              </a:spcBef>
              <a:buClrTx/>
              <a:buFontTx/>
              <a:buNone/>
            </a:pPr>
            <a:endParaRPr lang="en-US" altLang="sr-Latn-RS" sz="1200" dirty="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05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0476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sr-Latn-BA" sz="4000" dirty="0" smtClean="0"/>
              <a:t>Prethodna provjera tržišta – čl. 14a. ZJN</a:t>
            </a:r>
            <a:endParaRPr lang="sr-Latn-B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430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4040"/>
              </a:buClr>
              <a:buNone/>
              <a:defRPr/>
            </a:pPr>
            <a:r>
              <a:rPr lang="en-US" dirty="0">
                <a:solidFill>
                  <a:prstClr val="black"/>
                </a:solidFill>
              </a:rPr>
              <a:t>(1) </a:t>
            </a:r>
            <a:r>
              <a:rPr lang="en-US" dirty="0" err="1">
                <a:solidFill>
                  <a:prstClr val="black"/>
                </a:solidFill>
              </a:rPr>
              <a:t>Prije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pokretanja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postupka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ugovo</a:t>
            </a:r>
            <a:r>
              <a:rPr lang="sr-Latn-RS" dirty="0" err="1">
                <a:solidFill>
                  <a:prstClr val="black"/>
                </a:solidFill>
              </a:rPr>
              <a:t>rn</a:t>
            </a:r>
            <a:r>
              <a:rPr lang="en-US" dirty="0" err="1">
                <a:solidFill>
                  <a:prstClr val="black"/>
                </a:solidFill>
              </a:rPr>
              <a:t>i</a:t>
            </a:r>
            <a:r>
              <a:rPr lang="en-US" dirty="0">
                <a:solidFill>
                  <a:prstClr val="black"/>
                </a:solidFill>
              </a:rPr>
              <a:t>  organ </a:t>
            </a:r>
            <a:r>
              <a:rPr lang="en-US" dirty="0" err="1">
                <a:solidFill>
                  <a:prstClr val="black"/>
                </a:solidFill>
              </a:rPr>
              <a:t>provodi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provjeru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trzi</a:t>
            </a:r>
            <a:r>
              <a:rPr lang="sr-Latn-RS" dirty="0">
                <a:solidFill>
                  <a:prstClr val="black"/>
                </a:solidFill>
              </a:rPr>
              <a:t>š</a:t>
            </a:r>
            <a:r>
              <a:rPr lang="en-US" dirty="0">
                <a:solidFill>
                  <a:prstClr val="black"/>
                </a:solidFill>
              </a:rPr>
              <a:t>ta u</a:t>
            </a:r>
            <a:r>
              <a:rPr lang="sr-Latn-R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svrhu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pripreme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nabavke</a:t>
            </a:r>
            <a:r>
              <a:rPr lang="sr-Latn-R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informi</a:t>
            </a:r>
            <a:r>
              <a:rPr lang="sr-Latn-RS" dirty="0">
                <a:solidFill>
                  <a:prstClr val="black"/>
                </a:solidFill>
              </a:rPr>
              <a:t>s</a:t>
            </a:r>
            <a:r>
              <a:rPr lang="en-US" dirty="0" err="1">
                <a:solidFill>
                  <a:prstClr val="black"/>
                </a:solidFill>
              </a:rPr>
              <a:t>anja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privrednih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subjekata</a:t>
            </a:r>
            <a:r>
              <a:rPr lang="en-US" dirty="0">
                <a:solidFill>
                  <a:prstClr val="black"/>
                </a:solidFill>
              </a:rPr>
              <a:t>  o </a:t>
            </a:r>
            <a:r>
              <a:rPr lang="en-US" dirty="0" err="1">
                <a:solidFill>
                  <a:prstClr val="black"/>
                </a:solidFill>
              </a:rPr>
              <a:t>svojim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planovima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zahtjevima</a:t>
            </a:r>
            <a:r>
              <a:rPr lang="en-US" dirty="0">
                <a:solidFill>
                  <a:prstClr val="black"/>
                </a:solidFill>
              </a:rPr>
              <a:t>  u </a:t>
            </a:r>
            <a:r>
              <a:rPr lang="en-US" dirty="0" err="1">
                <a:solidFill>
                  <a:prstClr val="black"/>
                </a:solidFill>
              </a:rPr>
              <a:t>vezi</a:t>
            </a:r>
            <a:r>
              <a:rPr lang="en-US" dirty="0">
                <a:solidFill>
                  <a:prstClr val="black"/>
                </a:solidFill>
              </a:rPr>
              <a:t>  s</a:t>
            </a:r>
            <a:r>
              <a:rPr lang="sr-Latn-RS" dirty="0">
                <a:solidFill>
                  <a:prstClr val="black"/>
                </a:solidFill>
              </a:rPr>
              <a:t>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nabavkom</a:t>
            </a:r>
            <a:r>
              <a:rPr lang="en-US" dirty="0">
                <a:solidFill>
                  <a:prstClr val="black"/>
                </a:solidFill>
              </a:rPr>
              <a:t>.  U </a:t>
            </a:r>
            <a:r>
              <a:rPr lang="en-US" dirty="0" err="1">
                <a:solidFill>
                  <a:prstClr val="black"/>
                </a:solidFill>
              </a:rPr>
              <a:t>tu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svrhu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ugovo</a:t>
            </a:r>
            <a:r>
              <a:rPr lang="sr-Latn-RS" dirty="0" err="1">
                <a:solidFill>
                  <a:prstClr val="black"/>
                </a:solidFill>
              </a:rPr>
              <a:t>rn</a:t>
            </a:r>
            <a:r>
              <a:rPr lang="en-US" dirty="0" err="1">
                <a:solidFill>
                  <a:prstClr val="black"/>
                </a:solidFill>
              </a:rPr>
              <a:t>i</a:t>
            </a:r>
            <a:r>
              <a:rPr lang="en-US" dirty="0">
                <a:solidFill>
                  <a:prstClr val="black"/>
                </a:solidFill>
              </a:rPr>
              <a:t>  organ m</a:t>
            </a:r>
            <a:r>
              <a:rPr lang="sr-Latn-RS" dirty="0" err="1">
                <a:solidFill>
                  <a:prstClr val="black"/>
                </a:solidFill>
              </a:rPr>
              <a:t>ož</a:t>
            </a:r>
            <a:r>
              <a:rPr lang="en-US" dirty="0">
                <a:solidFill>
                  <a:prstClr val="black"/>
                </a:solidFill>
              </a:rPr>
              <a:t>e  </a:t>
            </a:r>
            <a:r>
              <a:rPr lang="en-US" dirty="0" err="1">
                <a:solidFill>
                  <a:prstClr val="black"/>
                </a:solidFill>
              </a:rPr>
              <a:t>tra</a:t>
            </a:r>
            <a:r>
              <a:rPr lang="sr-Latn-RS" dirty="0">
                <a:solidFill>
                  <a:prstClr val="black"/>
                </a:solidFill>
              </a:rPr>
              <a:t>ž</a:t>
            </a:r>
            <a:r>
              <a:rPr lang="en-US" dirty="0" err="1">
                <a:solidFill>
                  <a:prstClr val="black"/>
                </a:solidFill>
              </a:rPr>
              <a:t>iti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i</a:t>
            </a:r>
            <a:r>
              <a:rPr lang="sr-Latn-RS" dirty="0">
                <a:solidFill>
                  <a:prstClr val="black"/>
                </a:solidFill>
              </a:rPr>
              <a:t>l</a:t>
            </a:r>
            <a:r>
              <a:rPr lang="en-US" dirty="0" err="1">
                <a:solidFill>
                  <a:prstClr val="black"/>
                </a:solidFill>
              </a:rPr>
              <a:t>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prihvatiti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savjet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nezavisnih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stru</a:t>
            </a:r>
            <a:r>
              <a:rPr lang="sr-Latn-RS" dirty="0">
                <a:solidFill>
                  <a:prstClr val="black"/>
                </a:solidFill>
              </a:rPr>
              <a:t>č</a:t>
            </a:r>
            <a:r>
              <a:rPr lang="en-US" dirty="0" err="1">
                <a:solidFill>
                  <a:prstClr val="black"/>
                </a:solidFill>
              </a:rPr>
              <a:t>njaka</a:t>
            </a:r>
            <a:r>
              <a:rPr lang="en-US" dirty="0">
                <a:solidFill>
                  <a:prstClr val="black"/>
                </a:solidFill>
              </a:rPr>
              <a:t>,  </a:t>
            </a:r>
            <a:r>
              <a:rPr lang="en-US" dirty="0" err="1">
                <a:solidFill>
                  <a:prstClr val="black"/>
                </a:solidFill>
              </a:rPr>
              <a:t>nadle</a:t>
            </a:r>
            <a:r>
              <a:rPr lang="sr-Latn-RS" dirty="0">
                <a:solidFill>
                  <a:prstClr val="black"/>
                </a:solidFill>
              </a:rPr>
              <a:t>ž</a:t>
            </a:r>
            <a:r>
              <a:rPr lang="en-US" dirty="0" err="1">
                <a:solidFill>
                  <a:prstClr val="black"/>
                </a:solidFill>
              </a:rPr>
              <a:t>nih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organa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ili</a:t>
            </a:r>
            <a:r>
              <a:rPr lang="en-US" dirty="0">
                <a:solidFill>
                  <a:prstClr val="black"/>
                </a:solidFill>
              </a:rPr>
              <a:t> u</a:t>
            </a:r>
            <a:r>
              <a:rPr lang="sr-Latn-RS" dirty="0">
                <a:solidFill>
                  <a:prstClr val="black"/>
                </a:solidFill>
              </a:rPr>
              <a:t>č</a:t>
            </a:r>
            <a:r>
              <a:rPr lang="en-US" dirty="0" err="1">
                <a:solidFill>
                  <a:prstClr val="black"/>
                </a:solidFill>
              </a:rPr>
              <a:t>esnika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na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tr</a:t>
            </a:r>
            <a:r>
              <a:rPr lang="sr-Latn-RS" dirty="0">
                <a:solidFill>
                  <a:prstClr val="black"/>
                </a:solidFill>
              </a:rPr>
              <a:t>ž</a:t>
            </a:r>
            <a:r>
              <a:rPr lang="en-US" dirty="0" err="1">
                <a:solidFill>
                  <a:prstClr val="black"/>
                </a:solidFill>
              </a:rPr>
              <a:t>i</a:t>
            </a:r>
            <a:r>
              <a:rPr lang="sr-Latn-RS" dirty="0">
                <a:solidFill>
                  <a:prstClr val="black"/>
                </a:solidFill>
              </a:rPr>
              <a:t>š</a:t>
            </a:r>
            <a:r>
              <a:rPr lang="en-US" dirty="0" err="1">
                <a:solidFill>
                  <a:prstClr val="black"/>
                </a:solidFill>
              </a:rPr>
              <a:t>tu.</a:t>
            </a:r>
            <a:endParaRPr lang="sr-Latn-RS" dirty="0">
              <a:solidFill>
                <a:prstClr val="black"/>
              </a:solidFill>
            </a:endParaRPr>
          </a:p>
          <a:p>
            <a:pPr marL="11430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4040"/>
              </a:buClr>
              <a:buNone/>
              <a:defRPr/>
            </a:pPr>
            <a:r>
              <a:rPr lang="en-US" dirty="0">
                <a:solidFill>
                  <a:prstClr val="black"/>
                </a:solidFill>
              </a:rPr>
              <a:t>(2) </a:t>
            </a:r>
            <a:r>
              <a:rPr lang="sr-Latn-RS" dirty="0">
                <a:solidFill>
                  <a:prstClr val="black"/>
                </a:solidFill>
              </a:rPr>
              <a:t>O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prethodnoj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provjeri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tr</a:t>
            </a:r>
            <a:r>
              <a:rPr lang="sr-Latn-RS" dirty="0">
                <a:solidFill>
                  <a:prstClr val="black"/>
                </a:solidFill>
              </a:rPr>
              <a:t>ž</a:t>
            </a:r>
            <a:r>
              <a:rPr lang="en-US" dirty="0" err="1">
                <a:solidFill>
                  <a:prstClr val="black"/>
                </a:solidFill>
              </a:rPr>
              <a:t>i</a:t>
            </a:r>
            <a:r>
              <a:rPr lang="sr-Latn-RS" dirty="0">
                <a:solidFill>
                  <a:prstClr val="black"/>
                </a:solidFill>
              </a:rPr>
              <a:t>š</a:t>
            </a:r>
            <a:r>
              <a:rPr lang="en-US" dirty="0">
                <a:solidFill>
                  <a:prstClr val="black"/>
                </a:solidFill>
              </a:rPr>
              <a:t>ta,  </a:t>
            </a:r>
            <a:r>
              <a:rPr lang="en-US" dirty="0" err="1">
                <a:solidFill>
                  <a:prstClr val="black"/>
                </a:solidFill>
              </a:rPr>
              <a:t>sa</a:t>
            </a:r>
            <a:r>
              <a:rPr lang="sr-Latn-RS" dirty="0">
                <a:solidFill>
                  <a:prstClr val="black"/>
                </a:solidFill>
              </a:rPr>
              <a:t>č</a:t>
            </a:r>
            <a:r>
              <a:rPr lang="en-US" dirty="0" err="1">
                <a:solidFill>
                  <a:prstClr val="black"/>
                </a:solidFill>
              </a:rPr>
              <a:t>injava</a:t>
            </a:r>
            <a:r>
              <a:rPr lang="en-US" dirty="0">
                <a:solidFill>
                  <a:prstClr val="black"/>
                </a:solidFill>
              </a:rPr>
              <a:t>  se </a:t>
            </a:r>
            <a:r>
              <a:rPr lang="en-US" dirty="0" err="1">
                <a:solidFill>
                  <a:prstClr val="black"/>
                </a:solidFill>
              </a:rPr>
              <a:t>pisana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zabilje</a:t>
            </a:r>
            <a:r>
              <a:rPr lang="sr-Latn-RS" dirty="0">
                <a:solidFill>
                  <a:prstClr val="black"/>
                </a:solidFill>
              </a:rPr>
              <a:t>š</a:t>
            </a:r>
            <a:r>
              <a:rPr lang="en-US" dirty="0" err="1">
                <a:solidFill>
                  <a:prstClr val="black"/>
                </a:solidFill>
              </a:rPr>
              <a:t>ka</a:t>
            </a:r>
            <a:r>
              <a:rPr lang="en-US" dirty="0">
                <a:solidFill>
                  <a:prstClr val="black"/>
                </a:solidFill>
              </a:rPr>
              <a:t> o </a:t>
            </a:r>
            <a:r>
              <a:rPr lang="en-US" dirty="0" err="1">
                <a:solidFill>
                  <a:prstClr val="black"/>
                </a:solidFill>
              </a:rPr>
              <a:t>svim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radnjama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postupcima</a:t>
            </a:r>
            <a:r>
              <a:rPr lang="sr-Latn-R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ula</a:t>
            </a:r>
            <a:r>
              <a:rPr lang="sr-Latn-RS" dirty="0">
                <a:solidFill>
                  <a:prstClr val="black"/>
                </a:solidFill>
              </a:rPr>
              <a:t>ž</a:t>
            </a:r>
            <a:r>
              <a:rPr lang="en-US" dirty="0">
                <a:solidFill>
                  <a:prstClr val="black"/>
                </a:solidFill>
              </a:rPr>
              <a:t>e  u </a:t>
            </a:r>
            <a:r>
              <a:rPr lang="en-US" dirty="0" err="1">
                <a:solidFill>
                  <a:prstClr val="black"/>
                </a:solidFill>
              </a:rPr>
              <a:t>predmet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spisa</a:t>
            </a:r>
            <a:r>
              <a:rPr lang="en-US" dirty="0">
                <a:solidFill>
                  <a:prstClr val="black"/>
                </a:solidFill>
              </a:rPr>
              <a:t>. Taj </a:t>
            </a:r>
            <a:r>
              <a:rPr lang="en-US" dirty="0" err="1">
                <a:solidFill>
                  <a:prstClr val="black"/>
                </a:solidFill>
              </a:rPr>
              <a:t>savjet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mo</a:t>
            </a:r>
            <a:r>
              <a:rPr lang="sr-Latn-RS" dirty="0">
                <a:solidFill>
                  <a:prstClr val="black"/>
                </a:solidFill>
              </a:rPr>
              <a:t>ž</a:t>
            </a:r>
            <a:r>
              <a:rPr lang="en-US" dirty="0">
                <a:solidFill>
                  <a:prstClr val="black"/>
                </a:solidFill>
              </a:rPr>
              <a:t>e  se </a:t>
            </a:r>
            <a:r>
              <a:rPr lang="en-US" dirty="0" err="1">
                <a:solidFill>
                  <a:prstClr val="black"/>
                </a:solidFill>
              </a:rPr>
              <a:t>koristiti</a:t>
            </a:r>
            <a:r>
              <a:rPr lang="en-US" dirty="0">
                <a:solidFill>
                  <a:prstClr val="black"/>
                </a:solidFill>
              </a:rPr>
              <a:t>  u </a:t>
            </a:r>
            <a:r>
              <a:rPr lang="en-US" dirty="0" err="1">
                <a:solidFill>
                  <a:prstClr val="black"/>
                </a:solidFill>
              </a:rPr>
              <a:t>planiranju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provedbi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postupka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nabavke</a:t>
            </a:r>
            <a:r>
              <a:rPr lang="en-US" dirty="0">
                <a:solidFill>
                  <a:prstClr val="black"/>
                </a:solidFill>
              </a:rPr>
              <a:t>, pod uslovom  da </a:t>
            </a:r>
            <a:r>
              <a:rPr lang="en-US" dirty="0" err="1">
                <a:solidFill>
                  <a:prstClr val="black"/>
                </a:solidFill>
              </a:rPr>
              <a:t>taj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savjet</a:t>
            </a:r>
            <a:r>
              <a:rPr lang="en-US" dirty="0">
                <a:solidFill>
                  <a:prstClr val="black"/>
                </a:solidFill>
              </a:rPr>
              <a:t> ne </a:t>
            </a:r>
            <a:r>
              <a:rPr lang="en-US" dirty="0" err="1">
                <a:solidFill>
                  <a:prstClr val="black"/>
                </a:solidFill>
              </a:rPr>
              <a:t>dovodi</a:t>
            </a:r>
            <a:r>
              <a:rPr lang="en-US" dirty="0">
                <a:solidFill>
                  <a:prstClr val="black"/>
                </a:solidFill>
              </a:rPr>
              <a:t>  do </a:t>
            </a:r>
            <a:r>
              <a:rPr lang="en-US" dirty="0" err="1">
                <a:solidFill>
                  <a:prstClr val="black"/>
                </a:solidFill>
              </a:rPr>
              <a:t>naru</a:t>
            </a:r>
            <a:r>
              <a:rPr lang="sr-Latn-RS" dirty="0">
                <a:solidFill>
                  <a:prstClr val="black"/>
                </a:solidFill>
              </a:rPr>
              <a:t>š</a:t>
            </a:r>
            <a:r>
              <a:rPr lang="en-US" dirty="0" err="1">
                <a:solidFill>
                  <a:prstClr val="black"/>
                </a:solidFill>
              </a:rPr>
              <a:t>avanja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tr</a:t>
            </a:r>
            <a:r>
              <a:rPr lang="sr-Latn-RS" dirty="0">
                <a:solidFill>
                  <a:prstClr val="black"/>
                </a:solidFill>
              </a:rPr>
              <a:t>ž</a:t>
            </a:r>
            <a:r>
              <a:rPr lang="en-US" dirty="0" err="1">
                <a:solidFill>
                  <a:prstClr val="black"/>
                </a:solidFill>
              </a:rPr>
              <a:t>i</a:t>
            </a:r>
            <a:r>
              <a:rPr lang="sr-Latn-RS" dirty="0">
                <a:solidFill>
                  <a:prstClr val="black"/>
                </a:solidFill>
              </a:rPr>
              <a:t>š</a:t>
            </a:r>
            <a:r>
              <a:rPr lang="en-US" dirty="0">
                <a:solidFill>
                  <a:prstClr val="black"/>
                </a:solidFill>
              </a:rPr>
              <a:t>ne  </a:t>
            </a:r>
            <a:r>
              <a:rPr lang="en-US" dirty="0" err="1">
                <a:solidFill>
                  <a:prstClr val="black"/>
                </a:solidFill>
              </a:rPr>
              <a:t>konkurencije</a:t>
            </a:r>
            <a:r>
              <a:rPr lang="en-US" dirty="0">
                <a:solidFill>
                  <a:prstClr val="black"/>
                </a:solidFill>
              </a:rPr>
              <a:t>,   </a:t>
            </a:r>
            <a:r>
              <a:rPr lang="en-US" dirty="0" err="1">
                <a:solidFill>
                  <a:prstClr val="black"/>
                </a:solidFill>
              </a:rPr>
              <a:t>te</a:t>
            </a:r>
            <a:r>
              <a:rPr lang="en-US" dirty="0">
                <a:solidFill>
                  <a:prstClr val="black"/>
                </a:solidFill>
              </a:rPr>
              <a:t> da ne </a:t>
            </a:r>
            <a:r>
              <a:rPr lang="en-US" dirty="0" err="1">
                <a:solidFill>
                  <a:prstClr val="black"/>
                </a:solidFill>
              </a:rPr>
              <a:t>kr</a:t>
            </a:r>
            <a:r>
              <a:rPr lang="sr-Latn-RS" dirty="0">
                <a:solidFill>
                  <a:prstClr val="black"/>
                </a:solidFill>
              </a:rPr>
              <a:t>š</a:t>
            </a:r>
            <a:r>
              <a:rPr lang="en-US" dirty="0" err="1">
                <a:solidFill>
                  <a:prstClr val="black"/>
                </a:solidFill>
              </a:rPr>
              <a:t>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princip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zabrane</a:t>
            </a:r>
            <a:r>
              <a:rPr lang="sr-Latn-R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diskriminacije</a:t>
            </a:r>
            <a:r>
              <a:rPr lang="en-US" dirty="0">
                <a:solidFill>
                  <a:prstClr val="black"/>
                </a:solidFill>
              </a:rPr>
              <a:t>   </a:t>
            </a:r>
            <a:r>
              <a:rPr lang="en-US" dirty="0" err="1">
                <a:solidFill>
                  <a:prstClr val="black"/>
                </a:solidFill>
              </a:rPr>
              <a:t>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transparentnosti</a:t>
            </a:r>
            <a:r>
              <a:rPr lang="en-US" dirty="0">
                <a:solidFill>
                  <a:prstClr val="black"/>
                </a:solidFill>
              </a:rPr>
              <a:t>.</a:t>
            </a:r>
            <a:endParaRPr lang="sr-Latn-RS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0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39446"/>
            <a:ext cx="7886700" cy="1325563"/>
          </a:xfrm>
        </p:spPr>
        <p:txBody>
          <a:bodyPr/>
          <a:lstStyle/>
          <a:p>
            <a:pPr algn="ctr"/>
            <a:r>
              <a:rPr lang="sr-Latn-BA" dirty="0" smtClean="0"/>
              <a:t>Izbor postupka JN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BA" dirty="0" smtClean="0"/>
          </a:p>
          <a:p>
            <a:r>
              <a:rPr lang="sr-Latn-BA" dirty="0" smtClean="0"/>
              <a:t>Kada </a:t>
            </a:r>
            <a:r>
              <a:rPr lang="sr-Latn-BA" dirty="0" smtClean="0"/>
              <a:t>se procjenjuje vrijednost nabavke</a:t>
            </a:r>
          </a:p>
          <a:p>
            <a:endParaRPr lang="sr-Latn-BA" dirty="0"/>
          </a:p>
          <a:p>
            <a:r>
              <a:rPr lang="sr-Latn-BA" dirty="0" smtClean="0"/>
              <a:t>Rokovi za provođenje postupka JN</a:t>
            </a:r>
          </a:p>
          <a:p>
            <a:endParaRPr lang="sr-Latn-BA" dirty="0"/>
          </a:p>
          <a:p>
            <a:r>
              <a:rPr lang="sr-Latn-BA" dirty="0" smtClean="0"/>
              <a:t>Otvoreni i ograničeni kao redovni postupci JN</a:t>
            </a:r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899" b="99051" l="1389" r="100000">
                        <a14:foregroundMark x1="10556" y1="15190" x2="11111" y2="6646"/>
                        <a14:foregroundMark x1="16667" y1="15823" x2="23056" y2="22785"/>
                        <a14:foregroundMark x1="23889" y1="35443" x2="23889" y2="43354"/>
                        <a14:foregroundMark x1="8611" y1="26899" x2="8611" y2="26899"/>
                        <a14:foregroundMark x1="7222" y1="22785" x2="1389" y2="29747"/>
                        <a14:foregroundMark x1="13333" y1="5063" x2="19167" y2="4430"/>
                        <a14:foregroundMark x1="11944" y1="11392" x2="8056" y2="10127"/>
                        <a14:foregroundMark x1="10000" y1="60127" x2="21944" y2="57278"/>
                        <a14:foregroundMark x1="10000" y1="22785" x2="23056" y2="31329"/>
                        <a14:foregroundMark x1="9167" y1="56013" x2="3333" y2="5601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4935" y="1302227"/>
            <a:ext cx="1975757" cy="1851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778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BA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0746249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715131" y="1809387"/>
            <a:ext cx="800219" cy="4524315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sr-Latn-RS" sz="2000" dirty="0">
                <a:solidFill>
                  <a:srgbClr val="FF0000"/>
                </a:solidFill>
              </a:rPr>
              <a:t>Korespodencija sa ponuđačima vezana za TD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964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09263"/>
            <a:ext cx="7886700" cy="1325563"/>
          </a:xfrm>
        </p:spPr>
        <p:txBody>
          <a:bodyPr/>
          <a:lstStyle/>
          <a:p>
            <a:r>
              <a:rPr lang="sr-Latn-BA" dirty="0" smtClean="0"/>
              <a:t>Otvaranje ponuda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BA" dirty="0" smtClean="0"/>
          </a:p>
          <a:p>
            <a:r>
              <a:rPr lang="sr-Latn-BA" dirty="0" err="1" smtClean="0"/>
              <a:t>Zaprimljena</a:t>
            </a:r>
            <a:r>
              <a:rPr lang="sr-Latn-BA" dirty="0" smtClean="0"/>
              <a:t> žalba prije otvaranja ponuda</a:t>
            </a:r>
          </a:p>
          <a:p>
            <a:r>
              <a:rPr lang="sr-Latn-BA" dirty="0" smtClean="0"/>
              <a:t>Jedna ponuda „ostala“ na protokolu</a:t>
            </a:r>
          </a:p>
          <a:p>
            <a:r>
              <a:rPr lang="sr-Latn-BA" dirty="0" smtClean="0"/>
              <a:t>Oštećena koverta</a:t>
            </a:r>
          </a:p>
          <a:p>
            <a:r>
              <a:rPr lang="sr-Latn-BA" dirty="0" smtClean="0"/>
              <a:t>Ponuđač nije preuzeo TD sa portala nabavki</a:t>
            </a:r>
          </a:p>
          <a:p>
            <a:r>
              <a:rPr lang="sr-Latn-BA" dirty="0" smtClean="0"/>
              <a:t>Dopuna ponude</a:t>
            </a:r>
          </a:p>
          <a:p>
            <a:r>
              <a:rPr lang="sr-Latn-BA" dirty="0" smtClean="0"/>
              <a:t>Ocjena ponuda na otvaranju ponuda</a:t>
            </a:r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2223122">
            <a:off x="6695316" y="1382960"/>
            <a:ext cx="23363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3600" b="1" dirty="0" smtClean="0">
                <a:solidFill>
                  <a:srgbClr val="FF0000"/>
                </a:solidFill>
              </a:rPr>
              <a:t>Problemi iz prakse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6" name="Picture 2" descr="D:\javne nabavke\cikice\j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5602779"/>
            <a:ext cx="2520344" cy="1239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8391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en-US" dirty="0" err="1" smtClean="0"/>
              <a:t>Sadržaj</a:t>
            </a:r>
            <a:r>
              <a:rPr lang="en-US" dirty="0" smtClean="0"/>
              <a:t> TD - </a:t>
            </a:r>
            <a:r>
              <a:rPr lang="sr-Latn-RS" dirty="0" smtClean="0"/>
              <a:t>Opšti podaci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endParaRPr lang="bs-Latn-BA" dirty="0" smtClean="0"/>
          </a:p>
          <a:p>
            <a:pPr>
              <a:buFontTx/>
              <a:buChar char="-"/>
            </a:pPr>
            <a:r>
              <a:rPr lang="bs-Latn-BA" dirty="0"/>
              <a:t>N</a:t>
            </a:r>
            <a:r>
              <a:rPr lang="bs-Latn-BA" dirty="0" smtClean="0"/>
              <a:t>aziv </a:t>
            </a:r>
            <a:r>
              <a:rPr lang="bs-Latn-BA" dirty="0"/>
              <a:t>i adresa UO, </a:t>
            </a:r>
          </a:p>
          <a:p>
            <a:pPr>
              <a:buFontTx/>
              <a:buChar char="-"/>
            </a:pPr>
            <a:r>
              <a:rPr lang="bs-Latn-BA" dirty="0"/>
              <a:t>IDB UO, kontakt informacije, </a:t>
            </a:r>
          </a:p>
          <a:p>
            <a:pPr>
              <a:buFontTx/>
              <a:buChar char="-"/>
            </a:pPr>
            <a:r>
              <a:rPr lang="bs-Latn-BA" dirty="0" smtClean="0"/>
              <a:t>Kontakt </a:t>
            </a:r>
            <a:r>
              <a:rPr lang="bs-Latn-BA" dirty="0"/>
              <a:t>osoba, </a:t>
            </a:r>
          </a:p>
          <a:p>
            <a:pPr>
              <a:buFontTx/>
              <a:buChar char="-"/>
            </a:pPr>
            <a:r>
              <a:rPr lang="bs-Latn-BA" dirty="0" smtClean="0"/>
              <a:t>Privredni </a:t>
            </a:r>
            <a:r>
              <a:rPr lang="bs-Latn-BA" dirty="0"/>
              <a:t>subjekti koji su u sukobu interesa-čl. 52, </a:t>
            </a:r>
          </a:p>
          <a:p>
            <a:pPr>
              <a:buFontTx/>
              <a:buChar char="-"/>
            </a:pPr>
            <a:r>
              <a:rPr lang="bs-Latn-BA" dirty="0" smtClean="0"/>
              <a:t>Redni br</a:t>
            </a:r>
            <a:r>
              <a:rPr lang="bs-Latn-BA" dirty="0"/>
              <a:t>. nabavke u </a:t>
            </a:r>
            <a:r>
              <a:rPr lang="bs-Latn-BA" dirty="0" smtClean="0"/>
              <a:t>planu</a:t>
            </a:r>
            <a:r>
              <a:rPr lang="en-US" dirty="0" smtClean="0"/>
              <a:t> </a:t>
            </a:r>
            <a:r>
              <a:rPr lang="en-US" dirty="0" err="1" smtClean="0"/>
              <a:t>nabavke</a:t>
            </a:r>
            <a:r>
              <a:rPr lang="bs-Latn-BA" dirty="0" smtClean="0"/>
              <a:t> </a:t>
            </a:r>
            <a:r>
              <a:rPr lang="bs-Latn-BA" dirty="0"/>
              <a:t>i postupak nabavke, </a:t>
            </a:r>
          </a:p>
          <a:p>
            <a:pPr>
              <a:buFontTx/>
              <a:buChar char="-"/>
            </a:pPr>
            <a:r>
              <a:rPr lang="bs-Latn-BA" dirty="0" smtClean="0"/>
              <a:t>Vrsta </a:t>
            </a:r>
            <a:r>
              <a:rPr lang="bs-Latn-BA" dirty="0"/>
              <a:t>ugovora </a:t>
            </a:r>
            <a:r>
              <a:rPr lang="bs-Latn-BA" dirty="0" smtClean="0"/>
              <a:t>(r/u/r),</a:t>
            </a:r>
            <a:endParaRPr lang="bs-Latn-BA" dirty="0"/>
          </a:p>
          <a:p>
            <a:pPr>
              <a:buFontTx/>
              <a:buChar char="-"/>
            </a:pPr>
            <a:r>
              <a:rPr lang="bs-Latn-BA" dirty="0" smtClean="0"/>
              <a:t>Procijenjena vrijednost</a:t>
            </a:r>
            <a:r>
              <a:rPr lang="en-US" dirty="0" smtClean="0"/>
              <a:t> </a:t>
            </a:r>
            <a:r>
              <a:rPr lang="en-US" dirty="0" err="1" smtClean="0"/>
              <a:t>nabavke</a:t>
            </a:r>
            <a:r>
              <a:rPr lang="bs-Latn-BA" dirty="0" smtClean="0"/>
              <a:t>, </a:t>
            </a:r>
            <a:endParaRPr lang="bs-Latn-BA" dirty="0"/>
          </a:p>
          <a:p>
            <a:pPr>
              <a:buFontTx/>
              <a:buChar char="-"/>
            </a:pPr>
            <a:r>
              <a:rPr lang="bs-Latn-BA" dirty="0" smtClean="0"/>
              <a:t>Okvirni </a:t>
            </a:r>
            <a:r>
              <a:rPr lang="bs-Latn-BA" dirty="0"/>
              <a:t>sporazum: da ili </a:t>
            </a:r>
            <a:r>
              <a:rPr lang="bs-Latn-BA" dirty="0" smtClean="0"/>
              <a:t>ne</a:t>
            </a:r>
          </a:p>
          <a:p>
            <a:pPr>
              <a:buFontTx/>
              <a:buChar char="-"/>
            </a:pPr>
            <a:r>
              <a:rPr lang="bs-Latn-BA" dirty="0" smtClean="0"/>
              <a:t>E-aukcija</a:t>
            </a:r>
            <a:r>
              <a:rPr lang="en-US" dirty="0" smtClean="0"/>
              <a:t>.</a:t>
            </a:r>
            <a:endParaRPr lang="bs-Latn-BA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53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/>
            </a:r>
            <a:br>
              <a:rPr lang="sr-Latn-RS" dirty="0" smtClean="0"/>
            </a:br>
            <a:r>
              <a:rPr lang="en-US" dirty="0" err="1" smtClean="0"/>
              <a:t>Sadržaj</a:t>
            </a:r>
            <a:r>
              <a:rPr lang="en-US" dirty="0" smtClean="0"/>
              <a:t> TD - </a:t>
            </a:r>
            <a:r>
              <a:rPr lang="sr-Latn-RS" dirty="0" smtClean="0"/>
              <a:t>Podaci o predmetu JN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Opis </a:t>
            </a:r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predmeta </a:t>
            </a:r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nabavke i </a:t>
            </a:r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JRJN, </a:t>
            </a:r>
            <a:endParaRPr lang="bs-Latn-BA" dirty="0" smtClean="0">
              <a:solidFill>
                <a:prstClr val="black"/>
              </a:solidFill>
              <a:cs typeface="Arial" pitchFamily="34" charset="0"/>
            </a:endParaRPr>
          </a:p>
          <a:p>
            <a:pPr algn="just"/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T</a:t>
            </a:r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ermin </a:t>
            </a:r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‘’ekvivalent’’ </a:t>
            </a:r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– oprez</a:t>
            </a:r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, </a:t>
            </a:r>
            <a:endParaRPr lang="bs-Latn-BA" dirty="0" smtClean="0">
              <a:solidFill>
                <a:prstClr val="black"/>
              </a:solidFill>
              <a:cs typeface="Arial" pitchFamily="34" charset="0"/>
            </a:endParaRPr>
          </a:p>
          <a:p>
            <a:pPr algn="just"/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Jasna podjela na lotove (</a:t>
            </a:r>
            <a:r>
              <a:rPr lang="bs-Latn-BA" u="sng" dirty="0" smtClean="0">
                <a:solidFill>
                  <a:prstClr val="black"/>
                </a:solidFill>
                <a:cs typeface="Arial" pitchFamily="34" charset="0"/>
              </a:rPr>
              <a:t>ako</a:t>
            </a:r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 se postupak dijeli na lotove),</a:t>
            </a:r>
          </a:p>
          <a:p>
            <a:pPr algn="just"/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Količinske specifikacije, radovi/usluge: detaljan </a:t>
            </a:r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opis </a:t>
            </a:r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posla,tehničke specifikacije, </a:t>
            </a:r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obrzac za cijenu, </a:t>
            </a:r>
            <a:endParaRPr lang="bs-Latn-BA" dirty="0" smtClean="0">
              <a:solidFill>
                <a:prstClr val="black"/>
              </a:solidFill>
              <a:cs typeface="Arial" pitchFamily="34" charset="0"/>
            </a:endParaRPr>
          </a:p>
          <a:p>
            <a:pPr algn="just"/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M</a:t>
            </a:r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jesto isporuke/izvršenja usluge/izvođenja radova,</a:t>
            </a:r>
          </a:p>
          <a:p>
            <a:pPr algn="just"/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R</a:t>
            </a:r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ok </a:t>
            </a:r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izvršenja ugovora i rok za početak izvršenja, </a:t>
            </a:r>
            <a:endParaRPr lang="bs-Latn-BA" dirty="0" smtClean="0">
              <a:solidFill>
                <a:prstClr val="black"/>
              </a:solidFill>
              <a:cs typeface="Arial" pitchFamily="34" charset="0"/>
            </a:endParaRPr>
          </a:p>
          <a:p>
            <a:pPr algn="just"/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P</a:t>
            </a:r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odaci </a:t>
            </a:r>
            <a:r>
              <a:rPr lang="bs-Latn-BA" dirty="0">
                <a:solidFill>
                  <a:prstClr val="black"/>
                </a:solidFill>
                <a:cs typeface="Arial" pitchFamily="34" charset="0"/>
              </a:rPr>
              <a:t>o OS-trajanje i sa koliko </a:t>
            </a:r>
            <a:r>
              <a:rPr lang="bs-Latn-BA" dirty="0" smtClean="0">
                <a:solidFill>
                  <a:prstClr val="black"/>
                </a:solidFill>
                <a:cs typeface="Arial" pitchFamily="34" charset="0"/>
              </a:rPr>
              <a:t>ponuđača</a:t>
            </a:r>
            <a:r>
              <a:rPr lang="en-US" dirty="0" smtClean="0">
                <a:solidFill>
                  <a:prstClr val="black"/>
                </a:solidFill>
                <a:cs typeface="Arial" pitchFamily="34" charset="0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12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459</TotalTime>
  <Words>1582</Words>
  <Application>Microsoft Office PowerPoint</Application>
  <PresentationFormat>On-screen Show (4:3)</PresentationFormat>
  <Paragraphs>211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Wingdings</vt:lpstr>
      <vt:lpstr>Office Theme</vt:lpstr>
      <vt:lpstr>  Priprema i provođenje postupka JN</vt:lpstr>
      <vt:lpstr>Sadržaj</vt:lpstr>
      <vt:lpstr>Uslovi za početak postupka – plan nabavki</vt:lpstr>
      <vt:lpstr>Prethodna provjera tržišta – čl. 14a. ZJN</vt:lpstr>
      <vt:lpstr>Izbor postupka JN</vt:lpstr>
      <vt:lpstr>PowerPoint Presentation</vt:lpstr>
      <vt:lpstr>Otvaranje ponuda</vt:lpstr>
      <vt:lpstr> Sadržaj TD - Opšti podaci</vt:lpstr>
      <vt:lpstr> Sadržaj TD - Podaci o predmetu JN</vt:lpstr>
      <vt:lpstr> Uslovi za kvalifikaciju ponuđača</vt:lpstr>
      <vt:lpstr> Kvalifikacija ponuđača</vt:lpstr>
      <vt:lpstr> Član 45. ZJN</vt:lpstr>
      <vt:lpstr> Član 45. ZJN</vt:lpstr>
      <vt:lpstr> Primjeri iz prakse</vt:lpstr>
      <vt:lpstr> Član 46. ZJN</vt:lpstr>
      <vt:lpstr> Član 47. ZJN </vt:lpstr>
      <vt:lpstr> Član 48 – 51. ZJN</vt:lpstr>
      <vt:lpstr> Uzorci</vt:lpstr>
      <vt:lpstr> Podaci o ponudi</vt:lpstr>
      <vt:lpstr> Nacrt ugovora</vt:lpstr>
      <vt:lpstr> Kriterij za dodjelu ugovora</vt:lpstr>
      <vt:lpstr> Rokovi kao podkriterij ENP</vt:lpstr>
      <vt:lpstr> Ostali podaci</vt:lpstr>
      <vt:lpstr>Okončanje postupaka JN</vt:lpstr>
      <vt:lpstr> Zaključci - UO</vt:lpstr>
      <vt:lpstr> Zaključci - ponuđači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Stefan Velickovic</dc:creator>
  <cp:lastModifiedBy>Ivana Grgic</cp:lastModifiedBy>
  <cp:revision>43</cp:revision>
  <dcterms:created xsi:type="dcterms:W3CDTF">2019-04-24T11:33:41Z</dcterms:created>
  <dcterms:modified xsi:type="dcterms:W3CDTF">2023-10-05T17:20:37Z</dcterms:modified>
</cp:coreProperties>
</file>