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323" r:id="rId3"/>
    <p:sldId id="258" r:id="rId4"/>
    <p:sldId id="297" r:id="rId5"/>
    <p:sldId id="298" r:id="rId6"/>
    <p:sldId id="299" r:id="rId7"/>
    <p:sldId id="304" r:id="rId8"/>
    <p:sldId id="260" r:id="rId9"/>
    <p:sldId id="300" r:id="rId10"/>
    <p:sldId id="324" r:id="rId11"/>
    <p:sldId id="307" r:id="rId12"/>
    <p:sldId id="303" r:id="rId13"/>
    <p:sldId id="301" r:id="rId14"/>
    <p:sldId id="302" r:id="rId15"/>
    <p:sldId id="305" r:id="rId16"/>
    <p:sldId id="262" r:id="rId17"/>
    <p:sldId id="263" r:id="rId18"/>
    <p:sldId id="264" r:id="rId19"/>
    <p:sldId id="265" r:id="rId20"/>
    <p:sldId id="266" r:id="rId21"/>
    <p:sldId id="325" r:id="rId22"/>
    <p:sldId id="310" r:id="rId23"/>
    <p:sldId id="311" r:id="rId24"/>
    <p:sldId id="322" r:id="rId25"/>
    <p:sldId id="313" r:id="rId26"/>
    <p:sldId id="314" r:id="rId27"/>
    <p:sldId id="315" r:id="rId28"/>
    <p:sldId id="316" r:id="rId29"/>
    <p:sldId id="317" r:id="rId30"/>
    <p:sldId id="318" r:id="rId31"/>
    <p:sldId id="319" r:id="rId32"/>
    <p:sldId id="271" r:id="rId33"/>
    <p:sldId id="309" r:id="rId34"/>
    <p:sldId id="320" r:id="rId35"/>
    <p:sldId id="321" r:id="rId36"/>
    <p:sldId id="306" r:id="rId37"/>
    <p:sldId id="272" r:id="rId38"/>
    <p:sldId id="273" r:id="rId39"/>
    <p:sldId id="274" r:id="rId40"/>
    <p:sldId id="275" r:id="rId41"/>
    <p:sldId id="276" r:id="rId42"/>
    <p:sldId id="277" r:id="rId43"/>
    <p:sldId id="278" r:id="rId44"/>
    <p:sldId id="279" r:id="rId45"/>
    <p:sldId id="283" r:id="rId46"/>
    <p:sldId id="280" r:id="rId47"/>
    <p:sldId id="29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566804-C6D1-4695-9EFE-39B2FEEC0CB2}" type="doc">
      <dgm:prSet loTypeId="urn:microsoft.com/office/officeart/2008/layout/HorizontalMultiLevelHierarchy" loCatId="hierarchy" qsTypeId="urn:microsoft.com/office/officeart/2005/8/quickstyle/3d9" qsCatId="3D" csTypeId="urn:microsoft.com/office/officeart/2005/8/colors/colorful3" csCatId="colorful" phldr="1"/>
      <dgm:spPr/>
      <dgm:t>
        <a:bodyPr/>
        <a:lstStyle/>
        <a:p>
          <a:endParaRPr lang="en-US"/>
        </a:p>
      </dgm:t>
    </dgm:pt>
    <dgm:pt modelId="{E8A0C070-F973-4BD8-89A8-284D81F4676F}">
      <dgm:prSet phldrT="[Text]"/>
      <dgm:spPr/>
      <dgm:t>
        <a:bodyPr/>
        <a:lstStyle/>
        <a:p>
          <a:r>
            <a:rPr lang="sr-Cyrl-RS" dirty="0" smtClean="0"/>
            <a:t>ЈИФК (</a:t>
          </a:r>
          <a:r>
            <a:rPr lang="en-US" dirty="0" smtClean="0"/>
            <a:t>PIFC)</a:t>
          </a:r>
          <a:endParaRPr lang="en-US" dirty="0"/>
        </a:p>
      </dgm:t>
    </dgm:pt>
    <dgm:pt modelId="{181DE4E4-98AF-4E30-8ED6-EE9A77FE2F86}" type="parTrans" cxnId="{DFBDDD67-9AE8-4987-9B2E-B9F6CCBA7425}">
      <dgm:prSet/>
      <dgm:spPr/>
      <dgm:t>
        <a:bodyPr/>
        <a:lstStyle/>
        <a:p>
          <a:endParaRPr lang="en-US"/>
        </a:p>
      </dgm:t>
    </dgm:pt>
    <dgm:pt modelId="{9176ED28-DD86-41D5-B843-1BD22779810A}" type="sibTrans" cxnId="{DFBDDD67-9AE8-4987-9B2E-B9F6CCBA7425}">
      <dgm:prSet/>
      <dgm:spPr/>
      <dgm:t>
        <a:bodyPr/>
        <a:lstStyle/>
        <a:p>
          <a:endParaRPr lang="en-US"/>
        </a:p>
      </dgm:t>
    </dgm:pt>
    <dgm:pt modelId="{65100F5E-FDE0-4AC8-B3DB-E97BF0B8574E}">
      <dgm:prSet phldrT="[Text]"/>
      <dgm:spPr/>
      <dgm:t>
        <a:bodyPr/>
        <a:lstStyle/>
        <a:p>
          <a:r>
            <a:rPr lang="sr-Cyrl-RS" dirty="0" smtClean="0"/>
            <a:t>ФУК </a:t>
          </a:r>
          <a:r>
            <a:rPr lang="en-US" dirty="0" smtClean="0"/>
            <a:t>(FMC)</a:t>
          </a:r>
          <a:endParaRPr lang="en-US" dirty="0"/>
        </a:p>
      </dgm:t>
    </dgm:pt>
    <dgm:pt modelId="{0BC82674-1882-42FE-B34A-0C49C4083B7C}" type="parTrans" cxnId="{AEE46790-F52F-40E3-830F-6C706A7581A9}">
      <dgm:prSet/>
      <dgm:spPr/>
      <dgm:t>
        <a:bodyPr/>
        <a:lstStyle/>
        <a:p>
          <a:endParaRPr lang="en-US"/>
        </a:p>
      </dgm:t>
    </dgm:pt>
    <dgm:pt modelId="{44637DB4-8151-46E9-BE06-30FA42941091}" type="sibTrans" cxnId="{AEE46790-F52F-40E3-830F-6C706A7581A9}">
      <dgm:prSet/>
      <dgm:spPr/>
      <dgm:t>
        <a:bodyPr/>
        <a:lstStyle/>
        <a:p>
          <a:endParaRPr lang="en-US"/>
        </a:p>
      </dgm:t>
    </dgm:pt>
    <dgm:pt modelId="{59EBAE2D-B093-43A5-A65A-1FDA580DC145}">
      <dgm:prSet phldrT="[Text]"/>
      <dgm:spPr/>
      <dgm:t>
        <a:bodyPr/>
        <a:lstStyle/>
        <a:p>
          <a:r>
            <a:rPr lang="sr-Cyrl-RS" dirty="0" smtClean="0"/>
            <a:t>ИР </a:t>
          </a:r>
          <a:r>
            <a:rPr lang="en-US" dirty="0" smtClean="0"/>
            <a:t>(IA)</a:t>
          </a:r>
          <a:endParaRPr lang="en-US" dirty="0"/>
        </a:p>
      </dgm:t>
    </dgm:pt>
    <dgm:pt modelId="{444BF48A-8F3D-45BE-80DB-C3E2E06B7A14}" type="parTrans" cxnId="{729B349A-A3AB-409E-B449-500D05788683}">
      <dgm:prSet/>
      <dgm:spPr/>
      <dgm:t>
        <a:bodyPr/>
        <a:lstStyle/>
        <a:p>
          <a:endParaRPr lang="en-US"/>
        </a:p>
      </dgm:t>
    </dgm:pt>
    <dgm:pt modelId="{CEAAC647-85BC-4839-BC8D-0D7194084F8D}" type="sibTrans" cxnId="{729B349A-A3AB-409E-B449-500D05788683}">
      <dgm:prSet/>
      <dgm:spPr/>
      <dgm:t>
        <a:bodyPr/>
        <a:lstStyle/>
        <a:p>
          <a:endParaRPr lang="en-US"/>
        </a:p>
      </dgm:t>
    </dgm:pt>
    <dgm:pt modelId="{85718B84-13AF-4C22-81A0-99CF71FCFA94}">
      <dgm:prSet phldrT="[Text]"/>
      <dgm:spPr/>
      <dgm:t>
        <a:bodyPr/>
        <a:lstStyle/>
        <a:p>
          <a:r>
            <a:rPr lang="sr-Cyrl-RS" dirty="0" smtClean="0"/>
            <a:t>ЦЈ Х</a:t>
          </a:r>
          <a:r>
            <a:rPr lang="en-US" dirty="0" smtClean="0"/>
            <a:t>(CHU)</a:t>
          </a:r>
          <a:endParaRPr lang="en-US" dirty="0"/>
        </a:p>
      </dgm:t>
    </dgm:pt>
    <dgm:pt modelId="{147CE2B7-E68D-42A1-A050-6D9D40EBAEFA}" type="parTrans" cxnId="{709A62D6-477F-4455-B6DE-73086052AD8E}">
      <dgm:prSet/>
      <dgm:spPr/>
      <dgm:t>
        <a:bodyPr/>
        <a:lstStyle/>
        <a:p>
          <a:endParaRPr lang="en-US"/>
        </a:p>
      </dgm:t>
    </dgm:pt>
    <dgm:pt modelId="{8B984C7B-E718-4352-8F6C-F6E70C49928B}" type="sibTrans" cxnId="{709A62D6-477F-4455-B6DE-73086052AD8E}">
      <dgm:prSet/>
      <dgm:spPr/>
      <dgm:t>
        <a:bodyPr/>
        <a:lstStyle/>
        <a:p>
          <a:endParaRPr lang="en-US"/>
        </a:p>
      </dgm:t>
    </dgm:pt>
    <dgm:pt modelId="{238E2BFA-D350-4309-8A92-EF57F31206EF}" type="pres">
      <dgm:prSet presAssocID="{3D566804-C6D1-4695-9EFE-39B2FEEC0CB2}" presName="Name0" presStyleCnt="0">
        <dgm:presLayoutVars>
          <dgm:chPref val="1"/>
          <dgm:dir/>
          <dgm:animOne val="branch"/>
          <dgm:animLvl val="lvl"/>
          <dgm:resizeHandles val="exact"/>
        </dgm:presLayoutVars>
      </dgm:prSet>
      <dgm:spPr/>
      <dgm:t>
        <a:bodyPr/>
        <a:lstStyle/>
        <a:p>
          <a:endParaRPr lang="en-US"/>
        </a:p>
      </dgm:t>
    </dgm:pt>
    <dgm:pt modelId="{3647DE68-AC95-474B-A3B4-F66B1029A8BA}" type="pres">
      <dgm:prSet presAssocID="{E8A0C070-F973-4BD8-89A8-284D81F4676F}" presName="root1" presStyleCnt="0"/>
      <dgm:spPr/>
    </dgm:pt>
    <dgm:pt modelId="{160A9619-6DE0-4D14-B0B2-24FC7CE0902C}" type="pres">
      <dgm:prSet presAssocID="{E8A0C070-F973-4BD8-89A8-284D81F4676F}" presName="LevelOneTextNode" presStyleLbl="node0" presStyleIdx="0" presStyleCnt="1">
        <dgm:presLayoutVars>
          <dgm:chPref val="3"/>
        </dgm:presLayoutVars>
      </dgm:prSet>
      <dgm:spPr/>
      <dgm:t>
        <a:bodyPr/>
        <a:lstStyle/>
        <a:p>
          <a:endParaRPr lang="en-US"/>
        </a:p>
      </dgm:t>
    </dgm:pt>
    <dgm:pt modelId="{7A5F9372-72B4-4977-AFCD-1A443EC40547}" type="pres">
      <dgm:prSet presAssocID="{E8A0C070-F973-4BD8-89A8-284D81F4676F}" presName="level2hierChild" presStyleCnt="0"/>
      <dgm:spPr/>
    </dgm:pt>
    <dgm:pt modelId="{26BCD685-CFCB-408C-A1D1-0881D5F4178E}" type="pres">
      <dgm:prSet presAssocID="{0BC82674-1882-42FE-B34A-0C49C4083B7C}" presName="conn2-1" presStyleLbl="parChTrans1D2" presStyleIdx="0" presStyleCnt="3"/>
      <dgm:spPr/>
      <dgm:t>
        <a:bodyPr/>
        <a:lstStyle/>
        <a:p>
          <a:endParaRPr lang="en-US"/>
        </a:p>
      </dgm:t>
    </dgm:pt>
    <dgm:pt modelId="{C2A51D5E-6021-4380-BF4F-DF1C6127AAA1}" type="pres">
      <dgm:prSet presAssocID="{0BC82674-1882-42FE-B34A-0C49C4083B7C}" presName="connTx" presStyleLbl="parChTrans1D2" presStyleIdx="0" presStyleCnt="3"/>
      <dgm:spPr/>
      <dgm:t>
        <a:bodyPr/>
        <a:lstStyle/>
        <a:p>
          <a:endParaRPr lang="en-US"/>
        </a:p>
      </dgm:t>
    </dgm:pt>
    <dgm:pt modelId="{4B049732-28E0-407F-BA0B-6A848969C49E}" type="pres">
      <dgm:prSet presAssocID="{65100F5E-FDE0-4AC8-B3DB-E97BF0B8574E}" presName="root2" presStyleCnt="0"/>
      <dgm:spPr/>
    </dgm:pt>
    <dgm:pt modelId="{9958DDF2-1826-4CBF-89E3-44C037828122}" type="pres">
      <dgm:prSet presAssocID="{65100F5E-FDE0-4AC8-B3DB-E97BF0B8574E}" presName="LevelTwoTextNode" presStyleLbl="node2" presStyleIdx="0" presStyleCnt="3">
        <dgm:presLayoutVars>
          <dgm:chPref val="3"/>
        </dgm:presLayoutVars>
      </dgm:prSet>
      <dgm:spPr/>
      <dgm:t>
        <a:bodyPr/>
        <a:lstStyle/>
        <a:p>
          <a:endParaRPr lang="en-US"/>
        </a:p>
      </dgm:t>
    </dgm:pt>
    <dgm:pt modelId="{84969342-6305-48B3-9B29-313F19C5C450}" type="pres">
      <dgm:prSet presAssocID="{65100F5E-FDE0-4AC8-B3DB-E97BF0B8574E}" presName="level3hierChild" presStyleCnt="0"/>
      <dgm:spPr/>
    </dgm:pt>
    <dgm:pt modelId="{4B585FEE-E028-4378-B24E-DE89EDA3965E}" type="pres">
      <dgm:prSet presAssocID="{444BF48A-8F3D-45BE-80DB-C3E2E06B7A14}" presName="conn2-1" presStyleLbl="parChTrans1D2" presStyleIdx="1" presStyleCnt="3"/>
      <dgm:spPr/>
      <dgm:t>
        <a:bodyPr/>
        <a:lstStyle/>
        <a:p>
          <a:endParaRPr lang="en-US"/>
        </a:p>
      </dgm:t>
    </dgm:pt>
    <dgm:pt modelId="{79133437-FB19-4BC3-967D-4D8982D3C0C8}" type="pres">
      <dgm:prSet presAssocID="{444BF48A-8F3D-45BE-80DB-C3E2E06B7A14}" presName="connTx" presStyleLbl="parChTrans1D2" presStyleIdx="1" presStyleCnt="3"/>
      <dgm:spPr/>
      <dgm:t>
        <a:bodyPr/>
        <a:lstStyle/>
        <a:p>
          <a:endParaRPr lang="en-US"/>
        </a:p>
      </dgm:t>
    </dgm:pt>
    <dgm:pt modelId="{FB05B100-7778-42A6-9F4F-73E6F1DE241D}" type="pres">
      <dgm:prSet presAssocID="{59EBAE2D-B093-43A5-A65A-1FDA580DC145}" presName="root2" presStyleCnt="0"/>
      <dgm:spPr/>
    </dgm:pt>
    <dgm:pt modelId="{4841BB4D-36EB-41FF-A714-C946F3803F2A}" type="pres">
      <dgm:prSet presAssocID="{59EBAE2D-B093-43A5-A65A-1FDA580DC145}" presName="LevelTwoTextNode" presStyleLbl="node2" presStyleIdx="1" presStyleCnt="3">
        <dgm:presLayoutVars>
          <dgm:chPref val="3"/>
        </dgm:presLayoutVars>
      </dgm:prSet>
      <dgm:spPr/>
      <dgm:t>
        <a:bodyPr/>
        <a:lstStyle/>
        <a:p>
          <a:endParaRPr lang="en-US"/>
        </a:p>
      </dgm:t>
    </dgm:pt>
    <dgm:pt modelId="{AB50591B-FBC9-4EFC-922C-5BC530CEFC8F}" type="pres">
      <dgm:prSet presAssocID="{59EBAE2D-B093-43A5-A65A-1FDA580DC145}" presName="level3hierChild" presStyleCnt="0"/>
      <dgm:spPr/>
    </dgm:pt>
    <dgm:pt modelId="{F411F1FC-FA2A-45BB-82F7-1E543D1F29F6}" type="pres">
      <dgm:prSet presAssocID="{147CE2B7-E68D-42A1-A050-6D9D40EBAEFA}" presName="conn2-1" presStyleLbl="parChTrans1D2" presStyleIdx="2" presStyleCnt="3"/>
      <dgm:spPr/>
      <dgm:t>
        <a:bodyPr/>
        <a:lstStyle/>
        <a:p>
          <a:endParaRPr lang="en-US"/>
        </a:p>
      </dgm:t>
    </dgm:pt>
    <dgm:pt modelId="{619BDE8B-5432-4E7C-8AB8-FD0AB9670CB7}" type="pres">
      <dgm:prSet presAssocID="{147CE2B7-E68D-42A1-A050-6D9D40EBAEFA}" presName="connTx" presStyleLbl="parChTrans1D2" presStyleIdx="2" presStyleCnt="3"/>
      <dgm:spPr/>
      <dgm:t>
        <a:bodyPr/>
        <a:lstStyle/>
        <a:p>
          <a:endParaRPr lang="en-US"/>
        </a:p>
      </dgm:t>
    </dgm:pt>
    <dgm:pt modelId="{B222209A-6C68-4BA1-B520-1CD0256D6495}" type="pres">
      <dgm:prSet presAssocID="{85718B84-13AF-4C22-81A0-99CF71FCFA94}" presName="root2" presStyleCnt="0"/>
      <dgm:spPr/>
    </dgm:pt>
    <dgm:pt modelId="{D23F8AAB-2775-4126-801D-B13F20DDE665}" type="pres">
      <dgm:prSet presAssocID="{85718B84-13AF-4C22-81A0-99CF71FCFA94}" presName="LevelTwoTextNode" presStyleLbl="node2" presStyleIdx="2" presStyleCnt="3">
        <dgm:presLayoutVars>
          <dgm:chPref val="3"/>
        </dgm:presLayoutVars>
      </dgm:prSet>
      <dgm:spPr/>
      <dgm:t>
        <a:bodyPr/>
        <a:lstStyle/>
        <a:p>
          <a:endParaRPr lang="en-US"/>
        </a:p>
      </dgm:t>
    </dgm:pt>
    <dgm:pt modelId="{5536C80A-50D3-4046-AF2A-D3BDE9EC2BEB}" type="pres">
      <dgm:prSet presAssocID="{85718B84-13AF-4C22-81A0-99CF71FCFA94}" presName="level3hierChild" presStyleCnt="0"/>
      <dgm:spPr/>
    </dgm:pt>
  </dgm:ptLst>
  <dgm:cxnLst>
    <dgm:cxn modelId="{CD44929D-36A4-47DA-8A7F-4C062E9E982A}" type="presOf" srcId="{147CE2B7-E68D-42A1-A050-6D9D40EBAEFA}" destId="{619BDE8B-5432-4E7C-8AB8-FD0AB9670CB7}" srcOrd="1" destOrd="0" presId="urn:microsoft.com/office/officeart/2008/layout/HorizontalMultiLevelHierarchy"/>
    <dgm:cxn modelId="{6C5AB184-0FE9-44DB-9E01-F05B5E716781}" type="presOf" srcId="{59EBAE2D-B093-43A5-A65A-1FDA580DC145}" destId="{4841BB4D-36EB-41FF-A714-C946F3803F2A}" srcOrd="0" destOrd="0" presId="urn:microsoft.com/office/officeart/2008/layout/HorizontalMultiLevelHierarchy"/>
    <dgm:cxn modelId="{36FE32A9-2B42-46FD-8362-C354DD75254F}" type="presOf" srcId="{444BF48A-8F3D-45BE-80DB-C3E2E06B7A14}" destId="{4B585FEE-E028-4378-B24E-DE89EDA3965E}" srcOrd="0" destOrd="0" presId="urn:microsoft.com/office/officeart/2008/layout/HorizontalMultiLevelHierarchy"/>
    <dgm:cxn modelId="{796B355F-33AA-4FB6-B4B6-EBE20975535D}" type="presOf" srcId="{65100F5E-FDE0-4AC8-B3DB-E97BF0B8574E}" destId="{9958DDF2-1826-4CBF-89E3-44C037828122}" srcOrd="0" destOrd="0" presId="urn:microsoft.com/office/officeart/2008/layout/HorizontalMultiLevelHierarchy"/>
    <dgm:cxn modelId="{DFBDDD67-9AE8-4987-9B2E-B9F6CCBA7425}" srcId="{3D566804-C6D1-4695-9EFE-39B2FEEC0CB2}" destId="{E8A0C070-F973-4BD8-89A8-284D81F4676F}" srcOrd="0" destOrd="0" parTransId="{181DE4E4-98AF-4E30-8ED6-EE9A77FE2F86}" sibTransId="{9176ED28-DD86-41D5-B843-1BD22779810A}"/>
    <dgm:cxn modelId="{24DD0674-4870-4637-B886-D4CB9053C499}" type="presOf" srcId="{147CE2B7-E68D-42A1-A050-6D9D40EBAEFA}" destId="{F411F1FC-FA2A-45BB-82F7-1E543D1F29F6}" srcOrd="0" destOrd="0" presId="urn:microsoft.com/office/officeart/2008/layout/HorizontalMultiLevelHierarchy"/>
    <dgm:cxn modelId="{767467E2-F24A-48A4-ADB3-2A2E8C243656}" type="presOf" srcId="{3D566804-C6D1-4695-9EFE-39B2FEEC0CB2}" destId="{238E2BFA-D350-4309-8A92-EF57F31206EF}" srcOrd="0" destOrd="0" presId="urn:microsoft.com/office/officeart/2008/layout/HorizontalMultiLevelHierarchy"/>
    <dgm:cxn modelId="{729B349A-A3AB-409E-B449-500D05788683}" srcId="{E8A0C070-F973-4BD8-89A8-284D81F4676F}" destId="{59EBAE2D-B093-43A5-A65A-1FDA580DC145}" srcOrd="1" destOrd="0" parTransId="{444BF48A-8F3D-45BE-80DB-C3E2E06B7A14}" sibTransId="{CEAAC647-85BC-4839-BC8D-0D7194084F8D}"/>
    <dgm:cxn modelId="{AEE46790-F52F-40E3-830F-6C706A7581A9}" srcId="{E8A0C070-F973-4BD8-89A8-284D81F4676F}" destId="{65100F5E-FDE0-4AC8-B3DB-E97BF0B8574E}" srcOrd="0" destOrd="0" parTransId="{0BC82674-1882-42FE-B34A-0C49C4083B7C}" sibTransId="{44637DB4-8151-46E9-BE06-30FA42941091}"/>
    <dgm:cxn modelId="{E1F7A328-46EC-49B7-9240-AAD7CC1B9C1F}" type="presOf" srcId="{0BC82674-1882-42FE-B34A-0C49C4083B7C}" destId="{C2A51D5E-6021-4380-BF4F-DF1C6127AAA1}" srcOrd="1" destOrd="0" presId="urn:microsoft.com/office/officeart/2008/layout/HorizontalMultiLevelHierarchy"/>
    <dgm:cxn modelId="{5886FE38-C4F2-4D86-93DE-21006ACD4EE4}" type="presOf" srcId="{444BF48A-8F3D-45BE-80DB-C3E2E06B7A14}" destId="{79133437-FB19-4BC3-967D-4D8982D3C0C8}" srcOrd="1" destOrd="0" presId="urn:microsoft.com/office/officeart/2008/layout/HorizontalMultiLevelHierarchy"/>
    <dgm:cxn modelId="{553E686D-B494-45A5-9C7A-A20AF915ABB7}" type="presOf" srcId="{85718B84-13AF-4C22-81A0-99CF71FCFA94}" destId="{D23F8AAB-2775-4126-801D-B13F20DDE665}" srcOrd="0" destOrd="0" presId="urn:microsoft.com/office/officeart/2008/layout/HorizontalMultiLevelHierarchy"/>
    <dgm:cxn modelId="{71DA7F68-7E5A-4980-AFC1-32D45A79B32E}" type="presOf" srcId="{E8A0C070-F973-4BD8-89A8-284D81F4676F}" destId="{160A9619-6DE0-4D14-B0B2-24FC7CE0902C}" srcOrd="0" destOrd="0" presId="urn:microsoft.com/office/officeart/2008/layout/HorizontalMultiLevelHierarchy"/>
    <dgm:cxn modelId="{06EF2061-7586-483A-846B-97214F48B62F}" type="presOf" srcId="{0BC82674-1882-42FE-B34A-0C49C4083B7C}" destId="{26BCD685-CFCB-408C-A1D1-0881D5F4178E}" srcOrd="0" destOrd="0" presId="urn:microsoft.com/office/officeart/2008/layout/HorizontalMultiLevelHierarchy"/>
    <dgm:cxn modelId="{709A62D6-477F-4455-B6DE-73086052AD8E}" srcId="{E8A0C070-F973-4BD8-89A8-284D81F4676F}" destId="{85718B84-13AF-4C22-81A0-99CF71FCFA94}" srcOrd="2" destOrd="0" parTransId="{147CE2B7-E68D-42A1-A050-6D9D40EBAEFA}" sibTransId="{8B984C7B-E718-4352-8F6C-F6E70C49928B}"/>
    <dgm:cxn modelId="{B4453EDB-52F6-4C39-B5BC-A81F87D12660}" type="presParOf" srcId="{238E2BFA-D350-4309-8A92-EF57F31206EF}" destId="{3647DE68-AC95-474B-A3B4-F66B1029A8BA}" srcOrd="0" destOrd="0" presId="urn:microsoft.com/office/officeart/2008/layout/HorizontalMultiLevelHierarchy"/>
    <dgm:cxn modelId="{04FC2179-ED73-411B-8574-BC9B1E8D3A6B}" type="presParOf" srcId="{3647DE68-AC95-474B-A3B4-F66B1029A8BA}" destId="{160A9619-6DE0-4D14-B0B2-24FC7CE0902C}" srcOrd="0" destOrd="0" presId="urn:microsoft.com/office/officeart/2008/layout/HorizontalMultiLevelHierarchy"/>
    <dgm:cxn modelId="{D344ACE8-4483-48DB-B9A5-8629A98FE0C5}" type="presParOf" srcId="{3647DE68-AC95-474B-A3B4-F66B1029A8BA}" destId="{7A5F9372-72B4-4977-AFCD-1A443EC40547}" srcOrd="1" destOrd="0" presId="urn:microsoft.com/office/officeart/2008/layout/HorizontalMultiLevelHierarchy"/>
    <dgm:cxn modelId="{813AF72C-2F69-48BD-9E03-945415E6884C}" type="presParOf" srcId="{7A5F9372-72B4-4977-AFCD-1A443EC40547}" destId="{26BCD685-CFCB-408C-A1D1-0881D5F4178E}" srcOrd="0" destOrd="0" presId="urn:microsoft.com/office/officeart/2008/layout/HorizontalMultiLevelHierarchy"/>
    <dgm:cxn modelId="{1B34827C-F9E5-439C-B8EA-3FB2A50AA1D6}" type="presParOf" srcId="{26BCD685-CFCB-408C-A1D1-0881D5F4178E}" destId="{C2A51D5E-6021-4380-BF4F-DF1C6127AAA1}" srcOrd="0" destOrd="0" presId="urn:microsoft.com/office/officeart/2008/layout/HorizontalMultiLevelHierarchy"/>
    <dgm:cxn modelId="{7AFFF790-EDF5-41F8-AFF1-3212A69FCA43}" type="presParOf" srcId="{7A5F9372-72B4-4977-AFCD-1A443EC40547}" destId="{4B049732-28E0-407F-BA0B-6A848969C49E}" srcOrd="1" destOrd="0" presId="urn:microsoft.com/office/officeart/2008/layout/HorizontalMultiLevelHierarchy"/>
    <dgm:cxn modelId="{9035F69D-A90B-4CDD-820C-D367713BBFA1}" type="presParOf" srcId="{4B049732-28E0-407F-BA0B-6A848969C49E}" destId="{9958DDF2-1826-4CBF-89E3-44C037828122}" srcOrd="0" destOrd="0" presId="urn:microsoft.com/office/officeart/2008/layout/HorizontalMultiLevelHierarchy"/>
    <dgm:cxn modelId="{929CEC3B-410B-428D-B037-4FAD2A9860CF}" type="presParOf" srcId="{4B049732-28E0-407F-BA0B-6A848969C49E}" destId="{84969342-6305-48B3-9B29-313F19C5C450}" srcOrd="1" destOrd="0" presId="urn:microsoft.com/office/officeart/2008/layout/HorizontalMultiLevelHierarchy"/>
    <dgm:cxn modelId="{66423229-1570-48F7-8C91-8EC18F0845F3}" type="presParOf" srcId="{7A5F9372-72B4-4977-AFCD-1A443EC40547}" destId="{4B585FEE-E028-4378-B24E-DE89EDA3965E}" srcOrd="2" destOrd="0" presId="urn:microsoft.com/office/officeart/2008/layout/HorizontalMultiLevelHierarchy"/>
    <dgm:cxn modelId="{2DCDD36B-FC0A-4E28-9A3F-BA31981756CD}" type="presParOf" srcId="{4B585FEE-E028-4378-B24E-DE89EDA3965E}" destId="{79133437-FB19-4BC3-967D-4D8982D3C0C8}" srcOrd="0" destOrd="0" presId="urn:microsoft.com/office/officeart/2008/layout/HorizontalMultiLevelHierarchy"/>
    <dgm:cxn modelId="{A3AF1695-5F2B-4262-87EB-8D7029A00958}" type="presParOf" srcId="{7A5F9372-72B4-4977-AFCD-1A443EC40547}" destId="{FB05B100-7778-42A6-9F4F-73E6F1DE241D}" srcOrd="3" destOrd="0" presId="urn:microsoft.com/office/officeart/2008/layout/HorizontalMultiLevelHierarchy"/>
    <dgm:cxn modelId="{669B7CE5-C94D-4B88-8B9B-941EFC125DD1}" type="presParOf" srcId="{FB05B100-7778-42A6-9F4F-73E6F1DE241D}" destId="{4841BB4D-36EB-41FF-A714-C946F3803F2A}" srcOrd="0" destOrd="0" presId="urn:microsoft.com/office/officeart/2008/layout/HorizontalMultiLevelHierarchy"/>
    <dgm:cxn modelId="{BEFA591E-DF54-424D-9C46-98367534C756}" type="presParOf" srcId="{FB05B100-7778-42A6-9F4F-73E6F1DE241D}" destId="{AB50591B-FBC9-4EFC-922C-5BC530CEFC8F}" srcOrd="1" destOrd="0" presId="urn:microsoft.com/office/officeart/2008/layout/HorizontalMultiLevelHierarchy"/>
    <dgm:cxn modelId="{63FBAA89-C074-4608-A03C-10C105018ED4}" type="presParOf" srcId="{7A5F9372-72B4-4977-AFCD-1A443EC40547}" destId="{F411F1FC-FA2A-45BB-82F7-1E543D1F29F6}" srcOrd="4" destOrd="0" presId="urn:microsoft.com/office/officeart/2008/layout/HorizontalMultiLevelHierarchy"/>
    <dgm:cxn modelId="{FA3B3165-6C3C-43CC-A298-407CC4E1741A}" type="presParOf" srcId="{F411F1FC-FA2A-45BB-82F7-1E543D1F29F6}" destId="{619BDE8B-5432-4E7C-8AB8-FD0AB9670CB7}" srcOrd="0" destOrd="0" presId="urn:microsoft.com/office/officeart/2008/layout/HorizontalMultiLevelHierarchy"/>
    <dgm:cxn modelId="{B8AC3E82-4777-4499-86F2-63C0FC5EFA9A}" type="presParOf" srcId="{7A5F9372-72B4-4977-AFCD-1A443EC40547}" destId="{B222209A-6C68-4BA1-B520-1CD0256D6495}" srcOrd="5" destOrd="0" presId="urn:microsoft.com/office/officeart/2008/layout/HorizontalMultiLevelHierarchy"/>
    <dgm:cxn modelId="{1150B660-EA28-471E-8644-254C3BA2D955}" type="presParOf" srcId="{B222209A-6C68-4BA1-B520-1CD0256D6495}" destId="{D23F8AAB-2775-4126-801D-B13F20DDE665}" srcOrd="0" destOrd="0" presId="urn:microsoft.com/office/officeart/2008/layout/HorizontalMultiLevelHierarchy"/>
    <dgm:cxn modelId="{6CED1F59-E36C-49F5-A045-39149FB1E290}" type="presParOf" srcId="{B222209A-6C68-4BA1-B520-1CD0256D6495}" destId="{5536C80A-50D3-4046-AF2A-D3BDE9EC2BE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E111A8-08E1-4D50-8FE7-84C18A97A93E}" type="doc">
      <dgm:prSet loTypeId="urn:microsoft.com/office/officeart/2005/8/layout/hList6" loCatId="list" qsTypeId="urn:microsoft.com/office/officeart/2005/8/quickstyle/3d1" qsCatId="3D" csTypeId="urn:microsoft.com/office/officeart/2005/8/colors/accent6_4" csCatId="accent6" phldr="1"/>
      <dgm:spPr/>
      <dgm:t>
        <a:bodyPr/>
        <a:lstStyle/>
        <a:p>
          <a:endParaRPr lang="en-US"/>
        </a:p>
      </dgm:t>
    </dgm:pt>
    <dgm:pt modelId="{11027451-45E3-4C32-B6E0-CB6B5D2801CA}">
      <dgm:prSet phldrT="[Text]" custT="1"/>
      <dgm:spPr/>
      <dgm:t>
        <a:bodyPr/>
        <a:lstStyle/>
        <a:p>
          <a:r>
            <a:rPr lang="ru-RU" sz="1400" b="1" dirty="0" smtClean="0">
              <a:solidFill>
                <a:schemeClr val="tx1"/>
              </a:solidFill>
            </a:rPr>
            <a:t>Организовање процеса успостављања ФУК-а</a:t>
          </a:r>
          <a:endParaRPr lang="en-US" sz="1400" b="1" dirty="0">
            <a:solidFill>
              <a:schemeClr val="tx1"/>
            </a:solidFill>
          </a:endParaRPr>
        </a:p>
      </dgm:t>
    </dgm:pt>
    <dgm:pt modelId="{BDAEC74D-D7D4-4177-BEC4-303E3F182F68}" type="parTrans" cxnId="{2E793E64-61C4-4233-A77C-3E078699C623}">
      <dgm:prSet/>
      <dgm:spPr/>
      <dgm:t>
        <a:bodyPr/>
        <a:lstStyle/>
        <a:p>
          <a:endParaRPr lang="en-US"/>
        </a:p>
      </dgm:t>
    </dgm:pt>
    <dgm:pt modelId="{9C175AD3-291D-4E58-8F66-2DB1F299F46F}" type="sibTrans" cxnId="{2E793E64-61C4-4233-A77C-3E078699C623}">
      <dgm:prSet/>
      <dgm:spPr/>
      <dgm:t>
        <a:bodyPr/>
        <a:lstStyle/>
        <a:p>
          <a:endParaRPr lang="en-US"/>
        </a:p>
      </dgm:t>
    </dgm:pt>
    <dgm:pt modelId="{BDA6A6A2-7D63-4EC1-BED1-56FD35C96A66}">
      <dgm:prSet phldrT="[Text]" custT="1"/>
      <dgm:spPr/>
      <dgm:t>
        <a:bodyPr/>
        <a:lstStyle/>
        <a:p>
          <a:r>
            <a:rPr lang="sr-Cyrl-RS" sz="1400" b="1" dirty="0" smtClean="0">
              <a:solidFill>
                <a:schemeClr val="tx1"/>
              </a:solidFill>
            </a:rPr>
            <a:t>Самопроцјена пет елемената финансијског управљања и контроле – процјена тренутне ситуације и извјештавање о систему финансијског управљања и контроле</a:t>
          </a:r>
          <a:endParaRPr lang="en-US" sz="1400" b="1" dirty="0">
            <a:solidFill>
              <a:schemeClr val="tx1"/>
            </a:solidFill>
          </a:endParaRPr>
        </a:p>
      </dgm:t>
    </dgm:pt>
    <dgm:pt modelId="{125D4C79-FD9A-46B9-9914-EE8F15DCD637}" type="parTrans" cxnId="{AEDCF3DB-013A-458D-BDE7-64BF03DA8BD3}">
      <dgm:prSet/>
      <dgm:spPr/>
      <dgm:t>
        <a:bodyPr/>
        <a:lstStyle/>
        <a:p>
          <a:endParaRPr lang="en-US"/>
        </a:p>
      </dgm:t>
    </dgm:pt>
    <dgm:pt modelId="{BEEE3106-0C8B-4237-8A84-941069428777}" type="sibTrans" cxnId="{AEDCF3DB-013A-458D-BDE7-64BF03DA8BD3}">
      <dgm:prSet/>
      <dgm:spPr/>
      <dgm:t>
        <a:bodyPr/>
        <a:lstStyle/>
        <a:p>
          <a:endParaRPr lang="en-US"/>
        </a:p>
      </dgm:t>
    </dgm:pt>
    <dgm:pt modelId="{2CE5D803-7CC5-445D-9879-491855600BFA}">
      <dgm:prSet custT="1"/>
      <dgm:spPr/>
      <dgm:t>
        <a:bodyPr/>
        <a:lstStyle/>
        <a:p>
          <a:r>
            <a:rPr lang="sr-Cyrl-RS" sz="1400" b="1" dirty="0" smtClean="0">
              <a:solidFill>
                <a:schemeClr val="tx1"/>
              </a:solidFill>
            </a:rPr>
            <a:t>Сегментација организације – израда књиге пословних процеса (попис, опис, дијаграми тока)</a:t>
          </a:r>
          <a:endParaRPr lang="en-US" sz="1400" b="1" dirty="0">
            <a:solidFill>
              <a:schemeClr val="tx1"/>
            </a:solidFill>
          </a:endParaRPr>
        </a:p>
      </dgm:t>
    </dgm:pt>
    <dgm:pt modelId="{3BAAFC1D-A487-458B-A70A-307CA28B9C86}" type="parTrans" cxnId="{A9990A2E-1AAB-4951-8EBF-9F78CCFB52D8}">
      <dgm:prSet/>
      <dgm:spPr/>
      <dgm:t>
        <a:bodyPr/>
        <a:lstStyle/>
        <a:p>
          <a:endParaRPr lang="en-US"/>
        </a:p>
      </dgm:t>
    </dgm:pt>
    <dgm:pt modelId="{3A9129AE-93BB-42A1-8351-6974F1E7B981}" type="sibTrans" cxnId="{A9990A2E-1AAB-4951-8EBF-9F78CCFB52D8}">
      <dgm:prSet/>
      <dgm:spPr/>
      <dgm:t>
        <a:bodyPr/>
        <a:lstStyle/>
        <a:p>
          <a:endParaRPr lang="en-US"/>
        </a:p>
      </dgm:t>
    </dgm:pt>
    <dgm:pt modelId="{0A65100E-5DDB-4597-B4FB-FA868DC470CD}">
      <dgm:prSet custT="1"/>
      <dgm:spPr/>
      <dgm:t>
        <a:bodyPr/>
        <a:lstStyle/>
        <a:p>
          <a:r>
            <a:rPr lang="ru-RU" sz="1400" b="1" dirty="0" smtClean="0">
              <a:solidFill>
                <a:schemeClr val="tx1"/>
              </a:solidFill>
            </a:rPr>
            <a:t>Утврђивање  мисије, визије и кључних пословних циљева</a:t>
          </a:r>
          <a:r>
            <a:rPr lang="sr-Cyrl-RS" sz="1400" b="1" dirty="0" smtClean="0">
              <a:solidFill>
                <a:schemeClr val="tx1"/>
              </a:solidFill>
            </a:rPr>
            <a:t>ој</a:t>
          </a:r>
          <a:r>
            <a:rPr lang="sr-Latn-BA" sz="1400" b="1" dirty="0" smtClean="0">
              <a:solidFill>
                <a:schemeClr val="tx1"/>
              </a:solidFill>
            </a:rPr>
            <a:t> система ФУК</a:t>
          </a:r>
          <a:r>
            <a:rPr lang="sr-Cyrl-RS" sz="1400" b="1" dirty="0" smtClean="0">
              <a:solidFill>
                <a:schemeClr val="tx1"/>
              </a:solidFill>
            </a:rPr>
            <a:t>-а</a:t>
          </a:r>
          <a:endParaRPr lang="en-US" sz="1400" b="1" dirty="0">
            <a:solidFill>
              <a:schemeClr val="tx1"/>
            </a:solidFill>
          </a:endParaRPr>
        </a:p>
      </dgm:t>
    </dgm:pt>
    <dgm:pt modelId="{CA1F22DD-DB88-4832-92C8-4CF973285943}" type="parTrans" cxnId="{45523874-A4A3-43BB-B835-BB1919BD3B6B}">
      <dgm:prSet/>
      <dgm:spPr/>
      <dgm:t>
        <a:bodyPr/>
        <a:lstStyle/>
        <a:p>
          <a:endParaRPr lang="en-US"/>
        </a:p>
      </dgm:t>
    </dgm:pt>
    <dgm:pt modelId="{CB2D155E-DBFD-4B8D-84F3-D82BEFA15F93}" type="sibTrans" cxnId="{45523874-A4A3-43BB-B835-BB1919BD3B6B}">
      <dgm:prSet/>
      <dgm:spPr/>
      <dgm:t>
        <a:bodyPr/>
        <a:lstStyle/>
        <a:p>
          <a:endParaRPr lang="en-US"/>
        </a:p>
      </dgm:t>
    </dgm:pt>
    <dgm:pt modelId="{7879CFCB-30FA-4E3D-8883-10FF7F33CBF6}">
      <dgm:prSet custT="1"/>
      <dgm:spPr/>
      <dgm:t>
        <a:bodyPr/>
        <a:lstStyle/>
        <a:p>
          <a:r>
            <a:rPr lang="sr-Cyrl-CS" sz="1400" b="1" dirty="0" smtClean="0">
              <a:solidFill>
                <a:schemeClr val="tx1"/>
              </a:solidFill>
            </a:rPr>
            <a:t>Процјена ризика и управљање ризицима</a:t>
          </a:r>
          <a:r>
            <a:rPr lang="hr-HR" sz="1400" b="1" dirty="0" smtClean="0">
              <a:solidFill>
                <a:schemeClr val="tx1"/>
              </a:solidFill>
            </a:rPr>
            <a:t>, </a:t>
          </a:r>
          <a:r>
            <a:rPr lang="sr-Cyrl-RS" sz="1400" b="1" dirty="0" smtClean="0">
              <a:solidFill>
                <a:schemeClr val="tx1"/>
              </a:solidFill>
            </a:rPr>
            <a:t>израда стратегије управљања ризицима</a:t>
          </a:r>
          <a:endParaRPr lang="en-US" sz="1400" b="1" dirty="0">
            <a:solidFill>
              <a:schemeClr val="tx1"/>
            </a:solidFill>
          </a:endParaRPr>
        </a:p>
      </dgm:t>
    </dgm:pt>
    <dgm:pt modelId="{79C16B16-F50C-491B-8A44-3C68019E22C0}" type="parTrans" cxnId="{3BCBB5F7-D496-444E-9D82-38536A957D75}">
      <dgm:prSet/>
      <dgm:spPr/>
      <dgm:t>
        <a:bodyPr/>
        <a:lstStyle/>
        <a:p>
          <a:endParaRPr lang="en-US"/>
        </a:p>
      </dgm:t>
    </dgm:pt>
    <dgm:pt modelId="{B81EC02B-18EB-41B9-80AC-9A06EF6BBEFA}" type="sibTrans" cxnId="{3BCBB5F7-D496-444E-9D82-38536A957D75}">
      <dgm:prSet/>
      <dgm:spPr/>
      <dgm:t>
        <a:bodyPr/>
        <a:lstStyle/>
        <a:p>
          <a:endParaRPr lang="en-US"/>
        </a:p>
      </dgm:t>
    </dgm:pt>
    <dgm:pt modelId="{68D523A5-D604-49A7-9D2A-CBD25959F0AC}">
      <dgm:prSet custT="1"/>
      <dgm:spPr/>
      <dgm:t>
        <a:bodyPr/>
        <a:lstStyle/>
        <a:p>
          <a:r>
            <a:rPr lang="ru-RU" sz="1400" b="1" dirty="0">
              <a:solidFill>
                <a:schemeClr val="tx1"/>
              </a:solidFill>
            </a:rPr>
            <a:t>Припрема акционог плана за успостављање и развој система ФУК-а</a:t>
          </a:r>
          <a:endParaRPr lang="en-US" sz="1400" b="1" dirty="0">
            <a:solidFill>
              <a:schemeClr val="tx1"/>
            </a:solidFill>
          </a:endParaRPr>
        </a:p>
      </dgm:t>
    </dgm:pt>
    <dgm:pt modelId="{62F87E1D-E60F-471C-AE7A-092118270AD1}" type="parTrans" cxnId="{1042157D-B63C-43A9-8E71-B07BF267353B}">
      <dgm:prSet/>
      <dgm:spPr/>
      <dgm:t>
        <a:bodyPr/>
        <a:lstStyle/>
        <a:p>
          <a:endParaRPr lang="en-US"/>
        </a:p>
      </dgm:t>
    </dgm:pt>
    <dgm:pt modelId="{027C0FEF-602A-43D8-8650-CB2B548A15FF}" type="sibTrans" cxnId="{1042157D-B63C-43A9-8E71-B07BF267353B}">
      <dgm:prSet/>
      <dgm:spPr/>
      <dgm:t>
        <a:bodyPr/>
        <a:lstStyle/>
        <a:p>
          <a:endParaRPr lang="en-US"/>
        </a:p>
      </dgm:t>
    </dgm:pt>
    <dgm:pt modelId="{CF3E293F-3AE8-4CE8-B0F5-5817E2146238}" type="pres">
      <dgm:prSet presAssocID="{A4E111A8-08E1-4D50-8FE7-84C18A97A93E}" presName="Name0" presStyleCnt="0">
        <dgm:presLayoutVars>
          <dgm:dir/>
          <dgm:resizeHandles val="exact"/>
        </dgm:presLayoutVars>
      </dgm:prSet>
      <dgm:spPr/>
      <dgm:t>
        <a:bodyPr/>
        <a:lstStyle/>
        <a:p>
          <a:endParaRPr lang="en-US"/>
        </a:p>
      </dgm:t>
    </dgm:pt>
    <dgm:pt modelId="{6990D5B4-C975-4355-A634-61E41D4F399A}" type="pres">
      <dgm:prSet presAssocID="{11027451-45E3-4C32-B6E0-CB6B5D2801CA}" presName="node" presStyleLbl="node1" presStyleIdx="0" presStyleCnt="6">
        <dgm:presLayoutVars>
          <dgm:bulletEnabled val="1"/>
        </dgm:presLayoutVars>
      </dgm:prSet>
      <dgm:spPr/>
      <dgm:t>
        <a:bodyPr/>
        <a:lstStyle/>
        <a:p>
          <a:endParaRPr lang="en-US"/>
        </a:p>
      </dgm:t>
    </dgm:pt>
    <dgm:pt modelId="{6F363C5A-1416-413F-9DBE-8F4994B4FDCB}" type="pres">
      <dgm:prSet presAssocID="{9C175AD3-291D-4E58-8F66-2DB1F299F46F}" presName="sibTrans" presStyleCnt="0"/>
      <dgm:spPr/>
      <dgm:t>
        <a:bodyPr/>
        <a:lstStyle/>
        <a:p>
          <a:endParaRPr lang="en-US"/>
        </a:p>
      </dgm:t>
    </dgm:pt>
    <dgm:pt modelId="{5DAF2B53-5EDB-458C-B973-99074490515D}" type="pres">
      <dgm:prSet presAssocID="{BDA6A6A2-7D63-4EC1-BED1-56FD35C96A66}" presName="node" presStyleLbl="node1" presStyleIdx="1" presStyleCnt="6" custLinFactNeighborX="-29252" custLinFactNeighborY="-13222">
        <dgm:presLayoutVars>
          <dgm:bulletEnabled val="1"/>
        </dgm:presLayoutVars>
      </dgm:prSet>
      <dgm:spPr/>
      <dgm:t>
        <a:bodyPr/>
        <a:lstStyle/>
        <a:p>
          <a:endParaRPr lang="en-US"/>
        </a:p>
      </dgm:t>
    </dgm:pt>
    <dgm:pt modelId="{41771016-0348-40BD-BE3F-68F9F84E79FC}" type="pres">
      <dgm:prSet presAssocID="{BEEE3106-0C8B-4237-8A84-941069428777}" presName="sibTrans" presStyleCnt="0"/>
      <dgm:spPr/>
      <dgm:t>
        <a:bodyPr/>
        <a:lstStyle/>
        <a:p>
          <a:endParaRPr lang="en-US"/>
        </a:p>
      </dgm:t>
    </dgm:pt>
    <dgm:pt modelId="{DABD2132-25E9-4A33-8D09-5F43703E4AC3}" type="pres">
      <dgm:prSet presAssocID="{68D523A5-D604-49A7-9D2A-CBD25959F0AC}" presName="node" presStyleLbl="node1" presStyleIdx="2" presStyleCnt="6">
        <dgm:presLayoutVars>
          <dgm:bulletEnabled val="1"/>
        </dgm:presLayoutVars>
      </dgm:prSet>
      <dgm:spPr/>
      <dgm:t>
        <a:bodyPr/>
        <a:lstStyle/>
        <a:p>
          <a:endParaRPr lang="en-US"/>
        </a:p>
      </dgm:t>
    </dgm:pt>
    <dgm:pt modelId="{E11EFF9E-0B23-41E3-9A0F-85133CE293FB}" type="pres">
      <dgm:prSet presAssocID="{027C0FEF-602A-43D8-8650-CB2B548A15FF}" presName="sibTrans" presStyleCnt="0"/>
      <dgm:spPr/>
    </dgm:pt>
    <dgm:pt modelId="{37580EB2-969C-4DA4-959D-CB8D065FACF7}" type="pres">
      <dgm:prSet presAssocID="{0A65100E-5DDB-4597-B4FB-FA868DC470CD}" presName="node" presStyleLbl="node1" presStyleIdx="3" presStyleCnt="6">
        <dgm:presLayoutVars>
          <dgm:bulletEnabled val="1"/>
        </dgm:presLayoutVars>
      </dgm:prSet>
      <dgm:spPr/>
      <dgm:t>
        <a:bodyPr/>
        <a:lstStyle/>
        <a:p>
          <a:endParaRPr lang="en-US"/>
        </a:p>
      </dgm:t>
    </dgm:pt>
    <dgm:pt modelId="{69EA3F53-212A-408C-9367-876FDD0C090B}" type="pres">
      <dgm:prSet presAssocID="{CB2D155E-DBFD-4B8D-84F3-D82BEFA15F93}" presName="sibTrans" presStyleCnt="0"/>
      <dgm:spPr/>
      <dgm:t>
        <a:bodyPr/>
        <a:lstStyle/>
        <a:p>
          <a:endParaRPr lang="en-US"/>
        </a:p>
      </dgm:t>
    </dgm:pt>
    <dgm:pt modelId="{5C850EFA-72AE-47FE-BBA8-CDD888C02954}" type="pres">
      <dgm:prSet presAssocID="{2CE5D803-7CC5-445D-9879-491855600BFA}" presName="node" presStyleLbl="node1" presStyleIdx="4" presStyleCnt="6">
        <dgm:presLayoutVars>
          <dgm:bulletEnabled val="1"/>
        </dgm:presLayoutVars>
      </dgm:prSet>
      <dgm:spPr/>
      <dgm:t>
        <a:bodyPr/>
        <a:lstStyle/>
        <a:p>
          <a:endParaRPr lang="en-US"/>
        </a:p>
      </dgm:t>
    </dgm:pt>
    <dgm:pt modelId="{FBCA66EF-9B11-4A34-8FFE-6B83300D55F4}" type="pres">
      <dgm:prSet presAssocID="{3A9129AE-93BB-42A1-8351-6974F1E7B981}" presName="sibTrans" presStyleCnt="0"/>
      <dgm:spPr/>
      <dgm:t>
        <a:bodyPr/>
        <a:lstStyle/>
        <a:p>
          <a:endParaRPr lang="en-US"/>
        </a:p>
      </dgm:t>
    </dgm:pt>
    <dgm:pt modelId="{1719F9A1-7754-4E31-A94F-AF62E5BE0AB9}" type="pres">
      <dgm:prSet presAssocID="{7879CFCB-30FA-4E3D-8883-10FF7F33CBF6}" presName="node" presStyleLbl="node1" presStyleIdx="5" presStyleCnt="6" custLinFactNeighborX="3376" custLinFactNeighborY="0">
        <dgm:presLayoutVars>
          <dgm:bulletEnabled val="1"/>
        </dgm:presLayoutVars>
      </dgm:prSet>
      <dgm:spPr/>
      <dgm:t>
        <a:bodyPr/>
        <a:lstStyle/>
        <a:p>
          <a:endParaRPr lang="en-US"/>
        </a:p>
      </dgm:t>
    </dgm:pt>
  </dgm:ptLst>
  <dgm:cxnLst>
    <dgm:cxn modelId="{BFD6137E-20FE-4D25-A20F-EF3051DEC2E1}" type="presOf" srcId="{7879CFCB-30FA-4E3D-8883-10FF7F33CBF6}" destId="{1719F9A1-7754-4E31-A94F-AF62E5BE0AB9}" srcOrd="0" destOrd="0" presId="urn:microsoft.com/office/officeart/2005/8/layout/hList6"/>
    <dgm:cxn modelId="{F10BFB28-181B-478A-9FDF-36FE631D7321}" type="presOf" srcId="{0A65100E-5DDB-4597-B4FB-FA868DC470CD}" destId="{37580EB2-969C-4DA4-959D-CB8D065FACF7}" srcOrd="0" destOrd="0" presId="urn:microsoft.com/office/officeart/2005/8/layout/hList6"/>
    <dgm:cxn modelId="{2EF3A3E9-56E6-4FEF-A550-AE4940662A4E}" type="presOf" srcId="{11027451-45E3-4C32-B6E0-CB6B5D2801CA}" destId="{6990D5B4-C975-4355-A634-61E41D4F399A}" srcOrd="0" destOrd="0" presId="urn:microsoft.com/office/officeart/2005/8/layout/hList6"/>
    <dgm:cxn modelId="{E1E44795-9913-484C-9FAE-C076E4B4186C}" type="presOf" srcId="{2CE5D803-7CC5-445D-9879-491855600BFA}" destId="{5C850EFA-72AE-47FE-BBA8-CDD888C02954}" srcOrd="0" destOrd="0" presId="urn:microsoft.com/office/officeart/2005/8/layout/hList6"/>
    <dgm:cxn modelId="{A9990A2E-1AAB-4951-8EBF-9F78CCFB52D8}" srcId="{A4E111A8-08E1-4D50-8FE7-84C18A97A93E}" destId="{2CE5D803-7CC5-445D-9879-491855600BFA}" srcOrd="4" destOrd="0" parTransId="{3BAAFC1D-A487-458B-A70A-307CA28B9C86}" sibTransId="{3A9129AE-93BB-42A1-8351-6974F1E7B981}"/>
    <dgm:cxn modelId="{5585CFBF-306E-47DA-A9DC-FBDADACD3BB4}" type="presOf" srcId="{A4E111A8-08E1-4D50-8FE7-84C18A97A93E}" destId="{CF3E293F-3AE8-4CE8-B0F5-5817E2146238}" srcOrd="0" destOrd="0" presId="urn:microsoft.com/office/officeart/2005/8/layout/hList6"/>
    <dgm:cxn modelId="{2E793E64-61C4-4233-A77C-3E078699C623}" srcId="{A4E111A8-08E1-4D50-8FE7-84C18A97A93E}" destId="{11027451-45E3-4C32-B6E0-CB6B5D2801CA}" srcOrd="0" destOrd="0" parTransId="{BDAEC74D-D7D4-4177-BEC4-303E3F182F68}" sibTransId="{9C175AD3-291D-4E58-8F66-2DB1F299F46F}"/>
    <dgm:cxn modelId="{1042157D-B63C-43A9-8E71-B07BF267353B}" srcId="{A4E111A8-08E1-4D50-8FE7-84C18A97A93E}" destId="{68D523A5-D604-49A7-9D2A-CBD25959F0AC}" srcOrd="2" destOrd="0" parTransId="{62F87E1D-E60F-471C-AE7A-092118270AD1}" sibTransId="{027C0FEF-602A-43D8-8650-CB2B548A15FF}"/>
    <dgm:cxn modelId="{30963BF5-0ABD-446D-9472-59CC96E09C7D}" type="presOf" srcId="{68D523A5-D604-49A7-9D2A-CBD25959F0AC}" destId="{DABD2132-25E9-4A33-8D09-5F43703E4AC3}" srcOrd="0" destOrd="0" presId="urn:microsoft.com/office/officeart/2005/8/layout/hList6"/>
    <dgm:cxn modelId="{3BCBB5F7-D496-444E-9D82-38536A957D75}" srcId="{A4E111A8-08E1-4D50-8FE7-84C18A97A93E}" destId="{7879CFCB-30FA-4E3D-8883-10FF7F33CBF6}" srcOrd="5" destOrd="0" parTransId="{79C16B16-F50C-491B-8A44-3C68019E22C0}" sibTransId="{B81EC02B-18EB-41B9-80AC-9A06EF6BBEFA}"/>
    <dgm:cxn modelId="{AEDCF3DB-013A-458D-BDE7-64BF03DA8BD3}" srcId="{A4E111A8-08E1-4D50-8FE7-84C18A97A93E}" destId="{BDA6A6A2-7D63-4EC1-BED1-56FD35C96A66}" srcOrd="1" destOrd="0" parTransId="{125D4C79-FD9A-46B9-9914-EE8F15DCD637}" sibTransId="{BEEE3106-0C8B-4237-8A84-941069428777}"/>
    <dgm:cxn modelId="{F9F6EC2D-CD1A-45B1-B35E-8189EC1BFC03}" type="presOf" srcId="{BDA6A6A2-7D63-4EC1-BED1-56FD35C96A66}" destId="{5DAF2B53-5EDB-458C-B973-99074490515D}" srcOrd="0" destOrd="0" presId="urn:microsoft.com/office/officeart/2005/8/layout/hList6"/>
    <dgm:cxn modelId="{45523874-A4A3-43BB-B835-BB1919BD3B6B}" srcId="{A4E111A8-08E1-4D50-8FE7-84C18A97A93E}" destId="{0A65100E-5DDB-4597-B4FB-FA868DC470CD}" srcOrd="3" destOrd="0" parTransId="{CA1F22DD-DB88-4832-92C8-4CF973285943}" sibTransId="{CB2D155E-DBFD-4B8D-84F3-D82BEFA15F93}"/>
    <dgm:cxn modelId="{5A3F0D48-EE01-45EF-9CAB-64A1C1B69953}" type="presParOf" srcId="{CF3E293F-3AE8-4CE8-B0F5-5817E2146238}" destId="{6990D5B4-C975-4355-A634-61E41D4F399A}" srcOrd="0" destOrd="0" presId="urn:microsoft.com/office/officeart/2005/8/layout/hList6"/>
    <dgm:cxn modelId="{92B29E8F-A04E-4AD6-BFCA-2D77F575CC93}" type="presParOf" srcId="{CF3E293F-3AE8-4CE8-B0F5-5817E2146238}" destId="{6F363C5A-1416-413F-9DBE-8F4994B4FDCB}" srcOrd="1" destOrd="0" presId="urn:microsoft.com/office/officeart/2005/8/layout/hList6"/>
    <dgm:cxn modelId="{6FA756CF-D798-4EF4-9B9C-E85C182A52D4}" type="presParOf" srcId="{CF3E293F-3AE8-4CE8-B0F5-5817E2146238}" destId="{5DAF2B53-5EDB-458C-B973-99074490515D}" srcOrd="2" destOrd="0" presId="urn:microsoft.com/office/officeart/2005/8/layout/hList6"/>
    <dgm:cxn modelId="{32A5C176-0B86-4A2B-8072-DD6089DBCDD0}" type="presParOf" srcId="{CF3E293F-3AE8-4CE8-B0F5-5817E2146238}" destId="{41771016-0348-40BD-BE3F-68F9F84E79FC}" srcOrd="3" destOrd="0" presId="urn:microsoft.com/office/officeart/2005/8/layout/hList6"/>
    <dgm:cxn modelId="{16A2B48A-4713-4CA4-8C0A-F9EECE01A0B8}" type="presParOf" srcId="{CF3E293F-3AE8-4CE8-B0F5-5817E2146238}" destId="{DABD2132-25E9-4A33-8D09-5F43703E4AC3}" srcOrd="4" destOrd="0" presId="urn:microsoft.com/office/officeart/2005/8/layout/hList6"/>
    <dgm:cxn modelId="{C99A5971-EF71-4171-846F-DF78C2076F75}" type="presParOf" srcId="{CF3E293F-3AE8-4CE8-B0F5-5817E2146238}" destId="{E11EFF9E-0B23-41E3-9A0F-85133CE293FB}" srcOrd="5" destOrd="0" presId="urn:microsoft.com/office/officeart/2005/8/layout/hList6"/>
    <dgm:cxn modelId="{9DC4F7B2-F312-45A9-8446-563C4D31B018}" type="presParOf" srcId="{CF3E293F-3AE8-4CE8-B0F5-5817E2146238}" destId="{37580EB2-969C-4DA4-959D-CB8D065FACF7}" srcOrd="6" destOrd="0" presId="urn:microsoft.com/office/officeart/2005/8/layout/hList6"/>
    <dgm:cxn modelId="{C1427548-C956-42A7-A101-1F2ED9C6EEC5}" type="presParOf" srcId="{CF3E293F-3AE8-4CE8-B0F5-5817E2146238}" destId="{69EA3F53-212A-408C-9367-876FDD0C090B}" srcOrd="7" destOrd="0" presId="urn:microsoft.com/office/officeart/2005/8/layout/hList6"/>
    <dgm:cxn modelId="{7A7B140B-9D8D-406D-B458-D6ACFC84F12B}" type="presParOf" srcId="{CF3E293F-3AE8-4CE8-B0F5-5817E2146238}" destId="{5C850EFA-72AE-47FE-BBA8-CDD888C02954}" srcOrd="8" destOrd="0" presId="urn:microsoft.com/office/officeart/2005/8/layout/hList6"/>
    <dgm:cxn modelId="{1572688E-315B-45A7-93F9-D487463E1E51}" type="presParOf" srcId="{CF3E293F-3AE8-4CE8-B0F5-5817E2146238}" destId="{FBCA66EF-9B11-4A34-8FFE-6B83300D55F4}" srcOrd="9" destOrd="0" presId="urn:microsoft.com/office/officeart/2005/8/layout/hList6"/>
    <dgm:cxn modelId="{369D409C-EE1C-40F1-9700-4091FA00FFDE}" type="presParOf" srcId="{CF3E293F-3AE8-4CE8-B0F5-5817E2146238}" destId="{1719F9A1-7754-4E31-A94F-AF62E5BE0AB9}"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BB2B5-8A05-4B1D-A71A-B2C8A98B3DB2}" type="doc">
      <dgm:prSet loTypeId="urn:microsoft.com/office/officeart/2005/8/layout/hProcess9" loCatId="process" qsTypeId="urn:microsoft.com/office/officeart/2005/8/quickstyle/3d7" qsCatId="3D" csTypeId="urn:microsoft.com/office/officeart/2005/8/colors/accent1_2" csCatId="accent1" phldr="1"/>
      <dgm:spPr/>
    </dgm:pt>
    <dgm:pt modelId="{F78E1AA4-A30C-4F2D-B38A-7692E438F8EB}">
      <dgm:prSet phldrT="[Text]"/>
      <dgm:spPr/>
      <dgm:t>
        <a:bodyPr/>
        <a:lstStyle/>
        <a:p>
          <a:r>
            <a:rPr lang="sr-Cyrl-RS" dirty="0" smtClean="0">
              <a:effectLst>
                <a:outerShdw blurRad="38100" dist="38100" dir="2700000" algn="tl">
                  <a:srgbClr val="000000">
                    <a:alpha val="43137"/>
                  </a:srgbClr>
                </a:outerShdw>
              </a:effectLst>
            </a:rPr>
            <a:t>Попис пословних процеса</a:t>
          </a:r>
          <a:endParaRPr lang="en-US" dirty="0">
            <a:effectLst>
              <a:outerShdw blurRad="38100" dist="38100" dir="2700000" algn="tl">
                <a:srgbClr val="000000">
                  <a:alpha val="43137"/>
                </a:srgbClr>
              </a:outerShdw>
            </a:effectLst>
          </a:endParaRPr>
        </a:p>
      </dgm:t>
    </dgm:pt>
    <dgm:pt modelId="{9850D75E-7D22-43CE-B31F-BBA0BD9173FF}" type="parTrans" cxnId="{4035238D-0F39-4F67-A0FA-7D62D8FC46E1}">
      <dgm:prSet/>
      <dgm:spPr/>
      <dgm:t>
        <a:bodyPr/>
        <a:lstStyle/>
        <a:p>
          <a:endParaRPr lang="en-US"/>
        </a:p>
      </dgm:t>
    </dgm:pt>
    <dgm:pt modelId="{A8478DB2-9785-41EA-AE77-E323FD1C3E4D}" type="sibTrans" cxnId="{4035238D-0F39-4F67-A0FA-7D62D8FC46E1}">
      <dgm:prSet/>
      <dgm:spPr/>
      <dgm:t>
        <a:bodyPr/>
        <a:lstStyle/>
        <a:p>
          <a:endParaRPr lang="en-US"/>
        </a:p>
      </dgm:t>
    </dgm:pt>
    <dgm:pt modelId="{80BE7341-47B5-4FDB-94F6-DAAD0099E706}">
      <dgm:prSet phldrT="[Text]"/>
      <dgm:spPr/>
      <dgm:t>
        <a:bodyPr/>
        <a:lstStyle/>
        <a:p>
          <a:r>
            <a:rPr lang="sr-Cyrl-RS" dirty="0" smtClean="0">
              <a:effectLst>
                <a:outerShdw blurRad="38100" dist="38100" dir="2700000" algn="tl">
                  <a:srgbClr val="000000">
                    <a:alpha val="43137"/>
                  </a:srgbClr>
                </a:outerShdw>
              </a:effectLst>
            </a:rPr>
            <a:t>Попуњавање обрасца књиге пословних процеса</a:t>
          </a:r>
          <a:r>
            <a:rPr lang="sr-Latn-RS" dirty="0" smtClean="0">
              <a:effectLst>
                <a:outerShdw blurRad="38100" dist="38100" dir="2700000" algn="tl">
                  <a:srgbClr val="000000">
                    <a:alpha val="43137"/>
                  </a:srgbClr>
                </a:outerShdw>
              </a:effectLst>
            </a:rPr>
            <a:t> </a:t>
          </a:r>
          <a:r>
            <a:rPr lang="sr-Cyrl-RS" dirty="0" smtClean="0">
              <a:effectLst>
                <a:outerShdw blurRad="38100" dist="38100" dir="2700000" algn="tl">
                  <a:srgbClr val="000000">
                    <a:alpha val="43137"/>
                  </a:srgbClr>
                </a:outerShdw>
              </a:effectLst>
            </a:rPr>
            <a:t>за процес</a:t>
          </a:r>
          <a:endParaRPr lang="en-US" dirty="0">
            <a:effectLst>
              <a:outerShdw blurRad="38100" dist="38100" dir="2700000" algn="tl">
                <a:srgbClr val="000000">
                  <a:alpha val="43137"/>
                </a:srgbClr>
              </a:outerShdw>
            </a:effectLst>
          </a:endParaRPr>
        </a:p>
      </dgm:t>
    </dgm:pt>
    <dgm:pt modelId="{36DCC500-5BEF-4F37-B2C2-A77398E3A318}" type="parTrans" cxnId="{6ACD7AFE-B336-4881-8F68-1F665681DF92}">
      <dgm:prSet/>
      <dgm:spPr/>
      <dgm:t>
        <a:bodyPr/>
        <a:lstStyle/>
        <a:p>
          <a:endParaRPr lang="en-US"/>
        </a:p>
      </dgm:t>
    </dgm:pt>
    <dgm:pt modelId="{BA474D1A-76AA-4972-AB7D-B73AFD56615E}" type="sibTrans" cxnId="{6ACD7AFE-B336-4881-8F68-1F665681DF92}">
      <dgm:prSet/>
      <dgm:spPr/>
      <dgm:t>
        <a:bodyPr/>
        <a:lstStyle/>
        <a:p>
          <a:endParaRPr lang="en-US"/>
        </a:p>
      </dgm:t>
    </dgm:pt>
    <dgm:pt modelId="{E00711CC-BAAE-44DB-B689-77E96F9D5936}">
      <dgm:prSet phldrT="[Text]"/>
      <dgm:spPr/>
      <dgm:t>
        <a:bodyPr/>
        <a:lstStyle/>
        <a:p>
          <a:r>
            <a:rPr lang="sr-Cyrl-RS" dirty="0" smtClean="0">
              <a:effectLst>
                <a:outerShdw blurRad="38100" dist="38100" dir="2700000" algn="tl">
                  <a:srgbClr val="000000">
                    <a:alpha val="43137"/>
                  </a:srgbClr>
                </a:outerShdw>
              </a:effectLst>
            </a:rPr>
            <a:t>Попуњавање обрасца књиге пословних процеса</a:t>
          </a:r>
          <a:r>
            <a:rPr lang="sr-Latn-RS" dirty="0" smtClean="0">
              <a:effectLst>
                <a:outerShdw blurRad="38100" dist="38100" dir="2700000" algn="tl">
                  <a:srgbClr val="000000">
                    <a:alpha val="43137"/>
                  </a:srgbClr>
                </a:outerShdw>
              </a:effectLst>
            </a:rPr>
            <a:t> </a:t>
          </a:r>
          <a:r>
            <a:rPr lang="sr-Cyrl-RS" dirty="0" smtClean="0">
              <a:effectLst>
                <a:outerShdw blurRad="38100" dist="38100" dir="2700000" algn="tl">
                  <a:srgbClr val="000000">
                    <a:alpha val="43137"/>
                  </a:srgbClr>
                </a:outerShdw>
              </a:effectLst>
            </a:rPr>
            <a:t>за подпроцес</a:t>
          </a:r>
          <a:endParaRPr lang="en-US" dirty="0">
            <a:effectLst>
              <a:outerShdw blurRad="38100" dist="38100" dir="2700000" algn="tl">
                <a:srgbClr val="000000">
                  <a:alpha val="43137"/>
                </a:srgbClr>
              </a:outerShdw>
            </a:effectLst>
          </a:endParaRPr>
        </a:p>
      </dgm:t>
    </dgm:pt>
    <dgm:pt modelId="{3C1B1506-2AAF-4E9D-A779-497889863670}" type="parTrans" cxnId="{B7689C2C-3198-423D-BBEB-9357F4EAA736}">
      <dgm:prSet/>
      <dgm:spPr/>
      <dgm:t>
        <a:bodyPr/>
        <a:lstStyle/>
        <a:p>
          <a:endParaRPr lang="en-US"/>
        </a:p>
      </dgm:t>
    </dgm:pt>
    <dgm:pt modelId="{C2D48704-CE73-4B56-A9A8-9E8C2C5972BD}" type="sibTrans" cxnId="{B7689C2C-3198-423D-BBEB-9357F4EAA736}">
      <dgm:prSet/>
      <dgm:spPr/>
      <dgm:t>
        <a:bodyPr/>
        <a:lstStyle/>
        <a:p>
          <a:endParaRPr lang="en-US"/>
        </a:p>
      </dgm:t>
    </dgm:pt>
    <dgm:pt modelId="{63A5611C-7F71-47D2-A750-4FD89211CA9F}">
      <dgm:prSet/>
      <dgm:spPr/>
      <dgm:t>
        <a:bodyPr/>
        <a:lstStyle/>
        <a:p>
          <a:r>
            <a:rPr lang="sr-Cyrl-RS" dirty="0" smtClean="0">
              <a:effectLst>
                <a:outerShdw blurRad="38100" dist="38100" dir="2700000" algn="tl">
                  <a:srgbClr val="000000">
                    <a:alpha val="43137"/>
                  </a:srgbClr>
                </a:outerShdw>
              </a:effectLst>
            </a:rPr>
            <a:t>Израду вертикалног дијаграма тока по подпроцесима</a:t>
          </a:r>
          <a:endParaRPr lang="en-US" dirty="0">
            <a:effectLst>
              <a:outerShdw blurRad="38100" dist="38100" dir="2700000" algn="tl">
                <a:srgbClr val="000000">
                  <a:alpha val="43137"/>
                </a:srgbClr>
              </a:outerShdw>
            </a:effectLst>
          </a:endParaRPr>
        </a:p>
      </dgm:t>
    </dgm:pt>
    <dgm:pt modelId="{7BAB00B2-35F6-46A0-AC46-B182CADE57E9}" type="parTrans" cxnId="{7E1F4BBE-956A-43D9-9F86-A6DE4102427A}">
      <dgm:prSet/>
      <dgm:spPr/>
      <dgm:t>
        <a:bodyPr/>
        <a:lstStyle/>
        <a:p>
          <a:endParaRPr lang="en-US"/>
        </a:p>
      </dgm:t>
    </dgm:pt>
    <dgm:pt modelId="{34D373E4-CC3E-469B-B8D7-A907E2E6A71B}" type="sibTrans" cxnId="{7E1F4BBE-956A-43D9-9F86-A6DE4102427A}">
      <dgm:prSet/>
      <dgm:spPr/>
      <dgm:t>
        <a:bodyPr/>
        <a:lstStyle/>
        <a:p>
          <a:endParaRPr lang="en-US"/>
        </a:p>
      </dgm:t>
    </dgm:pt>
    <dgm:pt modelId="{F217AB6D-B57A-437B-855E-2C2A2BBA7C7D}" type="pres">
      <dgm:prSet presAssocID="{909BB2B5-8A05-4B1D-A71A-B2C8A98B3DB2}" presName="CompostProcess" presStyleCnt="0">
        <dgm:presLayoutVars>
          <dgm:dir/>
          <dgm:resizeHandles val="exact"/>
        </dgm:presLayoutVars>
      </dgm:prSet>
      <dgm:spPr/>
    </dgm:pt>
    <dgm:pt modelId="{9C349F3F-7A42-4263-99DC-FC110C7DA3B4}" type="pres">
      <dgm:prSet presAssocID="{909BB2B5-8A05-4B1D-A71A-B2C8A98B3DB2}" presName="arrow" presStyleLbl="bgShp" presStyleIdx="0" presStyleCnt="1"/>
      <dgm:spPr/>
    </dgm:pt>
    <dgm:pt modelId="{840990B9-0BC7-4A73-8B0D-1D60DA4C33ED}" type="pres">
      <dgm:prSet presAssocID="{909BB2B5-8A05-4B1D-A71A-B2C8A98B3DB2}" presName="linearProcess" presStyleCnt="0"/>
      <dgm:spPr/>
    </dgm:pt>
    <dgm:pt modelId="{64A19741-50C4-4928-885A-D320411236FB}" type="pres">
      <dgm:prSet presAssocID="{F78E1AA4-A30C-4F2D-B38A-7692E438F8EB}" presName="textNode" presStyleLbl="node1" presStyleIdx="0" presStyleCnt="4">
        <dgm:presLayoutVars>
          <dgm:bulletEnabled val="1"/>
        </dgm:presLayoutVars>
      </dgm:prSet>
      <dgm:spPr/>
      <dgm:t>
        <a:bodyPr/>
        <a:lstStyle/>
        <a:p>
          <a:endParaRPr lang="en-US"/>
        </a:p>
      </dgm:t>
    </dgm:pt>
    <dgm:pt modelId="{57571FE2-5072-40F7-A77C-913C4B82BE2B}" type="pres">
      <dgm:prSet presAssocID="{A8478DB2-9785-41EA-AE77-E323FD1C3E4D}" presName="sibTrans" presStyleCnt="0"/>
      <dgm:spPr/>
    </dgm:pt>
    <dgm:pt modelId="{44360344-6FBE-4CA1-8497-6297E7FCDAB2}" type="pres">
      <dgm:prSet presAssocID="{80BE7341-47B5-4FDB-94F6-DAAD0099E706}" presName="textNode" presStyleLbl="node1" presStyleIdx="1" presStyleCnt="4">
        <dgm:presLayoutVars>
          <dgm:bulletEnabled val="1"/>
        </dgm:presLayoutVars>
      </dgm:prSet>
      <dgm:spPr/>
      <dgm:t>
        <a:bodyPr/>
        <a:lstStyle/>
        <a:p>
          <a:endParaRPr lang="en-US"/>
        </a:p>
      </dgm:t>
    </dgm:pt>
    <dgm:pt modelId="{D483CFEC-97F2-4A2D-B94B-9F2FD70C55D5}" type="pres">
      <dgm:prSet presAssocID="{BA474D1A-76AA-4972-AB7D-B73AFD56615E}" presName="sibTrans" presStyleCnt="0"/>
      <dgm:spPr/>
    </dgm:pt>
    <dgm:pt modelId="{E36CFD3F-1934-4A35-9E91-A0B9FAC10D55}" type="pres">
      <dgm:prSet presAssocID="{E00711CC-BAAE-44DB-B689-77E96F9D5936}" presName="textNode" presStyleLbl="node1" presStyleIdx="2" presStyleCnt="4">
        <dgm:presLayoutVars>
          <dgm:bulletEnabled val="1"/>
        </dgm:presLayoutVars>
      </dgm:prSet>
      <dgm:spPr/>
      <dgm:t>
        <a:bodyPr/>
        <a:lstStyle/>
        <a:p>
          <a:endParaRPr lang="en-US"/>
        </a:p>
      </dgm:t>
    </dgm:pt>
    <dgm:pt modelId="{DF09CDE7-3240-4909-B5A8-35D6073D1413}" type="pres">
      <dgm:prSet presAssocID="{C2D48704-CE73-4B56-A9A8-9E8C2C5972BD}" presName="sibTrans" presStyleCnt="0"/>
      <dgm:spPr/>
    </dgm:pt>
    <dgm:pt modelId="{20D23546-013C-4934-B025-ACB24CE56231}" type="pres">
      <dgm:prSet presAssocID="{63A5611C-7F71-47D2-A750-4FD89211CA9F}" presName="textNode" presStyleLbl="node1" presStyleIdx="3" presStyleCnt="4">
        <dgm:presLayoutVars>
          <dgm:bulletEnabled val="1"/>
        </dgm:presLayoutVars>
      </dgm:prSet>
      <dgm:spPr/>
      <dgm:t>
        <a:bodyPr/>
        <a:lstStyle/>
        <a:p>
          <a:endParaRPr lang="en-US"/>
        </a:p>
      </dgm:t>
    </dgm:pt>
  </dgm:ptLst>
  <dgm:cxnLst>
    <dgm:cxn modelId="{B3A4D458-06DB-41D4-8A60-A749C1811173}" type="presOf" srcId="{909BB2B5-8A05-4B1D-A71A-B2C8A98B3DB2}" destId="{F217AB6D-B57A-437B-855E-2C2A2BBA7C7D}" srcOrd="0" destOrd="0" presId="urn:microsoft.com/office/officeart/2005/8/layout/hProcess9"/>
    <dgm:cxn modelId="{7E1F4BBE-956A-43D9-9F86-A6DE4102427A}" srcId="{909BB2B5-8A05-4B1D-A71A-B2C8A98B3DB2}" destId="{63A5611C-7F71-47D2-A750-4FD89211CA9F}" srcOrd="3" destOrd="0" parTransId="{7BAB00B2-35F6-46A0-AC46-B182CADE57E9}" sibTransId="{34D373E4-CC3E-469B-B8D7-A907E2E6A71B}"/>
    <dgm:cxn modelId="{ED0FC638-CF5C-4328-8801-58BC4AC1C247}" type="presOf" srcId="{F78E1AA4-A30C-4F2D-B38A-7692E438F8EB}" destId="{64A19741-50C4-4928-885A-D320411236FB}" srcOrd="0" destOrd="0" presId="urn:microsoft.com/office/officeart/2005/8/layout/hProcess9"/>
    <dgm:cxn modelId="{B7689C2C-3198-423D-BBEB-9357F4EAA736}" srcId="{909BB2B5-8A05-4B1D-A71A-B2C8A98B3DB2}" destId="{E00711CC-BAAE-44DB-B689-77E96F9D5936}" srcOrd="2" destOrd="0" parTransId="{3C1B1506-2AAF-4E9D-A779-497889863670}" sibTransId="{C2D48704-CE73-4B56-A9A8-9E8C2C5972BD}"/>
    <dgm:cxn modelId="{56489BD7-86CD-4DCF-9647-F18D7CDB9CD8}" type="presOf" srcId="{E00711CC-BAAE-44DB-B689-77E96F9D5936}" destId="{E36CFD3F-1934-4A35-9E91-A0B9FAC10D55}" srcOrd="0" destOrd="0" presId="urn:microsoft.com/office/officeart/2005/8/layout/hProcess9"/>
    <dgm:cxn modelId="{6ACD7AFE-B336-4881-8F68-1F665681DF92}" srcId="{909BB2B5-8A05-4B1D-A71A-B2C8A98B3DB2}" destId="{80BE7341-47B5-4FDB-94F6-DAAD0099E706}" srcOrd="1" destOrd="0" parTransId="{36DCC500-5BEF-4F37-B2C2-A77398E3A318}" sibTransId="{BA474D1A-76AA-4972-AB7D-B73AFD56615E}"/>
    <dgm:cxn modelId="{4035238D-0F39-4F67-A0FA-7D62D8FC46E1}" srcId="{909BB2B5-8A05-4B1D-A71A-B2C8A98B3DB2}" destId="{F78E1AA4-A30C-4F2D-B38A-7692E438F8EB}" srcOrd="0" destOrd="0" parTransId="{9850D75E-7D22-43CE-B31F-BBA0BD9173FF}" sibTransId="{A8478DB2-9785-41EA-AE77-E323FD1C3E4D}"/>
    <dgm:cxn modelId="{B4D36A70-2736-43E4-A549-D5FC0C2F7815}" type="presOf" srcId="{63A5611C-7F71-47D2-A750-4FD89211CA9F}" destId="{20D23546-013C-4934-B025-ACB24CE56231}" srcOrd="0" destOrd="0" presId="urn:microsoft.com/office/officeart/2005/8/layout/hProcess9"/>
    <dgm:cxn modelId="{55D29D40-CBFF-485C-99FF-8F97ACCD06BD}" type="presOf" srcId="{80BE7341-47B5-4FDB-94F6-DAAD0099E706}" destId="{44360344-6FBE-4CA1-8497-6297E7FCDAB2}" srcOrd="0" destOrd="0" presId="urn:microsoft.com/office/officeart/2005/8/layout/hProcess9"/>
    <dgm:cxn modelId="{F11E0D96-CB63-4AC8-B35B-75B23E88F8A8}" type="presParOf" srcId="{F217AB6D-B57A-437B-855E-2C2A2BBA7C7D}" destId="{9C349F3F-7A42-4263-99DC-FC110C7DA3B4}" srcOrd="0" destOrd="0" presId="urn:microsoft.com/office/officeart/2005/8/layout/hProcess9"/>
    <dgm:cxn modelId="{34E9C7D9-C611-4C93-8A6F-AF4FA3400430}" type="presParOf" srcId="{F217AB6D-B57A-437B-855E-2C2A2BBA7C7D}" destId="{840990B9-0BC7-4A73-8B0D-1D60DA4C33ED}" srcOrd="1" destOrd="0" presId="urn:microsoft.com/office/officeart/2005/8/layout/hProcess9"/>
    <dgm:cxn modelId="{2003ABA7-7E93-4C6A-9684-29D4F3A2BDB2}" type="presParOf" srcId="{840990B9-0BC7-4A73-8B0D-1D60DA4C33ED}" destId="{64A19741-50C4-4928-885A-D320411236FB}" srcOrd="0" destOrd="0" presId="urn:microsoft.com/office/officeart/2005/8/layout/hProcess9"/>
    <dgm:cxn modelId="{E47F27DA-1CAA-4A72-B89A-D651A4C267B0}" type="presParOf" srcId="{840990B9-0BC7-4A73-8B0D-1D60DA4C33ED}" destId="{57571FE2-5072-40F7-A77C-913C4B82BE2B}" srcOrd="1" destOrd="0" presId="urn:microsoft.com/office/officeart/2005/8/layout/hProcess9"/>
    <dgm:cxn modelId="{FCC8BC78-DFE6-43C9-8F60-CADE8052CB92}" type="presParOf" srcId="{840990B9-0BC7-4A73-8B0D-1D60DA4C33ED}" destId="{44360344-6FBE-4CA1-8497-6297E7FCDAB2}" srcOrd="2" destOrd="0" presId="urn:microsoft.com/office/officeart/2005/8/layout/hProcess9"/>
    <dgm:cxn modelId="{7F79DAEE-738C-4ABF-92C6-421BB974D571}" type="presParOf" srcId="{840990B9-0BC7-4A73-8B0D-1D60DA4C33ED}" destId="{D483CFEC-97F2-4A2D-B94B-9F2FD70C55D5}" srcOrd="3" destOrd="0" presId="urn:microsoft.com/office/officeart/2005/8/layout/hProcess9"/>
    <dgm:cxn modelId="{E64815A2-81D8-4AF8-8444-C7133C1E14C9}" type="presParOf" srcId="{840990B9-0BC7-4A73-8B0D-1D60DA4C33ED}" destId="{E36CFD3F-1934-4A35-9E91-A0B9FAC10D55}" srcOrd="4" destOrd="0" presId="urn:microsoft.com/office/officeart/2005/8/layout/hProcess9"/>
    <dgm:cxn modelId="{B4A574AB-AA85-4D0B-B434-7A231A707888}" type="presParOf" srcId="{840990B9-0BC7-4A73-8B0D-1D60DA4C33ED}" destId="{DF09CDE7-3240-4909-B5A8-35D6073D1413}" srcOrd="5" destOrd="0" presId="urn:microsoft.com/office/officeart/2005/8/layout/hProcess9"/>
    <dgm:cxn modelId="{8E6EA7B4-5318-4266-AAA1-00FB460758E4}" type="presParOf" srcId="{840990B9-0BC7-4A73-8B0D-1D60DA4C33ED}" destId="{20D23546-013C-4934-B025-ACB24CE5623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FAD6F94-A6E0-4615-B21D-469077E84133}" type="doc">
      <dgm:prSet loTypeId="urn:microsoft.com/office/officeart/2005/8/layout/vProcess5" loCatId="process" qsTypeId="urn:microsoft.com/office/officeart/2005/8/quickstyle/3d5" qsCatId="3D" csTypeId="urn:microsoft.com/office/officeart/2005/8/colors/accent6_5" csCatId="accent6" phldr="1"/>
      <dgm:spPr/>
    </dgm:pt>
    <dgm:pt modelId="{1FAFFF6A-68B4-4A6E-B51A-29BB46032DEE}">
      <dgm:prSet phldrT="[Text]"/>
      <dgm:spPr/>
      <dgm:t>
        <a:bodyPr/>
        <a:lstStyle/>
        <a:p>
          <a:r>
            <a:rPr lang="ru-RU" dirty="0" smtClean="0">
              <a:effectLst>
                <a:outerShdw blurRad="38100" dist="38100" dir="2700000" algn="tl">
                  <a:srgbClr val="000000">
                    <a:alpha val="43137"/>
                  </a:srgbClr>
                </a:outerShdw>
              </a:effectLst>
            </a:rPr>
            <a:t>Улаза у процес</a:t>
          </a:r>
          <a:endParaRPr lang="en-US" dirty="0"/>
        </a:p>
      </dgm:t>
    </dgm:pt>
    <dgm:pt modelId="{948C22A8-4753-4020-AF3E-C4533C3BAD3E}" type="parTrans" cxnId="{10391923-8CEB-4A3E-9E11-BCBA3786CC97}">
      <dgm:prSet/>
      <dgm:spPr/>
      <dgm:t>
        <a:bodyPr/>
        <a:lstStyle/>
        <a:p>
          <a:endParaRPr lang="en-US"/>
        </a:p>
      </dgm:t>
    </dgm:pt>
    <dgm:pt modelId="{5741EC9D-5E96-4DAA-ADC0-2461DDDFB3EE}" type="sibTrans" cxnId="{10391923-8CEB-4A3E-9E11-BCBA3786CC97}">
      <dgm:prSet/>
      <dgm:spPr/>
      <dgm:t>
        <a:bodyPr/>
        <a:lstStyle/>
        <a:p>
          <a:endParaRPr lang="en-US"/>
        </a:p>
      </dgm:t>
    </dgm:pt>
    <dgm:pt modelId="{B259D7CE-3B41-437F-A201-7E54193437F2}">
      <dgm:prSet phldrT="[Text]"/>
      <dgm:spPr/>
      <dgm:t>
        <a:bodyPr/>
        <a:lstStyle/>
        <a:p>
          <a:r>
            <a:rPr lang="ru-RU" dirty="0" smtClean="0">
              <a:effectLst>
                <a:outerShdw blurRad="38100" dist="38100" dir="2700000" algn="tl">
                  <a:srgbClr val="000000">
                    <a:alpha val="43137"/>
                  </a:srgbClr>
                </a:outerShdw>
              </a:effectLst>
            </a:rPr>
            <a:t>Активности у процесу</a:t>
          </a:r>
          <a:endParaRPr lang="en-US" dirty="0"/>
        </a:p>
      </dgm:t>
    </dgm:pt>
    <dgm:pt modelId="{9D1C5E0B-0723-460A-9957-372B6FD4F76E}" type="parTrans" cxnId="{F6D10766-851F-4226-BE6D-96E7E1BE5444}">
      <dgm:prSet/>
      <dgm:spPr/>
      <dgm:t>
        <a:bodyPr/>
        <a:lstStyle/>
        <a:p>
          <a:endParaRPr lang="en-US"/>
        </a:p>
      </dgm:t>
    </dgm:pt>
    <dgm:pt modelId="{8CAD982A-6906-4140-B7C3-C370B33000C2}" type="sibTrans" cxnId="{F6D10766-851F-4226-BE6D-96E7E1BE5444}">
      <dgm:prSet/>
      <dgm:spPr/>
      <dgm:t>
        <a:bodyPr/>
        <a:lstStyle/>
        <a:p>
          <a:endParaRPr lang="en-US"/>
        </a:p>
      </dgm:t>
    </dgm:pt>
    <dgm:pt modelId="{046D628B-385B-4085-8139-74149644984A}">
      <dgm:prSet phldrT="[Text]"/>
      <dgm:spPr/>
      <dgm:t>
        <a:bodyPr/>
        <a:lstStyle/>
        <a:p>
          <a:r>
            <a:rPr lang="ru-RU" dirty="0" smtClean="0">
              <a:effectLst>
                <a:outerShdw blurRad="38100" dist="38100" dir="2700000" algn="tl">
                  <a:srgbClr val="000000">
                    <a:alpha val="43137"/>
                  </a:srgbClr>
                </a:outerShdw>
              </a:effectLst>
            </a:rPr>
            <a:t>Излаза из процеса</a:t>
          </a:r>
          <a:endParaRPr lang="en-US" dirty="0"/>
        </a:p>
      </dgm:t>
    </dgm:pt>
    <dgm:pt modelId="{0F29F21D-FAE8-4EF1-A789-85CB3B82C37D}" type="parTrans" cxnId="{0C341985-15A7-4188-920A-FAB663DCD582}">
      <dgm:prSet/>
      <dgm:spPr/>
      <dgm:t>
        <a:bodyPr/>
        <a:lstStyle/>
        <a:p>
          <a:endParaRPr lang="en-US"/>
        </a:p>
      </dgm:t>
    </dgm:pt>
    <dgm:pt modelId="{CC3D21ED-7B53-4C92-B19B-6555D847EFDA}" type="sibTrans" cxnId="{0C341985-15A7-4188-920A-FAB663DCD582}">
      <dgm:prSet/>
      <dgm:spPr/>
      <dgm:t>
        <a:bodyPr/>
        <a:lstStyle/>
        <a:p>
          <a:endParaRPr lang="en-US"/>
        </a:p>
      </dgm:t>
    </dgm:pt>
    <dgm:pt modelId="{E9B924DF-8DFC-44FB-8C2B-933D27F074A8}" type="pres">
      <dgm:prSet presAssocID="{FFAD6F94-A6E0-4615-B21D-469077E84133}" presName="outerComposite" presStyleCnt="0">
        <dgm:presLayoutVars>
          <dgm:chMax val="5"/>
          <dgm:dir/>
          <dgm:resizeHandles val="exact"/>
        </dgm:presLayoutVars>
      </dgm:prSet>
      <dgm:spPr/>
    </dgm:pt>
    <dgm:pt modelId="{D011B04B-FBCD-404F-A77C-54C4430D8D1D}" type="pres">
      <dgm:prSet presAssocID="{FFAD6F94-A6E0-4615-B21D-469077E84133}" presName="dummyMaxCanvas" presStyleCnt="0">
        <dgm:presLayoutVars/>
      </dgm:prSet>
      <dgm:spPr/>
    </dgm:pt>
    <dgm:pt modelId="{1E7C7E54-9AF8-4468-8E55-BE6BF49A8072}" type="pres">
      <dgm:prSet presAssocID="{FFAD6F94-A6E0-4615-B21D-469077E84133}" presName="ThreeNodes_1" presStyleLbl="node1" presStyleIdx="0" presStyleCnt="3">
        <dgm:presLayoutVars>
          <dgm:bulletEnabled val="1"/>
        </dgm:presLayoutVars>
      </dgm:prSet>
      <dgm:spPr/>
      <dgm:t>
        <a:bodyPr/>
        <a:lstStyle/>
        <a:p>
          <a:endParaRPr lang="en-US"/>
        </a:p>
      </dgm:t>
    </dgm:pt>
    <dgm:pt modelId="{B849EFC9-D97B-4399-83C4-6049A82736B1}" type="pres">
      <dgm:prSet presAssocID="{FFAD6F94-A6E0-4615-B21D-469077E84133}" presName="ThreeNodes_2" presStyleLbl="node1" presStyleIdx="1" presStyleCnt="3">
        <dgm:presLayoutVars>
          <dgm:bulletEnabled val="1"/>
        </dgm:presLayoutVars>
      </dgm:prSet>
      <dgm:spPr/>
      <dgm:t>
        <a:bodyPr/>
        <a:lstStyle/>
        <a:p>
          <a:endParaRPr lang="en-US"/>
        </a:p>
      </dgm:t>
    </dgm:pt>
    <dgm:pt modelId="{DE02F55A-4020-4C84-9081-BE712336CFB4}" type="pres">
      <dgm:prSet presAssocID="{FFAD6F94-A6E0-4615-B21D-469077E84133}" presName="ThreeNodes_3" presStyleLbl="node1" presStyleIdx="2" presStyleCnt="3">
        <dgm:presLayoutVars>
          <dgm:bulletEnabled val="1"/>
        </dgm:presLayoutVars>
      </dgm:prSet>
      <dgm:spPr/>
      <dgm:t>
        <a:bodyPr/>
        <a:lstStyle/>
        <a:p>
          <a:endParaRPr lang="en-US"/>
        </a:p>
      </dgm:t>
    </dgm:pt>
    <dgm:pt modelId="{FB20421E-89EB-4875-BFB3-54100A3C13D1}" type="pres">
      <dgm:prSet presAssocID="{FFAD6F94-A6E0-4615-B21D-469077E84133}" presName="ThreeConn_1-2" presStyleLbl="fgAccFollowNode1" presStyleIdx="0" presStyleCnt="2">
        <dgm:presLayoutVars>
          <dgm:bulletEnabled val="1"/>
        </dgm:presLayoutVars>
      </dgm:prSet>
      <dgm:spPr/>
      <dgm:t>
        <a:bodyPr/>
        <a:lstStyle/>
        <a:p>
          <a:endParaRPr lang="en-US"/>
        </a:p>
      </dgm:t>
    </dgm:pt>
    <dgm:pt modelId="{14465722-13AC-46F4-B61C-3689408E20E2}" type="pres">
      <dgm:prSet presAssocID="{FFAD6F94-A6E0-4615-B21D-469077E84133}" presName="ThreeConn_2-3" presStyleLbl="fgAccFollowNode1" presStyleIdx="1" presStyleCnt="2">
        <dgm:presLayoutVars>
          <dgm:bulletEnabled val="1"/>
        </dgm:presLayoutVars>
      </dgm:prSet>
      <dgm:spPr/>
      <dgm:t>
        <a:bodyPr/>
        <a:lstStyle/>
        <a:p>
          <a:endParaRPr lang="en-US"/>
        </a:p>
      </dgm:t>
    </dgm:pt>
    <dgm:pt modelId="{BC3A1CE8-9919-4B45-840A-3E2767E606EC}" type="pres">
      <dgm:prSet presAssocID="{FFAD6F94-A6E0-4615-B21D-469077E84133}" presName="ThreeNodes_1_text" presStyleLbl="node1" presStyleIdx="2" presStyleCnt="3">
        <dgm:presLayoutVars>
          <dgm:bulletEnabled val="1"/>
        </dgm:presLayoutVars>
      </dgm:prSet>
      <dgm:spPr/>
      <dgm:t>
        <a:bodyPr/>
        <a:lstStyle/>
        <a:p>
          <a:endParaRPr lang="en-US"/>
        </a:p>
      </dgm:t>
    </dgm:pt>
    <dgm:pt modelId="{6495C6F6-8F73-42DE-89A4-2397A2A1B70B}" type="pres">
      <dgm:prSet presAssocID="{FFAD6F94-A6E0-4615-B21D-469077E84133}" presName="ThreeNodes_2_text" presStyleLbl="node1" presStyleIdx="2" presStyleCnt="3">
        <dgm:presLayoutVars>
          <dgm:bulletEnabled val="1"/>
        </dgm:presLayoutVars>
      </dgm:prSet>
      <dgm:spPr/>
      <dgm:t>
        <a:bodyPr/>
        <a:lstStyle/>
        <a:p>
          <a:endParaRPr lang="en-US"/>
        </a:p>
      </dgm:t>
    </dgm:pt>
    <dgm:pt modelId="{E1F3D270-9E3C-4121-8AC3-8750794EFE0D}" type="pres">
      <dgm:prSet presAssocID="{FFAD6F94-A6E0-4615-B21D-469077E84133}" presName="ThreeNodes_3_text" presStyleLbl="node1" presStyleIdx="2" presStyleCnt="3">
        <dgm:presLayoutVars>
          <dgm:bulletEnabled val="1"/>
        </dgm:presLayoutVars>
      </dgm:prSet>
      <dgm:spPr/>
      <dgm:t>
        <a:bodyPr/>
        <a:lstStyle/>
        <a:p>
          <a:endParaRPr lang="en-US"/>
        </a:p>
      </dgm:t>
    </dgm:pt>
  </dgm:ptLst>
  <dgm:cxnLst>
    <dgm:cxn modelId="{1DFD6D53-95A9-441C-8304-0C22B1351FB5}" type="presOf" srcId="{1FAFFF6A-68B4-4A6E-B51A-29BB46032DEE}" destId="{BC3A1CE8-9919-4B45-840A-3E2767E606EC}" srcOrd="1" destOrd="0" presId="urn:microsoft.com/office/officeart/2005/8/layout/vProcess5"/>
    <dgm:cxn modelId="{7E1A4CC4-D8C8-45B9-9EB7-B31CA8B8E091}" type="presOf" srcId="{046D628B-385B-4085-8139-74149644984A}" destId="{DE02F55A-4020-4C84-9081-BE712336CFB4}" srcOrd="0" destOrd="0" presId="urn:microsoft.com/office/officeart/2005/8/layout/vProcess5"/>
    <dgm:cxn modelId="{3B4BDB89-D5A3-4878-97D2-25424F9B2C1B}" type="presOf" srcId="{1FAFFF6A-68B4-4A6E-B51A-29BB46032DEE}" destId="{1E7C7E54-9AF8-4468-8E55-BE6BF49A8072}" srcOrd="0" destOrd="0" presId="urn:microsoft.com/office/officeart/2005/8/layout/vProcess5"/>
    <dgm:cxn modelId="{E82D0D76-7302-49B3-B49B-6A09A2108F46}" type="presOf" srcId="{8CAD982A-6906-4140-B7C3-C370B33000C2}" destId="{14465722-13AC-46F4-B61C-3689408E20E2}" srcOrd="0" destOrd="0" presId="urn:microsoft.com/office/officeart/2005/8/layout/vProcess5"/>
    <dgm:cxn modelId="{CB225D5B-2706-4EB9-ABA4-CE289E3BD388}" type="presOf" srcId="{046D628B-385B-4085-8139-74149644984A}" destId="{E1F3D270-9E3C-4121-8AC3-8750794EFE0D}" srcOrd="1" destOrd="0" presId="urn:microsoft.com/office/officeart/2005/8/layout/vProcess5"/>
    <dgm:cxn modelId="{D5C4C576-3AE8-43A2-907D-68419CBE8226}" type="presOf" srcId="{B259D7CE-3B41-437F-A201-7E54193437F2}" destId="{6495C6F6-8F73-42DE-89A4-2397A2A1B70B}" srcOrd="1" destOrd="0" presId="urn:microsoft.com/office/officeart/2005/8/layout/vProcess5"/>
    <dgm:cxn modelId="{0C341985-15A7-4188-920A-FAB663DCD582}" srcId="{FFAD6F94-A6E0-4615-B21D-469077E84133}" destId="{046D628B-385B-4085-8139-74149644984A}" srcOrd="2" destOrd="0" parTransId="{0F29F21D-FAE8-4EF1-A789-85CB3B82C37D}" sibTransId="{CC3D21ED-7B53-4C92-B19B-6555D847EFDA}"/>
    <dgm:cxn modelId="{F6D10766-851F-4226-BE6D-96E7E1BE5444}" srcId="{FFAD6F94-A6E0-4615-B21D-469077E84133}" destId="{B259D7CE-3B41-437F-A201-7E54193437F2}" srcOrd="1" destOrd="0" parTransId="{9D1C5E0B-0723-460A-9957-372B6FD4F76E}" sibTransId="{8CAD982A-6906-4140-B7C3-C370B33000C2}"/>
    <dgm:cxn modelId="{36BD29DD-8B7B-4939-9E12-E870C006CEEE}" type="presOf" srcId="{B259D7CE-3B41-437F-A201-7E54193437F2}" destId="{B849EFC9-D97B-4399-83C4-6049A82736B1}" srcOrd="0" destOrd="0" presId="urn:microsoft.com/office/officeart/2005/8/layout/vProcess5"/>
    <dgm:cxn modelId="{E25B0A80-92EF-4E0F-AA77-5A21E5A60C53}" type="presOf" srcId="{5741EC9D-5E96-4DAA-ADC0-2461DDDFB3EE}" destId="{FB20421E-89EB-4875-BFB3-54100A3C13D1}" srcOrd="0" destOrd="0" presId="urn:microsoft.com/office/officeart/2005/8/layout/vProcess5"/>
    <dgm:cxn modelId="{367A7CE9-97E6-4D6F-8358-505BFD87C75D}" type="presOf" srcId="{FFAD6F94-A6E0-4615-B21D-469077E84133}" destId="{E9B924DF-8DFC-44FB-8C2B-933D27F074A8}" srcOrd="0" destOrd="0" presId="urn:microsoft.com/office/officeart/2005/8/layout/vProcess5"/>
    <dgm:cxn modelId="{10391923-8CEB-4A3E-9E11-BCBA3786CC97}" srcId="{FFAD6F94-A6E0-4615-B21D-469077E84133}" destId="{1FAFFF6A-68B4-4A6E-B51A-29BB46032DEE}" srcOrd="0" destOrd="0" parTransId="{948C22A8-4753-4020-AF3E-C4533C3BAD3E}" sibTransId="{5741EC9D-5E96-4DAA-ADC0-2461DDDFB3EE}"/>
    <dgm:cxn modelId="{E564FDB0-D8CB-4504-8C18-27A151E5F4BE}" type="presParOf" srcId="{E9B924DF-8DFC-44FB-8C2B-933D27F074A8}" destId="{D011B04B-FBCD-404F-A77C-54C4430D8D1D}" srcOrd="0" destOrd="0" presId="urn:microsoft.com/office/officeart/2005/8/layout/vProcess5"/>
    <dgm:cxn modelId="{A255F000-DC3D-4335-A727-288C21D25B84}" type="presParOf" srcId="{E9B924DF-8DFC-44FB-8C2B-933D27F074A8}" destId="{1E7C7E54-9AF8-4468-8E55-BE6BF49A8072}" srcOrd="1" destOrd="0" presId="urn:microsoft.com/office/officeart/2005/8/layout/vProcess5"/>
    <dgm:cxn modelId="{81014C06-10AE-465F-A102-C66466B46C3B}" type="presParOf" srcId="{E9B924DF-8DFC-44FB-8C2B-933D27F074A8}" destId="{B849EFC9-D97B-4399-83C4-6049A82736B1}" srcOrd="2" destOrd="0" presId="urn:microsoft.com/office/officeart/2005/8/layout/vProcess5"/>
    <dgm:cxn modelId="{0DF204CE-14AE-4DA7-A88A-DD01260608AC}" type="presParOf" srcId="{E9B924DF-8DFC-44FB-8C2B-933D27F074A8}" destId="{DE02F55A-4020-4C84-9081-BE712336CFB4}" srcOrd="3" destOrd="0" presId="urn:microsoft.com/office/officeart/2005/8/layout/vProcess5"/>
    <dgm:cxn modelId="{1C59B1C4-81B2-40E4-8A30-787628EC59C4}" type="presParOf" srcId="{E9B924DF-8DFC-44FB-8C2B-933D27F074A8}" destId="{FB20421E-89EB-4875-BFB3-54100A3C13D1}" srcOrd="4" destOrd="0" presId="urn:microsoft.com/office/officeart/2005/8/layout/vProcess5"/>
    <dgm:cxn modelId="{7DBD65E7-BDB2-455F-9A18-F64B3E16E704}" type="presParOf" srcId="{E9B924DF-8DFC-44FB-8C2B-933D27F074A8}" destId="{14465722-13AC-46F4-B61C-3689408E20E2}" srcOrd="5" destOrd="0" presId="urn:microsoft.com/office/officeart/2005/8/layout/vProcess5"/>
    <dgm:cxn modelId="{6F5D6030-61AF-4D9D-B242-CD9E0CAFA776}" type="presParOf" srcId="{E9B924DF-8DFC-44FB-8C2B-933D27F074A8}" destId="{BC3A1CE8-9919-4B45-840A-3E2767E606EC}" srcOrd="6" destOrd="0" presId="urn:microsoft.com/office/officeart/2005/8/layout/vProcess5"/>
    <dgm:cxn modelId="{AE5FF4C8-4073-4A8A-BEEE-FC0946FF41A4}" type="presParOf" srcId="{E9B924DF-8DFC-44FB-8C2B-933D27F074A8}" destId="{6495C6F6-8F73-42DE-89A4-2397A2A1B70B}" srcOrd="7" destOrd="0" presId="urn:microsoft.com/office/officeart/2005/8/layout/vProcess5"/>
    <dgm:cxn modelId="{4B221B73-727D-4B0F-89B8-E6526CCBF05B}" type="presParOf" srcId="{E9B924DF-8DFC-44FB-8C2B-933D27F074A8}" destId="{E1F3D270-9E3C-4121-8AC3-8750794EFE0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09620E-47EC-44AC-B26D-54E9EB730F11}"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E364DA39-EE33-47FC-9BF4-D88EB3B3A404}">
      <dgm:prSet phldrT="[Tekst]" custT="1"/>
      <dgm:spPr/>
      <dgm:t>
        <a:bodyPr/>
        <a:lstStyle/>
        <a:p>
          <a:r>
            <a:rPr lang="sr-Cyrl-RS" sz="2000" dirty="0" smtClean="0"/>
            <a:t>Субјекат јавног сектора</a:t>
          </a:r>
          <a:r>
            <a:rPr lang="sr-Cyrl-RS" sz="3200" dirty="0" smtClean="0"/>
            <a:t> </a:t>
          </a:r>
          <a:endParaRPr lang="en-GB" sz="5200" dirty="0"/>
        </a:p>
      </dgm:t>
    </dgm:pt>
    <dgm:pt modelId="{7756C7AC-7F97-4744-B6D6-DDCE90F933C8}" type="parTrans" cxnId="{E1006372-67C5-48BF-B186-9D23D7AD745F}">
      <dgm:prSet/>
      <dgm:spPr/>
      <dgm:t>
        <a:bodyPr/>
        <a:lstStyle/>
        <a:p>
          <a:endParaRPr lang="en-GB"/>
        </a:p>
      </dgm:t>
    </dgm:pt>
    <dgm:pt modelId="{9CE0EED3-7332-497C-A18F-4721370F0F4D}" type="sibTrans" cxnId="{E1006372-67C5-48BF-B186-9D23D7AD745F}">
      <dgm:prSet/>
      <dgm:spPr/>
      <dgm:t>
        <a:bodyPr/>
        <a:lstStyle/>
        <a:p>
          <a:endParaRPr lang="en-GB"/>
        </a:p>
      </dgm:t>
    </dgm:pt>
    <dgm:pt modelId="{10495BD6-7D26-4695-815E-C1122229E314}">
      <dgm:prSet phldrT="[Tekst]" custT="1"/>
      <dgm:spPr/>
      <dgm:t>
        <a:bodyPr/>
        <a:lstStyle/>
        <a:p>
          <a:pPr algn="ctr"/>
          <a:r>
            <a:rPr lang="sr-Cyrl-RS" sz="2000" dirty="0" smtClean="0"/>
            <a:t>Административни ниво</a:t>
          </a:r>
          <a:endParaRPr lang="en-GB" sz="2000" dirty="0"/>
        </a:p>
      </dgm:t>
    </dgm:pt>
    <dgm:pt modelId="{10262000-BB20-4F45-85BB-75158D0C3213}" type="parTrans" cxnId="{7D6808B3-A675-4B58-BDAD-2CD4480EC72C}">
      <dgm:prSet/>
      <dgm:spPr/>
      <dgm:t>
        <a:bodyPr/>
        <a:lstStyle/>
        <a:p>
          <a:endParaRPr lang="en-GB"/>
        </a:p>
      </dgm:t>
    </dgm:pt>
    <dgm:pt modelId="{DFDE843D-AEB5-417C-8BCC-368AA5FC269A}" type="sibTrans" cxnId="{7D6808B3-A675-4B58-BDAD-2CD4480EC72C}">
      <dgm:prSet/>
      <dgm:spPr/>
      <dgm:t>
        <a:bodyPr/>
        <a:lstStyle/>
        <a:p>
          <a:endParaRPr lang="en-GB"/>
        </a:p>
      </dgm:t>
    </dgm:pt>
    <dgm:pt modelId="{653807EE-742F-4329-9F44-E1305C43EAF8}">
      <dgm:prSet phldrT="[Tekst]" custT="1"/>
      <dgm:spPr/>
      <dgm:t>
        <a:bodyPr/>
        <a:lstStyle/>
        <a:p>
          <a:r>
            <a:rPr lang="sr-Cyrl-RS" sz="2000" dirty="0" smtClean="0"/>
            <a:t>Буџетски код</a:t>
          </a:r>
          <a:endParaRPr lang="en-GB" sz="2000" dirty="0"/>
        </a:p>
      </dgm:t>
    </dgm:pt>
    <dgm:pt modelId="{10B1DF53-B86D-4F68-80B0-B86A19470D6E}" type="parTrans" cxnId="{8BBB81BA-73EE-422D-8922-58785C0CF1BA}">
      <dgm:prSet/>
      <dgm:spPr/>
      <dgm:t>
        <a:bodyPr/>
        <a:lstStyle/>
        <a:p>
          <a:endParaRPr lang="en-GB"/>
        </a:p>
      </dgm:t>
    </dgm:pt>
    <dgm:pt modelId="{E20F2AA7-11B7-4B2A-A173-2EE3721B2CD7}" type="sibTrans" cxnId="{8BBB81BA-73EE-422D-8922-58785C0CF1BA}">
      <dgm:prSet/>
      <dgm:spPr/>
      <dgm:t>
        <a:bodyPr/>
        <a:lstStyle/>
        <a:p>
          <a:endParaRPr lang="en-GB"/>
        </a:p>
      </dgm:t>
    </dgm:pt>
    <dgm:pt modelId="{8DFB7C06-D362-454C-A427-E7047EA88235}">
      <dgm:prSet phldrT="[Tekst]" custT="1"/>
      <dgm:spPr/>
      <dgm:t>
        <a:bodyPr/>
        <a:lstStyle/>
        <a:p>
          <a:r>
            <a:rPr lang="sr-Cyrl-RS" sz="2000" dirty="0" smtClean="0"/>
            <a:t>Функционална класификација</a:t>
          </a:r>
          <a:endParaRPr lang="en-GB" sz="2000" dirty="0"/>
        </a:p>
      </dgm:t>
    </dgm:pt>
    <dgm:pt modelId="{BD9F8211-6AA9-48B0-9435-3B577553932E}" type="parTrans" cxnId="{BA7920FB-7B5B-436A-ACCE-FF1CE5270D97}">
      <dgm:prSet/>
      <dgm:spPr/>
      <dgm:t>
        <a:bodyPr/>
        <a:lstStyle/>
        <a:p>
          <a:endParaRPr lang="en-GB"/>
        </a:p>
      </dgm:t>
    </dgm:pt>
    <dgm:pt modelId="{AD05F949-E7B1-429C-9B4C-68C1EC641D7B}" type="sibTrans" cxnId="{BA7920FB-7B5B-436A-ACCE-FF1CE5270D97}">
      <dgm:prSet/>
      <dgm:spPr/>
      <dgm:t>
        <a:bodyPr/>
        <a:lstStyle/>
        <a:p>
          <a:endParaRPr lang="en-GB"/>
        </a:p>
      </dgm:t>
    </dgm:pt>
    <dgm:pt modelId="{AA9B7D23-B55C-4BF0-A600-1EBA9D579F19}">
      <dgm:prSet custT="1"/>
      <dgm:spPr/>
      <dgm:t>
        <a:bodyPr/>
        <a:lstStyle/>
        <a:p>
          <a:pPr algn="ctr"/>
          <a:r>
            <a:rPr lang="sr-Cyrl-RS" sz="2000" dirty="0" smtClean="0"/>
            <a:t>Надређени субјекат</a:t>
          </a:r>
          <a:endParaRPr lang="en-GB" sz="2000" dirty="0"/>
        </a:p>
      </dgm:t>
    </dgm:pt>
    <dgm:pt modelId="{6336EF3C-AAA0-442B-B27E-1D86653BB7E6}" type="parTrans" cxnId="{BCA36DA4-D54B-4A32-ABC2-D96E67ACA3A7}">
      <dgm:prSet/>
      <dgm:spPr/>
      <dgm:t>
        <a:bodyPr/>
        <a:lstStyle/>
        <a:p>
          <a:endParaRPr lang="en-GB"/>
        </a:p>
      </dgm:t>
    </dgm:pt>
    <dgm:pt modelId="{310CC0B3-11A6-48C4-B6AF-9DB30FF6F9F1}" type="sibTrans" cxnId="{BCA36DA4-D54B-4A32-ABC2-D96E67ACA3A7}">
      <dgm:prSet/>
      <dgm:spPr/>
      <dgm:t>
        <a:bodyPr/>
        <a:lstStyle/>
        <a:p>
          <a:endParaRPr lang="en-GB"/>
        </a:p>
      </dgm:t>
    </dgm:pt>
    <dgm:pt modelId="{A8883AED-81EF-4490-8366-C05F7418772B}">
      <dgm:prSet custT="1"/>
      <dgm:spPr/>
      <dgm:t>
        <a:bodyPr/>
        <a:lstStyle/>
        <a:p>
          <a:r>
            <a:rPr lang="sr-Cyrl-RS" sz="2000" dirty="0" smtClean="0"/>
            <a:t>Јединица интерне ревизије</a:t>
          </a:r>
          <a:endParaRPr lang="en-GB" sz="2000" dirty="0"/>
        </a:p>
      </dgm:t>
    </dgm:pt>
    <dgm:pt modelId="{DF180B09-CB7C-4044-9226-8FA220CF1B08}" type="parTrans" cxnId="{A8816266-1CA2-4D96-B17C-4FC3763180B7}">
      <dgm:prSet/>
      <dgm:spPr/>
      <dgm:t>
        <a:bodyPr/>
        <a:lstStyle/>
        <a:p>
          <a:endParaRPr lang="en-GB"/>
        </a:p>
      </dgm:t>
    </dgm:pt>
    <dgm:pt modelId="{B762ACA7-FD3A-4B36-A9EA-2F7FF30BF1D1}" type="sibTrans" cxnId="{A8816266-1CA2-4D96-B17C-4FC3763180B7}">
      <dgm:prSet/>
      <dgm:spPr/>
      <dgm:t>
        <a:bodyPr/>
        <a:lstStyle/>
        <a:p>
          <a:endParaRPr lang="en-GB"/>
        </a:p>
      </dgm:t>
    </dgm:pt>
    <dgm:pt modelId="{3B994340-AC3F-4D27-8E75-C1D7209E1E0F}">
      <dgm:prSet custT="1"/>
      <dgm:spPr/>
      <dgm:t>
        <a:bodyPr/>
        <a:lstStyle/>
        <a:p>
          <a:r>
            <a:rPr lang="sr-Cyrl-RS" sz="2000" dirty="0" smtClean="0"/>
            <a:t>Категорија субјекта</a:t>
          </a:r>
          <a:endParaRPr lang="en-GB" sz="2000" dirty="0"/>
        </a:p>
      </dgm:t>
    </dgm:pt>
    <dgm:pt modelId="{098AEEC1-994B-494F-9228-A815912F70B5}" type="parTrans" cxnId="{4B8359D3-1B46-4217-9D27-23B37AA3F9F5}">
      <dgm:prSet/>
      <dgm:spPr/>
      <dgm:t>
        <a:bodyPr/>
        <a:lstStyle/>
        <a:p>
          <a:endParaRPr lang="en-GB"/>
        </a:p>
      </dgm:t>
    </dgm:pt>
    <dgm:pt modelId="{7E691F25-CDF0-41F7-B0F8-8AC403BEF7D2}" type="sibTrans" cxnId="{4B8359D3-1B46-4217-9D27-23B37AA3F9F5}">
      <dgm:prSet/>
      <dgm:spPr/>
      <dgm:t>
        <a:bodyPr/>
        <a:lstStyle/>
        <a:p>
          <a:endParaRPr lang="en-GB"/>
        </a:p>
      </dgm:t>
    </dgm:pt>
    <dgm:pt modelId="{49485A0C-50CF-473A-AD53-2827184F8D79}">
      <dgm:prSet custT="1"/>
      <dgm:spPr/>
      <dgm:t>
        <a:bodyPr/>
        <a:lstStyle/>
        <a:p>
          <a:r>
            <a:rPr lang="sr-Cyrl-RS" sz="2000" dirty="0" smtClean="0"/>
            <a:t>Прималац извјештаја</a:t>
          </a:r>
          <a:endParaRPr lang="en-GB" sz="2000" dirty="0"/>
        </a:p>
      </dgm:t>
    </dgm:pt>
    <dgm:pt modelId="{A395CFB0-D5BC-4629-B8B7-C119CA4F451B}" type="sibTrans" cxnId="{92232A52-18D7-496C-9E0F-06643BB6D38D}">
      <dgm:prSet/>
      <dgm:spPr/>
      <dgm:t>
        <a:bodyPr/>
        <a:lstStyle/>
        <a:p>
          <a:endParaRPr lang="en-GB"/>
        </a:p>
      </dgm:t>
    </dgm:pt>
    <dgm:pt modelId="{0DF55DD5-2644-4D52-ACD3-B641F0E5B8E3}" type="parTrans" cxnId="{92232A52-18D7-496C-9E0F-06643BB6D38D}">
      <dgm:prSet/>
      <dgm:spPr/>
      <dgm:t>
        <a:bodyPr/>
        <a:lstStyle/>
        <a:p>
          <a:endParaRPr lang="en-GB"/>
        </a:p>
      </dgm:t>
    </dgm:pt>
    <dgm:pt modelId="{706373F5-81A1-4C31-BD16-96AB757548CF}" type="pres">
      <dgm:prSet presAssocID="{FD09620E-47EC-44AC-B26D-54E9EB730F11}" presName="Name0" presStyleCnt="0">
        <dgm:presLayoutVars>
          <dgm:chPref val="1"/>
          <dgm:dir/>
          <dgm:animOne val="branch"/>
          <dgm:animLvl val="lvl"/>
          <dgm:resizeHandles val="exact"/>
        </dgm:presLayoutVars>
      </dgm:prSet>
      <dgm:spPr/>
      <dgm:t>
        <a:bodyPr/>
        <a:lstStyle/>
        <a:p>
          <a:endParaRPr lang="en-US"/>
        </a:p>
      </dgm:t>
    </dgm:pt>
    <dgm:pt modelId="{1447A6D7-3D69-4E68-BC12-6D5EC9F105DD}" type="pres">
      <dgm:prSet presAssocID="{E364DA39-EE33-47FC-9BF4-D88EB3B3A404}" presName="root1" presStyleCnt="0"/>
      <dgm:spPr/>
    </dgm:pt>
    <dgm:pt modelId="{76544EA9-03E1-427E-A17E-9FF4E761E83A}" type="pres">
      <dgm:prSet presAssocID="{E364DA39-EE33-47FC-9BF4-D88EB3B3A404}" presName="LevelOneTextNode" presStyleLbl="node0" presStyleIdx="0" presStyleCnt="1" custAng="5400000" custScaleX="159247" custScaleY="62265" custLinFactX="-100000" custLinFactNeighborX="-134026" custLinFactNeighborY="-3424">
        <dgm:presLayoutVars>
          <dgm:chPref val="3"/>
        </dgm:presLayoutVars>
      </dgm:prSet>
      <dgm:spPr/>
      <dgm:t>
        <a:bodyPr/>
        <a:lstStyle/>
        <a:p>
          <a:endParaRPr lang="en-US"/>
        </a:p>
      </dgm:t>
    </dgm:pt>
    <dgm:pt modelId="{64CBF325-5EAE-4CA8-B8F4-64898C96D210}" type="pres">
      <dgm:prSet presAssocID="{E364DA39-EE33-47FC-9BF4-D88EB3B3A404}" presName="level2hierChild" presStyleCnt="0"/>
      <dgm:spPr/>
    </dgm:pt>
    <dgm:pt modelId="{0257BDC3-360C-4B72-BDFA-25607136530B}" type="pres">
      <dgm:prSet presAssocID="{098AEEC1-994B-494F-9228-A815912F70B5}" presName="conn2-1" presStyleLbl="parChTrans1D2" presStyleIdx="0" presStyleCnt="7"/>
      <dgm:spPr/>
      <dgm:t>
        <a:bodyPr/>
        <a:lstStyle/>
        <a:p>
          <a:endParaRPr lang="en-US"/>
        </a:p>
      </dgm:t>
    </dgm:pt>
    <dgm:pt modelId="{51467410-627B-4FC8-B0DD-1307E8735AEF}" type="pres">
      <dgm:prSet presAssocID="{098AEEC1-994B-494F-9228-A815912F70B5}" presName="connTx" presStyleLbl="parChTrans1D2" presStyleIdx="0" presStyleCnt="7"/>
      <dgm:spPr/>
      <dgm:t>
        <a:bodyPr/>
        <a:lstStyle/>
        <a:p>
          <a:endParaRPr lang="en-US"/>
        </a:p>
      </dgm:t>
    </dgm:pt>
    <dgm:pt modelId="{388C7C8D-1CFD-489C-8F4D-7F2B3AD9EE43}" type="pres">
      <dgm:prSet presAssocID="{3B994340-AC3F-4D27-8E75-C1D7209E1E0F}" presName="root2" presStyleCnt="0"/>
      <dgm:spPr/>
    </dgm:pt>
    <dgm:pt modelId="{AD062E47-E400-4D7A-98DE-AD2714A90BC2}" type="pres">
      <dgm:prSet presAssocID="{3B994340-AC3F-4D27-8E75-C1D7209E1E0F}" presName="LevelTwoTextNode" presStyleLbl="node2" presStyleIdx="0" presStyleCnt="7" custScaleX="182005">
        <dgm:presLayoutVars>
          <dgm:chPref val="3"/>
        </dgm:presLayoutVars>
      </dgm:prSet>
      <dgm:spPr/>
      <dgm:t>
        <a:bodyPr/>
        <a:lstStyle/>
        <a:p>
          <a:endParaRPr lang="en-US"/>
        </a:p>
      </dgm:t>
    </dgm:pt>
    <dgm:pt modelId="{CE141AEC-C6C8-491A-8DD8-BB0FDF83F1A0}" type="pres">
      <dgm:prSet presAssocID="{3B994340-AC3F-4D27-8E75-C1D7209E1E0F}" presName="level3hierChild" presStyleCnt="0"/>
      <dgm:spPr/>
    </dgm:pt>
    <dgm:pt modelId="{DA47DFF3-AF1E-499D-BF3B-7B16DDAA7BB5}" type="pres">
      <dgm:prSet presAssocID="{10262000-BB20-4F45-85BB-75158D0C3213}" presName="conn2-1" presStyleLbl="parChTrans1D2" presStyleIdx="1" presStyleCnt="7"/>
      <dgm:spPr/>
      <dgm:t>
        <a:bodyPr/>
        <a:lstStyle/>
        <a:p>
          <a:endParaRPr lang="en-US"/>
        </a:p>
      </dgm:t>
    </dgm:pt>
    <dgm:pt modelId="{66B66A05-67BA-4570-A5AC-7978601C82D3}" type="pres">
      <dgm:prSet presAssocID="{10262000-BB20-4F45-85BB-75158D0C3213}" presName="connTx" presStyleLbl="parChTrans1D2" presStyleIdx="1" presStyleCnt="7"/>
      <dgm:spPr/>
      <dgm:t>
        <a:bodyPr/>
        <a:lstStyle/>
        <a:p>
          <a:endParaRPr lang="en-US"/>
        </a:p>
      </dgm:t>
    </dgm:pt>
    <dgm:pt modelId="{0FD8A14D-D36C-441B-AF82-1A30B31CFA5D}" type="pres">
      <dgm:prSet presAssocID="{10495BD6-7D26-4695-815E-C1122229E314}" presName="root2" presStyleCnt="0"/>
      <dgm:spPr/>
    </dgm:pt>
    <dgm:pt modelId="{B8A6DE52-AF09-4B13-A5A0-1AA11AA4E397}" type="pres">
      <dgm:prSet presAssocID="{10495BD6-7D26-4695-815E-C1122229E314}" presName="LevelTwoTextNode" presStyleLbl="node2" presStyleIdx="1" presStyleCnt="7" custScaleX="182053">
        <dgm:presLayoutVars>
          <dgm:chPref val="3"/>
        </dgm:presLayoutVars>
      </dgm:prSet>
      <dgm:spPr/>
      <dgm:t>
        <a:bodyPr/>
        <a:lstStyle/>
        <a:p>
          <a:endParaRPr lang="en-US"/>
        </a:p>
      </dgm:t>
    </dgm:pt>
    <dgm:pt modelId="{0656D864-2F67-446B-B9D2-1FA5595CA436}" type="pres">
      <dgm:prSet presAssocID="{10495BD6-7D26-4695-815E-C1122229E314}" presName="level3hierChild" presStyleCnt="0"/>
      <dgm:spPr/>
    </dgm:pt>
    <dgm:pt modelId="{82401B91-20FF-425A-8C9D-5108F4C9A87B}" type="pres">
      <dgm:prSet presAssocID="{6336EF3C-AAA0-442B-B27E-1D86653BB7E6}" presName="conn2-1" presStyleLbl="parChTrans1D2" presStyleIdx="2" presStyleCnt="7"/>
      <dgm:spPr/>
      <dgm:t>
        <a:bodyPr/>
        <a:lstStyle/>
        <a:p>
          <a:endParaRPr lang="en-US"/>
        </a:p>
      </dgm:t>
    </dgm:pt>
    <dgm:pt modelId="{6F05693A-50A1-4160-9DC0-4DA8F779010B}" type="pres">
      <dgm:prSet presAssocID="{6336EF3C-AAA0-442B-B27E-1D86653BB7E6}" presName="connTx" presStyleLbl="parChTrans1D2" presStyleIdx="2" presStyleCnt="7"/>
      <dgm:spPr/>
      <dgm:t>
        <a:bodyPr/>
        <a:lstStyle/>
        <a:p>
          <a:endParaRPr lang="en-US"/>
        </a:p>
      </dgm:t>
    </dgm:pt>
    <dgm:pt modelId="{F6A75F59-5554-4ECD-991B-2E9323B4FE2E}" type="pres">
      <dgm:prSet presAssocID="{AA9B7D23-B55C-4BF0-A600-1EBA9D579F19}" presName="root2" presStyleCnt="0"/>
      <dgm:spPr/>
    </dgm:pt>
    <dgm:pt modelId="{6D2C0FED-C60A-4B54-8BE8-449B6C3616D2}" type="pres">
      <dgm:prSet presAssocID="{AA9B7D23-B55C-4BF0-A600-1EBA9D579F19}" presName="LevelTwoTextNode" presStyleLbl="node2" presStyleIdx="2" presStyleCnt="7" custScaleX="184750">
        <dgm:presLayoutVars>
          <dgm:chPref val="3"/>
        </dgm:presLayoutVars>
      </dgm:prSet>
      <dgm:spPr/>
      <dgm:t>
        <a:bodyPr/>
        <a:lstStyle/>
        <a:p>
          <a:endParaRPr lang="en-US"/>
        </a:p>
      </dgm:t>
    </dgm:pt>
    <dgm:pt modelId="{918BFB37-CE29-45A8-AAC3-DA6A24D7749E}" type="pres">
      <dgm:prSet presAssocID="{AA9B7D23-B55C-4BF0-A600-1EBA9D579F19}" presName="level3hierChild" presStyleCnt="0"/>
      <dgm:spPr/>
    </dgm:pt>
    <dgm:pt modelId="{1D23E81B-72D9-4625-8E4B-5FCE171333A1}" type="pres">
      <dgm:prSet presAssocID="{0DF55DD5-2644-4D52-ACD3-B641F0E5B8E3}" presName="conn2-1" presStyleLbl="parChTrans1D2" presStyleIdx="3" presStyleCnt="7"/>
      <dgm:spPr/>
      <dgm:t>
        <a:bodyPr/>
        <a:lstStyle/>
        <a:p>
          <a:endParaRPr lang="en-US"/>
        </a:p>
      </dgm:t>
    </dgm:pt>
    <dgm:pt modelId="{A3DBAA0D-59F8-420B-AF22-0C9E43648932}" type="pres">
      <dgm:prSet presAssocID="{0DF55DD5-2644-4D52-ACD3-B641F0E5B8E3}" presName="connTx" presStyleLbl="parChTrans1D2" presStyleIdx="3" presStyleCnt="7"/>
      <dgm:spPr/>
      <dgm:t>
        <a:bodyPr/>
        <a:lstStyle/>
        <a:p>
          <a:endParaRPr lang="en-US"/>
        </a:p>
      </dgm:t>
    </dgm:pt>
    <dgm:pt modelId="{6133745D-AD4E-42CA-8B3C-A6F97C6A5306}" type="pres">
      <dgm:prSet presAssocID="{49485A0C-50CF-473A-AD53-2827184F8D79}" presName="root2" presStyleCnt="0"/>
      <dgm:spPr/>
    </dgm:pt>
    <dgm:pt modelId="{D439FE78-097E-492F-9113-88CE5FEBBC96}" type="pres">
      <dgm:prSet presAssocID="{49485A0C-50CF-473A-AD53-2827184F8D79}" presName="LevelTwoTextNode" presStyleLbl="node2" presStyleIdx="3" presStyleCnt="7" custScaleX="184907">
        <dgm:presLayoutVars>
          <dgm:chPref val="3"/>
        </dgm:presLayoutVars>
      </dgm:prSet>
      <dgm:spPr/>
      <dgm:t>
        <a:bodyPr/>
        <a:lstStyle/>
        <a:p>
          <a:endParaRPr lang="en-US"/>
        </a:p>
      </dgm:t>
    </dgm:pt>
    <dgm:pt modelId="{2C40126A-4FF4-4CB8-9284-DD23608412B2}" type="pres">
      <dgm:prSet presAssocID="{49485A0C-50CF-473A-AD53-2827184F8D79}" presName="level3hierChild" presStyleCnt="0"/>
      <dgm:spPr/>
    </dgm:pt>
    <dgm:pt modelId="{6F615DDB-51F3-4C59-9D9C-A417FB1CB136}" type="pres">
      <dgm:prSet presAssocID="{10B1DF53-B86D-4F68-80B0-B86A19470D6E}" presName="conn2-1" presStyleLbl="parChTrans1D2" presStyleIdx="4" presStyleCnt="7"/>
      <dgm:spPr/>
      <dgm:t>
        <a:bodyPr/>
        <a:lstStyle/>
        <a:p>
          <a:endParaRPr lang="en-US"/>
        </a:p>
      </dgm:t>
    </dgm:pt>
    <dgm:pt modelId="{91A63E9F-E7F1-4DA3-BD38-260CB49A6167}" type="pres">
      <dgm:prSet presAssocID="{10B1DF53-B86D-4F68-80B0-B86A19470D6E}" presName="connTx" presStyleLbl="parChTrans1D2" presStyleIdx="4" presStyleCnt="7"/>
      <dgm:spPr/>
      <dgm:t>
        <a:bodyPr/>
        <a:lstStyle/>
        <a:p>
          <a:endParaRPr lang="en-US"/>
        </a:p>
      </dgm:t>
    </dgm:pt>
    <dgm:pt modelId="{030FFCC7-2518-43F6-B84A-8B2D5042AA4B}" type="pres">
      <dgm:prSet presAssocID="{653807EE-742F-4329-9F44-E1305C43EAF8}" presName="root2" presStyleCnt="0"/>
      <dgm:spPr/>
    </dgm:pt>
    <dgm:pt modelId="{94A8D487-DDA0-4B2B-A0A3-D1DF1433A2CA}" type="pres">
      <dgm:prSet presAssocID="{653807EE-742F-4329-9F44-E1305C43EAF8}" presName="LevelTwoTextNode" presStyleLbl="node2" presStyleIdx="4" presStyleCnt="7" custScaleX="188795" custLinFactNeighborX="-977" custLinFactNeighborY="0">
        <dgm:presLayoutVars>
          <dgm:chPref val="3"/>
        </dgm:presLayoutVars>
      </dgm:prSet>
      <dgm:spPr/>
      <dgm:t>
        <a:bodyPr/>
        <a:lstStyle/>
        <a:p>
          <a:endParaRPr lang="en-US"/>
        </a:p>
      </dgm:t>
    </dgm:pt>
    <dgm:pt modelId="{33B3F965-5758-42C4-B29D-EE9171D1A46D}" type="pres">
      <dgm:prSet presAssocID="{653807EE-742F-4329-9F44-E1305C43EAF8}" presName="level3hierChild" presStyleCnt="0"/>
      <dgm:spPr/>
    </dgm:pt>
    <dgm:pt modelId="{A1167BFA-1E17-43F4-A42F-F96FEDA7F15B}" type="pres">
      <dgm:prSet presAssocID="{DF180B09-CB7C-4044-9226-8FA220CF1B08}" presName="conn2-1" presStyleLbl="parChTrans1D2" presStyleIdx="5" presStyleCnt="7"/>
      <dgm:spPr/>
      <dgm:t>
        <a:bodyPr/>
        <a:lstStyle/>
        <a:p>
          <a:endParaRPr lang="en-US"/>
        </a:p>
      </dgm:t>
    </dgm:pt>
    <dgm:pt modelId="{9380DAB1-33CB-4697-B9EA-5C51B30C514A}" type="pres">
      <dgm:prSet presAssocID="{DF180B09-CB7C-4044-9226-8FA220CF1B08}" presName="connTx" presStyleLbl="parChTrans1D2" presStyleIdx="5" presStyleCnt="7"/>
      <dgm:spPr/>
      <dgm:t>
        <a:bodyPr/>
        <a:lstStyle/>
        <a:p>
          <a:endParaRPr lang="en-US"/>
        </a:p>
      </dgm:t>
    </dgm:pt>
    <dgm:pt modelId="{0B1A1E62-25FA-4870-8B3D-3F119D955F33}" type="pres">
      <dgm:prSet presAssocID="{A8883AED-81EF-4490-8366-C05F7418772B}" presName="root2" presStyleCnt="0"/>
      <dgm:spPr/>
    </dgm:pt>
    <dgm:pt modelId="{15E96A47-DE6F-4B96-B30C-F2F28210A450}" type="pres">
      <dgm:prSet presAssocID="{A8883AED-81EF-4490-8366-C05F7418772B}" presName="LevelTwoTextNode" presStyleLbl="node2" presStyleIdx="5" presStyleCnt="7" custScaleX="187664">
        <dgm:presLayoutVars>
          <dgm:chPref val="3"/>
        </dgm:presLayoutVars>
      </dgm:prSet>
      <dgm:spPr/>
      <dgm:t>
        <a:bodyPr/>
        <a:lstStyle/>
        <a:p>
          <a:endParaRPr lang="en-US"/>
        </a:p>
      </dgm:t>
    </dgm:pt>
    <dgm:pt modelId="{770F5A52-2A7B-42C4-A313-1E2F5AB743CB}" type="pres">
      <dgm:prSet presAssocID="{A8883AED-81EF-4490-8366-C05F7418772B}" presName="level3hierChild" presStyleCnt="0"/>
      <dgm:spPr/>
    </dgm:pt>
    <dgm:pt modelId="{3754C0E8-08C8-4834-8666-EE9109683A18}" type="pres">
      <dgm:prSet presAssocID="{BD9F8211-6AA9-48B0-9435-3B577553932E}" presName="conn2-1" presStyleLbl="parChTrans1D2" presStyleIdx="6" presStyleCnt="7"/>
      <dgm:spPr/>
      <dgm:t>
        <a:bodyPr/>
        <a:lstStyle/>
        <a:p>
          <a:endParaRPr lang="en-US"/>
        </a:p>
      </dgm:t>
    </dgm:pt>
    <dgm:pt modelId="{442690A1-E7D0-4DC5-A74E-B579859D5F99}" type="pres">
      <dgm:prSet presAssocID="{BD9F8211-6AA9-48B0-9435-3B577553932E}" presName="connTx" presStyleLbl="parChTrans1D2" presStyleIdx="6" presStyleCnt="7"/>
      <dgm:spPr/>
      <dgm:t>
        <a:bodyPr/>
        <a:lstStyle/>
        <a:p>
          <a:endParaRPr lang="en-US"/>
        </a:p>
      </dgm:t>
    </dgm:pt>
    <dgm:pt modelId="{FF0E5A71-57DC-4EB8-BA46-E99E64F7A4F7}" type="pres">
      <dgm:prSet presAssocID="{8DFB7C06-D362-454C-A427-E7047EA88235}" presName="root2" presStyleCnt="0"/>
      <dgm:spPr/>
    </dgm:pt>
    <dgm:pt modelId="{2155F437-F1BB-4BDB-8C70-03CE95FDD9FD}" type="pres">
      <dgm:prSet presAssocID="{8DFB7C06-D362-454C-A427-E7047EA88235}" presName="LevelTwoTextNode" presStyleLbl="node2" presStyleIdx="6" presStyleCnt="7" custScaleX="186316">
        <dgm:presLayoutVars>
          <dgm:chPref val="3"/>
        </dgm:presLayoutVars>
      </dgm:prSet>
      <dgm:spPr/>
      <dgm:t>
        <a:bodyPr/>
        <a:lstStyle/>
        <a:p>
          <a:endParaRPr lang="en-US"/>
        </a:p>
      </dgm:t>
    </dgm:pt>
    <dgm:pt modelId="{3BDA02C3-6E01-44B3-8641-6B541D046F57}" type="pres">
      <dgm:prSet presAssocID="{8DFB7C06-D362-454C-A427-E7047EA88235}" presName="level3hierChild" presStyleCnt="0"/>
      <dgm:spPr/>
    </dgm:pt>
  </dgm:ptLst>
  <dgm:cxnLst>
    <dgm:cxn modelId="{9BDA92B7-B1E2-4699-8B5A-190E5B868E3A}" type="presOf" srcId="{AA9B7D23-B55C-4BF0-A600-1EBA9D579F19}" destId="{6D2C0FED-C60A-4B54-8BE8-449B6C3616D2}" srcOrd="0" destOrd="0" presId="urn:microsoft.com/office/officeart/2008/layout/HorizontalMultiLevelHierarchy"/>
    <dgm:cxn modelId="{E4E76F65-4241-4281-9B05-67F4A8715FBB}" type="presOf" srcId="{BD9F8211-6AA9-48B0-9435-3B577553932E}" destId="{442690A1-E7D0-4DC5-A74E-B579859D5F99}" srcOrd="1" destOrd="0" presId="urn:microsoft.com/office/officeart/2008/layout/HorizontalMultiLevelHierarchy"/>
    <dgm:cxn modelId="{7F7826ED-154A-4783-AF3D-B376C3BA5867}" type="presOf" srcId="{098AEEC1-994B-494F-9228-A815912F70B5}" destId="{51467410-627B-4FC8-B0DD-1307E8735AEF}" srcOrd="1" destOrd="0" presId="urn:microsoft.com/office/officeart/2008/layout/HorizontalMultiLevelHierarchy"/>
    <dgm:cxn modelId="{965A607A-B381-41A0-9D77-0855496FE110}" type="presOf" srcId="{49485A0C-50CF-473A-AD53-2827184F8D79}" destId="{D439FE78-097E-492F-9113-88CE5FEBBC96}" srcOrd="0" destOrd="0" presId="urn:microsoft.com/office/officeart/2008/layout/HorizontalMultiLevelHierarchy"/>
    <dgm:cxn modelId="{F71A7F44-7472-49E8-AFCF-3A0E385ECFDB}" type="presOf" srcId="{10B1DF53-B86D-4F68-80B0-B86A19470D6E}" destId="{6F615DDB-51F3-4C59-9D9C-A417FB1CB136}" srcOrd="0" destOrd="0" presId="urn:microsoft.com/office/officeart/2008/layout/HorizontalMultiLevelHierarchy"/>
    <dgm:cxn modelId="{C28D8D4C-89A1-48C2-A067-52727F835535}" type="presOf" srcId="{3B994340-AC3F-4D27-8E75-C1D7209E1E0F}" destId="{AD062E47-E400-4D7A-98DE-AD2714A90BC2}" srcOrd="0" destOrd="0" presId="urn:microsoft.com/office/officeart/2008/layout/HorizontalMultiLevelHierarchy"/>
    <dgm:cxn modelId="{4E18492F-11F2-4E1E-84EC-0EB559ED8D83}" type="presOf" srcId="{DF180B09-CB7C-4044-9226-8FA220CF1B08}" destId="{A1167BFA-1E17-43F4-A42F-F96FEDA7F15B}" srcOrd="0" destOrd="0" presId="urn:microsoft.com/office/officeart/2008/layout/HorizontalMultiLevelHierarchy"/>
    <dgm:cxn modelId="{4B8359D3-1B46-4217-9D27-23B37AA3F9F5}" srcId="{E364DA39-EE33-47FC-9BF4-D88EB3B3A404}" destId="{3B994340-AC3F-4D27-8E75-C1D7209E1E0F}" srcOrd="0" destOrd="0" parTransId="{098AEEC1-994B-494F-9228-A815912F70B5}" sibTransId="{7E691F25-CDF0-41F7-B0F8-8AC403BEF7D2}"/>
    <dgm:cxn modelId="{C23B3604-3724-447C-AD40-429DB50C90F7}" type="presOf" srcId="{DF180B09-CB7C-4044-9226-8FA220CF1B08}" destId="{9380DAB1-33CB-4697-B9EA-5C51B30C514A}" srcOrd="1" destOrd="0" presId="urn:microsoft.com/office/officeart/2008/layout/HorizontalMultiLevelHierarchy"/>
    <dgm:cxn modelId="{7D6808B3-A675-4B58-BDAD-2CD4480EC72C}" srcId="{E364DA39-EE33-47FC-9BF4-D88EB3B3A404}" destId="{10495BD6-7D26-4695-815E-C1122229E314}" srcOrd="1" destOrd="0" parTransId="{10262000-BB20-4F45-85BB-75158D0C3213}" sibTransId="{DFDE843D-AEB5-417C-8BCC-368AA5FC269A}"/>
    <dgm:cxn modelId="{571CD2D8-30BD-4503-BEBD-ADB356D9D312}" type="presOf" srcId="{098AEEC1-994B-494F-9228-A815912F70B5}" destId="{0257BDC3-360C-4B72-BDFA-25607136530B}" srcOrd="0" destOrd="0" presId="urn:microsoft.com/office/officeart/2008/layout/HorizontalMultiLevelHierarchy"/>
    <dgm:cxn modelId="{798F9AE2-402F-47D9-9D61-A1144A855F8E}" type="presOf" srcId="{BD9F8211-6AA9-48B0-9435-3B577553932E}" destId="{3754C0E8-08C8-4834-8666-EE9109683A18}" srcOrd="0" destOrd="0" presId="urn:microsoft.com/office/officeart/2008/layout/HorizontalMultiLevelHierarchy"/>
    <dgm:cxn modelId="{E1006372-67C5-48BF-B186-9D23D7AD745F}" srcId="{FD09620E-47EC-44AC-B26D-54E9EB730F11}" destId="{E364DA39-EE33-47FC-9BF4-D88EB3B3A404}" srcOrd="0" destOrd="0" parTransId="{7756C7AC-7F97-4744-B6D6-DDCE90F933C8}" sibTransId="{9CE0EED3-7332-497C-A18F-4721370F0F4D}"/>
    <dgm:cxn modelId="{324A0B90-CD80-46B8-AEC3-2EAFBD69E9E2}" type="presOf" srcId="{6336EF3C-AAA0-442B-B27E-1D86653BB7E6}" destId="{82401B91-20FF-425A-8C9D-5108F4C9A87B}" srcOrd="0" destOrd="0" presId="urn:microsoft.com/office/officeart/2008/layout/HorizontalMultiLevelHierarchy"/>
    <dgm:cxn modelId="{6C15119F-5470-4DAC-8571-EFFB32FEAC52}" type="presOf" srcId="{653807EE-742F-4329-9F44-E1305C43EAF8}" destId="{94A8D487-DDA0-4B2B-A0A3-D1DF1433A2CA}" srcOrd="0" destOrd="0" presId="urn:microsoft.com/office/officeart/2008/layout/HorizontalMultiLevelHierarchy"/>
    <dgm:cxn modelId="{F228ABAA-EC4B-43B4-8609-2626561A2FC2}" type="presOf" srcId="{10495BD6-7D26-4695-815E-C1122229E314}" destId="{B8A6DE52-AF09-4B13-A5A0-1AA11AA4E397}" srcOrd="0" destOrd="0" presId="urn:microsoft.com/office/officeart/2008/layout/HorizontalMultiLevelHierarchy"/>
    <dgm:cxn modelId="{DA0315B2-2295-4AE6-8375-339C44185D74}" type="presOf" srcId="{10B1DF53-B86D-4F68-80B0-B86A19470D6E}" destId="{91A63E9F-E7F1-4DA3-BD38-260CB49A6167}" srcOrd="1" destOrd="0" presId="urn:microsoft.com/office/officeart/2008/layout/HorizontalMultiLevelHierarchy"/>
    <dgm:cxn modelId="{92232A52-18D7-496C-9E0F-06643BB6D38D}" srcId="{E364DA39-EE33-47FC-9BF4-D88EB3B3A404}" destId="{49485A0C-50CF-473A-AD53-2827184F8D79}" srcOrd="3" destOrd="0" parTransId="{0DF55DD5-2644-4D52-ACD3-B641F0E5B8E3}" sibTransId="{A395CFB0-D5BC-4629-B8B7-C119CA4F451B}"/>
    <dgm:cxn modelId="{8C5B7059-20ED-4609-AAAA-BA501F2607DB}" type="presOf" srcId="{E364DA39-EE33-47FC-9BF4-D88EB3B3A404}" destId="{76544EA9-03E1-427E-A17E-9FF4E761E83A}" srcOrd="0" destOrd="0" presId="urn:microsoft.com/office/officeart/2008/layout/HorizontalMultiLevelHierarchy"/>
    <dgm:cxn modelId="{819F3585-70EF-4A9A-AFD6-0AA4972825CD}" type="presOf" srcId="{FD09620E-47EC-44AC-B26D-54E9EB730F11}" destId="{706373F5-81A1-4C31-BD16-96AB757548CF}" srcOrd="0" destOrd="0" presId="urn:microsoft.com/office/officeart/2008/layout/HorizontalMultiLevelHierarchy"/>
    <dgm:cxn modelId="{8BBB81BA-73EE-422D-8922-58785C0CF1BA}" srcId="{E364DA39-EE33-47FC-9BF4-D88EB3B3A404}" destId="{653807EE-742F-4329-9F44-E1305C43EAF8}" srcOrd="4" destOrd="0" parTransId="{10B1DF53-B86D-4F68-80B0-B86A19470D6E}" sibTransId="{E20F2AA7-11B7-4B2A-A173-2EE3721B2CD7}"/>
    <dgm:cxn modelId="{5E4F4C0C-4A47-4E7B-9CB3-115A89B28361}" type="presOf" srcId="{0DF55DD5-2644-4D52-ACD3-B641F0E5B8E3}" destId="{1D23E81B-72D9-4625-8E4B-5FCE171333A1}" srcOrd="0" destOrd="0" presId="urn:microsoft.com/office/officeart/2008/layout/HorizontalMultiLevelHierarchy"/>
    <dgm:cxn modelId="{FE87D5BF-464C-477A-8914-BBF9B67C0CFF}" type="presOf" srcId="{6336EF3C-AAA0-442B-B27E-1D86653BB7E6}" destId="{6F05693A-50A1-4160-9DC0-4DA8F779010B}" srcOrd="1" destOrd="0" presId="urn:microsoft.com/office/officeart/2008/layout/HorizontalMultiLevelHierarchy"/>
    <dgm:cxn modelId="{777CB066-7295-445F-A75C-E6A74AFE3860}" type="presOf" srcId="{10262000-BB20-4F45-85BB-75158D0C3213}" destId="{DA47DFF3-AF1E-499D-BF3B-7B16DDAA7BB5}" srcOrd="0" destOrd="0" presId="urn:microsoft.com/office/officeart/2008/layout/HorizontalMultiLevelHierarchy"/>
    <dgm:cxn modelId="{42E3CA9D-15B9-465C-AA8D-84BAFE4B5B41}" type="presOf" srcId="{0DF55DD5-2644-4D52-ACD3-B641F0E5B8E3}" destId="{A3DBAA0D-59F8-420B-AF22-0C9E43648932}" srcOrd="1" destOrd="0" presId="urn:microsoft.com/office/officeart/2008/layout/HorizontalMultiLevelHierarchy"/>
    <dgm:cxn modelId="{BA7920FB-7B5B-436A-ACCE-FF1CE5270D97}" srcId="{E364DA39-EE33-47FC-9BF4-D88EB3B3A404}" destId="{8DFB7C06-D362-454C-A427-E7047EA88235}" srcOrd="6" destOrd="0" parTransId="{BD9F8211-6AA9-48B0-9435-3B577553932E}" sibTransId="{AD05F949-E7B1-429C-9B4C-68C1EC641D7B}"/>
    <dgm:cxn modelId="{B39E7063-62F5-4C43-B839-658EDF482378}" type="presOf" srcId="{8DFB7C06-D362-454C-A427-E7047EA88235}" destId="{2155F437-F1BB-4BDB-8C70-03CE95FDD9FD}" srcOrd="0" destOrd="0" presId="urn:microsoft.com/office/officeart/2008/layout/HorizontalMultiLevelHierarchy"/>
    <dgm:cxn modelId="{A8816266-1CA2-4D96-B17C-4FC3763180B7}" srcId="{E364DA39-EE33-47FC-9BF4-D88EB3B3A404}" destId="{A8883AED-81EF-4490-8366-C05F7418772B}" srcOrd="5" destOrd="0" parTransId="{DF180B09-CB7C-4044-9226-8FA220CF1B08}" sibTransId="{B762ACA7-FD3A-4B36-A9EA-2F7FF30BF1D1}"/>
    <dgm:cxn modelId="{FA86BDE3-B03F-48FC-84D8-1B4CEBBDEE85}" type="presOf" srcId="{10262000-BB20-4F45-85BB-75158D0C3213}" destId="{66B66A05-67BA-4570-A5AC-7978601C82D3}" srcOrd="1" destOrd="0" presId="urn:microsoft.com/office/officeart/2008/layout/HorizontalMultiLevelHierarchy"/>
    <dgm:cxn modelId="{BCA36DA4-D54B-4A32-ABC2-D96E67ACA3A7}" srcId="{E364DA39-EE33-47FC-9BF4-D88EB3B3A404}" destId="{AA9B7D23-B55C-4BF0-A600-1EBA9D579F19}" srcOrd="2" destOrd="0" parTransId="{6336EF3C-AAA0-442B-B27E-1D86653BB7E6}" sibTransId="{310CC0B3-11A6-48C4-B6AF-9DB30FF6F9F1}"/>
    <dgm:cxn modelId="{7B235ADD-203E-42D9-B64E-5A59FD93490E}" type="presOf" srcId="{A8883AED-81EF-4490-8366-C05F7418772B}" destId="{15E96A47-DE6F-4B96-B30C-F2F28210A450}" srcOrd="0" destOrd="0" presId="urn:microsoft.com/office/officeart/2008/layout/HorizontalMultiLevelHierarchy"/>
    <dgm:cxn modelId="{D692E4F4-2955-4049-9BCC-EF390E8AC4FC}" type="presParOf" srcId="{706373F5-81A1-4C31-BD16-96AB757548CF}" destId="{1447A6D7-3D69-4E68-BC12-6D5EC9F105DD}" srcOrd="0" destOrd="0" presId="urn:microsoft.com/office/officeart/2008/layout/HorizontalMultiLevelHierarchy"/>
    <dgm:cxn modelId="{B4A66BA4-F12F-4DF6-8B27-63474FA987B5}" type="presParOf" srcId="{1447A6D7-3D69-4E68-BC12-6D5EC9F105DD}" destId="{76544EA9-03E1-427E-A17E-9FF4E761E83A}" srcOrd="0" destOrd="0" presId="urn:microsoft.com/office/officeart/2008/layout/HorizontalMultiLevelHierarchy"/>
    <dgm:cxn modelId="{07941BAB-0016-4F76-BFE2-AB2C9D9BF73D}" type="presParOf" srcId="{1447A6D7-3D69-4E68-BC12-6D5EC9F105DD}" destId="{64CBF325-5EAE-4CA8-B8F4-64898C96D210}" srcOrd="1" destOrd="0" presId="urn:microsoft.com/office/officeart/2008/layout/HorizontalMultiLevelHierarchy"/>
    <dgm:cxn modelId="{1553AB64-61F7-4B0D-A791-B9136F396716}" type="presParOf" srcId="{64CBF325-5EAE-4CA8-B8F4-64898C96D210}" destId="{0257BDC3-360C-4B72-BDFA-25607136530B}" srcOrd="0" destOrd="0" presId="urn:microsoft.com/office/officeart/2008/layout/HorizontalMultiLevelHierarchy"/>
    <dgm:cxn modelId="{9F55CE43-FF59-4C3E-B6A3-E20C7F18DCB3}" type="presParOf" srcId="{0257BDC3-360C-4B72-BDFA-25607136530B}" destId="{51467410-627B-4FC8-B0DD-1307E8735AEF}" srcOrd="0" destOrd="0" presId="urn:microsoft.com/office/officeart/2008/layout/HorizontalMultiLevelHierarchy"/>
    <dgm:cxn modelId="{E8F52DD7-BF8A-4AC8-8DEB-1A1715D12B4C}" type="presParOf" srcId="{64CBF325-5EAE-4CA8-B8F4-64898C96D210}" destId="{388C7C8D-1CFD-489C-8F4D-7F2B3AD9EE43}" srcOrd="1" destOrd="0" presId="urn:microsoft.com/office/officeart/2008/layout/HorizontalMultiLevelHierarchy"/>
    <dgm:cxn modelId="{AF1157A3-68EB-4ACB-805B-BCF3BC738B2E}" type="presParOf" srcId="{388C7C8D-1CFD-489C-8F4D-7F2B3AD9EE43}" destId="{AD062E47-E400-4D7A-98DE-AD2714A90BC2}" srcOrd="0" destOrd="0" presId="urn:microsoft.com/office/officeart/2008/layout/HorizontalMultiLevelHierarchy"/>
    <dgm:cxn modelId="{7E1D1E7D-89D5-4584-B5FF-1A481E84E955}" type="presParOf" srcId="{388C7C8D-1CFD-489C-8F4D-7F2B3AD9EE43}" destId="{CE141AEC-C6C8-491A-8DD8-BB0FDF83F1A0}" srcOrd="1" destOrd="0" presId="urn:microsoft.com/office/officeart/2008/layout/HorizontalMultiLevelHierarchy"/>
    <dgm:cxn modelId="{415B2BF8-89D4-412F-B73B-01B4B599FADD}" type="presParOf" srcId="{64CBF325-5EAE-4CA8-B8F4-64898C96D210}" destId="{DA47DFF3-AF1E-499D-BF3B-7B16DDAA7BB5}" srcOrd="2" destOrd="0" presId="urn:microsoft.com/office/officeart/2008/layout/HorizontalMultiLevelHierarchy"/>
    <dgm:cxn modelId="{47E546A2-8DD4-4175-8D9F-CAD257656A30}" type="presParOf" srcId="{DA47DFF3-AF1E-499D-BF3B-7B16DDAA7BB5}" destId="{66B66A05-67BA-4570-A5AC-7978601C82D3}" srcOrd="0" destOrd="0" presId="urn:microsoft.com/office/officeart/2008/layout/HorizontalMultiLevelHierarchy"/>
    <dgm:cxn modelId="{46D2770B-2CF2-4725-80A3-2290C9350275}" type="presParOf" srcId="{64CBF325-5EAE-4CA8-B8F4-64898C96D210}" destId="{0FD8A14D-D36C-441B-AF82-1A30B31CFA5D}" srcOrd="3" destOrd="0" presId="urn:microsoft.com/office/officeart/2008/layout/HorizontalMultiLevelHierarchy"/>
    <dgm:cxn modelId="{B1596DCE-D242-4333-AA2A-A4D613A18700}" type="presParOf" srcId="{0FD8A14D-D36C-441B-AF82-1A30B31CFA5D}" destId="{B8A6DE52-AF09-4B13-A5A0-1AA11AA4E397}" srcOrd="0" destOrd="0" presId="urn:microsoft.com/office/officeart/2008/layout/HorizontalMultiLevelHierarchy"/>
    <dgm:cxn modelId="{DC922192-ED83-4166-822F-82653D0B7F51}" type="presParOf" srcId="{0FD8A14D-D36C-441B-AF82-1A30B31CFA5D}" destId="{0656D864-2F67-446B-B9D2-1FA5595CA436}" srcOrd="1" destOrd="0" presId="urn:microsoft.com/office/officeart/2008/layout/HorizontalMultiLevelHierarchy"/>
    <dgm:cxn modelId="{D36A47F9-3E53-43C0-9646-F6DE8020E978}" type="presParOf" srcId="{64CBF325-5EAE-4CA8-B8F4-64898C96D210}" destId="{82401B91-20FF-425A-8C9D-5108F4C9A87B}" srcOrd="4" destOrd="0" presId="urn:microsoft.com/office/officeart/2008/layout/HorizontalMultiLevelHierarchy"/>
    <dgm:cxn modelId="{F17E4093-C34D-4A97-B783-2A30BCDD17C3}" type="presParOf" srcId="{82401B91-20FF-425A-8C9D-5108F4C9A87B}" destId="{6F05693A-50A1-4160-9DC0-4DA8F779010B}" srcOrd="0" destOrd="0" presId="urn:microsoft.com/office/officeart/2008/layout/HorizontalMultiLevelHierarchy"/>
    <dgm:cxn modelId="{174CAC5E-7C46-48CE-924C-16AA9DDDE4E4}" type="presParOf" srcId="{64CBF325-5EAE-4CA8-B8F4-64898C96D210}" destId="{F6A75F59-5554-4ECD-991B-2E9323B4FE2E}" srcOrd="5" destOrd="0" presId="urn:microsoft.com/office/officeart/2008/layout/HorizontalMultiLevelHierarchy"/>
    <dgm:cxn modelId="{0123AF0A-F051-47AA-AAE0-9EFD32AE326E}" type="presParOf" srcId="{F6A75F59-5554-4ECD-991B-2E9323B4FE2E}" destId="{6D2C0FED-C60A-4B54-8BE8-449B6C3616D2}" srcOrd="0" destOrd="0" presId="urn:microsoft.com/office/officeart/2008/layout/HorizontalMultiLevelHierarchy"/>
    <dgm:cxn modelId="{85E69EA4-46BB-4091-9AD0-6464CCE19385}" type="presParOf" srcId="{F6A75F59-5554-4ECD-991B-2E9323B4FE2E}" destId="{918BFB37-CE29-45A8-AAC3-DA6A24D7749E}" srcOrd="1" destOrd="0" presId="urn:microsoft.com/office/officeart/2008/layout/HorizontalMultiLevelHierarchy"/>
    <dgm:cxn modelId="{1114FEC8-1747-4C61-A642-AC458A58A6F9}" type="presParOf" srcId="{64CBF325-5EAE-4CA8-B8F4-64898C96D210}" destId="{1D23E81B-72D9-4625-8E4B-5FCE171333A1}" srcOrd="6" destOrd="0" presId="urn:microsoft.com/office/officeart/2008/layout/HorizontalMultiLevelHierarchy"/>
    <dgm:cxn modelId="{DDC35CE2-D7B2-4172-BE04-C049C2097776}" type="presParOf" srcId="{1D23E81B-72D9-4625-8E4B-5FCE171333A1}" destId="{A3DBAA0D-59F8-420B-AF22-0C9E43648932}" srcOrd="0" destOrd="0" presId="urn:microsoft.com/office/officeart/2008/layout/HorizontalMultiLevelHierarchy"/>
    <dgm:cxn modelId="{8E796158-BB67-4CEF-B33D-0901D25C3CFE}" type="presParOf" srcId="{64CBF325-5EAE-4CA8-B8F4-64898C96D210}" destId="{6133745D-AD4E-42CA-8B3C-A6F97C6A5306}" srcOrd="7" destOrd="0" presId="urn:microsoft.com/office/officeart/2008/layout/HorizontalMultiLevelHierarchy"/>
    <dgm:cxn modelId="{D2E15934-1B6F-4E15-A364-ADAE50B7DD38}" type="presParOf" srcId="{6133745D-AD4E-42CA-8B3C-A6F97C6A5306}" destId="{D439FE78-097E-492F-9113-88CE5FEBBC96}" srcOrd="0" destOrd="0" presId="urn:microsoft.com/office/officeart/2008/layout/HorizontalMultiLevelHierarchy"/>
    <dgm:cxn modelId="{2CC154E7-6231-4558-8CEB-3D8D4039C95D}" type="presParOf" srcId="{6133745D-AD4E-42CA-8B3C-A6F97C6A5306}" destId="{2C40126A-4FF4-4CB8-9284-DD23608412B2}" srcOrd="1" destOrd="0" presId="urn:microsoft.com/office/officeart/2008/layout/HorizontalMultiLevelHierarchy"/>
    <dgm:cxn modelId="{44AC88BA-610A-413A-B425-F28CB6EE3B5A}" type="presParOf" srcId="{64CBF325-5EAE-4CA8-B8F4-64898C96D210}" destId="{6F615DDB-51F3-4C59-9D9C-A417FB1CB136}" srcOrd="8" destOrd="0" presId="urn:microsoft.com/office/officeart/2008/layout/HorizontalMultiLevelHierarchy"/>
    <dgm:cxn modelId="{7A7D079D-7DEA-4C4A-BAAC-390FF316C1A0}" type="presParOf" srcId="{6F615DDB-51F3-4C59-9D9C-A417FB1CB136}" destId="{91A63E9F-E7F1-4DA3-BD38-260CB49A6167}" srcOrd="0" destOrd="0" presId="urn:microsoft.com/office/officeart/2008/layout/HorizontalMultiLevelHierarchy"/>
    <dgm:cxn modelId="{C6F15A8F-EBB9-491C-B268-13D562E588F2}" type="presParOf" srcId="{64CBF325-5EAE-4CA8-B8F4-64898C96D210}" destId="{030FFCC7-2518-43F6-B84A-8B2D5042AA4B}" srcOrd="9" destOrd="0" presId="urn:microsoft.com/office/officeart/2008/layout/HorizontalMultiLevelHierarchy"/>
    <dgm:cxn modelId="{147CDC91-BD09-4F92-9128-009237871DE4}" type="presParOf" srcId="{030FFCC7-2518-43F6-B84A-8B2D5042AA4B}" destId="{94A8D487-DDA0-4B2B-A0A3-D1DF1433A2CA}" srcOrd="0" destOrd="0" presId="urn:microsoft.com/office/officeart/2008/layout/HorizontalMultiLevelHierarchy"/>
    <dgm:cxn modelId="{A1000896-3962-4CEF-8E4E-7B2EC7224A6D}" type="presParOf" srcId="{030FFCC7-2518-43F6-B84A-8B2D5042AA4B}" destId="{33B3F965-5758-42C4-B29D-EE9171D1A46D}" srcOrd="1" destOrd="0" presId="urn:microsoft.com/office/officeart/2008/layout/HorizontalMultiLevelHierarchy"/>
    <dgm:cxn modelId="{047D480D-BCB2-43E4-BFC7-C5622109D75A}" type="presParOf" srcId="{64CBF325-5EAE-4CA8-B8F4-64898C96D210}" destId="{A1167BFA-1E17-43F4-A42F-F96FEDA7F15B}" srcOrd="10" destOrd="0" presId="urn:microsoft.com/office/officeart/2008/layout/HorizontalMultiLevelHierarchy"/>
    <dgm:cxn modelId="{130711D7-80E3-47DB-897C-EC13DF206BFE}" type="presParOf" srcId="{A1167BFA-1E17-43F4-A42F-F96FEDA7F15B}" destId="{9380DAB1-33CB-4697-B9EA-5C51B30C514A}" srcOrd="0" destOrd="0" presId="urn:microsoft.com/office/officeart/2008/layout/HorizontalMultiLevelHierarchy"/>
    <dgm:cxn modelId="{2E1D5787-DE79-4C91-9960-F1A199B4A69E}" type="presParOf" srcId="{64CBF325-5EAE-4CA8-B8F4-64898C96D210}" destId="{0B1A1E62-25FA-4870-8B3D-3F119D955F33}" srcOrd="11" destOrd="0" presId="urn:microsoft.com/office/officeart/2008/layout/HorizontalMultiLevelHierarchy"/>
    <dgm:cxn modelId="{5AD58E31-5BE8-4EF3-B8AC-8A1D57C79E39}" type="presParOf" srcId="{0B1A1E62-25FA-4870-8B3D-3F119D955F33}" destId="{15E96A47-DE6F-4B96-B30C-F2F28210A450}" srcOrd="0" destOrd="0" presId="urn:microsoft.com/office/officeart/2008/layout/HorizontalMultiLevelHierarchy"/>
    <dgm:cxn modelId="{25B6227C-3EE4-448D-A1C2-90E65518D55D}" type="presParOf" srcId="{0B1A1E62-25FA-4870-8B3D-3F119D955F33}" destId="{770F5A52-2A7B-42C4-A313-1E2F5AB743CB}" srcOrd="1" destOrd="0" presId="urn:microsoft.com/office/officeart/2008/layout/HorizontalMultiLevelHierarchy"/>
    <dgm:cxn modelId="{73847B61-76D6-4C9D-8264-980265905836}" type="presParOf" srcId="{64CBF325-5EAE-4CA8-B8F4-64898C96D210}" destId="{3754C0E8-08C8-4834-8666-EE9109683A18}" srcOrd="12" destOrd="0" presId="urn:microsoft.com/office/officeart/2008/layout/HorizontalMultiLevelHierarchy"/>
    <dgm:cxn modelId="{3EBA8E1E-EBB4-4759-A417-034140B47659}" type="presParOf" srcId="{3754C0E8-08C8-4834-8666-EE9109683A18}" destId="{442690A1-E7D0-4DC5-A74E-B579859D5F99}" srcOrd="0" destOrd="0" presId="urn:microsoft.com/office/officeart/2008/layout/HorizontalMultiLevelHierarchy"/>
    <dgm:cxn modelId="{47D28773-4370-4792-B44B-8931E6562467}" type="presParOf" srcId="{64CBF325-5EAE-4CA8-B8F4-64898C96D210}" destId="{FF0E5A71-57DC-4EB8-BA46-E99E64F7A4F7}" srcOrd="13" destOrd="0" presId="urn:microsoft.com/office/officeart/2008/layout/HorizontalMultiLevelHierarchy"/>
    <dgm:cxn modelId="{32EFAC34-FA2E-4B0A-944C-EB3D85F0F19B}" type="presParOf" srcId="{FF0E5A71-57DC-4EB8-BA46-E99E64F7A4F7}" destId="{2155F437-F1BB-4BDB-8C70-03CE95FDD9FD}" srcOrd="0" destOrd="0" presId="urn:microsoft.com/office/officeart/2008/layout/HorizontalMultiLevelHierarchy"/>
    <dgm:cxn modelId="{7C88B820-DC68-45CC-A3A0-85134DA1D33F}" type="presParOf" srcId="{FF0E5A71-57DC-4EB8-BA46-E99E64F7A4F7}" destId="{3BDA02C3-6E01-44B3-8641-6B541D046F5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1F1FC-FA2A-45BB-82F7-1E543D1F29F6}">
      <dsp:nvSpPr>
        <dsp:cNvPr id="0" name=""/>
        <dsp:cNvSpPr/>
      </dsp:nvSpPr>
      <dsp:spPr>
        <a:xfrm>
          <a:off x="3229392" y="2133600"/>
          <a:ext cx="531863" cy="1013460"/>
        </a:xfrm>
        <a:custGeom>
          <a:avLst/>
          <a:gdLst/>
          <a:ahLst/>
          <a:cxnLst/>
          <a:rect l="0" t="0" r="0" b="0"/>
          <a:pathLst>
            <a:path>
              <a:moveTo>
                <a:pt x="0" y="0"/>
              </a:moveTo>
              <a:lnTo>
                <a:pt x="265931" y="0"/>
              </a:lnTo>
              <a:lnTo>
                <a:pt x="265931" y="1013460"/>
              </a:lnTo>
              <a:lnTo>
                <a:pt x="531863" y="1013460"/>
              </a:lnTo>
            </a:path>
          </a:pathLst>
        </a:custGeom>
        <a:noFill/>
        <a:ln w="12700" cap="flat" cmpd="sng" algn="ctr">
          <a:solidFill>
            <a:schemeClr val="accent4">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66710" y="2611716"/>
        <a:ext cx="57227" cy="57227"/>
      </dsp:txXfrm>
    </dsp:sp>
    <dsp:sp modelId="{4B585FEE-E028-4378-B24E-DE89EDA3965E}">
      <dsp:nvSpPr>
        <dsp:cNvPr id="0" name=""/>
        <dsp:cNvSpPr/>
      </dsp:nvSpPr>
      <dsp:spPr>
        <a:xfrm>
          <a:off x="3229392" y="2087880"/>
          <a:ext cx="531863" cy="91440"/>
        </a:xfrm>
        <a:custGeom>
          <a:avLst/>
          <a:gdLst/>
          <a:ahLst/>
          <a:cxnLst/>
          <a:rect l="0" t="0" r="0" b="0"/>
          <a:pathLst>
            <a:path>
              <a:moveTo>
                <a:pt x="0" y="45720"/>
              </a:moveTo>
              <a:lnTo>
                <a:pt x="531863" y="45720"/>
              </a:lnTo>
            </a:path>
          </a:pathLst>
        </a:custGeom>
        <a:noFill/>
        <a:ln w="12700" cap="flat" cmpd="sng" algn="ctr">
          <a:solidFill>
            <a:schemeClr val="accent4">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82027" y="2120303"/>
        <a:ext cx="26593" cy="26593"/>
      </dsp:txXfrm>
    </dsp:sp>
    <dsp:sp modelId="{26BCD685-CFCB-408C-A1D1-0881D5F4178E}">
      <dsp:nvSpPr>
        <dsp:cNvPr id="0" name=""/>
        <dsp:cNvSpPr/>
      </dsp:nvSpPr>
      <dsp:spPr>
        <a:xfrm>
          <a:off x="3229392" y="1120140"/>
          <a:ext cx="531863" cy="1013460"/>
        </a:xfrm>
        <a:custGeom>
          <a:avLst/>
          <a:gdLst/>
          <a:ahLst/>
          <a:cxnLst/>
          <a:rect l="0" t="0" r="0" b="0"/>
          <a:pathLst>
            <a:path>
              <a:moveTo>
                <a:pt x="0" y="1013460"/>
              </a:moveTo>
              <a:lnTo>
                <a:pt x="265931" y="1013460"/>
              </a:lnTo>
              <a:lnTo>
                <a:pt x="265931" y="0"/>
              </a:lnTo>
              <a:lnTo>
                <a:pt x="531863" y="0"/>
              </a:lnTo>
            </a:path>
          </a:pathLst>
        </a:custGeom>
        <a:noFill/>
        <a:ln w="12700" cap="flat" cmpd="sng" algn="ctr">
          <a:solidFill>
            <a:schemeClr val="accent4">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66710" y="1598256"/>
        <a:ext cx="57227" cy="57227"/>
      </dsp:txXfrm>
    </dsp:sp>
    <dsp:sp modelId="{160A9619-6DE0-4D14-B0B2-24FC7CE0902C}">
      <dsp:nvSpPr>
        <dsp:cNvPr id="0" name=""/>
        <dsp:cNvSpPr/>
      </dsp:nvSpPr>
      <dsp:spPr>
        <a:xfrm rot="16200000">
          <a:off x="690408" y="1728216"/>
          <a:ext cx="4267200" cy="810768"/>
        </a:xfrm>
        <a:prstGeom prst="rect">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655" tIns="33655" rIns="33655" bIns="33655" numCol="1" spcCol="1270" anchor="ctr" anchorCtr="0">
          <a:noAutofit/>
          <a:sp3d extrusionH="28000" prstMaterial="matte"/>
        </a:bodyPr>
        <a:lstStyle/>
        <a:p>
          <a:pPr lvl="0" algn="ctr" defTabSz="2355850">
            <a:lnSpc>
              <a:spcPct val="90000"/>
            </a:lnSpc>
            <a:spcBef>
              <a:spcPct val="0"/>
            </a:spcBef>
            <a:spcAft>
              <a:spcPct val="35000"/>
            </a:spcAft>
          </a:pPr>
          <a:r>
            <a:rPr lang="sr-Cyrl-RS" sz="5300" kern="1200" dirty="0" smtClean="0"/>
            <a:t>ЈИФК (</a:t>
          </a:r>
          <a:r>
            <a:rPr lang="en-US" sz="5300" kern="1200" dirty="0" smtClean="0"/>
            <a:t>PIFC)</a:t>
          </a:r>
          <a:endParaRPr lang="en-US" sz="5300" kern="1200" dirty="0"/>
        </a:p>
      </dsp:txBody>
      <dsp:txXfrm>
        <a:off x="690408" y="1728216"/>
        <a:ext cx="4267200" cy="810768"/>
      </dsp:txXfrm>
    </dsp:sp>
    <dsp:sp modelId="{9958DDF2-1826-4CBF-89E3-44C037828122}">
      <dsp:nvSpPr>
        <dsp:cNvPr id="0" name=""/>
        <dsp:cNvSpPr/>
      </dsp:nvSpPr>
      <dsp:spPr>
        <a:xfrm>
          <a:off x="3761256" y="714755"/>
          <a:ext cx="2659319" cy="810768"/>
        </a:xfrm>
        <a:prstGeom prst="rect">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sp3d extrusionH="28000" prstMaterial="matte"/>
        </a:bodyPr>
        <a:lstStyle/>
        <a:p>
          <a:pPr lvl="0" algn="ctr" defTabSz="2044700">
            <a:lnSpc>
              <a:spcPct val="90000"/>
            </a:lnSpc>
            <a:spcBef>
              <a:spcPct val="0"/>
            </a:spcBef>
            <a:spcAft>
              <a:spcPct val="35000"/>
            </a:spcAft>
          </a:pPr>
          <a:r>
            <a:rPr lang="sr-Cyrl-RS" sz="4600" kern="1200" dirty="0" smtClean="0"/>
            <a:t>ФУК </a:t>
          </a:r>
          <a:r>
            <a:rPr lang="en-US" sz="4600" kern="1200" dirty="0" smtClean="0"/>
            <a:t>(FMC)</a:t>
          </a:r>
          <a:endParaRPr lang="en-US" sz="4600" kern="1200" dirty="0"/>
        </a:p>
      </dsp:txBody>
      <dsp:txXfrm>
        <a:off x="3761256" y="714755"/>
        <a:ext cx="2659319" cy="810768"/>
      </dsp:txXfrm>
    </dsp:sp>
    <dsp:sp modelId="{4841BB4D-36EB-41FF-A714-C946F3803F2A}">
      <dsp:nvSpPr>
        <dsp:cNvPr id="0" name=""/>
        <dsp:cNvSpPr/>
      </dsp:nvSpPr>
      <dsp:spPr>
        <a:xfrm>
          <a:off x="3761256" y="1728216"/>
          <a:ext cx="2659319" cy="810768"/>
        </a:xfrm>
        <a:prstGeom prst="rect">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sp3d extrusionH="28000" prstMaterial="matte"/>
        </a:bodyPr>
        <a:lstStyle/>
        <a:p>
          <a:pPr lvl="0" algn="ctr" defTabSz="2044700">
            <a:lnSpc>
              <a:spcPct val="90000"/>
            </a:lnSpc>
            <a:spcBef>
              <a:spcPct val="0"/>
            </a:spcBef>
            <a:spcAft>
              <a:spcPct val="35000"/>
            </a:spcAft>
          </a:pPr>
          <a:r>
            <a:rPr lang="sr-Cyrl-RS" sz="4600" kern="1200" dirty="0" smtClean="0"/>
            <a:t>ИР </a:t>
          </a:r>
          <a:r>
            <a:rPr lang="en-US" sz="4600" kern="1200" dirty="0" smtClean="0"/>
            <a:t>(IA)</a:t>
          </a:r>
          <a:endParaRPr lang="en-US" sz="4600" kern="1200" dirty="0"/>
        </a:p>
      </dsp:txBody>
      <dsp:txXfrm>
        <a:off x="3761256" y="1728216"/>
        <a:ext cx="2659319" cy="810768"/>
      </dsp:txXfrm>
    </dsp:sp>
    <dsp:sp modelId="{D23F8AAB-2775-4126-801D-B13F20DDE665}">
      <dsp:nvSpPr>
        <dsp:cNvPr id="0" name=""/>
        <dsp:cNvSpPr/>
      </dsp:nvSpPr>
      <dsp:spPr>
        <a:xfrm>
          <a:off x="3761256" y="2741676"/>
          <a:ext cx="2659319" cy="810768"/>
        </a:xfrm>
        <a:prstGeom prst="rect">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sp3d extrusionH="28000" prstMaterial="matte"/>
        </a:bodyPr>
        <a:lstStyle/>
        <a:p>
          <a:pPr lvl="0" algn="ctr" defTabSz="2044700">
            <a:lnSpc>
              <a:spcPct val="90000"/>
            </a:lnSpc>
            <a:spcBef>
              <a:spcPct val="0"/>
            </a:spcBef>
            <a:spcAft>
              <a:spcPct val="35000"/>
            </a:spcAft>
          </a:pPr>
          <a:r>
            <a:rPr lang="sr-Cyrl-RS" sz="4600" kern="1200" dirty="0" smtClean="0"/>
            <a:t>ЦЈ Х</a:t>
          </a:r>
          <a:r>
            <a:rPr lang="en-US" sz="4600" kern="1200" dirty="0" smtClean="0"/>
            <a:t>(CHU)</a:t>
          </a:r>
          <a:endParaRPr lang="en-US" sz="4600" kern="1200" dirty="0"/>
        </a:p>
      </dsp:txBody>
      <dsp:txXfrm>
        <a:off x="3761256" y="2741676"/>
        <a:ext cx="2659319" cy="810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0D5B4-C975-4355-A634-61E41D4F399A}">
      <dsp:nvSpPr>
        <dsp:cNvPr id="0" name=""/>
        <dsp:cNvSpPr/>
      </dsp:nvSpPr>
      <dsp:spPr>
        <a:xfrm rot="16200000">
          <a:off x="-2099164" y="2102792"/>
          <a:ext cx="5638800" cy="1433214"/>
        </a:xfrm>
        <a:prstGeom prst="flowChartManualOperation">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Организовање процеса успостављања ФУК-а</a:t>
          </a:r>
          <a:endParaRPr lang="en-US" sz="1400" b="1" kern="1200" dirty="0">
            <a:solidFill>
              <a:schemeClr val="tx1"/>
            </a:solidFill>
          </a:endParaRPr>
        </a:p>
      </dsp:txBody>
      <dsp:txXfrm rot="5400000">
        <a:off x="3629" y="1127759"/>
        <a:ext cx="1433214" cy="3383280"/>
      </dsp:txXfrm>
    </dsp:sp>
    <dsp:sp modelId="{5DAF2B53-5EDB-458C-B973-99074490515D}">
      <dsp:nvSpPr>
        <dsp:cNvPr id="0" name=""/>
        <dsp:cNvSpPr/>
      </dsp:nvSpPr>
      <dsp:spPr>
        <a:xfrm rot="16200000">
          <a:off x="-589902" y="2102792"/>
          <a:ext cx="5638800" cy="1433214"/>
        </a:xfrm>
        <a:prstGeom prst="flowChartManualOperation">
          <a:avLst/>
        </a:prstGeom>
        <a:gradFill rotWithShape="0">
          <a:gsLst>
            <a:gs pos="0">
              <a:schemeClr val="accent6">
                <a:shade val="50000"/>
                <a:hueOff val="122808"/>
                <a:satOff val="-5368"/>
                <a:lumOff val="14654"/>
                <a:alphaOff val="0"/>
                <a:satMod val="103000"/>
                <a:lumMod val="102000"/>
                <a:tint val="94000"/>
              </a:schemeClr>
            </a:gs>
            <a:gs pos="50000">
              <a:schemeClr val="accent6">
                <a:shade val="50000"/>
                <a:hueOff val="122808"/>
                <a:satOff val="-5368"/>
                <a:lumOff val="14654"/>
                <a:alphaOff val="0"/>
                <a:satMod val="110000"/>
                <a:lumMod val="100000"/>
                <a:shade val="100000"/>
              </a:schemeClr>
            </a:gs>
            <a:gs pos="100000">
              <a:schemeClr val="accent6">
                <a:shade val="50000"/>
                <a:hueOff val="122808"/>
                <a:satOff val="-5368"/>
                <a:lumOff val="1465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sr-Cyrl-RS" sz="1400" b="1" kern="1200" dirty="0" smtClean="0">
              <a:solidFill>
                <a:schemeClr val="tx1"/>
              </a:solidFill>
            </a:rPr>
            <a:t>Самопроцјена пет елемената финансијског управљања и контроле – процјена тренутне ситуације и извјештавање о систему финансијског управљања и контроле</a:t>
          </a:r>
          <a:endParaRPr lang="en-US" sz="1400" b="1" kern="1200" dirty="0">
            <a:solidFill>
              <a:schemeClr val="tx1"/>
            </a:solidFill>
          </a:endParaRPr>
        </a:p>
      </dsp:txBody>
      <dsp:txXfrm rot="5400000">
        <a:off x="1512891" y="1127759"/>
        <a:ext cx="1433214" cy="3383280"/>
      </dsp:txXfrm>
    </dsp:sp>
    <dsp:sp modelId="{DABD2132-25E9-4A33-8D09-5F43703E4AC3}">
      <dsp:nvSpPr>
        <dsp:cNvPr id="0" name=""/>
        <dsp:cNvSpPr/>
      </dsp:nvSpPr>
      <dsp:spPr>
        <a:xfrm rot="16200000">
          <a:off x="982247" y="2102792"/>
          <a:ext cx="5638800" cy="1433214"/>
        </a:xfrm>
        <a:prstGeom prst="flowChartManualOperation">
          <a:avLst/>
        </a:prstGeom>
        <a:gradFill rotWithShape="0">
          <a:gsLst>
            <a:gs pos="0">
              <a:schemeClr val="accent6">
                <a:shade val="50000"/>
                <a:hueOff val="245616"/>
                <a:satOff val="-10737"/>
                <a:lumOff val="29307"/>
                <a:alphaOff val="0"/>
                <a:satMod val="103000"/>
                <a:lumMod val="102000"/>
                <a:tint val="94000"/>
              </a:schemeClr>
            </a:gs>
            <a:gs pos="50000">
              <a:schemeClr val="accent6">
                <a:shade val="50000"/>
                <a:hueOff val="245616"/>
                <a:satOff val="-10737"/>
                <a:lumOff val="29307"/>
                <a:alphaOff val="0"/>
                <a:satMod val="110000"/>
                <a:lumMod val="100000"/>
                <a:shade val="100000"/>
              </a:schemeClr>
            </a:gs>
            <a:gs pos="100000">
              <a:schemeClr val="accent6">
                <a:shade val="50000"/>
                <a:hueOff val="245616"/>
                <a:satOff val="-10737"/>
                <a:lumOff val="293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ru-RU" sz="1400" b="1" kern="1200" dirty="0">
              <a:solidFill>
                <a:schemeClr val="tx1"/>
              </a:solidFill>
            </a:rPr>
            <a:t>Припрема акционог плана за успостављање и развој система ФУК-а</a:t>
          </a:r>
          <a:endParaRPr lang="en-US" sz="1400" b="1" kern="1200" dirty="0">
            <a:solidFill>
              <a:schemeClr val="tx1"/>
            </a:solidFill>
          </a:endParaRPr>
        </a:p>
      </dsp:txBody>
      <dsp:txXfrm rot="5400000">
        <a:off x="3085040" y="1127759"/>
        <a:ext cx="1433214" cy="3383280"/>
      </dsp:txXfrm>
    </dsp:sp>
    <dsp:sp modelId="{37580EB2-969C-4DA4-959D-CB8D065FACF7}">
      <dsp:nvSpPr>
        <dsp:cNvPr id="0" name=""/>
        <dsp:cNvSpPr/>
      </dsp:nvSpPr>
      <dsp:spPr>
        <a:xfrm rot="16200000">
          <a:off x="2522952" y="2102792"/>
          <a:ext cx="5638800" cy="1433214"/>
        </a:xfrm>
        <a:prstGeom prst="flowChartManualOperation">
          <a:avLst/>
        </a:prstGeom>
        <a:gradFill rotWithShape="0">
          <a:gsLst>
            <a:gs pos="0">
              <a:schemeClr val="accent6">
                <a:shade val="50000"/>
                <a:hueOff val="368424"/>
                <a:satOff val="-16105"/>
                <a:lumOff val="43961"/>
                <a:alphaOff val="0"/>
                <a:satMod val="103000"/>
                <a:lumMod val="102000"/>
                <a:tint val="94000"/>
              </a:schemeClr>
            </a:gs>
            <a:gs pos="50000">
              <a:schemeClr val="accent6">
                <a:shade val="50000"/>
                <a:hueOff val="368424"/>
                <a:satOff val="-16105"/>
                <a:lumOff val="43961"/>
                <a:alphaOff val="0"/>
                <a:satMod val="110000"/>
                <a:lumMod val="100000"/>
                <a:shade val="100000"/>
              </a:schemeClr>
            </a:gs>
            <a:gs pos="100000">
              <a:schemeClr val="accent6">
                <a:shade val="50000"/>
                <a:hueOff val="368424"/>
                <a:satOff val="-16105"/>
                <a:lumOff val="43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Утврђивање  мисије, визије и кључних пословних циљева</a:t>
          </a:r>
          <a:r>
            <a:rPr lang="sr-Cyrl-RS" sz="1400" b="1" kern="1200" dirty="0" smtClean="0">
              <a:solidFill>
                <a:schemeClr val="tx1"/>
              </a:solidFill>
            </a:rPr>
            <a:t>ој</a:t>
          </a:r>
          <a:r>
            <a:rPr lang="sr-Latn-BA" sz="1400" b="1" kern="1200" dirty="0" smtClean="0">
              <a:solidFill>
                <a:schemeClr val="tx1"/>
              </a:solidFill>
            </a:rPr>
            <a:t> система ФУК</a:t>
          </a:r>
          <a:r>
            <a:rPr lang="sr-Cyrl-RS" sz="1400" b="1" kern="1200" dirty="0" smtClean="0">
              <a:solidFill>
                <a:schemeClr val="tx1"/>
              </a:solidFill>
            </a:rPr>
            <a:t>-а</a:t>
          </a:r>
          <a:endParaRPr lang="en-US" sz="1400" b="1" kern="1200" dirty="0">
            <a:solidFill>
              <a:schemeClr val="tx1"/>
            </a:solidFill>
          </a:endParaRPr>
        </a:p>
      </dsp:txBody>
      <dsp:txXfrm rot="5400000">
        <a:off x="4625745" y="1127759"/>
        <a:ext cx="1433214" cy="3383280"/>
      </dsp:txXfrm>
    </dsp:sp>
    <dsp:sp modelId="{5C850EFA-72AE-47FE-BBA8-CDD888C02954}">
      <dsp:nvSpPr>
        <dsp:cNvPr id="0" name=""/>
        <dsp:cNvSpPr/>
      </dsp:nvSpPr>
      <dsp:spPr>
        <a:xfrm rot="16200000">
          <a:off x="4063658" y="2102792"/>
          <a:ext cx="5638800" cy="1433214"/>
        </a:xfrm>
        <a:prstGeom prst="flowChartManualOperation">
          <a:avLst/>
        </a:prstGeom>
        <a:gradFill rotWithShape="0">
          <a:gsLst>
            <a:gs pos="0">
              <a:schemeClr val="accent6">
                <a:shade val="50000"/>
                <a:hueOff val="245616"/>
                <a:satOff val="-10737"/>
                <a:lumOff val="29307"/>
                <a:alphaOff val="0"/>
                <a:satMod val="103000"/>
                <a:lumMod val="102000"/>
                <a:tint val="94000"/>
              </a:schemeClr>
            </a:gs>
            <a:gs pos="50000">
              <a:schemeClr val="accent6">
                <a:shade val="50000"/>
                <a:hueOff val="245616"/>
                <a:satOff val="-10737"/>
                <a:lumOff val="29307"/>
                <a:alphaOff val="0"/>
                <a:satMod val="110000"/>
                <a:lumMod val="100000"/>
                <a:shade val="100000"/>
              </a:schemeClr>
            </a:gs>
            <a:gs pos="100000">
              <a:schemeClr val="accent6">
                <a:shade val="50000"/>
                <a:hueOff val="245616"/>
                <a:satOff val="-10737"/>
                <a:lumOff val="293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sr-Cyrl-RS" sz="1400" b="1" kern="1200" dirty="0" smtClean="0">
              <a:solidFill>
                <a:schemeClr val="tx1"/>
              </a:solidFill>
            </a:rPr>
            <a:t>Сегментација организације – израда књиге пословних процеса (попис, опис, дијаграми тока)</a:t>
          </a:r>
          <a:endParaRPr lang="en-US" sz="1400" b="1" kern="1200" dirty="0">
            <a:solidFill>
              <a:schemeClr val="tx1"/>
            </a:solidFill>
          </a:endParaRPr>
        </a:p>
      </dsp:txBody>
      <dsp:txXfrm rot="5400000">
        <a:off x="6166451" y="1127759"/>
        <a:ext cx="1433214" cy="3383280"/>
      </dsp:txXfrm>
    </dsp:sp>
    <dsp:sp modelId="{1719F9A1-7754-4E31-A94F-AF62E5BE0AB9}">
      <dsp:nvSpPr>
        <dsp:cNvPr id="0" name=""/>
        <dsp:cNvSpPr/>
      </dsp:nvSpPr>
      <dsp:spPr>
        <a:xfrm rot="16200000">
          <a:off x="5607992" y="2102792"/>
          <a:ext cx="5638800" cy="1433214"/>
        </a:xfrm>
        <a:prstGeom prst="flowChartManualOperation">
          <a:avLst/>
        </a:prstGeom>
        <a:gradFill rotWithShape="0">
          <a:gsLst>
            <a:gs pos="0">
              <a:schemeClr val="accent6">
                <a:shade val="50000"/>
                <a:hueOff val="122808"/>
                <a:satOff val="-5368"/>
                <a:lumOff val="14654"/>
                <a:alphaOff val="0"/>
                <a:satMod val="103000"/>
                <a:lumMod val="102000"/>
                <a:tint val="94000"/>
              </a:schemeClr>
            </a:gs>
            <a:gs pos="50000">
              <a:schemeClr val="accent6">
                <a:shade val="50000"/>
                <a:hueOff val="122808"/>
                <a:satOff val="-5368"/>
                <a:lumOff val="14654"/>
                <a:alphaOff val="0"/>
                <a:satMod val="110000"/>
                <a:lumMod val="100000"/>
                <a:shade val="100000"/>
              </a:schemeClr>
            </a:gs>
            <a:gs pos="100000">
              <a:schemeClr val="accent6">
                <a:shade val="50000"/>
                <a:hueOff val="122808"/>
                <a:satOff val="-5368"/>
                <a:lumOff val="1465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sr-Cyrl-CS" sz="1400" b="1" kern="1200" dirty="0" smtClean="0">
              <a:solidFill>
                <a:schemeClr val="tx1"/>
              </a:solidFill>
            </a:rPr>
            <a:t>Процјена ризика и управљање ризицима</a:t>
          </a:r>
          <a:r>
            <a:rPr lang="hr-HR" sz="1400" b="1" kern="1200" dirty="0" smtClean="0">
              <a:solidFill>
                <a:schemeClr val="tx1"/>
              </a:solidFill>
            </a:rPr>
            <a:t>, </a:t>
          </a:r>
          <a:r>
            <a:rPr lang="sr-Cyrl-RS" sz="1400" b="1" kern="1200" dirty="0" smtClean="0">
              <a:solidFill>
                <a:schemeClr val="tx1"/>
              </a:solidFill>
            </a:rPr>
            <a:t>израда стратегије управљања ризицима</a:t>
          </a:r>
          <a:endParaRPr lang="en-US" sz="1400" b="1" kern="1200" dirty="0">
            <a:solidFill>
              <a:schemeClr val="tx1"/>
            </a:solidFill>
          </a:endParaRPr>
        </a:p>
      </dsp:txBody>
      <dsp:txXfrm rot="5400000">
        <a:off x="7710785" y="1127759"/>
        <a:ext cx="1433214" cy="3383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49F3F-7A42-4263-99DC-FC110C7DA3B4}">
      <dsp:nvSpPr>
        <dsp:cNvPr id="0" name=""/>
        <dsp:cNvSpPr/>
      </dsp:nvSpPr>
      <dsp:spPr>
        <a:xfrm>
          <a:off x="668654" y="0"/>
          <a:ext cx="7578090" cy="5562600"/>
        </a:xfrm>
        <a:prstGeom prst="rightArrow">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4A19741-50C4-4928-885A-D320411236FB}">
      <dsp:nvSpPr>
        <dsp:cNvPr id="0" name=""/>
        <dsp:cNvSpPr/>
      </dsp:nvSpPr>
      <dsp:spPr>
        <a:xfrm>
          <a:off x="4462" y="1668780"/>
          <a:ext cx="2146138" cy="2225040"/>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r-Cyrl-RS" sz="2200" kern="1200" dirty="0" smtClean="0">
              <a:effectLst>
                <a:outerShdw blurRad="38100" dist="38100" dir="2700000" algn="tl">
                  <a:srgbClr val="000000">
                    <a:alpha val="43137"/>
                  </a:srgbClr>
                </a:outerShdw>
              </a:effectLst>
            </a:rPr>
            <a:t>Попис пословних процеса</a:t>
          </a:r>
          <a:endParaRPr lang="en-US" sz="2200" kern="1200" dirty="0">
            <a:effectLst>
              <a:outerShdw blurRad="38100" dist="38100" dir="2700000" algn="tl">
                <a:srgbClr val="000000">
                  <a:alpha val="43137"/>
                </a:srgbClr>
              </a:outerShdw>
            </a:effectLst>
          </a:endParaRPr>
        </a:p>
      </dsp:txBody>
      <dsp:txXfrm>
        <a:off x="109228" y="1773546"/>
        <a:ext cx="1936606" cy="2015508"/>
      </dsp:txXfrm>
    </dsp:sp>
    <dsp:sp modelId="{44360344-6FBE-4CA1-8497-6297E7FCDAB2}">
      <dsp:nvSpPr>
        <dsp:cNvPr id="0" name=""/>
        <dsp:cNvSpPr/>
      </dsp:nvSpPr>
      <dsp:spPr>
        <a:xfrm>
          <a:off x="2257907" y="1668780"/>
          <a:ext cx="2146138" cy="2225040"/>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r-Cyrl-RS" sz="2200" kern="1200" dirty="0" smtClean="0">
              <a:effectLst>
                <a:outerShdw blurRad="38100" dist="38100" dir="2700000" algn="tl">
                  <a:srgbClr val="000000">
                    <a:alpha val="43137"/>
                  </a:srgbClr>
                </a:outerShdw>
              </a:effectLst>
            </a:rPr>
            <a:t>Попуњавање обрасца књиге пословних процеса</a:t>
          </a:r>
          <a:r>
            <a:rPr lang="sr-Latn-RS" sz="2200" kern="1200" dirty="0" smtClean="0">
              <a:effectLst>
                <a:outerShdw blurRad="38100" dist="38100" dir="2700000" algn="tl">
                  <a:srgbClr val="000000">
                    <a:alpha val="43137"/>
                  </a:srgbClr>
                </a:outerShdw>
              </a:effectLst>
            </a:rPr>
            <a:t> </a:t>
          </a:r>
          <a:r>
            <a:rPr lang="sr-Cyrl-RS" sz="2200" kern="1200" dirty="0" smtClean="0">
              <a:effectLst>
                <a:outerShdw blurRad="38100" dist="38100" dir="2700000" algn="tl">
                  <a:srgbClr val="000000">
                    <a:alpha val="43137"/>
                  </a:srgbClr>
                </a:outerShdw>
              </a:effectLst>
            </a:rPr>
            <a:t>за процес</a:t>
          </a:r>
          <a:endParaRPr lang="en-US" sz="2200" kern="1200" dirty="0">
            <a:effectLst>
              <a:outerShdw blurRad="38100" dist="38100" dir="2700000" algn="tl">
                <a:srgbClr val="000000">
                  <a:alpha val="43137"/>
                </a:srgbClr>
              </a:outerShdw>
            </a:effectLst>
          </a:endParaRPr>
        </a:p>
      </dsp:txBody>
      <dsp:txXfrm>
        <a:off x="2362673" y="1773546"/>
        <a:ext cx="1936606" cy="2015508"/>
      </dsp:txXfrm>
    </dsp:sp>
    <dsp:sp modelId="{E36CFD3F-1934-4A35-9E91-A0B9FAC10D55}">
      <dsp:nvSpPr>
        <dsp:cNvPr id="0" name=""/>
        <dsp:cNvSpPr/>
      </dsp:nvSpPr>
      <dsp:spPr>
        <a:xfrm>
          <a:off x="4511353" y="1668780"/>
          <a:ext cx="2146138" cy="2225040"/>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r-Cyrl-RS" sz="2200" kern="1200" dirty="0" smtClean="0">
              <a:effectLst>
                <a:outerShdw blurRad="38100" dist="38100" dir="2700000" algn="tl">
                  <a:srgbClr val="000000">
                    <a:alpha val="43137"/>
                  </a:srgbClr>
                </a:outerShdw>
              </a:effectLst>
            </a:rPr>
            <a:t>Попуњавање обрасца књиге пословних процеса</a:t>
          </a:r>
          <a:r>
            <a:rPr lang="sr-Latn-RS" sz="2200" kern="1200" dirty="0" smtClean="0">
              <a:effectLst>
                <a:outerShdw blurRad="38100" dist="38100" dir="2700000" algn="tl">
                  <a:srgbClr val="000000">
                    <a:alpha val="43137"/>
                  </a:srgbClr>
                </a:outerShdw>
              </a:effectLst>
            </a:rPr>
            <a:t> </a:t>
          </a:r>
          <a:r>
            <a:rPr lang="sr-Cyrl-RS" sz="2200" kern="1200" dirty="0" smtClean="0">
              <a:effectLst>
                <a:outerShdw blurRad="38100" dist="38100" dir="2700000" algn="tl">
                  <a:srgbClr val="000000">
                    <a:alpha val="43137"/>
                  </a:srgbClr>
                </a:outerShdw>
              </a:effectLst>
            </a:rPr>
            <a:t>за подпроцес</a:t>
          </a:r>
          <a:endParaRPr lang="en-US" sz="2200" kern="1200" dirty="0">
            <a:effectLst>
              <a:outerShdw blurRad="38100" dist="38100" dir="2700000" algn="tl">
                <a:srgbClr val="000000">
                  <a:alpha val="43137"/>
                </a:srgbClr>
              </a:outerShdw>
            </a:effectLst>
          </a:endParaRPr>
        </a:p>
      </dsp:txBody>
      <dsp:txXfrm>
        <a:off x="4616119" y="1773546"/>
        <a:ext cx="1936606" cy="2015508"/>
      </dsp:txXfrm>
    </dsp:sp>
    <dsp:sp modelId="{20D23546-013C-4934-B025-ACB24CE56231}">
      <dsp:nvSpPr>
        <dsp:cNvPr id="0" name=""/>
        <dsp:cNvSpPr/>
      </dsp:nvSpPr>
      <dsp:spPr>
        <a:xfrm>
          <a:off x="6764799" y="1668780"/>
          <a:ext cx="2146138" cy="2225040"/>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r-Cyrl-RS" sz="2200" kern="1200" dirty="0" smtClean="0">
              <a:effectLst>
                <a:outerShdw blurRad="38100" dist="38100" dir="2700000" algn="tl">
                  <a:srgbClr val="000000">
                    <a:alpha val="43137"/>
                  </a:srgbClr>
                </a:outerShdw>
              </a:effectLst>
            </a:rPr>
            <a:t>Израду вертикалног дијаграма тока по подпроцесима</a:t>
          </a:r>
          <a:endParaRPr lang="en-US" sz="2200" kern="1200" dirty="0">
            <a:effectLst>
              <a:outerShdw blurRad="38100" dist="38100" dir="2700000" algn="tl">
                <a:srgbClr val="000000">
                  <a:alpha val="43137"/>
                </a:srgbClr>
              </a:outerShdw>
            </a:effectLst>
          </a:endParaRPr>
        </a:p>
      </dsp:txBody>
      <dsp:txXfrm>
        <a:off x="6869565" y="1773546"/>
        <a:ext cx="1936606" cy="20155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C7E54-9AF8-4468-8E55-BE6BF49A8072}">
      <dsp:nvSpPr>
        <dsp:cNvPr id="0" name=""/>
        <dsp:cNvSpPr/>
      </dsp:nvSpPr>
      <dsp:spPr>
        <a:xfrm>
          <a:off x="0" y="0"/>
          <a:ext cx="3949770" cy="830782"/>
        </a:xfrm>
        <a:prstGeom prst="roundRect">
          <a:avLst>
            <a:gd name="adj" fmla="val 10000"/>
          </a:avLst>
        </a:prstGeom>
        <a:solidFill>
          <a:schemeClr val="accent6">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effectLst>
                <a:outerShdw blurRad="38100" dist="38100" dir="2700000" algn="tl">
                  <a:srgbClr val="000000">
                    <a:alpha val="43137"/>
                  </a:srgbClr>
                </a:outerShdw>
              </a:effectLst>
            </a:rPr>
            <a:t>Улаза у процес</a:t>
          </a:r>
          <a:endParaRPr lang="en-US" sz="2400" kern="1200" dirty="0"/>
        </a:p>
      </dsp:txBody>
      <dsp:txXfrm>
        <a:off x="24333" y="24333"/>
        <a:ext cx="3053290" cy="782116"/>
      </dsp:txXfrm>
    </dsp:sp>
    <dsp:sp modelId="{B849EFC9-D97B-4399-83C4-6049A82736B1}">
      <dsp:nvSpPr>
        <dsp:cNvPr id="0" name=""/>
        <dsp:cNvSpPr/>
      </dsp:nvSpPr>
      <dsp:spPr>
        <a:xfrm>
          <a:off x="348509" y="969246"/>
          <a:ext cx="3949770" cy="830782"/>
        </a:xfrm>
        <a:prstGeom prst="roundRect">
          <a:avLst>
            <a:gd name="adj" fmla="val 10000"/>
          </a:avLst>
        </a:prstGeom>
        <a:solidFill>
          <a:schemeClr val="accent6">
            <a:alpha val="90000"/>
            <a:hueOff val="0"/>
            <a:satOff val="0"/>
            <a:lumOff val="0"/>
            <a:alphaOff val="-2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effectLst>
                <a:outerShdw blurRad="38100" dist="38100" dir="2700000" algn="tl">
                  <a:srgbClr val="000000">
                    <a:alpha val="43137"/>
                  </a:srgbClr>
                </a:outerShdw>
              </a:effectLst>
            </a:rPr>
            <a:t>Активности у процесу</a:t>
          </a:r>
          <a:endParaRPr lang="en-US" sz="2400" kern="1200" dirty="0"/>
        </a:p>
      </dsp:txBody>
      <dsp:txXfrm>
        <a:off x="372842" y="993579"/>
        <a:ext cx="3012586" cy="782116"/>
      </dsp:txXfrm>
    </dsp:sp>
    <dsp:sp modelId="{DE02F55A-4020-4C84-9081-BE712336CFB4}">
      <dsp:nvSpPr>
        <dsp:cNvPr id="0" name=""/>
        <dsp:cNvSpPr/>
      </dsp:nvSpPr>
      <dsp:spPr>
        <a:xfrm>
          <a:off x="697018" y="1938493"/>
          <a:ext cx="3949770" cy="830782"/>
        </a:xfrm>
        <a:prstGeom prst="roundRect">
          <a:avLst>
            <a:gd name="adj" fmla="val 10000"/>
          </a:avLst>
        </a:prstGeom>
        <a:solidFill>
          <a:schemeClr val="accent6">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effectLst>
                <a:outerShdw blurRad="38100" dist="38100" dir="2700000" algn="tl">
                  <a:srgbClr val="000000">
                    <a:alpha val="43137"/>
                  </a:srgbClr>
                </a:outerShdw>
              </a:effectLst>
            </a:rPr>
            <a:t>Излаза из процеса</a:t>
          </a:r>
          <a:endParaRPr lang="en-US" sz="2400" kern="1200" dirty="0"/>
        </a:p>
      </dsp:txBody>
      <dsp:txXfrm>
        <a:off x="721351" y="1962826"/>
        <a:ext cx="3012586" cy="782116"/>
      </dsp:txXfrm>
    </dsp:sp>
    <dsp:sp modelId="{FB20421E-89EB-4875-BFB3-54100A3C13D1}">
      <dsp:nvSpPr>
        <dsp:cNvPr id="0" name=""/>
        <dsp:cNvSpPr/>
      </dsp:nvSpPr>
      <dsp:spPr>
        <a:xfrm>
          <a:off x="3409761" y="630010"/>
          <a:ext cx="540008" cy="540008"/>
        </a:xfrm>
        <a:prstGeom prst="downArrow">
          <a:avLst>
            <a:gd name="adj1" fmla="val 55000"/>
            <a:gd name="adj2" fmla="val 45000"/>
          </a:avLst>
        </a:prstGeom>
        <a:solidFill>
          <a:schemeClr val="accent6">
            <a:alpha val="90000"/>
            <a:tint val="40000"/>
            <a:hueOff val="0"/>
            <a:satOff val="0"/>
            <a:lumOff val="0"/>
            <a:alphaOff val="0"/>
          </a:schemeClr>
        </a:solid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3531263" y="630010"/>
        <a:ext cx="297004" cy="406356"/>
      </dsp:txXfrm>
    </dsp:sp>
    <dsp:sp modelId="{14465722-13AC-46F4-B61C-3689408E20E2}">
      <dsp:nvSpPr>
        <dsp:cNvPr id="0" name=""/>
        <dsp:cNvSpPr/>
      </dsp:nvSpPr>
      <dsp:spPr>
        <a:xfrm>
          <a:off x="3758271" y="1593718"/>
          <a:ext cx="540008" cy="540008"/>
        </a:xfrm>
        <a:prstGeom prst="downArrow">
          <a:avLst>
            <a:gd name="adj1" fmla="val 55000"/>
            <a:gd name="adj2" fmla="val 45000"/>
          </a:avLst>
        </a:prstGeom>
        <a:solidFill>
          <a:schemeClr val="accent6">
            <a:alpha val="90000"/>
            <a:tint val="40000"/>
            <a:hueOff val="0"/>
            <a:satOff val="0"/>
            <a:lumOff val="0"/>
            <a:alphaOff val="-40000"/>
          </a:schemeClr>
        </a:solid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3879773" y="1593718"/>
        <a:ext cx="297004" cy="4063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4C0E8-08C8-4834-8666-EE9109683A18}">
      <dsp:nvSpPr>
        <dsp:cNvPr id="0" name=""/>
        <dsp:cNvSpPr/>
      </dsp:nvSpPr>
      <dsp:spPr>
        <a:xfrm>
          <a:off x="1415005" y="2307751"/>
          <a:ext cx="1697124" cy="2226126"/>
        </a:xfrm>
        <a:custGeom>
          <a:avLst/>
          <a:gdLst/>
          <a:ahLst/>
          <a:cxnLst/>
          <a:rect l="0" t="0" r="0" b="0"/>
          <a:pathLst>
            <a:path>
              <a:moveTo>
                <a:pt x="0" y="0"/>
              </a:moveTo>
              <a:lnTo>
                <a:pt x="848562" y="0"/>
              </a:lnTo>
              <a:lnTo>
                <a:pt x="848562" y="2226126"/>
              </a:lnTo>
              <a:lnTo>
                <a:pt x="1697124" y="22261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GB" sz="1000" kern="1200"/>
        </a:p>
      </dsp:txBody>
      <dsp:txXfrm>
        <a:off x="2193586" y="3350833"/>
        <a:ext cx="139963" cy="139963"/>
      </dsp:txXfrm>
    </dsp:sp>
    <dsp:sp modelId="{A1167BFA-1E17-43F4-A42F-F96FEDA7F15B}">
      <dsp:nvSpPr>
        <dsp:cNvPr id="0" name=""/>
        <dsp:cNvSpPr/>
      </dsp:nvSpPr>
      <dsp:spPr>
        <a:xfrm>
          <a:off x="1415005" y="2307751"/>
          <a:ext cx="1697124" cy="1518109"/>
        </a:xfrm>
        <a:custGeom>
          <a:avLst/>
          <a:gdLst/>
          <a:ahLst/>
          <a:cxnLst/>
          <a:rect l="0" t="0" r="0" b="0"/>
          <a:pathLst>
            <a:path>
              <a:moveTo>
                <a:pt x="0" y="0"/>
              </a:moveTo>
              <a:lnTo>
                <a:pt x="848562" y="0"/>
              </a:lnTo>
              <a:lnTo>
                <a:pt x="848562" y="1518109"/>
              </a:lnTo>
              <a:lnTo>
                <a:pt x="1697124" y="15181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GB" sz="800" kern="1200"/>
        </a:p>
      </dsp:txBody>
      <dsp:txXfrm>
        <a:off x="2206641" y="3009879"/>
        <a:ext cx="113851" cy="113851"/>
      </dsp:txXfrm>
    </dsp:sp>
    <dsp:sp modelId="{6F615DDB-51F3-4C59-9D9C-A417FB1CB136}">
      <dsp:nvSpPr>
        <dsp:cNvPr id="0" name=""/>
        <dsp:cNvSpPr/>
      </dsp:nvSpPr>
      <dsp:spPr>
        <a:xfrm>
          <a:off x="1415005" y="2307751"/>
          <a:ext cx="1678972" cy="810091"/>
        </a:xfrm>
        <a:custGeom>
          <a:avLst/>
          <a:gdLst/>
          <a:ahLst/>
          <a:cxnLst/>
          <a:rect l="0" t="0" r="0" b="0"/>
          <a:pathLst>
            <a:path>
              <a:moveTo>
                <a:pt x="0" y="0"/>
              </a:moveTo>
              <a:lnTo>
                <a:pt x="839486" y="0"/>
              </a:lnTo>
              <a:lnTo>
                <a:pt x="839486" y="810091"/>
              </a:lnTo>
              <a:lnTo>
                <a:pt x="1678972" y="810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GB" sz="600" kern="1200"/>
        </a:p>
      </dsp:txBody>
      <dsp:txXfrm>
        <a:off x="2207887" y="2666192"/>
        <a:ext cx="93209" cy="93209"/>
      </dsp:txXfrm>
    </dsp:sp>
    <dsp:sp modelId="{1D23E81B-72D9-4625-8E4B-5FCE171333A1}">
      <dsp:nvSpPr>
        <dsp:cNvPr id="0" name=""/>
        <dsp:cNvSpPr/>
      </dsp:nvSpPr>
      <dsp:spPr>
        <a:xfrm>
          <a:off x="1415005" y="2307751"/>
          <a:ext cx="1697124" cy="102073"/>
        </a:xfrm>
        <a:custGeom>
          <a:avLst/>
          <a:gdLst/>
          <a:ahLst/>
          <a:cxnLst/>
          <a:rect l="0" t="0" r="0" b="0"/>
          <a:pathLst>
            <a:path>
              <a:moveTo>
                <a:pt x="0" y="0"/>
              </a:moveTo>
              <a:lnTo>
                <a:pt x="848562" y="0"/>
              </a:lnTo>
              <a:lnTo>
                <a:pt x="848562" y="102073"/>
              </a:lnTo>
              <a:lnTo>
                <a:pt x="1697124" y="1020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GB" sz="600" kern="1200"/>
        </a:p>
      </dsp:txBody>
      <dsp:txXfrm>
        <a:off x="2221062" y="2316283"/>
        <a:ext cx="85009" cy="85009"/>
      </dsp:txXfrm>
    </dsp:sp>
    <dsp:sp modelId="{82401B91-20FF-425A-8C9D-5108F4C9A87B}">
      <dsp:nvSpPr>
        <dsp:cNvPr id="0" name=""/>
        <dsp:cNvSpPr/>
      </dsp:nvSpPr>
      <dsp:spPr>
        <a:xfrm>
          <a:off x="1415005" y="1701807"/>
          <a:ext cx="1697124" cy="605943"/>
        </a:xfrm>
        <a:custGeom>
          <a:avLst/>
          <a:gdLst/>
          <a:ahLst/>
          <a:cxnLst/>
          <a:rect l="0" t="0" r="0" b="0"/>
          <a:pathLst>
            <a:path>
              <a:moveTo>
                <a:pt x="0" y="605943"/>
              </a:moveTo>
              <a:lnTo>
                <a:pt x="848562" y="605943"/>
              </a:lnTo>
              <a:lnTo>
                <a:pt x="848562" y="0"/>
              </a:lnTo>
              <a:lnTo>
                <a:pt x="16971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GB" sz="600" kern="1200"/>
        </a:p>
      </dsp:txBody>
      <dsp:txXfrm>
        <a:off x="2218516" y="1959727"/>
        <a:ext cx="90102" cy="90102"/>
      </dsp:txXfrm>
    </dsp:sp>
    <dsp:sp modelId="{DA47DFF3-AF1E-499D-BF3B-7B16DDAA7BB5}">
      <dsp:nvSpPr>
        <dsp:cNvPr id="0" name=""/>
        <dsp:cNvSpPr/>
      </dsp:nvSpPr>
      <dsp:spPr>
        <a:xfrm>
          <a:off x="1415005" y="993789"/>
          <a:ext cx="1697124" cy="1313961"/>
        </a:xfrm>
        <a:custGeom>
          <a:avLst/>
          <a:gdLst/>
          <a:ahLst/>
          <a:cxnLst/>
          <a:rect l="0" t="0" r="0" b="0"/>
          <a:pathLst>
            <a:path>
              <a:moveTo>
                <a:pt x="0" y="1313961"/>
              </a:moveTo>
              <a:lnTo>
                <a:pt x="848562" y="1313961"/>
              </a:lnTo>
              <a:lnTo>
                <a:pt x="848562" y="0"/>
              </a:lnTo>
              <a:lnTo>
                <a:pt x="16971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p>
      </dsp:txBody>
      <dsp:txXfrm>
        <a:off x="2209909" y="1597112"/>
        <a:ext cx="107316" cy="107316"/>
      </dsp:txXfrm>
    </dsp:sp>
    <dsp:sp modelId="{0257BDC3-360C-4B72-BDFA-25607136530B}">
      <dsp:nvSpPr>
        <dsp:cNvPr id="0" name=""/>
        <dsp:cNvSpPr/>
      </dsp:nvSpPr>
      <dsp:spPr>
        <a:xfrm>
          <a:off x="1415005" y="285772"/>
          <a:ext cx="1697124" cy="2021979"/>
        </a:xfrm>
        <a:custGeom>
          <a:avLst/>
          <a:gdLst/>
          <a:ahLst/>
          <a:cxnLst/>
          <a:rect l="0" t="0" r="0" b="0"/>
          <a:pathLst>
            <a:path>
              <a:moveTo>
                <a:pt x="0" y="2021979"/>
              </a:moveTo>
              <a:lnTo>
                <a:pt x="848562" y="2021979"/>
              </a:lnTo>
              <a:lnTo>
                <a:pt x="848562" y="0"/>
              </a:lnTo>
              <a:lnTo>
                <a:pt x="16971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GB" sz="900" kern="1200"/>
        </a:p>
      </dsp:txBody>
      <dsp:txXfrm>
        <a:off x="2197572" y="1230766"/>
        <a:ext cx="131990" cy="131990"/>
      </dsp:txXfrm>
    </dsp:sp>
    <dsp:sp modelId="{76544EA9-03E1-427E-A17E-9FF4E761E83A}">
      <dsp:nvSpPr>
        <dsp:cNvPr id="0" name=""/>
        <dsp:cNvSpPr/>
      </dsp:nvSpPr>
      <dsp:spPr>
        <a:xfrm>
          <a:off x="35907" y="1856752"/>
          <a:ext cx="1856198" cy="9019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Cyrl-RS" sz="2000" kern="1200" dirty="0" smtClean="0"/>
            <a:t>Субјекат јавног сектора</a:t>
          </a:r>
          <a:r>
            <a:rPr lang="sr-Cyrl-RS" sz="3200" kern="1200" dirty="0" smtClean="0"/>
            <a:t> </a:t>
          </a:r>
          <a:endParaRPr lang="en-GB" sz="5200" kern="1200" dirty="0"/>
        </a:p>
      </dsp:txBody>
      <dsp:txXfrm>
        <a:off x="35907" y="1856752"/>
        <a:ext cx="1856198" cy="901997"/>
      </dsp:txXfrm>
    </dsp:sp>
    <dsp:sp modelId="{AD062E47-E400-4D7A-98DE-AD2714A90BC2}">
      <dsp:nvSpPr>
        <dsp:cNvPr id="0" name=""/>
        <dsp:cNvSpPr/>
      </dsp:nvSpPr>
      <dsp:spPr>
        <a:xfrm>
          <a:off x="3112129" y="2564"/>
          <a:ext cx="3381358" cy="566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Cyrl-RS" sz="2000" kern="1200" dirty="0" smtClean="0"/>
            <a:t>Категорија субјекта</a:t>
          </a:r>
          <a:endParaRPr lang="en-GB" sz="2000" kern="1200" dirty="0"/>
        </a:p>
      </dsp:txBody>
      <dsp:txXfrm>
        <a:off x="3112129" y="2564"/>
        <a:ext cx="3381358" cy="566414"/>
      </dsp:txXfrm>
    </dsp:sp>
    <dsp:sp modelId="{B8A6DE52-AF09-4B13-A5A0-1AA11AA4E397}">
      <dsp:nvSpPr>
        <dsp:cNvPr id="0" name=""/>
        <dsp:cNvSpPr/>
      </dsp:nvSpPr>
      <dsp:spPr>
        <a:xfrm>
          <a:off x="3112129" y="710582"/>
          <a:ext cx="3382250" cy="566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Cyrl-RS" sz="2000" kern="1200" dirty="0" smtClean="0"/>
            <a:t>Административни ниво</a:t>
          </a:r>
          <a:endParaRPr lang="en-GB" sz="2000" kern="1200" dirty="0"/>
        </a:p>
      </dsp:txBody>
      <dsp:txXfrm>
        <a:off x="3112129" y="710582"/>
        <a:ext cx="3382250" cy="566414"/>
      </dsp:txXfrm>
    </dsp:sp>
    <dsp:sp modelId="{6D2C0FED-C60A-4B54-8BE8-449B6C3616D2}">
      <dsp:nvSpPr>
        <dsp:cNvPr id="0" name=""/>
        <dsp:cNvSpPr/>
      </dsp:nvSpPr>
      <dsp:spPr>
        <a:xfrm>
          <a:off x="3112129" y="1418600"/>
          <a:ext cx="3432356" cy="566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Cyrl-RS" sz="2000" kern="1200" dirty="0" smtClean="0"/>
            <a:t>Надређени субјекат</a:t>
          </a:r>
          <a:endParaRPr lang="en-GB" sz="2000" kern="1200" dirty="0"/>
        </a:p>
      </dsp:txBody>
      <dsp:txXfrm>
        <a:off x="3112129" y="1418600"/>
        <a:ext cx="3432356" cy="566414"/>
      </dsp:txXfrm>
    </dsp:sp>
    <dsp:sp modelId="{D439FE78-097E-492F-9113-88CE5FEBBC96}">
      <dsp:nvSpPr>
        <dsp:cNvPr id="0" name=""/>
        <dsp:cNvSpPr/>
      </dsp:nvSpPr>
      <dsp:spPr>
        <a:xfrm>
          <a:off x="3112129" y="2126617"/>
          <a:ext cx="3435273" cy="566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Cyrl-RS" sz="2000" kern="1200" dirty="0" smtClean="0"/>
            <a:t>Прималац извјештаја</a:t>
          </a:r>
          <a:endParaRPr lang="en-GB" sz="2000" kern="1200" dirty="0"/>
        </a:p>
      </dsp:txBody>
      <dsp:txXfrm>
        <a:off x="3112129" y="2126617"/>
        <a:ext cx="3435273" cy="566414"/>
      </dsp:txXfrm>
    </dsp:sp>
    <dsp:sp modelId="{94A8D487-DDA0-4B2B-A0A3-D1DF1433A2CA}">
      <dsp:nvSpPr>
        <dsp:cNvPr id="0" name=""/>
        <dsp:cNvSpPr/>
      </dsp:nvSpPr>
      <dsp:spPr>
        <a:xfrm>
          <a:off x="3093978" y="2834635"/>
          <a:ext cx="3507505" cy="566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Cyrl-RS" sz="2000" kern="1200" dirty="0" smtClean="0"/>
            <a:t>Буџетски код</a:t>
          </a:r>
          <a:endParaRPr lang="en-GB" sz="2000" kern="1200" dirty="0"/>
        </a:p>
      </dsp:txBody>
      <dsp:txXfrm>
        <a:off x="3093978" y="2834635"/>
        <a:ext cx="3507505" cy="566414"/>
      </dsp:txXfrm>
    </dsp:sp>
    <dsp:sp modelId="{15E96A47-DE6F-4B96-B30C-F2F28210A450}">
      <dsp:nvSpPr>
        <dsp:cNvPr id="0" name=""/>
        <dsp:cNvSpPr/>
      </dsp:nvSpPr>
      <dsp:spPr>
        <a:xfrm>
          <a:off x="3112129" y="3542653"/>
          <a:ext cx="3486493" cy="566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Cyrl-RS" sz="2000" kern="1200" dirty="0" smtClean="0"/>
            <a:t>Јединица интерне ревизије</a:t>
          </a:r>
          <a:endParaRPr lang="en-GB" sz="2000" kern="1200" dirty="0"/>
        </a:p>
      </dsp:txBody>
      <dsp:txXfrm>
        <a:off x="3112129" y="3542653"/>
        <a:ext cx="3486493" cy="566414"/>
      </dsp:txXfrm>
    </dsp:sp>
    <dsp:sp modelId="{2155F437-F1BB-4BDB-8C70-03CE95FDD9FD}">
      <dsp:nvSpPr>
        <dsp:cNvPr id="0" name=""/>
        <dsp:cNvSpPr/>
      </dsp:nvSpPr>
      <dsp:spPr>
        <a:xfrm>
          <a:off x="3112129" y="4250670"/>
          <a:ext cx="3461450" cy="566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Cyrl-RS" sz="2000" kern="1200" dirty="0" smtClean="0"/>
            <a:t>Функционална класификација</a:t>
          </a:r>
          <a:endParaRPr lang="en-GB" sz="2000" kern="1200" dirty="0"/>
        </a:p>
      </dsp:txBody>
      <dsp:txXfrm>
        <a:off x="3112129" y="4250670"/>
        <a:ext cx="3461450" cy="56641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6D8810-4AF8-4434-B7D8-C8C407CD4CD0}" type="datetimeFigureOut">
              <a:rPr lang="en-US" smtClean="0"/>
              <a:t>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AC0A4F-660B-486A-9891-0C020AED8A68}" type="slidenum">
              <a:rPr lang="en-US" smtClean="0"/>
              <a:t>‹#›</a:t>
            </a:fld>
            <a:endParaRPr lang="en-US"/>
          </a:p>
        </p:txBody>
      </p:sp>
    </p:spTree>
    <p:extLst>
      <p:ext uri="{BB962C8B-B14F-4D97-AF65-F5344CB8AC3E}">
        <p14:creationId xmlns:p14="http://schemas.microsoft.com/office/powerpoint/2010/main" val="595840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10</a:t>
            </a:fld>
            <a:endParaRPr lang="en-US"/>
          </a:p>
        </p:txBody>
      </p:sp>
    </p:spTree>
    <p:extLst>
      <p:ext uri="{BB962C8B-B14F-4D97-AF65-F5344CB8AC3E}">
        <p14:creationId xmlns:p14="http://schemas.microsoft.com/office/powerpoint/2010/main" val="1622859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24</a:t>
            </a:fld>
            <a:endParaRPr lang="en-US"/>
          </a:p>
        </p:txBody>
      </p:sp>
    </p:spTree>
    <p:extLst>
      <p:ext uri="{BB962C8B-B14F-4D97-AF65-F5344CB8AC3E}">
        <p14:creationId xmlns:p14="http://schemas.microsoft.com/office/powerpoint/2010/main" val="2652289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Cyrl-BA" sz="1200" kern="1200" dirty="0" smtClean="0">
                <a:solidFill>
                  <a:schemeClr val="tx1"/>
                </a:solidFill>
                <a:effectLst/>
                <a:latin typeface="+mn-lt"/>
                <a:ea typeface="+mn-ea"/>
                <a:cs typeface="+mn-cs"/>
              </a:rPr>
              <a:t>Улаз у процес су захтјеви корисника, подаци, идеје, и све што се у процесу мијења како би се постигао резултат процеса. </a:t>
            </a:r>
            <a:r>
              <a:rPr lang="ru-RU" dirty="0" smtClean="0"/>
              <a:t>Под улазом процеса се сматра све оно почетно што улази у процес односно оно са чиме процес започиње. То може бити нека радња са којом процес започиње, израда документа са којим процес започиње, одлука Градоначелника (директора), за обављање неке активности и слично.</a:t>
            </a:r>
          </a:p>
          <a:p>
            <a:pPr marL="285750" indent="-285750" algn="just">
              <a:buFont typeface="Arial" pitchFamily="34" charset="0"/>
              <a:buChar char="•"/>
            </a:pPr>
            <a:r>
              <a:rPr lang="sr-Cyrl-BA" sz="1200" kern="1200" dirty="0" smtClean="0">
                <a:solidFill>
                  <a:schemeClr val="tx1"/>
                </a:solidFill>
                <a:effectLst/>
                <a:latin typeface="+mn-lt"/>
                <a:ea typeface="+mn-ea"/>
                <a:cs typeface="+mn-cs"/>
              </a:rPr>
              <a:t>Нпр. улази у процес набавке су: захтјеви корисника за набавком роба, услуга и радова одговарајућих карактеристика и квалитета. Код процеса запошљавања улаз је исказана потреба за запошљавањем особља одређених способности и квалификација.</a:t>
            </a:r>
            <a:r>
              <a:rPr lang="ru-RU" dirty="0" smtClean="0"/>
              <a:t> Улаз у Процес „Израде и доношења буџета“ би био смернице економске и фискалне политике РС, упутства за припрему буџета од стране Министарства финансија јер је то предуслов да се започне са израдом буџета.</a:t>
            </a:r>
          </a:p>
          <a:p>
            <a:pPr marL="285750" indent="-285750" algn="just">
              <a:buFont typeface="Arial" pitchFamily="34" charset="0"/>
              <a:buChar char="•"/>
            </a:pPr>
            <a:r>
              <a:rPr lang="ru-RU" dirty="0" smtClean="0"/>
              <a:t>Дакле улазом у процес се сматра она радња или активност која је предуслов за почетак обављања процеса.</a:t>
            </a:r>
          </a:p>
          <a:p>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Активности су радње које је потребно извршити како би се од улаза добили излази, односно жељени резултат процеса. Нпр. активности процеса набавке су: планирање и осигурање средстава, оснивање стручне комисије, припрема документације, обавјештавање, примање понуда, отварање понуда, преглед и оцјењивање понуда, избор најповољније понуде, закључивање уговора,  запримање роба, услуга и радова, итд.</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У случају да је поједини процес сложенији, односно да се састоји од низа активности које се извршавају у организационим јединицама, те скупине активности можемо назвати подпроцесом.</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Нпр. један подпроцес може бити провођење јавног конкурса. Тада ће тај подпроцес садржавати сљедеће активности: оснивање комисије за набавку, припрему документације, објављивање конкурса, запримање понуда, отварање понуда, преглед и оцјена понуда, избор најповољније понуде.</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Код процеса запошљавања, активности су: исказивање потреба, израда годишњег плана запошљавања, покретање поступка током године, припрема и објављивање конкурса, именовање конкурсне комисије, запримање и обрада пријава на конкурс, позив на интервју, тестирање кандидата, избор кандидата, одлука о избору кандидата, састављање уговора о раду односно рјешења о пријему у државну службу и рјешења о распореду на радно мјесто, пријава на здравствено и пензионо осигурање, одређивање ментора који ће пратити рад новозапосленог радника до истека пробног периода.</a:t>
            </a:r>
          </a:p>
          <a:p>
            <a:pPr marL="285750" indent="-285750" algn="just">
              <a:buFont typeface="Arial" pitchFamily="34" charset="0"/>
              <a:buChar char="•"/>
            </a:pPr>
            <a:r>
              <a:rPr lang="ru-RU" dirty="0" smtClean="0"/>
              <a:t>Пример: </a:t>
            </a:r>
          </a:p>
          <a:p>
            <a:pPr marL="285750" indent="-285750" algn="just">
              <a:buFont typeface="Arial" pitchFamily="34" charset="0"/>
              <a:buChar char="•"/>
            </a:pPr>
            <a:r>
              <a:rPr lang="ru-RU" dirty="0" smtClean="0"/>
              <a:t>Активности у процесу “Израде и доношења буџета” након израде смерница односно улаза у процес су -Израда упутстава за израду буџета Града, Достава упутстава корисницима градског буџета, припрема и достављање предлога финансијских планова корисницима средстава буџета локалне власти, утврђивање предлога буџета, доношење буџета, објављивање у службеним гласилима локалне власти, усклађивање финансијских планова са одобреним апропријацијама у буџету, израда шестомесечних односно деветомесечних извештаја и завршног рачуна.</a:t>
            </a:r>
          </a:p>
          <a:p>
            <a:endParaRPr lang="en-US" sz="1200" kern="1200" dirty="0" smtClean="0">
              <a:solidFill>
                <a:schemeClr val="tx1"/>
              </a:solidFill>
              <a:effectLst/>
              <a:latin typeface="+mn-lt"/>
              <a:ea typeface="+mn-ea"/>
              <a:cs typeface="+mn-cs"/>
            </a:endParaRPr>
          </a:p>
          <a:p>
            <a:pPr marL="285750" indent="-285750" algn="just">
              <a:buFont typeface="Arial" pitchFamily="34" charset="0"/>
              <a:buChar char="•"/>
            </a:pPr>
            <a:r>
              <a:rPr lang="sr-Cyrl-BA" sz="1200" kern="1200" dirty="0" smtClean="0">
                <a:solidFill>
                  <a:schemeClr val="tx1"/>
                </a:solidFill>
                <a:effectLst/>
                <a:latin typeface="+mn-lt"/>
                <a:ea typeface="+mn-ea"/>
                <a:cs typeface="+mn-cs"/>
              </a:rPr>
              <a:t>Излази из процеса су резултати које је процес остварио у односу на улазе у процес. </a:t>
            </a:r>
            <a:r>
              <a:rPr lang="ru-RU" dirty="0" smtClean="0"/>
              <a:t>Излазима из процеса се сматрају сви они резултати и циљеви који су настали на основу обављања процеса. Излаз из процеса настаје несметаним обављањем активности у процесу. То је оно што се жели постићи обављањем активности у процесу. </a:t>
            </a:r>
          </a:p>
          <a:p>
            <a:pPr marL="285750" indent="-285750" algn="just">
              <a:buFont typeface="Arial" pitchFamily="34" charset="0"/>
              <a:buChar char="•"/>
            </a:pPr>
            <a:r>
              <a:rPr lang="ru-RU" dirty="0" smtClean="0"/>
              <a:t>Пример</a:t>
            </a:r>
          </a:p>
          <a:p>
            <a:r>
              <a:rPr lang="sr-Cyrl-BA" sz="1200" kern="1200" dirty="0" smtClean="0">
                <a:solidFill>
                  <a:schemeClr val="tx1"/>
                </a:solidFill>
                <a:effectLst/>
                <a:latin typeface="+mn-lt"/>
                <a:ea typeface="+mn-ea"/>
                <a:cs typeface="+mn-cs"/>
              </a:rPr>
              <a:t> Код процеса набавке, то је запримљена роба, услуга или радови тражене квалитете и карактеристика.</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Дакле, процес набавке започиње  исказивањем потребе за набавком одређене робе, услуге или радова, а завршава испуњавањем те потребе, односно запримањем робе, услуга или радова, која је онаквих карактеристика како смо то на почетку процеса исказали.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dirty="0" smtClean="0"/>
              <a:t>Излаз из процеса „Израде и доношења буџета“ је усвојен буџет заједно са финансијским плановима корисника буџета</a:t>
            </a:r>
            <a:r>
              <a:rPr lang="sr-Cyrl-BA" sz="1200" kern="1200" dirty="0" smtClean="0">
                <a:solidFill>
                  <a:schemeClr val="tx1"/>
                </a:solidFill>
                <a:effectLst/>
                <a:latin typeface="+mn-lt"/>
                <a:ea typeface="+mn-ea"/>
                <a:cs typeface="+mn-cs"/>
              </a:rPr>
              <a:t>Код процеса запошљавања, излаз из процеса је запошљавање особе за коју смо након истека пробног периода утврдили да има све тражене способности и да задовољава све потребне квалификације.</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25</a:t>
            </a:fld>
            <a:endParaRPr lang="en-US"/>
          </a:p>
        </p:txBody>
      </p:sp>
    </p:spTree>
    <p:extLst>
      <p:ext uri="{BB962C8B-B14F-4D97-AF65-F5344CB8AC3E}">
        <p14:creationId xmlns:p14="http://schemas.microsoft.com/office/powerpoint/2010/main" val="279686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26</a:t>
            </a:fld>
            <a:endParaRPr lang="en-US"/>
          </a:p>
        </p:txBody>
      </p:sp>
    </p:spTree>
    <p:extLst>
      <p:ext uri="{BB962C8B-B14F-4D97-AF65-F5344CB8AC3E}">
        <p14:creationId xmlns:p14="http://schemas.microsoft.com/office/powerpoint/2010/main" val="356988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itchFamily="34" charset="0"/>
              <a:buChar char="•"/>
            </a:pPr>
            <a:r>
              <a:rPr lang="sr-Cyrl-BA" sz="1200" kern="1200" dirty="0" smtClean="0">
                <a:solidFill>
                  <a:schemeClr val="tx1"/>
                </a:solidFill>
                <a:effectLst/>
                <a:latin typeface="+mn-lt"/>
                <a:ea typeface="+mn-ea"/>
                <a:cs typeface="+mn-cs"/>
              </a:rPr>
              <a:t>Под ресурсима који су потребни за реализацију процеса, потребно је утврдити и уписати ресурсе који се користе за обављање активности процеса. То могу бити запослени који извршавају одређени процес, опрема коју при томе користе и сл. </a:t>
            </a:r>
            <a:r>
              <a:rPr lang="ru-RU" dirty="0" smtClean="0"/>
              <a:t>Сви они учесници односно ресурси који су потребни да би се процес успешно реализовао сматрају се ресурсима потребним за реализацију процеса. </a:t>
            </a:r>
          </a:p>
          <a:p>
            <a:pPr marL="285750" indent="-285750" algn="just">
              <a:buFont typeface="Arial" pitchFamily="34" charset="0"/>
              <a:buChar char="•"/>
            </a:pPr>
            <a:r>
              <a:rPr lang="ru-RU" dirty="0" smtClean="0"/>
              <a:t>Да би реализовали неки процес некада су нам потребни запослени, некада информатичка опрема и телефони, некада одредјена софтверска подршка, финансијска средства а у главном комбинација свега наведеног. </a:t>
            </a:r>
          </a:p>
          <a:p>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У процесу обрачуна и исплате плата, то су особе које извршавају активности процеса, односно руководилац рачуноводства и секретар, финансијска средства потребна за исплату плата, информациони програм потребан за обрачун плата, информатичка опрема.</a:t>
            </a:r>
            <a:endParaRPr lang="en-US" sz="1200" kern="1200" dirty="0" smtClean="0">
              <a:solidFill>
                <a:schemeClr val="tx1"/>
              </a:solidFill>
              <a:effectLst/>
              <a:latin typeface="+mn-lt"/>
              <a:ea typeface="+mn-ea"/>
              <a:cs typeface="+mn-cs"/>
            </a:endParaRPr>
          </a:p>
          <a:p>
            <a:pPr marL="285750" indent="-285750" algn="just">
              <a:buFont typeface="Arial" pitchFamily="34" charset="0"/>
              <a:buChar char="•"/>
            </a:pPr>
            <a:r>
              <a:rPr lang="ru-RU" dirty="0" smtClean="0"/>
              <a:t>Пример:</a:t>
            </a:r>
          </a:p>
          <a:p>
            <a:pPr marL="285750" indent="-285750" algn="just">
              <a:buFont typeface="Arial" pitchFamily="34" charset="0"/>
              <a:buChar char="•"/>
            </a:pPr>
            <a:r>
              <a:rPr lang="ru-RU" dirty="0" smtClean="0"/>
              <a:t>Да би спровели процес израде и доношења буџета неопходне су нам смернице за доношењ буџета, информатичка подршка, фаx и телефонски уређаји, а и запослени који ће радити на изради предлога буџета. Ресурси су предуслов за почетак обављања неког процеса.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27</a:t>
            </a:fld>
            <a:endParaRPr lang="en-US"/>
          </a:p>
        </p:txBody>
      </p:sp>
    </p:spTree>
    <p:extLst>
      <p:ext uri="{BB962C8B-B14F-4D97-AF65-F5344CB8AC3E}">
        <p14:creationId xmlns:p14="http://schemas.microsoft.com/office/powerpoint/2010/main" val="1761301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itchFamily="34" charset="0"/>
              <a:buChar char="•"/>
            </a:pPr>
            <a:r>
              <a:rPr lang="sr-Cyrl-BA" sz="1200" kern="1200" dirty="0" smtClean="0">
                <a:solidFill>
                  <a:schemeClr val="tx1"/>
                </a:solidFill>
                <a:effectLst/>
                <a:latin typeface="+mn-lt"/>
                <a:ea typeface="+mn-ea"/>
                <a:cs typeface="+mn-cs"/>
              </a:rPr>
              <a:t>Под ресурсима који су потребни за реализацију процеса, потребно је утврдити и уписати ресурсе који се користе за обављање активности процеса. То могу бити запослени који извршавају одређени процес, опрема коју при томе користе и сл. </a:t>
            </a:r>
            <a:r>
              <a:rPr lang="ru-RU" dirty="0" smtClean="0"/>
              <a:t>Сви они учесници односно ресурси који су потребни да би се процес успешно реализовао сматрају се ресурсима потребним за реализацију процеса. </a:t>
            </a:r>
          </a:p>
          <a:p>
            <a:pPr marL="285750" indent="-285750" algn="just">
              <a:buFont typeface="Arial" pitchFamily="34" charset="0"/>
              <a:buChar char="•"/>
            </a:pPr>
            <a:r>
              <a:rPr lang="ru-RU" dirty="0" smtClean="0"/>
              <a:t>Да би реализовали неки процес некада су нам потребни запослени, некада информатичка опрема и телефони, некада одредјена софтверска подршка, финансијска средства а у главном комбинација свега наведеног. </a:t>
            </a:r>
          </a:p>
          <a:p>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У процесу обрачуна и исплате плата, то су особе које извршавају активности процеса, односно руководилац рачуноводства и секретар, финансијска средства потребна за исплату плата, информациони програм потребан за обрачун плата, информатичка опрема.</a:t>
            </a:r>
            <a:endParaRPr lang="en-US" sz="1200" kern="1200" dirty="0" smtClean="0">
              <a:solidFill>
                <a:schemeClr val="tx1"/>
              </a:solidFill>
              <a:effectLst/>
              <a:latin typeface="+mn-lt"/>
              <a:ea typeface="+mn-ea"/>
              <a:cs typeface="+mn-cs"/>
            </a:endParaRPr>
          </a:p>
          <a:p>
            <a:pPr marL="285750" indent="-285750" algn="just">
              <a:buFont typeface="Arial" pitchFamily="34" charset="0"/>
              <a:buChar char="•"/>
            </a:pPr>
            <a:r>
              <a:rPr lang="ru-RU" dirty="0" smtClean="0"/>
              <a:t>Пример:</a:t>
            </a:r>
          </a:p>
          <a:p>
            <a:pPr marL="285750" indent="-285750" algn="just">
              <a:buFont typeface="Arial" pitchFamily="34" charset="0"/>
              <a:buChar char="•"/>
            </a:pPr>
            <a:r>
              <a:rPr lang="ru-RU" dirty="0" smtClean="0"/>
              <a:t>Да би спровели процес израде и доношења буџета неопходне су нам смернице за доношењ буџета, информатичка подршка, фаx и телефонски уређаји, а и запослени који ће радити на изради предлога буџета. Ресурси су предуслов за почетак обављања неког процеса.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28</a:t>
            </a:fld>
            <a:endParaRPr lang="en-US"/>
          </a:p>
        </p:txBody>
      </p:sp>
    </p:spTree>
    <p:extLst>
      <p:ext uri="{BB962C8B-B14F-4D97-AF65-F5344CB8AC3E}">
        <p14:creationId xmlns:p14="http://schemas.microsoft.com/office/powerpoint/2010/main" val="490219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Cyrl-BA" sz="1200" kern="1200" dirty="0" smtClean="0">
                <a:solidFill>
                  <a:schemeClr val="tx1"/>
                </a:solidFill>
                <a:effectLst/>
                <a:latin typeface="+mn-lt"/>
                <a:ea typeface="+mn-ea"/>
                <a:cs typeface="+mn-cs"/>
              </a:rPr>
              <a:t>Сваки пословни процес треба да има власника, односно особу одговорну за извршавање процеса. </a:t>
            </a:r>
            <a:r>
              <a:rPr lang="ru-RU" dirty="0" smtClean="0"/>
              <a:t>Власником процеса се сматра функција особе према важећој систематизацији радних места организације која највише учествује у раду око процеса или је најдодговорнија за процес. </a:t>
            </a:r>
          </a:p>
          <a:p>
            <a:pPr marL="0" marR="0" indent="0" algn="l" defTabSz="914400" rtl="0" eaLnBrk="1" fontAlgn="auto" latinLnBrk="0" hangingPunct="1">
              <a:lnSpc>
                <a:spcPct val="100000"/>
              </a:lnSpc>
              <a:spcBef>
                <a:spcPts val="0"/>
              </a:spcBef>
              <a:spcAft>
                <a:spcPts val="0"/>
              </a:spcAft>
              <a:buClrTx/>
              <a:buSzTx/>
              <a:buFontTx/>
              <a:buNone/>
              <a:tabLst/>
              <a:defRPr/>
            </a:pPr>
            <a:r>
              <a:rPr lang="sr-Cyrl-BA" sz="1200" kern="1200" dirty="0" smtClean="0">
                <a:solidFill>
                  <a:schemeClr val="tx1"/>
                </a:solidFill>
                <a:effectLst/>
                <a:latin typeface="+mn-lt"/>
                <a:ea typeface="+mn-ea"/>
                <a:cs typeface="+mn-cs"/>
              </a:rPr>
              <a:t>Власник процеса може бити само једна особа </a:t>
            </a:r>
            <a:r>
              <a:rPr lang="ru-RU" dirty="0" smtClean="0"/>
              <a:t>никако две или више особа јер је нужно одредити којој особи припада одређени процес и која особа има одговорност над извршењем процеса. </a:t>
            </a:r>
            <a:r>
              <a:rPr lang="sr-Cyrl-BA" sz="1200" kern="1200" dirty="0" smtClean="0">
                <a:solidFill>
                  <a:schemeClr val="tx1"/>
                </a:solidFill>
                <a:effectLst/>
                <a:latin typeface="+mn-lt"/>
                <a:ea typeface="+mn-ea"/>
                <a:cs typeface="+mn-cs"/>
              </a:rPr>
              <a:t>. Она одређује како се процес треба проводити, те има овлаштење за његово мијењање. Препоручује се да се упише назив радног мјеста, односно функцију особе </a:t>
            </a:r>
            <a:r>
              <a:rPr lang="ru-RU" dirty="0" smtClean="0"/>
              <a:t>која мора да буде постоји у важећој систематизацији радних места</a:t>
            </a:r>
            <a:r>
              <a:rPr lang="sr-Cyrl-BA" sz="1200" kern="1200" dirty="0" smtClean="0">
                <a:solidFill>
                  <a:schemeClr val="tx1"/>
                </a:solidFill>
                <a:effectLst/>
                <a:latin typeface="+mn-lt"/>
                <a:ea typeface="+mn-ea"/>
                <a:cs typeface="+mn-cs"/>
              </a:rPr>
              <a:t>, а не њено име и презиме, како се одласком особе одговорне за процес, не би мијењали подаци уписани у књигу пословних процеса. </a:t>
            </a:r>
            <a:endParaRPr lang="ru-RU" dirty="0" smtClean="0"/>
          </a:p>
          <a:p>
            <a:endParaRPr lang="sr-Cyrl-B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У појединим процесима који обухватају целу организацију, Власник процеса може бити и сам руководилац субјекта. </a:t>
            </a:r>
          </a:p>
          <a:p>
            <a:pPr marL="285750" indent="-285750" algn="just">
              <a:buFont typeface="Arial" pitchFamily="34" charset="0"/>
              <a:buChar char="•"/>
            </a:pPr>
            <a:r>
              <a:rPr lang="ru-RU" dirty="0" smtClean="0"/>
              <a:t>Пример:</a:t>
            </a:r>
          </a:p>
          <a:p>
            <a:pPr marL="285750" indent="-285750" algn="just">
              <a:buFont typeface="Arial" pitchFamily="34" charset="0"/>
              <a:buChar char="•"/>
            </a:pPr>
            <a:r>
              <a:rPr lang="ru-RU" dirty="0" smtClean="0"/>
              <a:t>Уколико састављамо процес обрачуна плата, Власник процеса ће бити Референт за обрачун плата који то ради. Уколико састављамо процес израде и доношења буџета чији је корисник Одељење за финансије, Власник процеса ће бити Начелник одељења за финансије јер је он одговоран за израду и доношење буџета. </a:t>
            </a:r>
          </a:p>
          <a:p>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Нпр. власник процеса за обрачун и исплату плата у основној школи </a:t>
            </a:r>
            <a:r>
              <a:rPr lang="sr-Latn-BA" sz="1200" kern="1200" dirty="0" smtClean="0">
                <a:solidFill>
                  <a:schemeClr val="tx1"/>
                </a:solidFill>
                <a:effectLst/>
                <a:latin typeface="+mn-lt"/>
                <a:ea typeface="+mn-ea"/>
                <a:cs typeface="+mn-cs"/>
              </a:rPr>
              <a:t>„</a:t>
            </a:r>
            <a:r>
              <a:rPr lang="sr-Cyrl-RS" sz="1200" kern="1200" dirty="0" smtClean="0">
                <a:solidFill>
                  <a:schemeClr val="tx1"/>
                </a:solidFill>
                <a:effectLst/>
                <a:latin typeface="+mn-lt"/>
                <a:ea typeface="+mn-ea"/>
                <a:cs typeface="+mn-cs"/>
              </a:rPr>
              <a:t>Х</a:t>
            </a:r>
            <a:r>
              <a:rPr lang="sr-Latn-BA" sz="1200" kern="1200" dirty="0" smtClean="0">
                <a:solidFill>
                  <a:schemeClr val="tx1"/>
                </a:solidFill>
                <a:effectLst/>
                <a:latin typeface="+mn-lt"/>
                <a:ea typeface="+mn-ea"/>
                <a:cs typeface="+mn-cs"/>
              </a:rPr>
              <a:t>“ </a:t>
            </a:r>
            <a:r>
              <a:rPr lang="sr-Cyrl-BA" sz="1200" kern="1200" dirty="0" smtClean="0">
                <a:solidFill>
                  <a:schemeClr val="tx1"/>
                </a:solidFill>
                <a:effectLst/>
                <a:latin typeface="+mn-lt"/>
                <a:ea typeface="+mn-ea"/>
                <a:cs typeface="+mn-cs"/>
              </a:rPr>
              <a:t>је шеф рачуноводства. Ако се ради о процесу набавке, онда власник процеса може бити руководилац одјељења за набавке или друге организационе јединице задужене за провођење тог процеса.</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29</a:t>
            </a:fld>
            <a:endParaRPr lang="en-US"/>
          </a:p>
        </p:txBody>
      </p:sp>
    </p:spTree>
    <p:extLst>
      <p:ext uri="{BB962C8B-B14F-4D97-AF65-F5344CB8AC3E}">
        <p14:creationId xmlns:p14="http://schemas.microsoft.com/office/powerpoint/2010/main" val="3646103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itchFamily="34" charset="0"/>
              <a:buChar char="•"/>
            </a:pPr>
            <a:r>
              <a:rPr lang="sr-Cyrl-BA" sz="1200" kern="1200" dirty="0" smtClean="0">
                <a:solidFill>
                  <a:schemeClr val="tx1"/>
                </a:solidFill>
                <a:effectLst/>
                <a:latin typeface="+mn-lt"/>
                <a:ea typeface="+mn-ea"/>
                <a:cs typeface="+mn-cs"/>
              </a:rPr>
              <a:t>Под ресурсима који су потребни за реализацију процеса, потребно је утврдити и уписати ресурсе који се користе за обављање активности процеса. То могу бити запослени који извршавају одређени процес, опрема коју при томе користе и сл. </a:t>
            </a:r>
            <a:r>
              <a:rPr lang="ru-RU" dirty="0" smtClean="0"/>
              <a:t>Сви они учесници односно ресурси који су потребни да би се процес успешно реализовао сматрају се ресурсима потребним за реализацију процеса. </a:t>
            </a:r>
          </a:p>
          <a:p>
            <a:pPr marL="285750" indent="-285750" algn="just">
              <a:buFont typeface="Arial" pitchFamily="34" charset="0"/>
              <a:buChar char="•"/>
            </a:pPr>
            <a:r>
              <a:rPr lang="ru-RU" dirty="0" smtClean="0"/>
              <a:t>Да би реализовали неки процес некада су нам потребни запослени, некада информатичка опрема и телефони, некада одредјена софтверска подршка, финансијска средства а у главном комбинација свега наведеног. </a:t>
            </a:r>
          </a:p>
          <a:p>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У процесу обрачуна и исплате плата, то су особе које извршавају активности процеса, односно руководилац рачуноводства и секретар, финансијска средства потребна за исплату плата, информациони програм потребан за обрачун плата, информатичка опрема.</a:t>
            </a:r>
            <a:endParaRPr lang="en-US" sz="1200" kern="1200" dirty="0" smtClean="0">
              <a:solidFill>
                <a:schemeClr val="tx1"/>
              </a:solidFill>
              <a:effectLst/>
              <a:latin typeface="+mn-lt"/>
              <a:ea typeface="+mn-ea"/>
              <a:cs typeface="+mn-cs"/>
            </a:endParaRPr>
          </a:p>
          <a:p>
            <a:pPr marL="285750" indent="-285750" algn="just">
              <a:buFont typeface="Arial" pitchFamily="34" charset="0"/>
              <a:buChar char="•"/>
            </a:pPr>
            <a:r>
              <a:rPr lang="ru-RU" dirty="0" smtClean="0"/>
              <a:t>Пример:</a:t>
            </a:r>
          </a:p>
          <a:p>
            <a:pPr marL="285750" indent="-285750" algn="just">
              <a:buFont typeface="Arial" pitchFamily="34" charset="0"/>
              <a:buChar char="•"/>
            </a:pPr>
            <a:r>
              <a:rPr lang="ru-RU" dirty="0" smtClean="0"/>
              <a:t>Да би спровели процес израде и доношења буџета неопходне су нам смернице за доношењ буџета, информатичка подршка, фаx и телефонски уређаји, а и запослени који ће радити на изради предлога буџета. Ресурси су предуслов за почетак обављања неког процеса.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30</a:t>
            </a:fld>
            <a:endParaRPr lang="en-US"/>
          </a:p>
        </p:txBody>
      </p:sp>
    </p:spTree>
    <p:extLst>
      <p:ext uri="{BB962C8B-B14F-4D97-AF65-F5344CB8AC3E}">
        <p14:creationId xmlns:p14="http://schemas.microsoft.com/office/powerpoint/2010/main" val="3667840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BA" sz="1200" kern="1200" dirty="0" smtClean="0">
                <a:solidFill>
                  <a:schemeClr val="tx1"/>
                </a:solidFill>
                <a:effectLst/>
                <a:latin typeface="+mn-lt"/>
                <a:ea typeface="+mn-ea"/>
                <a:cs typeface="+mn-cs"/>
              </a:rPr>
              <a:t>Ако је процес повезан са другим процесима који се проводе у организацији, или са појединим документима који описују начин провођења процеса, потребно је назначити њихову међусобну повезаност.</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Нпр. процес организације обуке и надзора над провођењем обуке по програму ЦЈХ, повезан је са процесом израде методологије и стандарда рада ФУК-а  и интерне ревизије.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sr-Cyrl-BA" sz="1200" kern="1200" dirty="0" smtClean="0">
                <a:solidFill>
                  <a:schemeClr val="tx1"/>
                </a:solidFill>
                <a:effectLst/>
                <a:latin typeface="+mn-lt"/>
                <a:ea typeface="+mn-ea"/>
                <a:cs typeface="+mn-cs"/>
              </a:rPr>
              <a:t>Може се догодити да не постоји веза са другим процесима или процедурама које описују поједине процесе, у ком случају се ова колона оставља празна.</a:t>
            </a:r>
            <a:endParaRPr lang="en-US" sz="1200" kern="1200" dirty="0" smtClean="0">
              <a:solidFill>
                <a:schemeClr val="tx1"/>
              </a:solidFill>
              <a:effectLst/>
              <a:latin typeface="+mn-lt"/>
              <a:ea typeface="+mn-ea"/>
              <a:cs typeface="+mn-cs"/>
            </a:endParaRPr>
          </a:p>
          <a:p>
            <a:pPr marL="285750" indent="-285750" algn="just">
              <a:buFont typeface="Arial" pitchFamily="34" charset="0"/>
              <a:buChar char="•"/>
            </a:pPr>
            <a:r>
              <a:rPr lang="ru-RU" dirty="0" smtClean="0"/>
              <a:t>Пример: </a:t>
            </a:r>
          </a:p>
          <a:p>
            <a:pPr marL="285750" indent="-285750" algn="just">
              <a:buFont typeface="Arial" pitchFamily="34" charset="0"/>
              <a:buChar char="•"/>
            </a:pPr>
            <a:r>
              <a:rPr lang="ru-RU" dirty="0" smtClean="0"/>
              <a:t>Процес принудне наплате је повезан са процесом књиговодства јер на основу књиговодствених евиденција се утврђују ненаплаћена потраживања и дужници који су основа за спровођење процеса принудне наплате. Све повезаности међу процесима морамо да анализирамо и наведемо.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31</a:t>
            </a:fld>
            <a:endParaRPr lang="en-US"/>
          </a:p>
        </p:txBody>
      </p:sp>
    </p:spTree>
    <p:extLst>
      <p:ext uri="{BB962C8B-B14F-4D97-AF65-F5344CB8AC3E}">
        <p14:creationId xmlns:p14="http://schemas.microsoft.com/office/powerpoint/2010/main" val="3138538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FDD8FE-3E18-4DBE-A248-44E4D7593E36}" type="slidenum">
              <a:rPr lang="en-US" smtClean="0"/>
              <a:t>32</a:t>
            </a:fld>
            <a:endParaRPr lang="en-US"/>
          </a:p>
        </p:txBody>
      </p:sp>
    </p:spTree>
    <p:extLst>
      <p:ext uri="{BB962C8B-B14F-4D97-AF65-F5344CB8AC3E}">
        <p14:creationId xmlns:p14="http://schemas.microsoft.com/office/powerpoint/2010/main" val="4179272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Дијаграм тока представља ток активности у процедури, односно, графички приказ радњи у оквиру процеса и процедура које су хронолошки поредане и прецизно описане.</a:t>
            </a:r>
            <a:endParaRPr lang="en-US" dirty="0" smtClean="0"/>
          </a:p>
          <a:p>
            <a:r>
              <a:rPr lang="sr-Cyrl-CS" sz="1200" kern="1200" dirty="0" smtClean="0">
                <a:solidFill>
                  <a:schemeClr val="tx1"/>
                </a:solidFill>
                <a:effectLst/>
                <a:latin typeface="+mn-lt"/>
                <a:ea typeface="+mn-ea"/>
                <a:cs typeface="+mn-cs"/>
              </a:rPr>
              <a:t>Подаци неопходни за припрему, односно ажурирање</a:t>
            </a:r>
            <a:r>
              <a:rPr lang="sr-Latn-BA" sz="1200" kern="1200" dirty="0" smtClean="0">
                <a:solidFill>
                  <a:schemeClr val="tx1"/>
                </a:solidFill>
                <a:effectLst/>
                <a:latin typeface="+mn-lt"/>
                <a:ea typeface="+mn-ea"/>
                <a:cs typeface="+mn-cs"/>
              </a:rPr>
              <a:t>, </a:t>
            </a:r>
            <a:r>
              <a:rPr lang="sr-Cyrl-CS" sz="1200" kern="1200" dirty="0" smtClean="0">
                <a:solidFill>
                  <a:schemeClr val="tx1"/>
                </a:solidFill>
                <a:effectLst/>
                <a:latin typeface="+mn-lt"/>
                <a:ea typeface="+mn-ea"/>
                <a:cs typeface="+mn-cs"/>
              </a:rPr>
              <a:t>дијаграма тока обично се прибављају кроз разговоре са запосленима у свакој јединици организације у јавном сектору, а у вези са процедурама које се примјењују, као и кроз анализу процедуралних приручника, постојећих дијаграма тока и друге документације о систему. Прибављају се узорци документа и укључује се свака јединица. Запосленима се постављају питања о њиховим конкретним дужностима. Питања се могу постављати и током самог прегледа трансакције, нарочито при ажурирању дијаграма тока.</a:t>
            </a:r>
            <a:endParaRPr lang="en-US" sz="1200" kern="1200" dirty="0" smtClean="0">
              <a:solidFill>
                <a:schemeClr val="tx1"/>
              </a:solidFill>
              <a:effectLst/>
              <a:latin typeface="+mn-lt"/>
              <a:ea typeface="+mn-ea"/>
              <a:cs typeface="+mn-cs"/>
            </a:endParaRPr>
          </a:p>
          <a:p>
            <a:r>
              <a:rPr lang="sr-Cyrl-CS" sz="1200" kern="1200" dirty="0" smtClean="0">
                <a:solidFill>
                  <a:schemeClr val="tx1"/>
                </a:solidFill>
                <a:effectLst/>
                <a:latin typeface="+mn-lt"/>
                <a:ea typeface="+mn-ea"/>
                <a:cs typeface="+mn-cs"/>
              </a:rPr>
              <a:t>Предност дијаграма тока јесте у томе што пружају кратак преглед процеса и помажу у идентификовању неадекватности кроз јасно разум</a:t>
            </a:r>
            <a:r>
              <a:rPr lang="sr-Latn-BA" sz="1200" kern="1200" dirty="0" smtClean="0">
                <a:solidFill>
                  <a:schemeClr val="tx1"/>
                </a:solidFill>
                <a:effectLst/>
                <a:latin typeface="+mn-lt"/>
                <a:ea typeface="+mn-ea"/>
                <a:cs typeface="+mn-cs"/>
              </a:rPr>
              <a:t>иј</a:t>
            </a:r>
            <a:r>
              <a:rPr lang="sr-Cyrl-CS" sz="1200" kern="1200" dirty="0" smtClean="0">
                <a:solidFill>
                  <a:schemeClr val="tx1"/>
                </a:solidFill>
                <a:effectLst/>
                <a:latin typeface="+mn-lt"/>
                <a:ea typeface="+mn-ea"/>
                <a:cs typeface="+mn-cs"/>
              </a:rPr>
              <a:t>евање начина на који процес функционише. </a:t>
            </a:r>
            <a:endParaRPr lang="en-US" sz="1200" kern="1200" dirty="0" smtClean="0">
              <a:solidFill>
                <a:schemeClr val="tx1"/>
              </a:solidFill>
              <a:effectLst/>
              <a:latin typeface="+mn-lt"/>
              <a:ea typeface="+mn-ea"/>
              <a:cs typeface="+mn-cs"/>
            </a:endParaRPr>
          </a:p>
          <a:p>
            <a:r>
              <a:rPr lang="sr-Cyrl-CS" sz="1200" kern="1200" dirty="0" smtClean="0">
                <a:solidFill>
                  <a:schemeClr val="tx1"/>
                </a:solidFill>
                <a:effectLst/>
                <a:latin typeface="+mn-lt"/>
                <a:ea typeface="+mn-ea"/>
                <a:cs typeface="+mn-cs"/>
              </a:rPr>
              <a:t>Мане дијаграма тока односе се на количину времена потребног да се он припреми, потврди и стално ажурира.</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34</a:t>
            </a:fld>
            <a:endParaRPr lang="en-US"/>
          </a:p>
        </p:txBody>
      </p:sp>
    </p:spTree>
    <p:extLst>
      <p:ext uri="{BB962C8B-B14F-4D97-AF65-F5344CB8AC3E}">
        <p14:creationId xmlns:p14="http://schemas.microsoft.com/office/powerpoint/2010/main" val="192178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smtClean="0"/>
              <a:t>Правилно и тачно посложена процесна организација је основа за успјешно пословње сваког субјекта јавног сектора. Процесно организовање представља механизам помоћу</a:t>
            </a:r>
            <a:r>
              <a:rPr lang="sr-Cyrl-RS" baseline="0" dirty="0" smtClean="0"/>
              <a:t> којег се управља активностима и остварују циљеви организације. Пословни процеси су, као што је већ поменуто, ходограми обављања појединих послова, у писаном облику, на прописаном обрасцу, са ефинисаним активностима, контролама, ризицима, одговорностима и роковима за извршење. Пословање процесне организације је тачно дефинисано и посложено, а процеси су скупови активности који улазне величине претварају у излазне вриједности. </a:t>
            </a:r>
          </a:p>
          <a:p>
            <a:endParaRPr lang="sr-Cyrl-RS" baseline="0" dirty="0" smtClean="0"/>
          </a:p>
          <a:p>
            <a:r>
              <a:rPr lang="sr-Cyrl-RS" baseline="0" dirty="0" smtClean="0"/>
              <a:t>Израдом процеса добићемо цјеловит опис организације и њеног дјеловања, уочити недостатке, те повезаност између процеса и мјеста за могућа побољшања. Добро дизајнирана процесно орјентисана организација ствара предуслове за процјену ризика и управљање ризицима. У оваквој организацији постоји свеобухватан и тачан увид у властито пословање, те ревизорски траг за све трансакције. Ревизорски траг омогућава реконструкцију свих појединачних трансакцијаи операција проведених у оквиру једног процеса. Ревизорски траг приказује документовани ток свих трансакција од њиховог почетка до краја. Сама сврха дефинисања и израде процеса, односно успостављања процесне организације је побољшње остваривања циљева и стратегија, контрола законитости пословања субјекта, те управљање ризицима који утичу на пословање. Процесна организација је успостављена онда када су сви пословни процеси који се одвијају унутар организације правилно пописани, дефинисани, израђени, формално усвојении имплементирани. </a:t>
            </a:r>
          </a:p>
          <a:p>
            <a:endParaRPr lang="sr-Cyrl-RS" baseline="0" dirty="0" smtClean="0"/>
          </a:p>
          <a:p>
            <a:r>
              <a:rPr lang="sr-Cyrl-RS" baseline="0" dirty="0" smtClean="0"/>
              <a:t>Процесна организација омогућава цјеложивотни ток знања субјекта на тај начин што је знање о извршавању процеса документовано и континуирано се ажурира. На овај начин се омогућава ажурна процјена и управљање ризицима, што је главна сврха ФУК-а. Ово је додатно значајно јер запослени добијају детаљна упутства за рад, тако уколико дође до промјене запослених унутар субјекта неће постојати велики утрошак времена на обуку нових радника, него ће опис процеса омогућити да новозапослени брзо уђе у свој дјелокруг посла. </a:t>
            </a:r>
            <a:endParaRPr lang="en-US" baseline="0" dirty="0" smtClean="0"/>
          </a:p>
          <a:p>
            <a:endParaRPr lang="en-US" baseline="0" dirty="0" smtClean="0"/>
          </a:p>
          <a:p>
            <a:r>
              <a:rPr lang="sr-Cyrl-RS" baseline="0" dirty="0" smtClean="0"/>
              <a:t>Додатни бенефит процесне организације је у томе што она елиминише све неусклађене и застарјеле интерне акте. Приликом израде процеса интерни акти/правилници се ревидирају на начин да се од правилника праве процеси у стандардном облику, те се током израде побољшавају и боље дефинишу. Сви правилници/интерни акти у организацији постају дио система ФУК-а, ажурирају се и прилагођавају стварном стању у организацији. На овај начин се отклања слабост застарјелости и неусклађености интерних аката јер се ФУК систем непрекидно ревидира. </a:t>
            </a:r>
            <a:endParaRPr lang="en-US" dirty="0"/>
          </a:p>
        </p:txBody>
      </p:sp>
      <p:sp>
        <p:nvSpPr>
          <p:cNvPr id="4" name="Slide Number Placeholder 3"/>
          <p:cNvSpPr>
            <a:spLocks noGrp="1"/>
          </p:cNvSpPr>
          <p:nvPr>
            <p:ph type="sldNum" sz="quarter" idx="10"/>
          </p:nvPr>
        </p:nvSpPr>
        <p:spPr/>
        <p:txBody>
          <a:bodyPr/>
          <a:lstStyle/>
          <a:p>
            <a:fld id="{10FDD8FE-3E18-4DBE-A248-44E4D7593E36}" type="slidenum">
              <a:rPr lang="en-US" smtClean="0"/>
              <a:t>16</a:t>
            </a:fld>
            <a:endParaRPr lang="en-US"/>
          </a:p>
        </p:txBody>
      </p:sp>
    </p:spTree>
    <p:extLst>
      <p:ext uri="{BB962C8B-B14F-4D97-AF65-F5344CB8AC3E}">
        <p14:creationId xmlns:p14="http://schemas.microsoft.com/office/powerpoint/2010/main" val="164406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Cyrl-RS" dirty="0" smtClean="0"/>
              <a:t>Графички симболи су сликовни и ходограмски приказ дијаграма тока и међусобно су повезани стрјелицама. Да би се дијаграм тока саставио неопходно</a:t>
            </a:r>
            <a:r>
              <a:rPr lang="sr-Cyrl-RS" baseline="0" dirty="0" smtClean="0"/>
              <a:t> је добро познавати значење сваког појединачног симбола. Сваки симбол има своје значење и своје мјесто у дијаграму тока. </a:t>
            </a:r>
            <a:endParaRPr lang="en-US" dirty="0" smtClean="0"/>
          </a:p>
          <a:p>
            <a:r>
              <a:rPr lang="sr-Latn-RS" sz="1200" b="1" kern="1200" dirty="0" smtClean="0">
                <a:solidFill>
                  <a:schemeClr val="tx1"/>
                </a:solidFill>
                <a:effectLst/>
                <a:latin typeface="+mn-lt"/>
                <a:ea typeface="+mn-ea"/>
                <a:cs typeface="+mn-cs"/>
              </a:rPr>
              <a:t>Активности: </a:t>
            </a:r>
            <a:endParaRPr lang="en-US" sz="1200" kern="1200" dirty="0" smtClean="0">
              <a:solidFill>
                <a:schemeClr val="tx1"/>
              </a:solidFill>
              <a:effectLst/>
              <a:latin typeface="+mn-lt"/>
              <a:ea typeface="+mn-ea"/>
              <a:cs typeface="+mn-cs"/>
            </a:endParaRPr>
          </a:p>
          <a:p>
            <a:r>
              <a:rPr lang="sr-Latn-RS" sz="1200" kern="1200" dirty="0" smtClean="0">
                <a:solidFill>
                  <a:schemeClr val="tx1"/>
                </a:solidFill>
                <a:effectLst/>
                <a:latin typeface="+mn-lt"/>
                <a:ea typeface="+mn-ea"/>
                <a:cs typeface="+mn-cs"/>
              </a:rPr>
              <a:t>Када састављамо дијаграм тока важно је одредити:</a:t>
            </a:r>
            <a:r>
              <a:rPr lang="hr-H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sr-Latn-RS" sz="1200" kern="1200" dirty="0" smtClean="0">
                <a:solidFill>
                  <a:schemeClr val="tx1"/>
                </a:solidFill>
                <a:effectLst/>
                <a:latin typeface="+mn-lt"/>
                <a:ea typeface="+mn-ea"/>
                <a:cs typeface="+mn-cs"/>
              </a:rPr>
              <a:t>Шта је то активност, </a:t>
            </a:r>
            <a:endParaRPr lang="en-US" sz="1200" kern="1200" dirty="0" smtClean="0">
              <a:solidFill>
                <a:schemeClr val="tx1"/>
              </a:solidFill>
              <a:effectLst/>
              <a:latin typeface="+mn-lt"/>
              <a:ea typeface="+mn-ea"/>
              <a:cs typeface="+mn-cs"/>
            </a:endParaRPr>
          </a:p>
          <a:p>
            <a:pPr lvl="0"/>
            <a:r>
              <a:rPr lang="sr-Latn-RS" sz="1200" kern="1200" dirty="0" smtClean="0">
                <a:solidFill>
                  <a:schemeClr val="tx1"/>
                </a:solidFill>
                <a:effectLst/>
                <a:latin typeface="+mn-lt"/>
                <a:ea typeface="+mn-ea"/>
                <a:cs typeface="+mn-cs"/>
              </a:rPr>
              <a:t>Шта је ручно уношење, </a:t>
            </a:r>
            <a:endParaRPr lang="en-US" sz="1200" kern="1200" dirty="0" smtClean="0">
              <a:solidFill>
                <a:schemeClr val="tx1"/>
              </a:solidFill>
              <a:effectLst/>
              <a:latin typeface="+mn-lt"/>
              <a:ea typeface="+mn-ea"/>
              <a:cs typeface="+mn-cs"/>
            </a:endParaRPr>
          </a:p>
          <a:p>
            <a:pPr lvl="0"/>
            <a:r>
              <a:rPr lang="sr-Latn-RS" sz="1200" kern="1200" dirty="0" smtClean="0">
                <a:solidFill>
                  <a:schemeClr val="tx1"/>
                </a:solidFill>
                <a:effectLst/>
                <a:latin typeface="+mn-lt"/>
                <a:ea typeface="+mn-ea"/>
                <a:cs typeface="+mn-cs"/>
              </a:rPr>
              <a:t>Шта је контрола, </a:t>
            </a:r>
            <a:endParaRPr lang="en-US" sz="1200" kern="1200" dirty="0" smtClean="0">
              <a:solidFill>
                <a:schemeClr val="tx1"/>
              </a:solidFill>
              <a:effectLst/>
              <a:latin typeface="+mn-lt"/>
              <a:ea typeface="+mn-ea"/>
              <a:cs typeface="+mn-cs"/>
            </a:endParaRPr>
          </a:p>
          <a:p>
            <a:pPr lvl="0"/>
            <a:r>
              <a:rPr lang="sr-Latn-RS" sz="1200" kern="1200" dirty="0" smtClean="0">
                <a:solidFill>
                  <a:schemeClr val="tx1"/>
                </a:solidFill>
                <a:effectLst/>
                <a:latin typeface="+mn-lt"/>
                <a:ea typeface="+mn-ea"/>
                <a:cs typeface="+mn-cs"/>
              </a:rPr>
              <a:t>Шта је нека друга радња која има специфичну ознаку симбола.</a:t>
            </a:r>
            <a:endParaRPr lang="en-US" sz="1200" kern="1200" dirty="0" smtClean="0">
              <a:solidFill>
                <a:schemeClr val="tx1"/>
              </a:solidFill>
              <a:effectLst/>
              <a:latin typeface="+mn-lt"/>
              <a:ea typeface="+mn-ea"/>
              <a:cs typeface="+mn-cs"/>
            </a:endParaRPr>
          </a:p>
          <a:p>
            <a:r>
              <a:rPr lang="sr-Latn-RS" sz="1200" b="1" i="1" kern="1200" dirty="0" smtClean="0">
                <a:solidFill>
                  <a:schemeClr val="tx1"/>
                </a:solidFill>
                <a:effectLst/>
                <a:latin typeface="+mn-lt"/>
                <a:ea typeface="+mn-ea"/>
                <a:cs typeface="+mn-cs"/>
              </a:rPr>
              <a:t>Пример: </a:t>
            </a:r>
            <a:endParaRPr lang="en-US" sz="1200" kern="1200" dirty="0" smtClean="0">
              <a:solidFill>
                <a:schemeClr val="tx1"/>
              </a:solidFill>
              <a:effectLst/>
              <a:latin typeface="+mn-lt"/>
              <a:ea typeface="+mn-ea"/>
              <a:cs typeface="+mn-cs"/>
            </a:endParaRPr>
          </a:p>
          <a:p>
            <a:r>
              <a:rPr lang="sr-Latn-RS" sz="1200" kern="1200" dirty="0" smtClean="0">
                <a:solidFill>
                  <a:schemeClr val="tx1"/>
                </a:solidFill>
                <a:effectLst/>
                <a:latin typeface="+mn-lt"/>
                <a:ea typeface="+mn-ea"/>
                <a:cs typeface="+mn-cs"/>
              </a:rPr>
              <a:t>Уколико се ради о процесу пријема, ликвидације и провере рачуна – пријем рачуна из писарнице нам је једна активност, упис у књигу улазних рачуна нам је друга активност, итд. </a:t>
            </a:r>
            <a:endParaRPr lang="en-US" sz="1200" kern="1200" dirty="0" smtClean="0">
              <a:solidFill>
                <a:schemeClr val="tx1"/>
              </a:solidFill>
              <a:effectLst/>
              <a:latin typeface="+mn-lt"/>
              <a:ea typeface="+mn-ea"/>
              <a:cs typeface="+mn-cs"/>
            </a:endParaRPr>
          </a:p>
          <a:p>
            <a:r>
              <a:rPr lang="sr-Cyrl-RS" sz="1200" b="1" kern="1200" dirty="0" smtClean="0">
                <a:solidFill>
                  <a:schemeClr val="tx1"/>
                </a:solidFill>
                <a:effectLst/>
                <a:latin typeface="+mn-lt"/>
                <a:ea typeface="+mn-ea"/>
                <a:cs typeface="+mn-cs"/>
              </a:rPr>
              <a:t>Спровођење</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Колона </a:t>
            </a:r>
            <a:r>
              <a:rPr lang="sr-Cyrl-RS" sz="1200" kern="1200" dirty="0" smtClean="0">
                <a:solidFill>
                  <a:schemeClr val="tx1"/>
                </a:solidFill>
                <a:effectLst/>
                <a:latin typeface="+mn-lt"/>
                <a:ea typeface="+mn-ea"/>
                <a:cs typeface="+mn-cs"/>
              </a:rPr>
              <a:t>спровођење </a:t>
            </a:r>
            <a:r>
              <a:rPr lang="hr-HR" sz="1200" kern="1200" dirty="0" smtClean="0">
                <a:solidFill>
                  <a:schemeClr val="tx1"/>
                </a:solidFill>
                <a:effectLst/>
                <a:latin typeface="+mn-lt"/>
                <a:ea typeface="+mn-ea"/>
                <a:cs typeface="+mn-cs"/>
              </a:rPr>
              <a:t>у таблици дијаграма тока представља дефинисање одговорне особе за извршење поједине радње са тачним роком извршења поједине радње.</a:t>
            </a:r>
            <a:endParaRPr lang="en-US"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Одговорност</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У колони одговорности уписујемо функцију особе према систематизацији радних места које су одговорне за извршење поједине радње.</a:t>
            </a:r>
            <a:endParaRPr lang="en-US"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Рокови</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Овде уписујемо податке о року у ком одговорна особа мора да изврши одређену радњу. </a:t>
            </a:r>
            <a:endParaRPr lang="en-US" sz="1200" kern="1200" dirty="0" smtClean="0">
              <a:solidFill>
                <a:schemeClr val="tx1"/>
              </a:solidFill>
              <a:effectLst/>
              <a:latin typeface="+mn-lt"/>
              <a:ea typeface="+mn-ea"/>
              <a:cs typeface="+mn-cs"/>
            </a:endParaRPr>
          </a:p>
          <a:p>
            <a:r>
              <a:rPr lang="hr-HR" sz="1200" b="1" kern="1200" dirty="0" smtClean="0">
                <a:solidFill>
                  <a:schemeClr val="tx1"/>
                </a:solidFill>
                <a:effectLst/>
                <a:latin typeface="+mn-lt"/>
                <a:ea typeface="+mn-ea"/>
                <a:cs typeface="+mn-cs"/>
              </a:rPr>
              <a:t>Пратећа документација </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Уписујемо све оне документе који су основа за обављање поједине радње или који настају обављањем поједине радње.</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35</a:t>
            </a:fld>
            <a:endParaRPr lang="en-US"/>
          </a:p>
        </p:txBody>
      </p:sp>
    </p:spTree>
    <p:extLst>
      <p:ext uri="{BB962C8B-B14F-4D97-AF65-F5344CB8AC3E}">
        <p14:creationId xmlns:p14="http://schemas.microsoft.com/office/powerpoint/2010/main" val="4231181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sr-Cyrl-RS" dirty="0" smtClean="0"/>
              <a:t>Студијска посјета</a:t>
            </a:r>
          </a:p>
          <a:p>
            <a:pPr marL="171450" indent="-171450">
              <a:buFont typeface="Arial" pitchFamily="34" charset="0"/>
              <a:buChar char="•"/>
            </a:pPr>
            <a:r>
              <a:rPr lang="sr-Cyrl-RS" dirty="0" smtClean="0"/>
              <a:t>Првобитна идеја само извјештавање</a:t>
            </a:r>
            <a:endParaRPr lang="en-US" dirty="0"/>
          </a:p>
        </p:txBody>
      </p:sp>
      <p:sp>
        <p:nvSpPr>
          <p:cNvPr id="4" name="Slide Number Placeholder 3"/>
          <p:cNvSpPr>
            <a:spLocks noGrp="1"/>
          </p:cNvSpPr>
          <p:nvPr>
            <p:ph type="sldNum" sz="quarter" idx="10"/>
          </p:nvPr>
        </p:nvSpPr>
        <p:spPr/>
        <p:txBody>
          <a:bodyPr/>
          <a:lstStyle/>
          <a:p>
            <a:fld id="{6BB52177-98F5-4827-80AD-07F78869279D}" type="slidenum">
              <a:rPr lang="en-US" smtClean="0"/>
              <a:t>37</a:t>
            </a:fld>
            <a:endParaRPr lang="en-US"/>
          </a:p>
        </p:txBody>
      </p:sp>
    </p:spTree>
    <p:extLst>
      <p:ext uri="{BB962C8B-B14F-4D97-AF65-F5344CB8AC3E}">
        <p14:creationId xmlns:p14="http://schemas.microsoft.com/office/powerpoint/2010/main" val="189435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sr-Cyrl-RS" dirty="0" smtClean="0"/>
              <a:t>Онлајн</a:t>
            </a:r>
            <a:r>
              <a:rPr lang="sr-Cyrl-RS" baseline="0" dirty="0" smtClean="0"/>
              <a:t> апликација доступна свим корисницима из јавног сектора путем логовања на неком од интернет браузера. Интерфејси су стандардизовани за књигу пословних процеса и регистар ризика с тим што је уважено да могу постојати одређене специфичности, те апликација има могућност прилагођавања овим специфичностима. </a:t>
            </a:r>
          </a:p>
          <a:p>
            <a:pPr marL="171450" indent="-171450">
              <a:buFont typeface="Arial" pitchFamily="34" charset="0"/>
              <a:buChar char="•"/>
            </a:pPr>
            <a:r>
              <a:rPr lang="sr-Cyrl-RS" baseline="0" dirty="0" smtClean="0"/>
              <a:t>Елиминише се потреба за папирним методологијма. Особље ЦЈХ, особље пројекта, фук координатори и интерни ревизори су заједно радили на развоју апликације, те су интерфејси у апликацији одраз потреба за методолошким промјенама. Апликација онемогућава прескакање корака у формалном успостављању ФУК-а јер да бисте унијели регистар ризика, потребно је прво креирати књигу пословних процеса.</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BB52177-98F5-4827-80AD-07F78869279D}" type="slidenum">
              <a:rPr lang="en-US" smtClean="0"/>
              <a:t>38</a:t>
            </a:fld>
            <a:endParaRPr lang="en-US"/>
          </a:p>
        </p:txBody>
      </p:sp>
    </p:spTree>
    <p:extLst>
      <p:ext uri="{BB962C8B-B14F-4D97-AF65-F5344CB8AC3E}">
        <p14:creationId xmlns:p14="http://schemas.microsoft.com/office/powerpoint/2010/main" val="1753048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r-HR" sz="1200" kern="1200" dirty="0" smtClean="0">
                <a:solidFill>
                  <a:schemeClr val="tx1"/>
                </a:solidFill>
                <a:effectLst/>
                <a:latin typeface="+mn-lt"/>
                <a:ea typeface="+mn-ea"/>
                <a:cs typeface="+mn-cs"/>
              </a:rPr>
              <a:t>уносе их ФМЦ координатори за своје институције</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прво се уносе организационе јединице највише организационе разине</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ниже организационе јединице придружене вишој, не треба ићи у детаље </a:t>
            </a:r>
            <a:endParaRPr lang="en-US" sz="1200" kern="1200" dirty="0" smtClean="0">
              <a:solidFill>
                <a:schemeClr val="tx1"/>
              </a:solidFill>
              <a:effectLst/>
              <a:latin typeface="+mn-lt"/>
              <a:ea typeface="+mn-ea"/>
              <a:cs typeface="+mn-cs"/>
            </a:endParaRPr>
          </a:p>
          <a:p>
            <a:pPr lvl="0"/>
            <a:r>
              <a:rPr lang="hr-HR" sz="1200" kern="1200" dirty="0" smtClean="0">
                <a:solidFill>
                  <a:schemeClr val="tx1"/>
                </a:solidFill>
                <a:effectLst/>
                <a:latin typeface="+mn-lt"/>
                <a:ea typeface="+mn-ea"/>
                <a:cs typeface="+mn-cs"/>
              </a:rPr>
              <a:t>Користе се постојећи органиграм – организацијске схеме институције</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r-Cyrl-RS" dirty="0" smtClean="0"/>
          </a:p>
          <a:p>
            <a:endParaRPr lang="en-US" dirty="0"/>
          </a:p>
        </p:txBody>
      </p:sp>
      <p:sp>
        <p:nvSpPr>
          <p:cNvPr id="4" name="Slide Number Placeholder 3"/>
          <p:cNvSpPr>
            <a:spLocks noGrp="1"/>
          </p:cNvSpPr>
          <p:nvPr>
            <p:ph type="sldNum" sz="quarter" idx="10"/>
          </p:nvPr>
        </p:nvSpPr>
        <p:spPr/>
        <p:txBody>
          <a:bodyPr/>
          <a:lstStyle/>
          <a:p>
            <a:fld id="{6BB52177-98F5-4827-80AD-07F78869279D}" type="slidenum">
              <a:rPr lang="en-US" smtClean="0"/>
              <a:t>42</a:t>
            </a:fld>
            <a:endParaRPr lang="en-US"/>
          </a:p>
        </p:txBody>
      </p:sp>
    </p:spTree>
    <p:extLst>
      <p:ext uri="{BB962C8B-B14F-4D97-AF65-F5344CB8AC3E}">
        <p14:creationId xmlns:p14="http://schemas.microsoft.com/office/powerpoint/2010/main" val="2329163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Cyrl-RS" dirty="0" smtClean="0"/>
              <a:t>Модул који се односи на финансијско управљање и контролу омогућава креирање дигиталне књиге пословних процеса и дигиталног регистра ризика.</a:t>
            </a:r>
          </a:p>
          <a:p>
            <a:endParaRPr lang="en-US" dirty="0"/>
          </a:p>
        </p:txBody>
      </p:sp>
      <p:sp>
        <p:nvSpPr>
          <p:cNvPr id="4" name="Slide Number Placeholder 3"/>
          <p:cNvSpPr>
            <a:spLocks noGrp="1"/>
          </p:cNvSpPr>
          <p:nvPr>
            <p:ph type="sldNum" sz="quarter" idx="10"/>
          </p:nvPr>
        </p:nvSpPr>
        <p:spPr/>
        <p:txBody>
          <a:bodyPr/>
          <a:lstStyle/>
          <a:p>
            <a:fld id="{6BB52177-98F5-4827-80AD-07F78869279D}" type="slidenum">
              <a:rPr lang="en-US" smtClean="0"/>
              <a:t>43</a:t>
            </a:fld>
            <a:endParaRPr lang="en-US"/>
          </a:p>
        </p:txBody>
      </p:sp>
    </p:spTree>
    <p:extLst>
      <p:ext uri="{BB962C8B-B14F-4D97-AF65-F5344CB8AC3E}">
        <p14:creationId xmlns:p14="http://schemas.microsoft.com/office/powerpoint/2010/main" val="3396792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hr-HR" sz="2000" b="1" dirty="0" smtClean="0"/>
              <a:t>Standardni PFM procesi </a:t>
            </a:r>
          </a:p>
          <a:p>
            <a:pPr lvl="1"/>
            <a:r>
              <a:rPr lang="hr-HR" sz="1800" dirty="0" smtClean="0"/>
              <a:t>Upravljanje javnim finansijama</a:t>
            </a:r>
          </a:p>
          <a:p>
            <a:pPr lvl="1"/>
            <a:r>
              <a:rPr lang="hr-HR" sz="1800" dirty="0" smtClean="0"/>
              <a:t>Javna nabavka</a:t>
            </a:r>
          </a:p>
          <a:p>
            <a:pPr lvl="1"/>
            <a:r>
              <a:rPr lang="hr-HR" sz="1800" dirty="0" smtClean="0"/>
              <a:t>Upravljanje ljudskim resursima</a:t>
            </a:r>
          </a:p>
          <a:p>
            <a:pPr lvl="1"/>
            <a:r>
              <a:rPr lang="hr-HR" sz="1800" dirty="0" smtClean="0"/>
              <a:t>IT upravljanje</a:t>
            </a:r>
          </a:p>
          <a:p>
            <a:pPr lvl="1"/>
            <a:r>
              <a:rPr lang="hr-HR" sz="1800" dirty="0" smtClean="0"/>
              <a:t>Pravna pitanja</a:t>
            </a:r>
          </a:p>
          <a:p>
            <a:endParaRPr lang="en-US" dirty="0"/>
          </a:p>
        </p:txBody>
      </p:sp>
      <p:sp>
        <p:nvSpPr>
          <p:cNvPr id="4" name="Slide Number Placeholder 3"/>
          <p:cNvSpPr>
            <a:spLocks noGrp="1"/>
          </p:cNvSpPr>
          <p:nvPr>
            <p:ph type="sldNum" sz="quarter" idx="10"/>
          </p:nvPr>
        </p:nvSpPr>
        <p:spPr/>
        <p:txBody>
          <a:bodyPr/>
          <a:lstStyle/>
          <a:p>
            <a:fld id="{6BB52177-98F5-4827-80AD-07F78869279D}" type="slidenum">
              <a:rPr lang="en-US" smtClean="0"/>
              <a:t>44</a:t>
            </a:fld>
            <a:endParaRPr lang="en-US"/>
          </a:p>
        </p:txBody>
      </p:sp>
    </p:spTree>
    <p:extLst>
      <p:ext uri="{BB962C8B-B14F-4D97-AF65-F5344CB8AC3E}">
        <p14:creationId xmlns:p14="http://schemas.microsoft.com/office/powerpoint/2010/main" val="808553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hr-HR" sz="2000" b="1" dirty="0" smtClean="0"/>
              <a:t>Standardni PFM procesi </a:t>
            </a:r>
          </a:p>
          <a:p>
            <a:pPr lvl="1"/>
            <a:r>
              <a:rPr lang="hr-HR" sz="1800" dirty="0" smtClean="0"/>
              <a:t>Upravljanje javnim finansijama</a:t>
            </a:r>
          </a:p>
          <a:p>
            <a:pPr lvl="1"/>
            <a:r>
              <a:rPr lang="hr-HR" sz="1800" dirty="0" smtClean="0"/>
              <a:t>Javna nabavka</a:t>
            </a:r>
          </a:p>
          <a:p>
            <a:pPr lvl="1"/>
            <a:r>
              <a:rPr lang="hr-HR" sz="1800" dirty="0" smtClean="0"/>
              <a:t>Upravljanje ljudskim resursima</a:t>
            </a:r>
          </a:p>
          <a:p>
            <a:pPr lvl="1"/>
            <a:r>
              <a:rPr lang="hr-HR" sz="1800" dirty="0" smtClean="0"/>
              <a:t>IT upravljanje</a:t>
            </a:r>
          </a:p>
          <a:p>
            <a:pPr lvl="1"/>
            <a:r>
              <a:rPr lang="hr-HR" sz="1800" dirty="0" smtClean="0"/>
              <a:t>Pravna pitanja</a:t>
            </a:r>
          </a:p>
          <a:p>
            <a:endParaRPr lang="en-US" dirty="0"/>
          </a:p>
        </p:txBody>
      </p:sp>
      <p:sp>
        <p:nvSpPr>
          <p:cNvPr id="4" name="Slide Number Placeholder 3"/>
          <p:cNvSpPr>
            <a:spLocks noGrp="1"/>
          </p:cNvSpPr>
          <p:nvPr>
            <p:ph type="sldNum" sz="quarter" idx="10"/>
          </p:nvPr>
        </p:nvSpPr>
        <p:spPr/>
        <p:txBody>
          <a:bodyPr/>
          <a:lstStyle/>
          <a:p>
            <a:fld id="{6BB52177-98F5-4827-80AD-07F78869279D}" type="slidenum">
              <a:rPr lang="en-US" smtClean="0"/>
              <a:t>45</a:t>
            </a:fld>
            <a:endParaRPr lang="en-US"/>
          </a:p>
        </p:txBody>
      </p:sp>
    </p:spTree>
    <p:extLst>
      <p:ext uri="{BB962C8B-B14F-4D97-AF65-F5344CB8AC3E}">
        <p14:creationId xmlns:p14="http://schemas.microsoft.com/office/powerpoint/2010/main" val="808553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smtClean="0"/>
              <a:t>Успостављање финансијског управљања и контроле подразумјева процесно организовање субјеката. Како</a:t>
            </a:r>
            <a:r>
              <a:rPr lang="sr-Cyrl-RS" baseline="0" dirty="0" smtClean="0"/>
              <a:t> би се изградила процесно орјентисана организација потребно је пописати све пословне процесе унутар субјекта. Попис пословних процеса предстаља документ у коме су пописани сви процеси у једној организацији. </a:t>
            </a:r>
            <a:r>
              <a:rPr lang="sr-Cyrl-RS" dirty="0" smtClean="0"/>
              <a:t>Приказивање пословних процеса пружа организацији комплетну слику о томе на</a:t>
            </a:r>
            <a:r>
              <a:rPr lang="sr-Cyrl-RS" baseline="0" dirty="0" smtClean="0"/>
              <a:t> који начин се остварују њени пословни циљеви. </a:t>
            </a:r>
          </a:p>
          <a:p>
            <a:endParaRPr lang="sr-Cyrl-RS" baseline="0" dirty="0" smtClean="0"/>
          </a:p>
          <a:p>
            <a:r>
              <a:rPr lang="sr-Cyrl-RS" baseline="0" dirty="0" smtClean="0"/>
              <a:t>Попис пословних процеса је преглед свих пословних процеса који се одвијају у организацији, а нарочито процеса везаних за настанак прихода и расхода, имовину, обавезе, јавне набавке, уговарања, те стручне процесе који су везани за специфичности организације. </a:t>
            </a:r>
            <a:r>
              <a:rPr lang="en-US" baseline="0" dirty="0" smtClean="0"/>
              <a:t> </a:t>
            </a:r>
            <a:r>
              <a:rPr lang="ru-RU" dirty="0" smtClean="0"/>
              <a:t>Преглед процеса садржи активности и процедуре којима се одређује начин обављања појединог пословног процеса</a:t>
            </a:r>
            <a:r>
              <a:rPr lang="en-US" dirty="0" smtClean="0"/>
              <a:t>.</a:t>
            </a:r>
            <a:r>
              <a:rPr lang="en-US" baseline="0" dirty="0" smtClean="0"/>
              <a:t> </a:t>
            </a:r>
            <a:r>
              <a:rPr lang="sr-Cyrl-RS" baseline="0" dirty="0" smtClean="0"/>
              <a:t>Процесе је потребно што тачније идентификоватио и пописати како би се добила стварна слика дјелокруга рада субјекта. Један процес може да садржи једну или више процедура, те је јако важно одредити које процедуре припадају којем процесу. Односно шта су процеси, а шта су процедуре унутар процеса. </a:t>
            </a:r>
          </a:p>
          <a:p>
            <a:r>
              <a:rPr lang="sr-Cyrl-RS" baseline="0" dirty="0" smtClean="0"/>
              <a:t>Нпр: процес вођења књиговодства у неком субјекту подразумјева активности књижења улазних рачуна, излазних рачуна, имовине, ситног инвентара итд. При дизајнирању, односно описивању процеса вођења књиговодства очигледно морамо, с обзиром на различите активности у оквиру овог процеса, раздвојити процедуре књижења улазних рачуна, процедуре књижења излазних рачуна,  процедуре књижења имовине, процедуре књижења ситног инвентара итд.  Дакле у овом случају неопходно је креирати један процес са неколико различитих процедура, а не креирати неколико различитих процеса за сваку од ових активности. </a:t>
            </a:r>
          </a:p>
          <a:p>
            <a:endParaRPr lang="sr-Cyrl-RS" baseline="0" dirty="0" smtClean="0"/>
          </a:p>
          <a:p>
            <a:r>
              <a:rPr lang="sr-Cyrl-RS" baseline="0" dirty="0" smtClean="0"/>
              <a:t>Прегледом организационе структуре субјекта, односно начина на који је субјекат организован, стиче се подлога потребна за попис пословних процеса, активности унутар процеса, те одговорности запослених за поједине послове.</a:t>
            </a:r>
            <a:r>
              <a:rPr lang="sr-Latn-RS" baseline="0" dirty="0" smtClean="0"/>
              <a:t> </a:t>
            </a:r>
            <a:r>
              <a:rPr lang="sr-Cyrl-RS" baseline="0" dirty="0" smtClean="0"/>
              <a:t>Различити извори могу бити од користи приликом припреме листе пословних процеса, у првом реду то су организационе шеме, затим, буџет, финансијски планови, систематизација радних мјеста, прописи, интерни акти, управљачки информациони системи. </a:t>
            </a:r>
          </a:p>
          <a:p>
            <a:endParaRPr lang="sr-Cyrl-RS" baseline="0" dirty="0" smtClean="0"/>
          </a:p>
          <a:p>
            <a:r>
              <a:rPr lang="sr-Cyrl-RS" baseline="0" dirty="0" smtClean="0"/>
              <a:t>Процеси се углавном пописују по организационој структури субјекта, односно по организационим јединицама, међутим потребно је истаћи да се поједини пословни процеси могу одвијати у неколико организационих јединица истовремено или пак унутар цијеле организације, те је неопходно да се о томе води рачуна приликом пописа пословних процеса, како би овакви процеси били пописани само једном, а не више пута. Нпр. процес израде и доношења буџета углавном се одвија у организационој јединици за финансије, међутим и друге организационе јединице учествују у овом процесу тако што дају своје приједлоге за буџет, те се овај процес одвија кроз готово све организационе јединице субјекта, али се он пописује само једном и приликом описа се у њега укључују све активности без обзира на организациону јединицу у којој се те активности одвијају.  Такође је потребно водити рачуна о процесима који се на исти начин одвијају у више организационих јединица субјекта, нпр. израда прописа. Овакви процеси не смију се у попису пословних процеса понављати више пута, већ се на листи пословних процеса требају наћи само једном, сем у случају да се тај пословни процес у некој организационој јединици другачије ради, односно има другачије посложене активности. </a:t>
            </a:r>
          </a:p>
          <a:p>
            <a:endParaRPr lang="sr-Cyrl-RS" baseline="0" dirty="0" smtClean="0"/>
          </a:p>
          <a:p>
            <a:r>
              <a:rPr lang="sr-Cyrl-RS" baseline="0" dirty="0" smtClean="0"/>
              <a:t>У свим овим ситуацијама значајна је улога координатора за финансијско управљање и контролу, односно вас. Ваша улога је да на основу знања које имате из области финансијског управљања и контроле дате смјернице вашим колегама, на примјер руководиоцима организационих јединица субјекта у којем сте запослени, према којима ће они пописати све пословне процесе унутар својих организационих јединица, те активности у тим пословним процесима. Након тога, утврђују се пословни процеси који се понављају у више организационих јединица и они се на коначну листу пословних процеса организације стављају само једном.  </a:t>
            </a:r>
          </a:p>
          <a:p>
            <a:endParaRPr lang="sr-Cyrl-RS" baseline="0" dirty="0" smtClean="0"/>
          </a:p>
          <a:p>
            <a:r>
              <a:rPr lang="sr-Cyrl-RS" baseline="0" dirty="0" smtClean="0"/>
              <a:t>Постоје и други начини пописа пословних процеса. Сем по организационој структури, процесе можемо пописивати и на примјер према врстама процеса. Уколико је у питању мањи субјекат јавног сектора, тада оваква врста пописа има више смисла од пописивања по организационим јединицама. Тако умјесто пописа у организационој јединици за финансије и организационој јединици за друштвене дјелатности, вршимо попис свих управљачких процеса, попис свих стручних процеса, попис свих процеса контролеи тако даље. </a:t>
            </a:r>
            <a:endParaRPr lang="en-US" dirty="0" smtClean="0"/>
          </a:p>
          <a:p>
            <a:endParaRPr lang="en-US" dirty="0"/>
          </a:p>
        </p:txBody>
      </p:sp>
      <p:sp>
        <p:nvSpPr>
          <p:cNvPr id="4" name="Slide Number Placeholder 3"/>
          <p:cNvSpPr>
            <a:spLocks noGrp="1"/>
          </p:cNvSpPr>
          <p:nvPr>
            <p:ph type="sldNum" sz="quarter" idx="10"/>
          </p:nvPr>
        </p:nvSpPr>
        <p:spPr/>
        <p:txBody>
          <a:bodyPr/>
          <a:lstStyle/>
          <a:p>
            <a:fld id="{10FDD8FE-3E18-4DBE-A248-44E4D7593E36}" type="slidenum">
              <a:rPr lang="en-US" smtClean="0"/>
              <a:t>17</a:t>
            </a:fld>
            <a:endParaRPr lang="en-US"/>
          </a:p>
        </p:txBody>
      </p:sp>
    </p:spTree>
    <p:extLst>
      <p:ext uri="{BB962C8B-B14F-4D97-AF65-F5344CB8AC3E}">
        <p14:creationId xmlns:p14="http://schemas.microsoft.com/office/powerpoint/2010/main" val="16440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Процеси су основа успостављања система финансијског управљања и контроле и они стварају </a:t>
            </a:r>
            <a:r>
              <a:rPr lang="hr-HR" sz="1200" b="1" kern="1200" dirty="0" smtClean="0">
                <a:solidFill>
                  <a:schemeClr val="tx1"/>
                </a:solidFill>
                <a:effectLst/>
                <a:latin typeface="+mn-lt"/>
                <a:ea typeface="+mn-ea"/>
                <a:cs typeface="+mn-cs"/>
              </a:rPr>
              <a:t>главни предуслов </a:t>
            </a:r>
            <a:r>
              <a:rPr lang="hr-HR" sz="1200" kern="1200" dirty="0" smtClean="0">
                <a:solidFill>
                  <a:schemeClr val="tx1"/>
                </a:solidFill>
                <a:effectLst/>
                <a:latin typeface="+mn-lt"/>
                <a:ea typeface="+mn-ea"/>
                <a:cs typeface="+mn-cs"/>
              </a:rPr>
              <a:t>за </a:t>
            </a:r>
            <a:r>
              <a:rPr lang="hr-HR" sz="1200" b="1" kern="1200" dirty="0" smtClean="0">
                <a:solidFill>
                  <a:schemeClr val="tx1"/>
                </a:solidFill>
                <a:effectLst/>
                <a:latin typeface="+mn-lt"/>
                <a:ea typeface="+mn-ea"/>
                <a:cs typeface="+mn-cs"/>
              </a:rPr>
              <a:t>утврђивање ризика и састављање регистра ризика. </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Да би направили процесе морамо прво да их попишемо и утврдимо којим организационим јединицама припадају, а потом заједно са особама које учествују у радњама које настају у процесу саставимо ток процеса.</a:t>
            </a:r>
            <a:endParaRPr lang="sr-Cyrl-R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Процесе морамо правилно утврдити и распоредити према организационим јединицама на начин да тачно детерминишемо кој</a:t>
            </a:r>
            <a:r>
              <a:rPr lang="sr-Cyrl-RS" sz="1200" kern="1200" dirty="0" smtClean="0">
                <a:solidFill>
                  <a:schemeClr val="tx1"/>
                </a:solidFill>
                <a:effectLst/>
                <a:latin typeface="+mn-lt"/>
                <a:ea typeface="+mn-ea"/>
                <a:cs typeface="+mn-cs"/>
              </a:rPr>
              <a:t>е</a:t>
            </a:r>
            <a:r>
              <a:rPr lang="sr-Cyrl-RS" sz="1200" kern="1200" baseline="0" dirty="0" smtClean="0">
                <a:solidFill>
                  <a:schemeClr val="tx1"/>
                </a:solidFill>
                <a:effectLst/>
                <a:latin typeface="+mn-lt"/>
                <a:ea typeface="+mn-ea"/>
                <a:cs typeface="+mn-cs"/>
              </a:rPr>
              <a:t> су </a:t>
            </a:r>
            <a:r>
              <a:rPr lang="sr-Cyrl-RS" dirty="0" smtClean="0"/>
              <a:t>процедуре</a:t>
            </a:r>
            <a:r>
              <a:rPr lang="sr-Cyrl-RS" sz="1200" kern="1200" baseline="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у оквиру одређеног процеса. </a:t>
            </a:r>
            <a:endParaRPr lang="sr-Cyrl-R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sr-Cyrl-RS" sz="1200" kern="1200" dirty="0" smtClean="0">
                <a:solidFill>
                  <a:schemeClr val="tx1"/>
                </a:solidFill>
                <a:effectLst/>
                <a:latin typeface="+mn-lt"/>
                <a:ea typeface="+mn-ea"/>
                <a:cs typeface="+mn-cs"/>
              </a:rPr>
              <a:t>Већ смо рекли да ј</a:t>
            </a:r>
            <a:r>
              <a:rPr lang="hr-HR" sz="1200" kern="1200" dirty="0" smtClean="0">
                <a:solidFill>
                  <a:schemeClr val="tx1"/>
                </a:solidFill>
                <a:effectLst/>
                <a:latin typeface="+mn-lt"/>
                <a:ea typeface="+mn-ea"/>
                <a:cs typeface="+mn-cs"/>
              </a:rPr>
              <a:t>едан процес може имати једну или више процедура у зависности од потребе. Процедуре се могу и не морају именовати исто као и процес, у зависности од врсте и типа процеса који израђујемо.</a:t>
            </a:r>
            <a:r>
              <a:rPr lang="sr-Cyrl-RS" sz="1200" kern="1200" dirty="0" smtClean="0">
                <a:solidFill>
                  <a:schemeClr val="tx1"/>
                </a:solidFill>
                <a:effectLst/>
                <a:latin typeface="+mn-lt"/>
                <a:ea typeface="+mn-ea"/>
                <a:cs typeface="+mn-cs"/>
              </a:rPr>
              <a:t> Још један примјер је израда и доношење буџета има једну процедуру која се назива процедура израде и доношења буџета, док процес запримања</a:t>
            </a:r>
            <a:r>
              <a:rPr lang="sr-Cyrl-RS" sz="1200" kern="1200" baseline="0" dirty="0" smtClean="0">
                <a:solidFill>
                  <a:schemeClr val="tx1"/>
                </a:solidFill>
                <a:effectLst/>
                <a:latin typeface="+mn-lt"/>
                <a:ea typeface="+mn-ea"/>
                <a:cs typeface="+mn-cs"/>
              </a:rPr>
              <a:t> роба, радова и услуга садржи три процедуре, процедуру пријема роба, процедуру пријема радова и процедуру пријема услуга. </a:t>
            </a:r>
            <a:endParaRPr lang="sr-Cyrl-R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Информације потребне за израду и ажурирање процеса обично се добијају интервјуисањем запослених сваке организационе јединице о процедурама које се примењују,  затим из постојећих дијаграма тока и друге документације о систему. </a:t>
            </a:r>
            <a:r>
              <a:rPr lang="sr-Cyrl-RS" sz="1200" kern="1200" baseline="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Примери докумената се</a:t>
            </a:r>
            <a:r>
              <a:rPr lang="sr-Cyrl-RS" sz="1200" kern="1200" dirty="0" smtClean="0">
                <a:solidFill>
                  <a:schemeClr val="tx1"/>
                </a:solidFill>
                <a:effectLst/>
                <a:latin typeface="+mn-lt"/>
                <a:ea typeface="+mn-ea"/>
                <a:cs typeface="+mn-cs"/>
              </a:rPr>
              <a:t> </a:t>
            </a:r>
            <a:r>
              <a:rPr lang="hr-HR" sz="1200" kern="1200" dirty="0" smtClean="0">
                <a:solidFill>
                  <a:schemeClr val="tx1"/>
                </a:solidFill>
                <a:effectLst/>
                <a:latin typeface="+mn-lt"/>
                <a:ea typeface="+mn-ea"/>
                <a:cs typeface="+mn-cs"/>
              </a:rPr>
              <a:t>прикупљају, а у поступак је укључена свака организациона јединица. Запосленима се постављају питања о њиховим специфичним дужностима. </a:t>
            </a:r>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Истраживање се може извршавати упоредно са обављањем прегледа трансакција, поготово када се дијаграми тока ажурирају.</a:t>
            </a:r>
            <a:endParaRPr lang="sr-Cyrl-R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Будући да су руководиоци организационих јединица задужени за управљање појединим процесом или његовим делом сматра се да су они најкомпетентнији за израду описа пословних процеса.</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18</a:t>
            </a:fld>
            <a:endParaRPr lang="en-US"/>
          </a:p>
        </p:txBody>
      </p:sp>
    </p:spTree>
    <p:extLst>
      <p:ext uri="{BB962C8B-B14F-4D97-AF65-F5344CB8AC3E}">
        <p14:creationId xmlns:p14="http://schemas.microsoft.com/office/powerpoint/2010/main" val="16440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Управљачки процеси представљају оне процесе који иду од руководства према запосленом и важни су за одвијање свих процеса. То су процеси развоја, планирања и управљања структуром целе организације. Управљачке процесе због њиховог смера деловања називамо вертикалним процесима. Пример је </a:t>
            </a:r>
            <a:r>
              <a:rPr lang="hr-HR" sz="1200" b="1" kern="1200" dirty="0" smtClean="0">
                <a:solidFill>
                  <a:schemeClr val="tx1"/>
                </a:solidFill>
                <a:effectLst/>
                <a:latin typeface="+mn-lt"/>
                <a:ea typeface="+mn-ea"/>
                <a:cs typeface="+mn-cs"/>
              </a:rPr>
              <a:t>процес управљања стратешким пројектима.</a:t>
            </a:r>
            <a:endParaRPr lang="sr-Cyrl-R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r-Cyrl-R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Процеси подршке подразумевају оне процесе који иду од запослених према руководству и постоје како би пружили подршку пословању организације. Обзиром на смер деловања такође их називамо и вертикалним процесима. Приме</a:t>
            </a:r>
            <a:r>
              <a:rPr lang="sr-Cyrl-RS" sz="1200" kern="1200" dirty="0" smtClean="0">
                <a:solidFill>
                  <a:schemeClr val="tx1"/>
                </a:solidFill>
                <a:effectLst/>
                <a:latin typeface="+mn-lt"/>
                <a:ea typeface="+mn-ea"/>
                <a:cs typeface="+mn-cs"/>
              </a:rPr>
              <a:t>р </a:t>
            </a:r>
            <a:r>
              <a:rPr lang="hr-HR" sz="1200" kern="1200" dirty="0" smtClean="0">
                <a:solidFill>
                  <a:schemeClr val="tx1"/>
                </a:solidFill>
                <a:effectLst/>
                <a:latin typeface="+mn-lt"/>
                <a:ea typeface="+mn-ea"/>
                <a:cs typeface="+mn-cs"/>
              </a:rPr>
              <a:t>је </a:t>
            </a:r>
            <a:r>
              <a:rPr lang="hr-HR" sz="1200" b="1" kern="1200" dirty="0" smtClean="0">
                <a:solidFill>
                  <a:schemeClr val="tx1"/>
                </a:solidFill>
                <a:effectLst/>
                <a:latin typeface="+mn-lt"/>
                <a:ea typeface="+mn-ea"/>
                <a:cs typeface="+mn-cs"/>
              </a:rPr>
              <a:t>процес јавне набавке. </a:t>
            </a:r>
            <a:endParaRPr lang="en-US" sz="1200" kern="1200" dirty="0" smtClean="0">
              <a:solidFill>
                <a:schemeClr val="tx1"/>
              </a:solidFill>
              <a:effectLst/>
              <a:latin typeface="+mn-lt"/>
              <a:ea typeface="+mn-ea"/>
              <a:cs typeface="+mn-cs"/>
            </a:endParaRPr>
          </a:p>
          <a:p>
            <a:endParaRPr lang="sr-Cyrl-R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Процеси стварања прихода су процеси који се одвијају кроз све, већину или само једно одељење и генеришу приходе. Примери су </a:t>
            </a:r>
            <a:r>
              <a:rPr lang="hr-HR" sz="1200" b="1" kern="1200" dirty="0" smtClean="0">
                <a:solidFill>
                  <a:schemeClr val="tx1"/>
                </a:solidFill>
                <a:effectLst/>
                <a:latin typeface="+mn-lt"/>
                <a:ea typeface="+mn-ea"/>
                <a:cs typeface="+mn-cs"/>
              </a:rPr>
              <a:t>процес наплате прихода, процес издавања пословних простора, процес наплате комуналних услуга</a:t>
            </a:r>
            <a:r>
              <a:rPr lang="hr-HR" sz="1200" kern="1200" dirty="0" smtClean="0">
                <a:solidFill>
                  <a:schemeClr val="tx1"/>
                </a:solidFill>
                <a:effectLst/>
                <a:latin typeface="+mn-lt"/>
                <a:ea typeface="+mn-ea"/>
                <a:cs typeface="+mn-cs"/>
              </a:rPr>
              <a:t>.</a:t>
            </a:r>
            <a:endParaRPr lang="sr-Cyrl-R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kern="1200" dirty="0" smtClean="0">
                <a:solidFill>
                  <a:schemeClr val="tx1"/>
                </a:solidFill>
                <a:effectLst/>
                <a:latin typeface="+mn-lt"/>
                <a:ea typeface="+mn-ea"/>
                <a:cs typeface="+mn-cs"/>
              </a:rPr>
              <a:t>Процеси стварања расхода подразумјевају процесе који се кроз све, већину или само једно одјељење те генеришу расходе. Примјер је </a:t>
            </a:r>
            <a:r>
              <a:rPr lang="sr-Cyrl-RS" sz="1200" b="1" kern="1200" dirty="0" smtClean="0">
                <a:solidFill>
                  <a:schemeClr val="tx1"/>
                </a:solidFill>
                <a:effectLst/>
                <a:latin typeface="+mn-lt"/>
                <a:ea typeface="+mn-ea"/>
                <a:cs typeface="+mn-cs"/>
              </a:rPr>
              <a:t>процес додјеле буџетских средстава</a:t>
            </a:r>
            <a:r>
              <a:rPr lang="sr-Cyrl-RS" sz="1200" b="1" kern="1200" baseline="0" dirty="0" smtClean="0">
                <a:solidFill>
                  <a:schemeClr val="tx1"/>
                </a:solidFill>
                <a:effectLst/>
                <a:latin typeface="+mn-lt"/>
                <a:ea typeface="+mn-ea"/>
                <a:cs typeface="+mn-cs"/>
              </a:rPr>
              <a:t> крајњим корисницима буџета</a:t>
            </a:r>
            <a:r>
              <a:rPr lang="sr-Cyrl-RS" sz="1200" kern="1200" baseline="0" dirty="0" smtClean="0">
                <a:solidFill>
                  <a:schemeClr val="tx1"/>
                </a:solidFill>
                <a:effectLst/>
                <a:latin typeface="+mn-lt"/>
                <a:ea typeface="+mn-ea"/>
                <a:cs typeface="+mn-cs"/>
              </a:rPr>
              <a:t>. </a:t>
            </a:r>
            <a:endParaRPr lang="sr-Cyrl-R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Процеси контроле косе се између свих врста процеса јер они пролазе кроз све процесе, тј они их контролишу. Пример процеса је </a:t>
            </a:r>
            <a:r>
              <a:rPr lang="hr-HR" sz="1200" b="1" kern="1200" dirty="0" smtClean="0">
                <a:solidFill>
                  <a:schemeClr val="tx1"/>
                </a:solidFill>
                <a:effectLst/>
                <a:latin typeface="+mn-lt"/>
                <a:ea typeface="+mn-ea"/>
                <a:cs typeface="+mn-cs"/>
              </a:rPr>
              <a:t>процес интерне ревизије. </a:t>
            </a:r>
            <a:endParaRPr lang="sr-Cyrl-R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r-Cyrl-R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b="0" kern="1200" dirty="0" smtClean="0">
                <a:solidFill>
                  <a:schemeClr val="tx1"/>
                </a:solidFill>
                <a:effectLst/>
                <a:latin typeface="+mn-lt"/>
                <a:ea typeface="+mn-ea"/>
                <a:cs typeface="+mn-cs"/>
              </a:rPr>
              <a:t>Поред овакве подјеле процеса, можемо</a:t>
            </a:r>
            <a:r>
              <a:rPr lang="sr-Cyrl-RS" sz="1200" b="0" kern="1200" baseline="0" dirty="0" smtClean="0">
                <a:solidFill>
                  <a:schemeClr val="tx1"/>
                </a:solidFill>
                <a:effectLst/>
                <a:latin typeface="+mn-lt"/>
                <a:ea typeface="+mn-ea"/>
                <a:cs typeface="+mn-cs"/>
              </a:rPr>
              <a:t> их разврстати и према специфичности организације на примјер процеси прихода, процеси расхода, процеси управљања имовином, процеси финансијског пословања, стручни процеси или према називу организационе јединице на примјер процеси одјељења за финансије, процеси одјељења за друштвене дјелатности и тако даље. </a:t>
            </a: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r-Cyrl-RS" sz="1200" b="0" kern="1200" baseline="0" dirty="0" smtClean="0">
                <a:solidFill>
                  <a:schemeClr val="tx1"/>
                </a:solidFill>
                <a:effectLst/>
                <a:latin typeface="+mn-lt"/>
                <a:ea typeface="+mn-ea"/>
                <a:cs typeface="+mn-cs"/>
              </a:rPr>
              <a:t>Јако је битно да процеси буду правилно распоређени по организационим јединицама и да буде јасно који процеси се одвијају у једној организационој јединици (нпр. процес књиговодства се одвија искључиво у организационој јединици за финансије и рачуноводство), који у више организационих јединица (нпр. процес израде закона и подзаконских аката у Министарству финансија), а који у цијелом субјекту (нпр. поцес израде и доношења буџета).</a:t>
            </a: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FDD8FE-3E18-4DBE-A248-44E4D7593E36}" type="slidenum">
              <a:rPr lang="en-US" smtClean="0"/>
              <a:t>19</a:t>
            </a:fld>
            <a:endParaRPr lang="en-US"/>
          </a:p>
        </p:txBody>
      </p:sp>
    </p:spTree>
    <p:extLst>
      <p:ext uri="{BB962C8B-B14F-4D97-AF65-F5344CB8AC3E}">
        <p14:creationId xmlns:p14="http://schemas.microsoft.com/office/powerpoint/2010/main" val="16440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smtClean="0"/>
              <a:t>Дакле за процесно организацију</a:t>
            </a:r>
            <a:r>
              <a:rPr lang="sr-Cyrl-RS" baseline="0" dirty="0" smtClean="0"/>
              <a:t> процесе је неопходно поисати, како би се у наредној фази могли описати и саставити књига пословних процеса. Ово је службени образац за попис пословних процеса који је прописала Централна јединица за хармонизацију и који је саставни дио Приручника за финансијско управљање и контролу. Попис у овом облику је обавезан саставни дио дизајнирања ФУК система у субјектима јавног сектора Републике Српске.  </a:t>
            </a:r>
          </a:p>
          <a:p>
            <a:endParaRPr lang="sr-Cyrl-RS" baseline="0" dirty="0" smtClean="0"/>
          </a:p>
          <a:p>
            <a:r>
              <a:rPr lang="sr-Cyrl-RS" baseline="0" dirty="0" smtClean="0"/>
              <a:t>Што се тиче елемената овог обрасца, они су сљедећи:</a:t>
            </a:r>
          </a:p>
          <a:p>
            <a:pPr marL="171450" indent="-171450">
              <a:buFont typeface="Arial" pitchFamily="34" charset="0"/>
              <a:buChar char="•"/>
            </a:pPr>
            <a:r>
              <a:rPr lang="sr-Cyrl-RS" baseline="0" dirty="0" smtClean="0"/>
              <a:t>Организациона јединица представља организациону јединицу субјекта јавног сектора у којој се одвијају процеси. Код одређивања организационе јединице у којој се процес одвија, најбоље је кренутиод правилника организацији и систематизацији радних мјеста јер су њим одређене организационе јединице субјекта. Наравно, као што је већ речено, постоје процеси који се одвијају у више организационих јединица или чак у свим организационим јединицама субјекта и када се утврди који су то процеси у пољу у ком се тражи назив организационе јединице биће уписан назив субјекта јавног сектора. </a:t>
            </a:r>
          </a:p>
          <a:p>
            <a:pPr marL="171450" indent="-171450">
              <a:buFont typeface="Arial" pitchFamily="34" charset="0"/>
              <a:buChar char="•"/>
            </a:pPr>
            <a:r>
              <a:rPr lang="sr-Cyrl-RS" baseline="0" dirty="0" smtClean="0"/>
              <a:t>Руководилац организационе јединице подразумјева уписивање функције особе из правилника о организацији и систематизацији која се налази на челу организационе јединице у којој се одвија пословни процес</a:t>
            </a:r>
            <a:r>
              <a:rPr lang="en-US" baseline="0" dirty="0" smtClean="0"/>
              <a:t>. </a:t>
            </a:r>
            <a:r>
              <a:rPr lang="sr-Cyrl-RS" baseline="0" dirty="0" smtClean="0"/>
              <a:t>Уколико се процес одвија у више организационих јединица или у цијелом субјекту на ово мјесто се уписује функција руководиоца субјекта. </a:t>
            </a:r>
          </a:p>
          <a:p>
            <a:pPr marL="171450" indent="-171450">
              <a:buFont typeface="Arial" pitchFamily="34" charset="0"/>
              <a:buChar char="•"/>
            </a:pPr>
            <a:r>
              <a:rPr lang="sr-Cyrl-RS" baseline="0" dirty="0" smtClean="0"/>
              <a:t>У рубрику пословни процес се уписује назив пословног процеса који је дефинисан према врсти активности које се одвијају у процесу. </a:t>
            </a:r>
          </a:p>
          <a:p>
            <a:pPr marL="171450" indent="-171450">
              <a:buFont typeface="Arial" pitchFamily="34" charset="0"/>
              <a:buChar char="•"/>
            </a:pPr>
            <a:r>
              <a:rPr lang="sr-Cyrl-RS" baseline="0" dirty="0" smtClean="0"/>
              <a:t>Активности у оквиру процеса захтијева таксативан унос активности за сваки пословни процес који је пописан. Активности су све радње које је потребно провести како би се дошло до циља процеса.</a:t>
            </a:r>
            <a:endParaRPr lang="en-US" dirty="0"/>
          </a:p>
        </p:txBody>
      </p:sp>
      <p:sp>
        <p:nvSpPr>
          <p:cNvPr id="4" name="Slide Number Placeholder 3"/>
          <p:cNvSpPr>
            <a:spLocks noGrp="1"/>
          </p:cNvSpPr>
          <p:nvPr>
            <p:ph type="sldNum" sz="quarter" idx="10"/>
          </p:nvPr>
        </p:nvSpPr>
        <p:spPr/>
        <p:txBody>
          <a:bodyPr/>
          <a:lstStyle/>
          <a:p>
            <a:fld id="{10FDD8FE-3E18-4DBE-A248-44E4D7593E36}" type="slidenum">
              <a:rPr lang="en-US" smtClean="0"/>
              <a:t>20</a:t>
            </a:fld>
            <a:endParaRPr lang="en-US"/>
          </a:p>
        </p:txBody>
      </p:sp>
    </p:spTree>
    <p:extLst>
      <p:ext uri="{BB962C8B-B14F-4D97-AF65-F5344CB8AC3E}">
        <p14:creationId xmlns:p14="http://schemas.microsoft.com/office/powerpoint/2010/main" val="16440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Cyrl-RS" dirty="0" smtClean="0">
                <a:solidFill>
                  <a:prstClr val="black"/>
                </a:solidFill>
              </a:rPr>
              <a:t>У пракси се могу пронаци различити начини израде пословног процеса. Користећи стандардне обрасце ЦЈХ најлакши</a:t>
            </a:r>
            <a:r>
              <a:rPr lang="sr-Cyrl-RS" baseline="0" dirty="0" smtClean="0">
                <a:solidFill>
                  <a:prstClr val="black"/>
                </a:solidFill>
              </a:rPr>
              <a:t> начин да се прикажу пословни процеси је да се пословни процес опише  и да се креира процедура. У ту сврх,у </a:t>
            </a:r>
            <a:r>
              <a:rPr lang="ru-RU" baseline="0" dirty="0" smtClean="0">
                <a:solidFill>
                  <a:prstClr val="black"/>
                </a:solidFill>
              </a:rPr>
              <a:t>према законодавном оквиру који постоји у Републици Српској за успостављање и развој ФУК-а, структура сваког процеса се састоји од обрасца књиге пословног процеса, обрасца процедура, те вертикалног дијаграма тока по процедурама. </a:t>
            </a: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3560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itchFamily="34" charset="0"/>
              <a:buChar char="•"/>
            </a:pPr>
            <a:r>
              <a:rPr lang="ru-RU" dirty="0" smtClean="0"/>
              <a:t>Први корак код идентификације процеса јесте дефинисати правилан назив процеса. </a:t>
            </a:r>
            <a:r>
              <a:rPr lang="sr-Cyrl-BA" sz="1200" kern="1200" dirty="0" smtClean="0">
                <a:solidFill>
                  <a:schemeClr val="tx1"/>
                </a:solidFill>
                <a:effectLst/>
                <a:latin typeface="+mn-lt"/>
                <a:ea typeface="+mn-ea"/>
                <a:cs typeface="+mn-cs"/>
              </a:rPr>
              <a:t>Под називом процеса, уписује се  назив процеса који му је додјељен приликом уписа у образац за утврђивање процеса. Назив процеса треба кратко и сажето назначити о којем процесу се ради. </a:t>
            </a:r>
            <a:endParaRPr lang="ru-RU" dirty="0" smtClean="0"/>
          </a:p>
          <a:p>
            <a:pPr marL="285750" indent="-285750" algn="just">
              <a:buFont typeface="Arial" pitchFamily="34" charset="0"/>
              <a:buChar char="•"/>
            </a:pPr>
            <a:r>
              <a:rPr lang="ru-RU" dirty="0" smtClean="0"/>
              <a:t>Назив процеса дефинише се према врсти радње коју процес описује, као и циљу који нам доноси тај процес. </a:t>
            </a:r>
          </a:p>
          <a:p>
            <a:pPr algn="just"/>
            <a:endParaRPr lang="ru-RU" dirty="0" smtClean="0"/>
          </a:p>
          <a:p>
            <a:pPr marL="285750" indent="-285750" algn="just">
              <a:buFont typeface="Arial" pitchFamily="34" charset="0"/>
              <a:buChar char="•"/>
            </a:pPr>
            <a:r>
              <a:rPr lang="ru-RU" dirty="0" smtClean="0"/>
              <a:t>Пример:</a:t>
            </a:r>
          </a:p>
          <a:p>
            <a:pPr marL="285750" marR="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ru-RU" dirty="0" smtClean="0"/>
              <a:t>Радње књижења назвћемо Процес књиговодства, радње пријема рачуна назваћемо Процес пријема рачуна, радње везане за израду плана јавних набавки назваћемо Процес </a:t>
            </a:r>
            <a:r>
              <a:rPr lang="sr-Cyrl-RS" sz="1200" kern="1200" dirty="0" smtClean="0">
                <a:solidFill>
                  <a:schemeClr val="tx1"/>
                </a:solidFill>
                <a:effectLst/>
                <a:latin typeface="+mn-lt"/>
                <a:ea typeface="+mn-ea"/>
                <a:cs typeface="+mn-cs"/>
              </a:rPr>
              <a:t>израде и доношења плана јавних набавки</a:t>
            </a:r>
            <a:r>
              <a:rPr lang="ru-RU" dirty="0" smtClean="0"/>
              <a:t>, уколико нам је резултат процеса додела средстава из буџета крајњим корисницима, онда ћемо и процес назвати процес доделе средстава из буџета крајњим корисницима.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22</a:t>
            </a:fld>
            <a:endParaRPr lang="en-US"/>
          </a:p>
        </p:txBody>
      </p:sp>
    </p:spTree>
    <p:extLst>
      <p:ext uri="{BB962C8B-B14F-4D97-AF65-F5344CB8AC3E}">
        <p14:creationId xmlns:p14="http://schemas.microsoft.com/office/powerpoint/2010/main" val="3543081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Cyrl-BA" sz="1200" kern="1200" dirty="0" smtClean="0">
                <a:solidFill>
                  <a:schemeClr val="tx1"/>
                </a:solidFill>
                <a:effectLst/>
                <a:latin typeface="+mn-lt"/>
                <a:ea typeface="+mn-ea"/>
                <a:cs typeface="+mn-cs"/>
              </a:rPr>
              <a:t>Циљ било којег процеса је оно што се жели или мора постићи обављањем активности процеса. Нпр. циљ процеса набавке је: економично и благовремено задовољавање стварних потреба за робом, радовима и услугама у складу са односним прописима, уз ефикасно кориштење расположивих буџетских (финансијских)  средстава. Код процеса обрачуна и исплате плата, циљ је: благовремен и тачан обрачун и исплата плата запосленим у организацији.   </a:t>
            </a:r>
            <a:endParaRPr lang="en-US" sz="1200" kern="1200" dirty="0" smtClean="0">
              <a:solidFill>
                <a:schemeClr val="tx1"/>
              </a:solidFill>
              <a:effectLst/>
              <a:latin typeface="+mn-lt"/>
              <a:ea typeface="+mn-ea"/>
              <a:cs typeface="+mn-cs"/>
            </a:endParaRPr>
          </a:p>
          <a:p>
            <a:pPr marL="285750" indent="-285750" algn="just">
              <a:buFont typeface="Arial" pitchFamily="34" charset="0"/>
              <a:buChar char="•"/>
            </a:pPr>
            <a:r>
              <a:rPr lang="ru-RU" dirty="0" smtClean="0"/>
              <a:t>Основни циљ процеса је одржавање неке активности или радње под контролом. Тиме се омогућава управљање том активношћу чији коначни циљ омогућава остваривање резултата и крајњег циља. Циљ процеса је постизање жељеног резултата  обављањем активности у процесу. </a:t>
            </a:r>
          </a:p>
          <a:p>
            <a:pPr marL="285750" indent="-285750" algn="just">
              <a:buFont typeface="Arial" pitchFamily="34" charset="0"/>
              <a:buChar char="•"/>
            </a:pPr>
            <a:r>
              <a:rPr lang="ru-RU" dirty="0" smtClean="0"/>
              <a:t>Пример:</a:t>
            </a:r>
          </a:p>
          <a:p>
            <a:pPr marL="285750" indent="-285750" algn="just">
              <a:buFont typeface="Arial" pitchFamily="34" charset="0"/>
              <a:buChar char="•"/>
            </a:pPr>
            <a:r>
              <a:rPr lang="ru-RU" dirty="0" smtClean="0"/>
              <a:t>Циљ процеса “израде и доношења буџета” би био – Утврђивање начина  прикупљања  средстава и плана њихове расподеле ради спровођења програма у функцији пружања законом одређених јавних услуга, у складу са начелом постизања очекиваних резултата и коришћење расположивих средстава на најбољи могући начин. </a:t>
            </a:r>
          </a:p>
          <a:p>
            <a:pPr marL="285750" indent="-285750" algn="just">
              <a:buFont typeface="Arial" pitchFamily="34" charset="0"/>
              <a:buChar char="•"/>
            </a:pPr>
            <a:r>
              <a:rPr lang="ru-RU" dirty="0" smtClean="0"/>
              <a:t>Циљ процеса “Доделе средстава буџетским корисницима” би био – Успешна и благовремена додела средстава буџетским корисницима из делокруга према закону и буџетским лимитима који су одређени у упутствима за израду буџета. </a:t>
            </a:r>
          </a:p>
          <a:p>
            <a:pPr marL="285750" indent="-285750" algn="just">
              <a:buFont typeface="Arial" pitchFamily="34" charset="0"/>
              <a:buChar char="•"/>
            </a:pPr>
            <a:r>
              <a:rPr lang="ru-RU" dirty="0" smtClean="0"/>
              <a:t>Циљ процеса је дескриптивно описан жељени резултат који произилази из одређеног процеса. </a:t>
            </a:r>
          </a:p>
          <a:p>
            <a:pPr marL="285750" indent="-285750" algn="just">
              <a:buFont typeface="Arial" pitchFamily="34" charset="0"/>
              <a:buChar char="•"/>
            </a:pPr>
            <a:endParaRPr lang="ru-RU"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r-Cyrl-R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FDD8FE-3E18-4DBE-A248-44E4D7593E36}" type="slidenum">
              <a:rPr lang="en-US" smtClean="0"/>
              <a:t>23</a:t>
            </a:fld>
            <a:endParaRPr lang="en-US"/>
          </a:p>
        </p:txBody>
      </p:sp>
    </p:spTree>
    <p:extLst>
      <p:ext uri="{BB962C8B-B14F-4D97-AF65-F5344CB8AC3E}">
        <p14:creationId xmlns:p14="http://schemas.microsoft.com/office/powerpoint/2010/main" val="219929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11FBF5-2EA4-428B-B3E2-E425E4BEFE66}"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3467368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11FBF5-2EA4-428B-B3E2-E425E4BEFE66}"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990013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11FBF5-2EA4-428B-B3E2-E425E4BEFE66}"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74122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11FBF5-2EA4-428B-B3E2-E425E4BEFE66}"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128641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11FBF5-2EA4-428B-B3E2-E425E4BEFE66}"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36599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11FBF5-2EA4-428B-B3E2-E425E4BEFE66}"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174554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11FBF5-2EA4-428B-B3E2-E425E4BEFE66}" type="datetimeFigureOut">
              <a:rPr lang="en-US" smtClean="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1646088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11FBF5-2EA4-428B-B3E2-E425E4BEFE66}" type="datetimeFigureOut">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285430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11FBF5-2EA4-428B-B3E2-E425E4BEFE66}" type="datetimeFigureOut">
              <a:rPr lang="en-US" smtClean="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77959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11FBF5-2EA4-428B-B3E2-E425E4BEFE66}"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216563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11FBF5-2EA4-428B-B3E2-E425E4BEFE66}"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396128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1FBF5-2EA4-428B-B3E2-E425E4BEFE66}" type="datetimeFigureOut">
              <a:rPr lang="en-US" smtClean="0"/>
              <a:t>1/4/2024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C962F-56FA-4D9B-A21D-E92FBA76F31F}" type="slidenum">
              <a:rPr lang="en-US" smtClean="0"/>
              <a:t>‹#›</a:t>
            </a:fld>
            <a:endParaRPr lang="en-US"/>
          </a:p>
        </p:txBody>
      </p:sp>
    </p:spTree>
    <p:extLst>
      <p:ext uri="{BB962C8B-B14F-4D97-AF65-F5344CB8AC3E}">
        <p14:creationId xmlns:p14="http://schemas.microsoft.com/office/powerpoint/2010/main" val="4107325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707" y="1122363"/>
            <a:ext cx="8278586" cy="3514951"/>
          </a:xfrm>
        </p:spPr>
        <p:txBody>
          <a:bodyPr>
            <a:normAutofit/>
          </a:bodyPr>
          <a:lstStyle/>
          <a:p>
            <a:r>
              <a:rPr lang="en-US" sz="4500" b="1" dirty="0" smtClean="0">
                <a:latin typeface="+mn-lt"/>
              </a:rPr>
              <a:t>А</a:t>
            </a:r>
            <a:r>
              <a:rPr lang="sr-Cyrl-RS" sz="4500" b="1" dirty="0" smtClean="0">
                <a:latin typeface="+mn-lt"/>
              </a:rPr>
              <a:t>ЖУРИРАНА</a:t>
            </a:r>
            <a:r>
              <a:rPr lang="en-US" sz="4500" b="1" dirty="0" smtClean="0">
                <a:latin typeface="+mn-lt"/>
              </a:rPr>
              <a:t> </a:t>
            </a:r>
            <a:r>
              <a:rPr lang="sr-Cyrl-RS" sz="4500" b="1" dirty="0" smtClean="0">
                <a:latin typeface="+mn-lt"/>
              </a:rPr>
              <a:t>МЕТОДОЛОГИЈА ЗА УСПОСТАВЉАЊЕ И РАЗВОЈ ФИНАНСИЈСКОГ УПРАВЉАЊА И КОНТРОЛЕ У ПРАКСИ</a:t>
            </a:r>
            <a:r>
              <a:rPr lang="en-US" sz="4500" b="1" dirty="0" smtClean="0">
                <a:latin typeface="+mn-lt"/>
              </a:rPr>
              <a:t> </a:t>
            </a:r>
            <a:endParaRPr lang="en-US" sz="4500" b="1" dirty="0">
              <a:latin typeface="+mn-lt"/>
            </a:endParaRPr>
          </a:p>
        </p:txBody>
      </p:sp>
      <p:sp>
        <p:nvSpPr>
          <p:cNvPr id="3" name="Subtitle 2"/>
          <p:cNvSpPr>
            <a:spLocks noGrp="1"/>
          </p:cNvSpPr>
          <p:nvPr>
            <p:ph type="subTitle" idx="1"/>
          </p:nvPr>
        </p:nvSpPr>
        <p:spPr>
          <a:xfrm>
            <a:off x="1273628" y="5135880"/>
            <a:ext cx="6858000" cy="1387384"/>
          </a:xfrm>
        </p:spPr>
        <p:txBody>
          <a:bodyPr/>
          <a:lstStyle/>
          <a:p>
            <a:r>
              <a:rPr lang="sr-Cyrl-RS" dirty="0"/>
              <a:t>Мр Соња Топрек</a:t>
            </a:r>
          </a:p>
          <a:p>
            <a:endParaRPr lang="en-US" dirty="0"/>
          </a:p>
        </p:txBody>
      </p:sp>
    </p:spTree>
    <p:extLst>
      <p:ext uri="{BB962C8B-B14F-4D97-AF65-F5344CB8AC3E}">
        <p14:creationId xmlns:p14="http://schemas.microsoft.com/office/powerpoint/2010/main" val="287605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12693"/>
            <a:ext cx="7467600" cy="954107"/>
          </a:xfrm>
          <a:prstGeom prst="rect">
            <a:avLst/>
          </a:prstGeom>
          <a:noFill/>
        </p:spPr>
        <p:txBody>
          <a:bodyPr wrap="square" rtlCol="0">
            <a:spAutoFit/>
          </a:bodyPr>
          <a:lstStyle/>
          <a:p>
            <a:pPr algn="ctr"/>
            <a:r>
              <a:rPr lang="sr-Cyrl-RS" sz="2800" b="1" dirty="0" smtClean="0">
                <a:ln w="0"/>
              </a:rPr>
              <a:t>АКТИВНОСТИ ЗА УСПОСТАВЉАЊЕ И СПРОВОЂЕЊЕ ФУК-а</a:t>
            </a:r>
            <a:endParaRPr lang="en-US" sz="2800" b="1" dirty="0">
              <a:ln w="0"/>
            </a:endParaRPr>
          </a:p>
        </p:txBody>
      </p:sp>
      <p:graphicFrame>
        <p:nvGraphicFramePr>
          <p:cNvPr id="4" name="Diagram 3"/>
          <p:cNvGraphicFramePr/>
          <p:nvPr>
            <p:extLst>
              <p:ext uri="{D42A27DB-BD31-4B8C-83A1-F6EECF244321}">
                <p14:modId xmlns:p14="http://schemas.microsoft.com/office/powerpoint/2010/main" val="2906575638"/>
              </p:ext>
            </p:extLst>
          </p:nvPr>
        </p:nvGraphicFramePr>
        <p:xfrm>
          <a:off x="0" y="1066800"/>
          <a:ext cx="9144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682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6990D5B4-C975-4355-A634-61E41D4F399A}"/>
                                            </p:graphicEl>
                                          </p:spTgt>
                                        </p:tgtEl>
                                        <p:attrNameLst>
                                          <p:attrName>style.visibility</p:attrName>
                                        </p:attrNameLst>
                                      </p:cBhvr>
                                      <p:to>
                                        <p:strVal val="visible"/>
                                      </p:to>
                                    </p:set>
                                    <p:anim calcmode="lin" valueType="num">
                                      <p:cBhvr additive="base">
                                        <p:cTn id="7" dur="500" fill="hold"/>
                                        <p:tgtEl>
                                          <p:spTgt spid="4">
                                            <p:graphicEl>
                                              <a:dgm id="{6990D5B4-C975-4355-A634-61E41D4F399A}"/>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6990D5B4-C975-4355-A634-61E41D4F399A}"/>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dgm id="{5DAF2B53-5EDB-458C-B973-99074490515D}"/>
                                            </p:graphicEl>
                                          </p:spTgt>
                                        </p:tgtEl>
                                        <p:attrNameLst>
                                          <p:attrName>style.visibility</p:attrName>
                                        </p:attrNameLst>
                                      </p:cBhvr>
                                      <p:to>
                                        <p:strVal val="visible"/>
                                      </p:to>
                                    </p:set>
                                    <p:anim calcmode="lin" valueType="num">
                                      <p:cBhvr additive="base">
                                        <p:cTn id="13" dur="500" fill="hold"/>
                                        <p:tgtEl>
                                          <p:spTgt spid="4">
                                            <p:graphicEl>
                                              <a:dgm id="{5DAF2B53-5EDB-458C-B973-99074490515D}"/>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5DAF2B53-5EDB-458C-B973-99074490515D}"/>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graphicEl>
                                              <a:dgm id="{DABD2132-25E9-4A33-8D09-5F43703E4AC3}"/>
                                            </p:graphicEl>
                                          </p:spTgt>
                                        </p:tgtEl>
                                        <p:attrNameLst>
                                          <p:attrName>style.visibility</p:attrName>
                                        </p:attrNameLst>
                                      </p:cBhvr>
                                      <p:to>
                                        <p:strVal val="visible"/>
                                      </p:to>
                                    </p:set>
                                    <p:anim calcmode="lin" valueType="num">
                                      <p:cBhvr additive="base">
                                        <p:cTn id="19" dur="500" fill="hold"/>
                                        <p:tgtEl>
                                          <p:spTgt spid="4">
                                            <p:graphicEl>
                                              <a:dgm id="{DABD2132-25E9-4A33-8D09-5F43703E4AC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graphicEl>
                                              <a:dgm id="{DABD2132-25E9-4A33-8D09-5F43703E4AC3}"/>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graphicEl>
                                              <a:dgm id="{37580EB2-969C-4DA4-959D-CB8D065FACF7}"/>
                                            </p:graphicEl>
                                          </p:spTgt>
                                        </p:tgtEl>
                                        <p:attrNameLst>
                                          <p:attrName>style.visibility</p:attrName>
                                        </p:attrNameLst>
                                      </p:cBhvr>
                                      <p:to>
                                        <p:strVal val="visible"/>
                                      </p:to>
                                    </p:set>
                                    <p:anim calcmode="lin" valueType="num">
                                      <p:cBhvr additive="base">
                                        <p:cTn id="25" dur="500" fill="hold"/>
                                        <p:tgtEl>
                                          <p:spTgt spid="4">
                                            <p:graphicEl>
                                              <a:dgm id="{37580EB2-969C-4DA4-959D-CB8D065FACF7}"/>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graphicEl>
                                              <a:dgm id="{37580EB2-969C-4DA4-959D-CB8D065FACF7}"/>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graphicEl>
                                              <a:dgm id="{5C850EFA-72AE-47FE-BBA8-CDD888C02954}"/>
                                            </p:graphicEl>
                                          </p:spTgt>
                                        </p:tgtEl>
                                        <p:attrNameLst>
                                          <p:attrName>style.visibility</p:attrName>
                                        </p:attrNameLst>
                                      </p:cBhvr>
                                      <p:to>
                                        <p:strVal val="visible"/>
                                      </p:to>
                                    </p:set>
                                    <p:anim calcmode="lin" valueType="num">
                                      <p:cBhvr additive="base">
                                        <p:cTn id="31" dur="500" fill="hold"/>
                                        <p:tgtEl>
                                          <p:spTgt spid="4">
                                            <p:graphicEl>
                                              <a:dgm id="{5C850EFA-72AE-47FE-BBA8-CDD888C02954}"/>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graphicEl>
                                              <a:dgm id="{5C850EFA-72AE-47FE-BBA8-CDD888C02954}"/>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graphicEl>
                                              <a:dgm id="{1719F9A1-7754-4E31-A94F-AF62E5BE0AB9}"/>
                                            </p:graphicEl>
                                          </p:spTgt>
                                        </p:tgtEl>
                                        <p:attrNameLst>
                                          <p:attrName>style.visibility</p:attrName>
                                        </p:attrNameLst>
                                      </p:cBhvr>
                                      <p:to>
                                        <p:strVal val="visible"/>
                                      </p:to>
                                    </p:set>
                                    <p:anim calcmode="lin" valueType="num">
                                      <p:cBhvr additive="base">
                                        <p:cTn id="37" dur="500" fill="hold"/>
                                        <p:tgtEl>
                                          <p:spTgt spid="4">
                                            <p:graphicEl>
                                              <a:dgm id="{1719F9A1-7754-4E31-A94F-AF62E5BE0AB9}"/>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graphicEl>
                                              <a:dgm id="{1719F9A1-7754-4E31-A94F-AF62E5BE0AB9}"/>
                                            </p:graphic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mph" presetSubtype="0" fill="hold" grpId="1" nodeType="clickEffect">
                                  <p:stCondLst>
                                    <p:cond delay="0"/>
                                  </p:stCondLst>
                                  <p:childTnLst>
                                    <p:animClr clrSpc="rgb" dir="cw">
                                      <p:cBhvr override="childStyle">
                                        <p:cTn id="42" dur="500" fill="hold"/>
                                        <p:tgtEl>
                                          <p:spTgt spid="4">
                                            <p:graphicEl>
                                              <a:dgm id="{6990D5B4-C975-4355-A634-61E41D4F399A}"/>
                                            </p:graphicEl>
                                          </p:spTgt>
                                        </p:tgtEl>
                                        <p:attrNameLst>
                                          <p:attrName>style.color</p:attrName>
                                        </p:attrNameLst>
                                      </p:cBhvr>
                                      <p:to>
                                        <a:schemeClr val="accent2"/>
                                      </p:to>
                                    </p:animClr>
                                    <p:animClr clrSpc="rgb" dir="cw">
                                      <p:cBhvr>
                                        <p:cTn id="43" dur="500" fill="hold"/>
                                        <p:tgtEl>
                                          <p:spTgt spid="4">
                                            <p:graphicEl>
                                              <a:dgm id="{6990D5B4-C975-4355-A634-61E41D4F399A}"/>
                                            </p:graphicEl>
                                          </p:spTgt>
                                        </p:tgtEl>
                                        <p:attrNameLst>
                                          <p:attrName>fillcolor</p:attrName>
                                        </p:attrNameLst>
                                      </p:cBhvr>
                                      <p:to>
                                        <a:schemeClr val="accent2"/>
                                      </p:to>
                                    </p:animClr>
                                    <p:set>
                                      <p:cBhvr>
                                        <p:cTn id="44" dur="500" fill="hold"/>
                                        <p:tgtEl>
                                          <p:spTgt spid="4">
                                            <p:graphicEl>
                                              <a:dgm id="{6990D5B4-C975-4355-A634-61E41D4F399A}"/>
                                            </p:graphicEl>
                                          </p:spTgt>
                                        </p:tgtEl>
                                        <p:attrNameLst>
                                          <p:attrName>fill.type</p:attrName>
                                        </p:attrNameLst>
                                      </p:cBhvr>
                                      <p:to>
                                        <p:strVal val="solid"/>
                                      </p:to>
                                    </p:set>
                                    <p:set>
                                      <p:cBhvr>
                                        <p:cTn id="45" dur="500" fill="hold"/>
                                        <p:tgtEl>
                                          <p:spTgt spid="4">
                                            <p:graphicEl>
                                              <a:dgm id="{6990D5B4-C975-4355-A634-61E41D4F399A}"/>
                                            </p:graphicEl>
                                          </p:spTgt>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9" presetClass="emph" presetSubtype="0" fill="hold" grpId="1" nodeType="clickEffect">
                                  <p:stCondLst>
                                    <p:cond delay="0"/>
                                  </p:stCondLst>
                                  <p:childTnLst>
                                    <p:animClr clrSpc="rgb" dir="cw">
                                      <p:cBhvr override="childStyle">
                                        <p:cTn id="49" dur="500" fill="hold"/>
                                        <p:tgtEl>
                                          <p:spTgt spid="4">
                                            <p:graphicEl>
                                              <a:dgm id="{5DAF2B53-5EDB-458C-B973-99074490515D}"/>
                                            </p:graphicEl>
                                          </p:spTgt>
                                        </p:tgtEl>
                                        <p:attrNameLst>
                                          <p:attrName>style.color</p:attrName>
                                        </p:attrNameLst>
                                      </p:cBhvr>
                                      <p:to>
                                        <a:schemeClr val="accent2"/>
                                      </p:to>
                                    </p:animClr>
                                    <p:animClr clrSpc="rgb" dir="cw">
                                      <p:cBhvr>
                                        <p:cTn id="50" dur="500" fill="hold"/>
                                        <p:tgtEl>
                                          <p:spTgt spid="4">
                                            <p:graphicEl>
                                              <a:dgm id="{5DAF2B53-5EDB-458C-B973-99074490515D}"/>
                                            </p:graphicEl>
                                          </p:spTgt>
                                        </p:tgtEl>
                                        <p:attrNameLst>
                                          <p:attrName>fillcolor</p:attrName>
                                        </p:attrNameLst>
                                      </p:cBhvr>
                                      <p:to>
                                        <a:schemeClr val="accent2"/>
                                      </p:to>
                                    </p:animClr>
                                    <p:set>
                                      <p:cBhvr>
                                        <p:cTn id="51" dur="500" fill="hold"/>
                                        <p:tgtEl>
                                          <p:spTgt spid="4">
                                            <p:graphicEl>
                                              <a:dgm id="{5DAF2B53-5EDB-458C-B973-99074490515D}"/>
                                            </p:graphicEl>
                                          </p:spTgt>
                                        </p:tgtEl>
                                        <p:attrNameLst>
                                          <p:attrName>fill.type</p:attrName>
                                        </p:attrNameLst>
                                      </p:cBhvr>
                                      <p:to>
                                        <p:strVal val="solid"/>
                                      </p:to>
                                    </p:set>
                                    <p:set>
                                      <p:cBhvr>
                                        <p:cTn id="52" dur="500" fill="hold"/>
                                        <p:tgtEl>
                                          <p:spTgt spid="4">
                                            <p:graphicEl>
                                              <a:dgm id="{5DAF2B53-5EDB-458C-B973-99074490515D}"/>
                                            </p:graphicEl>
                                          </p:spTgt>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9" presetClass="emph" presetSubtype="0" fill="hold" grpId="1" nodeType="clickEffect">
                                  <p:stCondLst>
                                    <p:cond delay="0"/>
                                  </p:stCondLst>
                                  <p:childTnLst>
                                    <p:animClr clrSpc="rgb" dir="cw">
                                      <p:cBhvr override="childStyle">
                                        <p:cTn id="56" dur="500" fill="hold"/>
                                        <p:tgtEl>
                                          <p:spTgt spid="4">
                                            <p:graphicEl>
                                              <a:dgm id="{DABD2132-25E9-4A33-8D09-5F43703E4AC3}"/>
                                            </p:graphicEl>
                                          </p:spTgt>
                                        </p:tgtEl>
                                        <p:attrNameLst>
                                          <p:attrName>style.color</p:attrName>
                                        </p:attrNameLst>
                                      </p:cBhvr>
                                      <p:to>
                                        <a:schemeClr val="accent2"/>
                                      </p:to>
                                    </p:animClr>
                                    <p:animClr clrSpc="rgb" dir="cw">
                                      <p:cBhvr>
                                        <p:cTn id="57" dur="500" fill="hold"/>
                                        <p:tgtEl>
                                          <p:spTgt spid="4">
                                            <p:graphicEl>
                                              <a:dgm id="{DABD2132-25E9-4A33-8D09-5F43703E4AC3}"/>
                                            </p:graphicEl>
                                          </p:spTgt>
                                        </p:tgtEl>
                                        <p:attrNameLst>
                                          <p:attrName>fillcolor</p:attrName>
                                        </p:attrNameLst>
                                      </p:cBhvr>
                                      <p:to>
                                        <a:schemeClr val="accent2"/>
                                      </p:to>
                                    </p:animClr>
                                    <p:set>
                                      <p:cBhvr>
                                        <p:cTn id="58" dur="500" fill="hold"/>
                                        <p:tgtEl>
                                          <p:spTgt spid="4">
                                            <p:graphicEl>
                                              <a:dgm id="{DABD2132-25E9-4A33-8D09-5F43703E4AC3}"/>
                                            </p:graphicEl>
                                          </p:spTgt>
                                        </p:tgtEl>
                                        <p:attrNameLst>
                                          <p:attrName>fill.type</p:attrName>
                                        </p:attrNameLst>
                                      </p:cBhvr>
                                      <p:to>
                                        <p:strVal val="solid"/>
                                      </p:to>
                                    </p:set>
                                    <p:set>
                                      <p:cBhvr>
                                        <p:cTn id="59" dur="500" fill="hold"/>
                                        <p:tgtEl>
                                          <p:spTgt spid="4">
                                            <p:graphicEl>
                                              <a:dgm id="{DABD2132-25E9-4A33-8D09-5F43703E4AC3}"/>
                                            </p:graphicEl>
                                          </p:spTgt>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9" presetClass="emph" presetSubtype="0" fill="hold" grpId="1" nodeType="clickEffect">
                                  <p:stCondLst>
                                    <p:cond delay="0"/>
                                  </p:stCondLst>
                                  <p:childTnLst>
                                    <p:animClr clrSpc="rgb" dir="cw">
                                      <p:cBhvr override="childStyle">
                                        <p:cTn id="63" dur="500" fill="hold"/>
                                        <p:tgtEl>
                                          <p:spTgt spid="4">
                                            <p:graphicEl>
                                              <a:dgm id="{37580EB2-969C-4DA4-959D-CB8D065FACF7}"/>
                                            </p:graphicEl>
                                          </p:spTgt>
                                        </p:tgtEl>
                                        <p:attrNameLst>
                                          <p:attrName>style.color</p:attrName>
                                        </p:attrNameLst>
                                      </p:cBhvr>
                                      <p:to>
                                        <a:schemeClr val="accent2"/>
                                      </p:to>
                                    </p:animClr>
                                    <p:animClr clrSpc="rgb" dir="cw">
                                      <p:cBhvr>
                                        <p:cTn id="64" dur="500" fill="hold"/>
                                        <p:tgtEl>
                                          <p:spTgt spid="4">
                                            <p:graphicEl>
                                              <a:dgm id="{37580EB2-969C-4DA4-959D-CB8D065FACF7}"/>
                                            </p:graphicEl>
                                          </p:spTgt>
                                        </p:tgtEl>
                                        <p:attrNameLst>
                                          <p:attrName>fillcolor</p:attrName>
                                        </p:attrNameLst>
                                      </p:cBhvr>
                                      <p:to>
                                        <a:schemeClr val="accent2"/>
                                      </p:to>
                                    </p:animClr>
                                    <p:set>
                                      <p:cBhvr>
                                        <p:cTn id="65" dur="500" fill="hold"/>
                                        <p:tgtEl>
                                          <p:spTgt spid="4">
                                            <p:graphicEl>
                                              <a:dgm id="{37580EB2-969C-4DA4-959D-CB8D065FACF7}"/>
                                            </p:graphicEl>
                                          </p:spTgt>
                                        </p:tgtEl>
                                        <p:attrNameLst>
                                          <p:attrName>fill.type</p:attrName>
                                        </p:attrNameLst>
                                      </p:cBhvr>
                                      <p:to>
                                        <p:strVal val="solid"/>
                                      </p:to>
                                    </p:set>
                                    <p:set>
                                      <p:cBhvr>
                                        <p:cTn id="66" dur="500" fill="hold"/>
                                        <p:tgtEl>
                                          <p:spTgt spid="4">
                                            <p:graphicEl>
                                              <a:dgm id="{37580EB2-969C-4DA4-959D-CB8D065FACF7}"/>
                                            </p:graphicEl>
                                          </p:spTgt>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9" presetClass="emph" presetSubtype="0" fill="hold" grpId="1" nodeType="clickEffect">
                                  <p:stCondLst>
                                    <p:cond delay="0"/>
                                  </p:stCondLst>
                                  <p:childTnLst>
                                    <p:animClr clrSpc="rgb" dir="cw">
                                      <p:cBhvr override="childStyle">
                                        <p:cTn id="70" dur="500" fill="hold"/>
                                        <p:tgtEl>
                                          <p:spTgt spid="4">
                                            <p:graphicEl>
                                              <a:dgm id="{5C850EFA-72AE-47FE-BBA8-CDD888C02954}"/>
                                            </p:graphicEl>
                                          </p:spTgt>
                                        </p:tgtEl>
                                        <p:attrNameLst>
                                          <p:attrName>style.color</p:attrName>
                                        </p:attrNameLst>
                                      </p:cBhvr>
                                      <p:to>
                                        <a:schemeClr val="accent2"/>
                                      </p:to>
                                    </p:animClr>
                                    <p:animClr clrSpc="rgb" dir="cw">
                                      <p:cBhvr>
                                        <p:cTn id="71" dur="500" fill="hold"/>
                                        <p:tgtEl>
                                          <p:spTgt spid="4">
                                            <p:graphicEl>
                                              <a:dgm id="{5C850EFA-72AE-47FE-BBA8-CDD888C02954}"/>
                                            </p:graphicEl>
                                          </p:spTgt>
                                        </p:tgtEl>
                                        <p:attrNameLst>
                                          <p:attrName>fillcolor</p:attrName>
                                        </p:attrNameLst>
                                      </p:cBhvr>
                                      <p:to>
                                        <a:schemeClr val="accent2"/>
                                      </p:to>
                                    </p:animClr>
                                    <p:set>
                                      <p:cBhvr>
                                        <p:cTn id="72" dur="500" fill="hold"/>
                                        <p:tgtEl>
                                          <p:spTgt spid="4">
                                            <p:graphicEl>
                                              <a:dgm id="{5C850EFA-72AE-47FE-BBA8-CDD888C02954}"/>
                                            </p:graphicEl>
                                          </p:spTgt>
                                        </p:tgtEl>
                                        <p:attrNameLst>
                                          <p:attrName>fill.type</p:attrName>
                                        </p:attrNameLst>
                                      </p:cBhvr>
                                      <p:to>
                                        <p:strVal val="solid"/>
                                      </p:to>
                                    </p:set>
                                    <p:set>
                                      <p:cBhvr>
                                        <p:cTn id="73" dur="500" fill="hold"/>
                                        <p:tgtEl>
                                          <p:spTgt spid="4">
                                            <p:graphicEl>
                                              <a:dgm id="{5C850EFA-72AE-47FE-BBA8-CDD888C02954}"/>
                                            </p:graphicEl>
                                          </p:spTgt>
                                        </p:tgtEl>
                                        <p:attrNameLst>
                                          <p:attrName>fill.on</p:attrName>
                                        </p:attrNameLst>
                                      </p:cBhvr>
                                      <p:to>
                                        <p:strVal val="true"/>
                                      </p:to>
                                    </p:set>
                                  </p:childTnLst>
                                </p:cTn>
                              </p:par>
                            </p:childTnLst>
                          </p:cTn>
                        </p:par>
                      </p:childTnLst>
                    </p:cTn>
                  </p:par>
                  <p:par>
                    <p:cTn id="74" fill="hold">
                      <p:stCondLst>
                        <p:cond delay="indefinite"/>
                      </p:stCondLst>
                      <p:childTnLst>
                        <p:par>
                          <p:cTn id="75" fill="hold">
                            <p:stCondLst>
                              <p:cond delay="0"/>
                            </p:stCondLst>
                            <p:childTnLst>
                              <p:par>
                                <p:cTn id="76" presetID="19" presetClass="emph" presetSubtype="0" fill="hold" grpId="1" nodeType="clickEffect">
                                  <p:stCondLst>
                                    <p:cond delay="0"/>
                                  </p:stCondLst>
                                  <p:childTnLst>
                                    <p:animClr clrSpc="rgb" dir="cw">
                                      <p:cBhvr override="childStyle">
                                        <p:cTn id="77" dur="500" fill="hold"/>
                                        <p:tgtEl>
                                          <p:spTgt spid="4">
                                            <p:graphicEl>
                                              <a:dgm id="{1719F9A1-7754-4E31-A94F-AF62E5BE0AB9}"/>
                                            </p:graphicEl>
                                          </p:spTgt>
                                        </p:tgtEl>
                                        <p:attrNameLst>
                                          <p:attrName>style.color</p:attrName>
                                        </p:attrNameLst>
                                      </p:cBhvr>
                                      <p:to>
                                        <a:schemeClr val="accent2"/>
                                      </p:to>
                                    </p:animClr>
                                    <p:animClr clrSpc="rgb" dir="cw">
                                      <p:cBhvr>
                                        <p:cTn id="78" dur="500" fill="hold"/>
                                        <p:tgtEl>
                                          <p:spTgt spid="4">
                                            <p:graphicEl>
                                              <a:dgm id="{1719F9A1-7754-4E31-A94F-AF62E5BE0AB9}"/>
                                            </p:graphicEl>
                                          </p:spTgt>
                                        </p:tgtEl>
                                        <p:attrNameLst>
                                          <p:attrName>fillcolor</p:attrName>
                                        </p:attrNameLst>
                                      </p:cBhvr>
                                      <p:to>
                                        <a:schemeClr val="accent2"/>
                                      </p:to>
                                    </p:animClr>
                                    <p:set>
                                      <p:cBhvr>
                                        <p:cTn id="79" dur="500" fill="hold"/>
                                        <p:tgtEl>
                                          <p:spTgt spid="4">
                                            <p:graphicEl>
                                              <a:dgm id="{1719F9A1-7754-4E31-A94F-AF62E5BE0AB9}"/>
                                            </p:graphicEl>
                                          </p:spTgt>
                                        </p:tgtEl>
                                        <p:attrNameLst>
                                          <p:attrName>fill.type</p:attrName>
                                        </p:attrNameLst>
                                      </p:cBhvr>
                                      <p:to>
                                        <p:strVal val="solid"/>
                                      </p:to>
                                    </p:set>
                                    <p:set>
                                      <p:cBhvr>
                                        <p:cTn id="80" dur="500" fill="hold"/>
                                        <p:tgtEl>
                                          <p:spTgt spid="4">
                                            <p:graphicEl>
                                              <a:dgm id="{1719F9A1-7754-4E31-A94F-AF62E5BE0AB9}"/>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4" grpI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27" y="592341"/>
            <a:ext cx="7886700" cy="1325563"/>
          </a:xfrm>
        </p:spPr>
        <p:txBody>
          <a:bodyPr>
            <a:normAutofit fontScale="90000"/>
          </a:bodyPr>
          <a:lstStyle/>
          <a:p>
            <a:pPr algn="ctr"/>
            <a:r>
              <a:rPr lang="ru-RU" sz="3600" b="1" dirty="0">
                <a:latin typeface="+mn-lt"/>
              </a:rPr>
              <a:t>КОРАЦИ ЗА УСПОСТАВЉАЊЕ ФИНАНСИЈСКОГ УПРАВЉАЊА И КОНТРОЛЕ</a:t>
            </a:r>
            <a:endParaRPr lang="en-US" sz="3600" b="1" dirty="0">
              <a:latin typeface="+mn-lt"/>
            </a:endParaRPr>
          </a:p>
        </p:txBody>
      </p:sp>
      <p:pic>
        <p:nvPicPr>
          <p:cNvPr id="4" name="Content Placeholder 3"/>
          <p:cNvPicPr>
            <a:picLocks noGrp="1" noChangeAspect="1"/>
          </p:cNvPicPr>
          <p:nvPr>
            <p:ph idx="1"/>
          </p:nvPr>
        </p:nvPicPr>
        <p:blipFill>
          <a:blip r:embed="rId2"/>
          <a:stretch>
            <a:fillRect/>
          </a:stretch>
        </p:blipFill>
        <p:spPr>
          <a:xfrm>
            <a:off x="1770077" y="1627465"/>
            <a:ext cx="5075340" cy="5125673"/>
          </a:xfrm>
          <a:prstGeom prst="rect">
            <a:avLst/>
          </a:prstGeom>
        </p:spPr>
      </p:pic>
    </p:spTree>
    <p:extLst>
      <p:ext uri="{BB962C8B-B14F-4D97-AF65-F5344CB8AC3E}">
        <p14:creationId xmlns:p14="http://schemas.microsoft.com/office/powerpoint/2010/main" val="351005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65" y="980721"/>
            <a:ext cx="8235773" cy="1050398"/>
          </a:xfrm>
        </p:spPr>
        <p:txBody>
          <a:bodyPr>
            <a:noAutofit/>
          </a:bodyPr>
          <a:lstStyle/>
          <a:p>
            <a:pPr algn="ctr"/>
            <a:r>
              <a:rPr lang="ru-RU" sz="3000" b="1" dirty="0">
                <a:latin typeface="+mn-lt"/>
              </a:rPr>
              <a:t>КОРАЦИ ЗА УСПОСТАВЉАЊЕ ФИНАНСИЈСКОГ УПРАВЉАЊА И КОНТРОЛЕ</a:t>
            </a:r>
            <a:endParaRPr lang="en-GB" sz="3000" b="1" dirty="0">
              <a:latin typeface="+mn-lt"/>
            </a:endParaRPr>
          </a:p>
        </p:txBody>
      </p:sp>
      <p:sp>
        <p:nvSpPr>
          <p:cNvPr id="3" name="Content Placeholder 2"/>
          <p:cNvSpPr>
            <a:spLocks noGrp="1"/>
          </p:cNvSpPr>
          <p:nvPr>
            <p:ph idx="1"/>
          </p:nvPr>
        </p:nvSpPr>
        <p:spPr>
          <a:xfrm>
            <a:off x="588398" y="2107519"/>
            <a:ext cx="4243661" cy="2002562"/>
          </a:xfrm>
        </p:spPr>
        <p:txBody>
          <a:bodyPr>
            <a:noAutofit/>
          </a:bodyPr>
          <a:lstStyle/>
          <a:p>
            <a:pPr algn="just"/>
            <a:r>
              <a:rPr lang="en-GB" sz="2200" dirty="0"/>
              <a:t>O</a:t>
            </a:r>
            <a:r>
              <a:rPr lang="sr-Cyrl-RS" sz="2200" dirty="0" smtClean="0"/>
              <a:t>брасци </a:t>
            </a:r>
            <a:r>
              <a:rPr lang="sr-Cyrl-RS" sz="2200" dirty="0"/>
              <a:t>књиге пословних процеса и подпроцеса (за сложеније </a:t>
            </a:r>
            <a:r>
              <a:rPr lang="sr-Cyrl-RS" sz="2200" dirty="0" smtClean="0"/>
              <a:t>процесе)</a:t>
            </a:r>
            <a:endParaRPr lang="en-GB" sz="2200" dirty="0" smtClean="0"/>
          </a:p>
          <a:p>
            <a:pPr algn="just"/>
            <a:r>
              <a:rPr lang="sr-Cyrl-RS" sz="2200" dirty="0" smtClean="0"/>
              <a:t>Идентификациони </a:t>
            </a:r>
            <a:r>
              <a:rPr lang="sr-Cyrl-RS" sz="2200" dirty="0"/>
              <a:t>лист </a:t>
            </a:r>
            <a:r>
              <a:rPr lang="sr-Cyrl-RS" sz="2200" dirty="0" smtClean="0"/>
              <a:t>процеса</a:t>
            </a:r>
            <a:r>
              <a:rPr lang="en-GB" sz="2200" dirty="0" smtClean="0"/>
              <a:t> </a:t>
            </a:r>
            <a:r>
              <a:rPr lang="sr-Cyrl-RS" sz="2200" dirty="0" smtClean="0"/>
              <a:t>више </a:t>
            </a:r>
            <a:r>
              <a:rPr lang="sr-Cyrl-RS" sz="2200" dirty="0"/>
              <a:t>није обавезни дио књиге пословних </a:t>
            </a:r>
            <a:r>
              <a:rPr lang="sr-Cyrl-RS" sz="2200" dirty="0" smtClean="0"/>
              <a:t>процеса</a:t>
            </a:r>
            <a:endParaRPr lang="en-GB" sz="2200" dirty="0"/>
          </a:p>
        </p:txBody>
      </p:sp>
      <p:pic>
        <p:nvPicPr>
          <p:cNvPr id="4" name="Picture 3"/>
          <p:cNvPicPr/>
          <p:nvPr/>
        </p:nvPicPr>
        <p:blipFill>
          <a:blip r:embed="rId2"/>
          <a:stretch>
            <a:fillRect/>
          </a:stretch>
        </p:blipFill>
        <p:spPr>
          <a:xfrm>
            <a:off x="5255704" y="2031119"/>
            <a:ext cx="3491918" cy="4316135"/>
          </a:xfrm>
          <a:prstGeom prst="rect">
            <a:avLst/>
          </a:prstGeom>
        </p:spPr>
      </p:pic>
      <p:pic>
        <p:nvPicPr>
          <p:cNvPr id="5" name="Picture 4"/>
          <p:cNvPicPr/>
          <p:nvPr/>
        </p:nvPicPr>
        <p:blipFill>
          <a:blip r:embed="rId3"/>
          <a:stretch>
            <a:fillRect/>
          </a:stretch>
        </p:blipFill>
        <p:spPr>
          <a:xfrm>
            <a:off x="421666" y="4615221"/>
            <a:ext cx="4555221" cy="1416464"/>
          </a:xfrm>
          <a:prstGeom prst="rect">
            <a:avLst/>
          </a:prstGeom>
        </p:spPr>
      </p:pic>
    </p:spTree>
    <p:extLst>
      <p:ext uri="{BB962C8B-B14F-4D97-AF65-F5344CB8AC3E}">
        <p14:creationId xmlns:p14="http://schemas.microsoft.com/office/powerpoint/2010/main" val="261936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40" y="933074"/>
            <a:ext cx="8380481" cy="1050398"/>
          </a:xfrm>
        </p:spPr>
        <p:txBody>
          <a:bodyPr>
            <a:noAutofit/>
          </a:bodyPr>
          <a:lstStyle/>
          <a:p>
            <a:pPr algn="ctr"/>
            <a:r>
              <a:rPr lang="ru-RU" sz="3200" b="1" dirty="0">
                <a:latin typeface="+mn-lt"/>
              </a:rPr>
              <a:t>КОРАЦИ ЗА УСПОСТАВЉАЊЕ ФИНАНСИЈСКОГ УПРАВЉАЊА И КОНТРОЛЕ</a:t>
            </a:r>
            <a:endParaRPr lang="en-GB" sz="3200" b="1" dirty="0">
              <a:latin typeface="+mn-lt"/>
            </a:endParaRPr>
          </a:p>
        </p:txBody>
      </p:sp>
      <p:sp>
        <p:nvSpPr>
          <p:cNvPr id="3" name="Content Placeholder 2"/>
          <p:cNvSpPr>
            <a:spLocks noGrp="1"/>
          </p:cNvSpPr>
          <p:nvPr>
            <p:ph idx="1"/>
          </p:nvPr>
        </p:nvSpPr>
        <p:spPr>
          <a:xfrm>
            <a:off x="365041" y="1983472"/>
            <a:ext cx="8380481" cy="4417328"/>
          </a:xfrm>
        </p:spPr>
        <p:txBody>
          <a:bodyPr>
            <a:normAutofit/>
          </a:bodyPr>
          <a:lstStyle/>
          <a:p>
            <a:pPr algn="just"/>
            <a:r>
              <a:rPr lang="sr-Cyrl-RS" sz="2200" b="1" i="1" dirty="0"/>
              <a:t>Управљање ризицима</a:t>
            </a:r>
            <a:r>
              <a:rPr lang="sr-Cyrl-RS" sz="2200" dirty="0"/>
              <a:t> </a:t>
            </a:r>
            <a:r>
              <a:rPr lang="en-GB" sz="2200" dirty="0"/>
              <a:t>-</a:t>
            </a:r>
            <a:r>
              <a:rPr lang="sr-Cyrl-RS" sz="2200" dirty="0"/>
              <a:t> процес утврђивања, процјене, поступања и  праћења ризика у субјекту јавног сектора</a:t>
            </a:r>
            <a:r>
              <a:rPr lang="en-GB" sz="2200" dirty="0"/>
              <a:t> </a:t>
            </a:r>
          </a:p>
          <a:p>
            <a:pPr algn="just"/>
            <a:r>
              <a:rPr lang="en-GB" sz="2200" dirty="0"/>
              <a:t>O</a:t>
            </a:r>
            <a:r>
              <a:rPr lang="sr-Cyrl-RS" sz="2200" dirty="0"/>
              <a:t>бухвата сљедеће фазе: </a:t>
            </a:r>
            <a:endParaRPr lang="en-GB" sz="2200" dirty="0"/>
          </a:p>
          <a:p>
            <a:pPr lvl="2" algn="just">
              <a:buFont typeface="Wingdings" panose="05000000000000000000" pitchFamily="2" charset="2"/>
              <a:buChar char="v"/>
            </a:pPr>
            <a:r>
              <a:rPr lang="sr-Cyrl-RS" sz="2200" dirty="0"/>
              <a:t>утврђивање ризика,</a:t>
            </a:r>
            <a:endParaRPr lang="en-GB" sz="2200" dirty="0"/>
          </a:p>
          <a:p>
            <a:pPr lvl="2" algn="just">
              <a:buFont typeface="Wingdings" panose="05000000000000000000" pitchFamily="2" charset="2"/>
              <a:buChar char="v"/>
            </a:pPr>
            <a:r>
              <a:rPr lang="sr-Cyrl-RS" sz="2200" dirty="0"/>
              <a:t>процјену ризика,</a:t>
            </a:r>
            <a:endParaRPr lang="en-GB" sz="2200" dirty="0"/>
          </a:p>
          <a:p>
            <a:pPr lvl="2" algn="just">
              <a:buFont typeface="Wingdings" panose="05000000000000000000" pitchFamily="2" charset="2"/>
              <a:buChar char="v"/>
            </a:pPr>
            <a:r>
              <a:rPr lang="sr-Cyrl-RS" sz="2200" dirty="0"/>
              <a:t>одговори/мјере на ризик,</a:t>
            </a:r>
            <a:endParaRPr lang="en-GB" sz="2200" dirty="0"/>
          </a:p>
          <a:p>
            <a:pPr lvl="2" algn="just">
              <a:buFont typeface="Wingdings" panose="05000000000000000000" pitchFamily="2" charset="2"/>
              <a:buChar char="v"/>
            </a:pPr>
            <a:r>
              <a:rPr lang="sr-Cyrl-RS" sz="2200" dirty="0"/>
              <a:t>праћење и извјештавање о ризицима. </a:t>
            </a:r>
            <a:endParaRPr lang="en-GB" sz="2200" dirty="0"/>
          </a:p>
          <a:p>
            <a:pPr algn="just"/>
            <a:r>
              <a:rPr lang="sr-Cyrl-RS" sz="2200" dirty="0"/>
              <a:t>Образац регистра ризика подијељен је дио за утврђивање и процјену ризика, дио који се односи на мјере за управљање ризиком, те дио који се односи на праћење ризика</a:t>
            </a:r>
            <a:endParaRPr lang="en-GB" sz="2200" dirty="0"/>
          </a:p>
          <a:p>
            <a:endParaRPr lang="en-GB" sz="2200" dirty="0"/>
          </a:p>
        </p:txBody>
      </p:sp>
    </p:spTree>
    <p:extLst>
      <p:ext uri="{BB962C8B-B14F-4D97-AF65-F5344CB8AC3E}">
        <p14:creationId xmlns:p14="http://schemas.microsoft.com/office/powerpoint/2010/main" val="3231412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48" y="1001744"/>
            <a:ext cx="8181980" cy="1050398"/>
          </a:xfrm>
        </p:spPr>
        <p:txBody>
          <a:bodyPr>
            <a:noAutofit/>
          </a:bodyPr>
          <a:lstStyle/>
          <a:p>
            <a:pPr algn="ctr"/>
            <a:r>
              <a:rPr lang="ru-RU" sz="3200" b="1" dirty="0">
                <a:latin typeface="+mn-lt"/>
              </a:rPr>
              <a:t>КОРАЦИ ЗА УСПОСТАВЉАЊЕ ФИНАНСИЈСКОГ УПРАВЉАЊА И КОНТРОЛЕ</a:t>
            </a:r>
            <a:endParaRPr lang="en-GB" sz="3200" b="1" dirty="0">
              <a:latin typeface="+mn-lt"/>
            </a:endParaRPr>
          </a:p>
        </p:txBody>
      </p:sp>
      <p:sp>
        <p:nvSpPr>
          <p:cNvPr id="3" name="Content Placeholder 2"/>
          <p:cNvSpPr>
            <a:spLocks noGrp="1"/>
          </p:cNvSpPr>
          <p:nvPr>
            <p:ph idx="1"/>
          </p:nvPr>
        </p:nvSpPr>
        <p:spPr>
          <a:xfrm>
            <a:off x="415255" y="2052141"/>
            <a:ext cx="8342851" cy="4575161"/>
          </a:xfrm>
        </p:spPr>
        <p:txBody>
          <a:bodyPr>
            <a:normAutofit/>
          </a:bodyPr>
          <a:lstStyle/>
          <a:p>
            <a:pPr algn="just"/>
            <a:r>
              <a:rPr lang="sr-Cyrl-RS" sz="2200" dirty="0"/>
              <a:t>У стратегији управљања ризицима потребно обрадити</a:t>
            </a:r>
            <a:r>
              <a:rPr lang="en-GB" sz="2200" dirty="0"/>
              <a:t> </a:t>
            </a:r>
            <a:r>
              <a:rPr lang="sr-Cyrl-RS" sz="2200" dirty="0"/>
              <a:t>сљедеће теме:</a:t>
            </a:r>
            <a:endParaRPr lang="en-GB" sz="2200" dirty="0"/>
          </a:p>
          <a:p>
            <a:pPr lvl="2" algn="just">
              <a:buFont typeface="Wingdings" panose="05000000000000000000" pitchFamily="2" charset="2"/>
              <a:buChar char="v"/>
            </a:pPr>
            <a:r>
              <a:rPr lang="sr-Cyrl-RS" sz="2200" dirty="0"/>
              <a:t>Циљеви/сврха и значај стратегије;</a:t>
            </a:r>
            <a:endParaRPr lang="en-GB" sz="2200" dirty="0"/>
          </a:p>
          <a:p>
            <a:pPr lvl="2" algn="just">
              <a:buFont typeface="Wingdings" panose="05000000000000000000" pitchFamily="2" charset="2"/>
              <a:buChar char="v"/>
            </a:pPr>
            <a:r>
              <a:rPr lang="sr-Cyrl-RS" sz="2200" dirty="0"/>
              <a:t>Улоге, надлежности и одговорности у процесу управљања ризицима;</a:t>
            </a:r>
            <a:endParaRPr lang="en-GB" sz="2200" dirty="0"/>
          </a:p>
          <a:p>
            <a:pPr lvl="2" algn="just">
              <a:buFont typeface="Wingdings" panose="05000000000000000000" pitchFamily="2" charset="2"/>
              <a:buChar char="v"/>
            </a:pPr>
            <a:r>
              <a:rPr lang="sr-Cyrl-RS" sz="2200" dirty="0"/>
              <a:t>Апетит за ризиком - спремност за преузимање ризика;</a:t>
            </a:r>
            <a:endParaRPr lang="en-GB" sz="2200" dirty="0"/>
          </a:p>
          <a:p>
            <a:pPr lvl="2" algn="just">
              <a:buFont typeface="Wingdings" panose="05000000000000000000" pitchFamily="2" charset="2"/>
              <a:buChar char="v"/>
            </a:pPr>
            <a:r>
              <a:rPr lang="sr-Cyrl-RS" sz="2200" dirty="0"/>
              <a:t>Процес управљања ризицима;</a:t>
            </a:r>
            <a:endParaRPr lang="en-GB" sz="2200" dirty="0"/>
          </a:p>
          <a:p>
            <a:pPr lvl="2" algn="just">
              <a:buFont typeface="Wingdings" panose="05000000000000000000" pitchFamily="2" charset="2"/>
              <a:buChar char="v"/>
            </a:pPr>
            <a:r>
              <a:rPr lang="sr-Cyrl-RS" sz="2200" dirty="0"/>
              <a:t>Матрица ризика;</a:t>
            </a:r>
            <a:endParaRPr lang="en-GB" sz="2200" dirty="0"/>
          </a:p>
          <a:p>
            <a:pPr lvl="2" algn="just">
              <a:buFont typeface="Wingdings" panose="05000000000000000000" pitchFamily="2" charset="2"/>
              <a:buChar char="v"/>
            </a:pPr>
            <a:r>
              <a:rPr lang="sr-Cyrl-RS" sz="2200" dirty="0"/>
              <a:t>Детаљи о регистру ризика;</a:t>
            </a:r>
            <a:endParaRPr lang="en-GB" sz="2200" dirty="0"/>
          </a:p>
          <a:p>
            <a:pPr lvl="2" algn="just">
              <a:buFont typeface="Wingdings" panose="05000000000000000000" pitchFamily="2" charset="2"/>
              <a:buChar char="v"/>
            </a:pPr>
            <a:r>
              <a:rPr lang="sr-Cyrl-RS" sz="2200" dirty="0"/>
              <a:t>Извјештавање о ризицима;</a:t>
            </a:r>
            <a:endParaRPr lang="en-GB" sz="2200" dirty="0"/>
          </a:p>
          <a:p>
            <a:pPr lvl="2" algn="just">
              <a:buFont typeface="Wingdings" panose="05000000000000000000" pitchFamily="2" charset="2"/>
              <a:buChar char="v"/>
            </a:pPr>
            <a:r>
              <a:rPr lang="sr-Cyrl-RS" sz="2200" dirty="0"/>
              <a:t>Учинак управљања ризицима;</a:t>
            </a:r>
            <a:endParaRPr lang="en-GB" sz="2200" dirty="0"/>
          </a:p>
          <a:p>
            <a:pPr lvl="2" algn="just">
              <a:buFont typeface="Wingdings" panose="05000000000000000000" pitchFamily="2" charset="2"/>
              <a:buChar char="v"/>
            </a:pPr>
            <a:r>
              <a:rPr lang="sr-Cyrl-RS" sz="2200" dirty="0"/>
              <a:t>Преглед и одобравање</a:t>
            </a:r>
            <a:r>
              <a:rPr lang="sr-Latn-BA" sz="2200" dirty="0"/>
              <a:t>.</a:t>
            </a:r>
            <a:endParaRPr lang="en-GB" sz="2200" dirty="0"/>
          </a:p>
          <a:p>
            <a:pPr algn="just"/>
            <a:endParaRPr lang="en-GB" dirty="0"/>
          </a:p>
        </p:txBody>
      </p:sp>
    </p:spTree>
    <p:extLst>
      <p:ext uri="{BB962C8B-B14F-4D97-AF65-F5344CB8AC3E}">
        <p14:creationId xmlns:p14="http://schemas.microsoft.com/office/powerpoint/2010/main" val="2998069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6901"/>
            <a:ext cx="7886700" cy="968724"/>
          </a:xfrm>
        </p:spPr>
        <p:txBody>
          <a:bodyPr/>
          <a:lstStyle/>
          <a:p>
            <a:pPr algn="ctr"/>
            <a:r>
              <a:rPr lang="en-US" b="1" dirty="0" smtClean="0">
                <a:latin typeface="+mn-lt"/>
              </a:rPr>
              <a:t>COSO</a:t>
            </a:r>
            <a:endParaRPr lang="en-US" b="1" dirty="0">
              <a:latin typeface="+mn-lt"/>
            </a:endParaRPr>
          </a:p>
        </p:txBody>
      </p:sp>
      <p:sp>
        <p:nvSpPr>
          <p:cNvPr id="3" name="Content Placeholder 2"/>
          <p:cNvSpPr>
            <a:spLocks noGrp="1"/>
          </p:cNvSpPr>
          <p:nvPr>
            <p:ph idx="1"/>
          </p:nvPr>
        </p:nvSpPr>
        <p:spPr/>
        <p:txBody>
          <a:bodyPr>
            <a:normAutofit/>
          </a:bodyPr>
          <a:lstStyle/>
          <a:p>
            <a:pPr algn="just"/>
            <a:r>
              <a:rPr lang="sr-Cyrl-BA" dirty="0" smtClean="0"/>
              <a:t>COSO </a:t>
            </a:r>
            <a:r>
              <a:rPr lang="sr-Cyrl-BA" dirty="0"/>
              <a:t>модел </a:t>
            </a:r>
            <a:r>
              <a:rPr lang="sr-Cyrl-BA" dirty="0" smtClean="0"/>
              <a:t>- међународно </a:t>
            </a:r>
            <a:r>
              <a:rPr lang="sr-Cyrl-BA" dirty="0"/>
              <a:t>прихваћени елементи који су уграђени и у стандарде интерне финансијске контроле.</a:t>
            </a:r>
            <a:endParaRPr lang="en-US" dirty="0"/>
          </a:p>
          <a:p>
            <a:pPr algn="just"/>
            <a:r>
              <a:rPr lang="sr-Cyrl-BA" dirty="0"/>
              <a:t>Финансијско управљања и контрола обухвата сљедеће елементе COSO модела:</a:t>
            </a:r>
            <a:endParaRPr lang="en-US" dirty="0"/>
          </a:p>
          <a:p>
            <a:pPr lvl="1" algn="just"/>
            <a:r>
              <a:rPr lang="sr-Cyrl-BA" dirty="0"/>
              <a:t>контролно окружење,</a:t>
            </a:r>
            <a:endParaRPr lang="en-US" dirty="0"/>
          </a:p>
          <a:p>
            <a:pPr lvl="1" algn="just"/>
            <a:r>
              <a:rPr lang="sr-Cyrl-BA" dirty="0"/>
              <a:t>управљање ризицима,</a:t>
            </a:r>
            <a:endParaRPr lang="en-US" dirty="0"/>
          </a:p>
          <a:p>
            <a:pPr lvl="1" algn="just"/>
            <a:r>
              <a:rPr lang="sr-Cyrl-BA" dirty="0"/>
              <a:t>контролне активности,</a:t>
            </a:r>
            <a:endParaRPr lang="en-US" dirty="0"/>
          </a:p>
          <a:p>
            <a:pPr lvl="1" algn="just"/>
            <a:r>
              <a:rPr lang="sr-Cyrl-BA" dirty="0"/>
              <a:t>информације и комуникацију,</a:t>
            </a:r>
            <a:endParaRPr lang="en-US" dirty="0"/>
          </a:p>
          <a:p>
            <a:pPr lvl="1" algn="just"/>
            <a:r>
              <a:rPr lang="sr-Cyrl-BA" dirty="0"/>
              <a:t>праћење и процјену система (мониторинг).</a:t>
            </a:r>
            <a:endParaRPr lang="en-US" dirty="0"/>
          </a:p>
          <a:p>
            <a:pPr marL="0" indent="0">
              <a:buNone/>
            </a:pPr>
            <a:endParaRPr lang="en-US" dirty="0"/>
          </a:p>
        </p:txBody>
      </p:sp>
    </p:spTree>
    <p:extLst>
      <p:ext uri="{BB962C8B-B14F-4D97-AF65-F5344CB8AC3E}">
        <p14:creationId xmlns:p14="http://schemas.microsoft.com/office/powerpoint/2010/main" val="1136369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020" y="632544"/>
            <a:ext cx="5573486" cy="646331"/>
          </a:xfrm>
          <a:prstGeom prst="rect">
            <a:avLst/>
          </a:prstGeom>
          <a:noFill/>
        </p:spPr>
        <p:txBody>
          <a:bodyPr wrap="square" rtlCol="0">
            <a:spAutoFit/>
          </a:bodyPr>
          <a:lstStyle/>
          <a:p>
            <a:r>
              <a:rPr lang="sr-Cyrl-RS" sz="3600" b="1" dirty="0" smtClean="0"/>
              <a:t>ПРОЦЕСНА ОРГАНИЗАЦИЈА</a:t>
            </a:r>
            <a:endParaRPr lang="en-US" sz="3600" b="1" dirty="0"/>
          </a:p>
        </p:txBody>
      </p:sp>
      <p:sp>
        <p:nvSpPr>
          <p:cNvPr id="3" name="TextBox 2"/>
          <p:cNvSpPr txBox="1"/>
          <p:nvPr/>
        </p:nvSpPr>
        <p:spPr>
          <a:xfrm>
            <a:off x="152400" y="1271706"/>
            <a:ext cx="8305800" cy="1754326"/>
          </a:xfrm>
          <a:prstGeom prst="rect">
            <a:avLst/>
          </a:prstGeom>
          <a:noFill/>
        </p:spPr>
        <p:txBody>
          <a:bodyPr wrap="square" rtlCol="0">
            <a:spAutoFit/>
          </a:bodyPr>
          <a:lstStyle/>
          <a:p>
            <a:pPr marL="285750" indent="-285750" algn="just">
              <a:buFont typeface="Arial" pitchFamily="34" charset="0"/>
              <a:buChar char="•"/>
            </a:pPr>
            <a:r>
              <a:rPr lang="sr-Cyrl-RS" dirty="0" smtClean="0"/>
              <a:t>Правилно посложена процесна организација – темељ успјешног пословања;</a:t>
            </a:r>
          </a:p>
          <a:p>
            <a:pPr marL="285750" indent="-285750" algn="just">
              <a:buFont typeface="Arial" pitchFamily="34" charset="0"/>
              <a:buChar char="•"/>
            </a:pPr>
            <a:endParaRPr lang="sr-Cyrl-RS" dirty="0"/>
          </a:p>
          <a:p>
            <a:pPr marL="285750" indent="-285750" algn="just">
              <a:buFont typeface="Arial" pitchFamily="34" charset="0"/>
              <a:buChar char="•"/>
            </a:pPr>
            <a:r>
              <a:rPr lang="sr-Cyrl-RS" dirty="0" smtClean="0"/>
              <a:t>Процесна организација је успостављена  </a:t>
            </a:r>
            <a:r>
              <a:rPr lang="ru-RU" dirty="0"/>
              <a:t>онда када су сви пословни процеси који се одвијају унутар организације правилно пописани, дефинисани, израђени, формално усвојении </a:t>
            </a:r>
            <a:r>
              <a:rPr lang="ru-RU" dirty="0" smtClean="0"/>
              <a:t>имплементирани;</a:t>
            </a:r>
          </a:p>
        </p:txBody>
      </p:sp>
      <p:sp>
        <p:nvSpPr>
          <p:cNvPr id="4" name="TextBox 3"/>
          <p:cNvSpPr txBox="1"/>
          <p:nvPr/>
        </p:nvSpPr>
        <p:spPr>
          <a:xfrm>
            <a:off x="152400" y="3208565"/>
            <a:ext cx="4114800" cy="3139321"/>
          </a:xfrm>
          <a:prstGeom prst="rect">
            <a:avLst/>
          </a:prstGeom>
          <a:noFill/>
        </p:spPr>
        <p:txBody>
          <a:bodyPr wrap="square" rtlCol="0">
            <a:spAutoFit/>
          </a:bodyPr>
          <a:lstStyle/>
          <a:p>
            <a:pPr marL="285750" lvl="0" indent="-285750" algn="just">
              <a:buFont typeface="Arial" pitchFamily="34" charset="0"/>
              <a:buChar char="•"/>
            </a:pPr>
            <a:r>
              <a:rPr lang="ru-RU" dirty="0">
                <a:solidFill>
                  <a:prstClr val="black"/>
                </a:solidFill>
              </a:rPr>
              <a:t>Сврха процесне организације:</a:t>
            </a:r>
          </a:p>
          <a:p>
            <a:pPr marL="742950" lvl="1" indent="-285750" algn="just">
              <a:buFont typeface="Courier New" pitchFamily="49" charset="0"/>
              <a:buChar char="o"/>
            </a:pPr>
            <a:r>
              <a:rPr lang="sr-Cyrl-RS" dirty="0">
                <a:solidFill>
                  <a:prstClr val="black"/>
                </a:solidFill>
              </a:rPr>
              <a:t>побољшње остваривања циљева и стратегија,</a:t>
            </a:r>
          </a:p>
          <a:p>
            <a:pPr marL="742950" lvl="1" indent="-285750" algn="just">
              <a:buFont typeface="Courier New" pitchFamily="49" charset="0"/>
              <a:buChar char="o"/>
            </a:pPr>
            <a:r>
              <a:rPr lang="sr-Cyrl-RS" dirty="0">
                <a:solidFill>
                  <a:prstClr val="black"/>
                </a:solidFill>
              </a:rPr>
              <a:t>контрола законитости пословања,</a:t>
            </a:r>
          </a:p>
          <a:p>
            <a:pPr marL="742950" lvl="1" indent="-285750" algn="just">
              <a:buFont typeface="Courier New" pitchFamily="49" charset="0"/>
              <a:buChar char="o"/>
            </a:pPr>
            <a:r>
              <a:rPr lang="sr-Cyrl-RS" dirty="0">
                <a:solidFill>
                  <a:prstClr val="black"/>
                </a:solidFill>
              </a:rPr>
              <a:t>управљање ризицима ,</a:t>
            </a:r>
          </a:p>
          <a:p>
            <a:pPr marL="742950" lvl="1" indent="-285750" algn="just">
              <a:buFont typeface="Courier New" pitchFamily="49" charset="0"/>
              <a:buChar char="o"/>
            </a:pPr>
            <a:r>
              <a:rPr lang="sr-Cyrl-RS" dirty="0">
                <a:solidFill>
                  <a:prstClr val="black"/>
                </a:solidFill>
              </a:rPr>
              <a:t>цјеложивотни ток знања,</a:t>
            </a:r>
          </a:p>
          <a:p>
            <a:pPr marL="742950" lvl="1" indent="-285750" algn="just">
              <a:buFont typeface="Courier New" pitchFamily="49" charset="0"/>
              <a:buChar char="o"/>
            </a:pPr>
            <a:r>
              <a:rPr lang="sr-Cyrl-RS" dirty="0">
                <a:solidFill>
                  <a:prstClr val="black"/>
                </a:solidFill>
              </a:rPr>
              <a:t>ажурирање застарјелих интерних правила и процедура;</a:t>
            </a:r>
          </a:p>
          <a:p>
            <a:pPr lvl="2" algn="just"/>
            <a:endParaRPr lang="sr-Cyrl-RS"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0" y="3124200"/>
            <a:ext cx="4381500" cy="2986921"/>
          </a:xfrm>
          <a:prstGeom prst="rect">
            <a:avLst/>
          </a:prstGeom>
        </p:spPr>
      </p:pic>
    </p:spTree>
    <p:extLst>
      <p:ext uri="{BB962C8B-B14F-4D97-AF65-F5344CB8AC3E}">
        <p14:creationId xmlns:p14="http://schemas.microsoft.com/office/powerpoint/2010/main" val="3364551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143" y="940205"/>
            <a:ext cx="8033657" cy="646331"/>
          </a:xfrm>
          <a:prstGeom prst="rect">
            <a:avLst/>
          </a:prstGeom>
          <a:noFill/>
        </p:spPr>
        <p:txBody>
          <a:bodyPr wrap="square" rtlCol="0">
            <a:spAutoFit/>
          </a:bodyPr>
          <a:lstStyle/>
          <a:p>
            <a:r>
              <a:rPr lang="sr-Cyrl-RS" sz="3600" b="1" dirty="0" smtClean="0"/>
              <a:t>ПРИКАЗИВАЊЕ ПОСЛОВНИХ ПРОЦЕСА</a:t>
            </a:r>
            <a:endParaRPr lang="en-US" sz="3600" b="1" dirty="0"/>
          </a:p>
        </p:txBody>
      </p:sp>
      <p:sp>
        <p:nvSpPr>
          <p:cNvPr id="3" name="TextBox 2"/>
          <p:cNvSpPr txBox="1"/>
          <p:nvPr/>
        </p:nvSpPr>
        <p:spPr>
          <a:xfrm>
            <a:off x="381000" y="1603712"/>
            <a:ext cx="8305800" cy="4708981"/>
          </a:xfrm>
          <a:prstGeom prst="rect">
            <a:avLst/>
          </a:prstGeom>
          <a:noFill/>
        </p:spPr>
        <p:txBody>
          <a:bodyPr wrap="square" rtlCol="0">
            <a:spAutoFit/>
          </a:bodyPr>
          <a:lstStyle/>
          <a:p>
            <a:pPr marL="285750" indent="-285750" algn="just">
              <a:buFont typeface="Arial" pitchFamily="34" charset="0"/>
              <a:buChar char="•"/>
            </a:pPr>
            <a:r>
              <a:rPr lang="sr-Cyrl-RS" sz="2000" dirty="0" smtClean="0"/>
              <a:t>Пословни процес је скуп повезаних радњи/активности које имају унапријед одређене циљеве, рокове, контроле и одговорна лица, а са сврхом остваривања пословних циљева организације;</a:t>
            </a:r>
          </a:p>
          <a:p>
            <a:pPr marL="285750" indent="-285750" algn="just">
              <a:buFont typeface="Arial" pitchFamily="34" charset="0"/>
              <a:buChar char="•"/>
            </a:pPr>
            <a:r>
              <a:rPr lang="sr-Cyrl-RS" sz="2000" dirty="0"/>
              <a:t>Циљ – попис пословних процеса у цијелом субјекту који ће бити предмет процјене ризика</a:t>
            </a:r>
            <a:r>
              <a:rPr lang="sr-Cyrl-RS" sz="2000" dirty="0" smtClean="0"/>
              <a:t>;</a:t>
            </a:r>
            <a:endParaRPr lang="sr-Cyrl-RS" sz="2000" dirty="0"/>
          </a:p>
          <a:p>
            <a:pPr marL="285750" indent="-285750" algn="just">
              <a:buFont typeface="Arial" pitchFamily="34" charset="0"/>
              <a:buChar char="•"/>
            </a:pPr>
            <a:r>
              <a:rPr lang="sr-Cyrl-RS" sz="2000" dirty="0" smtClean="0"/>
              <a:t> Обухват – сви пословни процеси унутар организације, а нарочито процеси везани за:</a:t>
            </a:r>
          </a:p>
          <a:p>
            <a:pPr marL="1714500" lvl="3" indent="-342900" algn="just">
              <a:buFont typeface="+mj-lt"/>
              <a:buAutoNum type="alphaLcPeriod"/>
            </a:pPr>
            <a:r>
              <a:rPr lang="sr-Cyrl-RS" sz="2000" dirty="0" smtClean="0"/>
              <a:t>приходе,</a:t>
            </a:r>
          </a:p>
          <a:p>
            <a:pPr marL="1714500" lvl="3" indent="-342900" algn="just">
              <a:buFont typeface="+mj-lt"/>
              <a:buAutoNum type="alphaLcPeriod"/>
            </a:pPr>
            <a:r>
              <a:rPr lang="sr-Cyrl-RS" sz="2000" dirty="0" smtClean="0"/>
              <a:t>расходе</a:t>
            </a:r>
          </a:p>
          <a:p>
            <a:pPr marL="1714500" lvl="3" indent="-342900" algn="just">
              <a:buFont typeface="+mj-lt"/>
              <a:buAutoNum type="alphaLcPeriod"/>
            </a:pPr>
            <a:r>
              <a:rPr lang="sr-Cyrl-RS" sz="2000" dirty="0"/>
              <a:t>и</a:t>
            </a:r>
            <a:r>
              <a:rPr lang="sr-Cyrl-RS" sz="2000" dirty="0" smtClean="0"/>
              <a:t>мовину,</a:t>
            </a:r>
          </a:p>
          <a:p>
            <a:pPr marL="1714500" lvl="3" indent="-342900" algn="just">
              <a:buFont typeface="+mj-lt"/>
              <a:buAutoNum type="alphaLcPeriod"/>
            </a:pPr>
            <a:r>
              <a:rPr lang="sr-Cyrl-RS" sz="2000" dirty="0"/>
              <a:t>о</a:t>
            </a:r>
            <a:r>
              <a:rPr lang="sr-Cyrl-RS" sz="2000" dirty="0" smtClean="0"/>
              <a:t>бавезе,</a:t>
            </a:r>
          </a:p>
          <a:p>
            <a:pPr marL="1714500" lvl="3" indent="-342900" algn="just">
              <a:buFont typeface="+mj-lt"/>
              <a:buAutoNum type="alphaLcPeriod"/>
            </a:pPr>
            <a:r>
              <a:rPr lang="sr-Cyrl-RS" sz="2000" dirty="0" smtClean="0"/>
              <a:t>јавне набавке,</a:t>
            </a:r>
          </a:p>
          <a:p>
            <a:pPr marL="1714500" lvl="3" indent="-342900" algn="just">
              <a:buFont typeface="+mj-lt"/>
              <a:buAutoNum type="alphaLcPeriod"/>
            </a:pPr>
            <a:r>
              <a:rPr lang="sr-Cyrl-RS" sz="2000" dirty="0" smtClean="0"/>
              <a:t>уговарања,</a:t>
            </a:r>
          </a:p>
          <a:p>
            <a:pPr marL="1714500" lvl="3" indent="-342900" algn="just">
              <a:buFont typeface="+mj-lt"/>
              <a:buAutoNum type="alphaLcPeriod"/>
            </a:pPr>
            <a:r>
              <a:rPr lang="sr-Cyrl-RS" sz="2000" dirty="0" smtClean="0"/>
              <a:t>стручни процеси везани за специфичности организације.</a:t>
            </a:r>
          </a:p>
          <a:p>
            <a:pPr marL="285750" indent="-285750" algn="just">
              <a:buFont typeface="Arial" pitchFamily="34" charset="0"/>
              <a:buChar char="•"/>
            </a:pPr>
            <a:r>
              <a:rPr lang="sr-Cyrl-RS" sz="2000" dirty="0" smtClean="0"/>
              <a:t>Извори за припрему пописа пословних процеса</a:t>
            </a:r>
          </a:p>
        </p:txBody>
      </p:sp>
    </p:spTree>
    <p:extLst>
      <p:ext uri="{BB962C8B-B14F-4D97-AF65-F5344CB8AC3E}">
        <p14:creationId xmlns:p14="http://schemas.microsoft.com/office/powerpoint/2010/main" val="950989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5972" y="715634"/>
            <a:ext cx="3927142" cy="707886"/>
          </a:xfrm>
          <a:prstGeom prst="rect">
            <a:avLst/>
          </a:prstGeom>
          <a:noFill/>
        </p:spPr>
        <p:txBody>
          <a:bodyPr wrap="square" rtlCol="0">
            <a:spAutoFit/>
          </a:bodyPr>
          <a:lstStyle/>
          <a:p>
            <a:r>
              <a:rPr lang="sr-Cyrl-RS" sz="4000" b="1" dirty="0" smtClean="0"/>
              <a:t>ПРОЦЕСИ</a:t>
            </a:r>
            <a:endParaRPr lang="en-US" sz="4000" b="1" dirty="0"/>
          </a:p>
        </p:txBody>
      </p:sp>
      <p:sp>
        <p:nvSpPr>
          <p:cNvPr id="3" name="TextBox 2"/>
          <p:cNvSpPr txBox="1"/>
          <p:nvPr/>
        </p:nvSpPr>
        <p:spPr>
          <a:xfrm>
            <a:off x="457200" y="1534887"/>
            <a:ext cx="8305800" cy="5447645"/>
          </a:xfrm>
          <a:prstGeom prst="rect">
            <a:avLst/>
          </a:prstGeom>
          <a:noFill/>
        </p:spPr>
        <p:txBody>
          <a:bodyPr wrap="square" rtlCol="0">
            <a:spAutoFit/>
          </a:bodyPr>
          <a:lstStyle/>
          <a:p>
            <a:pPr marL="285750" indent="-285750" algn="just">
              <a:buFont typeface="Arial" pitchFamily="34" charset="0"/>
              <a:buChar char="•"/>
            </a:pPr>
            <a:r>
              <a:rPr lang="ru-RU" sz="2200" dirty="0"/>
              <a:t>П</a:t>
            </a:r>
            <a:r>
              <a:rPr lang="ru-RU" sz="2200" dirty="0" smtClean="0"/>
              <a:t>ословни </a:t>
            </a:r>
            <a:r>
              <a:rPr lang="ru-RU" sz="2200" dirty="0"/>
              <a:t>процеси представљају све </a:t>
            </a:r>
            <a:r>
              <a:rPr lang="ru-RU" sz="2200" dirty="0" smtClean="0"/>
              <a:t>активности </a:t>
            </a:r>
            <a:r>
              <a:rPr lang="ru-RU" sz="2200" dirty="0"/>
              <a:t>неке организације документоване у писаном </a:t>
            </a:r>
            <a:r>
              <a:rPr lang="ru-RU" sz="2200" dirty="0" smtClean="0"/>
              <a:t>облику;</a:t>
            </a:r>
          </a:p>
          <a:p>
            <a:pPr marL="285750" indent="-285750" algn="just">
              <a:buFont typeface="Arial" pitchFamily="34" charset="0"/>
              <a:buChar char="•"/>
            </a:pPr>
            <a:endParaRPr lang="ru-RU" sz="2200" dirty="0"/>
          </a:p>
          <a:p>
            <a:pPr marL="285750" indent="-285750" algn="just">
              <a:buFont typeface="Arial" pitchFamily="34" charset="0"/>
              <a:buChar char="•"/>
            </a:pPr>
            <a:r>
              <a:rPr lang="sr-Cyrl-RS" sz="2200" dirty="0" smtClean="0"/>
              <a:t>Процеси – основ за успостављање система ФУК-а и главни предуслов управљања ризицима;</a:t>
            </a:r>
          </a:p>
          <a:p>
            <a:pPr marL="285750" indent="-285750" algn="just">
              <a:buFont typeface="Arial" pitchFamily="34" charset="0"/>
              <a:buChar char="•"/>
            </a:pPr>
            <a:endParaRPr lang="sr-Cyrl-RS" sz="2200" dirty="0"/>
          </a:p>
          <a:p>
            <a:pPr marL="285750" indent="-285750" algn="just">
              <a:buFont typeface="Arial" pitchFamily="34" charset="0"/>
              <a:buChar char="•"/>
            </a:pPr>
            <a:r>
              <a:rPr lang="sr-Cyrl-RS" sz="2200" dirty="0" smtClean="0"/>
              <a:t>Попис процеса, распоређивање по организационим јединицама, утврђивање тока процеса;</a:t>
            </a:r>
          </a:p>
          <a:p>
            <a:pPr marL="285750" indent="-285750" algn="just">
              <a:buFont typeface="Arial" pitchFamily="34" charset="0"/>
              <a:buChar char="•"/>
            </a:pPr>
            <a:endParaRPr lang="sr-Cyrl-RS" sz="2200" dirty="0"/>
          </a:p>
          <a:p>
            <a:pPr marL="285750" indent="-285750" algn="just">
              <a:buFont typeface="Arial" pitchFamily="34" charset="0"/>
              <a:buChar char="•"/>
            </a:pPr>
            <a:r>
              <a:rPr lang="sr-Cyrl-RS" sz="2200" dirty="0" smtClean="0"/>
              <a:t>Интервјуисање запослених, преглед постојећих процедура и дијаграма тока, друга документација о систему;</a:t>
            </a:r>
          </a:p>
          <a:p>
            <a:pPr marL="285750" indent="-285750" algn="just">
              <a:buFont typeface="Arial" pitchFamily="34" charset="0"/>
              <a:buChar char="•"/>
            </a:pPr>
            <a:endParaRPr lang="sr-Cyrl-RS" sz="2200" dirty="0"/>
          </a:p>
          <a:p>
            <a:pPr marL="285750" indent="-285750" algn="just">
              <a:buFont typeface="Arial" pitchFamily="34" charset="0"/>
              <a:buChar char="•"/>
            </a:pPr>
            <a:r>
              <a:rPr lang="sr-Cyrl-RS" sz="2200" dirty="0"/>
              <a:t>Р</a:t>
            </a:r>
            <a:r>
              <a:rPr lang="sr-Cyrl-RS" sz="2200" dirty="0" smtClean="0"/>
              <a:t>уководиоци </a:t>
            </a:r>
            <a:r>
              <a:rPr lang="sr-Cyrl-RS" sz="2200" dirty="0"/>
              <a:t>организационих јединица </a:t>
            </a:r>
            <a:r>
              <a:rPr lang="sr-Cyrl-RS" sz="2200" dirty="0" smtClean="0"/>
              <a:t>најкомпетентнији за израду описа пословних процеса; </a:t>
            </a:r>
          </a:p>
          <a:p>
            <a:pPr algn="just"/>
            <a:endParaRPr lang="sr-Cyrl-RS" sz="2200" dirty="0" smtClean="0"/>
          </a:p>
          <a:p>
            <a:pPr marL="285750" indent="-285750" algn="just">
              <a:buFont typeface="Arial" pitchFamily="34" charset="0"/>
              <a:buChar char="•"/>
            </a:pPr>
            <a:endParaRPr lang="sr-Cyrl-R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715" y="129846"/>
            <a:ext cx="2590800" cy="1171575"/>
          </a:xfrm>
          <a:prstGeom prst="rect">
            <a:avLst/>
          </a:prstGeom>
        </p:spPr>
      </p:pic>
    </p:spTree>
    <p:extLst>
      <p:ext uri="{BB962C8B-B14F-4D97-AF65-F5344CB8AC3E}">
        <p14:creationId xmlns:p14="http://schemas.microsoft.com/office/powerpoint/2010/main" val="1976029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3586" y="775514"/>
            <a:ext cx="4648200" cy="707886"/>
          </a:xfrm>
          <a:prstGeom prst="rect">
            <a:avLst/>
          </a:prstGeom>
          <a:noFill/>
        </p:spPr>
        <p:txBody>
          <a:bodyPr wrap="square" rtlCol="0">
            <a:spAutoFit/>
          </a:bodyPr>
          <a:lstStyle/>
          <a:p>
            <a:r>
              <a:rPr lang="sr-Cyrl-RS" sz="4000" b="1" dirty="0" smtClean="0"/>
              <a:t>ВРСТЕ ПРОЦЕСА</a:t>
            </a:r>
            <a:endParaRPr lang="en-US" sz="4000" b="1" dirty="0"/>
          </a:p>
        </p:txBody>
      </p:sp>
      <p:sp>
        <p:nvSpPr>
          <p:cNvPr id="3" name="TextBox 2"/>
          <p:cNvSpPr txBox="1"/>
          <p:nvPr/>
        </p:nvSpPr>
        <p:spPr>
          <a:xfrm>
            <a:off x="-28222" y="3392311"/>
            <a:ext cx="4676422" cy="2862322"/>
          </a:xfrm>
          <a:prstGeom prst="rect">
            <a:avLst/>
          </a:prstGeom>
          <a:noFill/>
        </p:spPr>
        <p:txBody>
          <a:bodyPr wrap="square" rtlCol="0">
            <a:spAutoFit/>
          </a:bodyPr>
          <a:lstStyle/>
          <a:p>
            <a:pPr marL="1200150" lvl="2" indent="-285750" algn="just">
              <a:buFont typeface="Courier New" pitchFamily="49" charset="0"/>
              <a:buChar char="o"/>
            </a:pPr>
            <a:endParaRPr lang="sr-Cyrl-RS" dirty="0"/>
          </a:p>
          <a:p>
            <a:pPr marL="742950" lvl="1" indent="-285750" algn="just">
              <a:buFont typeface="Courier New" pitchFamily="49" charset="0"/>
              <a:buChar char="o"/>
            </a:pPr>
            <a:r>
              <a:rPr lang="sr-Cyrl-RS" dirty="0" smtClean="0"/>
              <a:t>Процеси стварања прихода;</a:t>
            </a:r>
          </a:p>
          <a:p>
            <a:pPr marL="1200150" lvl="2" indent="-285750" algn="just">
              <a:buFont typeface="Wingdings" pitchFamily="2" charset="2"/>
              <a:buChar char="ü"/>
            </a:pPr>
            <a:r>
              <a:rPr lang="sr-Cyrl-RS" dirty="0"/>
              <a:t>Ток процеса </a:t>
            </a:r>
            <a:r>
              <a:rPr lang="sr-Cyrl-RS" dirty="0" smtClean="0"/>
              <a:t>кроз одјељења;</a:t>
            </a:r>
            <a:endParaRPr lang="sr-Cyrl-RS" dirty="0"/>
          </a:p>
          <a:p>
            <a:pPr marL="742950" lvl="1" indent="-285750" algn="just">
              <a:buFont typeface="Courier New" pitchFamily="49" charset="0"/>
              <a:buChar char="o"/>
            </a:pPr>
            <a:endParaRPr lang="sr-Cyrl-RS" dirty="0"/>
          </a:p>
          <a:p>
            <a:pPr marL="742950" lvl="1" indent="-285750" algn="just">
              <a:buFont typeface="Courier New" pitchFamily="49" charset="0"/>
              <a:buChar char="o"/>
            </a:pPr>
            <a:r>
              <a:rPr lang="sr-Cyrl-RS" dirty="0" smtClean="0"/>
              <a:t>Процеси стварања расхода;</a:t>
            </a:r>
          </a:p>
          <a:p>
            <a:pPr marL="1200150" lvl="2" indent="-285750" algn="just">
              <a:buFont typeface="Wingdings" pitchFamily="2" charset="2"/>
              <a:buChar char="ü"/>
            </a:pPr>
            <a:r>
              <a:rPr lang="sr-Cyrl-RS" dirty="0"/>
              <a:t>Ток процеса кроз одјељења;</a:t>
            </a:r>
          </a:p>
          <a:p>
            <a:pPr marL="742950" lvl="1" indent="-285750" algn="just">
              <a:buFont typeface="Courier New" pitchFamily="49" charset="0"/>
              <a:buChar char="o"/>
            </a:pPr>
            <a:endParaRPr lang="sr-Cyrl-RS" dirty="0"/>
          </a:p>
          <a:p>
            <a:pPr marL="742950" lvl="1" indent="-285750" algn="just">
              <a:buFont typeface="Courier New" pitchFamily="49" charset="0"/>
              <a:buChar char="o"/>
            </a:pPr>
            <a:r>
              <a:rPr lang="sr-Cyrl-RS" dirty="0" smtClean="0"/>
              <a:t>Процеси контроле.</a:t>
            </a:r>
          </a:p>
          <a:p>
            <a:pPr marL="1200150" lvl="2" indent="-285750" algn="just">
              <a:buFont typeface="Wingdings" pitchFamily="2" charset="2"/>
              <a:buChar char="ü"/>
            </a:pPr>
            <a:r>
              <a:rPr lang="sr-Cyrl-RS" dirty="0"/>
              <a:t>Ток процеса кроз </a:t>
            </a:r>
            <a:r>
              <a:rPr lang="sr-Cyrl-RS" dirty="0" smtClean="0"/>
              <a:t>све процесе;</a:t>
            </a:r>
            <a:endParaRPr lang="sr-Cyrl-RS" dirty="0"/>
          </a:p>
          <a:p>
            <a:pPr marL="1200150" lvl="2" indent="-285750" algn="just">
              <a:buFont typeface="Courier New" pitchFamily="49" charset="0"/>
              <a:buChar char="o"/>
            </a:pPr>
            <a:endParaRPr lang="sr-Cyrl-RS" dirty="0"/>
          </a:p>
        </p:txBody>
      </p:sp>
      <p:sp>
        <p:nvSpPr>
          <p:cNvPr id="4" name="TextBox 3"/>
          <p:cNvSpPr txBox="1"/>
          <p:nvPr/>
        </p:nvSpPr>
        <p:spPr>
          <a:xfrm>
            <a:off x="432707" y="1483400"/>
            <a:ext cx="8382000" cy="2031325"/>
          </a:xfrm>
          <a:prstGeom prst="rect">
            <a:avLst/>
          </a:prstGeom>
          <a:noFill/>
        </p:spPr>
        <p:txBody>
          <a:bodyPr wrap="square" rtlCol="0">
            <a:spAutoFit/>
          </a:bodyPr>
          <a:lstStyle/>
          <a:p>
            <a:pPr marL="285750" lvl="0" indent="-285750" algn="just">
              <a:buFont typeface="Arial" pitchFamily="34" charset="0"/>
              <a:buChar char="•"/>
            </a:pPr>
            <a:r>
              <a:rPr lang="sr-Cyrl-RS" dirty="0">
                <a:solidFill>
                  <a:prstClr val="black"/>
                </a:solidFill>
              </a:rPr>
              <a:t>Све процесе можемо разврстати у пет врста процеса:</a:t>
            </a:r>
          </a:p>
          <a:p>
            <a:pPr lvl="0" algn="just"/>
            <a:endParaRPr lang="sr-Cyrl-RS" dirty="0">
              <a:solidFill>
                <a:prstClr val="black"/>
              </a:solidFill>
            </a:endParaRPr>
          </a:p>
          <a:p>
            <a:pPr marL="1200150" lvl="2" indent="-285750" algn="just">
              <a:buFont typeface="Courier New" pitchFamily="49" charset="0"/>
              <a:buChar char="o"/>
            </a:pPr>
            <a:r>
              <a:rPr lang="sr-Cyrl-RS" dirty="0">
                <a:solidFill>
                  <a:prstClr val="black"/>
                </a:solidFill>
              </a:rPr>
              <a:t>Управљачки процеси;</a:t>
            </a:r>
          </a:p>
          <a:p>
            <a:pPr marL="1657350" lvl="3" indent="-285750" algn="just">
              <a:buFont typeface="Wingdings" pitchFamily="2" charset="2"/>
              <a:buChar char="ü"/>
            </a:pPr>
            <a:r>
              <a:rPr lang="sr-Cyrl-RS" dirty="0">
                <a:solidFill>
                  <a:prstClr val="black"/>
                </a:solidFill>
              </a:rPr>
              <a:t>Ток процеса од руководства ка запосленима;</a:t>
            </a:r>
          </a:p>
          <a:p>
            <a:pPr marL="1200150" lvl="2" indent="-285750" algn="just">
              <a:buFont typeface="Courier New" pitchFamily="49" charset="0"/>
              <a:buChar char="o"/>
            </a:pPr>
            <a:endParaRPr lang="sr-Cyrl-RS" dirty="0">
              <a:solidFill>
                <a:prstClr val="black"/>
              </a:solidFill>
            </a:endParaRPr>
          </a:p>
          <a:p>
            <a:pPr marL="1200150" lvl="2" indent="-285750" algn="just">
              <a:buFont typeface="Courier New" pitchFamily="49" charset="0"/>
              <a:buChar char="o"/>
            </a:pPr>
            <a:r>
              <a:rPr lang="sr-Cyrl-RS" dirty="0">
                <a:solidFill>
                  <a:prstClr val="black"/>
                </a:solidFill>
              </a:rPr>
              <a:t>Процеси подршке;</a:t>
            </a:r>
          </a:p>
          <a:p>
            <a:pPr marL="1657350" lvl="3" indent="-285750" algn="just">
              <a:buFont typeface="Wingdings" pitchFamily="2" charset="2"/>
              <a:buChar char="ü"/>
            </a:pPr>
            <a:r>
              <a:rPr lang="sr-Cyrl-RS" dirty="0">
                <a:solidFill>
                  <a:prstClr val="black"/>
                </a:solidFill>
              </a:rPr>
              <a:t>Ток процеса од запослених ка руководству;</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514724"/>
            <a:ext cx="3810000" cy="3267075"/>
          </a:xfrm>
          <a:prstGeom prst="rect">
            <a:avLst/>
          </a:prstGeom>
        </p:spPr>
      </p:pic>
    </p:spTree>
    <p:extLst>
      <p:ext uri="{BB962C8B-B14F-4D97-AF65-F5344CB8AC3E}">
        <p14:creationId xmlns:p14="http://schemas.microsoft.com/office/powerpoint/2010/main" val="1541039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lgn="just">
              <a:buFont typeface="Arial" pitchFamily="34" charset="0"/>
              <a:buChar char="•"/>
            </a:pPr>
            <a:endParaRPr lang="sr-Cyrl-RS" dirty="0" smtClean="0"/>
          </a:p>
          <a:p>
            <a:pPr algn="just">
              <a:buFont typeface="Arial" pitchFamily="34" charset="0"/>
              <a:buChar char="•"/>
            </a:pPr>
            <a:endParaRPr lang="sr-Cyrl-RS" dirty="0"/>
          </a:p>
          <a:p>
            <a:pPr algn="just">
              <a:buFont typeface="Arial" pitchFamily="34" charset="0"/>
              <a:buChar char="•"/>
            </a:pPr>
            <a:endParaRPr lang="sr-Cyrl-RS" dirty="0" smtClean="0"/>
          </a:p>
          <a:p>
            <a:pPr algn="just">
              <a:buFont typeface="Arial" pitchFamily="34" charset="0"/>
              <a:buChar char="•"/>
            </a:pPr>
            <a:endParaRPr lang="sr-Cyrl-RS" dirty="0"/>
          </a:p>
          <a:p>
            <a:pPr algn="just">
              <a:buFont typeface="Arial" pitchFamily="34" charset="0"/>
              <a:buChar char="•"/>
            </a:pPr>
            <a:endParaRPr lang="sr-Cyrl-RS" dirty="0" smtClean="0"/>
          </a:p>
          <a:p>
            <a:pPr algn="just">
              <a:buFont typeface="Arial" pitchFamily="34" charset="0"/>
              <a:buChar char="•"/>
            </a:pPr>
            <a:endParaRPr lang="sr-Cyrl-RS" dirty="0"/>
          </a:p>
          <a:p>
            <a:pPr algn="just">
              <a:buFont typeface="Arial" pitchFamily="34" charset="0"/>
              <a:buChar char="•"/>
            </a:pPr>
            <a:endParaRPr lang="sr-Cyrl-RS" dirty="0" smtClean="0"/>
          </a:p>
          <a:p>
            <a:pPr algn="just">
              <a:buFont typeface="Arial" pitchFamily="34" charset="0"/>
              <a:buChar char="•"/>
            </a:pPr>
            <a:endParaRPr lang="sr-Cyrl-RS" dirty="0"/>
          </a:p>
          <a:p>
            <a:pPr algn="just">
              <a:buFont typeface="Arial" pitchFamily="34" charset="0"/>
              <a:buChar char="•"/>
            </a:pPr>
            <a:r>
              <a:rPr lang="sr-Cyrl-RS" dirty="0" smtClean="0"/>
              <a:t>Поглавље </a:t>
            </a:r>
            <a:r>
              <a:rPr lang="sr-Cyrl-RS" dirty="0"/>
              <a:t>32 Споразума о стабилизацији и придруживању</a:t>
            </a:r>
          </a:p>
          <a:p>
            <a:pPr marL="0" indent="0" algn="just">
              <a:buNone/>
            </a:pPr>
            <a:endParaRPr lang="sr-Cyrl-RS" dirty="0"/>
          </a:p>
          <a:p>
            <a:pPr marL="0" indent="0" algn="just">
              <a:buNone/>
            </a:pPr>
            <a:endParaRPr lang="sr-Latn-RS" dirty="0" smtClean="0"/>
          </a:p>
        </p:txBody>
      </p:sp>
      <p:graphicFrame>
        <p:nvGraphicFramePr>
          <p:cNvPr id="2" name="Diagram 1"/>
          <p:cNvGraphicFramePr/>
          <p:nvPr>
            <p:extLst/>
          </p:nvPr>
        </p:nvGraphicFramePr>
        <p:xfrm>
          <a:off x="152400" y="76200"/>
          <a:ext cx="88392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04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2339" y="360726"/>
            <a:ext cx="5944430" cy="6274966"/>
          </a:xfrm>
          <a:prstGeom prst="rect">
            <a:avLst/>
          </a:prstGeom>
        </p:spPr>
      </p:pic>
    </p:spTree>
    <p:extLst>
      <p:ext uri="{BB962C8B-B14F-4D97-AF65-F5344CB8AC3E}">
        <p14:creationId xmlns:p14="http://schemas.microsoft.com/office/powerpoint/2010/main" val="1248490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818651032"/>
              </p:ext>
            </p:extLst>
          </p:nvPr>
        </p:nvGraphicFramePr>
        <p:xfrm>
          <a:off x="152400" y="1219200"/>
          <a:ext cx="89154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185182" y="812032"/>
            <a:ext cx="6849835" cy="646331"/>
          </a:xfrm>
          <a:prstGeom prst="rect">
            <a:avLst/>
          </a:prstGeom>
          <a:noFill/>
        </p:spPr>
        <p:txBody>
          <a:bodyPr wrap="square" rtlCol="0">
            <a:spAutoFit/>
          </a:bodyPr>
          <a:lstStyle/>
          <a:p>
            <a:r>
              <a:rPr lang="sr-Cyrl-RS" sz="3600" b="1" dirty="0" smtClean="0">
                <a:solidFill>
                  <a:prstClr val="black"/>
                </a:solidFill>
              </a:rPr>
              <a:t>ИЗРАДА ПОСЛОВНОГ ПРОЦЕСА</a:t>
            </a:r>
            <a:endParaRPr lang="en-US" sz="3600" b="1" dirty="0">
              <a:solidFill>
                <a:prstClr val="black"/>
              </a:solidFill>
            </a:endParaRPr>
          </a:p>
        </p:txBody>
      </p:sp>
    </p:spTree>
    <p:extLst>
      <p:ext uri="{BB962C8B-B14F-4D97-AF65-F5344CB8AC3E}">
        <p14:creationId xmlns:p14="http://schemas.microsoft.com/office/powerpoint/2010/main" val="30912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graphicEl>
                                              <a:dgm id="{9C349F3F-7A42-4263-99DC-FC110C7DA3B4}"/>
                                            </p:graphicEl>
                                          </p:spTgt>
                                        </p:tgtEl>
                                        <p:attrNameLst>
                                          <p:attrName>style.visibility</p:attrName>
                                        </p:attrNameLst>
                                      </p:cBhvr>
                                      <p:to>
                                        <p:strVal val="visible"/>
                                      </p:to>
                                    </p:set>
                                    <p:anim calcmode="lin" valueType="num">
                                      <p:cBhvr additive="base">
                                        <p:cTn id="7" dur="500" fill="hold"/>
                                        <p:tgtEl>
                                          <p:spTgt spid="5">
                                            <p:graphicEl>
                                              <a:dgm id="{9C349F3F-7A42-4263-99DC-FC110C7DA3B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graphicEl>
                                              <a:dgm id="{9C349F3F-7A42-4263-99DC-FC110C7DA3B4}"/>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graphicEl>
                                              <a:dgm id="{64A19741-50C4-4928-885A-D320411236FB}"/>
                                            </p:graphicEl>
                                          </p:spTgt>
                                        </p:tgtEl>
                                        <p:attrNameLst>
                                          <p:attrName>style.visibility</p:attrName>
                                        </p:attrNameLst>
                                      </p:cBhvr>
                                      <p:to>
                                        <p:strVal val="visible"/>
                                      </p:to>
                                    </p:set>
                                    <p:anim calcmode="lin" valueType="num">
                                      <p:cBhvr additive="base">
                                        <p:cTn id="12" dur="500" fill="hold"/>
                                        <p:tgtEl>
                                          <p:spTgt spid="5">
                                            <p:graphicEl>
                                              <a:dgm id="{64A19741-50C4-4928-885A-D320411236FB}"/>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graphicEl>
                                              <a:dgm id="{64A19741-50C4-4928-885A-D320411236FB}"/>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graphicEl>
                                              <a:dgm id="{44360344-6FBE-4CA1-8497-6297E7FCDAB2}"/>
                                            </p:graphicEl>
                                          </p:spTgt>
                                        </p:tgtEl>
                                        <p:attrNameLst>
                                          <p:attrName>style.visibility</p:attrName>
                                        </p:attrNameLst>
                                      </p:cBhvr>
                                      <p:to>
                                        <p:strVal val="visible"/>
                                      </p:to>
                                    </p:set>
                                    <p:anim calcmode="lin" valueType="num">
                                      <p:cBhvr additive="base">
                                        <p:cTn id="17" dur="500" fill="hold"/>
                                        <p:tgtEl>
                                          <p:spTgt spid="5">
                                            <p:graphicEl>
                                              <a:dgm id="{44360344-6FBE-4CA1-8497-6297E7FCDAB2}"/>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graphicEl>
                                              <a:dgm id="{44360344-6FBE-4CA1-8497-6297E7FCDAB2}"/>
                                            </p:graphic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graphicEl>
                                              <a:dgm id="{E36CFD3F-1934-4A35-9E91-A0B9FAC10D55}"/>
                                            </p:graphicEl>
                                          </p:spTgt>
                                        </p:tgtEl>
                                        <p:attrNameLst>
                                          <p:attrName>style.visibility</p:attrName>
                                        </p:attrNameLst>
                                      </p:cBhvr>
                                      <p:to>
                                        <p:strVal val="visible"/>
                                      </p:to>
                                    </p:set>
                                    <p:anim calcmode="lin" valueType="num">
                                      <p:cBhvr additive="base">
                                        <p:cTn id="22" dur="500" fill="hold"/>
                                        <p:tgtEl>
                                          <p:spTgt spid="5">
                                            <p:graphicEl>
                                              <a:dgm id="{E36CFD3F-1934-4A35-9E91-A0B9FAC10D55}"/>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
                                            <p:graphicEl>
                                              <a:dgm id="{E36CFD3F-1934-4A35-9E91-A0B9FAC10D55}"/>
                                            </p:graphic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
                                            <p:graphicEl>
                                              <a:dgm id="{20D23546-013C-4934-B025-ACB24CE56231}"/>
                                            </p:graphicEl>
                                          </p:spTgt>
                                        </p:tgtEl>
                                        <p:attrNameLst>
                                          <p:attrName>style.visibility</p:attrName>
                                        </p:attrNameLst>
                                      </p:cBhvr>
                                      <p:to>
                                        <p:strVal val="visible"/>
                                      </p:to>
                                    </p:set>
                                    <p:anim calcmode="lin" valueType="num">
                                      <p:cBhvr additive="base">
                                        <p:cTn id="27" dur="500" fill="hold"/>
                                        <p:tgtEl>
                                          <p:spTgt spid="5">
                                            <p:graphicEl>
                                              <a:dgm id="{20D23546-013C-4934-B025-ACB24CE56231}"/>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graphicEl>
                                              <a:dgm id="{20D23546-013C-4934-B025-ACB24CE56231}"/>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4660" y="900946"/>
            <a:ext cx="3927142" cy="692497"/>
          </a:xfrm>
          <a:prstGeom prst="rect">
            <a:avLst/>
          </a:prstGeom>
          <a:noFill/>
        </p:spPr>
        <p:txBody>
          <a:bodyPr wrap="square" rtlCol="0">
            <a:spAutoFit/>
          </a:bodyPr>
          <a:lstStyle/>
          <a:p>
            <a:r>
              <a:rPr lang="sr-Cyrl-RS" sz="3900" b="1" dirty="0"/>
              <a:t>ЗАГЛАВЉЕ</a:t>
            </a:r>
            <a:endParaRPr lang="en-US" sz="3900" b="1" dirty="0"/>
          </a:p>
        </p:txBody>
      </p:sp>
      <p:sp>
        <p:nvSpPr>
          <p:cNvPr id="3" name="TextBox 2"/>
          <p:cNvSpPr txBox="1"/>
          <p:nvPr/>
        </p:nvSpPr>
        <p:spPr>
          <a:xfrm>
            <a:off x="431800" y="1676400"/>
            <a:ext cx="8305800" cy="3693319"/>
          </a:xfrm>
          <a:prstGeom prst="rect">
            <a:avLst/>
          </a:prstGeom>
          <a:noFill/>
        </p:spPr>
        <p:txBody>
          <a:bodyPr wrap="square" rtlCol="0">
            <a:spAutoFit/>
          </a:bodyPr>
          <a:lstStyle/>
          <a:p>
            <a:pPr marL="285750" indent="-285750" algn="just">
              <a:buFont typeface="Arial" pitchFamily="34" charset="0"/>
              <a:buChar char="•"/>
            </a:pPr>
            <a:r>
              <a:rPr lang="sr-Cyrl-RS" sz="2200" dirty="0"/>
              <a:t>Шифра процеса - к</a:t>
            </a:r>
            <a:r>
              <a:rPr lang="ru-RU" sz="2200" dirty="0"/>
              <a:t>омбинација словних и нумеричких ознака - тип процеса и редни број</a:t>
            </a:r>
            <a:r>
              <a:rPr lang="ru-RU" sz="2200" dirty="0" smtClean="0"/>
              <a:t>;</a:t>
            </a:r>
            <a:endParaRPr lang="en-US" sz="2200" dirty="0" smtClean="0"/>
          </a:p>
          <a:p>
            <a:pPr marL="285750" indent="-285750" algn="just">
              <a:buFont typeface="Arial" pitchFamily="34" charset="0"/>
              <a:buChar char="•"/>
            </a:pPr>
            <a:r>
              <a:rPr lang="ru-RU" sz="2200" dirty="0" smtClean="0"/>
              <a:t>Први </a:t>
            </a:r>
            <a:r>
              <a:rPr lang="ru-RU" sz="2200" dirty="0"/>
              <a:t>корак код идентификације процеса јесте дефинисати правилан назив процеса. </a:t>
            </a:r>
          </a:p>
          <a:p>
            <a:pPr marL="285750" indent="-285750" algn="just">
              <a:buFont typeface="Arial" pitchFamily="34" charset="0"/>
              <a:buChar char="•"/>
            </a:pPr>
            <a:r>
              <a:rPr lang="ru-RU" sz="2200" dirty="0" smtClean="0"/>
              <a:t>Назив </a:t>
            </a:r>
            <a:r>
              <a:rPr lang="ru-RU" sz="2200" dirty="0"/>
              <a:t>процеса дефинише се према врсти радње коју процес описује, као и циљу који нам доноси тај процес. </a:t>
            </a:r>
            <a:endParaRPr lang="en-US" sz="2200" dirty="0" smtClean="0"/>
          </a:p>
          <a:p>
            <a:pPr marL="285750" indent="-285750" algn="just">
              <a:buFont typeface="Arial" pitchFamily="34" charset="0"/>
              <a:buChar char="•"/>
            </a:pPr>
            <a:r>
              <a:rPr lang="sr-Cyrl-RS" sz="2200" dirty="0" smtClean="0"/>
              <a:t>Надређени пословни процес.</a:t>
            </a:r>
            <a:endParaRPr lang="ru-RU" sz="2200" dirty="0" smtClean="0"/>
          </a:p>
          <a:p>
            <a:pPr algn="just"/>
            <a:endParaRPr lang="ru-RU" sz="2200" dirty="0"/>
          </a:p>
          <a:p>
            <a:pPr marL="285750" indent="-285750" algn="just">
              <a:buFont typeface="Arial" pitchFamily="34" charset="0"/>
              <a:buChar char="•"/>
            </a:pPr>
            <a:r>
              <a:rPr lang="ru-RU" sz="2200" dirty="0" smtClean="0"/>
              <a:t>Примјер:</a:t>
            </a:r>
            <a:endParaRPr lang="ru-RU" sz="2200" dirty="0"/>
          </a:p>
          <a:p>
            <a:pPr algn="just"/>
            <a:endParaRPr lang="ru-RU" dirty="0"/>
          </a:p>
          <a:p>
            <a:pPr marL="285750" indent="-285750" algn="just">
              <a:buFont typeface="Arial" pitchFamily="34" charset="0"/>
              <a:buChar char="•"/>
            </a:pPr>
            <a:endParaRPr lang="sr-Cyrl-R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016" y="117446"/>
            <a:ext cx="3078760" cy="1475997"/>
          </a:xfrm>
          <a:prstGeom prst="rect">
            <a:avLst/>
          </a:prstGeom>
        </p:spPr>
      </p:pic>
      <p:pic>
        <p:nvPicPr>
          <p:cNvPr id="4" name="Picture 3"/>
          <p:cNvPicPr>
            <a:picLocks noChangeAspect="1"/>
          </p:cNvPicPr>
          <p:nvPr/>
        </p:nvPicPr>
        <p:blipFill>
          <a:blip r:embed="rId4"/>
          <a:stretch>
            <a:fillRect/>
          </a:stretch>
        </p:blipFill>
        <p:spPr>
          <a:xfrm>
            <a:off x="620785" y="4823670"/>
            <a:ext cx="7717871" cy="1870745"/>
          </a:xfrm>
          <a:prstGeom prst="rect">
            <a:avLst/>
          </a:prstGeom>
        </p:spPr>
      </p:pic>
    </p:spTree>
    <p:extLst>
      <p:ext uri="{BB962C8B-B14F-4D97-AF65-F5344CB8AC3E}">
        <p14:creationId xmlns:p14="http://schemas.microsoft.com/office/powerpoint/2010/main" val="221128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7960" y="896511"/>
            <a:ext cx="3927142" cy="692497"/>
          </a:xfrm>
          <a:prstGeom prst="rect">
            <a:avLst/>
          </a:prstGeom>
          <a:noFill/>
        </p:spPr>
        <p:txBody>
          <a:bodyPr wrap="square" rtlCol="0">
            <a:spAutoFit/>
          </a:bodyPr>
          <a:lstStyle/>
          <a:p>
            <a:r>
              <a:rPr lang="sr-Cyrl-RS" sz="3900" b="1" dirty="0" smtClean="0"/>
              <a:t>ЦИЉ ПРОЦЕСА</a:t>
            </a:r>
            <a:endParaRPr lang="en-US" sz="3900" b="1" dirty="0"/>
          </a:p>
        </p:txBody>
      </p:sp>
      <p:sp>
        <p:nvSpPr>
          <p:cNvPr id="3" name="TextBox 2"/>
          <p:cNvSpPr txBox="1"/>
          <p:nvPr/>
        </p:nvSpPr>
        <p:spPr>
          <a:xfrm>
            <a:off x="476956" y="1600200"/>
            <a:ext cx="8305800" cy="3077766"/>
          </a:xfrm>
          <a:prstGeom prst="rect">
            <a:avLst/>
          </a:prstGeom>
          <a:noFill/>
          <a:ln cap="sq">
            <a:solidFill>
              <a:schemeClr val="tx1"/>
            </a:solidFill>
          </a:ln>
          <a:effectLst>
            <a:glow rad="228600">
              <a:schemeClr val="accent2">
                <a:satMod val="175000"/>
                <a:alpha val="40000"/>
              </a:schemeClr>
            </a:glow>
            <a:innerShdw blurRad="63500" dist="50800" dir="18900000">
              <a:prstClr val="black">
                <a:alpha val="50000"/>
              </a:prstClr>
            </a:innerShdw>
            <a:softEdge rad="63500"/>
          </a:effectLst>
        </p:spPr>
        <p:txBody>
          <a:bodyPr wrap="square" rtlCol="0">
            <a:spAutoFit/>
          </a:bodyPr>
          <a:lstStyle/>
          <a:p>
            <a:pPr marL="285750" indent="-285750" algn="just">
              <a:buFont typeface="Arial" pitchFamily="34" charset="0"/>
              <a:buChar char="•"/>
            </a:pPr>
            <a:r>
              <a:rPr lang="ru-RU" sz="2200" dirty="0" smtClean="0"/>
              <a:t>Циљ </a:t>
            </a:r>
            <a:r>
              <a:rPr lang="ru-RU" sz="2200" dirty="0"/>
              <a:t>процеса је постизање жељеног резултата  обављањем активности у </a:t>
            </a:r>
            <a:r>
              <a:rPr lang="ru-RU" sz="2200" dirty="0" smtClean="0"/>
              <a:t>процесу;</a:t>
            </a:r>
          </a:p>
          <a:p>
            <a:pPr marL="285750" indent="-285750" algn="just">
              <a:buFont typeface="Arial" pitchFamily="34" charset="0"/>
              <a:buChar char="•"/>
            </a:pPr>
            <a:endParaRPr lang="ru-RU" sz="2200" dirty="0"/>
          </a:p>
          <a:p>
            <a:pPr marL="285750" indent="-285750" algn="just">
              <a:buFont typeface="Arial" pitchFamily="34" charset="0"/>
              <a:buChar char="•"/>
            </a:pPr>
            <a:r>
              <a:rPr lang="ru-RU" sz="2200" dirty="0"/>
              <a:t>Циљ процеса је дескриптивно описан жељени резултат који произилази из одређеног процеса. </a:t>
            </a:r>
          </a:p>
          <a:p>
            <a:pPr marL="285750" indent="-285750" algn="just">
              <a:buFont typeface="Arial" pitchFamily="34" charset="0"/>
              <a:buChar char="•"/>
            </a:pPr>
            <a:endParaRPr lang="ru-RU" sz="2200" dirty="0" smtClean="0"/>
          </a:p>
          <a:p>
            <a:pPr marL="285750" indent="-285750" algn="just">
              <a:buFont typeface="Arial" pitchFamily="34" charset="0"/>
              <a:buChar char="•"/>
            </a:pPr>
            <a:endParaRPr lang="ru-RU" sz="2200" dirty="0"/>
          </a:p>
          <a:p>
            <a:pPr marL="285750" indent="-285750" algn="just">
              <a:buFont typeface="Arial" pitchFamily="34" charset="0"/>
              <a:buChar char="•"/>
            </a:pPr>
            <a:r>
              <a:rPr lang="ru-RU" sz="2200" dirty="0" smtClean="0"/>
              <a:t>Примјер:</a:t>
            </a:r>
          </a:p>
          <a:p>
            <a:pPr marL="285750" indent="-285750" algn="just">
              <a:buFont typeface="Arial" pitchFamily="34" charset="0"/>
              <a:buChar char="•"/>
            </a:pPr>
            <a:endParaRPr lang="ru-R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12" y="3063270"/>
            <a:ext cx="2075744" cy="1828800"/>
          </a:xfrm>
          <a:prstGeom prst="rect">
            <a:avLst/>
          </a:prstGeom>
        </p:spPr>
      </p:pic>
      <p:pic>
        <p:nvPicPr>
          <p:cNvPr id="4" name="Picture 3"/>
          <p:cNvPicPr>
            <a:picLocks noChangeAspect="1"/>
          </p:cNvPicPr>
          <p:nvPr/>
        </p:nvPicPr>
        <p:blipFill>
          <a:blip r:embed="rId4"/>
          <a:stretch>
            <a:fillRect/>
          </a:stretch>
        </p:blipFill>
        <p:spPr>
          <a:xfrm>
            <a:off x="757764" y="4999839"/>
            <a:ext cx="6839905" cy="763216"/>
          </a:xfrm>
          <a:prstGeom prst="rect">
            <a:avLst/>
          </a:prstGeom>
        </p:spPr>
      </p:pic>
    </p:spTree>
    <p:extLst>
      <p:ext uri="{BB962C8B-B14F-4D97-AF65-F5344CB8AC3E}">
        <p14:creationId xmlns:p14="http://schemas.microsoft.com/office/powerpoint/2010/main" val="3218970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2108" y="708392"/>
            <a:ext cx="4993942" cy="584775"/>
          </a:xfrm>
          <a:prstGeom prst="rect">
            <a:avLst/>
          </a:prstGeom>
          <a:noFill/>
        </p:spPr>
        <p:txBody>
          <a:bodyPr wrap="square" rtlCol="0">
            <a:spAutoFit/>
          </a:bodyPr>
          <a:lstStyle/>
          <a:p>
            <a:r>
              <a:rPr lang="sr-Cyrl-RS" sz="3200" b="1" dirty="0" smtClean="0">
                <a:ln w="0"/>
              </a:rPr>
              <a:t>КРАТАК ОПИС ПРОЦЕСА</a:t>
            </a:r>
            <a:endParaRPr lang="en-US" sz="3200" b="1" dirty="0">
              <a:ln w="0"/>
            </a:endParaRPr>
          </a:p>
        </p:txBody>
      </p:sp>
      <p:sp>
        <p:nvSpPr>
          <p:cNvPr id="3" name="TextBox 2"/>
          <p:cNvSpPr txBox="1"/>
          <p:nvPr/>
        </p:nvSpPr>
        <p:spPr>
          <a:xfrm>
            <a:off x="458611" y="1293167"/>
            <a:ext cx="8305800" cy="2215991"/>
          </a:xfrm>
          <a:prstGeom prst="rect">
            <a:avLst/>
          </a:prstGeom>
          <a:noFill/>
        </p:spPr>
        <p:txBody>
          <a:bodyPr wrap="square" rtlCol="0">
            <a:spAutoFit/>
          </a:bodyPr>
          <a:lstStyle/>
          <a:p>
            <a:pPr algn="just"/>
            <a:endParaRPr lang="ru-RU" dirty="0"/>
          </a:p>
          <a:p>
            <a:pPr marL="285750" indent="-285750" algn="just">
              <a:buFont typeface="Arial" pitchFamily="34" charset="0"/>
              <a:buChar char="•"/>
            </a:pPr>
            <a:r>
              <a:rPr lang="ru-RU" sz="2000" dirty="0" smtClean="0"/>
              <a:t>Кратким </a:t>
            </a:r>
            <a:r>
              <a:rPr lang="ru-RU" sz="2000" dirty="0"/>
              <a:t>описом процеса сматра се категорички опис почетка процеса односно онога са чиме процес започиње, шта се у процесу од активности обавља, и шта настаје као резултат обављања активности из процеса. </a:t>
            </a:r>
          </a:p>
          <a:p>
            <a:pPr marL="285750" indent="-285750" algn="just">
              <a:buFont typeface="Arial" pitchFamily="34" charset="0"/>
              <a:buChar char="•"/>
            </a:pPr>
            <a:r>
              <a:rPr lang="ru-RU" sz="2000" dirty="0" smtClean="0"/>
              <a:t>Кратак </a:t>
            </a:r>
            <a:r>
              <a:rPr lang="ru-RU" sz="2000" dirty="0"/>
              <a:t>опис процеса састоји се од</a:t>
            </a:r>
            <a:r>
              <a:rPr lang="ru-RU" sz="2000" dirty="0" smtClean="0"/>
              <a:t>:</a:t>
            </a:r>
          </a:p>
          <a:p>
            <a:pPr marL="285750" indent="-285750" algn="just">
              <a:buFont typeface="Arial" pitchFamily="34" charset="0"/>
              <a:buChar char="•"/>
            </a:pPr>
            <a:endParaRPr lang="ru-RU" sz="2000" dirty="0"/>
          </a:p>
        </p:txBody>
      </p:sp>
      <p:graphicFrame>
        <p:nvGraphicFramePr>
          <p:cNvPr id="4" name="Diagram 3"/>
          <p:cNvGraphicFramePr/>
          <p:nvPr>
            <p:extLst/>
          </p:nvPr>
        </p:nvGraphicFramePr>
        <p:xfrm>
          <a:off x="458611" y="3555325"/>
          <a:ext cx="4646789" cy="2769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8837" y="3555770"/>
            <a:ext cx="3809126" cy="1460847"/>
          </a:xfrm>
          <a:prstGeom prst="rect">
            <a:avLst/>
          </a:prstGeom>
        </p:spPr>
      </p:pic>
    </p:spTree>
    <p:extLst>
      <p:ext uri="{BB962C8B-B14F-4D97-AF65-F5344CB8AC3E}">
        <p14:creationId xmlns:p14="http://schemas.microsoft.com/office/powerpoint/2010/main" val="367287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859" y="813286"/>
            <a:ext cx="5487549" cy="630942"/>
          </a:xfrm>
          <a:prstGeom prst="rect">
            <a:avLst/>
          </a:prstGeom>
          <a:noFill/>
        </p:spPr>
        <p:txBody>
          <a:bodyPr wrap="square" rtlCol="0">
            <a:spAutoFit/>
          </a:bodyPr>
          <a:lstStyle/>
          <a:p>
            <a:r>
              <a:rPr lang="sr-Cyrl-RS" sz="3500" b="1" dirty="0" smtClean="0"/>
              <a:t>КРАТАК ОПИС ПРОЦЕСА</a:t>
            </a:r>
            <a:endParaRPr lang="en-US" sz="3500" b="1" dirty="0"/>
          </a:p>
        </p:txBody>
      </p:sp>
      <p:sp>
        <p:nvSpPr>
          <p:cNvPr id="3" name="TextBox 2"/>
          <p:cNvSpPr txBox="1"/>
          <p:nvPr/>
        </p:nvSpPr>
        <p:spPr>
          <a:xfrm>
            <a:off x="420511" y="1463040"/>
            <a:ext cx="8305800" cy="4801314"/>
          </a:xfrm>
          <a:prstGeom prst="rect">
            <a:avLst/>
          </a:prstGeom>
          <a:noFill/>
        </p:spPr>
        <p:txBody>
          <a:bodyPr wrap="square" rtlCol="0">
            <a:spAutoFit/>
          </a:bodyPr>
          <a:lstStyle/>
          <a:p>
            <a:pPr marL="285750" indent="-285750" algn="just">
              <a:buFont typeface="Arial" pitchFamily="34" charset="0"/>
              <a:buChar char="•"/>
            </a:pPr>
            <a:r>
              <a:rPr lang="ru-RU" b="1" dirty="0" smtClean="0"/>
              <a:t>Улаз </a:t>
            </a:r>
            <a:r>
              <a:rPr lang="ru-RU" b="1" dirty="0"/>
              <a:t>процеса:</a:t>
            </a:r>
          </a:p>
          <a:p>
            <a:pPr marL="285750" indent="-285750" algn="just">
              <a:buFont typeface="Arial" pitchFamily="34" charset="0"/>
              <a:buChar char="•"/>
            </a:pPr>
            <a:r>
              <a:rPr lang="ru-RU" dirty="0" smtClean="0"/>
              <a:t>Под </a:t>
            </a:r>
            <a:r>
              <a:rPr lang="ru-RU" dirty="0"/>
              <a:t>улазом процеса се сматра све оно </a:t>
            </a:r>
            <a:r>
              <a:rPr lang="ru-RU" dirty="0" smtClean="0"/>
              <a:t>са </a:t>
            </a:r>
            <a:r>
              <a:rPr lang="ru-RU" dirty="0"/>
              <a:t>чиме процес </a:t>
            </a:r>
            <a:r>
              <a:rPr lang="ru-RU" dirty="0" smtClean="0"/>
              <a:t>започиње</a:t>
            </a:r>
            <a:r>
              <a:rPr lang="sr-Cyrl-RS" dirty="0" smtClean="0"/>
              <a:t>;</a:t>
            </a:r>
            <a:r>
              <a:rPr lang="ru-RU" dirty="0" smtClean="0"/>
              <a:t> </a:t>
            </a:r>
          </a:p>
          <a:p>
            <a:pPr marL="285750" indent="-285750" algn="just">
              <a:buFont typeface="Arial" pitchFamily="34" charset="0"/>
              <a:buChar char="•"/>
            </a:pPr>
            <a:r>
              <a:rPr lang="ru-RU" dirty="0" smtClean="0"/>
              <a:t>Радња </a:t>
            </a:r>
            <a:r>
              <a:rPr lang="ru-RU" dirty="0"/>
              <a:t>са којом процес започиње, израда документа са којим процес започиње, </a:t>
            </a:r>
            <a:r>
              <a:rPr lang="ru-RU" dirty="0" smtClean="0"/>
              <a:t>одлука руководиоца </a:t>
            </a:r>
            <a:r>
              <a:rPr lang="ru-RU" dirty="0"/>
              <a:t>за обављање неке активности и слично.</a:t>
            </a:r>
          </a:p>
          <a:p>
            <a:pPr marL="285750" indent="-285750" algn="just">
              <a:buFont typeface="Arial" pitchFamily="34" charset="0"/>
              <a:buChar char="•"/>
            </a:pPr>
            <a:r>
              <a:rPr lang="ru-RU" dirty="0" smtClean="0"/>
              <a:t>Улазом </a:t>
            </a:r>
            <a:r>
              <a:rPr lang="ru-RU" dirty="0"/>
              <a:t>у процес се сматра </a:t>
            </a:r>
            <a:r>
              <a:rPr lang="ru-RU" dirty="0" smtClean="0"/>
              <a:t>радња </a:t>
            </a:r>
            <a:r>
              <a:rPr lang="ru-RU" dirty="0"/>
              <a:t>или активност која је предуслов за почетак обављања </a:t>
            </a:r>
            <a:r>
              <a:rPr lang="ru-RU" dirty="0" smtClean="0"/>
              <a:t>процеса;</a:t>
            </a:r>
          </a:p>
          <a:p>
            <a:pPr algn="just"/>
            <a:endParaRPr lang="ru-RU" dirty="0"/>
          </a:p>
          <a:p>
            <a:pPr marL="285750" indent="-285750" algn="just">
              <a:buFont typeface="Arial" pitchFamily="34" charset="0"/>
              <a:buChar char="•"/>
            </a:pPr>
            <a:r>
              <a:rPr lang="ru-RU" b="1" dirty="0"/>
              <a:t>Активности у процесу:</a:t>
            </a:r>
          </a:p>
          <a:p>
            <a:pPr marL="285750" indent="-285750" algn="just">
              <a:buFont typeface="Arial" pitchFamily="34" charset="0"/>
              <a:buChar char="•"/>
            </a:pPr>
            <a:r>
              <a:rPr lang="ru-RU" dirty="0"/>
              <a:t>Активностима у процесу се сматрају све оне радње које се спроводе у процесу да би се од почетка, односно улаза, дошло до резултата и циљева процеса, односно </a:t>
            </a:r>
            <a:r>
              <a:rPr lang="ru-RU" dirty="0" smtClean="0"/>
              <a:t>излаза</a:t>
            </a:r>
            <a:r>
              <a:rPr lang="ru-RU" dirty="0"/>
              <a:t>;</a:t>
            </a:r>
            <a:endParaRPr lang="ru-RU" dirty="0" smtClean="0"/>
          </a:p>
          <a:p>
            <a:pPr marL="285750" indent="-285750" algn="just">
              <a:buFont typeface="Arial" pitchFamily="34" charset="0"/>
              <a:buChar char="•"/>
            </a:pPr>
            <a:endParaRPr lang="ru-RU" dirty="0"/>
          </a:p>
          <a:p>
            <a:pPr marL="285750" indent="-285750" algn="just">
              <a:buFont typeface="Arial" pitchFamily="34" charset="0"/>
              <a:buChar char="•"/>
            </a:pPr>
            <a:r>
              <a:rPr lang="ru-RU" b="1" dirty="0"/>
              <a:t>Излази из </a:t>
            </a:r>
            <a:r>
              <a:rPr lang="ru-RU" b="1" dirty="0" smtClean="0"/>
              <a:t>процеса:</a:t>
            </a:r>
            <a:endParaRPr lang="ru-RU" b="1" dirty="0"/>
          </a:p>
          <a:p>
            <a:pPr marL="285750" indent="-285750" algn="just">
              <a:buFont typeface="Arial" pitchFamily="34" charset="0"/>
              <a:buChar char="•"/>
            </a:pPr>
            <a:r>
              <a:rPr lang="ru-RU" dirty="0"/>
              <a:t>Излазима из процеса се сматрају сви они резултати и циљеви који су настали на основу обављања </a:t>
            </a:r>
            <a:r>
              <a:rPr lang="ru-RU" dirty="0" smtClean="0"/>
              <a:t>процеса; </a:t>
            </a:r>
          </a:p>
          <a:p>
            <a:pPr marL="285750" indent="-285750" algn="just">
              <a:buFont typeface="Arial" pitchFamily="34" charset="0"/>
              <a:buChar char="•"/>
            </a:pPr>
            <a:r>
              <a:rPr lang="ru-RU" dirty="0" smtClean="0"/>
              <a:t>Излаз </a:t>
            </a:r>
            <a:r>
              <a:rPr lang="ru-RU" dirty="0"/>
              <a:t>из процеса настаје несметаним обављањем активности у </a:t>
            </a:r>
            <a:r>
              <a:rPr lang="ru-RU" dirty="0" smtClean="0"/>
              <a:t>процесу; </a:t>
            </a:r>
          </a:p>
          <a:p>
            <a:pPr marL="285750" indent="-285750" algn="just">
              <a:buFont typeface="Arial" pitchFamily="34" charset="0"/>
              <a:buChar char="•"/>
            </a:pPr>
            <a:r>
              <a:rPr lang="ru-RU" dirty="0" smtClean="0"/>
              <a:t>То </a:t>
            </a:r>
            <a:r>
              <a:rPr lang="ru-RU" dirty="0"/>
              <a:t>је оно што се жели постићи обављањем активности у </a:t>
            </a:r>
            <a:r>
              <a:rPr lang="ru-RU" dirty="0" smtClean="0"/>
              <a:t>процесу</a:t>
            </a:r>
            <a:r>
              <a:rPr lang="ru-RU" dirty="0"/>
              <a:t>;</a:t>
            </a:r>
          </a:p>
        </p:txBody>
      </p:sp>
    </p:spTree>
    <p:extLst>
      <p:ext uri="{BB962C8B-B14F-4D97-AF65-F5344CB8AC3E}">
        <p14:creationId xmlns:p14="http://schemas.microsoft.com/office/powerpoint/2010/main" val="71121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125" y="905858"/>
            <a:ext cx="5929509" cy="630942"/>
          </a:xfrm>
          <a:prstGeom prst="rect">
            <a:avLst/>
          </a:prstGeom>
          <a:noFill/>
        </p:spPr>
        <p:txBody>
          <a:bodyPr wrap="square" rtlCol="0">
            <a:spAutoFit/>
          </a:bodyPr>
          <a:lstStyle/>
          <a:p>
            <a:r>
              <a:rPr lang="sr-Cyrl-RS" sz="3500" b="1" dirty="0" smtClean="0"/>
              <a:t>КРАТАК ОПИС ПРОЦЕСА</a:t>
            </a:r>
            <a:endParaRPr lang="en-US" sz="3500" b="1" dirty="0"/>
          </a:p>
        </p:txBody>
      </p:sp>
      <p:sp>
        <p:nvSpPr>
          <p:cNvPr id="3" name="TextBox 2"/>
          <p:cNvSpPr txBox="1"/>
          <p:nvPr/>
        </p:nvSpPr>
        <p:spPr>
          <a:xfrm>
            <a:off x="419100" y="1805940"/>
            <a:ext cx="8305800" cy="923330"/>
          </a:xfrm>
          <a:prstGeom prst="rect">
            <a:avLst/>
          </a:prstGeom>
          <a:noFill/>
        </p:spPr>
        <p:txBody>
          <a:bodyPr wrap="square" rtlCol="0">
            <a:spAutoFit/>
          </a:bodyPr>
          <a:lstStyle/>
          <a:p>
            <a:pPr marL="285750" indent="-285750" algn="just">
              <a:buFont typeface="Arial" pitchFamily="34" charset="0"/>
              <a:buChar char="•"/>
            </a:pPr>
            <a:r>
              <a:rPr lang="ru-RU" dirty="0" smtClean="0"/>
              <a:t>Примјер:</a:t>
            </a:r>
          </a:p>
          <a:p>
            <a:pPr marL="285750" indent="-285750" algn="just">
              <a:buFont typeface="Arial" pitchFamily="34" charset="0"/>
              <a:buChar char="•"/>
            </a:pPr>
            <a:endParaRPr lang="ru-RU" dirty="0"/>
          </a:p>
          <a:p>
            <a:pPr marL="285750" indent="-285750" algn="just">
              <a:buFont typeface="Arial" pitchFamily="34" charset="0"/>
              <a:buChar char="•"/>
            </a:pPr>
            <a:endParaRPr lang="ru-RU" dirty="0"/>
          </a:p>
        </p:txBody>
      </p:sp>
      <p:pic>
        <p:nvPicPr>
          <p:cNvPr id="4" name="Picture 3"/>
          <p:cNvPicPr>
            <a:picLocks noChangeAspect="1"/>
          </p:cNvPicPr>
          <p:nvPr/>
        </p:nvPicPr>
        <p:blipFill>
          <a:blip r:embed="rId3"/>
          <a:stretch>
            <a:fillRect/>
          </a:stretch>
        </p:blipFill>
        <p:spPr>
          <a:xfrm>
            <a:off x="595618" y="2662129"/>
            <a:ext cx="8129282" cy="2396431"/>
          </a:xfrm>
          <a:prstGeom prst="rect">
            <a:avLst/>
          </a:prstGeom>
        </p:spPr>
      </p:pic>
    </p:spTree>
    <p:extLst>
      <p:ext uri="{BB962C8B-B14F-4D97-AF65-F5344CB8AC3E}">
        <p14:creationId xmlns:p14="http://schemas.microsoft.com/office/powerpoint/2010/main" val="393564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10" y="1131332"/>
            <a:ext cx="8121509" cy="553998"/>
          </a:xfrm>
          <a:prstGeom prst="rect">
            <a:avLst/>
          </a:prstGeom>
          <a:noFill/>
        </p:spPr>
        <p:txBody>
          <a:bodyPr wrap="square" rtlCol="0">
            <a:spAutoFit/>
          </a:bodyPr>
          <a:lstStyle/>
          <a:p>
            <a:r>
              <a:rPr lang="sr-Cyrl-RS" sz="3000" b="1" dirty="0" smtClean="0"/>
              <a:t>РЕСУРСИ ПОТРЕБНИ ЗА РЕАЛИЗАЦИЈУ ПРОЦЕСА</a:t>
            </a:r>
            <a:endParaRPr lang="en-US" sz="3000" b="1" dirty="0"/>
          </a:p>
        </p:txBody>
      </p:sp>
      <p:sp>
        <p:nvSpPr>
          <p:cNvPr id="3" name="TextBox 2"/>
          <p:cNvSpPr txBox="1"/>
          <p:nvPr/>
        </p:nvSpPr>
        <p:spPr>
          <a:xfrm>
            <a:off x="318135" y="1941731"/>
            <a:ext cx="8305800" cy="2954655"/>
          </a:xfrm>
          <a:prstGeom prst="rect">
            <a:avLst/>
          </a:prstGeom>
          <a:noFill/>
        </p:spPr>
        <p:txBody>
          <a:bodyPr wrap="square" rtlCol="0">
            <a:spAutoFit/>
          </a:bodyPr>
          <a:lstStyle/>
          <a:p>
            <a:pPr marL="285750" indent="-285750" algn="just">
              <a:buFont typeface="Arial" pitchFamily="34" charset="0"/>
              <a:buChar char="•"/>
            </a:pPr>
            <a:r>
              <a:rPr lang="ru-RU" sz="2200" dirty="0" smtClean="0"/>
              <a:t>Сви ресурси </a:t>
            </a:r>
            <a:r>
              <a:rPr lang="ru-RU" sz="2200" dirty="0"/>
              <a:t>који су потребни да би се процес успешно реализовао сматрају се ресурсима потребним за реализацију </a:t>
            </a:r>
            <a:r>
              <a:rPr lang="ru-RU" sz="2200" dirty="0" smtClean="0"/>
              <a:t>процеса;</a:t>
            </a:r>
            <a:endParaRPr lang="ru-RU" sz="2200" dirty="0"/>
          </a:p>
          <a:p>
            <a:pPr marL="285750" indent="-285750" algn="just">
              <a:buFont typeface="Arial" pitchFamily="34" charset="0"/>
              <a:buChar char="•"/>
            </a:pPr>
            <a:endParaRPr lang="ru-RU" sz="2200" dirty="0"/>
          </a:p>
          <a:p>
            <a:pPr marL="285750" indent="-285750" algn="just">
              <a:buFont typeface="Arial" pitchFamily="34" charset="0"/>
              <a:buChar char="•"/>
            </a:pPr>
            <a:r>
              <a:rPr lang="ru-RU" sz="2200" dirty="0" smtClean="0"/>
              <a:t>Запослени</a:t>
            </a:r>
            <a:r>
              <a:rPr lang="ru-RU" sz="2200" dirty="0"/>
              <a:t>, </a:t>
            </a:r>
            <a:r>
              <a:rPr lang="ru-RU" sz="2200" dirty="0" smtClean="0"/>
              <a:t>информатичка </a:t>
            </a:r>
            <a:r>
              <a:rPr lang="ru-RU" sz="2200" dirty="0"/>
              <a:t>опрема и телефони, </a:t>
            </a:r>
            <a:r>
              <a:rPr lang="ru-RU" sz="2200" dirty="0" smtClean="0"/>
              <a:t>софтверска </a:t>
            </a:r>
            <a:r>
              <a:rPr lang="ru-RU" sz="2200" dirty="0"/>
              <a:t>подршка, финансијска </a:t>
            </a:r>
            <a:r>
              <a:rPr lang="ru-RU" sz="2200" dirty="0" smtClean="0"/>
              <a:t>средства итд. </a:t>
            </a:r>
          </a:p>
          <a:p>
            <a:pPr marL="285750" indent="-285750" algn="just">
              <a:buFont typeface="Arial" pitchFamily="34" charset="0"/>
              <a:buChar char="•"/>
            </a:pPr>
            <a:endParaRPr lang="ru-RU" dirty="0"/>
          </a:p>
          <a:p>
            <a:pPr marL="285750" indent="-285750" algn="just">
              <a:buFont typeface="Arial" pitchFamily="34" charset="0"/>
              <a:buChar char="•"/>
            </a:pPr>
            <a:endParaRPr lang="ru-RU" dirty="0"/>
          </a:p>
          <a:p>
            <a:pPr marL="285750" indent="-285750" algn="just">
              <a:buFont typeface="Arial" pitchFamily="34" charset="0"/>
              <a:buChar char="•"/>
            </a:pPr>
            <a:endParaRPr lang="ru-RU" dirty="0"/>
          </a:p>
        </p:txBody>
      </p:sp>
      <p:pic>
        <p:nvPicPr>
          <p:cNvPr id="4" name="Picture 3"/>
          <p:cNvPicPr>
            <a:picLocks noChangeAspect="1"/>
          </p:cNvPicPr>
          <p:nvPr/>
        </p:nvPicPr>
        <p:blipFill>
          <a:blip r:embed="rId3"/>
          <a:stretch>
            <a:fillRect/>
          </a:stretch>
        </p:blipFill>
        <p:spPr>
          <a:xfrm>
            <a:off x="813731" y="4553415"/>
            <a:ext cx="7728287" cy="1008486"/>
          </a:xfrm>
          <a:prstGeom prst="rect">
            <a:avLst/>
          </a:prstGeom>
        </p:spPr>
      </p:pic>
    </p:spTree>
    <p:extLst>
      <p:ext uri="{BB962C8B-B14F-4D97-AF65-F5344CB8AC3E}">
        <p14:creationId xmlns:p14="http://schemas.microsoft.com/office/powerpoint/2010/main" val="285528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5060" y="1408331"/>
            <a:ext cx="6156959" cy="553998"/>
          </a:xfrm>
          <a:prstGeom prst="rect">
            <a:avLst/>
          </a:prstGeom>
          <a:noFill/>
        </p:spPr>
        <p:txBody>
          <a:bodyPr wrap="square" rtlCol="0">
            <a:spAutoFit/>
          </a:bodyPr>
          <a:lstStyle/>
          <a:p>
            <a:r>
              <a:rPr lang="sr-Cyrl-RS" sz="3000" b="1" dirty="0" smtClean="0"/>
              <a:t>ЗАКОНСКИ ОСНОВ</a:t>
            </a:r>
            <a:endParaRPr lang="en-US" sz="3000" b="1" dirty="0"/>
          </a:p>
        </p:txBody>
      </p:sp>
      <p:sp>
        <p:nvSpPr>
          <p:cNvPr id="3" name="TextBox 2"/>
          <p:cNvSpPr txBox="1"/>
          <p:nvPr/>
        </p:nvSpPr>
        <p:spPr>
          <a:xfrm>
            <a:off x="318135" y="2352021"/>
            <a:ext cx="8305800" cy="1600438"/>
          </a:xfrm>
          <a:prstGeom prst="rect">
            <a:avLst/>
          </a:prstGeom>
          <a:noFill/>
        </p:spPr>
        <p:txBody>
          <a:bodyPr wrap="square" rtlCol="0">
            <a:spAutoFit/>
          </a:bodyPr>
          <a:lstStyle/>
          <a:p>
            <a:pPr marL="285750" indent="-285750" algn="just">
              <a:buFont typeface="Arial" pitchFamily="34" charset="0"/>
              <a:buChar char="•"/>
            </a:pPr>
            <a:r>
              <a:rPr lang="ru-RU" sz="2200" dirty="0" smtClean="0"/>
              <a:t>Закони, подзаконски акти, процедуре релевантне за одвијање процеса.</a:t>
            </a:r>
          </a:p>
          <a:p>
            <a:pPr marL="285750" indent="-285750" algn="just">
              <a:buFont typeface="Arial" pitchFamily="34" charset="0"/>
              <a:buChar char="•"/>
            </a:pPr>
            <a:endParaRPr lang="ru-RU" dirty="0"/>
          </a:p>
          <a:p>
            <a:pPr marL="285750" indent="-285750" algn="just">
              <a:buFont typeface="Arial" pitchFamily="34" charset="0"/>
              <a:buChar char="•"/>
            </a:pPr>
            <a:endParaRPr lang="ru-RU" dirty="0"/>
          </a:p>
          <a:p>
            <a:pPr marL="285750" indent="-285750" algn="just">
              <a:buFont typeface="Arial" pitchFamily="34" charset="0"/>
              <a:buChar char="•"/>
            </a:pPr>
            <a:endParaRPr lang="ru-RU" dirty="0"/>
          </a:p>
        </p:txBody>
      </p:sp>
      <p:pic>
        <p:nvPicPr>
          <p:cNvPr id="4" name="Picture 3"/>
          <p:cNvPicPr>
            <a:picLocks noChangeAspect="1"/>
          </p:cNvPicPr>
          <p:nvPr/>
        </p:nvPicPr>
        <p:blipFill>
          <a:blip r:embed="rId3"/>
          <a:stretch>
            <a:fillRect/>
          </a:stretch>
        </p:blipFill>
        <p:spPr>
          <a:xfrm>
            <a:off x="953200" y="3248376"/>
            <a:ext cx="6868484" cy="3096057"/>
          </a:xfrm>
          <a:prstGeom prst="rect">
            <a:avLst/>
          </a:prstGeom>
        </p:spPr>
      </p:pic>
    </p:spTree>
    <p:extLst>
      <p:ext uri="{BB962C8B-B14F-4D97-AF65-F5344CB8AC3E}">
        <p14:creationId xmlns:p14="http://schemas.microsoft.com/office/powerpoint/2010/main" val="65870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8848" y="872252"/>
            <a:ext cx="5222542" cy="630942"/>
          </a:xfrm>
          <a:prstGeom prst="rect">
            <a:avLst/>
          </a:prstGeom>
          <a:noFill/>
        </p:spPr>
        <p:txBody>
          <a:bodyPr wrap="square" rtlCol="0">
            <a:spAutoFit/>
          </a:bodyPr>
          <a:lstStyle/>
          <a:p>
            <a:r>
              <a:rPr lang="sr-Cyrl-RS" sz="3500" b="1" dirty="0" smtClean="0"/>
              <a:t>ВЛАСНИК ПРОЦЕСА</a:t>
            </a:r>
            <a:endParaRPr lang="en-US" sz="3500" b="1" dirty="0"/>
          </a:p>
        </p:txBody>
      </p:sp>
      <p:sp>
        <p:nvSpPr>
          <p:cNvPr id="3" name="TextBox 2"/>
          <p:cNvSpPr txBox="1"/>
          <p:nvPr/>
        </p:nvSpPr>
        <p:spPr>
          <a:xfrm>
            <a:off x="457200" y="1643533"/>
            <a:ext cx="8305800" cy="3816429"/>
          </a:xfrm>
          <a:prstGeom prst="rect">
            <a:avLst/>
          </a:prstGeom>
          <a:noFill/>
        </p:spPr>
        <p:txBody>
          <a:bodyPr wrap="square" rtlCol="0">
            <a:spAutoFit/>
          </a:bodyPr>
          <a:lstStyle/>
          <a:p>
            <a:pPr marL="285750" indent="-285750" algn="just">
              <a:buFont typeface="Arial" pitchFamily="34" charset="0"/>
              <a:buChar char="•"/>
            </a:pPr>
            <a:r>
              <a:rPr lang="ru-RU" sz="2200" dirty="0" smtClean="0"/>
              <a:t>Власник процеса - </a:t>
            </a:r>
            <a:r>
              <a:rPr lang="sr-Cyrl-BA" sz="2200" dirty="0" smtClean="0"/>
              <a:t>особа одговорна </a:t>
            </a:r>
            <a:r>
              <a:rPr lang="sr-Cyrl-BA" sz="2200" dirty="0"/>
              <a:t>за извршавање </a:t>
            </a:r>
            <a:r>
              <a:rPr lang="sr-Cyrl-BA" sz="2200" dirty="0" smtClean="0"/>
              <a:t>процеса;</a:t>
            </a:r>
          </a:p>
          <a:p>
            <a:pPr marL="285750" indent="-285750" algn="just">
              <a:buFont typeface="Arial" pitchFamily="34" charset="0"/>
              <a:buChar char="•"/>
            </a:pPr>
            <a:endParaRPr lang="sr-Cyrl-BA" sz="2200" dirty="0"/>
          </a:p>
          <a:p>
            <a:pPr marL="285750" indent="-285750" algn="just">
              <a:buFont typeface="Arial" pitchFamily="34" charset="0"/>
              <a:buChar char="•"/>
            </a:pPr>
            <a:r>
              <a:rPr lang="ru-RU" sz="2200" dirty="0" smtClean="0"/>
              <a:t>Власник </a:t>
            </a:r>
            <a:r>
              <a:rPr lang="ru-RU" sz="2200" dirty="0"/>
              <a:t>процеса је назив функције која одређује како се процес одвија или има допуштење за његово </a:t>
            </a:r>
            <a:r>
              <a:rPr lang="ru-RU" sz="2200" dirty="0" smtClean="0"/>
              <a:t>мијењање</a:t>
            </a:r>
            <a:r>
              <a:rPr lang="ru-RU" sz="2200" dirty="0"/>
              <a:t>. </a:t>
            </a:r>
            <a:endParaRPr lang="ru-RU" sz="2200" dirty="0" smtClean="0"/>
          </a:p>
          <a:p>
            <a:pPr algn="just"/>
            <a:endParaRPr lang="ru-RU" sz="2200" dirty="0"/>
          </a:p>
          <a:p>
            <a:pPr marL="285750" indent="-285750" algn="just">
              <a:buFont typeface="Arial" pitchFamily="34" charset="0"/>
              <a:buChar char="•"/>
            </a:pPr>
            <a:r>
              <a:rPr lang="ru-RU" sz="2200" dirty="0"/>
              <a:t>У рубрику </a:t>
            </a:r>
            <a:r>
              <a:rPr lang="ru-RU" sz="2200" dirty="0" smtClean="0"/>
              <a:t>власник </a:t>
            </a:r>
            <a:r>
              <a:rPr lang="ru-RU" sz="2200" dirty="0"/>
              <a:t>процеса никада не уписујемо име и презиме особе већ </a:t>
            </a:r>
            <a:r>
              <a:rPr lang="ru-RU" sz="2200" dirty="0" smtClean="0"/>
              <a:t>функцију;</a:t>
            </a:r>
          </a:p>
          <a:p>
            <a:pPr marL="285750" indent="-285750" algn="just">
              <a:buFont typeface="Arial" pitchFamily="34" charset="0"/>
              <a:buChar char="•"/>
            </a:pPr>
            <a:endParaRPr lang="ru-RU" sz="2200" dirty="0"/>
          </a:p>
          <a:p>
            <a:pPr marL="285750" indent="-285750" algn="just">
              <a:buFont typeface="Arial" pitchFamily="34" charset="0"/>
              <a:buChar char="•"/>
            </a:pPr>
            <a:r>
              <a:rPr lang="ru-RU" sz="2200" dirty="0" smtClean="0"/>
              <a:t>Постоји само један власник процеса;</a:t>
            </a:r>
          </a:p>
          <a:p>
            <a:pPr marL="285750" indent="-285750" algn="just">
              <a:buFont typeface="Arial" pitchFamily="34" charset="0"/>
              <a:buChar char="•"/>
            </a:pPr>
            <a:endParaRPr lang="ru-RU" sz="2200" dirty="0"/>
          </a:p>
          <a:p>
            <a:pPr marL="285750" indent="-285750" algn="just">
              <a:buFont typeface="Arial" pitchFamily="34" charset="0"/>
              <a:buChar char="•"/>
            </a:pPr>
            <a:r>
              <a:rPr lang="ru-RU" sz="2200" dirty="0" smtClean="0"/>
              <a:t>Примјер:</a:t>
            </a:r>
            <a:endParaRPr lang="ru-RU" sz="2200" dirty="0"/>
          </a:p>
        </p:txBody>
      </p:sp>
      <p:pic>
        <p:nvPicPr>
          <p:cNvPr id="4099" name="Picture 3" descr="C:\Users\stoprek\Desktop\untitl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873570"/>
            <a:ext cx="3200400" cy="1818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24407" y="5926790"/>
            <a:ext cx="6858957" cy="457264"/>
          </a:xfrm>
          <a:prstGeom prst="rect">
            <a:avLst/>
          </a:prstGeom>
        </p:spPr>
      </p:pic>
    </p:spTree>
    <p:extLst>
      <p:ext uri="{BB962C8B-B14F-4D97-AF65-F5344CB8AC3E}">
        <p14:creationId xmlns:p14="http://schemas.microsoft.com/office/powerpoint/2010/main" val="402227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402" y="726621"/>
            <a:ext cx="7886700" cy="1099004"/>
          </a:xfrm>
        </p:spPr>
        <p:txBody>
          <a:bodyPr>
            <a:normAutofit/>
          </a:bodyPr>
          <a:lstStyle/>
          <a:p>
            <a:pPr algn="ctr"/>
            <a:r>
              <a:rPr lang="sr-Cyrl-RS" sz="4000" b="1" dirty="0" smtClean="0">
                <a:latin typeface="+mn-lt"/>
              </a:rPr>
              <a:t>ЗАКОНОДАВНИ ОКВИР ЗА ЈИФК</a:t>
            </a:r>
            <a:endParaRPr lang="en-US" sz="4000" b="1" dirty="0">
              <a:latin typeface="+mn-lt"/>
            </a:endParaRPr>
          </a:p>
        </p:txBody>
      </p:sp>
      <p:sp>
        <p:nvSpPr>
          <p:cNvPr id="3" name="Content Placeholder 2"/>
          <p:cNvSpPr>
            <a:spLocks noGrp="1"/>
          </p:cNvSpPr>
          <p:nvPr>
            <p:ph idx="1"/>
          </p:nvPr>
        </p:nvSpPr>
        <p:spPr/>
        <p:txBody>
          <a:bodyPr>
            <a:normAutofit fontScale="85000" lnSpcReduction="20000"/>
          </a:bodyPr>
          <a:lstStyle/>
          <a:p>
            <a:pPr lvl="0" algn="just"/>
            <a:r>
              <a:rPr lang="sr-Latn-RS" dirty="0"/>
              <a:t>Закон о систему интерних финансијских контрола у јавном сектору Републике Српске;</a:t>
            </a:r>
            <a:endParaRPr lang="en-US" dirty="0"/>
          </a:p>
          <a:p>
            <a:pPr lvl="0" algn="just"/>
            <a:r>
              <a:rPr lang="sr-Latn-RS" dirty="0"/>
              <a:t>Правилник о садржају извјештаја и начину извјештавања о систему финансијског управљања и контроле;</a:t>
            </a:r>
            <a:endParaRPr lang="en-US" dirty="0"/>
          </a:p>
          <a:p>
            <a:pPr algn="just"/>
            <a:r>
              <a:rPr lang="sr-Latn-RS" dirty="0"/>
              <a:t>Упутство о начину и поступку успостављања и спровођења </a:t>
            </a:r>
            <a:r>
              <a:rPr lang="sr-Cyrl-RS" dirty="0"/>
              <a:t>система финансијског управљања и контроле;</a:t>
            </a:r>
          </a:p>
          <a:p>
            <a:pPr algn="just"/>
            <a:r>
              <a:rPr lang="sr-Cyrl-RS" dirty="0"/>
              <a:t>Приручник за успостављање и развој финансијског управљања и контроле;</a:t>
            </a:r>
          </a:p>
          <a:p>
            <a:pPr algn="just"/>
            <a:r>
              <a:rPr lang="sr-Cyrl-RS" dirty="0"/>
              <a:t>Смјернице за управљање ризицима у субјектима јавног сектора Републике Српске;</a:t>
            </a:r>
          </a:p>
          <a:p>
            <a:pPr algn="just"/>
            <a:r>
              <a:rPr lang="sr-Cyrl-RS" dirty="0"/>
              <a:t>Стандарди интерне контроле у субјектима јавног сектора Републике Српске. </a:t>
            </a:r>
            <a:endParaRPr lang="sr-Latn-RS" dirty="0"/>
          </a:p>
          <a:p>
            <a:pPr marL="0" indent="0" algn="just">
              <a:buNone/>
            </a:pPr>
            <a:endParaRPr lang="en-US" dirty="0"/>
          </a:p>
        </p:txBody>
      </p:sp>
    </p:spTree>
    <p:extLst>
      <p:ext uri="{BB962C8B-B14F-4D97-AF65-F5344CB8AC3E}">
        <p14:creationId xmlns:p14="http://schemas.microsoft.com/office/powerpoint/2010/main" val="637982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5960" y="1408331"/>
            <a:ext cx="6156959" cy="553998"/>
          </a:xfrm>
          <a:prstGeom prst="rect">
            <a:avLst/>
          </a:prstGeom>
          <a:noFill/>
        </p:spPr>
        <p:txBody>
          <a:bodyPr wrap="square" rtlCol="0">
            <a:spAutoFit/>
          </a:bodyPr>
          <a:lstStyle/>
          <a:p>
            <a:r>
              <a:rPr lang="sr-Cyrl-RS" sz="3000" b="1" dirty="0" smtClean="0"/>
              <a:t>ОРГАНИЗАЦИОНА ЈЕДИНИЦА</a:t>
            </a:r>
            <a:endParaRPr lang="en-US" sz="3000" b="1" dirty="0"/>
          </a:p>
        </p:txBody>
      </p:sp>
      <p:sp>
        <p:nvSpPr>
          <p:cNvPr id="3" name="TextBox 2"/>
          <p:cNvSpPr txBox="1"/>
          <p:nvPr/>
        </p:nvSpPr>
        <p:spPr>
          <a:xfrm>
            <a:off x="318135" y="2352021"/>
            <a:ext cx="8305800" cy="1261884"/>
          </a:xfrm>
          <a:prstGeom prst="rect">
            <a:avLst/>
          </a:prstGeom>
          <a:noFill/>
        </p:spPr>
        <p:txBody>
          <a:bodyPr wrap="square" rtlCol="0">
            <a:spAutoFit/>
          </a:bodyPr>
          <a:lstStyle/>
          <a:p>
            <a:pPr marL="285750" indent="-285750" algn="just">
              <a:buFont typeface="Arial" pitchFamily="34" charset="0"/>
              <a:buChar char="•"/>
            </a:pPr>
            <a:r>
              <a:rPr lang="ru-RU" sz="2200" dirty="0" smtClean="0"/>
              <a:t>Све организационе јединице субјекта у којима се процес одвија.</a:t>
            </a:r>
          </a:p>
          <a:p>
            <a:pPr marL="285750" indent="-285750" algn="just">
              <a:buFont typeface="Arial" pitchFamily="34" charset="0"/>
              <a:buChar char="•"/>
            </a:pPr>
            <a:endParaRPr lang="ru-RU" dirty="0"/>
          </a:p>
          <a:p>
            <a:pPr marL="285750" indent="-285750" algn="just">
              <a:buFont typeface="Arial" pitchFamily="34" charset="0"/>
              <a:buChar char="•"/>
            </a:pPr>
            <a:endParaRPr lang="ru-RU" dirty="0"/>
          </a:p>
          <a:p>
            <a:pPr marL="285750" indent="-285750" algn="just">
              <a:buFont typeface="Arial" pitchFamily="34" charset="0"/>
              <a:buChar char="•"/>
            </a:pPr>
            <a:endParaRPr lang="ru-RU" dirty="0"/>
          </a:p>
        </p:txBody>
      </p:sp>
      <p:pic>
        <p:nvPicPr>
          <p:cNvPr id="4" name="Picture 3"/>
          <p:cNvPicPr>
            <a:picLocks noChangeAspect="1"/>
          </p:cNvPicPr>
          <p:nvPr/>
        </p:nvPicPr>
        <p:blipFill>
          <a:blip r:embed="rId3"/>
          <a:stretch>
            <a:fillRect/>
          </a:stretch>
        </p:blipFill>
        <p:spPr>
          <a:xfrm>
            <a:off x="1032030" y="3209036"/>
            <a:ext cx="6878010" cy="809738"/>
          </a:xfrm>
          <a:prstGeom prst="rect">
            <a:avLst/>
          </a:prstGeom>
        </p:spPr>
      </p:pic>
    </p:spTree>
    <p:extLst>
      <p:ext uri="{BB962C8B-B14F-4D97-AF65-F5344CB8AC3E}">
        <p14:creationId xmlns:p14="http://schemas.microsoft.com/office/powerpoint/2010/main" val="2063980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4460" y="1216492"/>
            <a:ext cx="6941820" cy="630942"/>
          </a:xfrm>
          <a:prstGeom prst="rect">
            <a:avLst/>
          </a:prstGeom>
          <a:noFill/>
        </p:spPr>
        <p:txBody>
          <a:bodyPr wrap="square" rtlCol="0">
            <a:spAutoFit/>
          </a:bodyPr>
          <a:lstStyle/>
          <a:p>
            <a:r>
              <a:rPr lang="sr-Cyrl-RS" sz="3500" b="1" dirty="0" smtClean="0"/>
              <a:t>ВЕЗА СА ДРУГИМ ПРОЦЕСИМА</a:t>
            </a:r>
            <a:endParaRPr lang="en-US" sz="3500" b="1" dirty="0"/>
          </a:p>
        </p:txBody>
      </p:sp>
      <p:sp>
        <p:nvSpPr>
          <p:cNvPr id="3" name="TextBox 2"/>
          <p:cNvSpPr txBox="1"/>
          <p:nvPr/>
        </p:nvSpPr>
        <p:spPr>
          <a:xfrm>
            <a:off x="352262" y="2461260"/>
            <a:ext cx="8305800" cy="1785104"/>
          </a:xfrm>
          <a:prstGeom prst="rect">
            <a:avLst/>
          </a:prstGeom>
          <a:noFill/>
        </p:spPr>
        <p:txBody>
          <a:bodyPr wrap="square" rtlCol="0">
            <a:spAutoFit/>
          </a:bodyPr>
          <a:lstStyle/>
          <a:p>
            <a:pPr marL="285750" indent="-285750" algn="just">
              <a:buFont typeface="Arial" pitchFamily="34" charset="0"/>
              <a:buChar char="•"/>
            </a:pPr>
            <a:r>
              <a:rPr lang="ru-RU" sz="2200" dirty="0" smtClean="0"/>
              <a:t>Процес може бити повезан са другим процесима у организацији;</a:t>
            </a:r>
          </a:p>
          <a:p>
            <a:pPr marL="285750" indent="-285750" algn="just">
              <a:buFont typeface="Arial" pitchFamily="34" charset="0"/>
              <a:buChar char="•"/>
            </a:pPr>
            <a:endParaRPr lang="ru-RU" sz="2200" dirty="0"/>
          </a:p>
          <a:p>
            <a:pPr marL="285750" indent="-285750" algn="just">
              <a:buFont typeface="Arial" pitchFamily="34" charset="0"/>
              <a:buChar char="•"/>
            </a:pPr>
            <a:endParaRPr lang="ru-RU" sz="2200" dirty="0"/>
          </a:p>
          <a:p>
            <a:pPr marL="285750" indent="-285750" algn="just">
              <a:buFont typeface="Arial" pitchFamily="34" charset="0"/>
              <a:buChar char="•"/>
            </a:pPr>
            <a:r>
              <a:rPr lang="ru-RU" sz="2200" dirty="0"/>
              <a:t>Ту међусобну повезаност потребно је навести у сваком процесу појединчано. </a:t>
            </a:r>
          </a:p>
        </p:txBody>
      </p:sp>
      <p:pic>
        <p:nvPicPr>
          <p:cNvPr id="4" name="Picture 3"/>
          <p:cNvPicPr>
            <a:picLocks noChangeAspect="1"/>
          </p:cNvPicPr>
          <p:nvPr/>
        </p:nvPicPr>
        <p:blipFill>
          <a:blip r:embed="rId3"/>
          <a:stretch>
            <a:fillRect/>
          </a:stretch>
        </p:blipFill>
        <p:spPr>
          <a:xfrm>
            <a:off x="1199893" y="4462983"/>
            <a:ext cx="6811326" cy="666843"/>
          </a:xfrm>
          <a:prstGeom prst="rect">
            <a:avLst/>
          </a:prstGeom>
        </p:spPr>
      </p:pic>
    </p:spTree>
    <p:extLst>
      <p:ext uri="{BB962C8B-B14F-4D97-AF65-F5344CB8AC3E}">
        <p14:creationId xmlns:p14="http://schemas.microsoft.com/office/powerpoint/2010/main" val="1349137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3574" y="142614"/>
            <a:ext cx="6096851" cy="6652470"/>
          </a:xfrm>
          <a:prstGeom prst="rect">
            <a:avLst/>
          </a:prstGeom>
        </p:spPr>
      </p:pic>
    </p:spTree>
    <p:extLst>
      <p:ext uri="{BB962C8B-B14F-4D97-AF65-F5344CB8AC3E}">
        <p14:creationId xmlns:p14="http://schemas.microsoft.com/office/powerpoint/2010/main" val="2028347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8565" y="1006679"/>
            <a:ext cx="7482979" cy="5469622"/>
          </a:xfrm>
          <a:prstGeom prst="rect">
            <a:avLst/>
          </a:prstGeom>
        </p:spPr>
      </p:pic>
    </p:spTree>
    <p:extLst>
      <p:ext uri="{BB962C8B-B14F-4D97-AF65-F5344CB8AC3E}">
        <p14:creationId xmlns:p14="http://schemas.microsoft.com/office/powerpoint/2010/main" val="1364717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6126" y="626336"/>
            <a:ext cx="4215009" cy="553998"/>
          </a:xfrm>
          <a:prstGeom prst="rect">
            <a:avLst/>
          </a:prstGeom>
          <a:noFill/>
        </p:spPr>
        <p:txBody>
          <a:bodyPr wrap="square" rtlCol="0">
            <a:spAutoFit/>
          </a:bodyPr>
          <a:lstStyle/>
          <a:p>
            <a:r>
              <a:rPr lang="sr-Cyrl-RS" sz="3000" b="1" dirty="0" smtClean="0"/>
              <a:t>ДИЈАГРАМ ТОКА</a:t>
            </a:r>
            <a:endParaRPr lang="en-US" sz="3000" b="1" dirty="0"/>
          </a:p>
        </p:txBody>
      </p:sp>
      <p:sp>
        <p:nvSpPr>
          <p:cNvPr id="3" name="TextBox 2"/>
          <p:cNvSpPr txBox="1"/>
          <p:nvPr/>
        </p:nvSpPr>
        <p:spPr>
          <a:xfrm>
            <a:off x="152400" y="2209800"/>
            <a:ext cx="4573411" cy="4524315"/>
          </a:xfrm>
          <a:prstGeom prst="rect">
            <a:avLst/>
          </a:prstGeom>
          <a:noFill/>
        </p:spPr>
        <p:txBody>
          <a:bodyPr wrap="square" rtlCol="0">
            <a:spAutoFit/>
          </a:bodyPr>
          <a:lstStyle/>
          <a:p>
            <a:pPr marL="285750" indent="-285750" algn="just">
              <a:buFont typeface="Arial" pitchFamily="34" charset="0"/>
              <a:buChar char="•"/>
            </a:pPr>
            <a:r>
              <a:rPr lang="ru-RU" dirty="0" smtClean="0"/>
              <a:t>Информације потребне за израду дијаграма тока;</a:t>
            </a:r>
          </a:p>
          <a:p>
            <a:pPr marL="285750" indent="-285750" algn="just">
              <a:buFont typeface="Arial" pitchFamily="34" charset="0"/>
              <a:buChar char="•"/>
            </a:pPr>
            <a:endParaRPr lang="ru-RU" dirty="0"/>
          </a:p>
          <a:p>
            <a:pPr marL="285750" indent="-285750" algn="just">
              <a:buFont typeface="Arial" pitchFamily="34" charset="0"/>
              <a:buChar char="•"/>
            </a:pPr>
            <a:r>
              <a:rPr lang="ru-RU" dirty="0" smtClean="0"/>
              <a:t>Предност дијаграма тока;</a:t>
            </a:r>
          </a:p>
          <a:p>
            <a:pPr marL="285750" indent="-285750" algn="just">
              <a:buFont typeface="Arial" pitchFamily="34" charset="0"/>
              <a:buChar char="•"/>
            </a:pPr>
            <a:endParaRPr lang="ru-RU" dirty="0"/>
          </a:p>
          <a:p>
            <a:pPr marL="285750" indent="-285750" algn="just">
              <a:buFont typeface="Arial" pitchFamily="34" charset="0"/>
              <a:buChar char="•"/>
            </a:pPr>
            <a:r>
              <a:rPr lang="ru-RU" dirty="0" smtClean="0"/>
              <a:t>Недостаци дијаграма тока;</a:t>
            </a:r>
          </a:p>
          <a:p>
            <a:pPr algn="just"/>
            <a:endParaRPr lang="ru-RU" dirty="0" smtClean="0"/>
          </a:p>
          <a:p>
            <a:pPr marL="285750" indent="-285750" algn="just">
              <a:buFont typeface="Arial" pitchFamily="34" charset="0"/>
              <a:buChar char="•"/>
            </a:pPr>
            <a:r>
              <a:rPr lang="ru-RU" dirty="0" smtClean="0"/>
              <a:t>Елементи дијаграма тока:</a:t>
            </a:r>
          </a:p>
          <a:p>
            <a:pPr marL="742950" lvl="1" indent="-285750" algn="just">
              <a:buFont typeface="Courier New" pitchFamily="49" charset="0"/>
              <a:buChar char="o"/>
            </a:pPr>
            <a:r>
              <a:rPr lang="ru-RU" dirty="0" smtClean="0"/>
              <a:t>Графички симболи,</a:t>
            </a:r>
          </a:p>
          <a:p>
            <a:pPr marL="742950" lvl="1" indent="-285750" algn="just">
              <a:buFont typeface="Courier New" pitchFamily="49" charset="0"/>
              <a:buChar char="o"/>
            </a:pPr>
            <a:r>
              <a:rPr lang="ru-RU" dirty="0" smtClean="0"/>
              <a:t>Активности,</a:t>
            </a:r>
          </a:p>
          <a:p>
            <a:pPr marL="742950" lvl="1" indent="-285750" algn="just">
              <a:buFont typeface="Courier New" pitchFamily="49" charset="0"/>
              <a:buChar char="o"/>
            </a:pPr>
            <a:r>
              <a:rPr lang="ru-RU" dirty="0" smtClean="0"/>
              <a:t>Описе активности</a:t>
            </a:r>
          </a:p>
          <a:p>
            <a:pPr marL="742950" lvl="1" indent="-285750" algn="just">
              <a:buFont typeface="Courier New" pitchFamily="49" charset="0"/>
              <a:buChar char="o"/>
            </a:pPr>
            <a:r>
              <a:rPr lang="ru-RU" dirty="0" smtClean="0"/>
              <a:t>Рубрику спровођења која садржи одговорна  лица и рокове,</a:t>
            </a:r>
          </a:p>
          <a:p>
            <a:pPr marL="742950" lvl="1" indent="-285750" algn="just">
              <a:buFont typeface="Courier New" pitchFamily="49" charset="0"/>
              <a:buChar char="o"/>
            </a:pPr>
            <a:r>
              <a:rPr lang="ru-RU" dirty="0" smtClean="0"/>
              <a:t>Колону са пратећом документацијом. </a:t>
            </a:r>
          </a:p>
          <a:p>
            <a:pPr marL="285750" indent="-285750" algn="just">
              <a:buFont typeface="Arial" pitchFamily="34" charset="0"/>
              <a:buChar char="•"/>
            </a:pPr>
            <a:endParaRPr lang="ru-RU"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400" y="2454729"/>
            <a:ext cx="4267200" cy="39197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0050" y="1115020"/>
            <a:ext cx="8229600" cy="923330"/>
          </a:xfrm>
          <a:prstGeom prst="rect">
            <a:avLst/>
          </a:prstGeom>
          <a:noFill/>
        </p:spPr>
        <p:txBody>
          <a:bodyPr wrap="square" rtlCol="0">
            <a:spAutoFit/>
          </a:bodyPr>
          <a:lstStyle/>
          <a:p>
            <a:pPr marL="285750" indent="-285750" algn="just">
              <a:buFont typeface="Arial" pitchFamily="34" charset="0"/>
              <a:buChar char="•"/>
            </a:pPr>
            <a:r>
              <a:rPr lang="ru-RU" dirty="0"/>
              <a:t>Дијаграм тока представља ток активности у процедури, односно, графички приказ радњи у оквиру процеса и процедура које су хронолошки поредане и прецизно описане.</a:t>
            </a:r>
            <a:endParaRPr lang="en-US" dirty="0"/>
          </a:p>
        </p:txBody>
      </p:sp>
    </p:spTree>
    <p:extLst>
      <p:ext uri="{BB962C8B-B14F-4D97-AF65-F5344CB8AC3E}">
        <p14:creationId xmlns:p14="http://schemas.microsoft.com/office/powerpoint/2010/main" val="991914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3991" y="523297"/>
            <a:ext cx="4215009" cy="553998"/>
          </a:xfrm>
          <a:prstGeom prst="rect">
            <a:avLst/>
          </a:prstGeom>
          <a:noFill/>
        </p:spPr>
        <p:txBody>
          <a:bodyPr wrap="square" rtlCol="0">
            <a:spAutoFit/>
          </a:bodyPr>
          <a:lstStyle/>
          <a:p>
            <a:r>
              <a:rPr lang="sr-Cyrl-RS" sz="3000" b="1" dirty="0" smtClean="0"/>
              <a:t>ДИЈАГРАМ ТОКА</a:t>
            </a:r>
            <a:endParaRPr lang="en-US" sz="3000" b="1" dirty="0"/>
          </a:p>
        </p:txBody>
      </p:sp>
      <p:sp>
        <p:nvSpPr>
          <p:cNvPr id="3" name="TextBox 2"/>
          <p:cNvSpPr txBox="1"/>
          <p:nvPr/>
        </p:nvSpPr>
        <p:spPr>
          <a:xfrm>
            <a:off x="420511" y="990600"/>
            <a:ext cx="8305800" cy="369332"/>
          </a:xfrm>
          <a:prstGeom prst="rect">
            <a:avLst/>
          </a:prstGeom>
          <a:noFill/>
        </p:spPr>
        <p:txBody>
          <a:bodyPr wrap="square" rtlCol="0">
            <a:spAutoFit/>
          </a:bodyPr>
          <a:lstStyle/>
          <a:p>
            <a:pPr marL="285750" indent="-285750" algn="just">
              <a:buFont typeface="Arial" pitchFamily="34" charset="0"/>
              <a:buChar char="•"/>
            </a:pPr>
            <a:r>
              <a:rPr lang="ru-RU" dirty="0" smtClean="0"/>
              <a:t>Симболи који се користе у дијаграму тока:</a:t>
            </a:r>
            <a:endParaRPr lang="ru-RU"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5715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495800" y="4243070"/>
            <a:ext cx="1143000" cy="40513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43600" y="414528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200" b="1" i="1" dirty="0" smtClean="0">
                <a:solidFill>
                  <a:schemeClr val="tx1"/>
                </a:solidFill>
              </a:rPr>
              <a:t>8. Почетак/ Крај/прелазак на другу страну</a:t>
            </a:r>
            <a:r>
              <a:rPr lang="sr-Cyrl-RS" sz="1200" b="1" i="1" dirty="0" smtClean="0"/>
              <a:t>.</a:t>
            </a:r>
            <a:endParaRPr lang="en-US" sz="1200" b="1" i="1" dirty="0"/>
          </a:p>
        </p:txBody>
      </p:sp>
      <p:cxnSp>
        <p:nvCxnSpPr>
          <p:cNvPr id="7" name="Straight Connector 6"/>
          <p:cNvCxnSpPr/>
          <p:nvPr/>
        </p:nvCxnSpPr>
        <p:spPr>
          <a:xfrm>
            <a:off x="5791200" y="4259580"/>
            <a:ext cx="0" cy="57150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 y="5410200"/>
            <a:ext cx="7924800" cy="646331"/>
          </a:xfrm>
          <a:prstGeom prst="rect">
            <a:avLst/>
          </a:prstGeom>
          <a:noFill/>
        </p:spPr>
        <p:txBody>
          <a:bodyPr wrap="square" rtlCol="0">
            <a:spAutoFit/>
          </a:bodyPr>
          <a:lstStyle/>
          <a:p>
            <a:pPr marL="285750" indent="-285750">
              <a:buFont typeface="Arial" pitchFamily="34" charset="0"/>
              <a:buChar char="•"/>
            </a:pPr>
            <a:r>
              <a:rPr lang="sr-Cyrl-RS" dirty="0" smtClean="0"/>
              <a:t>Графички симболи су сликовни и ходограмски приказ дијаграма тока и међусобно су повезани стрјелицама.</a:t>
            </a:r>
            <a:endParaRPr lang="en-US" dirty="0"/>
          </a:p>
        </p:txBody>
      </p:sp>
    </p:spTree>
    <p:extLst>
      <p:ext uri="{BB962C8B-B14F-4D97-AF65-F5344CB8AC3E}">
        <p14:creationId xmlns:p14="http://schemas.microsoft.com/office/powerpoint/2010/main" val="248005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380" y="1266213"/>
            <a:ext cx="8066015" cy="5386257"/>
          </a:xfrm>
        </p:spPr>
        <p:txBody>
          <a:bodyPr>
            <a:noAutofit/>
          </a:bodyPr>
          <a:lstStyle/>
          <a:p>
            <a:pPr algn="just"/>
            <a:r>
              <a:rPr lang="sr-Cyrl-RS" sz="2400" dirty="0"/>
              <a:t>Значајно смањен број формалних корака за успостављање ФУК-а; </a:t>
            </a:r>
            <a:endParaRPr lang="en-GB" sz="2400" dirty="0"/>
          </a:p>
          <a:p>
            <a:pPr algn="just"/>
            <a:r>
              <a:rPr lang="sr-Cyrl-RS" sz="2400" dirty="0"/>
              <a:t>Извршено редизајнирање образаца књиге пословних процеса;</a:t>
            </a:r>
            <a:endParaRPr lang="en-GB" sz="2400" dirty="0"/>
          </a:p>
          <a:p>
            <a:pPr algn="just"/>
            <a:r>
              <a:rPr lang="sr-Cyrl-RS" sz="2400" dirty="0"/>
              <a:t>Обрасци регистра ризика су засновани на Смјерницама за управљање ризицима у субјектима јавног сектора Републике Српске и дигиталном регистру ризика;</a:t>
            </a:r>
            <a:endParaRPr lang="en-GB" sz="2400" dirty="0"/>
          </a:p>
          <a:p>
            <a:pPr algn="just"/>
            <a:r>
              <a:rPr lang="sr-Cyrl-RS" sz="2400" dirty="0"/>
              <a:t>Без обавезе прилагођавања књиге новим обрасцима, али у случајевима када се јави потреба за ажурирањем пословног процеса, ажурирања се врше користећи нове обрасце;</a:t>
            </a:r>
            <a:endParaRPr lang="en-GB" sz="2400" dirty="0"/>
          </a:p>
          <a:p>
            <a:pPr algn="just"/>
            <a:r>
              <a:rPr lang="sr-Cyrl-RS" sz="2400" dirty="0"/>
              <a:t>Регистар ризика, се ажурира најмање једном годишње - субјекти у обавези да примјене нове обрасце за управљање ризицима.</a:t>
            </a:r>
            <a:endParaRPr lang="en-GB" sz="2400" dirty="0"/>
          </a:p>
        </p:txBody>
      </p:sp>
    </p:spTree>
    <p:extLst>
      <p:ext uri="{BB962C8B-B14F-4D97-AF65-F5344CB8AC3E}">
        <p14:creationId xmlns:p14="http://schemas.microsoft.com/office/powerpoint/2010/main" val="359633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08414"/>
            <a:ext cx="8229600" cy="4117749"/>
          </a:xfrm>
        </p:spPr>
        <p:txBody>
          <a:bodyPr>
            <a:normAutofit/>
          </a:bodyPr>
          <a:lstStyle/>
          <a:p>
            <a:pPr lvl="0" algn="just">
              <a:buFont typeface="Arial" pitchFamily="34" charset="0"/>
              <a:buChar char="•"/>
            </a:pPr>
            <a:r>
              <a:rPr lang="sr-Cyrl-RS" dirty="0" smtClean="0"/>
              <a:t>Пројекат „Унапређење јавне интерне финансијске контроле у Босни и Херцеговини“ 2018. – 2022. године;</a:t>
            </a:r>
          </a:p>
          <a:p>
            <a:pPr lvl="0" algn="just">
              <a:buFont typeface="Arial" pitchFamily="34" charset="0"/>
              <a:buChar char="•"/>
            </a:pPr>
            <a:r>
              <a:rPr lang="sr-Cyrl-RS" dirty="0" smtClean="0"/>
              <a:t>Компонента 4: Унапређење процеса извјештавања и припреме годишњих консолидованих извјештаја интерне ревизије и финансијског управљања и контроле;</a:t>
            </a:r>
          </a:p>
          <a:p>
            <a:pPr lvl="0" algn="just">
              <a:buFont typeface="Arial" pitchFamily="34" charset="0"/>
              <a:buChar char="•"/>
            </a:pPr>
            <a:r>
              <a:rPr lang="sr-Cyrl-RS" dirty="0" smtClean="0"/>
              <a:t>Гарантни период – почетак 2023 године.</a:t>
            </a:r>
          </a:p>
          <a:p>
            <a:pPr lvl="0" algn="just">
              <a:buFont typeface="Arial" pitchFamily="34" charset="0"/>
              <a:buChar char="•"/>
            </a:pPr>
            <a:endParaRPr lang="sr-Cyrl-RS" dirty="0" smtClean="0"/>
          </a:p>
          <a:p>
            <a:pPr lvl="0"/>
            <a:endParaRPr lang="sr-Latn-RS" dirty="0" smtClean="0"/>
          </a:p>
        </p:txBody>
      </p:sp>
      <p:sp>
        <p:nvSpPr>
          <p:cNvPr id="4" name="TextBox 3"/>
          <p:cNvSpPr txBox="1"/>
          <p:nvPr/>
        </p:nvSpPr>
        <p:spPr>
          <a:xfrm>
            <a:off x="1066800" y="1120171"/>
            <a:ext cx="7086600" cy="646331"/>
          </a:xfrm>
          <a:prstGeom prst="rect">
            <a:avLst/>
          </a:prstGeom>
          <a:noFill/>
        </p:spPr>
        <p:txBody>
          <a:bodyPr wrap="square" rtlCol="0">
            <a:spAutoFit/>
          </a:bodyPr>
          <a:lstStyle/>
          <a:p>
            <a:pPr algn="ctr"/>
            <a:r>
              <a:rPr lang="en-US" sz="3600" b="1" dirty="0" smtClean="0"/>
              <a:t>PIFC </a:t>
            </a:r>
            <a:r>
              <a:rPr lang="sr-Cyrl-RS" sz="3600" b="1" dirty="0" smtClean="0"/>
              <a:t>АПЛИКАЦИЈА</a:t>
            </a:r>
            <a:endParaRPr lang="en-US" sz="3600" b="1" dirty="0"/>
          </a:p>
        </p:txBody>
      </p:sp>
    </p:spTree>
    <p:extLst>
      <p:ext uri="{BB962C8B-B14F-4D97-AF65-F5344CB8AC3E}">
        <p14:creationId xmlns:p14="http://schemas.microsoft.com/office/powerpoint/2010/main" val="703913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5321"/>
            <a:ext cx="8229600" cy="4767944"/>
          </a:xfrm>
        </p:spPr>
        <p:txBody>
          <a:bodyPr>
            <a:normAutofit fontScale="92500"/>
          </a:bodyPr>
          <a:lstStyle/>
          <a:p>
            <a:pPr lvl="0" algn="just">
              <a:buFont typeface="Arial" pitchFamily="34" charset="0"/>
              <a:buChar char="•"/>
            </a:pPr>
            <a:r>
              <a:rPr lang="sr-Cyrl-RS" sz="3100" dirty="0" smtClean="0"/>
              <a:t>Досљедна имплементација ФУК-а и ИР за све субјекте јавног сектора (стандардизована форма уз могућност прилагођавања специфичностима организације);</a:t>
            </a:r>
          </a:p>
          <a:p>
            <a:pPr lvl="0" algn="just">
              <a:buFont typeface="Arial" pitchFamily="34" charset="0"/>
              <a:buChar char="•"/>
            </a:pPr>
            <a:r>
              <a:rPr lang="sr-Cyrl-RS" sz="3100" dirty="0" smtClean="0"/>
              <a:t>Методологије пресликане у апликацију – немогућност прескакања корака;</a:t>
            </a:r>
          </a:p>
          <a:p>
            <a:pPr lvl="0" algn="just">
              <a:buFont typeface="Arial" pitchFamily="34" charset="0"/>
              <a:buChar char="•"/>
            </a:pPr>
            <a:r>
              <a:rPr lang="sr-Cyrl-RS" sz="3100" dirty="0" smtClean="0"/>
              <a:t>Аутоматско генерисање извјештаја;</a:t>
            </a:r>
          </a:p>
          <a:p>
            <a:pPr algn="just">
              <a:buFont typeface="Arial" pitchFamily="34" charset="0"/>
              <a:buChar char="•"/>
            </a:pPr>
            <a:r>
              <a:rPr lang="sr-Cyrl-RS" sz="3100" dirty="0"/>
              <a:t>Доступност извјештаја у реалном времену</a:t>
            </a:r>
            <a:r>
              <a:rPr lang="sr-Cyrl-RS" sz="3100" dirty="0" smtClean="0"/>
              <a:t>;</a:t>
            </a:r>
          </a:p>
          <a:p>
            <a:pPr lvl="0" algn="just">
              <a:buFont typeface="Arial" pitchFamily="34" charset="0"/>
              <a:buChar char="•"/>
            </a:pPr>
            <a:r>
              <a:rPr lang="sr-Cyrl-RS" sz="3100" dirty="0" smtClean="0"/>
              <a:t>Елиминисање мануелног рада;</a:t>
            </a:r>
          </a:p>
          <a:p>
            <a:pPr lvl="0" algn="just">
              <a:buFont typeface="Arial" pitchFamily="34" charset="0"/>
              <a:buChar char="•"/>
            </a:pPr>
            <a:r>
              <a:rPr lang="sr-Cyrl-RS" sz="3100" dirty="0" smtClean="0"/>
              <a:t>Операционализација управљачке одговорности;</a:t>
            </a:r>
          </a:p>
          <a:p>
            <a:pPr lvl="0" algn="just">
              <a:buFont typeface="Arial" pitchFamily="34" charset="0"/>
              <a:buChar char="•"/>
            </a:pPr>
            <a:endParaRPr lang="sr-Cyrl-RS" dirty="0" smtClean="0"/>
          </a:p>
          <a:p>
            <a:pPr lvl="0" algn="just">
              <a:buFont typeface="Arial" pitchFamily="34" charset="0"/>
              <a:buChar char="•"/>
            </a:pPr>
            <a:endParaRPr lang="sr-Cyrl-RS" dirty="0" smtClean="0"/>
          </a:p>
          <a:p>
            <a:pPr lvl="0" algn="just">
              <a:buFont typeface="Arial" pitchFamily="34" charset="0"/>
              <a:buChar char="•"/>
            </a:pPr>
            <a:endParaRPr lang="sr-Cyrl-RS" dirty="0" smtClean="0"/>
          </a:p>
          <a:p>
            <a:pPr lvl="0" algn="just">
              <a:buFont typeface="Arial" pitchFamily="34" charset="0"/>
              <a:buChar char="•"/>
            </a:pPr>
            <a:endParaRPr lang="sr-Cyrl-RS" dirty="0" smtClean="0"/>
          </a:p>
          <a:p>
            <a:pPr lvl="0" algn="just">
              <a:buFont typeface="Arial" pitchFamily="34" charset="0"/>
              <a:buChar char="•"/>
            </a:pPr>
            <a:endParaRPr lang="sr-Cyrl-RS" dirty="0" smtClean="0"/>
          </a:p>
          <a:p>
            <a:pPr lvl="0"/>
            <a:endParaRPr lang="sr-Latn-RS" dirty="0" smtClean="0"/>
          </a:p>
        </p:txBody>
      </p:sp>
      <p:sp>
        <p:nvSpPr>
          <p:cNvPr id="4" name="TextBox 3"/>
          <p:cNvSpPr txBox="1"/>
          <p:nvPr/>
        </p:nvSpPr>
        <p:spPr>
          <a:xfrm>
            <a:off x="1001486" y="900793"/>
            <a:ext cx="7086600" cy="646331"/>
          </a:xfrm>
          <a:prstGeom prst="rect">
            <a:avLst/>
          </a:prstGeom>
          <a:noFill/>
        </p:spPr>
        <p:txBody>
          <a:bodyPr wrap="square" rtlCol="0">
            <a:spAutoFit/>
          </a:bodyPr>
          <a:lstStyle/>
          <a:p>
            <a:pPr algn="ctr"/>
            <a:r>
              <a:rPr lang="en-US" sz="3600" b="1" dirty="0" smtClean="0"/>
              <a:t>PIFC </a:t>
            </a:r>
            <a:r>
              <a:rPr lang="sr-Cyrl-RS" sz="3600" b="1" dirty="0" smtClean="0"/>
              <a:t>АПЛИКАЦИЈА</a:t>
            </a:r>
            <a:endParaRPr lang="en-US" sz="3600" b="1" dirty="0"/>
          </a:p>
        </p:txBody>
      </p:sp>
    </p:spTree>
    <p:extLst>
      <p:ext uri="{BB962C8B-B14F-4D97-AF65-F5344CB8AC3E}">
        <p14:creationId xmlns:p14="http://schemas.microsoft.com/office/powerpoint/2010/main" val="1103113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364" y="1045029"/>
            <a:ext cx="8229600" cy="3203121"/>
          </a:xfrm>
        </p:spPr>
        <p:txBody>
          <a:bodyPr>
            <a:normAutofit/>
          </a:bodyPr>
          <a:lstStyle/>
          <a:p>
            <a:pPr lvl="0" algn="just">
              <a:buFont typeface="Arial" pitchFamily="34" charset="0"/>
              <a:buChar char="•"/>
            </a:pPr>
            <a:r>
              <a:rPr lang="en-US" dirty="0" smtClean="0"/>
              <a:t>PIFC</a:t>
            </a:r>
            <a:r>
              <a:rPr lang="sr-Latn-RS" dirty="0" smtClean="0"/>
              <a:t> </a:t>
            </a:r>
            <a:r>
              <a:rPr lang="sr-Cyrl-RS" dirty="0" smtClean="0"/>
              <a:t>апликација је омогућила дигитализацију процеса успостављања и развоја финансијског   управљања и контроле;</a:t>
            </a:r>
          </a:p>
          <a:p>
            <a:pPr lvl="0" algn="just">
              <a:buFont typeface="Arial" pitchFamily="34" charset="0"/>
              <a:buChar char="•"/>
            </a:pPr>
            <a:r>
              <a:rPr lang="sr-Cyrl-RS" dirty="0" smtClean="0"/>
              <a:t>Апликација се састоји из сљедећих модула:</a:t>
            </a:r>
          </a:p>
          <a:p>
            <a:pPr lvl="4" algn="just">
              <a:buFont typeface="Arial" pitchFamily="34" charset="0"/>
              <a:buChar char="•"/>
            </a:pPr>
            <a:r>
              <a:rPr lang="sr-Cyrl-RS" dirty="0" smtClean="0"/>
              <a:t>Финансијско управљање и контрола,</a:t>
            </a:r>
          </a:p>
          <a:p>
            <a:pPr lvl="4" algn="just">
              <a:buFont typeface="Arial" pitchFamily="34" charset="0"/>
              <a:buChar char="•"/>
            </a:pPr>
            <a:r>
              <a:rPr lang="sr-Cyrl-RS" dirty="0" smtClean="0"/>
              <a:t>Интерна ревизија,</a:t>
            </a:r>
          </a:p>
          <a:p>
            <a:pPr lvl="4" algn="just">
              <a:buFont typeface="Arial" pitchFamily="34" charset="0"/>
              <a:buChar char="•"/>
            </a:pPr>
            <a:r>
              <a:rPr lang="sr-Cyrl-RS" dirty="0" smtClean="0"/>
              <a:t>Извјештавање,</a:t>
            </a:r>
          </a:p>
          <a:p>
            <a:pPr lvl="4" algn="just">
              <a:buFont typeface="Arial" pitchFamily="34" charset="0"/>
              <a:buChar char="•"/>
            </a:pPr>
            <a:r>
              <a:rPr lang="sr-Cyrl-RS" dirty="0" smtClean="0"/>
              <a:t>Администрација.</a:t>
            </a:r>
          </a:p>
          <a:p>
            <a:pPr marL="0" lvl="0" indent="0">
              <a:buNone/>
            </a:pPr>
            <a:endParaRPr lang="sr-Latn-RS"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4000500"/>
            <a:ext cx="73152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00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49" y="1019467"/>
            <a:ext cx="8514825" cy="1325563"/>
          </a:xfrm>
        </p:spPr>
        <p:txBody>
          <a:bodyPr>
            <a:noAutofit/>
          </a:bodyPr>
          <a:lstStyle/>
          <a:p>
            <a:pPr algn="ctr"/>
            <a:r>
              <a:rPr lang="ru-RU" sz="3200" b="1" dirty="0">
                <a:latin typeface="+mn-lt"/>
              </a:rPr>
              <a:t>НОВА МЕТОДОЛОГИЈА ЗА УСПОСТАВЉАЊЕ И РАЗВОЈ ФИНАНСИЈСКОГ УПРАВЉАЊА И </a:t>
            </a:r>
            <a:r>
              <a:rPr lang="ru-RU" sz="3200" b="1" dirty="0" smtClean="0">
                <a:latin typeface="+mn-lt"/>
              </a:rPr>
              <a:t>КОНТРОЛЕ</a:t>
            </a:r>
            <a:endParaRPr lang="en-GB" sz="3200" b="1" dirty="0">
              <a:latin typeface="+mn-lt"/>
            </a:endParaRPr>
          </a:p>
        </p:txBody>
      </p:sp>
      <p:sp>
        <p:nvSpPr>
          <p:cNvPr id="3" name="Content Placeholder 2"/>
          <p:cNvSpPr>
            <a:spLocks noGrp="1"/>
          </p:cNvSpPr>
          <p:nvPr>
            <p:ph idx="1"/>
          </p:nvPr>
        </p:nvSpPr>
        <p:spPr>
          <a:xfrm>
            <a:off x="484584" y="2662980"/>
            <a:ext cx="7675807" cy="3477761"/>
          </a:xfrm>
        </p:spPr>
        <p:txBody>
          <a:bodyPr>
            <a:noAutofit/>
          </a:bodyPr>
          <a:lstStyle/>
          <a:p>
            <a:pPr algn="just"/>
            <a:r>
              <a:rPr lang="sr-Cyrl-RS" dirty="0"/>
              <a:t>П</a:t>
            </a:r>
            <a:r>
              <a:rPr lang="ru-RU" dirty="0"/>
              <a:t>рилагођавање дигиталном алату – ПИФК апликација</a:t>
            </a:r>
          </a:p>
          <a:p>
            <a:pPr algn="just"/>
            <a:r>
              <a:rPr lang="sr-Cyrl-BA" dirty="0"/>
              <a:t>Олакшавање корака за формално успостављање финансијског управљања и контроле </a:t>
            </a:r>
          </a:p>
          <a:p>
            <a:pPr algn="just"/>
            <a:r>
              <a:rPr lang="sr-Cyrl-BA" dirty="0"/>
              <a:t>Приближавање идеја процесног организовања субјекта и управљања ризицима</a:t>
            </a:r>
          </a:p>
          <a:p>
            <a:pPr algn="just"/>
            <a:r>
              <a:rPr lang="sr-Cyrl-BA" dirty="0"/>
              <a:t>Поједностављење процеса</a:t>
            </a:r>
            <a:endParaRPr lang="en-GB" dirty="0"/>
          </a:p>
        </p:txBody>
      </p:sp>
    </p:spTree>
    <p:extLst>
      <p:ext uri="{BB962C8B-B14F-4D97-AF65-F5344CB8AC3E}">
        <p14:creationId xmlns:p14="http://schemas.microsoft.com/office/powerpoint/2010/main" val="1084626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1064" y="947056"/>
            <a:ext cx="8556172" cy="824593"/>
          </a:xfrm>
          <a:prstGeom prst="rect">
            <a:avLst/>
          </a:prstGeom>
        </p:spPr>
        <p:txBody>
          <a:bodyPr vert="horz" lIns="91440" tIns="45720" rIns="91440" bIns="45720" rtlCol="0" anchor="ctr">
            <a:normAutofit fontScale="92500"/>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Font typeface="Wingdings" pitchFamily="2" charset="2"/>
              <a:buNone/>
            </a:pPr>
            <a:r>
              <a:rPr lang="sr-Cyrl-RS" dirty="0" smtClean="0"/>
              <a:t>РЕГИСТАР ИНСТИТУЦИЈА И ОРГАНИЗАЦИОНА ХИЈЕРАРХИЈА</a:t>
            </a:r>
          </a:p>
        </p:txBody>
      </p:sp>
      <p:graphicFrame>
        <p:nvGraphicFramePr>
          <p:cNvPr id="5" name="Rezervirano mjesto sadržaja 4">
            <a:extLst>
              <a:ext uri="{FF2B5EF4-FFF2-40B4-BE49-F238E27FC236}">
                <a16:creationId xmlns:a16="http://schemas.microsoft.com/office/drawing/2014/main" id="{20A57677-04A5-44F2-88CD-461DB1413A20}"/>
              </a:ext>
            </a:extLst>
          </p:cNvPr>
          <p:cNvGraphicFramePr>
            <a:graphicFrameLocks noGrp="1"/>
          </p:cNvGraphicFramePr>
          <p:nvPr>
            <p:ph idx="1"/>
            <p:extLst>
              <p:ext uri="{D42A27DB-BD31-4B8C-83A1-F6EECF244321}">
                <p14:modId xmlns:p14="http://schemas.microsoft.com/office/powerpoint/2010/main" val="281364825"/>
              </p:ext>
            </p:extLst>
          </p:nvPr>
        </p:nvGraphicFramePr>
        <p:xfrm>
          <a:off x="466458" y="1804307"/>
          <a:ext cx="8458200" cy="4819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813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458" y="1975757"/>
            <a:ext cx="8229600" cy="4139293"/>
          </a:xfrm>
        </p:spPr>
        <p:txBody>
          <a:bodyPr>
            <a:normAutofit/>
          </a:bodyPr>
          <a:lstStyle/>
          <a:p>
            <a:pPr algn="just">
              <a:buFont typeface="Arial" pitchFamily="34" charset="0"/>
              <a:buChar char="•"/>
            </a:pPr>
            <a:r>
              <a:rPr lang="ru-RU" dirty="0" smtClean="0"/>
              <a:t>Надређени субјекти јавног сектора </a:t>
            </a:r>
            <a:r>
              <a:rPr lang="ru-RU" dirty="0"/>
              <a:t>– министарства, </a:t>
            </a:r>
            <a:r>
              <a:rPr lang="ru-RU" dirty="0" smtClean="0"/>
              <a:t>градови </a:t>
            </a:r>
            <a:r>
              <a:rPr lang="ru-RU" dirty="0"/>
              <a:t>и општине могу:</a:t>
            </a:r>
          </a:p>
          <a:p>
            <a:pPr lvl="2" algn="just">
              <a:buFont typeface="Courier New" pitchFamily="49" charset="0"/>
              <a:buChar char="o"/>
            </a:pPr>
            <a:r>
              <a:rPr lang="ru-RU" sz="2200" dirty="0" smtClean="0"/>
              <a:t>прегледати </a:t>
            </a:r>
            <a:r>
              <a:rPr lang="ru-RU" sz="2200" dirty="0"/>
              <a:t>пословне процесе и регистре ризика </a:t>
            </a:r>
            <a:r>
              <a:rPr lang="ru-RU" sz="2200" dirty="0" smtClean="0"/>
              <a:t>субјеката </a:t>
            </a:r>
            <a:r>
              <a:rPr lang="ru-RU" sz="2200" dirty="0"/>
              <a:t>из </a:t>
            </a:r>
            <a:r>
              <a:rPr lang="ru-RU" sz="2200" dirty="0" smtClean="0"/>
              <a:t>ресорне надлежности </a:t>
            </a:r>
            <a:r>
              <a:rPr lang="ru-RU" sz="2200" dirty="0"/>
              <a:t>без могућности додавања или брисања </a:t>
            </a:r>
            <a:r>
              <a:rPr lang="ru-RU" sz="2200" dirty="0" smtClean="0"/>
              <a:t>података,</a:t>
            </a:r>
          </a:p>
          <a:p>
            <a:pPr lvl="2" algn="just">
              <a:buFont typeface="Courier New" pitchFamily="49" charset="0"/>
              <a:buChar char="o"/>
            </a:pPr>
            <a:r>
              <a:rPr lang="ru-RU" sz="2200" dirty="0" smtClean="0"/>
              <a:t>консолидовати </a:t>
            </a:r>
            <a:r>
              <a:rPr lang="ru-RU" sz="2200" dirty="0"/>
              <a:t>годишње извјештаје за ФУК и </a:t>
            </a:r>
            <a:r>
              <a:rPr lang="ru-RU" sz="2200" dirty="0" smtClean="0"/>
              <a:t>ИР за субјекте из ресорне </a:t>
            </a:r>
            <a:r>
              <a:rPr lang="ru-RU" sz="2200" dirty="0"/>
              <a:t>из </a:t>
            </a:r>
            <a:r>
              <a:rPr lang="ru-RU" sz="2200" dirty="0" smtClean="0"/>
              <a:t>надлежности,</a:t>
            </a:r>
          </a:p>
          <a:p>
            <a:pPr lvl="2" algn="just">
              <a:buFont typeface="Courier New" pitchFamily="49" charset="0"/>
              <a:buChar char="o"/>
            </a:pPr>
            <a:r>
              <a:rPr lang="ru-RU" sz="2200" dirty="0" smtClean="0"/>
              <a:t>интерна </a:t>
            </a:r>
            <a:r>
              <a:rPr lang="ru-RU" sz="2200" dirty="0"/>
              <a:t>ревизија из надређених </a:t>
            </a:r>
            <a:r>
              <a:rPr lang="ru-RU" sz="2200" dirty="0" smtClean="0"/>
              <a:t>субјеката </a:t>
            </a:r>
            <a:r>
              <a:rPr lang="ru-RU" sz="2200" dirty="0"/>
              <a:t>може преузимати регистре ризика </a:t>
            </a:r>
            <a:r>
              <a:rPr lang="ru-RU" sz="2200" dirty="0" smtClean="0"/>
              <a:t>субјеката из ресорне </a:t>
            </a:r>
            <a:r>
              <a:rPr lang="ru-RU" sz="2200" dirty="0"/>
              <a:t>надлежности за које обавља </a:t>
            </a:r>
            <a:r>
              <a:rPr lang="ru-RU" sz="2200" dirty="0" smtClean="0"/>
              <a:t>ревизију. </a:t>
            </a:r>
            <a:endParaRPr lang="ru-RU" sz="2200" dirty="0"/>
          </a:p>
          <a:p>
            <a:pPr lvl="0"/>
            <a:endParaRPr lang="sr-Latn-RS" dirty="0" smtClean="0"/>
          </a:p>
        </p:txBody>
      </p:sp>
      <p:sp>
        <p:nvSpPr>
          <p:cNvPr id="4" name="Content Placeholder 2"/>
          <p:cNvSpPr txBox="1">
            <a:spLocks/>
          </p:cNvSpPr>
          <p:nvPr/>
        </p:nvSpPr>
        <p:spPr>
          <a:xfrm>
            <a:off x="253093" y="1053193"/>
            <a:ext cx="8580664" cy="840922"/>
          </a:xfrm>
          <a:prstGeom prst="rect">
            <a:avLst/>
          </a:prstGeom>
        </p:spPr>
        <p:txBody>
          <a:bodyPr vert="horz" lIns="91440" tIns="45720" rIns="91440" bIns="45720" rtlCol="0" anchor="ctr">
            <a:normAutofit fontScale="92500"/>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gn="ctr">
              <a:buNone/>
            </a:pPr>
            <a:r>
              <a:rPr lang="sr-Cyrl-RS" dirty="0"/>
              <a:t>РЕГИСТАР ИНСТИТУЦИЈА И ОРГАНИЗАЦИОНА ХИЈЕРАРХИЈА</a:t>
            </a:r>
          </a:p>
        </p:txBody>
      </p:sp>
    </p:spTree>
    <p:extLst>
      <p:ext uri="{BB962C8B-B14F-4D97-AF65-F5344CB8AC3E}">
        <p14:creationId xmlns:p14="http://schemas.microsoft.com/office/powerpoint/2010/main" val="1588796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287" y="971551"/>
            <a:ext cx="8654142" cy="1551214"/>
          </a:xfrm>
        </p:spPr>
        <p:txBody>
          <a:bodyPr>
            <a:normAutofit fontScale="92500" lnSpcReduction="20000"/>
          </a:bodyPr>
          <a:lstStyle/>
          <a:p>
            <a:pPr marL="0" lvl="0" indent="0" algn="ctr">
              <a:buNone/>
            </a:pPr>
            <a:r>
              <a:rPr lang="sr-Cyrl-RS" b="1" dirty="0" smtClean="0"/>
              <a:t>ОРГАНИЗАЦИОНА СТРУКТУРА СУБЈЕКТА ЈАВНОГ СЕКТОРА</a:t>
            </a:r>
          </a:p>
          <a:p>
            <a:pPr marL="0" lvl="0" indent="0">
              <a:buNone/>
            </a:pPr>
            <a:endParaRPr lang="sr-Cyrl-RS" dirty="0"/>
          </a:p>
          <a:p>
            <a:pPr>
              <a:buFont typeface="Arial" pitchFamily="34" charset="0"/>
              <a:buChar char="•"/>
            </a:pPr>
            <a:r>
              <a:rPr lang="sr-Cyrl-RS" dirty="0" smtClean="0"/>
              <a:t>Први корак у </a:t>
            </a:r>
            <a:r>
              <a:rPr lang="sr-Cyrl-RS" dirty="0" smtClean="0">
                <a:effectLst/>
              </a:rPr>
              <a:t>апликацији за унос књиге пословних процеса је креирање организационе структуре субјекта</a:t>
            </a:r>
            <a:r>
              <a:rPr lang="sr-Cyrl-RS" dirty="0" smtClean="0"/>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3200400" cy="38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95601"/>
            <a:ext cx="3886200" cy="388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791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marL="0" lvl="0" indent="0">
              <a:buNone/>
            </a:pPr>
            <a:r>
              <a:rPr lang="sr-Latn-RS" dirty="0"/>
              <a:t> </a:t>
            </a:r>
            <a:endParaRPr lang="sr-Latn-R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542956"/>
            <a:ext cx="396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074" y="2297906"/>
            <a:ext cx="5686425"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4785" y="988958"/>
            <a:ext cx="7478486" cy="553998"/>
          </a:xfrm>
          <a:prstGeom prst="rect">
            <a:avLst/>
          </a:prstGeom>
          <a:noFill/>
        </p:spPr>
        <p:txBody>
          <a:bodyPr wrap="square" rtlCol="0">
            <a:spAutoFit/>
          </a:bodyPr>
          <a:lstStyle/>
          <a:p>
            <a:pPr algn="ctr"/>
            <a:r>
              <a:rPr lang="sr-Cyrl-RS" sz="3000" b="1" dirty="0" smtClean="0"/>
              <a:t>ДИГИТАЛНА КЊИГА ПОСЛОВНИХ ПРОЦЕСА</a:t>
            </a:r>
            <a:endParaRPr lang="en-US" sz="3000" b="1" dirty="0"/>
          </a:p>
        </p:txBody>
      </p:sp>
    </p:spTree>
    <p:extLst>
      <p:ext uri="{BB962C8B-B14F-4D97-AF65-F5344CB8AC3E}">
        <p14:creationId xmlns:p14="http://schemas.microsoft.com/office/powerpoint/2010/main" val="372252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6336"/>
            <a:ext cx="8229600" cy="4816928"/>
          </a:xfrm>
        </p:spPr>
        <p:txBody>
          <a:bodyPr>
            <a:normAutofit fontScale="92500" lnSpcReduction="10000"/>
          </a:bodyPr>
          <a:lstStyle/>
          <a:p>
            <a:pPr algn="just">
              <a:buFont typeface="Arial" pitchFamily="34" charset="0"/>
              <a:buChar char="•"/>
            </a:pPr>
            <a:r>
              <a:rPr lang="sr-Cyrl-RS" dirty="0" smtClean="0"/>
              <a:t>Књига пословних процеса у </a:t>
            </a:r>
            <a:r>
              <a:rPr lang="en-US" dirty="0" smtClean="0"/>
              <a:t>PIFC</a:t>
            </a:r>
            <a:r>
              <a:rPr lang="sr-Cyrl-RS" dirty="0" smtClean="0"/>
              <a:t> апликацији садржи елементе књиге пословниг процеса из ФУК методологије; </a:t>
            </a:r>
          </a:p>
          <a:p>
            <a:pPr algn="just">
              <a:buFont typeface="Arial" pitchFamily="34" charset="0"/>
              <a:buChar char="•"/>
            </a:pPr>
            <a:r>
              <a:rPr lang="sr-Cyrl-RS" dirty="0" smtClean="0"/>
              <a:t>Апликација садржи задане/опште пословне процесе карактеристичне за јавну управу;</a:t>
            </a:r>
          </a:p>
          <a:p>
            <a:pPr algn="just">
              <a:buFont typeface="Arial" pitchFamily="34" charset="0"/>
              <a:buChar char="•"/>
            </a:pPr>
            <a:r>
              <a:rPr lang="sr-Cyrl-RS" dirty="0" smtClean="0"/>
              <a:t>Постоји могућност креирања пословних процеса и мимо оних који су задани у апликацији;</a:t>
            </a:r>
          </a:p>
          <a:p>
            <a:pPr algn="just">
              <a:buFont typeface="Arial" pitchFamily="34" charset="0"/>
              <a:buChar char="•"/>
            </a:pPr>
            <a:r>
              <a:rPr lang="sr-Cyrl-RS" dirty="0" smtClean="0"/>
              <a:t>Уколико је ријеч о сложенијем пословном процесу, постоји могућност уноса главног пословног процеса и његових подпроцеса (подпроцес може и најчешће јесте еквивалентан процедури);</a:t>
            </a:r>
          </a:p>
          <a:p>
            <a:pPr algn="just">
              <a:buFont typeface="Arial" pitchFamily="34" charset="0"/>
              <a:buChar char="•"/>
            </a:pPr>
            <a:r>
              <a:rPr lang="sr-Latn-RS" dirty="0" smtClean="0"/>
              <a:t> </a:t>
            </a:r>
            <a:r>
              <a:rPr lang="sr-Cyrl-RS" dirty="0" smtClean="0"/>
              <a:t>Апликација омогућава „качење“ дијаграма тока – процедуре за пословни процес.</a:t>
            </a:r>
            <a:endParaRPr lang="sr-Latn-RS" dirty="0" smtClean="0"/>
          </a:p>
        </p:txBody>
      </p:sp>
      <p:sp>
        <p:nvSpPr>
          <p:cNvPr id="4" name="TextBox 3"/>
          <p:cNvSpPr txBox="1"/>
          <p:nvPr/>
        </p:nvSpPr>
        <p:spPr>
          <a:xfrm>
            <a:off x="734785" y="915479"/>
            <a:ext cx="7478486" cy="553998"/>
          </a:xfrm>
          <a:prstGeom prst="rect">
            <a:avLst/>
          </a:prstGeom>
          <a:noFill/>
        </p:spPr>
        <p:txBody>
          <a:bodyPr wrap="square" rtlCol="0">
            <a:spAutoFit/>
          </a:bodyPr>
          <a:lstStyle/>
          <a:p>
            <a:pPr algn="ctr"/>
            <a:r>
              <a:rPr lang="sr-Cyrl-RS" sz="3000" b="1" dirty="0" smtClean="0"/>
              <a:t>ДИГИТАЛНА КЊИГА ПОСЛОВНИХ ПРОЦЕСА</a:t>
            </a:r>
            <a:endParaRPr lang="en-US" sz="3000" b="1" dirty="0"/>
          </a:p>
        </p:txBody>
      </p:sp>
    </p:spTree>
    <p:extLst>
      <p:ext uri="{BB962C8B-B14F-4D97-AF65-F5344CB8AC3E}">
        <p14:creationId xmlns:p14="http://schemas.microsoft.com/office/powerpoint/2010/main" val="252483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785" y="915479"/>
            <a:ext cx="7478486" cy="553998"/>
          </a:xfrm>
          <a:prstGeom prst="rect">
            <a:avLst/>
          </a:prstGeom>
          <a:noFill/>
        </p:spPr>
        <p:txBody>
          <a:bodyPr wrap="square" rtlCol="0">
            <a:spAutoFit/>
          </a:bodyPr>
          <a:lstStyle/>
          <a:p>
            <a:pPr algn="ctr"/>
            <a:r>
              <a:rPr lang="sr-Cyrl-RS" sz="3000" b="1" dirty="0" smtClean="0"/>
              <a:t>ДИГИТАЛНА КЊИГА ПОСЛОВНИХ ПРОЦЕСА</a:t>
            </a:r>
            <a:endParaRPr lang="en-US" sz="3000" b="1" dirty="0"/>
          </a:p>
        </p:txBody>
      </p:sp>
      <p:pic>
        <p:nvPicPr>
          <p:cNvPr id="5" name="Content Placeholder 4"/>
          <p:cNvPicPr>
            <a:picLocks noGrp="1"/>
          </p:cNvPicPr>
          <p:nvPr>
            <p:ph idx="1"/>
          </p:nvPr>
        </p:nvPicPr>
        <p:blipFill>
          <a:blip r:embed="rId3"/>
          <a:stretch>
            <a:fillRect/>
          </a:stretch>
        </p:blipFill>
        <p:spPr>
          <a:xfrm>
            <a:off x="434340" y="1404179"/>
            <a:ext cx="8229600" cy="3973442"/>
          </a:xfrm>
          <a:prstGeom prst="rect">
            <a:avLst/>
          </a:prstGeom>
        </p:spPr>
      </p:pic>
      <p:pic>
        <p:nvPicPr>
          <p:cNvPr id="6" name="Picture 5"/>
          <p:cNvPicPr/>
          <p:nvPr/>
        </p:nvPicPr>
        <p:blipFill>
          <a:blip r:embed="rId4"/>
          <a:stretch>
            <a:fillRect/>
          </a:stretch>
        </p:blipFill>
        <p:spPr>
          <a:xfrm>
            <a:off x="426720" y="5425757"/>
            <a:ext cx="8374380" cy="959485"/>
          </a:xfrm>
          <a:prstGeom prst="rect">
            <a:avLst/>
          </a:prstGeom>
        </p:spPr>
      </p:pic>
    </p:spTree>
    <p:extLst>
      <p:ext uri="{BB962C8B-B14F-4D97-AF65-F5344CB8AC3E}">
        <p14:creationId xmlns:p14="http://schemas.microsoft.com/office/powerpoint/2010/main" val="304108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marL="0" lvl="0" indent="0">
              <a:buNone/>
            </a:pPr>
            <a:r>
              <a:rPr lang="sr-Latn-RS" dirty="0"/>
              <a:t> </a:t>
            </a:r>
            <a:endParaRPr lang="sr-Latn-RS"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63000" cy="441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733800"/>
            <a:ext cx="306705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5181600"/>
            <a:ext cx="5562600" cy="707886"/>
          </a:xfrm>
          <a:prstGeom prst="rect">
            <a:avLst/>
          </a:prstGeom>
          <a:noFill/>
        </p:spPr>
        <p:txBody>
          <a:bodyPr wrap="square" rtlCol="0">
            <a:spAutoFit/>
          </a:bodyPr>
          <a:lstStyle/>
          <a:p>
            <a:pPr marL="285750" indent="-285750" algn="just">
              <a:buFont typeface="Arial" pitchFamily="34" charset="0"/>
              <a:buChar char="•"/>
            </a:pPr>
            <a:r>
              <a:rPr lang="sr-Cyrl-RS" sz="2000" dirty="0" smtClean="0"/>
              <a:t>Пословни процеси се могу претраживати, мијењати, излиставати у </a:t>
            </a:r>
            <a:r>
              <a:rPr lang="en-US" sz="2000" dirty="0" smtClean="0"/>
              <a:t>excel </a:t>
            </a:r>
            <a:r>
              <a:rPr lang="sr-Cyrl-RS" sz="2000" dirty="0" smtClean="0"/>
              <a:t>табеле</a:t>
            </a:r>
            <a:endParaRPr lang="en-US" sz="2000" dirty="0"/>
          </a:p>
        </p:txBody>
      </p:sp>
    </p:spTree>
    <p:extLst>
      <p:ext uri="{BB962C8B-B14F-4D97-AF65-F5344CB8AC3E}">
        <p14:creationId xmlns:p14="http://schemas.microsoft.com/office/powerpoint/2010/main" val="411787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Cyrl-RS" b="1" dirty="0" smtClean="0"/>
              <a:t>ХВАЛА НА ПАЖЊИ!</a:t>
            </a:r>
            <a:endParaRPr lang="en-US" b="1" dirty="0"/>
          </a:p>
        </p:txBody>
      </p:sp>
      <p:sp>
        <p:nvSpPr>
          <p:cNvPr id="3" name="Subtitle 2"/>
          <p:cNvSpPr>
            <a:spLocks noGrp="1"/>
          </p:cNvSpPr>
          <p:nvPr>
            <p:ph type="subTitle" idx="1"/>
          </p:nvPr>
        </p:nvSpPr>
        <p:spPr/>
        <p:txBody>
          <a:bodyPr/>
          <a:lstStyle/>
          <a:p>
            <a:r>
              <a:rPr lang="en-US" dirty="0" err="1" smtClean="0"/>
              <a:t>s.toprek@mf.vladars</a:t>
            </a:r>
            <a:r>
              <a:rPr lang="en-US" dirty="0" smtClean="0"/>
              <a:t>.</a:t>
            </a:r>
            <a:r>
              <a:rPr lang="sr-Latn-RS" dirty="0" smtClean="0"/>
              <a:t>rs</a:t>
            </a:r>
            <a:endParaRPr lang="en-US" dirty="0"/>
          </a:p>
        </p:txBody>
      </p:sp>
    </p:spTree>
    <p:extLst>
      <p:ext uri="{BB962C8B-B14F-4D97-AF65-F5344CB8AC3E}">
        <p14:creationId xmlns:p14="http://schemas.microsoft.com/office/powerpoint/2010/main" val="14819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34" y="1052079"/>
            <a:ext cx="8800051" cy="1050398"/>
          </a:xfrm>
        </p:spPr>
        <p:txBody>
          <a:bodyPr>
            <a:noAutofit/>
          </a:bodyPr>
          <a:lstStyle/>
          <a:p>
            <a:pPr algn="ctr"/>
            <a:r>
              <a:rPr lang="ru-RU" sz="3200" b="1" dirty="0">
                <a:latin typeface="+mn-lt"/>
              </a:rPr>
              <a:t>СВРХА И СТРУКТУРА МЕТОДОЛОГИЈЕ/ПРИРУЧНИКА ЗА ФИНАНСИЈСКО УПРАВЉАЊЕ И КОНТРОЛУ</a:t>
            </a:r>
            <a:endParaRPr lang="en-GB" sz="3200" b="1" dirty="0">
              <a:latin typeface="+mn-lt"/>
            </a:endParaRPr>
          </a:p>
        </p:txBody>
      </p:sp>
      <p:sp>
        <p:nvSpPr>
          <p:cNvPr id="3" name="Content Placeholder 2"/>
          <p:cNvSpPr>
            <a:spLocks noGrp="1"/>
          </p:cNvSpPr>
          <p:nvPr>
            <p:ph idx="1"/>
          </p:nvPr>
        </p:nvSpPr>
        <p:spPr>
          <a:xfrm>
            <a:off x="589327" y="2665387"/>
            <a:ext cx="8091182" cy="3146611"/>
          </a:xfrm>
        </p:spPr>
        <p:txBody>
          <a:bodyPr>
            <a:noAutofit/>
          </a:bodyPr>
          <a:lstStyle/>
          <a:p>
            <a:pPr algn="just"/>
            <a:r>
              <a:rPr lang="sr-Cyrl-CS" dirty="0"/>
              <a:t>Сврха – помоћ руководиоцима субјеката јавног сектора  и лицима задуженим за финансијско управљање и контролу у успостављању и спровођењу финансијског управљања и контроле</a:t>
            </a:r>
          </a:p>
          <a:p>
            <a:pPr algn="just"/>
            <a:endParaRPr lang="sr-Cyrl-CS" dirty="0"/>
          </a:p>
          <a:p>
            <a:pPr algn="just"/>
            <a:r>
              <a:rPr lang="sr-Cyrl-CS" dirty="0"/>
              <a:t>Дефинисање улога и одговорности </a:t>
            </a:r>
          </a:p>
          <a:p>
            <a:pPr marL="0" indent="0" algn="just">
              <a:buNone/>
            </a:pPr>
            <a:endParaRPr lang="sr-Cyrl-CS" dirty="0"/>
          </a:p>
          <a:p>
            <a:pPr algn="just"/>
            <a:r>
              <a:rPr lang="sr-Cyrl-CS" dirty="0"/>
              <a:t>Обрађује све елементе косо оквира</a:t>
            </a:r>
            <a:endParaRPr lang="en-GB" dirty="0"/>
          </a:p>
        </p:txBody>
      </p:sp>
    </p:spTree>
    <p:extLst>
      <p:ext uri="{BB962C8B-B14F-4D97-AF65-F5344CB8AC3E}">
        <p14:creationId xmlns:p14="http://schemas.microsoft.com/office/powerpoint/2010/main" val="3198908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62" y="1119191"/>
            <a:ext cx="8525311" cy="1050398"/>
          </a:xfrm>
        </p:spPr>
        <p:txBody>
          <a:bodyPr>
            <a:noAutofit/>
          </a:bodyPr>
          <a:lstStyle/>
          <a:p>
            <a:pPr algn="ctr"/>
            <a:r>
              <a:rPr lang="ru-RU" sz="3200" b="1" dirty="0">
                <a:latin typeface="+mn-lt"/>
              </a:rPr>
              <a:t>СВРХА И СТРУКТУРА МЕТОДОЛОГИЈЕ/ПРИРУЧНИКА ЗА ФИНАНСИЈСКО УПРАВЉАЊЕ И КОНТРОЛУ</a:t>
            </a:r>
            <a:endParaRPr lang="en-GB" sz="3200" b="1" dirty="0">
              <a:latin typeface="+mn-lt"/>
            </a:endParaRPr>
          </a:p>
        </p:txBody>
      </p:sp>
      <p:sp>
        <p:nvSpPr>
          <p:cNvPr id="3" name="Content Placeholder 2"/>
          <p:cNvSpPr>
            <a:spLocks noGrp="1"/>
          </p:cNvSpPr>
          <p:nvPr>
            <p:ph idx="1"/>
          </p:nvPr>
        </p:nvSpPr>
        <p:spPr>
          <a:xfrm>
            <a:off x="257962" y="2541649"/>
            <a:ext cx="8525311" cy="3348996"/>
          </a:xfrm>
        </p:spPr>
        <p:txBody>
          <a:bodyPr>
            <a:noAutofit/>
          </a:bodyPr>
          <a:lstStyle/>
          <a:p>
            <a:pPr algn="just"/>
            <a:r>
              <a:rPr lang="sr-Cyrl-RS" sz="2400" dirty="0"/>
              <a:t>Д</a:t>
            </a:r>
            <a:r>
              <a:rPr lang="sr-Cyrl-CS" sz="2400" dirty="0"/>
              <a:t>ефинише оквир за финансијско управљање и интерну контролу </a:t>
            </a:r>
          </a:p>
          <a:p>
            <a:pPr algn="just"/>
            <a:r>
              <a:rPr lang="sr-Cyrl-CS" sz="2400" dirty="0"/>
              <a:t>Смјерница за успостављање и спровођење финансијског управљања и контроле </a:t>
            </a:r>
          </a:p>
          <a:p>
            <a:pPr algn="just"/>
            <a:r>
              <a:rPr lang="sr-Cyrl-CS" sz="2400" dirty="0"/>
              <a:t>Први дио - концепт финансијског управљања и  контроле, разграничење организационих улога и учесника </a:t>
            </a:r>
          </a:p>
          <a:p>
            <a:pPr algn="just"/>
            <a:r>
              <a:rPr lang="sr-Cyrl-CS" sz="2400" dirty="0"/>
              <a:t>Други д</a:t>
            </a:r>
            <a:r>
              <a:rPr lang="sr-Latn-BA" sz="2400" dirty="0"/>
              <a:t>и</a:t>
            </a:r>
            <a:r>
              <a:rPr lang="sr-Cyrl-RS" sz="2400" dirty="0"/>
              <a:t>о -</a:t>
            </a:r>
            <a:r>
              <a:rPr lang="sr-Cyrl-CS" sz="2400" dirty="0"/>
              <a:t> поступак  успостављања финансијског управљања и  контроле с нагласком на преглед/анализу</a:t>
            </a:r>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5620624"/>
            <a:ext cx="4038600" cy="1161176"/>
          </a:xfrm>
          <a:prstGeom prst="rect">
            <a:avLst/>
          </a:prstGeom>
        </p:spPr>
      </p:pic>
    </p:spTree>
    <p:extLst>
      <p:ext uri="{BB962C8B-B14F-4D97-AF65-F5344CB8AC3E}">
        <p14:creationId xmlns:p14="http://schemas.microsoft.com/office/powerpoint/2010/main" val="270287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843" y="1157428"/>
            <a:ext cx="7638176" cy="578568"/>
          </a:xfrm>
        </p:spPr>
        <p:txBody>
          <a:bodyPr>
            <a:normAutofit/>
          </a:bodyPr>
          <a:lstStyle/>
          <a:p>
            <a:pPr algn="ctr"/>
            <a:r>
              <a:rPr lang="ru-RU" sz="3200" b="1" dirty="0">
                <a:latin typeface="+mn-lt"/>
              </a:rPr>
              <a:t>УПРАВЉАЧКА ОДГОВОРНОСТ</a:t>
            </a:r>
            <a:endParaRPr lang="en-GB" sz="3200" b="1" dirty="0">
              <a:latin typeface="+mn-lt"/>
            </a:endParaRPr>
          </a:p>
        </p:txBody>
      </p:sp>
      <p:sp>
        <p:nvSpPr>
          <p:cNvPr id="3" name="Content Placeholder 2"/>
          <p:cNvSpPr>
            <a:spLocks noGrp="1"/>
          </p:cNvSpPr>
          <p:nvPr>
            <p:ph idx="1"/>
          </p:nvPr>
        </p:nvSpPr>
        <p:spPr>
          <a:xfrm>
            <a:off x="220212" y="1895912"/>
            <a:ext cx="8657438" cy="4689445"/>
          </a:xfrm>
        </p:spPr>
        <p:txBody>
          <a:bodyPr>
            <a:noAutofit/>
          </a:bodyPr>
          <a:lstStyle/>
          <a:p>
            <a:pPr algn="just"/>
            <a:r>
              <a:rPr lang="sr-Cyrl-RS" sz="2200" dirty="0"/>
              <a:t>Појам управљачке одговорности </a:t>
            </a:r>
          </a:p>
          <a:p>
            <a:pPr algn="just"/>
            <a:r>
              <a:rPr lang="sr-Cyrl-RS" sz="2200" dirty="0"/>
              <a:t>Надлежност - право и дужност доношења одлука које се односе на управљање делегираним ресурсима</a:t>
            </a:r>
            <a:endParaRPr lang="en-GB" sz="2200" dirty="0"/>
          </a:p>
          <a:p>
            <a:pPr algn="just"/>
            <a:r>
              <a:rPr lang="sr-Cyrl-RS" sz="2200" dirty="0"/>
              <a:t>Овлашћење – додјељује се на основу надлежности (право на поступање) и представља обавезу извршења додијељених задужења</a:t>
            </a:r>
            <a:endParaRPr lang="en-GB" sz="2200" dirty="0"/>
          </a:p>
          <a:p>
            <a:pPr algn="just"/>
            <a:r>
              <a:rPr lang="sr-Cyrl-RS" sz="2200" dirty="0"/>
              <a:t>Одговорност - </a:t>
            </a:r>
            <a:r>
              <a:rPr lang="en-GB" sz="2200" dirty="0"/>
              <a:t>  </a:t>
            </a:r>
            <a:r>
              <a:rPr lang="sr-Cyrl-RS" sz="2200" dirty="0"/>
              <a:t>обавеза да се даваоцу овлашћења одговара за испуњавање тих овлашћења (обавеза поступања)</a:t>
            </a:r>
          </a:p>
          <a:p>
            <a:pPr algn="just"/>
            <a:r>
              <a:rPr lang="sr-Cyrl-RS" sz="2200" dirty="0"/>
              <a:t>Управљачки принципи - стимулативан правни оквир, етичко окружење, инспиративан “тон с врха” и усредсријеђеност на процесе</a:t>
            </a:r>
            <a:endParaRPr lang="en-GB" sz="2200" dirty="0"/>
          </a:p>
        </p:txBody>
      </p:sp>
    </p:spTree>
    <p:extLst>
      <p:ext uri="{BB962C8B-B14F-4D97-AF65-F5344CB8AC3E}">
        <p14:creationId xmlns:p14="http://schemas.microsoft.com/office/powerpoint/2010/main" val="117286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84" y="913419"/>
            <a:ext cx="6938220" cy="1062039"/>
          </a:xfrm>
        </p:spPr>
        <p:txBody>
          <a:bodyPr>
            <a:normAutofit fontScale="90000"/>
          </a:bodyPr>
          <a:lstStyle/>
          <a:p>
            <a:pPr algn="ctr"/>
            <a:r>
              <a:rPr lang="sr-Cyrl-RS" sz="3600" b="1" dirty="0" smtClean="0">
                <a:latin typeface="+mn-lt"/>
              </a:rPr>
              <a:t>УЛОГЕ И ОДГОВОРНОСТИ ЗА УСПОСТАВЉАЊЕ И СПРОВОЂЕЊЕ ФУК-а</a:t>
            </a:r>
            <a:endParaRPr lang="en-US" sz="3600" b="1" dirty="0">
              <a:latin typeface="+mn-lt"/>
            </a:endParaRPr>
          </a:p>
        </p:txBody>
      </p:sp>
      <p:sp>
        <p:nvSpPr>
          <p:cNvPr id="3" name="Content Placeholder 2"/>
          <p:cNvSpPr>
            <a:spLocks noGrp="1"/>
          </p:cNvSpPr>
          <p:nvPr>
            <p:ph idx="1"/>
          </p:nvPr>
        </p:nvSpPr>
        <p:spPr>
          <a:xfrm>
            <a:off x="159391" y="2092904"/>
            <a:ext cx="8623882" cy="4765096"/>
          </a:xfrm>
        </p:spPr>
        <p:txBody>
          <a:bodyPr>
            <a:normAutofit fontScale="55000" lnSpcReduction="20000"/>
          </a:bodyPr>
          <a:lstStyle/>
          <a:p>
            <a:pPr algn="just"/>
            <a:r>
              <a:rPr lang="sr-Cyrl-RS" sz="4000" dirty="0" smtClean="0"/>
              <a:t>Успостављање ФУК-а – одговорност руководиоца; </a:t>
            </a:r>
            <a:endParaRPr lang="en-US" sz="4000" dirty="0"/>
          </a:p>
          <a:p>
            <a:pPr algn="just"/>
            <a:r>
              <a:rPr lang="sr-Cyrl-BA" sz="4000" dirty="0" smtClean="0"/>
              <a:t>Именовање </a:t>
            </a:r>
            <a:r>
              <a:rPr lang="sr-Cyrl-BA" sz="4000" dirty="0"/>
              <a:t>лица одговорног за  финансијско управљање и </a:t>
            </a:r>
            <a:r>
              <a:rPr lang="sr-Cyrl-BA" sz="4000" dirty="0" smtClean="0"/>
              <a:t>контролу;</a:t>
            </a:r>
            <a:endParaRPr lang="en-US" sz="4000" dirty="0"/>
          </a:p>
          <a:p>
            <a:pPr algn="just"/>
            <a:r>
              <a:rPr lang="sr-Cyrl-RS" sz="4000" dirty="0" smtClean="0"/>
              <a:t>Задаци ФУК координатора:</a:t>
            </a:r>
            <a:endParaRPr lang="en-US" sz="4000" dirty="0"/>
          </a:p>
          <a:p>
            <a:pPr lvl="2" algn="just"/>
            <a:r>
              <a:rPr lang="sr-Cyrl-BA" sz="3300" dirty="0"/>
              <a:t>припрему и праћење спровођења плана за успостављање финансијског управљања и контрола,</a:t>
            </a:r>
            <a:endParaRPr lang="en-US" sz="3300" dirty="0"/>
          </a:p>
          <a:p>
            <a:pPr lvl="2" algn="just"/>
            <a:r>
              <a:rPr lang="sr-Cyrl-BA" sz="3300" dirty="0"/>
              <a:t>координацију активности за успостављање и развој финансијског управљања и контрола,</a:t>
            </a:r>
            <a:endParaRPr lang="en-US" sz="3300" dirty="0"/>
          </a:p>
          <a:p>
            <a:pPr lvl="2" algn="just"/>
            <a:r>
              <a:rPr lang="sr-Cyrl-BA" sz="3300" dirty="0"/>
              <a:t>помоћ руководиоцу субјекта у развоју и утврђивању стратегије управљања ризицима,</a:t>
            </a:r>
            <a:endParaRPr lang="en-US" sz="3300" dirty="0"/>
          </a:p>
          <a:p>
            <a:pPr lvl="2" algn="just"/>
            <a:r>
              <a:rPr lang="sr-Cyrl-BA" sz="3300" dirty="0"/>
              <a:t>припрему и праћење спровођења плана за отклањање недостатака унутрашњих контрола,</a:t>
            </a:r>
            <a:endParaRPr lang="en-US" sz="3300" dirty="0"/>
          </a:p>
          <a:p>
            <a:pPr lvl="2" algn="just"/>
            <a:r>
              <a:rPr lang="sr-Cyrl-BA" sz="3300" dirty="0"/>
              <a:t>припрему полугодишњег и годишњег извјештаја о финансијском управљању и контроли,</a:t>
            </a:r>
            <a:endParaRPr lang="en-US" sz="3300" dirty="0"/>
          </a:p>
          <a:p>
            <a:pPr lvl="2" algn="just"/>
            <a:r>
              <a:rPr lang="sr-Cyrl-BA" sz="3300" dirty="0"/>
              <a:t>извјештавање руководиоца субјекта о стању и развоју финансијског управљања и контрола,</a:t>
            </a:r>
            <a:endParaRPr lang="en-US" sz="3300" dirty="0"/>
          </a:p>
          <a:p>
            <a:pPr lvl="2" algn="just"/>
            <a:r>
              <a:rPr lang="sr-Cyrl-BA" sz="3300" dirty="0"/>
              <a:t>сарадњу са Централном јединицом за хармонизацију Министарства финансија.</a:t>
            </a:r>
            <a:endParaRPr lang="en-US" sz="3300"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471" y="80245"/>
            <a:ext cx="2129266" cy="2344173"/>
          </a:xfrm>
          <a:prstGeom prst="rect">
            <a:avLst/>
          </a:prstGeom>
        </p:spPr>
      </p:pic>
    </p:spTree>
    <p:extLst>
      <p:ext uri="{BB962C8B-B14F-4D97-AF65-F5344CB8AC3E}">
        <p14:creationId xmlns:p14="http://schemas.microsoft.com/office/powerpoint/2010/main" val="1272161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178" y="991746"/>
            <a:ext cx="7531217" cy="1050398"/>
          </a:xfrm>
        </p:spPr>
        <p:txBody>
          <a:bodyPr>
            <a:noAutofit/>
          </a:bodyPr>
          <a:lstStyle/>
          <a:p>
            <a:pPr algn="ctr"/>
            <a:r>
              <a:rPr lang="sr-Cyrl-RS" sz="3200" b="1" dirty="0">
                <a:latin typeface="+mn-lt"/>
              </a:rPr>
              <a:t>УЛОГЕ И ОДГОВОРНОСТИ ЗА УСПОСТАВЉАЊЕ И СПРОВОЂЕЊЕ ФУК-а</a:t>
            </a:r>
            <a:endParaRPr lang="en-GB" sz="3000" b="1" dirty="0">
              <a:latin typeface="+mn-lt"/>
            </a:endParaRPr>
          </a:p>
        </p:txBody>
      </p:sp>
      <p:sp>
        <p:nvSpPr>
          <p:cNvPr id="3" name="Content Placeholder 2"/>
          <p:cNvSpPr>
            <a:spLocks noGrp="1"/>
          </p:cNvSpPr>
          <p:nvPr>
            <p:ph idx="1"/>
          </p:nvPr>
        </p:nvSpPr>
        <p:spPr>
          <a:xfrm>
            <a:off x="446714" y="2407639"/>
            <a:ext cx="8395282" cy="4186107"/>
          </a:xfrm>
        </p:spPr>
        <p:txBody>
          <a:bodyPr>
            <a:normAutofit lnSpcReduction="10000"/>
          </a:bodyPr>
          <a:lstStyle/>
          <a:p>
            <a:pPr algn="just"/>
            <a:r>
              <a:rPr lang="sr-Cyrl-RS" sz="3200" dirty="0" smtClean="0"/>
              <a:t>Рукововодиоци </a:t>
            </a:r>
            <a:r>
              <a:rPr lang="sr-Cyrl-RS" sz="3200" dirty="0"/>
              <a:t>унутрашњих организационих </a:t>
            </a:r>
            <a:r>
              <a:rPr lang="sr-Cyrl-RS" sz="3200" dirty="0" smtClean="0"/>
              <a:t>јединица</a:t>
            </a:r>
            <a:endParaRPr lang="en-GB" sz="3200" dirty="0" smtClean="0"/>
          </a:p>
          <a:p>
            <a:pPr marL="0" indent="0" algn="just">
              <a:buNone/>
            </a:pPr>
            <a:endParaRPr lang="sr-Cyrl-RS" sz="3200" dirty="0"/>
          </a:p>
          <a:p>
            <a:pPr algn="just"/>
            <a:r>
              <a:rPr lang="sr-Cyrl-RS" sz="3200" dirty="0" smtClean="0"/>
              <a:t>Запослени</a:t>
            </a:r>
            <a:endParaRPr lang="en-GB" sz="3200" dirty="0" smtClean="0"/>
          </a:p>
          <a:p>
            <a:pPr algn="just"/>
            <a:endParaRPr lang="sr-Cyrl-RS" sz="3200" dirty="0"/>
          </a:p>
          <a:p>
            <a:pPr algn="just"/>
            <a:r>
              <a:rPr lang="sr-Cyrl-RS" sz="3200" dirty="0" smtClean="0"/>
              <a:t>Централна </a:t>
            </a:r>
            <a:r>
              <a:rPr lang="sr-Cyrl-RS" sz="3200" dirty="0"/>
              <a:t>јединица за </a:t>
            </a:r>
            <a:r>
              <a:rPr lang="sr-Cyrl-RS" sz="3200" dirty="0" smtClean="0"/>
              <a:t>хармонизацију</a:t>
            </a:r>
            <a:endParaRPr lang="en-GB" sz="3200" dirty="0" smtClean="0"/>
          </a:p>
          <a:p>
            <a:pPr marL="0" indent="0" algn="just">
              <a:buNone/>
            </a:pPr>
            <a:endParaRPr lang="sr-Cyrl-RS" sz="3200" dirty="0"/>
          </a:p>
          <a:p>
            <a:pPr algn="just"/>
            <a:r>
              <a:rPr lang="sr-Cyrl-RS" sz="3200" dirty="0"/>
              <a:t>Интерна ревизија</a:t>
            </a:r>
            <a:endParaRPr lang="en-GB" sz="3200" dirty="0"/>
          </a:p>
        </p:txBody>
      </p:sp>
    </p:spTree>
    <p:extLst>
      <p:ext uri="{BB962C8B-B14F-4D97-AF65-F5344CB8AC3E}">
        <p14:creationId xmlns:p14="http://schemas.microsoft.com/office/powerpoint/2010/main" val="38535817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1487</TotalTime>
  <Words>5857</Words>
  <Application>Microsoft Office PowerPoint</Application>
  <PresentationFormat>On-screen Show (4:3)</PresentationFormat>
  <Paragraphs>476</Paragraphs>
  <Slides>47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Courier New</vt:lpstr>
      <vt:lpstr>Wingdings</vt:lpstr>
      <vt:lpstr>Office Theme</vt:lpstr>
      <vt:lpstr>АЖУРИРАНА МЕТОДОЛОГИЈА ЗА УСПОСТАВЉАЊЕ И РАЗВОЈ ФИНАНСИЈСКОГ УПРАВЉАЊА И КОНТРОЛЕ У ПРАКСИ </vt:lpstr>
      <vt:lpstr>PowerPoint Presentation</vt:lpstr>
      <vt:lpstr>ЗАКОНОДАВНИ ОКВИР ЗА ЈИФК</vt:lpstr>
      <vt:lpstr>НОВА МЕТОДОЛОГИЈА ЗА УСПОСТАВЉАЊЕ И РАЗВОЈ ФИНАНСИЈСКОГ УПРАВЉАЊА И КОНТРОЛЕ</vt:lpstr>
      <vt:lpstr>СВРХА И СТРУКТУРА МЕТОДОЛОГИЈЕ/ПРИРУЧНИКА ЗА ФИНАНСИЈСКО УПРАВЉАЊЕ И КОНТРОЛУ</vt:lpstr>
      <vt:lpstr>СВРХА И СТРУКТУРА МЕТОДОЛОГИЈЕ/ПРИРУЧНИКА ЗА ФИНАНСИЈСКО УПРАВЉАЊЕ И КОНТРОЛУ</vt:lpstr>
      <vt:lpstr>УПРАВЉАЧКА ОДГОВОРНОСТ</vt:lpstr>
      <vt:lpstr>УЛОГЕ И ОДГОВОРНОСТИ ЗА УСПОСТАВЉАЊЕ И СПРОВОЂЕЊЕ ФУК-а</vt:lpstr>
      <vt:lpstr>УЛОГЕ И ОДГОВОРНОСТИ ЗА УСПОСТАВЉАЊЕ И СПРОВОЂЕЊЕ ФУК-а</vt:lpstr>
      <vt:lpstr>PowerPoint Presentation</vt:lpstr>
      <vt:lpstr>КОРАЦИ ЗА УСПОСТАВЉАЊЕ ФИНАНСИЈСКОГ УПРАВЉАЊА И КОНТРОЛЕ</vt:lpstr>
      <vt:lpstr>КОРАЦИ ЗА УСПОСТАВЉАЊЕ ФИНАНСИЈСКОГ УПРАВЉАЊА И КОНТРОЛЕ</vt:lpstr>
      <vt:lpstr>КОРАЦИ ЗА УСПОСТАВЉАЊЕ ФИНАНСИЈСКОГ УПРАВЉАЊА И КОНТРОЛЕ</vt:lpstr>
      <vt:lpstr>КОРАЦИ ЗА УСПОСТАВЉАЊЕ ФИНАНСИЈСКОГ УПРАВЉАЊА И КОНТРОЛЕ</vt:lpstr>
      <vt:lpstr>COSO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ХВАЛА НА ПАЖЊИ!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Velickovic</dc:creator>
  <cp:lastModifiedBy>Sonja Toprek</cp:lastModifiedBy>
  <cp:revision>87</cp:revision>
  <dcterms:created xsi:type="dcterms:W3CDTF">2019-04-24T11:33:41Z</dcterms:created>
  <dcterms:modified xsi:type="dcterms:W3CDTF">2024-01-04T14:32:06Z</dcterms:modified>
</cp:coreProperties>
</file>